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4" r:id="rId5"/>
    <p:sldMasterId id="2147483706" r:id="rId6"/>
    <p:sldMasterId id="2147483718" r:id="rId7"/>
    <p:sldMasterId id="2147483730" r:id="rId8"/>
    <p:sldMasterId id="2147483742" r:id="rId9"/>
    <p:sldMasterId id="2147483778" r:id="rId10"/>
    <p:sldMasterId id="2147483808" r:id="rId11"/>
    <p:sldMasterId id="2147483900" r:id="rId12"/>
    <p:sldMasterId id="2147483912" r:id="rId13"/>
    <p:sldMasterId id="2147483924" r:id="rId14"/>
    <p:sldMasterId id="2147483936" r:id="rId15"/>
    <p:sldMasterId id="2147484019" r:id="rId16"/>
    <p:sldMasterId id="2147484031" r:id="rId17"/>
    <p:sldMasterId id="2147484049" r:id="rId18"/>
    <p:sldMasterId id="2147484070" r:id="rId19"/>
  </p:sldMasterIdLst>
  <p:notesMasterIdLst>
    <p:notesMasterId r:id="rId250"/>
  </p:notesMasterIdLst>
  <p:sldIdLst>
    <p:sldId id="274" r:id="rId20"/>
    <p:sldId id="3590" r:id="rId21"/>
    <p:sldId id="3588" r:id="rId22"/>
    <p:sldId id="3618" r:id="rId23"/>
    <p:sldId id="3581" r:id="rId24"/>
    <p:sldId id="3554" r:id="rId25"/>
    <p:sldId id="3611" r:id="rId26"/>
    <p:sldId id="3573" r:id="rId27"/>
    <p:sldId id="3574" r:id="rId28"/>
    <p:sldId id="375" r:id="rId29"/>
    <p:sldId id="376" r:id="rId30"/>
    <p:sldId id="377" r:id="rId31"/>
    <p:sldId id="378" r:id="rId32"/>
    <p:sldId id="379" r:id="rId33"/>
    <p:sldId id="380" r:id="rId34"/>
    <p:sldId id="381" r:id="rId35"/>
    <p:sldId id="382" r:id="rId36"/>
    <p:sldId id="383" r:id="rId37"/>
    <p:sldId id="384" r:id="rId38"/>
    <p:sldId id="385" r:id="rId39"/>
    <p:sldId id="386" r:id="rId40"/>
    <p:sldId id="387" r:id="rId41"/>
    <p:sldId id="388" r:id="rId42"/>
    <p:sldId id="389" r:id="rId43"/>
    <p:sldId id="390" r:id="rId44"/>
    <p:sldId id="391" r:id="rId45"/>
    <p:sldId id="392" r:id="rId46"/>
    <p:sldId id="3583" r:id="rId47"/>
    <p:sldId id="3599" r:id="rId48"/>
    <p:sldId id="3619" r:id="rId49"/>
    <p:sldId id="3559" r:id="rId50"/>
    <p:sldId id="3598" r:id="rId51"/>
    <p:sldId id="394" r:id="rId52"/>
    <p:sldId id="395" r:id="rId53"/>
    <p:sldId id="396" r:id="rId54"/>
    <p:sldId id="3555" r:id="rId55"/>
    <p:sldId id="3575" r:id="rId56"/>
    <p:sldId id="397" r:id="rId57"/>
    <p:sldId id="398" r:id="rId58"/>
    <p:sldId id="399" r:id="rId59"/>
    <p:sldId id="400" r:id="rId60"/>
    <p:sldId id="401" r:id="rId61"/>
    <p:sldId id="402" r:id="rId62"/>
    <p:sldId id="403" r:id="rId63"/>
    <p:sldId id="404" r:id="rId64"/>
    <p:sldId id="405" r:id="rId65"/>
    <p:sldId id="406" r:id="rId66"/>
    <p:sldId id="407" r:id="rId67"/>
    <p:sldId id="408" r:id="rId68"/>
    <p:sldId id="409" r:id="rId69"/>
    <p:sldId id="410" r:id="rId70"/>
    <p:sldId id="411" r:id="rId71"/>
    <p:sldId id="412" r:id="rId72"/>
    <p:sldId id="413" r:id="rId73"/>
    <p:sldId id="3622" r:id="rId74"/>
    <p:sldId id="414" r:id="rId75"/>
    <p:sldId id="3596" r:id="rId76"/>
    <p:sldId id="415" r:id="rId77"/>
    <p:sldId id="416" r:id="rId78"/>
    <p:sldId id="417" r:id="rId79"/>
    <p:sldId id="418" r:id="rId80"/>
    <p:sldId id="3595" r:id="rId81"/>
    <p:sldId id="419" r:id="rId82"/>
    <p:sldId id="420" r:id="rId83"/>
    <p:sldId id="421" r:id="rId84"/>
    <p:sldId id="422" r:id="rId85"/>
    <p:sldId id="3601" r:id="rId86"/>
    <p:sldId id="3600" r:id="rId87"/>
    <p:sldId id="3604" r:id="rId88"/>
    <p:sldId id="423" r:id="rId89"/>
    <p:sldId id="424" r:id="rId90"/>
    <p:sldId id="425" r:id="rId91"/>
    <p:sldId id="426" r:id="rId92"/>
    <p:sldId id="427" r:id="rId93"/>
    <p:sldId id="428" r:id="rId94"/>
    <p:sldId id="429" r:id="rId95"/>
    <p:sldId id="3584" r:id="rId96"/>
    <p:sldId id="3550" r:id="rId97"/>
    <p:sldId id="3526" r:id="rId98"/>
    <p:sldId id="3569" r:id="rId99"/>
    <p:sldId id="3507" r:id="rId100"/>
    <p:sldId id="3513" r:id="rId101"/>
    <p:sldId id="320" r:id="rId102"/>
    <p:sldId id="321" r:id="rId103"/>
    <p:sldId id="322" r:id="rId104"/>
    <p:sldId id="323" r:id="rId105"/>
    <p:sldId id="324" r:id="rId106"/>
    <p:sldId id="325" r:id="rId107"/>
    <p:sldId id="326" r:id="rId108"/>
    <p:sldId id="327" r:id="rId109"/>
    <p:sldId id="328" r:id="rId110"/>
    <p:sldId id="329" r:id="rId111"/>
    <p:sldId id="330" r:id="rId112"/>
    <p:sldId id="331" r:id="rId113"/>
    <p:sldId id="332" r:id="rId114"/>
    <p:sldId id="333" r:id="rId115"/>
    <p:sldId id="334" r:id="rId116"/>
    <p:sldId id="335" r:id="rId117"/>
    <p:sldId id="336" r:id="rId118"/>
    <p:sldId id="337" r:id="rId119"/>
    <p:sldId id="338" r:id="rId120"/>
    <p:sldId id="339" r:id="rId121"/>
    <p:sldId id="340" r:id="rId122"/>
    <p:sldId id="341" r:id="rId123"/>
    <p:sldId id="342" r:id="rId124"/>
    <p:sldId id="343" r:id="rId125"/>
    <p:sldId id="3585" r:id="rId126"/>
    <p:sldId id="3515" r:id="rId127"/>
    <p:sldId id="3603" r:id="rId128"/>
    <p:sldId id="3552" r:id="rId129"/>
    <p:sldId id="3525" r:id="rId130"/>
    <p:sldId id="3496" r:id="rId131"/>
    <p:sldId id="3571" r:id="rId132"/>
    <p:sldId id="3610" r:id="rId133"/>
    <p:sldId id="3572" r:id="rId134"/>
    <p:sldId id="3607" r:id="rId135"/>
    <p:sldId id="3608" r:id="rId136"/>
    <p:sldId id="3514" r:id="rId137"/>
    <p:sldId id="3609" r:id="rId138"/>
    <p:sldId id="3612" r:id="rId139"/>
    <p:sldId id="3613" r:id="rId140"/>
    <p:sldId id="3615" r:id="rId141"/>
    <p:sldId id="3614" r:id="rId142"/>
    <p:sldId id="366" r:id="rId143"/>
    <p:sldId id="367" r:id="rId144"/>
    <p:sldId id="368" r:id="rId145"/>
    <p:sldId id="369" r:id="rId146"/>
    <p:sldId id="370" r:id="rId147"/>
    <p:sldId id="371" r:id="rId148"/>
    <p:sldId id="372" r:id="rId149"/>
    <p:sldId id="373" r:id="rId150"/>
    <p:sldId id="3617" r:id="rId151"/>
    <p:sldId id="3586" r:id="rId152"/>
    <p:sldId id="3551" r:id="rId153"/>
    <p:sldId id="3499" r:id="rId154"/>
    <p:sldId id="3498" r:id="rId155"/>
    <p:sldId id="3501" r:id="rId156"/>
    <p:sldId id="3503" r:id="rId157"/>
    <p:sldId id="3570" r:id="rId158"/>
    <p:sldId id="346" r:id="rId159"/>
    <p:sldId id="347" r:id="rId160"/>
    <p:sldId id="348" r:id="rId161"/>
    <p:sldId id="349" r:id="rId162"/>
    <p:sldId id="350" r:id="rId163"/>
    <p:sldId id="351" r:id="rId164"/>
    <p:sldId id="352" r:id="rId165"/>
    <p:sldId id="353" r:id="rId166"/>
    <p:sldId id="354" r:id="rId167"/>
    <p:sldId id="355" r:id="rId168"/>
    <p:sldId id="356" r:id="rId169"/>
    <p:sldId id="357" r:id="rId170"/>
    <p:sldId id="358" r:id="rId171"/>
    <p:sldId id="359" r:id="rId172"/>
    <p:sldId id="360" r:id="rId173"/>
    <p:sldId id="361" r:id="rId174"/>
    <p:sldId id="362" r:id="rId175"/>
    <p:sldId id="363" r:id="rId176"/>
    <p:sldId id="364" r:id="rId177"/>
    <p:sldId id="3560" r:id="rId178"/>
    <p:sldId id="3506" r:id="rId179"/>
    <p:sldId id="3505" r:id="rId180"/>
    <p:sldId id="3504" r:id="rId181"/>
    <p:sldId id="3509" r:id="rId182"/>
    <p:sldId id="3508" r:id="rId183"/>
    <p:sldId id="3512" r:id="rId184"/>
    <p:sldId id="3511" r:id="rId185"/>
    <p:sldId id="3518" r:id="rId186"/>
    <p:sldId id="3594" r:id="rId187"/>
    <p:sldId id="3517" r:id="rId188"/>
    <p:sldId id="3591" r:id="rId189"/>
    <p:sldId id="3592" r:id="rId190"/>
    <p:sldId id="1236" r:id="rId191"/>
    <p:sldId id="3593" r:id="rId192"/>
    <p:sldId id="3587" r:id="rId193"/>
    <p:sldId id="1042" r:id="rId194"/>
    <p:sldId id="3534" r:id="rId195"/>
    <p:sldId id="3524" r:id="rId196"/>
    <p:sldId id="3523" r:id="rId197"/>
    <p:sldId id="3558" r:id="rId198"/>
    <p:sldId id="457" r:id="rId199"/>
    <p:sldId id="458" r:id="rId200"/>
    <p:sldId id="459" r:id="rId201"/>
    <p:sldId id="460" r:id="rId202"/>
    <p:sldId id="461" r:id="rId203"/>
    <p:sldId id="462" r:id="rId204"/>
    <p:sldId id="463" r:id="rId205"/>
    <p:sldId id="464" r:id="rId206"/>
    <p:sldId id="465" r:id="rId207"/>
    <p:sldId id="466" r:id="rId208"/>
    <p:sldId id="467" r:id="rId209"/>
    <p:sldId id="468" r:id="rId210"/>
    <p:sldId id="469" r:id="rId211"/>
    <p:sldId id="470" r:id="rId212"/>
    <p:sldId id="471" r:id="rId213"/>
    <p:sldId id="472" r:id="rId214"/>
    <p:sldId id="3561" r:id="rId215"/>
    <p:sldId id="3562" r:id="rId216"/>
    <p:sldId id="3621" r:id="rId217"/>
    <p:sldId id="3589" r:id="rId218"/>
    <p:sldId id="3489" r:id="rId219"/>
    <p:sldId id="1573" r:id="rId220"/>
    <p:sldId id="1574" r:id="rId221"/>
    <p:sldId id="1575" r:id="rId222"/>
    <p:sldId id="1576" r:id="rId223"/>
    <p:sldId id="1577" r:id="rId224"/>
    <p:sldId id="1578" r:id="rId225"/>
    <p:sldId id="1579" r:id="rId226"/>
    <p:sldId id="1580" r:id="rId227"/>
    <p:sldId id="1581" r:id="rId228"/>
    <p:sldId id="1582" r:id="rId229"/>
    <p:sldId id="1583" r:id="rId230"/>
    <p:sldId id="1584" r:id="rId231"/>
    <p:sldId id="1585" r:id="rId232"/>
    <p:sldId id="1586" r:id="rId233"/>
    <p:sldId id="1587" r:id="rId234"/>
    <p:sldId id="1588" r:id="rId235"/>
    <p:sldId id="1589" r:id="rId236"/>
    <p:sldId id="1590" r:id="rId237"/>
    <p:sldId id="1591" r:id="rId238"/>
    <p:sldId id="1592" r:id="rId239"/>
    <p:sldId id="1593" r:id="rId240"/>
    <p:sldId id="1594" r:id="rId241"/>
    <p:sldId id="1595" r:id="rId242"/>
    <p:sldId id="1596" r:id="rId243"/>
    <p:sldId id="1597" r:id="rId244"/>
    <p:sldId id="710" r:id="rId245"/>
    <p:sldId id="711" r:id="rId246"/>
    <p:sldId id="712" r:id="rId247"/>
    <p:sldId id="713" r:id="rId248"/>
    <p:sldId id="1052" r:id="rId2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A23043"/>
    <a:srgbClr val="8B2939"/>
    <a:srgbClr val="F1FEA0"/>
    <a:srgbClr val="CC5468"/>
    <a:srgbClr val="FF7C80"/>
    <a:srgbClr val="FF0000"/>
    <a:srgbClr val="AA3448"/>
    <a:srgbClr val="591B25"/>
    <a:srgbClr val="6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3977" autoAdjust="0"/>
  </p:normalViewPr>
  <p:slideViewPr>
    <p:cSldViewPr snapToGrid="0">
      <p:cViewPr varScale="1">
        <p:scale>
          <a:sx n="96" d="100"/>
          <a:sy n="96" d="100"/>
        </p:scale>
        <p:origin x="330" y="84"/>
      </p:cViewPr>
      <p:guideLst/>
    </p:cSldViewPr>
  </p:slideViewPr>
  <p:outlineViewPr>
    <p:cViewPr>
      <p:scale>
        <a:sx n="33" d="100"/>
        <a:sy n="33" d="100"/>
      </p:scale>
      <p:origin x="0" y="-9114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226" Type="http://schemas.openxmlformats.org/officeDocument/2006/relationships/slide" Target="slides/slide207.xml"/><Relationship Id="rId247" Type="http://schemas.openxmlformats.org/officeDocument/2006/relationships/slide" Target="slides/slide228.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2.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slide" Target="slides/slide197.xml"/><Relationship Id="rId237" Type="http://schemas.openxmlformats.org/officeDocument/2006/relationships/slide" Target="slides/slide218.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227" Type="http://schemas.openxmlformats.org/officeDocument/2006/relationships/slide" Target="slides/slide208.xml"/><Relationship Id="rId248" Type="http://schemas.openxmlformats.org/officeDocument/2006/relationships/slide" Target="slides/slide229.xml"/><Relationship Id="rId12" Type="http://schemas.openxmlformats.org/officeDocument/2006/relationships/slideMaster" Target="slideMasters/slideMaster9.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slide" Target="slides/slide147.xml"/><Relationship Id="rId182" Type="http://schemas.openxmlformats.org/officeDocument/2006/relationships/slide" Target="slides/slide163.xml"/><Relationship Id="rId187" Type="http://schemas.openxmlformats.org/officeDocument/2006/relationships/slide" Target="slides/slide168.xml"/><Relationship Id="rId217" Type="http://schemas.openxmlformats.org/officeDocument/2006/relationships/slide" Target="slides/slide198.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193.xml"/><Relationship Id="rId233" Type="http://schemas.openxmlformats.org/officeDocument/2006/relationships/slide" Target="slides/slide214.xml"/><Relationship Id="rId238" Type="http://schemas.openxmlformats.org/officeDocument/2006/relationships/slide" Target="slides/slide219.xml"/><Relationship Id="rId254" Type="http://schemas.openxmlformats.org/officeDocument/2006/relationships/tableStyles" Target="tableStyles.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172" Type="http://schemas.openxmlformats.org/officeDocument/2006/relationships/slide" Target="slides/slide153.xml"/><Relationship Id="rId193" Type="http://schemas.openxmlformats.org/officeDocument/2006/relationships/slide" Target="slides/slide174.xml"/><Relationship Id="rId202" Type="http://schemas.openxmlformats.org/officeDocument/2006/relationships/slide" Target="slides/slide183.xml"/><Relationship Id="rId207" Type="http://schemas.openxmlformats.org/officeDocument/2006/relationships/slide" Target="slides/slide188.xml"/><Relationship Id="rId223" Type="http://schemas.openxmlformats.org/officeDocument/2006/relationships/slide" Target="slides/slide204.xml"/><Relationship Id="rId228" Type="http://schemas.openxmlformats.org/officeDocument/2006/relationships/slide" Target="slides/slide209.xml"/><Relationship Id="rId244" Type="http://schemas.openxmlformats.org/officeDocument/2006/relationships/slide" Target="slides/slide225.xml"/><Relationship Id="rId249" Type="http://schemas.openxmlformats.org/officeDocument/2006/relationships/slide" Target="slides/slide230.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183" Type="http://schemas.openxmlformats.org/officeDocument/2006/relationships/slide" Target="slides/slide164.xml"/><Relationship Id="rId213" Type="http://schemas.openxmlformats.org/officeDocument/2006/relationships/slide" Target="slides/slide194.xml"/><Relationship Id="rId218" Type="http://schemas.openxmlformats.org/officeDocument/2006/relationships/slide" Target="slides/slide199.xml"/><Relationship Id="rId234" Type="http://schemas.openxmlformats.org/officeDocument/2006/relationships/slide" Target="slides/slide215.xml"/><Relationship Id="rId239" Type="http://schemas.openxmlformats.org/officeDocument/2006/relationships/slide" Target="slides/slide220.xml"/><Relationship Id="rId2" Type="http://schemas.openxmlformats.org/officeDocument/2006/relationships/customXml" Target="../customXml/item2.xml"/><Relationship Id="rId29" Type="http://schemas.openxmlformats.org/officeDocument/2006/relationships/slide" Target="slides/slide10.xml"/><Relationship Id="rId250" Type="http://schemas.openxmlformats.org/officeDocument/2006/relationships/notesMaster" Target="notesMasters/notesMaster1.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199" Type="http://schemas.openxmlformats.org/officeDocument/2006/relationships/slide" Target="slides/slide180.xml"/><Relationship Id="rId203" Type="http://schemas.openxmlformats.org/officeDocument/2006/relationships/slide" Target="slides/slide184.xml"/><Relationship Id="rId208" Type="http://schemas.openxmlformats.org/officeDocument/2006/relationships/slide" Target="slides/slide189.xml"/><Relationship Id="rId229" Type="http://schemas.openxmlformats.org/officeDocument/2006/relationships/slide" Target="slides/slide210.xml"/><Relationship Id="rId19" Type="http://schemas.openxmlformats.org/officeDocument/2006/relationships/slideMaster" Target="slideMasters/slideMaster16.xml"/><Relationship Id="rId224" Type="http://schemas.openxmlformats.org/officeDocument/2006/relationships/slide" Target="slides/slide205.xml"/><Relationship Id="rId240" Type="http://schemas.openxmlformats.org/officeDocument/2006/relationships/slide" Target="slides/slide221.xml"/><Relationship Id="rId245" Type="http://schemas.openxmlformats.org/officeDocument/2006/relationships/slide" Target="slides/slide22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219" Type="http://schemas.openxmlformats.org/officeDocument/2006/relationships/slide" Target="slides/slide200.xml"/><Relationship Id="rId3" Type="http://schemas.openxmlformats.org/officeDocument/2006/relationships/customXml" Target="../customXml/item3.xml"/><Relationship Id="rId214" Type="http://schemas.openxmlformats.org/officeDocument/2006/relationships/slide" Target="slides/slide195.xml"/><Relationship Id="rId230" Type="http://schemas.openxmlformats.org/officeDocument/2006/relationships/slide" Target="slides/slide211.xml"/><Relationship Id="rId235" Type="http://schemas.openxmlformats.org/officeDocument/2006/relationships/slide" Target="slides/slide216.xml"/><Relationship Id="rId251" Type="http://schemas.openxmlformats.org/officeDocument/2006/relationships/presProps" Target="presProps.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slide" Target="slides/slide190.xml"/><Relationship Id="rId190" Type="http://schemas.openxmlformats.org/officeDocument/2006/relationships/slide" Target="slides/slide171.xml"/><Relationship Id="rId204" Type="http://schemas.openxmlformats.org/officeDocument/2006/relationships/slide" Target="slides/slide185.xml"/><Relationship Id="rId220" Type="http://schemas.openxmlformats.org/officeDocument/2006/relationships/slide" Target="slides/slide201.xml"/><Relationship Id="rId225" Type="http://schemas.openxmlformats.org/officeDocument/2006/relationships/slide" Target="slides/slide206.xml"/><Relationship Id="rId241" Type="http://schemas.openxmlformats.org/officeDocument/2006/relationships/slide" Target="slides/slide222.xml"/><Relationship Id="rId246" Type="http://schemas.openxmlformats.org/officeDocument/2006/relationships/slide" Target="slides/slide227.xml"/><Relationship Id="rId15" Type="http://schemas.openxmlformats.org/officeDocument/2006/relationships/slideMaster" Target="slideMasters/slideMaster12.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1.xml"/><Relationship Id="rId210" Type="http://schemas.openxmlformats.org/officeDocument/2006/relationships/slide" Target="slides/slide191.xml"/><Relationship Id="rId215" Type="http://schemas.openxmlformats.org/officeDocument/2006/relationships/slide" Target="slides/slide196.xml"/><Relationship Id="rId236" Type="http://schemas.openxmlformats.org/officeDocument/2006/relationships/slide" Target="slides/slide217.xml"/><Relationship Id="rId26" Type="http://schemas.openxmlformats.org/officeDocument/2006/relationships/slide" Target="slides/slide7.xml"/><Relationship Id="rId231" Type="http://schemas.openxmlformats.org/officeDocument/2006/relationships/slide" Target="slides/slide212.xml"/><Relationship Id="rId252" Type="http://schemas.openxmlformats.org/officeDocument/2006/relationships/viewProps" Target="viewProps.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3.xml"/><Relationship Id="rId221" Type="http://schemas.openxmlformats.org/officeDocument/2006/relationships/slide" Target="slides/slide202.xml"/><Relationship Id="rId242" Type="http://schemas.openxmlformats.org/officeDocument/2006/relationships/slide" Target="slides/slide223.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11" Type="http://schemas.openxmlformats.org/officeDocument/2006/relationships/slide" Target="slides/slide192.xml"/><Relationship Id="rId232" Type="http://schemas.openxmlformats.org/officeDocument/2006/relationships/slide" Target="slides/slide213.xml"/><Relationship Id="rId253" Type="http://schemas.openxmlformats.org/officeDocument/2006/relationships/theme" Target="theme/theme1.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222" Type="http://schemas.openxmlformats.org/officeDocument/2006/relationships/slide" Target="slides/slide203.xml"/><Relationship Id="rId243" Type="http://schemas.openxmlformats.org/officeDocument/2006/relationships/slide" Target="slides/slide224.xml"/><Relationship Id="rId17" Type="http://schemas.openxmlformats.org/officeDocument/2006/relationships/slideMaster" Target="slideMasters/slideMaster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DDDEA-63BC-40A0-8BC0-D6413F38691F}" type="datetimeFigureOut">
              <a:rPr lang="en-US" smtClean="0"/>
              <a:t>7/7/2020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6F76E-E60C-4C54-B47A-C2C406EC8F72}" type="slidenum">
              <a:rPr lang="en-US" smtClean="0"/>
              <a:t>‹#›</a:t>
            </a:fld>
            <a:endParaRPr lang="en-US" dirty="0"/>
          </a:p>
        </p:txBody>
      </p:sp>
    </p:spTree>
    <p:extLst>
      <p:ext uri="{BB962C8B-B14F-4D97-AF65-F5344CB8AC3E}">
        <p14:creationId xmlns:p14="http://schemas.microsoft.com/office/powerpoint/2010/main" val="298748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12991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2223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01553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2958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02985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096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7741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7360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43289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6518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6F76E-E60C-4C54-B47A-C2C406EC8F72}" type="slidenum">
              <a:rPr lang="en-US" smtClean="0"/>
              <a:t>3</a:t>
            </a:fld>
            <a:endParaRPr lang="en-US" dirty="0"/>
          </a:p>
        </p:txBody>
      </p:sp>
    </p:spTree>
    <p:extLst>
      <p:ext uri="{BB962C8B-B14F-4D97-AF65-F5344CB8AC3E}">
        <p14:creationId xmlns:p14="http://schemas.microsoft.com/office/powerpoint/2010/main" val="3827539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68996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15064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5278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85254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29592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86860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901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07835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4396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8269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31391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74944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95522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88487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68649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08486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39024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91988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10804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13675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93404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60579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450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6F76E-E60C-4C54-B47A-C2C406EC8F72}" type="slidenum">
              <a:rPr lang="en-US" smtClean="0"/>
              <a:t>124</a:t>
            </a:fld>
            <a:endParaRPr lang="en-US" dirty="0"/>
          </a:p>
        </p:txBody>
      </p:sp>
    </p:spTree>
    <p:extLst>
      <p:ext uri="{BB962C8B-B14F-4D97-AF65-F5344CB8AC3E}">
        <p14:creationId xmlns:p14="http://schemas.microsoft.com/office/powerpoint/2010/main" val="2267972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2436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56215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0303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24547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22196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7668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72846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6F76E-E60C-4C54-B47A-C2C406EC8F72}" type="slidenum">
              <a:rPr lang="en-US" smtClean="0"/>
              <a:t>140</a:t>
            </a:fld>
            <a:endParaRPr lang="en-US" dirty="0"/>
          </a:p>
        </p:txBody>
      </p:sp>
    </p:spTree>
    <p:extLst>
      <p:ext uri="{BB962C8B-B14F-4D97-AF65-F5344CB8AC3E}">
        <p14:creationId xmlns:p14="http://schemas.microsoft.com/office/powerpoint/2010/main" val="1471377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80043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863588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167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3532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714615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428402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03573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90065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61664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50333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8114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087431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667096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7">
            <a:extLst>
              <a:ext uri="{FF2B5EF4-FFF2-40B4-BE49-F238E27FC236}">
                <a16:creationId xmlns:a16="http://schemas.microsoft.com/office/drawing/2014/main" id="{C8D8E69C-23B1-4B11-8B5D-C2D287DA0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6DB94-8632-42DB-AF60-E904A6C6E2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9171" name="Rectangle 2">
            <a:extLst>
              <a:ext uri="{FF2B5EF4-FFF2-40B4-BE49-F238E27FC236}">
                <a16:creationId xmlns:a16="http://schemas.microsoft.com/office/drawing/2014/main" id="{D89B8E55-F943-444A-A775-A1F4789D102F}"/>
              </a:ext>
            </a:extLst>
          </p:cNvPr>
          <p:cNvSpPr>
            <a:spLocks noGrp="1" noRot="1" noChangeAspect="1" noChangeArrowheads="1" noTextEdit="1"/>
          </p:cNvSpPr>
          <p:nvPr>
            <p:ph type="sldImg"/>
          </p:nvPr>
        </p:nvSpPr>
        <p:spPr>
          <a:ln/>
        </p:spPr>
      </p:sp>
      <p:sp>
        <p:nvSpPr>
          <p:cNvPr id="1159172" name="Rectangle 3">
            <a:extLst>
              <a:ext uri="{FF2B5EF4-FFF2-40B4-BE49-F238E27FC236}">
                <a16:creationId xmlns:a16="http://schemas.microsoft.com/office/drawing/2014/main" id="{2D5D68B1-CDA5-4523-9BA0-2788930254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7">
            <a:extLst>
              <a:ext uri="{FF2B5EF4-FFF2-40B4-BE49-F238E27FC236}">
                <a16:creationId xmlns:a16="http://schemas.microsoft.com/office/drawing/2014/main" id="{3E4F57B4-8AE3-43D1-AAF6-CBE211C9F7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1910B9-9C3A-4E8F-AFE8-5BB25B24DB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0195" name="Rectangle 2">
            <a:extLst>
              <a:ext uri="{FF2B5EF4-FFF2-40B4-BE49-F238E27FC236}">
                <a16:creationId xmlns:a16="http://schemas.microsoft.com/office/drawing/2014/main" id="{30F0054E-7CFD-47AB-9AE6-FF82B8575707}"/>
              </a:ext>
            </a:extLst>
          </p:cNvPr>
          <p:cNvSpPr>
            <a:spLocks noGrp="1" noRot="1" noChangeAspect="1" noChangeArrowheads="1" noTextEdit="1"/>
          </p:cNvSpPr>
          <p:nvPr>
            <p:ph type="sldImg"/>
          </p:nvPr>
        </p:nvSpPr>
        <p:spPr>
          <a:ln/>
        </p:spPr>
      </p:sp>
      <p:sp>
        <p:nvSpPr>
          <p:cNvPr id="1160196" name="Rectangle 3">
            <a:extLst>
              <a:ext uri="{FF2B5EF4-FFF2-40B4-BE49-F238E27FC236}">
                <a16:creationId xmlns:a16="http://schemas.microsoft.com/office/drawing/2014/main" id="{EB724D5A-88E3-4BFD-90CA-8498ACC216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83425C-6C0D-45FB-A993-1DB63C451B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40162" name="Rectangle 2"/>
          <p:cNvSpPr>
            <a:spLocks noGrp="1" noRot="1" noChangeAspect="1" noChangeArrowheads="1" noTextEdit="1"/>
          </p:cNvSpPr>
          <p:nvPr>
            <p:ph type="sldImg"/>
          </p:nvPr>
        </p:nvSpPr>
        <p:spPr>
          <a:ln/>
        </p:spPr>
      </p:sp>
      <p:sp>
        <p:nvSpPr>
          <p:cNvPr id="214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7">
            <a:extLst>
              <a:ext uri="{FF2B5EF4-FFF2-40B4-BE49-F238E27FC236}">
                <a16:creationId xmlns:a16="http://schemas.microsoft.com/office/drawing/2014/main" id="{4ECC8144-A5A4-4478-BC2F-7EBF0B7AC9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DF56F4-53E5-4799-9D56-F6DF4D380A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1219" name="Rectangle 2">
            <a:extLst>
              <a:ext uri="{FF2B5EF4-FFF2-40B4-BE49-F238E27FC236}">
                <a16:creationId xmlns:a16="http://schemas.microsoft.com/office/drawing/2014/main" id="{2283DC04-6D44-46AC-82C2-0BAE988C863C}"/>
              </a:ext>
            </a:extLst>
          </p:cNvPr>
          <p:cNvSpPr>
            <a:spLocks noGrp="1" noRot="1" noChangeAspect="1" noChangeArrowheads="1" noTextEdit="1"/>
          </p:cNvSpPr>
          <p:nvPr>
            <p:ph type="sldImg"/>
          </p:nvPr>
        </p:nvSpPr>
        <p:spPr>
          <a:ln/>
        </p:spPr>
      </p:sp>
      <p:sp>
        <p:nvSpPr>
          <p:cNvPr id="1161220" name="Rectangle 3">
            <a:extLst>
              <a:ext uri="{FF2B5EF4-FFF2-40B4-BE49-F238E27FC236}">
                <a16:creationId xmlns:a16="http://schemas.microsoft.com/office/drawing/2014/main" id="{B2230F63-8389-42E7-B01E-781E2745B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A0406C-1A17-43FD-AD2F-2FBD72B0246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42850" name="Rectangle 2"/>
          <p:cNvSpPr>
            <a:spLocks noGrp="1" noRot="1" noChangeAspect="1" noChangeArrowheads="1" noTextEdit="1"/>
          </p:cNvSpPr>
          <p:nvPr>
            <p:ph type="sldImg"/>
          </p:nvPr>
        </p:nvSpPr>
        <p:spPr>
          <a:xfrm>
            <a:off x="325438" y="698500"/>
            <a:ext cx="6208712" cy="3492500"/>
          </a:xfrm>
          <a:ln/>
        </p:spPr>
      </p:sp>
      <p:sp>
        <p:nvSpPr>
          <p:cNvPr id="17428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33577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15247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73943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8720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556701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548339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7">
            <a:extLst>
              <a:ext uri="{FF2B5EF4-FFF2-40B4-BE49-F238E27FC236}">
                <a16:creationId xmlns:a16="http://schemas.microsoft.com/office/drawing/2014/main" id="{E9A848A6-5EC3-4886-B5B1-A08B25B17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963663-B252-4094-9C2D-E631F70F1618}"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752067" name="Rectangle 2">
            <a:extLst>
              <a:ext uri="{FF2B5EF4-FFF2-40B4-BE49-F238E27FC236}">
                <a16:creationId xmlns:a16="http://schemas.microsoft.com/office/drawing/2014/main" id="{A865B048-8413-4443-ACAC-E0DB730EC834}"/>
              </a:ext>
            </a:extLst>
          </p:cNvPr>
          <p:cNvSpPr>
            <a:spLocks noGrp="1" noRot="1" noChangeAspect="1" noChangeArrowheads="1" noTextEdit="1"/>
          </p:cNvSpPr>
          <p:nvPr>
            <p:ph type="sldImg"/>
          </p:nvPr>
        </p:nvSpPr>
        <p:spPr>
          <a:ln/>
        </p:spPr>
      </p:sp>
      <p:sp>
        <p:nvSpPr>
          <p:cNvPr id="1752068" name="Rectangle 3">
            <a:extLst>
              <a:ext uri="{FF2B5EF4-FFF2-40B4-BE49-F238E27FC236}">
                <a16:creationId xmlns:a16="http://schemas.microsoft.com/office/drawing/2014/main" id="{55C9E423-8555-4E7A-A391-80FE9D6C3A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7">
            <a:extLst>
              <a:ext uri="{FF2B5EF4-FFF2-40B4-BE49-F238E27FC236}">
                <a16:creationId xmlns:a16="http://schemas.microsoft.com/office/drawing/2014/main" id="{83F5F504-E792-45BA-96F9-F5BFB14937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962CC6-BDEE-4EE8-8D44-110F4B32FE50}"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755139" name="Rectangle 2">
            <a:extLst>
              <a:ext uri="{FF2B5EF4-FFF2-40B4-BE49-F238E27FC236}">
                <a16:creationId xmlns:a16="http://schemas.microsoft.com/office/drawing/2014/main" id="{D21C855A-95B3-4E3D-8E1E-5DF12A7799E9}"/>
              </a:ext>
            </a:extLst>
          </p:cNvPr>
          <p:cNvSpPr>
            <a:spLocks noGrp="1" noRot="1" noChangeAspect="1" noChangeArrowheads="1" noTextEdit="1"/>
          </p:cNvSpPr>
          <p:nvPr>
            <p:ph type="sldImg"/>
          </p:nvPr>
        </p:nvSpPr>
        <p:spPr>
          <a:ln/>
        </p:spPr>
      </p:sp>
      <p:sp>
        <p:nvSpPr>
          <p:cNvPr id="1755140" name="Rectangle 3">
            <a:extLst>
              <a:ext uri="{FF2B5EF4-FFF2-40B4-BE49-F238E27FC236}">
                <a16:creationId xmlns:a16="http://schemas.microsoft.com/office/drawing/2014/main" id="{902A60B1-6252-4F24-89B7-FC216BC404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6" name="Rectangle 7">
            <a:extLst>
              <a:ext uri="{FF2B5EF4-FFF2-40B4-BE49-F238E27FC236}">
                <a16:creationId xmlns:a16="http://schemas.microsoft.com/office/drawing/2014/main" id="{CDB3877F-FE3B-45C6-9126-57528FF7C6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D572A0-AFF1-4619-9E8B-96302CF2CEA4}"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757187" name="Rectangle 2">
            <a:extLst>
              <a:ext uri="{FF2B5EF4-FFF2-40B4-BE49-F238E27FC236}">
                <a16:creationId xmlns:a16="http://schemas.microsoft.com/office/drawing/2014/main" id="{2CCDFBB6-A4F5-419E-A901-A2893A6D5CD5}"/>
              </a:ext>
            </a:extLst>
          </p:cNvPr>
          <p:cNvSpPr>
            <a:spLocks noGrp="1" noRot="1" noChangeAspect="1" noChangeArrowheads="1" noTextEdit="1"/>
          </p:cNvSpPr>
          <p:nvPr>
            <p:ph type="sldImg"/>
          </p:nvPr>
        </p:nvSpPr>
        <p:spPr>
          <a:ln/>
        </p:spPr>
      </p:sp>
      <p:sp>
        <p:nvSpPr>
          <p:cNvPr id="1757188" name="Rectangle 3">
            <a:extLst>
              <a:ext uri="{FF2B5EF4-FFF2-40B4-BE49-F238E27FC236}">
                <a16:creationId xmlns:a16="http://schemas.microsoft.com/office/drawing/2014/main" id="{48A6D24E-0EC1-44EC-9B9F-0746956EA2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7">
            <a:extLst>
              <a:ext uri="{FF2B5EF4-FFF2-40B4-BE49-F238E27FC236}">
                <a16:creationId xmlns:a16="http://schemas.microsoft.com/office/drawing/2014/main" id="{3D2A5A38-7989-4A78-8BB2-C5F8CB2A60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2458D3-4F16-408D-A611-937A6E4603B4}"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759235" name="Rectangle 2">
            <a:extLst>
              <a:ext uri="{FF2B5EF4-FFF2-40B4-BE49-F238E27FC236}">
                <a16:creationId xmlns:a16="http://schemas.microsoft.com/office/drawing/2014/main" id="{8938D1A6-0A2A-4C05-A7CF-00E2B5BBED4A}"/>
              </a:ext>
            </a:extLst>
          </p:cNvPr>
          <p:cNvSpPr>
            <a:spLocks noGrp="1" noRot="1" noChangeAspect="1" noChangeArrowheads="1" noTextEdit="1"/>
          </p:cNvSpPr>
          <p:nvPr>
            <p:ph type="sldImg"/>
          </p:nvPr>
        </p:nvSpPr>
        <p:spPr>
          <a:ln/>
        </p:spPr>
      </p:sp>
      <p:sp>
        <p:nvSpPr>
          <p:cNvPr id="1759236" name="Rectangle 3">
            <a:extLst>
              <a:ext uri="{FF2B5EF4-FFF2-40B4-BE49-F238E27FC236}">
                <a16:creationId xmlns:a16="http://schemas.microsoft.com/office/drawing/2014/main" id="{F3CC13F7-E0C7-441B-AF9D-D4AABC38A4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7">
            <a:extLst>
              <a:ext uri="{FF2B5EF4-FFF2-40B4-BE49-F238E27FC236}">
                <a16:creationId xmlns:a16="http://schemas.microsoft.com/office/drawing/2014/main" id="{DF2CA34D-696B-473B-8A48-1475E2044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99012B-A6D7-4263-8E3F-92E5D68C5CE1}"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758211" name="Rectangle 2">
            <a:extLst>
              <a:ext uri="{FF2B5EF4-FFF2-40B4-BE49-F238E27FC236}">
                <a16:creationId xmlns:a16="http://schemas.microsoft.com/office/drawing/2014/main" id="{2C462471-87C6-4D74-8F20-95E316D7835A}"/>
              </a:ext>
            </a:extLst>
          </p:cNvPr>
          <p:cNvSpPr>
            <a:spLocks noGrp="1" noRot="1" noChangeAspect="1" noChangeArrowheads="1" noTextEdit="1"/>
          </p:cNvSpPr>
          <p:nvPr>
            <p:ph type="sldImg"/>
          </p:nvPr>
        </p:nvSpPr>
        <p:spPr>
          <a:ln/>
        </p:spPr>
      </p:sp>
      <p:sp>
        <p:nvSpPr>
          <p:cNvPr id="1758212" name="Rectangle 3">
            <a:extLst>
              <a:ext uri="{FF2B5EF4-FFF2-40B4-BE49-F238E27FC236}">
                <a16:creationId xmlns:a16="http://schemas.microsoft.com/office/drawing/2014/main" id="{7DB58B12-FECE-464C-B510-E2198726B5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9992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9866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7/7/2020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7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9" name="WordArt 7">
            <a:extLst>
              <a:ext uri="{FF2B5EF4-FFF2-40B4-BE49-F238E27FC236}">
                <a16:creationId xmlns:a16="http://schemas.microsoft.com/office/drawing/2014/main" id="{26A8A40E-72E3-40B6-8C99-81D8314742B2}"/>
              </a:ext>
            </a:extLst>
          </p:cNvPr>
          <p:cNvSpPr>
            <a:spLocks noChangeArrowheads="1" noChangeShapeType="1" noTextEdit="1"/>
          </p:cNvSpPr>
          <p:nvPr userDrawn="1"/>
        </p:nvSpPr>
        <p:spPr bwMode="auto">
          <a:xfrm>
            <a:off x="1739900" y="914400"/>
            <a:ext cx="8712200" cy="1905000"/>
          </a:xfrm>
          <a:prstGeom prst="rect">
            <a:avLst/>
          </a:prstGeom>
        </p:spPr>
        <p:txBody>
          <a:bodyPr spcFirstLastPara="1" wrap="none" fromWordArt="1">
            <a:prstTxWarp prst="textArchUp">
              <a:avLst>
                <a:gd name="adj" fmla="val 10800000"/>
              </a:avLst>
            </a:prstTxWarp>
          </a:bodyPr>
          <a:lstStyle/>
          <a:p>
            <a:pPr algn="ctr"/>
            <a:r>
              <a:rPr lang="en-US" sz="3600" b="1" kern="10">
                <a:ln w="9525">
                  <a:solidFill>
                    <a:srgbClr val="000000"/>
                  </a:solidFill>
                  <a:round/>
                  <a:headEnd/>
                  <a:tailEnd/>
                </a:ln>
                <a:solidFill>
                  <a:srgbClr val="000000"/>
                </a:solidFill>
                <a:effectLst>
                  <a:outerShdw dist="35921" dir="2700000" algn="ctr" rotWithShape="0">
                    <a:schemeClr val="bg1"/>
                  </a:outerShdw>
                </a:effectLst>
                <a:latin typeface="Georgia" panose="02040502050405020303" pitchFamily="18" charset="0"/>
              </a:rPr>
              <a:t>The Occult And Christians</a:t>
            </a:r>
          </a:p>
        </p:txBody>
      </p:sp>
      <p:pic>
        <p:nvPicPr>
          <p:cNvPr id="3081" name="Picture 9">
            <a:extLst>
              <a:ext uri="{FF2B5EF4-FFF2-40B4-BE49-F238E27FC236}">
                <a16:creationId xmlns:a16="http://schemas.microsoft.com/office/drawing/2014/main" id="{F1BFE526-262F-47D1-AA27-CCECDE4CAF98}"/>
              </a:ext>
            </a:extLst>
          </p:cNvPr>
          <p:cNvPicPr>
            <a:picLocks noChangeAspect="1" noChangeArrowheads="1"/>
          </p:cNvPicPr>
          <p:nvPr userDrawn="1"/>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24867" y="1219200"/>
            <a:ext cx="3496733" cy="2554288"/>
          </a:xfrm>
          <a:prstGeom prst="rect">
            <a:avLst/>
          </a:prstGeom>
          <a:noFill/>
          <a:extLst>
            <a:ext uri="{909E8E84-426E-40DD-AFC4-6F175D3DCCD1}">
              <a14:hiddenFill xmlns:a14="http://schemas.microsoft.com/office/drawing/2010/main">
                <a:solidFill>
                  <a:srgbClr val="FFFFFF"/>
                </a:solidFill>
              </a14:hiddenFill>
            </a:ext>
          </a:extLst>
        </p:spPr>
      </p:pic>
      <p:sp>
        <p:nvSpPr>
          <p:cNvPr id="3082" name="Text Box 10">
            <a:extLst>
              <a:ext uri="{FF2B5EF4-FFF2-40B4-BE49-F238E27FC236}">
                <a16:creationId xmlns:a16="http://schemas.microsoft.com/office/drawing/2014/main" id="{50156B48-73D8-46CE-95D8-8EC2D26F299A}"/>
              </a:ext>
            </a:extLst>
          </p:cNvPr>
          <p:cNvSpPr txBox="1">
            <a:spLocks noChangeArrowheads="1"/>
          </p:cNvSpPr>
          <p:nvPr userDrawn="1"/>
        </p:nvSpPr>
        <p:spPr bwMode="auto">
          <a:xfrm>
            <a:off x="203200" y="3962401"/>
            <a:ext cx="11785600" cy="11906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600" b="1"/>
              <a:t>Lesson Three: </a:t>
            </a:r>
          </a:p>
          <a:p>
            <a:pPr algn="ctr"/>
            <a:r>
              <a:rPr lang="en-US" altLang="en-US" sz="3600" b="1" i="1"/>
              <a:t>Witchcraft</a:t>
            </a:r>
          </a:p>
        </p:txBody>
      </p:sp>
    </p:spTree>
    <p:extLst>
      <p:ext uri="{BB962C8B-B14F-4D97-AF65-F5344CB8AC3E}">
        <p14:creationId xmlns:p14="http://schemas.microsoft.com/office/powerpoint/2010/main" val="11741968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882291D-7565-462E-B07E-4E35DDC055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8FF0600-D0CE-465A-92CD-6CB7C0964F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571D91B-A019-4366-9BD6-A2F862B20BB2}"/>
              </a:ext>
            </a:extLst>
          </p:cNvPr>
          <p:cNvSpPr>
            <a:spLocks noGrp="1" noChangeArrowheads="1"/>
          </p:cNvSpPr>
          <p:nvPr>
            <p:ph type="sldNum" sz="quarter" idx="12"/>
          </p:nvPr>
        </p:nvSpPr>
        <p:spPr>
          <a:ln/>
        </p:spPr>
        <p:txBody>
          <a:bodyPr/>
          <a:lstStyle>
            <a:lvl1pPr>
              <a:defRPr/>
            </a:lvl1pPr>
          </a:lstStyle>
          <a:p>
            <a:pPr>
              <a:defRPr/>
            </a:pPr>
            <a:fld id="{F9B5ECE2-3BD1-4714-9109-39248232D2F3}" type="slidenum">
              <a:rPr lang="en-US" altLang="en-US"/>
              <a:pPr>
                <a:defRPr/>
              </a:pPr>
              <a:t>‹#›</a:t>
            </a:fld>
            <a:endParaRPr lang="en-US" altLang="en-US"/>
          </a:p>
        </p:txBody>
      </p:sp>
    </p:spTree>
    <p:extLst>
      <p:ext uri="{BB962C8B-B14F-4D97-AF65-F5344CB8AC3E}">
        <p14:creationId xmlns:p14="http://schemas.microsoft.com/office/powerpoint/2010/main" val="4240197653"/>
      </p:ext>
    </p:extLst>
  </p:cSld>
  <p:clrMapOvr>
    <a:masterClrMapping/>
  </p:clrMapOvr>
  <p:transition spd="med">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367E52A-3C97-4931-B371-47A4094729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7BBD124-E06E-45BA-8EBD-348A791963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D9ED873-96DD-4073-BF5A-D00142A6BF20}"/>
              </a:ext>
            </a:extLst>
          </p:cNvPr>
          <p:cNvSpPr>
            <a:spLocks noGrp="1" noChangeArrowheads="1"/>
          </p:cNvSpPr>
          <p:nvPr>
            <p:ph type="sldNum" sz="quarter" idx="12"/>
          </p:nvPr>
        </p:nvSpPr>
        <p:spPr>
          <a:ln/>
        </p:spPr>
        <p:txBody>
          <a:bodyPr/>
          <a:lstStyle>
            <a:lvl1pPr>
              <a:defRPr/>
            </a:lvl1pPr>
          </a:lstStyle>
          <a:p>
            <a:pPr>
              <a:defRPr/>
            </a:pPr>
            <a:fld id="{18E3679D-9BD9-481F-8F58-0B7389A3B2B1}" type="slidenum">
              <a:rPr lang="en-US" altLang="en-US"/>
              <a:pPr>
                <a:defRPr/>
              </a:pPr>
              <a:t>‹#›</a:t>
            </a:fld>
            <a:endParaRPr lang="en-US" altLang="en-US"/>
          </a:p>
        </p:txBody>
      </p:sp>
    </p:spTree>
    <p:extLst>
      <p:ext uri="{BB962C8B-B14F-4D97-AF65-F5344CB8AC3E}">
        <p14:creationId xmlns:p14="http://schemas.microsoft.com/office/powerpoint/2010/main" val="856716894"/>
      </p:ext>
    </p:extLst>
  </p:cSld>
  <p:clrMapOvr>
    <a:masterClrMapping/>
  </p:clrMapOvr>
  <p:transition spd="med">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26315A-A5F5-4827-BF12-E4C939A8F8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75D88F0-A4DD-48E2-9F0D-3CD2DE4B30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9693268-4D97-42B9-B9DD-CC3491EBDBEC}"/>
              </a:ext>
            </a:extLst>
          </p:cNvPr>
          <p:cNvSpPr>
            <a:spLocks noGrp="1" noChangeArrowheads="1"/>
          </p:cNvSpPr>
          <p:nvPr>
            <p:ph type="sldNum" sz="quarter" idx="12"/>
          </p:nvPr>
        </p:nvSpPr>
        <p:spPr>
          <a:ln/>
        </p:spPr>
        <p:txBody>
          <a:bodyPr/>
          <a:lstStyle>
            <a:lvl1pPr>
              <a:defRPr/>
            </a:lvl1pPr>
          </a:lstStyle>
          <a:p>
            <a:pPr>
              <a:defRPr/>
            </a:pPr>
            <a:fld id="{5FCFA4E1-84C4-4335-8AA0-2A6E4B7A14C8}" type="slidenum">
              <a:rPr lang="en-US" altLang="en-US"/>
              <a:pPr>
                <a:defRPr/>
              </a:pPr>
              <a:t>‹#›</a:t>
            </a:fld>
            <a:endParaRPr lang="en-US" altLang="en-US"/>
          </a:p>
        </p:txBody>
      </p:sp>
    </p:spTree>
    <p:extLst>
      <p:ext uri="{BB962C8B-B14F-4D97-AF65-F5344CB8AC3E}">
        <p14:creationId xmlns:p14="http://schemas.microsoft.com/office/powerpoint/2010/main" val="4140330545"/>
      </p:ext>
    </p:extLst>
  </p:cSld>
  <p:clrMapOvr>
    <a:masterClrMapping/>
  </p:clrMapOvr>
  <p:transition spd="med">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BB5848-8A37-4A79-9113-39E7908587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986CB82-EA82-476A-891C-5B5D35307C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E2AC86C-5E21-4C56-9A8A-3F6C831B7D24}"/>
              </a:ext>
            </a:extLst>
          </p:cNvPr>
          <p:cNvSpPr>
            <a:spLocks noGrp="1" noChangeArrowheads="1"/>
          </p:cNvSpPr>
          <p:nvPr>
            <p:ph type="sldNum" sz="quarter" idx="12"/>
          </p:nvPr>
        </p:nvSpPr>
        <p:spPr>
          <a:ln/>
        </p:spPr>
        <p:txBody>
          <a:bodyPr/>
          <a:lstStyle>
            <a:lvl1pPr>
              <a:defRPr/>
            </a:lvl1pPr>
          </a:lstStyle>
          <a:p>
            <a:pPr>
              <a:defRPr/>
            </a:pPr>
            <a:fld id="{739D3FDA-CCA1-4FC3-923D-4772F82E9407}" type="slidenum">
              <a:rPr lang="en-US" altLang="en-US"/>
              <a:pPr>
                <a:defRPr/>
              </a:pPr>
              <a:t>‹#›</a:t>
            </a:fld>
            <a:endParaRPr lang="en-US" altLang="en-US"/>
          </a:p>
        </p:txBody>
      </p:sp>
    </p:spTree>
    <p:extLst>
      <p:ext uri="{BB962C8B-B14F-4D97-AF65-F5344CB8AC3E}">
        <p14:creationId xmlns:p14="http://schemas.microsoft.com/office/powerpoint/2010/main" val="3750853421"/>
      </p:ext>
    </p:extLst>
  </p:cSld>
  <p:clrMapOvr>
    <a:masterClrMapping/>
  </p:clrMapOvr>
  <p:transition spd="med">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14400"/>
            <a:ext cx="10363200" cy="2228852"/>
          </a:xfrm>
        </p:spPr>
        <p:txBody>
          <a:bodyPr>
            <a:noAutofit/>
          </a:bodyPr>
          <a:lstStyle>
            <a:lvl1pPr>
              <a:defRPr sz="72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1C74632-21B8-4071-A0BC-3E1CE0C1E1A7}" type="datetime1">
              <a:rPr lang="en-US" smtClean="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3318027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C2842-C05A-4E4F-810C-2FF080BF1D4A}" type="datetime1">
              <a:rPr lang="en-US" smtClean="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304801"/>
            <a:ext cx="2844800" cy="365125"/>
          </a:xfrm>
        </p:spPr>
        <p:txBody>
          <a:bodyPr/>
          <a:lstStyle>
            <a:lvl1pPr>
              <a:defRPr sz="1600" b="1">
                <a:solidFill>
                  <a:srgbClr val="FFFF00"/>
                </a:solidFill>
              </a:defRPr>
            </a:lvl1pPr>
          </a:lstStyle>
          <a:p>
            <a:fld id="{0DD2BD76-A9FF-4E02-80E4-30DB68C20C46}" type="slidenum">
              <a:rPr lang="en-US" smtClean="0"/>
              <a:pPr/>
              <a:t>‹#›</a:t>
            </a:fld>
            <a:endParaRPr lang="en-US" dirty="0"/>
          </a:p>
        </p:txBody>
      </p:sp>
    </p:spTree>
    <p:extLst>
      <p:ext uri="{BB962C8B-B14F-4D97-AF65-F5344CB8AC3E}">
        <p14:creationId xmlns:p14="http://schemas.microsoft.com/office/powerpoint/2010/main" val="10646439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A66DEF-8BD0-4675-AF07-B3457DA7E603}" type="datetime1">
              <a:rPr lang="en-US" smtClean="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34826462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965817-1E34-4D8E-8E09-27BC6997B9A7}"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9474652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C15BD0-21F4-4D7C-AB2A-8F6D49EFFC02}" type="datetime1">
              <a:rPr lang="en-US" smtClean="0"/>
              <a:t>7/7/2020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26932445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BE6910-D54A-4589-9A95-74F1285C6A5D}" type="datetime1">
              <a:rPr lang="en-US" smtClean="0"/>
              <a:t>7/7/2020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323330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A35B9310-C409-4642-BFC8-4A3A40898B8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22CD26-7D21-4579-A671-45C062A20A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38771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80B87-3C39-431C-89E2-69FEC0212F40}" type="datetime1">
              <a:rPr lang="en-US" smtClean="0"/>
              <a:t>7/7/2020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39177636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08FF6A-5BB9-4192-B25B-81DA80A6EB3B}"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4909253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3B9E81-AA82-48EA-B675-FF85F2BA4250}"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39293696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BCA0CB-19CA-429B-BB49-B15422668B5E}" type="datetime1">
              <a:rPr lang="en-US" smtClean="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30270440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08174C-B6C7-446C-9808-B0F4A3170B98}" type="datetime1">
              <a:rPr lang="en-US" smtClean="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30019759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3A55963-745E-4172-9E19-48F5EED7F39D}"/>
              </a:ext>
            </a:extLst>
          </p:cNvPr>
          <p:cNvSpPr>
            <a:spLocks noGrp="1" noChangeArrowheads="1"/>
          </p:cNvSpPr>
          <p:nvPr>
            <p:ph type="ctrTitle"/>
          </p:nvPr>
        </p:nvSpPr>
        <p:spPr>
          <a:xfrm>
            <a:off x="914400" y="2130426"/>
            <a:ext cx="10363200" cy="1470025"/>
          </a:xfrm>
        </p:spPr>
        <p:txBody>
          <a:bodyPr/>
          <a:lstStyle>
            <a:lvl1pPr>
              <a:defRPr sz="7200"/>
            </a:lvl1pPr>
          </a:lstStyle>
          <a:p>
            <a:pPr lvl="0"/>
            <a:r>
              <a:rPr lang="en-US" altLang="en-US" noProof="0"/>
              <a:t>Click to edit Master title style</a:t>
            </a:r>
          </a:p>
        </p:txBody>
      </p:sp>
      <p:sp>
        <p:nvSpPr>
          <p:cNvPr id="18435" name="Rectangle 3">
            <a:extLst>
              <a:ext uri="{FF2B5EF4-FFF2-40B4-BE49-F238E27FC236}">
                <a16:creationId xmlns:a16="http://schemas.microsoft.com/office/drawing/2014/main" id="{7DE65DCA-FA7B-40F9-A2CE-BB9ECB496735}"/>
              </a:ext>
            </a:extLst>
          </p:cNvPr>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8436" name="Rectangle 4">
            <a:extLst>
              <a:ext uri="{FF2B5EF4-FFF2-40B4-BE49-F238E27FC236}">
                <a16:creationId xmlns:a16="http://schemas.microsoft.com/office/drawing/2014/main" id="{079DBFDA-F0BE-49F4-9E2B-274319EDE4EE}"/>
              </a:ext>
            </a:extLst>
          </p:cNvPr>
          <p:cNvSpPr>
            <a:spLocks noGrp="1" noChangeArrowheads="1"/>
          </p:cNvSpPr>
          <p:nvPr>
            <p:ph type="dt" sz="half" idx="2"/>
          </p:nvPr>
        </p:nvSpPr>
        <p:spPr/>
        <p:txBody>
          <a:bodyPr/>
          <a:lstStyle>
            <a:lvl1pPr>
              <a:defRPr/>
            </a:lvl1pPr>
          </a:lstStyle>
          <a:p>
            <a:endParaRPr lang="en-US" altLang="en-US"/>
          </a:p>
        </p:txBody>
      </p:sp>
      <p:sp>
        <p:nvSpPr>
          <p:cNvPr id="18437" name="Rectangle 5">
            <a:extLst>
              <a:ext uri="{FF2B5EF4-FFF2-40B4-BE49-F238E27FC236}">
                <a16:creationId xmlns:a16="http://schemas.microsoft.com/office/drawing/2014/main" id="{A2E5AF63-CC11-4DD6-91DE-6E9249A2FCBB}"/>
              </a:ext>
            </a:extLst>
          </p:cNvPr>
          <p:cNvSpPr>
            <a:spLocks noGrp="1" noChangeArrowheads="1"/>
          </p:cNvSpPr>
          <p:nvPr>
            <p:ph type="ftr" sz="quarter" idx="3"/>
          </p:nvPr>
        </p:nvSpPr>
        <p:spPr/>
        <p:txBody>
          <a:bodyPr/>
          <a:lstStyle>
            <a:lvl1pPr>
              <a:defRPr/>
            </a:lvl1pPr>
          </a:lstStyle>
          <a:p>
            <a:endParaRPr lang="en-US" altLang="en-US"/>
          </a:p>
        </p:txBody>
      </p:sp>
      <p:sp>
        <p:nvSpPr>
          <p:cNvPr id="18438" name="Rectangle 6">
            <a:extLst>
              <a:ext uri="{FF2B5EF4-FFF2-40B4-BE49-F238E27FC236}">
                <a16:creationId xmlns:a16="http://schemas.microsoft.com/office/drawing/2014/main" id="{AD528815-D436-43AD-9D37-F631415F7762}"/>
              </a:ext>
            </a:extLst>
          </p:cNvPr>
          <p:cNvSpPr>
            <a:spLocks noGrp="1" noChangeArrowheads="1"/>
          </p:cNvSpPr>
          <p:nvPr>
            <p:ph type="sldNum" sz="quarter" idx="4"/>
          </p:nvPr>
        </p:nvSpPr>
        <p:spPr/>
        <p:txBody>
          <a:bodyPr/>
          <a:lstStyle>
            <a:lvl1pPr>
              <a:defRPr/>
            </a:lvl1pPr>
          </a:lstStyle>
          <a:p>
            <a:fld id="{93C62FD1-1A83-4BBA-91E5-B4E6A2340CB1}" type="slidenum">
              <a:rPr lang="en-US" altLang="en-US"/>
              <a:pPr/>
              <a:t>‹#›</a:t>
            </a:fld>
            <a:endParaRPr lang="en-US" altLang="en-US"/>
          </a:p>
        </p:txBody>
      </p:sp>
    </p:spTree>
    <p:extLst>
      <p:ext uri="{BB962C8B-B14F-4D97-AF65-F5344CB8AC3E}">
        <p14:creationId xmlns:p14="http://schemas.microsoft.com/office/powerpoint/2010/main" val="183273946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E82C-5A6B-4C6A-A98A-68A30AE6C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68E62-54BB-48C7-9152-FE760998ED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6BC6A-78EB-41BA-A6A7-5FCDEBDB6A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BF7325F-B7E9-4C3F-877F-C4932EC3F7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BF8FA0-C190-410F-9B76-FE47DFFEE7ED}"/>
              </a:ext>
            </a:extLst>
          </p:cNvPr>
          <p:cNvSpPr>
            <a:spLocks noGrp="1"/>
          </p:cNvSpPr>
          <p:nvPr>
            <p:ph type="sldNum" sz="quarter" idx="12"/>
          </p:nvPr>
        </p:nvSpPr>
        <p:spPr/>
        <p:txBody>
          <a:bodyPr/>
          <a:lstStyle>
            <a:lvl1pPr>
              <a:defRPr/>
            </a:lvl1pPr>
          </a:lstStyle>
          <a:p>
            <a:fld id="{B955F3C5-B884-443E-919F-8B6786033F01}" type="slidenum">
              <a:rPr lang="en-US" altLang="en-US"/>
              <a:pPr/>
              <a:t>‹#›</a:t>
            </a:fld>
            <a:endParaRPr lang="en-US" altLang="en-US"/>
          </a:p>
        </p:txBody>
      </p:sp>
    </p:spTree>
    <p:extLst>
      <p:ext uri="{BB962C8B-B14F-4D97-AF65-F5344CB8AC3E}">
        <p14:creationId xmlns:p14="http://schemas.microsoft.com/office/powerpoint/2010/main" val="339867995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551B-FCA3-4789-8EED-9EB85CD4004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D83090-BA68-43E7-A119-775A0440FD2D}"/>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B266AA1-F41F-46A8-B3D9-2897612EB09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EBDF-BB0E-47DB-A856-0FECE7DE253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E0C99E7-0A29-4680-B2D6-EEF09F30E463}"/>
              </a:ext>
            </a:extLst>
          </p:cNvPr>
          <p:cNvSpPr>
            <a:spLocks noGrp="1"/>
          </p:cNvSpPr>
          <p:nvPr>
            <p:ph type="sldNum" sz="quarter" idx="12"/>
          </p:nvPr>
        </p:nvSpPr>
        <p:spPr/>
        <p:txBody>
          <a:bodyPr/>
          <a:lstStyle>
            <a:lvl1pPr>
              <a:defRPr/>
            </a:lvl1pPr>
          </a:lstStyle>
          <a:p>
            <a:fld id="{2706058A-E53E-402D-8B0B-25A32751D12D}" type="slidenum">
              <a:rPr lang="en-US" altLang="en-US"/>
              <a:pPr/>
              <a:t>‹#›</a:t>
            </a:fld>
            <a:endParaRPr lang="en-US" altLang="en-US"/>
          </a:p>
        </p:txBody>
      </p:sp>
    </p:spTree>
    <p:extLst>
      <p:ext uri="{BB962C8B-B14F-4D97-AF65-F5344CB8AC3E}">
        <p14:creationId xmlns:p14="http://schemas.microsoft.com/office/powerpoint/2010/main" val="231972584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7C74-0CCC-4978-9028-19DAE5D8BF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F50DCB-7BBA-4A2B-A191-811448D3613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E6FC7F-42B6-4C0D-B21A-F38F947CDF0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E3A2DF-4B5B-4E73-BE25-39CE3D4D406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73D007B-F50D-4736-8673-31590CD45AF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AE95269-E1AB-41F1-99DD-8007AAF24401}"/>
              </a:ext>
            </a:extLst>
          </p:cNvPr>
          <p:cNvSpPr>
            <a:spLocks noGrp="1"/>
          </p:cNvSpPr>
          <p:nvPr>
            <p:ph type="sldNum" sz="quarter" idx="12"/>
          </p:nvPr>
        </p:nvSpPr>
        <p:spPr/>
        <p:txBody>
          <a:bodyPr/>
          <a:lstStyle>
            <a:lvl1pPr>
              <a:defRPr/>
            </a:lvl1pPr>
          </a:lstStyle>
          <a:p>
            <a:fld id="{CEAEAC49-2A4D-456C-BD12-622B50554104}" type="slidenum">
              <a:rPr lang="en-US" altLang="en-US"/>
              <a:pPr/>
              <a:t>‹#›</a:t>
            </a:fld>
            <a:endParaRPr lang="en-US" altLang="en-US"/>
          </a:p>
        </p:txBody>
      </p:sp>
    </p:spTree>
    <p:extLst>
      <p:ext uri="{BB962C8B-B14F-4D97-AF65-F5344CB8AC3E}">
        <p14:creationId xmlns:p14="http://schemas.microsoft.com/office/powerpoint/2010/main" val="97267484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05F1-57C6-48B6-BABB-01C5AD96AD69}"/>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3B3BC-AFD9-4C76-8CF1-E506B699E8C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266D02-0D28-47DF-8120-94D94B0B868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05DEF-ADCF-406C-88B0-C35280A3D5E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540DC-AD56-4394-B8C7-B53F4266832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D98990-5171-42B5-823A-C00399E99A3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C1CE84E-5C40-4D51-AA73-8EC6769DDEA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164EA40-B2AB-4A3C-84A2-01C304B2A7BC}"/>
              </a:ext>
            </a:extLst>
          </p:cNvPr>
          <p:cNvSpPr>
            <a:spLocks noGrp="1"/>
          </p:cNvSpPr>
          <p:nvPr>
            <p:ph type="sldNum" sz="quarter" idx="12"/>
          </p:nvPr>
        </p:nvSpPr>
        <p:spPr/>
        <p:txBody>
          <a:bodyPr/>
          <a:lstStyle>
            <a:lvl1pPr>
              <a:defRPr/>
            </a:lvl1pPr>
          </a:lstStyle>
          <a:p>
            <a:fld id="{50EC7E4A-0A69-46CE-877D-809A715F66BB}" type="slidenum">
              <a:rPr lang="en-US" altLang="en-US"/>
              <a:pPr/>
              <a:t>‹#›</a:t>
            </a:fld>
            <a:endParaRPr lang="en-US" altLang="en-US"/>
          </a:p>
        </p:txBody>
      </p:sp>
    </p:spTree>
    <p:extLst>
      <p:ext uri="{BB962C8B-B14F-4D97-AF65-F5344CB8AC3E}">
        <p14:creationId xmlns:p14="http://schemas.microsoft.com/office/powerpoint/2010/main" val="29925363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2403ABE2-EC2F-4797-B710-FB0FB63CF5CD}"/>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C0FC71-7BD7-422A-8DC5-0ACBCDEAB6D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184069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D324D-4BE9-4F9B-91CE-D6BA1FF99C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D22967-D3C1-430C-A84D-93812D35A84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928126D-E5D4-4D3D-B4E4-3A5B9DC0201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2300B2E-27A9-4201-B30E-CE59D0B2EEE4}"/>
              </a:ext>
            </a:extLst>
          </p:cNvPr>
          <p:cNvSpPr>
            <a:spLocks noGrp="1"/>
          </p:cNvSpPr>
          <p:nvPr>
            <p:ph type="sldNum" sz="quarter" idx="12"/>
          </p:nvPr>
        </p:nvSpPr>
        <p:spPr/>
        <p:txBody>
          <a:bodyPr/>
          <a:lstStyle>
            <a:lvl1pPr>
              <a:defRPr/>
            </a:lvl1pPr>
          </a:lstStyle>
          <a:p>
            <a:fld id="{882F9BCF-2B8A-4B63-BE41-B19F92B2E889}" type="slidenum">
              <a:rPr lang="en-US" altLang="en-US"/>
              <a:pPr/>
              <a:t>‹#›</a:t>
            </a:fld>
            <a:endParaRPr lang="en-US" altLang="en-US"/>
          </a:p>
        </p:txBody>
      </p:sp>
    </p:spTree>
    <p:extLst>
      <p:ext uri="{BB962C8B-B14F-4D97-AF65-F5344CB8AC3E}">
        <p14:creationId xmlns:p14="http://schemas.microsoft.com/office/powerpoint/2010/main" val="2699654019"/>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2094F-03A2-44A8-B30F-3B83C7F2021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158FBCB-2AE0-4B64-A806-E6B50A55259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A6E7D92-6364-4F18-B931-7DCA0ECE3C1F}"/>
              </a:ext>
            </a:extLst>
          </p:cNvPr>
          <p:cNvSpPr>
            <a:spLocks noGrp="1"/>
          </p:cNvSpPr>
          <p:nvPr>
            <p:ph type="sldNum" sz="quarter" idx="12"/>
          </p:nvPr>
        </p:nvSpPr>
        <p:spPr/>
        <p:txBody>
          <a:bodyPr/>
          <a:lstStyle>
            <a:lvl1pPr>
              <a:defRPr/>
            </a:lvl1pPr>
          </a:lstStyle>
          <a:p>
            <a:fld id="{37EBCB55-8F28-4031-A1C1-A698964A3763}" type="slidenum">
              <a:rPr lang="en-US" altLang="en-US"/>
              <a:pPr/>
              <a:t>‹#›</a:t>
            </a:fld>
            <a:endParaRPr lang="en-US" altLang="en-US"/>
          </a:p>
        </p:txBody>
      </p:sp>
    </p:spTree>
    <p:extLst>
      <p:ext uri="{BB962C8B-B14F-4D97-AF65-F5344CB8AC3E}">
        <p14:creationId xmlns:p14="http://schemas.microsoft.com/office/powerpoint/2010/main" val="63577838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D849-EB59-4A11-B661-BDEE5FAA4AB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A01283-6F20-4A37-9C61-853F9FCFA96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0D2CC-7C5F-4218-B67B-45960F96207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B9262A-8ECB-447F-974B-490DB103C2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F388A25-2D5A-451B-881B-FB7C958C799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A29311F-8863-4768-91F2-375751428C0A}"/>
              </a:ext>
            </a:extLst>
          </p:cNvPr>
          <p:cNvSpPr>
            <a:spLocks noGrp="1"/>
          </p:cNvSpPr>
          <p:nvPr>
            <p:ph type="sldNum" sz="quarter" idx="12"/>
          </p:nvPr>
        </p:nvSpPr>
        <p:spPr/>
        <p:txBody>
          <a:bodyPr/>
          <a:lstStyle>
            <a:lvl1pPr>
              <a:defRPr/>
            </a:lvl1pPr>
          </a:lstStyle>
          <a:p>
            <a:fld id="{7928EDD7-D7FC-4BEE-A4CF-D46C77E2C14E}" type="slidenum">
              <a:rPr lang="en-US" altLang="en-US"/>
              <a:pPr/>
              <a:t>‹#›</a:t>
            </a:fld>
            <a:endParaRPr lang="en-US" altLang="en-US"/>
          </a:p>
        </p:txBody>
      </p:sp>
    </p:spTree>
    <p:extLst>
      <p:ext uri="{BB962C8B-B14F-4D97-AF65-F5344CB8AC3E}">
        <p14:creationId xmlns:p14="http://schemas.microsoft.com/office/powerpoint/2010/main" val="88076116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5819-DB3B-4559-BAA5-4C1D44B455D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6D9BB7-FD1D-4221-8920-55BEBA04425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BC03E0-5607-42A1-A3C9-30241C16839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5FF4E-8CA4-4150-B810-3E907F7524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37F99F8-A9A2-4555-AF48-04FAF37A369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604BDBF-465A-47F1-941C-5D3B9BA84D40}"/>
              </a:ext>
            </a:extLst>
          </p:cNvPr>
          <p:cNvSpPr>
            <a:spLocks noGrp="1"/>
          </p:cNvSpPr>
          <p:nvPr>
            <p:ph type="sldNum" sz="quarter" idx="12"/>
          </p:nvPr>
        </p:nvSpPr>
        <p:spPr/>
        <p:txBody>
          <a:bodyPr/>
          <a:lstStyle>
            <a:lvl1pPr>
              <a:defRPr/>
            </a:lvl1pPr>
          </a:lstStyle>
          <a:p>
            <a:fld id="{353A1F54-CD85-4BF7-9B64-4C341E9C0FE3}" type="slidenum">
              <a:rPr lang="en-US" altLang="en-US"/>
              <a:pPr/>
              <a:t>‹#›</a:t>
            </a:fld>
            <a:endParaRPr lang="en-US" altLang="en-US"/>
          </a:p>
        </p:txBody>
      </p:sp>
    </p:spTree>
    <p:extLst>
      <p:ext uri="{BB962C8B-B14F-4D97-AF65-F5344CB8AC3E}">
        <p14:creationId xmlns:p14="http://schemas.microsoft.com/office/powerpoint/2010/main" val="139490981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367B-5C1F-40D0-9544-29664E5840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66B2B6-0F4A-4E7D-B275-E33DFD0118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AFC8E-D0DC-43A1-AA74-9BEE771917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BD70DAC-30B2-4D91-B41D-B4B9C414746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053E5A-67C6-4BB3-949A-47BF4D973413}"/>
              </a:ext>
            </a:extLst>
          </p:cNvPr>
          <p:cNvSpPr>
            <a:spLocks noGrp="1"/>
          </p:cNvSpPr>
          <p:nvPr>
            <p:ph type="sldNum" sz="quarter" idx="12"/>
          </p:nvPr>
        </p:nvSpPr>
        <p:spPr/>
        <p:txBody>
          <a:bodyPr/>
          <a:lstStyle>
            <a:lvl1pPr>
              <a:defRPr/>
            </a:lvl1pPr>
          </a:lstStyle>
          <a:p>
            <a:fld id="{F1E25AE0-0573-4BA0-AB84-0432A11995DB}" type="slidenum">
              <a:rPr lang="en-US" altLang="en-US"/>
              <a:pPr/>
              <a:t>‹#›</a:t>
            </a:fld>
            <a:endParaRPr lang="en-US" altLang="en-US"/>
          </a:p>
        </p:txBody>
      </p:sp>
    </p:spTree>
    <p:extLst>
      <p:ext uri="{BB962C8B-B14F-4D97-AF65-F5344CB8AC3E}">
        <p14:creationId xmlns:p14="http://schemas.microsoft.com/office/powerpoint/2010/main" val="167612229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5E0A8-A0BD-4274-9B59-8EDCCACDA9EE}"/>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A96878-4174-4990-AD08-67D86AAD1FB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C3D57-EBB1-4057-850F-3163A941D85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5445D8E-5A8D-4FC3-9A0B-CA3DE4A0C42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A6E033-7D16-4FA3-A1A9-97E5360EFCF3}"/>
              </a:ext>
            </a:extLst>
          </p:cNvPr>
          <p:cNvSpPr>
            <a:spLocks noGrp="1"/>
          </p:cNvSpPr>
          <p:nvPr>
            <p:ph type="sldNum" sz="quarter" idx="12"/>
          </p:nvPr>
        </p:nvSpPr>
        <p:spPr/>
        <p:txBody>
          <a:bodyPr/>
          <a:lstStyle>
            <a:lvl1pPr>
              <a:defRPr/>
            </a:lvl1pPr>
          </a:lstStyle>
          <a:p>
            <a:fld id="{7A1C020B-F79C-484B-A651-C30DAFA9338A}" type="slidenum">
              <a:rPr lang="en-US" altLang="en-US"/>
              <a:pPr/>
              <a:t>‹#›</a:t>
            </a:fld>
            <a:endParaRPr lang="en-US" altLang="en-US"/>
          </a:p>
        </p:txBody>
      </p:sp>
    </p:spTree>
    <p:extLst>
      <p:ext uri="{BB962C8B-B14F-4D97-AF65-F5344CB8AC3E}">
        <p14:creationId xmlns:p14="http://schemas.microsoft.com/office/powerpoint/2010/main" val="93600345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185D718-6ECE-4F1B-B4DE-B0202709497B}"/>
              </a:ext>
            </a:extLst>
          </p:cNvPr>
          <p:cNvSpPr>
            <a:spLocks noGrp="1" noChangeArrowheads="1"/>
          </p:cNvSpPr>
          <p:nvPr>
            <p:ph type="ctrTitle"/>
          </p:nvPr>
        </p:nvSpPr>
        <p:spPr>
          <a:xfrm>
            <a:off x="914400" y="2130426"/>
            <a:ext cx="10363200" cy="1470025"/>
          </a:xfrm>
        </p:spPr>
        <p:txBody>
          <a:bodyPr/>
          <a:lstStyle>
            <a:lvl1pPr>
              <a:defRPr sz="7200"/>
            </a:lvl1pPr>
          </a:lstStyle>
          <a:p>
            <a:pPr lvl="0"/>
            <a:r>
              <a:rPr lang="en-US" altLang="en-US" noProof="0"/>
              <a:t>Click to edit Master title style</a:t>
            </a:r>
          </a:p>
        </p:txBody>
      </p:sp>
      <p:sp>
        <p:nvSpPr>
          <p:cNvPr id="18435" name="Rectangle 3">
            <a:extLst>
              <a:ext uri="{FF2B5EF4-FFF2-40B4-BE49-F238E27FC236}">
                <a16:creationId xmlns:a16="http://schemas.microsoft.com/office/drawing/2014/main" id="{DC60D047-459F-476F-AB3E-86EFFD2F5961}"/>
              </a:ext>
            </a:extLst>
          </p:cNvPr>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8436" name="Rectangle 4">
            <a:extLst>
              <a:ext uri="{FF2B5EF4-FFF2-40B4-BE49-F238E27FC236}">
                <a16:creationId xmlns:a16="http://schemas.microsoft.com/office/drawing/2014/main" id="{A5F90944-DA6E-4227-8370-C1ED2248D64B}"/>
              </a:ext>
            </a:extLst>
          </p:cNvPr>
          <p:cNvSpPr>
            <a:spLocks noGrp="1" noChangeArrowheads="1"/>
          </p:cNvSpPr>
          <p:nvPr>
            <p:ph type="dt" sz="half" idx="2"/>
          </p:nvPr>
        </p:nvSpPr>
        <p:spPr/>
        <p:txBody>
          <a:bodyPr/>
          <a:lstStyle>
            <a:lvl1pPr>
              <a:defRPr/>
            </a:lvl1pPr>
          </a:lstStyle>
          <a:p>
            <a:endParaRPr lang="en-US" altLang="en-US"/>
          </a:p>
        </p:txBody>
      </p:sp>
      <p:sp>
        <p:nvSpPr>
          <p:cNvPr id="18437" name="Rectangle 5">
            <a:extLst>
              <a:ext uri="{FF2B5EF4-FFF2-40B4-BE49-F238E27FC236}">
                <a16:creationId xmlns:a16="http://schemas.microsoft.com/office/drawing/2014/main" id="{54F66D68-441F-40B2-AAAE-2FF025182D45}"/>
              </a:ext>
            </a:extLst>
          </p:cNvPr>
          <p:cNvSpPr>
            <a:spLocks noGrp="1" noChangeArrowheads="1"/>
          </p:cNvSpPr>
          <p:nvPr>
            <p:ph type="ftr" sz="quarter" idx="3"/>
          </p:nvPr>
        </p:nvSpPr>
        <p:spPr/>
        <p:txBody>
          <a:bodyPr/>
          <a:lstStyle>
            <a:lvl1pPr>
              <a:defRPr/>
            </a:lvl1pPr>
          </a:lstStyle>
          <a:p>
            <a:endParaRPr lang="en-US" altLang="en-US"/>
          </a:p>
        </p:txBody>
      </p:sp>
      <p:sp>
        <p:nvSpPr>
          <p:cNvPr id="18438" name="Rectangle 6">
            <a:extLst>
              <a:ext uri="{FF2B5EF4-FFF2-40B4-BE49-F238E27FC236}">
                <a16:creationId xmlns:a16="http://schemas.microsoft.com/office/drawing/2014/main" id="{79A0CC0E-CD0F-4AA2-9DC2-D698CEA3EB59}"/>
              </a:ext>
            </a:extLst>
          </p:cNvPr>
          <p:cNvSpPr>
            <a:spLocks noGrp="1" noChangeArrowheads="1"/>
          </p:cNvSpPr>
          <p:nvPr>
            <p:ph type="sldNum" sz="quarter" idx="4"/>
          </p:nvPr>
        </p:nvSpPr>
        <p:spPr/>
        <p:txBody>
          <a:bodyPr/>
          <a:lstStyle>
            <a:lvl1pPr>
              <a:defRPr/>
            </a:lvl1pPr>
          </a:lstStyle>
          <a:p>
            <a:fld id="{F868D94B-3CFC-4427-8B69-04C7D8E85E47}" type="slidenum">
              <a:rPr lang="en-US" altLang="en-US"/>
              <a:pPr/>
              <a:t>‹#›</a:t>
            </a:fld>
            <a:endParaRPr lang="en-US" altLang="en-US"/>
          </a:p>
        </p:txBody>
      </p:sp>
    </p:spTree>
    <p:extLst>
      <p:ext uri="{BB962C8B-B14F-4D97-AF65-F5344CB8AC3E}">
        <p14:creationId xmlns:p14="http://schemas.microsoft.com/office/powerpoint/2010/main" val="210411596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D4E0-139E-48EB-9A95-2FDB8B0C3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319F06-0CC6-482C-968A-E8D01E4F82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67B5C-18D8-48FD-AFD7-B35A0A9C8C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F21C64-D2F6-4D22-B44B-4EF0E3266B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3B8142-1CCE-4B40-9F1E-DF32FC7E8C83}"/>
              </a:ext>
            </a:extLst>
          </p:cNvPr>
          <p:cNvSpPr>
            <a:spLocks noGrp="1"/>
          </p:cNvSpPr>
          <p:nvPr>
            <p:ph type="sldNum" sz="quarter" idx="12"/>
          </p:nvPr>
        </p:nvSpPr>
        <p:spPr/>
        <p:txBody>
          <a:bodyPr/>
          <a:lstStyle>
            <a:lvl1pPr>
              <a:defRPr/>
            </a:lvl1pPr>
          </a:lstStyle>
          <a:p>
            <a:fld id="{066A9D76-8501-4575-BC98-72E2639CE850}" type="slidenum">
              <a:rPr lang="en-US" altLang="en-US"/>
              <a:pPr/>
              <a:t>‹#›</a:t>
            </a:fld>
            <a:endParaRPr lang="en-US" altLang="en-US"/>
          </a:p>
        </p:txBody>
      </p:sp>
    </p:spTree>
    <p:extLst>
      <p:ext uri="{BB962C8B-B14F-4D97-AF65-F5344CB8AC3E}">
        <p14:creationId xmlns:p14="http://schemas.microsoft.com/office/powerpoint/2010/main" val="2949689751"/>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328F-CC50-47A1-BFAC-3F839C1A667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29DC02-3BA8-4BD5-8639-A43F4034D43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AAE0F75-19D7-4918-B904-667BA064095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F44E083-9437-4C11-BD2A-F90615BDC62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D6D64D-EFD5-4CC1-A816-3C1BFCF7D6B4}"/>
              </a:ext>
            </a:extLst>
          </p:cNvPr>
          <p:cNvSpPr>
            <a:spLocks noGrp="1"/>
          </p:cNvSpPr>
          <p:nvPr>
            <p:ph type="sldNum" sz="quarter" idx="12"/>
          </p:nvPr>
        </p:nvSpPr>
        <p:spPr/>
        <p:txBody>
          <a:bodyPr/>
          <a:lstStyle>
            <a:lvl1pPr>
              <a:defRPr/>
            </a:lvl1pPr>
          </a:lstStyle>
          <a:p>
            <a:fld id="{A5D3CB1B-6574-40B4-BB3B-861FC68DE408}" type="slidenum">
              <a:rPr lang="en-US" altLang="en-US"/>
              <a:pPr/>
              <a:t>‹#›</a:t>
            </a:fld>
            <a:endParaRPr lang="en-US" altLang="en-US"/>
          </a:p>
        </p:txBody>
      </p:sp>
    </p:spTree>
    <p:extLst>
      <p:ext uri="{BB962C8B-B14F-4D97-AF65-F5344CB8AC3E}">
        <p14:creationId xmlns:p14="http://schemas.microsoft.com/office/powerpoint/2010/main" val="212482560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D5ACB-1409-4DDE-B4E7-A64D32F922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26875-E79F-4C8D-9FCD-285E4F3BCE7B}"/>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BD6CD2-440A-4E3A-97B4-8F89D9947CAE}"/>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4B96B-4710-49B1-BD17-B5CD6B6C4B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1350464-A65B-43F4-9527-2B0F5E65BEC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3A071B-4849-4472-ABAE-AC6D73F99075}"/>
              </a:ext>
            </a:extLst>
          </p:cNvPr>
          <p:cNvSpPr>
            <a:spLocks noGrp="1"/>
          </p:cNvSpPr>
          <p:nvPr>
            <p:ph type="sldNum" sz="quarter" idx="12"/>
          </p:nvPr>
        </p:nvSpPr>
        <p:spPr/>
        <p:txBody>
          <a:bodyPr/>
          <a:lstStyle>
            <a:lvl1pPr>
              <a:defRPr/>
            </a:lvl1pPr>
          </a:lstStyle>
          <a:p>
            <a:fld id="{3F520E48-9D8A-48B6-839B-9C5245653600}" type="slidenum">
              <a:rPr lang="en-US" altLang="en-US"/>
              <a:pPr/>
              <a:t>‹#›</a:t>
            </a:fld>
            <a:endParaRPr lang="en-US" altLang="en-US"/>
          </a:p>
        </p:txBody>
      </p:sp>
    </p:spTree>
    <p:extLst>
      <p:ext uri="{BB962C8B-B14F-4D97-AF65-F5344CB8AC3E}">
        <p14:creationId xmlns:p14="http://schemas.microsoft.com/office/powerpoint/2010/main" val="111224271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2E5F423C-75DF-45C4-8CB2-FE1558DA0FE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21639D-831B-410B-A314-29083B3664DA}"/>
              </a:ext>
            </a:extLst>
          </p:cNvPr>
          <p:cNvSpPr>
            <a:spLocks noGrp="1"/>
          </p:cNvSpPr>
          <p:nvPr>
            <p:ph sz="half" idx="1"/>
          </p:nvPr>
        </p:nvSpPr>
        <p:spPr>
          <a:xfrm>
            <a:off x="609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5ED68C-E559-4A65-9F61-E892D6584EF0}"/>
              </a:ext>
            </a:extLst>
          </p:cNvPr>
          <p:cNvSpPr>
            <a:spLocks noGrp="1"/>
          </p:cNvSpPr>
          <p:nvPr>
            <p:ph sz="half" idx="2"/>
          </p:nvPr>
        </p:nvSpPr>
        <p:spPr>
          <a:xfrm>
            <a:off x="6197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9435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C594-A432-4CF5-9BB2-DDB98DA98A4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FB4E64-E0F3-4EEC-BBF7-849BA6718B2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37E259-285F-4A2D-90B6-FAFBDC3E8FE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7FF9F5-51BE-47E1-A9B9-670FCCF70DF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DF679B-9261-46AD-B311-98ABFA7BB7B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80DE96-ACD6-4238-B280-9A3ED31648D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F4CD164-D493-4325-910F-D782959844F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AC39577-71ED-45F3-BE34-6C118FB7E632}"/>
              </a:ext>
            </a:extLst>
          </p:cNvPr>
          <p:cNvSpPr>
            <a:spLocks noGrp="1"/>
          </p:cNvSpPr>
          <p:nvPr>
            <p:ph type="sldNum" sz="quarter" idx="12"/>
          </p:nvPr>
        </p:nvSpPr>
        <p:spPr/>
        <p:txBody>
          <a:bodyPr/>
          <a:lstStyle>
            <a:lvl1pPr>
              <a:defRPr/>
            </a:lvl1pPr>
          </a:lstStyle>
          <a:p>
            <a:fld id="{F03EDB70-2AA1-472C-AC87-15D2511FB615}" type="slidenum">
              <a:rPr lang="en-US" altLang="en-US"/>
              <a:pPr/>
              <a:t>‹#›</a:t>
            </a:fld>
            <a:endParaRPr lang="en-US" altLang="en-US"/>
          </a:p>
        </p:txBody>
      </p:sp>
    </p:spTree>
    <p:extLst>
      <p:ext uri="{BB962C8B-B14F-4D97-AF65-F5344CB8AC3E}">
        <p14:creationId xmlns:p14="http://schemas.microsoft.com/office/powerpoint/2010/main" val="226359838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25CE-076D-4B6B-89F0-105B65AAD7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DE3E0-337C-442A-B24C-E792634FC2D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A55358-6B99-4D9C-B4FC-2392C5ACC70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06AFBF0-DF5B-4CEE-BC3E-AB34771957CC}"/>
              </a:ext>
            </a:extLst>
          </p:cNvPr>
          <p:cNvSpPr>
            <a:spLocks noGrp="1"/>
          </p:cNvSpPr>
          <p:nvPr>
            <p:ph type="sldNum" sz="quarter" idx="12"/>
          </p:nvPr>
        </p:nvSpPr>
        <p:spPr/>
        <p:txBody>
          <a:bodyPr/>
          <a:lstStyle>
            <a:lvl1pPr>
              <a:defRPr/>
            </a:lvl1pPr>
          </a:lstStyle>
          <a:p>
            <a:fld id="{6B498492-79BB-4FB5-88BB-F692E113EE9D}" type="slidenum">
              <a:rPr lang="en-US" altLang="en-US"/>
              <a:pPr/>
              <a:t>‹#›</a:t>
            </a:fld>
            <a:endParaRPr lang="en-US" altLang="en-US"/>
          </a:p>
        </p:txBody>
      </p:sp>
    </p:spTree>
    <p:extLst>
      <p:ext uri="{BB962C8B-B14F-4D97-AF65-F5344CB8AC3E}">
        <p14:creationId xmlns:p14="http://schemas.microsoft.com/office/powerpoint/2010/main" val="113185169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611469-9507-471B-B5F5-3C119BFD78D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59C192B-F19D-4EF0-8D9E-30BDC24B728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3483493-8028-4E85-9169-52D122A68741}"/>
              </a:ext>
            </a:extLst>
          </p:cNvPr>
          <p:cNvSpPr>
            <a:spLocks noGrp="1"/>
          </p:cNvSpPr>
          <p:nvPr>
            <p:ph type="sldNum" sz="quarter" idx="12"/>
          </p:nvPr>
        </p:nvSpPr>
        <p:spPr/>
        <p:txBody>
          <a:bodyPr/>
          <a:lstStyle>
            <a:lvl1pPr>
              <a:defRPr/>
            </a:lvl1pPr>
          </a:lstStyle>
          <a:p>
            <a:fld id="{A2CF5C7D-5EE9-46F3-A96C-C0E869A617F3}" type="slidenum">
              <a:rPr lang="en-US" altLang="en-US"/>
              <a:pPr/>
              <a:t>‹#›</a:t>
            </a:fld>
            <a:endParaRPr lang="en-US" altLang="en-US"/>
          </a:p>
        </p:txBody>
      </p:sp>
    </p:spTree>
    <p:extLst>
      <p:ext uri="{BB962C8B-B14F-4D97-AF65-F5344CB8AC3E}">
        <p14:creationId xmlns:p14="http://schemas.microsoft.com/office/powerpoint/2010/main" val="354638987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C302-7138-48E9-8E5E-7A1969AE52D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2FBEF0-07B3-4D48-A282-ED1771418A2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70999F-B9ED-42BC-9252-036FCC2C9D3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C83261-F8B2-4A80-ADB7-71CD4CFB191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7BD7A9C-16B7-4B9E-8ADC-8604F6DB85E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BF636DB-C4AB-44EE-99F5-15B6A57016FA}"/>
              </a:ext>
            </a:extLst>
          </p:cNvPr>
          <p:cNvSpPr>
            <a:spLocks noGrp="1"/>
          </p:cNvSpPr>
          <p:nvPr>
            <p:ph type="sldNum" sz="quarter" idx="12"/>
          </p:nvPr>
        </p:nvSpPr>
        <p:spPr/>
        <p:txBody>
          <a:bodyPr/>
          <a:lstStyle>
            <a:lvl1pPr>
              <a:defRPr/>
            </a:lvl1pPr>
          </a:lstStyle>
          <a:p>
            <a:fld id="{57CF7521-9EAF-42C4-BCEB-964F0DC2822B}" type="slidenum">
              <a:rPr lang="en-US" altLang="en-US"/>
              <a:pPr/>
              <a:t>‹#›</a:t>
            </a:fld>
            <a:endParaRPr lang="en-US" altLang="en-US"/>
          </a:p>
        </p:txBody>
      </p:sp>
    </p:spTree>
    <p:extLst>
      <p:ext uri="{BB962C8B-B14F-4D97-AF65-F5344CB8AC3E}">
        <p14:creationId xmlns:p14="http://schemas.microsoft.com/office/powerpoint/2010/main" val="1798727510"/>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FAB6-463A-4436-A0CB-F2B8DBDD4BF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E346-A18F-4BC2-A6FD-25ABCED1E61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1B4502-F656-421F-9D81-880F45AC91E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42E0A1-5C51-405C-AF5C-7A2051FA518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7A759AC-4E26-4556-858D-8F549827213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ADFD44-B23B-43BD-ABCB-6992AF957B57}"/>
              </a:ext>
            </a:extLst>
          </p:cNvPr>
          <p:cNvSpPr>
            <a:spLocks noGrp="1"/>
          </p:cNvSpPr>
          <p:nvPr>
            <p:ph type="sldNum" sz="quarter" idx="12"/>
          </p:nvPr>
        </p:nvSpPr>
        <p:spPr/>
        <p:txBody>
          <a:bodyPr/>
          <a:lstStyle>
            <a:lvl1pPr>
              <a:defRPr/>
            </a:lvl1pPr>
          </a:lstStyle>
          <a:p>
            <a:fld id="{E481F6B6-8CD5-4363-9827-D03F6C837157}" type="slidenum">
              <a:rPr lang="en-US" altLang="en-US"/>
              <a:pPr/>
              <a:t>‹#›</a:t>
            </a:fld>
            <a:endParaRPr lang="en-US" altLang="en-US"/>
          </a:p>
        </p:txBody>
      </p:sp>
    </p:spTree>
    <p:extLst>
      <p:ext uri="{BB962C8B-B14F-4D97-AF65-F5344CB8AC3E}">
        <p14:creationId xmlns:p14="http://schemas.microsoft.com/office/powerpoint/2010/main" val="63281372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E3BC-B8FB-408A-97BD-8CCF9A9DA2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1C5CE2-0C01-41E8-ABE0-01FA1A9EB9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B427E-ED1F-440A-AC9F-9BFDE64990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8888467-C520-43B5-BF42-D6DD710753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2F92288-5D73-4EE3-BC2F-6A4173369399}"/>
              </a:ext>
            </a:extLst>
          </p:cNvPr>
          <p:cNvSpPr>
            <a:spLocks noGrp="1"/>
          </p:cNvSpPr>
          <p:nvPr>
            <p:ph type="sldNum" sz="quarter" idx="12"/>
          </p:nvPr>
        </p:nvSpPr>
        <p:spPr/>
        <p:txBody>
          <a:bodyPr/>
          <a:lstStyle>
            <a:lvl1pPr>
              <a:defRPr/>
            </a:lvl1pPr>
          </a:lstStyle>
          <a:p>
            <a:fld id="{A3428F7D-A2C1-4870-BC2C-1D6EC09A6DA5}" type="slidenum">
              <a:rPr lang="en-US" altLang="en-US"/>
              <a:pPr/>
              <a:t>‹#›</a:t>
            </a:fld>
            <a:endParaRPr lang="en-US" altLang="en-US"/>
          </a:p>
        </p:txBody>
      </p:sp>
    </p:spTree>
    <p:extLst>
      <p:ext uri="{BB962C8B-B14F-4D97-AF65-F5344CB8AC3E}">
        <p14:creationId xmlns:p14="http://schemas.microsoft.com/office/powerpoint/2010/main" val="253246176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F777FA-B785-4385-87E1-49A1F349FF45}"/>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A122CD-04AF-48C9-BE22-786590E0BA6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D4852-A220-42D8-A18A-B52B1DEA523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60357D-1953-4DE1-A563-2D13BA19821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A16C85-AAF1-467F-B125-BEFF15389E46}"/>
              </a:ext>
            </a:extLst>
          </p:cNvPr>
          <p:cNvSpPr>
            <a:spLocks noGrp="1"/>
          </p:cNvSpPr>
          <p:nvPr>
            <p:ph type="sldNum" sz="quarter" idx="12"/>
          </p:nvPr>
        </p:nvSpPr>
        <p:spPr/>
        <p:txBody>
          <a:bodyPr/>
          <a:lstStyle>
            <a:lvl1pPr>
              <a:defRPr/>
            </a:lvl1pPr>
          </a:lstStyle>
          <a:p>
            <a:fld id="{62C931D4-A07E-4216-A987-F09828D84F83}" type="slidenum">
              <a:rPr lang="en-US" altLang="en-US"/>
              <a:pPr/>
              <a:t>‹#›</a:t>
            </a:fld>
            <a:endParaRPr lang="en-US" altLang="en-US"/>
          </a:p>
        </p:txBody>
      </p:sp>
    </p:spTree>
    <p:extLst>
      <p:ext uri="{BB962C8B-B14F-4D97-AF65-F5344CB8AC3E}">
        <p14:creationId xmlns:p14="http://schemas.microsoft.com/office/powerpoint/2010/main" val="2563843880"/>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7/7/2020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68570018"/>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898763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7/7/2020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368337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776D013F-7A32-463B-9B0D-FFE888132F98}"/>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ED1E2E1-5618-44DF-B288-DA7F0F6133B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991B37-ABB6-4BE2-9FBD-D2BA5E68F3C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05D5C1-0A7C-4826-AF83-3BECC920079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EF8FB-CF0B-4AF7-8F67-005B9861246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205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707888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470777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172721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329978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7/7/2020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3238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7/7/2020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81518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821954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244657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A6FDDA9-873A-47E1-B7B3-C00826E7FA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ADA6D9-2BEC-4025-B92C-7559AB233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BFDEFF-DEAF-413F-B55C-33335ED8D602}"/>
              </a:ext>
            </a:extLst>
          </p:cNvPr>
          <p:cNvSpPr>
            <a:spLocks noGrp="1" noChangeArrowheads="1"/>
          </p:cNvSpPr>
          <p:nvPr>
            <p:ph type="sldNum" sz="quarter" idx="12"/>
          </p:nvPr>
        </p:nvSpPr>
        <p:spPr>
          <a:ln/>
        </p:spPr>
        <p:txBody>
          <a:bodyPr/>
          <a:lstStyle>
            <a:lvl1pPr>
              <a:defRPr/>
            </a:lvl1pPr>
          </a:lstStyle>
          <a:p>
            <a:fld id="{3E9FADDC-38BA-4EC3-BB42-EC6F8500100A}" type="slidenum">
              <a:rPr lang="en-US" altLang="en-US"/>
              <a:pPr/>
              <a:t>‹#›</a:t>
            </a:fld>
            <a:endParaRPr lang="en-US" altLang="en-US"/>
          </a:p>
        </p:txBody>
      </p:sp>
    </p:spTree>
    <p:extLst>
      <p:ext uri="{BB962C8B-B14F-4D97-AF65-F5344CB8AC3E}">
        <p14:creationId xmlns:p14="http://schemas.microsoft.com/office/powerpoint/2010/main" val="612084396"/>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5B5BD-ECA0-4C19-9689-F680D6944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EC127D-F7DB-4F7F-8D8A-ECF5724F61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10995F-33CA-4C4F-B559-756893A6DF9D}"/>
              </a:ext>
            </a:extLst>
          </p:cNvPr>
          <p:cNvSpPr>
            <a:spLocks noGrp="1" noChangeArrowheads="1"/>
          </p:cNvSpPr>
          <p:nvPr>
            <p:ph type="sldNum" sz="quarter" idx="12"/>
          </p:nvPr>
        </p:nvSpPr>
        <p:spPr>
          <a:ln/>
        </p:spPr>
        <p:txBody>
          <a:bodyPr/>
          <a:lstStyle>
            <a:lvl1pPr>
              <a:defRPr/>
            </a:lvl1pPr>
          </a:lstStyle>
          <a:p>
            <a:fld id="{85B8933B-C338-4054-AFF8-C7E64E026E36}" type="slidenum">
              <a:rPr lang="en-US" altLang="en-US"/>
              <a:pPr/>
              <a:t>‹#›</a:t>
            </a:fld>
            <a:endParaRPr lang="en-US" altLang="en-US"/>
          </a:p>
        </p:txBody>
      </p:sp>
    </p:spTree>
    <p:extLst>
      <p:ext uri="{BB962C8B-B14F-4D97-AF65-F5344CB8AC3E}">
        <p14:creationId xmlns:p14="http://schemas.microsoft.com/office/powerpoint/2010/main" val="77768900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3B2F7DEB-0F04-4718-B3F8-242BF98D8EE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05040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72DB7D4-C2D2-42F1-888D-14090C90D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E76FBA-0BD2-4EA8-92D0-EF66197EF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CE93327-4651-4081-A74F-0DCD96C6C55E}"/>
              </a:ext>
            </a:extLst>
          </p:cNvPr>
          <p:cNvSpPr>
            <a:spLocks noGrp="1" noChangeArrowheads="1"/>
          </p:cNvSpPr>
          <p:nvPr>
            <p:ph type="sldNum" sz="quarter" idx="12"/>
          </p:nvPr>
        </p:nvSpPr>
        <p:spPr>
          <a:ln/>
        </p:spPr>
        <p:txBody>
          <a:bodyPr/>
          <a:lstStyle>
            <a:lvl1pPr>
              <a:defRPr/>
            </a:lvl1pPr>
          </a:lstStyle>
          <a:p>
            <a:fld id="{493E6B4E-4BB0-4BAE-BCAC-CA36BFBA1068}" type="slidenum">
              <a:rPr lang="en-US" altLang="en-US"/>
              <a:pPr/>
              <a:t>‹#›</a:t>
            </a:fld>
            <a:endParaRPr lang="en-US" altLang="en-US"/>
          </a:p>
        </p:txBody>
      </p:sp>
    </p:spTree>
    <p:extLst>
      <p:ext uri="{BB962C8B-B14F-4D97-AF65-F5344CB8AC3E}">
        <p14:creationId xmlns:p14="http://schemas.microsoft.com/office/powerpoint/2010/main" val="55979663"/>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68D60EA-895A-441F-AAB8-17B1673BC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D355B2-12F3-4268-9D08-EAEEC86A5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1E4341-D579-41B7-9999-66AE54084632}"/>
              </a:ext>
            </a:extLst>
          </p:cNvPr>
          <p:cNvSpPr>
            <a:spLocks noGrp="1" noChangeArrowheads="1"/>
          </p:cNvSpPr>
          <p:nvPr>
            <p:ph type="sldNum" sz="quarter" idx="12"/>
          </p:nvPr>
        </p:nvSpPr>
        <p:spPr>
          <a:ln/>
        </p:spPr>
        <p:txBody>
          <a:bodyPr/>
          <a:lstStyle>
            <a:lvl1pPr>
              <a:defRPr/>
            </a:lvl1pPr>
          </a:lstStyle>
          <a:p>
            <a:fld id="{6C030738-697A-4DD7-BFAD-EAF23FE6DC31}" type="slidenum">
              <a:rPr lang="en-US" altLang="en-US"/>
              <a:pPr/>
              <a:t>‹#›</a:t>
            </a:fld>
            <a:endParaRPr lang="en-US" altLang="en-US"/>
          </a:p>
        </p:txBody>
      </p:sp>
    </p:spTree>
    <p:extLst>
      <p:ext uri="{BB962C8B-B14F-4D97-AF65-F5344CB8AC3E}">
        <p14:creationId xmlns:p14="http://schemas.microsoft.com/office/powerpoint/2010/main" val="500599370"/>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13C7AB0-F26B-4E80-9264-D100FD2267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BDB3A1-C1F6-4D95-B25E-3933F7D31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2FBC2F2-FC13-46B8-819E-45A2BD931CCC}"/>
              </a:ext>
            </a:extLst>
          </p:cNvPr>
          <p:cNvSpPr>
            <a:spLocks noGrp="1" noChangeArrowheads="1"/>
          </p:cNvSpPr>
          <p:nvPr>
            <p:ph type="sldNum" sz="quarter" idx="12"/>
          </p:nvPr>
        </p:nvSpPr>
        <p:spPr>
          <a:ln/>
        </p:spPr>
        <p:txBody>
          <a:bodyPr/>
          <a:lstStyle>
            <a:lvl1pPr>
              <a:defRPr/>
            </a:lvl1pPr>
          </a:lstStyle>
          <a:p>
            <a:fld id="{BEA687A6-05CC-4243-8091-DA9653E679D3}" type="slidenum">
              <a:rPr lang="en-US" altLang="en-US"/>
              <a:pPr/>
              <a:t>‹#›</a:t>
            </a:fld>
            <a:endParaRPr lang="en-US" altLang="en-US"/>
          </a:p>
        </p:txBody>
      </p:sp>
    </p:spTree>
    <p:extLst>
      <p:ext uri="{BB962C8B-B14F-4D97-AF65-F5344CB8AC3E}">
        <p14:creationId xmlns:p14="http://schemas.microsoft.com/office/powerpoint/2010/main" val="2423185295"/>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07E18BC-0D2A-4D7B-BD03-C2C029071F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AD6851-3368-46F6-9959-35465D3AA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47DCA11-E00E-4521-A633-DFF349EF162B}"/>
              </a:ext>
            </a:extLst>
          </p:cNvPr>
          <p:cNvSpPr>
            <a:spLocks noGrp="1" noChangeArrowheads="1"/>
          </p:cNvSpPr>
          <p:nvPr>
            <p:ph type="sldNum" sz="quarter" idx="12"/>
          </p:nvPr>
        </p:nvSpPr>
        <p:spPr>
          <a:ln/>
        </p:spPr>
        <p:txBody>
          <a:bodyPr/>
          <a:lstStyle>
            <a:lvl1pPr>
              <a:defRPr/>
            </a:lvl1pPr>
          </a:lstStyle>
          <a:p>
            <a:fld id="{0437F561-FBCC-483B-BF7C-92F293006878}" type="slidenum">
              <a:rPr lang="en-US" altLang="en-US"/>
              <a:pPr/>
              <a:t>‹#›</a:t>
            </a:fld>
            <a:endParaRPr lang="en-US" altLang="en-US"/>
          </a:p>
        </p:txBody>
      </p:sp>
    </p:spTree>
    <p:extLst>
      <p:ext uri="{BB962C8B-B14F-4D97-AF65-F5344CB8AC3E}">
        <p14:creationId xmlns:p14="http://schemas.microsoft.com/office/powerpoint/2010/main" val="4255369300"/>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176E00C-85DA-4195-8156-938581B2F2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1F4E5F9-9354-4501-84B0-865C2AFF2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0C439A5-BBD3-427D-B28C-D5FB68F22204}"/>
              </a:ext>
            </a:extLst>
          </p:cNvPr>
          <p:cNvSpPr>
            <a:spLocks noGrp="1" noChangeArrowheads="1"/>
          </p:cNvSpPr>
          <p:nvPr>
            <p:ph type="sldNum" sz="quarter" idx="12"/>
          </p:nvPr>
        </p:nvSpPr>
        <p:spPr>
          <a:ln/>
        </p:spPr>
        <p:txBody>
          <a:bodyPr/>
          <a:lstStyle>
            <a:lvl1pPr>
              <a:defRPr/>
            </a:lvl1pPr>
          </a:lstStyle>
          <a:p>
            <a:fld id="{B3BFF4BF-430C-46EE-B5A8-9CD55654F5B5}" type="slidenum">
              <a:rPr lang="en-US" altLang="en-US"/>
              <a:pPr/>
              <a:t>‹#›</a:t>
            </a:fld>
            <a:endParaRPr lang="en-US" altLang="en-US"/>
          </a:p>
        </p:txBody>
      </p:sp>
    </p:spTree>
    <p:extLst>
      <p:ext uri="{BB962C8B-B14F-4D97-AF65-F5344CB8AC3E}">
        <p14:creationId xmlns:p14="http://schemas.microsoft.com/office/powerpoint/2010/main" val="1464804818"/>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C3CCBFF-14B8-4FF5-A40C-31794569BA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A9ADF1-CAA9-4830-AEF7-6A9FA46E7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80D289-3926-45C2-84B7-32FDA0D90523}"/>
              </a:ext>
            </a:extLst>
          </p:cNvPr>
          <p:cNvSpPr>
            <a:spLocks noGrp="1" noChangeArrowheads="1"/>
          </p:cNvSpPr>
          <p:nvPr>
            <p:ph type="sldNum" sz="quarter" idx="12"/>
          </p:nvPr>
        </p:nvSpPr>
        <p:spPr>
          <a:ln/>
        </p:spPr>
        <p:txBody>
          <a:bodyPr/>
          <a:lstStyle>
            <a:lvl1pPr>
              <a:defRPr/>
            </a:lvl1pPr>
          </a:lstStyle>
          <a:p>
            <a:fld id="{37F75A6B-D3E6-45BC-A1A1-E8921A89C817}" type="slidenum">
              <a:rPr lang="en-US" altLang="en-US"/>
              <a:pPr/>
              <a:t>‹#›</a:t>
            </a:fld>
            <a:endParaRPr lang="en-US" altLang="en-US"/>
          </a:p>
        </p:txBody>
      </p:sp>
    </p:spTree>
    <p:extLst>
      <p:ext uri="{BB962C8B-B14F-4D97-AF65-F5344CB8AC3E}">
        <p14:creationId xmlns:p14="http://schemas.microsoft.com/office/powerpoint/2010/main" val="2087293240"/>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918F51-E302-4CCD-909D-55068EA3A8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D5A1AD-DE32-4C00-8058-822073DEE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EE78EC-C6AA-4FE4-A7AD-D9F5889C820C}"/>
              </a:ext>
            </a:extLst>
          </p:cNvPr>
          <p:cNvSpPr>
            <a:spLocks noGrp="1" noChangeArrowheads="1"/>
          </p:cNvSpPr>
          <p:nvPr>
            <p:ph type="sldNum" sz="quarter" idx="12"/>
          </p:nvPr>
        </p:nvSpPr>
        <p:spPr>
          <a:ln/>
        </p:spPr>
        <p:txBody>
          <a:bodyPr/>
          <a:lstStyle>
            <a:lvl1pPr>
              <a:defRPr/>
            </a:lvl1pPr>
          </a:lstStyle>
          <a:p>
            <a:fld id="{3E9B4DA3-514D-4813-8C8E-FBF65F106E9C}" type="slidenum">
              <a:rPr lang="en-US" altLang="en-US"/>
              <a:pPr/>
              <a:t>‹#›</a:t>
            </a:fld>
            <a:endParaRPr lang="en-US" altLang="en-US"/>
          </a:p>
        </p:txBody>
      </p:sp>
    </p:spTree>
    <p:extLst>
      <p:ext uri="{BB962C8B-B14F-4D97-AF65-F5344CB8AC3E}">
        <p14:creationId xmlns:p14="http://schemas.microsoft.com/office/powerpoint/2010/main" val="2100767346"/>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A4221AB-542D-4822-8104-8F57C50212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FB0179-F241-43C9-B1CC-EE0F643B4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1B3CADE-C5F0-45D6-8798-C6226825FE45}"/>
              </a:ext>
            </a:extLst>
          </p:cNvPr>
          <p:cNvSpPr>
            <a:spLocks noGrp="1" noChangeArrowheads="1"/>
          </p:cNvSpPr>
          <p:nvPr>
            <p:ph type="sldNum" sz="quarter" idx="12"/>
          </p:nvPr>
        </p:nvSpPr>
        <p:spPr>
          <a:ln/>
        </p:spPr>
        <p:txBody>
          <a:bodyPr/>
          <a:lstStyle>
            <a:lvl1pPr>
              <a:defRPr/>
            </a:lvl1pPr>
          </a:lstStyle>
          <a:p>
            <a:fld id="{20D99F6D-3959-40B5-9EF5-24A2DF457938}" type="slidenum">
              <a:rPr lang="en-US" altLang="en-US"/>
              <a:pPr/>
              <a:t>‹#›</a:t>
            </a:fld>
            <a:endParaRPr lang="en-US" altLang="en-US"/>
          </a:p>
        </p:txBody>
      </p:sp>
    </p:spTree>
    <p:extLst>
      <p:ext uri="{BB962C8B-B14F-4D97-AF65-F5344CB8AC3E}">
        <p14:creationId xmlns:p14="http://schemas.microsoft.com/office/powerpoint/2010/main" val="2863634740"/>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7D86897-41B4-4D94-B04B-C29F270D9C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0EF9A9-5925-4712-B898-E39F2C9D6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903FF7-4B29-4773-AC11-2EB0E2418D6D}"/>
              </a:ext>
            </a:extLst>
          </p:cNvPr>
          <p:cNvSpPr>
            <a:spLocks noGrp="1" noChangeArrowheads="1"/>
          </p:cNvSpPr>
          <p:nvPr>
            <p:ph type="sldNum" sz="quarter" idx="12"/>
          </p:nvPr>
        </p:nvSpPr>
        <p:spPr>
          <a:ln/>
        </p:spPr>
        <p:txBody>
          <a:bodyPr/>
          <a:lstStyle>
            <a:lvl1pPr>
              <a:defRPr/>
            </a:lvl1pPr>
          </a:lstStyle>
          <a:p>
            <a:fld id="{7F5F1B03-2B0B-4C26-B8C3-86567CBACC93}" type="slidenum">
              <a:rPr lang="en-US" altLang="en-US"/>
              <a:pPr/>
              <a:t>‹#›</a:t>
            </a:fld>
            <a:endParaRPr lang="en-US" altLang="en-US"/>
          </a:p>
        </p:txBody>
      </p:sp>
    </p:spTree>
    <p:extLst>
      <p:ext uri="{BB962C8B-B14F-4D97-AF65-F5344CB8AC3E}">
        <p14:creationId xmlns:p14="http://schemas.microsoft.com/office/powerpoint/2010/main" val="3454219611"/>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468A738-6197-41DD-892A-0BC0AA37925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42ADE-C8F4-4E4C-8CB9-86F75DE67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9252FD7E-9CF5-4D09-AACF-A9C316CA9B39}"/>
              </a:ext>
            </a:extLst>
          </p:cNvPr>
          <p:cNvSpPr>
            <a:spLocks noGrp="1" noChangeArrowheads="1"/>
          </p:cNvSpPr>
          <p:nvPr>
            <p:ph type="sldNum" sz="quarter" idx="12"/>
          </p:nvPr>
        </p:nvSpPr>
        <p:spPr>
          <a:ln/>
        </p:spPr>
        <p:txBody>
          <a:bodyPr/>
          <a:lstStyle>
            <a:lvl1pPr>
              <a:defRPr/>
            </a:lvl1pPr>
          </a:lstStyle>
          <a:p>
            <a:fld id="{3899C3AA-F37F-4336-B692-D4639DBE3EC4}" type="slidenum">
              <a:rPr lang="en-US" altLang="en-US"/>
              <a:pPr/>
              <a:t>‹#›</a:t>
            </a:fld>
            <a:endParaRPr lang="en-US" altLang="en-US"/>
          </a:p>
        </p:txBody>
      </p:sp>
    </p:spTree>
    <p:extLst>
      <p:ext uri="{BB962C8B-B14F-4D97-AF65-F5344CB8AC3E}">
        <p14:creationId xmlns:p14="http://schemas.microsoft.com/office/powerpoint/2010/main" val="422608884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2901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E19CD84C-CC42-4F05-BDEB-E77994D982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1352B3-1EE9-4E96-9521-824B940F3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F16248D-FE85-431C-AE20-D6FE73733993}"/>
              </a:ext>
            </a:extLst>
          </p:cNvPr>
          <p:cNvSpPr>
            <a:spLocks noGrp="1" noChangeArrowheads="1"/>
          </p:cNvSpPr>
          <p:nvPr>
            <p:ph type="sldNum" sz="quarter" idx="12"/>
          </p:nvPr>
        </p:nvSpPr>
        <p:spPr>
          <a:ln/>
        </p:spPr>
        <p:txBody>
          <a:bodyPr/>
          <a:lstStyle>
            <a:lvl1pPr>
              <a:defRPr/>
            </a:lvl1pPr>
          </a:lstStyle>
          <a:p>
            <a:fld id="{20F1D9EF-6E75-4887-B4D5-442C962B9879}" type="slidenum">
              <a:rPr lang="en-US" altLang="en-US"/>
              <a:pPr/>
              <a:t>‹#›</a:t>
            </a:fld>
            <a:endParaRPr lang="en-US" altLang="en-US"/>
          </a:p>
        </p:txBody>
      </p:sp>
    </p:spTree>
    <p:extLst>
      <p:ext uri="{BB962C8B-B14F-4D97-AF65-F5344CB8AC3E}">
        <p14:creationId xmlns:p14="http://schemas.microsoft.com/office/powerpoint/2010/main" val="562335173"/>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0A1D310-0988-43FB-9CF0-71C5EBCB1C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790C1C-3F5E-423D-8DAC-5A45FDBA4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FD73FC-E0B0-4723-988F-F1E2172FC0B0}"/>
              </a:ext>
            </a:extLst>
          </p:cNvPr>
          <p:cNvSpPr>
            <a:spLocks noGrp="1" noChangeArrowheads="1"/>
          </p:cNvSpPr>
          <p:nvPr>
            <p:ph type="sldNum" sz="quarter" idx="12"/>
          </p:nvPr>
        </p:nvSpPr>
        <p:spPr>
          <a:ln/>
        </p:spPr>
        <p:txBody>
          <a:bodyPr/>
          <a:lstStyle>
            <a:lvl1pPr>
              <a:defRPr/>
            </a:lvl1pPr>
          </a:lstStyle>
          <a:p>
            <a:fld id="{C342FD5A-51FA-4B20-9167-347527023D07}" type="slidenum">
              <a:rPr lang="en-US" altLang="en-US"/>
              <a:pPr/>
              <a:t>‹#›</a:t>
            </a:fld>
            <a:endParaRPr lang="en-US" altLang="en-US"/>
          </a:p>
        </p:txBody>
      </p:sp>
    </p:spTree>
    <p:extLst>
      <p:ext uri="{BB962C8B-B14F-4D97-AF65-F5344CB8AC3E}">
        <p14:creationId xmlns:p14="http://schemas.microsoft.com/office/powerpoint/2010/main" val="4208474128"/>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DA896BA-3525-4CB8-AB55-D1B0CA81B9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109E9A3-662E-4676-9EAA-023AED538B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441B4B12-2E45-44B5-9CA7-E019DE6E96F9}"/>
              </a:ext>
            </a:extLst>
          </p:cNvPr>
          <p:cNvSpPr>
            <a:spLocks noGrp="1" noChangeArrowheads="1"/>
          </p:cNvSpPr>
          <p:nvPr>
            <p:ph type="sldNum" sz="quarter" idx="12"/>
          </p:nvPr>
        </p:nvSpPr>
        <p:spPr>
          <a:ln/>
        </p:spPr>
        <p:txBody>
          <a:bodyPr/>
          <a:lstStyle>
            <a:lvl1pPr>
              <a:defRPr/>
            </a:lvl1pPr>
          </a:lstStyle>
          <a:p>
            <a:fld id="{FEFD9D87-0EDC-4EC3-A35F-B64343C7EA57}" type="slidenum">
              <a:rPr lang="en-US" altLang="en-US"/>
              <a:pPr/>
              <a:t>‹#›</a:t>
            </a:fld>
            <a:endParaRPr lang="en-US" altLang="en-US"/>
          </a:p>
        </p:txBody>
      </p:sp>
    </p:spTree>
    <p:extLst>
      <p:ext uri="{BB962C8B-B14F-4D97-AF65-F5344CB8AC3E}">
        <p14:creationId xmlns:p14="http://schemas.microsoft.com/office/powerpoint/2010/main" val="3631387012"/>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489A5D-15A1-4322-8FB7-2A07B26634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FC0152-434A-4925-88CB-F460FB8D2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457A725-69BE-4894-A3BB-488A5749E7DB}"/>
              </a:ext>
            </a:extLst>
          </p:cNvPr>
          <p:cNvSpPr>
            <a:spLocks noGrp="1" noChangeArrowheads="1"/>
          </p:cNvSpPr>
          <p:nvPr>
            <p:ph type="sldNum" sz="quarter" idx="12"/>
          </p:nvPr>
        </p:nvSpPr>
        <p:spPr>
          <a:ln/>
        </p:spPr>
        <p:txBody>
          <a:bodyPr/>
          <a:lstStyle>
            <a:lvl1pPr>
              <a:defRPr/>
            </a:lvl1pPr>
          </a:lstStyle>
          <a:p>
            <a:fld id="{31446EAD-4871-4F6B-B7BB-2BFE2DFB9C36}" type="slidenum">
              <a:rPr lang="en-US" altLang="en-US"/>
              <a:pPr/>
              <a:t>‹#›</a:t>
            </a:fld>
            <a:endParaRPr lang="en-US" altLang="en-US"/>
          </a:p>
        </p:txBody>
      </p:sp>
    </p:spTree>
    <p:extLst>
      <p:ext uri="{BB962C8B-B14F-4D97-AF65-F5344CB8AC3E}">
        <p14:creationId xmlns:p14="http://schemas.microsoft.com/office/powerpoint/2010/main" val="187961904"/>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988C68E1-912D-4C66-865E-2BF469970E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310801-3F8C-44D2-8DC5-35CCE407E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FB322A-744B-4C65-8D02-A6BB71D7C040}"/>
              </a:ext>
            </a:extLst>
          </p:cNvPr>
          <p:cNvSpPr>
            <a:spLocks noGrp="1" noChangeArrowheads="1"/>
          </p:cNvSpPr>
          <p:nvPr>
            <p:ph type="sldNum" sz="quarter" idx="12"/>
          </p:nvPr>
        </p:nvSpPr>
        <p:spPr>
          <a:ln/>
        </p:spPr>
        <p:txBody>
          <a:bodyPr/>
          <a:lstStyle>
            <a:lvl1pPr>
              <a:defRPr/>
            </a:lvl1pPr>
          </a:lstStyle>
          <a:p>
            <a:fld id="{0CDF1091-B51D-42D1-A11F-5643B8AC656B}" type="slidenum">
              <a:rPr lang="en-US" altLang="en-US"/>
              <a:pPr/>
              <a:t>‹#›</a:t>
            </a:fld>
            <a:endParaRPr lang="en-US" altLang="en-US"/>
          </a:p>
        </p:txBody>
      </p:sp>
    </p:spTree>
    <p:extLst>
      <p:ext uri="{BB962C8B-B14F-4D97-AF65-F5344CB8AC3E}">
        <p14:creationId xmlns:p14="http://schemas.microsoft.com/office/powerpoint/2010/main" val="470742375"/>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5389049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8108303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759950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8879338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518536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82935633-EDBF-4155-9E3B-998692395C93}"/>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63B62D-B8EA-4AB6-8F79-0691D2216977}"/>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C80378-DB20-43F3-848D-531529D9107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894545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35411985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6369099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1633214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40209651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4047948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30866428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9869343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11685154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19188956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439277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93346ACF-0C96-411C-B764-3ED34F7E56D8}"/>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2309E4-8C1F-4481-863F-0C83A2BDEF5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4758ED-CD7E-44C3-A5A7-E1534879125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833520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3226055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1987233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7737141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3291277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0972789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7098306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40243801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177010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9537016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1974181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147620C4-91C8-469D-BB9B-0E86AC8C187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0BEDB9-C9B3-4617-8722-64FFF3A15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4847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30363390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4802926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2589070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29672093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36906513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87708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9012992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15263989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33724094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0374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7/7/2020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562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E0B36BBE-522E-4CC4-ACB3-2F6E25A1A842}"/>
              </a:ext>
            </a:extLst>
          </p:cNvPr>
          <p:cNvSpPr>
            <a:spLocks noGrp="1"/>
          </p:cNvSpPr>
          <p:nvPr>
            <p:ph type="title" orient="vert"/>
          </p:nvPr>
        </p:nvSpPr>
        <p:spPr>
          <a:xfrm>
            <a:off x="8839200" y="365126"/>
            <a:ext cx="2743200" cy="6264275"/>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C50C63-EE93-44A2-8056-233CF1353C6A}"/>
              </a:ext>
            </a:extLst>
          </p:cNvPr>
          <p:cNvSpPr>
            <a:spLocks noGrp="1"/>
          </p:cNvSpPr>
          <p:nvPr>
            <p:ph type="body" orient="vert" idx="1"/>
          </p:nvPr>
        </p:nvSpPr>
        <p:spPr>
          <a:xfrm>
            <a:off x="609600" y="365126"/>
            <a:ext cx="8026400"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9635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42895789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1729011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20454536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42648489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17564583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37769204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1425098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9" name="WordArt 7">
            <a:extLst>
              <a:ext uri="{FF2B5EF4-FFF2-40B4-BE49-F238E27FC236}">
                <a16:creationId xmlns:a16="http://schemas.microsoft.com/office/drawing/2014/main" id="{66F7468B-1F21-42F6-9987-51EF790BC821}"/>
              </a:ext>
            </a:extLst>
          </p:cNvPr>
          <p:cNvSpPr>
            <a:spLocks noChangeArrowheads="1" noChangeShapeType="1" noTextEdit="1"/>
          </p:cNvSpPr>
          <p:nvPr userDrawn="1"/>
        </p:nvSpPr>
        <p:spPr bwMode="auto">
          <a:xfrm>
            <a:off x="1739900" y="914400"/>
            <a:ext cx="8712200" cy="1905000"/>
          </a:xfrm>
          <a:prstGeom prst="rect">
            <a:avLst/>
          </a:prstGeom>
        </p:spPr>
        <p:txBody>
          <a:bodyPr spcFirstLastPara="1" wrap="none" fromWordArt="1">
            <a:prstTxWarp prst="textArchUp">
              <a:avLst>
                <a:gd name="adj" fmla="val 10800000"/>
              </a:avLst>
            </a:prstTxWarp>
          </a:bodyPr>
          <a:lstStyle/>
          <a:p>
            <a:pPr algn="ctr"/>
            <a:r>
              <a:rPr lang="en-US" sz="3600" b="1" kern="10">
                <a:ln w="9525">
                  <a:solidFill>
                    <a:srgbClr val="000000"/>
                  </a:solidFill>
                  <a:round/>
                  <a:headEnd/>
                  <a:tailEnd/>
                </a:ln>
                <a:solidFill>
                  <a:srgbClr val="000000"/>
                </a:solidFill>
                <a:effectLst>
                  <a:outerShdw dist="35921" dir="2700000" algn="ctr" rotWithShape="0">
                    <a:schemeClr val="bg1"/>
                  </a:outerShdw>
                </a:effectLst>
                <a:latin typeface="Georgia" panose="02040502050405020303" pitchFamily="18" charset="0"/>
              </a:rPr>
              <a:t>The Occult And Christians</a:t>
            </a:r>
          </a:p>
        </p:txBody>
      </p:sp>
      <p:pic>
        <p:nvPicPr>
          <p:cNvPr id="3081" name="Picture 9">
            <a:extLst>
              <a:ext uri="{FF2B5EF4-FFF2-40B4-BE49-F238E27FC236}">
                <a16:creationId xmlns:a16="http://schemas.microsoft.com/office/drawing/2014/main" id="{1877C24C-A1DC-49F0-9F8A-40DA0DCDECD4}"/>
              </a:ext>
            </a:extLst>
          </p:cNvPr>
          <p:cNvPicPr>
            <a:picLocks noChangeAspect="1" noChangeArrowheads="1"/>
          </p:cNvPicPr>
          <p:nvPr userDrawn="1"/>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24867" y="1219200"/>
            <a:ext cx="3496733" cy="2554288"/>
          </a:xfrm>
          <a:prstGeom prst="rect">
            <a:avLst/>
          </a:prstGeom>
          <a:noFill/>
          <a:extLst>
            <a:ext uri="{909E8E84-426E-40DD-AFC4-6F175D3DCCD1}">
              <a14:hiddenFill xmlns:a14="http://schemas.microsoft.com/office/drawing/2010/main">
                <a:solidFill>
                  <a:srgbClr val="FFFFFF"/>
                </a:solidFill>
              </a14:hiddenFill>
            </a:ext>
          </a:extLst>
        </p:spPr>
      </p:pic>
      <p:sp>
        <p:nvSpPr>
          <p:cNvPr id="3082" name="Text Box 10">
            <a:extLst>
              <a:ext uri="{FF2B5EF4-FFF2-40B4-BE49-F238E27FC236}">
                <a16:creationId xmlns:a16="http://schemas.microsoft.com/office/drawing/2014/main" id="{16022AF8-7128-43A6-A81D-AEA85E05E037}"/>
              </a:ext>
            </a:extLst>
          </p:cNvPr>
          <p:cNvSpPr txBox="1">
            <a:spLocks noChangeArrowheads="1"/>
          </p:cNvSpPr>
          <p:nvPr userDrawn="1"/>
        </p:nvSpPr>
        <p:spPr bwMode="auto">
          <a:xfrm>
            <a:off x="203200" y="3962401"/>
            <a:ext cx="11785600" cy="11906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600" b="1"/>
              <a:t>Lesson Four: </a:t>
            </a:r>
          </a:p>
          <a:p>
            <a:pPr algn="ctr"/>
            <a:r>
              <a:rPr lang="en-US" altLang="en-US" sz="3600" b="1" i="1"/>
              <a:t>Demon Possession</a:t>
            </a:r>
          </a:p>
        </p:txBody>
      </p:sp>
    </p:spTree>
    <p:extLst>
      <p:ext uri="{BB962C8B-B14F-4D97-AF65-F5344CB8AC3E}">
        <p14:creationId xmlns:p14="http://schemas.microsoft.com/office/powerpoint/2010/main" val="4160686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B9774952-3831-4525-B793-19E7E473DDC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4810431-27B7-42FB-99F4-140BB43C81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6428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80C55315-85D7-48A1-8F86-8C9A8781A917}"/>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4DCBC7-B636-4BC0-AEFA-B8415106F16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972664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1F18FC6C-89C7-43AE-81E2-7EE115DA330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7FF61F9-7CC5-47EF-BDAF-07C9E3F41D9D}"/>
              </a:ext>
            </a:extLst>
          </p:cNvPr>
          <p:cNvSpPr>
            <a:spLocks noGrp="1"/>
          </p:cNvSpPr>
          <p:nvPr>
            <p:ph sz="half" idx="1"/>
          </p:nvPr>
        </p:nvSpPr>
        <p:spPr>
          <a:xfrm>
            <a:off x="609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ED05D-DED8-4517-9184-6BCC3DA34CA6}"/>
              </a:ext>
            </a:extLst>
          </p:cNvPr>
          <p:cNvSpPr>
            <a:spLocks noGrp="1"/>
          </p:cNvSpPr>
          <p:nvPr>
            <p:ph sz="half" idx="2"/>
          </p:nvPr>
        </p:nvSpPr>
        <p:spPr>
          <a:xfrm>
            <a:off x="6197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300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6E065BF6-3FB1-4BB6-9C3E-2B83ABA47867}"/>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82CCBC-9E6F-42B1-A2E3-E89ED354818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7586C8-E086-4032-B183-FD43E6568D1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56FFC-EF0E-4D2D-8B35-43A162BDEA8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C84F3-C3B2-4590-AB1A-DA05C9162396}"/>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665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C5BE414F-47FE-4CED-9DE8-30E3FAA170C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88390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06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20775116-F7B2-40CF-9CD5-220BB4AC3187}"/>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5DADC-4186-4F38-8EFD-3F74E430CCF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745D71-1590-43A2-BC03-64E9D8A2767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78085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A095F22B-012D-474B-93B6-70D19324C213}"/>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25E2F-233B-4AE3-9AD1-DD3C86E894A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C3D55-9CB3-41C4-879D-EA12F039ECE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50695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7/7/2020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4859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18F49215-E2AC-4E6B-A0CC-77BB82EC05DD}"/>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DE86FC-88A5-42E4-AE33-B56B4F4588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344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07BAA84D-1863-4E5B-B47E-2821C74D3C51}"/>
              </a:ext>
            </a:extLst>
          </p:cNvPr>
          <p:cNvSpPr>
            <a:spLocks noGrp="1"/>
          </p:cNvSpPr>
          <p:nvPr>
            <p:ph type="title" orient="vert"/>
          </p:nvPr>
        </p:nvSpPr>
        <p:spPr>
          <a:xfrm>
            <a:off x="8839200" y="365126"/>
            <a:ext cx="2743200" cy="6264275"/>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BBB700-17B6-413F-AE1C-5ADB1B161D85}"/>
              </a:ext>
            </a:extLst>
          </p:cNvPr>
          <p:cNvSpPr>
            <a:spLocks noGrp="1"/>
          </p:cNvSpPr>
          <p:nvPr>
            <p:ph type="body" orient="vert" idx="1"/>
          </p:nvPr>
        </p:nvSpPr>
        <p:spPr>
          <a:xfrm>
            <a:off x="609600" y="365126"/>
            <a:ext cx="8026400"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740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9" name="WordArt 7">
            <a:extLst>
              <a:ext uri="{FF2B5EF4-FFF2-40B4-BE49-F238E27FC236}">
                <a16:creationId xmlns:a16="http://schemas.microsoft.com/office/drawing/2014/main" id="{196E8956-6A22-4787-86C8-BE566BEAB45F}"/>
              </a:ext>
            </a:extLst>
          </p:cNvPr>
          <p:cNvSpPr>
            <a:spLocks noChangeArrowheads="1" noChangeShapeType="1" noTextEdit="1"/>
          </p:cNvSpPr>
          <p:nvPr userDrawn="1"/>
        </p:nvSpPr>
        <p:spPr bwMode="auto">
          <a:xfrm>
            <a:off x="1739900" y="914400"/>
            <a:ext cx="8712200" cy="1905000"/>
          </a:xfrm>
          <a:prstGeom prst="rect">
            <a:avLst/>
          </a:prstGeom>
        </p:spPr>
        <p:txBody>
          <a:bodyPr spcFirstLastPara="1" wrap="none" fromWordArt="1">
            <a:prstTxWarp prst="textArchUp">
              <a:avLst>
                <a:gd name="adj" fmla="val 10800000"/>
              </a:avLst>
            </a:prstTxWarp>
          </a:bodyPr>
          <a:lstStyle/>
          <a:p>
            <a:pPr algn="ctr"/>
            <a:r>
              <a:rPr lang="en-US" sz="3600" b="1" kern="10">
                <a:ln w="9525">
                  <a:solidFill>
                    <a:srgbClr val="000000"/>
                  </a:solidFill>
                  <a:round/>
                  <a:headEnd/>
                  <a:tailEnd/>
                </a:ln>
                <a:solidFill>
                  <a:srgbClr val="000000"/>
                </a:solidFill>
                <a:effectLst>
                  <a:outerShdw dist="35921" dir="2700000" algn="ctr" rotWithShape="0">
                    <a:schemeClr val="bg1"/>
                  </a:outerShdw>
                </a:effectLst>
                <a:latin typeface="Georgia" panose="02040502050405020303" pitchFamily="18" charset="0"/>
              </a:rPr>
              <a:t>The Occult And Christians</a:t>
            </a:r>
          </a:p>
        </p:txBody>
      </p:sp>
      <p:pic>
        <p:nvPicPr>
          <p:cNvPr id="3081" name="Picture 9">
            <a:extLst>
              <a:ext uri="{FF2B5EF4-FFF2-40B4-BE49-F238E27FC236}">
                <a16:creationId xmlns:a16="http://schemas.microsoft.com/office/drawing/2014/main" id="{D4C1DEDF-D4DA-4AE3-A7B7-B7D0047040F4}"/>
              </a:ext>
            </a:extLst>
          </p:cNvPr>
          <p:cNvPicPr>
            <a:picLocks noChangeAspect="1" noChangeArrowheads="1"/>
          </p:cNvPicPr>
          <p:nvPr userDrawn="1"/>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24867" y="1219200"/>
            <a:ext cx="3496733" cy="2554288"/>
          </a:xfrm>
          <a:prstGeom prst="rect">
            <a:avLst/>
          </a:prstGeom>
          <a:noFill/>
          <a:extLst>
            <a:ext uri="{909E8E84-426E-40DD-AFC4-6F175D3DCCD1}">
              <a14:hiddenFill xmlns:a14="http://schemas.microsoft.com/office/drawing/2010/main">
                <a:solidFill>
                  <a:srgbClr val="FFFFFF"/>
                </a:solidFill>
              </a14:hiddenFill>
            </a:ext>
          </a:extLst>
        </p:spPr>
      </p:pic>
      <p:sp>
        <p:nvSpPr>
          <p:cNvPr id="3082" name="Text Box 10">
            <a:extLst>
              <a:ext uri="{FF2B5EF4-FFF2-40B4-BE49-F238E27FC236}">
                <a16:creationId xmlns:a16="http://schemas.microsoft.com/office/drawing/2014/main" id="{524CA6F6-41A4-4B24-9E9A-DB09A5ADCBFF}"/>
              </a:ext>
            </a:extLst>
          </p:cNvPr>
          <p:cNvSpPr txBox="1">
            <a:spLocks noChangeArrowheads="1"/>
          </p:cNvSpPr>
          <p:nvPr userDrawn="1"/>
        </p:nvSpPr>
        <p:spPr bwMode="auto">
          <a:xfrm>
            <a:off x="203200" y="3962401"/>
            <a:ext cx="11785600" cy="11906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600" b="1"/>
              <a:t>Lesson Five: </a:t>
            </a:r>
          </a:p>
          <a:p>
            <a:pPr algn="ctr"/>
            <a:r>
              <a:rPr lang="en-US" altLang="en-US" sz="3600" b="1" i="1"/>
              <a:t>Talking With the Dead</a:t>
            </a:r>
          </a:p>
        </p:txBody>
      </p:sp>
    </p:spTree>
    <p:extLst>
      <p:ext uri="{BB962C8B-B14F-4D97-AF65-F5344CB8AC3E}">
        <p14:creationId xmlns:p14="http://schemas.microsoft.com/office/powerpoint/2010/main" val="790482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AE4F880A-B818-4C50-BCCD-419A27349CF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46F14D-CF21-4019-87C2-F3D0ECD45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945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1C974C7D-FD2F-4FF1-A802-EF5906F1E80B}"/>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5A190F-4988-46F8-8B30-79322D91BB7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298495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16DBD792-0A17-407D-8371-B50D8736106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0150FD-D288-4A15-8F85-9AD55E536C06}"/>
              </a:ext>
            </a:extLst>
          </p:cNvPr>
          <p:cNvSpPr>
            <a:spLocks noGrp="1"/>
          </p:cNvSpPr>
          <p:nvPr>
            <p:ph sz="half" idx="1"/>
          </p:nvPr>
        </p:nvSpPr>
        <p:spPr>
          <a:xfrm>
            <a:off x="609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94CECB-4307-40C4-A9E5-C8606EF64B81}"/>
              </a:ext>
            </a:extLst>
          </p:cNvPr>
          <p:cNvSpPr>
            <a:spLocks noGrp="1"/>
          </p:cNvSpPr>
          <p:nvPr>
            <p:ph sz="half" idx="2"/>
          </p:nvPr>
        </p:nvSpPr>
        <p:spPr>
          <a:xfrm>
            <a:off x="6197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213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49872303-411F-4B32-9AA7-7ADE46E38D7A}"/>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EA64CD-A6B8-43AA-A658-4B1EB421D1E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C2A630-CF9D-41B9-8E4B-F04FBEB6212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204A22-651D-44C8-ACB3-4F5319087FD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D9418C-2A24-41F8-A202-C98371F459A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627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7E327C82-06FE-45A4-B423-ADAAC9EEFFBC}"/>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32696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514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B8922ABA-1471-44CD-9FB2-91199FA34C68}"/>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819C87-48C2-4F1A-ADA9-663DF9144C3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E251C2-FD06-45F0-B03E-4A9A018C6BE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1945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235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4B43575A-AB7A-40CC-A4B4-C5490E7A8B25}"/>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A9456C-998F-4352-A0EB-0AF7D60C971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9BE842-D718-4AC7-8773-16B1A750C6F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4675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A7F28DFE-ECCD-4794-A485-1B5440FFF16C}"/>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694A08-BD48-4311-BFAF-5B00D00BF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496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5499E003-453B-40E9-BB76-4F1AD3FC374F}"/>
              </a:ext>
            </a:extLst>
          </p:cNvPr>
          <p:cNvSpPr>
            <a:spLocks noGrp="1"/>
          </p:cNvSpPr>
          <p:nvPr>
            <p:ph type="title" orient="vert"/>
          </p:nvPr>
        </p:nvSpPr>
        <p:spPr>
          <a:xfrm>
            <a:off x="8839200" y="365126"/>
            <a:ext cx="2743200" cy="6264275"/>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3C54F6-C974-413D-A7BB-86FC9305DEEB}"/>
              </a:ext>
            </a:extLst>
          </p:cNvPr>
          <p:cNvSpPr>
            <a:spLocks noGrp="1"/>
          </p:cNvSpPr>
          <p:nvPr>
            <p:ph type="body" orient="vert" idx="1"/>
          </p:nvPr>
        </p:nvSpPr>
        <p:spPr>
          <a:xfrm>
            <a:off x="609600" y="365126"/>
            <a:ext cx="8026400"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854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9" name="WordArt 7">
            <a:extLst>
              <a:ext uri="{FF2B5EF4-FFF2-40B4-BE49-F238E27FC236}">
                <a16:creationId xmlns:a16="http://schemas.microsoft.com/office/drawing/2014/main" id="{05FAA85B-D176-455B-BD6B-53718C864A47}"/>
              </a:ext>
            </a:extLst>
          </p:cNvPr>
          <p:cNvSpPr>
            <a:spLocks noChangeArrowheads="1" noChangeShapeType="1" noTextEdit="1"/>
          </p:cNvSpPr>
          <p:nvPr userDrawn="1"/>
        </p:nvSpPr>
        <p:spPr bwMode="auto">
          <a:xfrm>
            <a:off x="1739900" y="914400"/>
            <a:ext cx="8712200" cy="1905000"/>
          </a:xfrm>
          <a:prstGeom prst="rect">
            <a:avLst/>
          </a:prstGeom>
        </p:spPr>
        <p:txBody>
          <a:bodyPr spcFirstLastPara="1" wrap="none" fromWordArt="1">
            <a:prstTxWarp prst="textArchUp">
              <a:avLst>
                <a:gd name="adj" fmla="val 10800000"/>
              </a:avLst>
            </a:prstTxWarp>
          </a:bodyPr>
          <a:lstStyle/>
          <a:p>
            <a:pPr algn="ctr"/>
            <a:r>
              <a:rPr lang="en-US" sz="3600" b="1" kern="10">
                <a:ln w="9525">
                  <a:solidFill>
                    <a:srgbClr val="000000"/>
                  </a:solidFill>
                  <a:round/>
                  <a:headEnd/>
                  <a:tailEnd/>
                </a:ln>
                <a:solidFill>
                  <a:srgbClr val="000000"/>
                </a:solidFill>
                <a:effectLst>
                  <a:outerShdw dist="35921" dir="2700000" algn="ctr" rotWithShape="0">
                    <a:schemeClr val="bg1"/>
                  </a:outerShdw>
                </a:effectLst>
                <a:latin typeface="Georgia" panose="02040502050405020303" pitchFamily="18" charset="0"/>
              </a:rPr>
              <a:t>The Occult And Christians</a:t>
            </a:r>
          </a:p>
        </p:txBody>
      </p:sp>
      <p:pic>
        <p:nvPicPr>
          <p:cNvPr id="3081" name="Picture 9">
            <a:extLst>
              <a:ext uri="{FF2B5EF4-FFF2-40B4-BE49-F238E27FC236}">
                <a16:creationId xmlns:a16="http://schemas.microsoft.com/office/drawing/2014/main" id="{87DA53AA-FA22-40DF-9AEE-C56D455A6A35}"/>
              </a:ext>
            </a:extLst>
          </p:cNvPr>
          <p:cNvPicPr>
            <a:picLocks noChangeAspect="1" noChangeArrowheads="1"/>
          </p:cNvPicPr>
          <p:nvPr userDrawn="1"/>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24867" y="1219200"/>
            <a:ext cx="3496733" cy="2554288"/>
          </a:xfrm>
          <a:prstGeom prst="rect">
            <a:avLst/>
          </a:prstGeom>
          <a:noFill/>
          <a:extLst>
            <a:ext uri="{909E8E84-426E-40DD-AFC4-6F175D3DCCD1}">
              <a14:hiddenFill xmlns:a14="http://schemas.microsoft.com/office/drawing/2010/main">
                <a:solidFill>
                  <a:srgbClr val="FFFFFF"/>
                </a:solidFill>
              </a14:hiddenFill>
            </a:ext>
          </a:extLst>
        </p:spPr>
      </p:pic>
      <p:sp>
        <p:nvSpPr>
          <p:cNvPr id="3082" name="Text Box 10">
            <a:extLst>
              <a:ext uri="{FF2B5EF4-FFF2-40B4-BE49-F238E27FC236}">
                <a16:creationId xmlns:a16="http://schemas.microsoft.com/office/drawing/2014/main" id="{08F80CA4-BBC7-4C2B-933C-BED281F61A2A}"/>
              </a:ext>
            </a:extLst>
          </p:cNvPr>
          <p:cNvSpPr txBox="1">
            <a:spLocks noChangeArrowheads="1"/>
          </p:cNvSpPr>
          <p:nvPr userDrawn="1"/>
        </p:nvSpPr>
        <p:spPr bwMode="auto">
          <a:xfrm>
            <a:off x="203200" y="3962401"/>
            <a:ext cx="11785600" cy="11906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600" b="1"/>
              <a:t>Lesson Six: </a:t>
            </a:r>
          </a:p>
          <a:p>
            <a:pPr algn="ctr"/>
            <a:r>
              <a:rPr lang="en-US" altLang="en-US" sz="3600" b="1" i="1"/>
              <a:t>Magic or Magick?</a:t>
            </a:r>
          </a:p>
        </p:txBody>
      </p:sp>
    </p:spTree>
    <p:extLst>
      <p:ext uri="{BB962C8B-B14F-4D97-AF65-F5344CB8AC3E}">
        <p14:creationId xmlns:p14="http://schemas.microsoft.com/office/powerpoint/2010/main" val="3007682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93505D88-69CA-4818-9E5E-44B12E46EBBC}"/>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94A34F0-415C-4221-9A1A-6165AA2DD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932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B0AB7BB7-7C83-4B2C-8B66-8E4DBA8AD52F}"/>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B3BF64-12EA-4AC8-A2C3-6EDE0DDD9ED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94413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B8BB4F61-FB02-488B-BED2-09E7EDC20A6C}"/>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DC68B1-BDD3-46D6-B6B6-4B406CCCB4AD}"/>
              </a:ext>
            </a:extLst>
          </p:cNvPr>
          <p:cNvSpPr>
            <a:spLocks noGrp="1"/>
          </p:cNvSpPr>
          <p:nvPr>
            <p:ph sz="half" idx="1"/>
          </p:nvPr>
        </p:nvSpPr>
        <p:spPr>
          <a:xfrm>
            <a:off x="609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384D4E-01A6-410E-B84A-D78422ADBCBA}"/>
              </a:ext>
            </a:extLst>
          </p:cNvPr>
          <p:cNvSpPr>
            <a:spLocks noGrp="1"/>
          </p:cNvSpPr>
          <p:nvPr>
            <p:ph sz="half" idx="2"/>
          </p:nvPr>
        </p:nvSpPr>
        <p:spPr>
          <a:xfrm>
            <a:off x="6197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981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F8CC1A47-C7E0-431E-9766-C5DEEC157D4D}"/>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76D118-A14D-4851-B819-0E8F5BE6740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BF81C4-029E-43D0-91F8-F0B2880775A2}"/>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0FF3E2-CBE7-40D5-A171-75D5F6C6886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EB1618-104E-45B4-BE21-3A2D811AFC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480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CED0A57B-D30D-48D0-A3CE-1624D5986BC0}"/>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63945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79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9114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535D3057-5151-4ED5-9198-D3DB6347324D}"/>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DDE8F-E935-4C50-A69B-432FB559566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34CA22-439A-4267-AC96-F2B3D924168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69680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442EAA45-A74C-499A-9B28-A95851550137}"/>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A535CA-CFF2-4405-93CD-9D7E4D5EFA9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8E90C9-AA6B-4775-A81B-2E0CAF7CABD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72483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F323E65C-E598-435A-ACF4-94B4094847F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522D91-E5C4-49FB-92DF-158BD11BD6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5614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21B0891A-BE99-40B6-8AE4-5FF2AA2DF17A}"/>
              </a:ext>
            </a:extLst>
          </p:cNvPr>
          <p:cNvSpPr>
            <a:spLocks noGrp="1"/>
          </p:cNvSpPr>
          <p:nvPr>
            <p:ph type="title" orient="vert"/>
          </p:nvPr>
        </p:nvSpPr>
        <p:spPr>
          <a:xfrm>
            <a:off x="8839200" y="365126"/>
            <a:ext cx="2743200" cy="6264275"/>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3C77ED-841B-4B97-A3FE-F9BF73D38D3C}"/>
              </a:ext>
            </a:extLst>
          </p:cNvPr>
          <p:cNvSpPr>
            <a:spLocks noGrp="1"/>
          </p:cNvSpPr>
          <p:nvPr>
            <p:ph type="body" orient="vert" idx="1"/>
          </p:nvPr>
        </p:nvSpPr>
        <p:spPr>
          <a:xfrm>
            <a:off x="609600" y="365126"/>
            <a:ext cx="8026400"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503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9" name="WordArt 7">
            <a:extLst>
              <a:ext uri="{FF2B5EF4-FFF2-40B4-BE49-F238E27FC236}">
                <a16:creationId xmlns:a16="http://schemas.microsoft.com/office/drawing/2014/main" id="{365C4667-463F-4A76-8170-F33FD7C945E2}"/>
              </a:ext>
            </a:extLst>
          </p:cNvPr>
          <p:cNvSpPr>
            <a:spLocks noChangeArrowheads="1" noChangeShapeType="1" noTextEdit="1"/>
          </p:cNvSpPr>
          <p:nvPr userDrawn="1"/>
        </p:nvSpPr>
        <p:spPr bwMode="auto">
          <a:xfrm>
            <a:off x="1739900" y="914400"/>
            <a:ext cx="8712200" cy="1905000"/>
          </a:xfrm>
          <a:prstGeom prst="rect">
            <a:avLst/>
          </a:prstGeom>
        </p:spPr>
        <p:txBody>
          <a:bodyPr spcFirstLastPara="1" wrap="none" fromWordArt="1">
            <a:prstTxWarp prst="textArchUp">
              <a:avLst>
                <a:gd name="adj" fmla="val 10800000"/>
              </a:avLst>
            </a:prstTxWarp>
          </a:bodyPr>
          <a:lstStyle/>
          <a:p>
            <a:pPr algn="ctr"/>
            <a:r>
              <a:rPr lang="en-US" sz="3600" b="1" kern="10">
                <a:ln w="9525">
                  <a:solidFill>
                    <a:srgbClr val="000000"/>
                  </a:solidFill>
                  <a:round/>
                  <a:headEnd/>
                  <a:tailEnd/>
                </a:ln>
                <a:solidFill>
                  <a:srgbClr val="000000"/>
                </a:solidFill>
                <a:effectLst>
                  <a:outerShdw dist="35921" dir="2700000" algn="ctr" rotWithShape="0">
                    <a:schemeClr val="bg1"/>
                  </a:outerShdw>
                </a:effectLst>
                <a:latin typeface="Georgia" panose="02040502050405020303" pitchFamily="18" charset="0"/>
              </a:rPr>
              <a:t>The Occult And Christians</a:t>
            </a:r>
          </a:p>
        </p:txBody>
      </p:sp>
      <p:pic>
        <p:nvPicPr>
          <p:cNvPr id="3081" name="Picture 9">
            <a:extLst>
              <a:ext uri="{FF2B5EF4-FFF2-40B4-BE49-F238E27FC236}">
                <a16:creationId xmlns:a16="http://schemas.microsoft.com/office/drawing/2014/main" id="{62DDDFE3-6A53-471C-901B-5B955E2409CE}"/>
              </a:ext>
            </a:extLst>
          </p:cNvPr>
          <p:cNvPicPr>
            <a:picLocks noChangeAspect="1" noChangeArrowheads="1"/>
          </p:cNvPicPr>
          <p:nvPr userDrawn="1"/>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24867" y="1219200"/>
            <a:ext cx="3496733" cy="2554288"/>
          </a:xfrm>
          <a:prstGeom prst="rect">
            <a:avLst/>
          </a:prstGeom>
          <a:noFill/>
          <a:extLst>
            <a:ext uri="{909E8E84-426E-40DD-AFC4-6F175D3DCCD1}">
              <a14:hiddenFill xmlns:a14="http://schemas.microsoft.com/office/drawing/2010/main">
                <a:solidFill>
                  <a:srgbClr val="FFFFFF"/>
                </a:solidFill>
              </a14:hiddenFill>
            </a:ext>
          </a:extLst>
        </p:spPr>
      </p:pic>
      <p:sp>
        <p:nvSpPr>
          <p:cNvPr id="3082" name="Text Box 10">
            <a:extLst>
              <a:ext uri="{FF2B5EF4-FFF2-40B4-BE49-F238E27FC236}">
                <a16:creationId xmlns:a16="http://schemas.microsoft.com/office/drawing/2014/main" id="{E2DA4DF2-3A63-428F-AAE5-19ADCFBE5844}"/>
              </a:ext>
            </a:extLst>
          </p:cNvPr>
          <p:cNvSpPr txBox="1">
            <a:spLocks noChangeArrowheads="1"/>
          </p:cNvSpPr>
          <p:nvPr userDrawn="1"/>
        </p:nvSpPr>
        <p:spPr bwMode="auto">
          <a:xfrm>
            <a:off x="203200" y="3962400"/>
            <a:ext cx="11785600" cy="132715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600" b="1"/>
              <a:t>Lesson Seven:</a:t>
            </a:r>
          </a:p>
          <a:p>
            <a:pPr algn="ctr"/>
            <a:endParaRPr lang="en-US" altLang="en-US" sz="900" b="1"/>
          </a:p>
          <a:p>
            <a:pPr algn="ctr"/>
            <a:r>
              <a:rPr lang="en-US" altLang="en-US" sz="3600" b="1" i="1"/>
              <a:t>Astrology and Fortune-Telling</a:t>
            </a:r>
          </a:p>
        </p:txBody>
      </p:sp>
    </p:spTree>
    <p:extLst>
      <p:ext uri="{BB962C8B-B14F-4D97-AF65-F5344CB8AC3E}">
        <p14:creationId xmlns:p14="http://schemas.microsoft.com/office/powerpoint/2010/main" val="15271218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EA118254-FD1A-4D30-9A3F-4A2D11C32CAD}"/>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B2E3B6-1E14-49A3-9FA1-CC0463B646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2105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88D76F5B-EDB2-40AC-B4A8-7FC49A8889C2}"/>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2A2AFB-3217-4673-8228-BACE6AD9CB4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0461085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03ED8526-2C0A-4BB7-A2F5-E2E0E66BAED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F0D53AA-F2C7-4FB0-8381-04E21E7C7AFE}"/>
              </a:ext>
            </a:extLst>
          </p:cNvPr>
          <p:cNvSpPr>
            <a:spLocks noGrp="1"/>
          </p:cNvSpPr>
          <p:nvPr>
            <p:ph sz="half" idx="1"/>
          </p:nvPr>
        </p:nvSpPr>
        <p:spPr>
          <a:xfrm>
            <a:off x="609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ED5C6E-D71D-40D1-9F3D-B6206FA2F865}"/>
              </a:ext>
            </a:extLst>
          </p:cNvPr>
          <p:cNvSpPr>
            <a:spLocks noGrp="1"/>
          </p:cNvSpPr>
          <p:nvPr>
            <p:ph sz="half" idx="2"/>
          </p:nvPr>
        </p:nvSpPr>
        <p:spPr>
          <a:xfrm>
            <a:off x="6197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725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1412462A-D52C-4F38-B8A6-1A9611288168}"/>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468CEC-6BF5-464E-B7CD-3BD343ACD31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AD6C06-9829-4AA3-8F4F-DC9E4686A82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176AB-E91E-4C83-B6C6-9FC89FD5423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6D8E4D-F916-499F-A29A-106264C1397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270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63148F39-6B29-4C1A-AF5E-0E4F94E9C90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123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2773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0450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A4DEFA98-5237-462E-A7BB-595218C77CF9}"/>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306143-1986-455C-8E78-E4B6B211A82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D741DA-68E4-47BE-AE14-22A67A733AE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879434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AC62A34A-09E4-4A21-B8F8-FD877284DFA3}"/>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A344BC-D5B1-4FD7-BE0B-06ACA7CCBF6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2B3108-BBC2-4B0A-9C95-89F50323D55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729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3C46B973-7CD3-44A6-8B9A-DEC7C5013AFB}"/>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362B32-2973-41CA-B90F-F8792378EA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184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3EADB98F-5A72-42C8-8E31-F3512BFE5868}"/>
              </a:ext>
            </a:extLst>
          </p:cNvPr>
          <p:cNvSpPr>
            <a:spLocks noGrp="1"/>
          </p:cNvSpPr>
          <p:nvPr>
            <p:ph type="title" orient="vert"/>
          </p:nvPr>
        </p:nvSpPr>
        <p:spPr>
          <a:xfrm>
            <a:off x="8839200" y="365126"/>
            <a:ext cx="2743200" cy="6264275"/>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C840AC-55C0-478E-B0F6-414316B55EF3}"/>
              </a:ext>
            </a:extLst>
          </p:cNvPr>
          <p:cNvSpPr>
            <a:spLocks noGrp="1"/>
          </p:cNvSpPr>
          <p:nvPr>
            <p:ph type="body" orient="vert" idx="1"/>
          </p:nvPr>
        </p:nvSpPr>
        <p:spPr>
          <a:xfrm>
            <a:off x="609600" y="365126"/>
            <a:ext cx="8026400"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0129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9" name="WordArt 7">
            <a:extLst>
              <a:ext uri="{FF2B5EF4-FFF2-40B4-BE49-F238E27FC236}">
                <a16:creationId xmlns:a16="http://schemas.microsoft.com/office/drawing/2014/main" id="{F034FE18-6594-4A00-9979-18CAC06CB94E}"/>
              </a:ext>
            </a:extLst>
          </p:cNvPr>
          <p:cNvSpPr>
            <a:spLocks noChangeArrowheads="1" noChangeShapeType="1" noTextEdit="1"/>
          </p:cNvSpPr>
          <p:nvPr userDrawn="1"/>
        </p:nvSpPr>
        <p:spPr bwMode="auto">
          <a:xfrm>
            <a:off x="1739900" y="914400"/>
            <a:ext cx="8712200" cy="1905000"/>
          </a:xfrm>
          <a:prstGeom prst="rect">
            <a:avLst/>
          </a:prstGeom>
        </p:spPr>
        <p:txBody>
          <a:bodyPr spcFirstLastPara="1" wrap="none" fromWordArt="1">
            <a:prstTxWarp prst="textArchUp">
              <a:avLst>
                <a:gd name="adj" fmla="val 10800000"/>
              </a:avLst>
            </a:prstTxWarp>
          </a:bodyPr>
          <a:lstStyle/>
          <a:p>
            <a:pPr algn="ctr"/>
            <a:r>
              <a:rPr lang="en-US" sz="3600" b="1" kern="10">
                <a:ln w="9525">
                  <a:solidFill>
                    <a:srgbClr val="000000"/>
                  </a:solidFill>
                  <a:round/>
                  <a:headEnd/>
                  <a:tailEnd/>
                </a:ln>
                <a:solidFill>
                  <a:srgbClr val="000000"/>
                </a:solidFill>
                <a:effectLst>
                  <a:outerShdw dist="35921" dir="2700000" algn="ctr" rotWithShape="0">
                    <a:schemeClr val="bg1"/>
                  </a:outerShdw>
                </a:effectLst>
                <a:latin typeface="Georgia" panose="02040502050405020303" pitchFamily="18" charset="0"/>
              </a:rPr>
              <a:t>The Occult And Christians</a:t>
            </a:r>
          </a:p>
        </p:txBody>
      </p:sp>
      <p:pic>
        <p:nvPicPr>
          <p:cNvPr id="3081" name="Picture 9">
            <a:extLst>
              <a:ext uri="{FF2B5EF4-FFF2-40B4-BE49-F238E27FC236}">
                <a16:creationId xmlns:a16="http://schemas.microsoft.com/office/drawing/2014/main" id="{50BD6ABC-C39A-412C-8CFB-C770A075CA89}"/>
              </a:ext>
            </a:extLst>
          </p:cNvPr>
          <p:cNvPicPr>
            <a:picLocks noChangeAspect="1" noChangeArrowheads="1"/>
          </p:cNvPicPr>
          <p:nvPr userDrawn="1"/>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24867" y="1219200"/>
            <a:ext cx="3496733" cy="2554288"/>
          </a:xfrm>
          <a:prstGeom prst="rect">
            <a:avLst/>
          </a:prstGeom>
          <a:noFill/>
          <a:extLst>
            <a:ext uri="{909E8E84-426E-40DD-AFC4-6F175D3DCCD1}">
              <a14:hiddenFill xmlns:a14="http://schemas.microsoft.com/office/drawing/2010/main">
                <a:solidFill>
                  <a:srgbClr val="FFFFFF"/>
                </a:solidFill>
              </a14:hiddenFill>
            </a:ext>
          </a:extLst>
        </p:spPr>
      </p:pic>
      <p:sp>
        <p:nvSpPr>
          <p:cNvPr id="3082" name="Text Box 10">
            <a:extLst>
              <a:ext uri="{FF2B5EF4-FFF2-40B4-BE49-F238E27FC236}">
                <a16:creationId xmlns:a16="http://schemas.microsoft.com/office/drawing/2014/main" id="{E63044FF-B001-4BE2-AD71-BB166FA9E0BD}"/>
              </a:ext>
            </a:extLst>
          </p:cNvPr>
          <p:cNvSpPr txBox="1">
            <a:spLocks noChangeArrowheads="1"/>
          </p:cNvSpPr>
          <p:nvPr userDrawn="1"/>
        </p:nvSpPr>
        <p:spPr bwMode="auto">
          <a:xfrm>
            <a:off x="203200" y="3962400"/>
            <a:ext cx="11785600" cy="137318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600" b="1"/>
              <a:t>Lesson Ten:</a:t>
            </a:r>
            <a:r>
              <a:rPr lang="en-US" altLang="en-US" sz="3600" b="1" i="1"/>
              <a:t> </a:t>
            </a:r>
          </a:p>
          <a:p>
            <a:pPr algn="ctr"/>
            <a:endParaRPr lang="en-US" altLang="en-US" sz="1200" b="1" i="1"/>
          </a:p>
          <a:p>
            <a:pPr algn="ctr"/>
            <a:r>
              <a:rPr lang="en-US" altLang="en-US" sz="3600" b="1" i="1"/>
              <a:t>The New Age Threat</a:t>
            </a:r>
          </a:p>
        </p:txBody>
      </p:sp>
    </p:spTree>
    <p:extLst>
      <p:ext uri="{BB962C8B-B14F-4D97-AF65-F5344CB8AC3E}">
        <p14:creationId xmlns:p14="http://schemas.microsoft.com/office/powerpoint/2010/main" val="1799650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F523D8FB-7116-495B-8B29-E6E3672B4C4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571BD3-B6AE-4D37-BCBB-C684AB8DE4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469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CFFF60FA-25B6-4296-825D-06BC57C8114E}"/>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721C3A-4345-4C14-BF72-1116DC2CBA1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7859382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AA97A385-56F5-4463-A83C-36CEFB97EDE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7D05D6-758A-4D28-8CAD-8F77951D43B0}"/>
              </a:ext>
            </a:extLst>
          </p:cNvPr>
          <p:cNvSpPr>
            <a:spLocks noGrp="1"/>
          </p:cNvSpPr>
          <p:nvPr>
            <p:ph sz="half" idx="1"/>
          </p:nvPr>
        </p:nvSpPr>
        <p:spPr>
          <a:xfrm>
            <a:off x="609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7C043-AD84-44F5-813A-A03B16DD15B0}"/>
              </a:ext>
            </a:extLst>
          </p:cNvPr>
          <p:cNvSpPr>
            <a:spLocks noGrp="1"/>
          </p:cNvSpPr>
          <p:nvPr>
            <p:ph sz="half" idx="2"/>
          </p:nvPr>
        </p:nvSpPr>
        <p:spPr>
          <a:xfrm>
            <a:off x="6197600" y="1219200"/>
            <a:ext cx="5384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986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8B301D38-6EED-45C1-BE78-AD52FDC5DCA9}"/>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DD56959-9F70-44AF-91C5-A238F273F2A4}"/>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E613A-77A1-438E-B558-BFF517E49BC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B7F1BA-B06C-4C34-953D-6F9D6041DEA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89B24-3C89-4CF8-910B-7A7F951021B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12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1586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18486455-983D-4A8F-8952-2B60585BE6A0}"/>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62646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352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4894C500-6085-4660-B478-08D3DEC74CB0}"/>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996555-3BA6-46B6-9463-7AFA37B865A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BB4BE5-E6FB-4AF5-A1A6-69D8C54F0DE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384276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4CDA2802-5748-4A67-AFF9-A9A455A6C4B6}"/>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6D0EBF-0E17-4635-9649-C70C5E6FE85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2381B4-05F8-4BE0-AEC9-D09B7FFAB8F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633573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1F6E7133-8B1A-48BF-A933-33E1981907CD}"/>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B7635-C027-49AD-82FC-AEF2603CB4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146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9F61A3C1-CC89-4F65-B284-6F10F5DAC057}"/>
              </a:ext>
            </a:extLst>
          </p:cNvPr>
          <p:cNvSpPr>
            <a:spLocks noGrp="1"/>
          </p:cNvSpPr>
          <p:nvPr>
            <p:ph type="title" orient="vert"/>
          </p:nvPr>
        </p:nvSpPr>
        <p:spPr>
          <a:xfrm>
            <a:off x="8839200" y="365126"/>
            <a:ext cx="2743200" cy="6264275"/>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C78047-0A42-48F7-A04F-CA926A8B5C34}"/>
              </a:ext>
            </a:extLst>
          </p:cNvPr>
          <p:cNvSpPr>
            <a:spLocks noGrp="1"/>
          </p:cNvSpPr>
          <p:nvPr>
            <p:ph type="body" orient="vert" idx="1"/>
          </p:nvPr>
        </p:nvSpPr>
        <p:spPr>
          <a:xfrm>
            <a:off x="609600" y="365126"/>
            <a:ext cx="8026400"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844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40673195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663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81315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00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7/7/2020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15306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5092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4745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821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95345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93790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1653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7994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1285383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695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191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7/7/2020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584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805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4062400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9904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F043DAB2-2C4C-45AF-8BD3-F41287C787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199B256-B146-4322-8F95-84CC4050DD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D85D10-9362-4785-B008-C29D29A362B7}"/>
              </a:ext>
            </a:extLst>
          </p:cNvPr>
          <p:cNvSpPr>
            <a:spLocks noGrp="1" noChangeArrowheads="1"/>
          </p:cNvSpPr>
          <p:nvPr>
            <p:ph type="sldNum" sz="quarter" idx="12"/>
          </p:nvPr>
        </p:nvSpPr>
        <p:spPr>
          <a:ln/>
        </p:spPr>
        <p:txBody>
          <a:bodyPr/>
          <a:lstStyle>
            <a:lvl1pPr>
              <a:defRPr/>
            </a:lvl1pPr>
          </a:lstStyle>
          <a:p>
            <a:pPr>
              <a:defRPr/>
            </a:pPr>
            <a:fld id="{6C6DF954-16C3-4771-9A83-83E52065BCB0}" type="slidenum">
              <a:rPr lang="en-US" altLang="en-US"/>
              <a:pPr>
                <a:defRPr/>
              </a:pPr>
              <a:t>‹#›</a:t>
            </a:fld>
            <a:endParaRPr lang="en-US" altLang="en-US"/>
          </a:p>
        </p:txBody>
      </p:sp>
    </p:spTree>
    <p:extLst>
      <p:ext uri="{BB962C8B-B14F-4D97-AF65-F5344CB8AC3E}">
        <p14:creationId xmlns:p14="http://schemas.microsoft.com/office/powerpoint/2010/main" val="1632037910"/>
      </p:ext>
    </p:extLst>
  </p:cSld>
  <p:clrMapOvr>
    <a:masterClrMapping/>
  </p:clrMapOvr>
  <p:transition spd="med">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746D07-9835-4616-9C49-591B432109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0CF0D8-EA91-412C-B9EB-FDAE64CD2F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80A3FD1-327C-4B1E-A964-DE00D0DB5373}"/>
              </a:ext>
            </a:extLst>
          </p:cNvPr>
          <p:cNvSpPr>
            <a:spLocks noGrp="1" noChangeArrowheads="1"/>
          </p:cNvSpPr>
          <p:nvPr>
            <p:ph type="sldNum" sz="quarter" idx="12"/>
          </p:nvPr>
        </p:nvSpPr>
        <p:spPr>
          <a:ln/>
        </p:spPr>
        <p:txBody>
          <a:bodyPr/>
          <a:lstStyle>
            <a:lvl1pPr>
              <a:defRPr/>
            </a:lvl1pPr>
          </a:lstStyle>
          <a:p>
            <a:pPr>
              <a:defRPr/>
            </a:pPr>
            <a:fld id="{00E5F7B5-BC1E-4595-859D-28EBE8509B85}" type="slidenum">
              <a:rPr lang="en-US" altLang="en-US"/>
              <a:pPr>
                <a:defRPr/>
              </a:pPr>
              <a:t>‹#›</a:t>
            </a:fld>
            <a:endParaRPr lang="en-US" altLang="en-US"/>
          </a:p>
        </p:txBody>
      </p:sp>
    </p:spTree>
    <p:extLst>
      <p:ext uri="{BB962C8B-B14F-4D97-AF65-F5344CB8AC3E}">
        <p14:creationId xmlns:p14="http://schemas.microsoft.com/office/powerpoint/2010/main" val="2166618870"/>
      </p:ext>
    </p:extLst>
  </p:cSld>
  <p:clrMapOvr>
    <a:masterClrMapping/>
  </p:clrMapOvr>
  <p:transition spd="med">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9F3C2EC6-1FC3-48D2-825F-981733E052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6CF163E-AE9B-4319-9E32-17DF8DF8C7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445898-EB1E-4E6B-865E-9E6DF6BADC8A}"/>
              </a:ext>
            </a:extLst>
          </p:cNvPr>
          <p:cNvSpPr>
            <a:spLocks noGrp="1" noChangeArrowheads="1"/>
          </p:cNvSpPr>
          <p:nvPr>
            <p:ph type="sldNum" sz="quarter" idx="12"/>
          </p:nvPr>
        </p:nvSpPr>
        <p:spPr>
          <a:ln/>
        </p:spPr>
        <p:txBody>
          <a:bodyPr/>
          <a:lstStyle>
            <a:lvl1pPr>
              <a:defRPr/>
            </a:lvl1pPr>
          </a:lstStyle>
          <a:p>
            <a:pPr>
              <a:defRPr/>
            </a:pPr>
            <a:fld id="{DA5540E9-A623-4BBD-90B0-FFC2BDB80789}" type="slidenum">
              <a:rPr lang="en-US" altLang="en-US"/>
              <a:pPr>
                <a:defRPr/>
              </a:pPr>
              <a:t>‹#›</a:t>
            </a:fld>
            <a:endParaRPr lang="en-US" altLang="en-US"/>
          </a:p>
        </p:txBody>
      </p:sp>
    </p:spTree>
    <p:extLst>
      <p:ext uri="{BB962C8B-B14F-4D97-AF65-F5344CB8AC3E}">
        <p14:creationId xmlns:p14="http://schemas.microsoft.com/office/powerpoint/2010/main" val="298311906"/>
      </p:ext>
    </p:extLst>
  </p:cSld>
  <p:clrMapOvr>
    <a:masterClrMapping/>
  </p:clrMapOvr>
  <p:transition spd="med">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EB584BF-EC51-4858-99C3-8A7051B308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6FBDB9C-617F-4BBB-81BB-CC734901C4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13664E0-F759-416B-B0BC-BAA7673FBD84}"/>
              </a:ext>
            </a:extLst>
          </p:cNvPr>
          <p:cNvSpPr>
            <a:spLocks noGrp="1" noChangeArrowheads="1"/>
          </p:cNvSpPr>
          <p:nvPr>
            <p:ph type="sldNum" sz="quarter" idx="12"/>
          </p:nvPr>
        </p:nvSpPr>
        <p:spPr>
          <a:ln/>
        </p:spPr>
        <p:txBody>
          <a:bodyPr/>
          <a:lstStyle>
            <a:lvl1pPr>
              <a:defRPr/>
            </a:lvl1pPr>
          </a:lstStyle>
          <a:p>
            <a:pPr>
              <a:defRPr/>
            </a:pPr>
            <a:fld id="{A69446AA-F36D-48CF-B901-F0C8B3AAA4EB}" type="slidenum">
              <a:rPr lang="en-US" altLang="en-US"/>
              <a:pPr>
                <a:defRPr/>
              </a:pPr>
              <a:t>‹#›</a:t>
            </a:fld>
            <a:endParaRPr lang="en-US" altLang="en-US"/>
          </a:p>
        </p:txBody>
      </p:sp>
    </p:spTree>
    <p:extLst>
      <p:ext uri="{BB962C8B-B14F-4D97-AF65-F5344CB8AC3E}">
        <p14:creationId xmlns:p14="http://schemas.microsoft.com/office/powerpoint/2010/main" val="370814565"/>
      </p:ext>
    </p:extLst>
  </p:cSld>
  <p:clrMapOvr>
    <a:masterClrMapping/>
  </p:clrMapOvr>
  <p:transition spd="med">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9E1BB7B-0AD1-49EB-A330-88B27D45AB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00E1467-F3DC-4890-A29B-E16378766C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444E687-6B37-4FBB-9D29-C80828938798}"/>
              </a:ext>
            </a:extLst>
          </p:cNvPr>
          <p:cNvSpPr>
            <a:spLocks noGrp="1" noChangeArrowheads="1"/>
          </p:cNvSpPr>
          <p:nvPr>
            <p:ph type="sldNum" sz="quarter" idx="12"/>
          </p:nvPr>
        </p:nvSpPr>
        <p:spPr>
          <a:ln/>
        </p:spPr>
        <p:txBody>
          <a:bodyPr/>
          <a:lstStyle>
            <a:lvl1pPr>
              <a:defRPr/>
            </a:lvl1pPr>
          </a:lstStyle>
          <a:p>
            <a:pPr>
              <a:defRPr/>
            </a:pPr>
            <a:fld id="{C8503C47-B896-427E-ADFC-8C6BCC361F74}" type="slidenum">
              <a:rPr lang="en-US" altLang="en-US"/>
              <a:pPr>
                <a:defRPr/>
              </a:pPr>
              <a:t>‹#›</a:t>
            </a:fld>
            <a:endParaRPr lang="en-US" altLang="en-US"/>
          </a:p>
        </p:txBody>
      </p:sp>
    </p:spTree>
    <p:extLst>
      <p:ext uri="{BB962C8B-B14F-4D97-AF65-F5344CB8AC3E}">
        <p14:creationId xmlns:p14="http://schemas.microsoft.com/office/powerpoint/2010/main" val="3472789625"/>
      </p:ext>
    </p:extLst>
  </p:cSld>
  <p:clrMapOvr>
    <a:masterClrMapping/>
  </p:clrMapOvr>
  <p:transition spd="med">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397D9B-2E9D-4694-8818-848FFE4EA3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2A35919-6BEC-4D9B-941D-5F2BD063AF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1627410-95A1-44B3-83EE-05BDD4220146}"/>
              </a:ext>
            </a:extLst>
          </p:cNvPr>
          <p:cNvSpPr>
            <a:spLocks noGrp="1" noChangeArrowheads="1"/>
          </p:cNvSpPr>
          <p:nvPr>
            <p:ph type="sldNum" sz="quarter" idx="12"/>
          </p:nvPr>
        </p:nvSpPr>
        <p:spPr>
          <a:ln/>
        </p:spPr>
        <p:txBody>
          <a:bodyPr/>
          <a:lstStyle>
            <a:lvl1pPr>
              <a:defRPr/>
            </a:lvl1pPr>
          </a:lstStyle>
          <a:p>
            <a:pPr>
              <a:defRPr/>
            </a:pPr>
            <a:fld id="{8C6E209B-8423-432E-A5B7-86AC49961D35}" type="slidenum">
              <a:rPr lang="en-US" altLang="en-US"/>
              <a:pPr>
                <a:defRPr/>
              </a:pPr>
              <a:t>‹#›</a:t>
            </a:fld>
            <a:endParaRPr lang="en-US" altLang="en-US"/>
          </a:p>
        </p:txBody>
      </p:sp>
    </p:spTree>
    <p:extLst>
      <p:ext uri="{BB962C8B-B14F-4D97-AF65-F5344CB8AC3E}">
        <p14:creationId xmlns:p14="http://schemas.microsoft.com/office/powerpoint/2010/main" val="3007456164"/>
      </p:ext>
    </p:extLst>
  </p:cSld>
  <p:clrMapOvr>
    <a:masterClrMapping/>
  </p:clrMapOvr>
  <p:transition spd="med">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659E5E-ED7B-452B-809D-D73DF826A8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4766BB1-024B-415C-B145-2B1C02EF4C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6BC09DF-DDC3-4CCF-B79E-BEF761304A18}"/>
              </a:ext>
            </a:extLst>
          </p:cNvPr>
          <p:cNvSpPr>
            <a:spLocks noGrp="1" noChangeArrowheads="1"/>
          </p:cNvSpPr>
          <p:nvPr>
            <p:ph type="sldNum" sz="quarter" idx="12"/>
          </p:nvPr>
        </p:nvSpPr>
        <p:spPr>
          <a:ln/>
        </p:spPr>
        <p:txBody>
          <a:bodyPr/>
          <a:lstStyle>
            <a:lvl1pPr>
              <a:defRPr/>
            </a:lvl1pPr>
          </a:lstStyle>
          <a:p>
            <a:pPr>
              <a:defRPr/>
            </a:pPr>
            <a:fld id="{C95A3F36-D858-492A-BDAF-A776C84BDE13}" type="slidenum">
              <a:rPr lang="en-US" altLang="en-US"/>
              <a:pPr>
                <a:defRPr/>
              </a:pPr>
              <a:t>‹#›</a:t>
            </a:fld>
            <a:endParaRPr lang="en-US" altLang="en-US"/>
          </a:p>
        </p:txBody>
      </p:sp>
    </p:spTree>
    <p:extLst>
      <p:ext uri="{BB962C8B-B14F-4D97-AF65-F5344CB8AC3E}">
        <p14:creationId xmlns:p14="http://schemas.microsoft.com/office/powerpoint/2010/main" val="1016728489"/>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image" Target="../media/image6.jpe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theme" Target="../theme/theme1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theme" Target="../theme/theme16.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2.jpe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3.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7/7/2020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2F3D2-2C37-49F7-A142-829BC3967F82}" type="datetime1">
              <a:rPr lang="en-US" smtClean="0"/>
              <a:t>7/7/2020</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2BD76-A9FF-4E02-80E4-30DB68C20C46}" type="slidenum">
              <a:rPr lang="en-US" smtClean="0"/>
              <a:t>‹#›</a:t>
            </a:fld>
            <a:endParaRPr lang="en-US" dirty="0"/>
          </a:p>
        </p:txBody>
      </p:sp>
    </p:spTree>
    <p:extLst>
      <p:ext uri="{BB962C8B-B14F-4D97-AF65-F5344CB8AC3E}">
        <p14:creationId xmlns:p14="http://schemas.microsoft.com/office/powerpoint/2010/main" val="326527027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hdr="0" ftr="0" dt="0"/>
  <p:txStyles>
    <p:titleStyle>
      <a:lvl1pPr algn="ctr" defTabSz="914400" rtl="0" eaLnBrk="1" latinLnBrk="0" hangingPunct="1">
        <a:spcBef>
          <a:spcPct val="0"/>
        </a:spcBef>
        <a:buNone/>
        <a:defRPr sz="4800" b="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D1603B2-791B-4604-970F-719418D2C8D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460D2A65-2BE2-4ECB-807B-1EEE5155220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a:extLst>
              <a:ext uri="{FF2B5EF4-FFF2-40B4-BE49-F238E27FC236}">
                <a16:creationId xmlns:a16="http://schemas.microsoft.com/office/drawing/2014/main" id="{0288BD93-5C26-4E33-97AF-E7256067C47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7413" name="Rectangle 5">
            <a:extLst>
              <a:ext uri="{FF2B5EF4-FFF2-40B4-BE49-F238E27FC236}">
                <a16:creationId xmlns:a16="http://schemas.microsoft.com/office/drawing/2014/main" id="{C2BBD858-A296-4613-AF26-4B8AD26A8CE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7414" name="Rectangle 6">
            <a:extLst>
              <a:ext uri="{FF2B5EF4-FFF2-40B4-BE49-F238E27FC236}">
                <a16:creationId xmlns:a16="http://schemas.microsoft.com/office/drawing/2014/main" id="{4450C327-681C-4FB9-A377-0EA100AA927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E8491BA-AD5F-453D-A555-D3A4AD6D6A10}" type="slidenum">
              <a:rPr lang="en-US" altLang="en-US"/>
              <a:pPr/>
              <a:t>‹#›</a:t>
            </a:fld>
            <a:endParaRPr lang="en-US" altLang="en-US"/>
          </a:p>
        </p:txBody>
      </p:sp>
    </p:spTree>
    <p:extLst>
      <p:ext uri="{BB962C8B-B14F-4D97-AF65-F5344CB8AC3E}">
        <p14:creationId xmlns:p14="http://schemas.microsoft.com/office/powerpoint/2010/main" val="1771021953"/>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5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1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 calcmode="lin" valueType="num">
                                      <p:cBhvr>
                                        <p:cTn id="12" dur="500" fill="hold"/>
                                        <p:tgtEl>
                                          <p:spTgt spid="1741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741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741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p:cTn id="17"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741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7411">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 calcmode="lin" valueType="num">
                                      <p:cBhvr>
                                        <p:cTn id="22" dur="500" fill="hold"/>
                                        <p:tgtEl>
                                          <p:spTgt spid="1741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741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7411">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p:cTn id="27" dur="5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741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tmplLst>
          <p:tmpl lvl="1">
            <p:tnLst>
              <p:par>
                <p:cTn presetID="53" presetClass="entr" presetSubtype="0" fill="hold" nodeType="click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Lst>
      </p:bldP>
    </p:bldLst>
  </p:timing>
  <p:hf hdr="0" ftr="0" dt="0"/>
  <p:txStyles>
    <p:titleStyle>
      <a:lvl1pPr algn="ctr" rtl="0" fontAlgn="base">
        <a:spcBef>
          <a:spcPct val="0"/>
        </a:spcBef>
        <a:spcAft>
          <a:spcPct val="0"/>
        </a:spcAft>
        <a:defRPr sz="4400" b="1" kern="1200">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4000" b="1" kern="1200">
          <a:solidFill>
            <a:schemeClr val="tx1"/>
          </a:solidFill>
          <a:latin typeface="+mn-lt"/>
          <a:ea typeface="+mn-ea"/>
          <a:cs typeface="+mn-cs"/>
        </a:defRPr>
      </a:lvl1pPr>
      <a:lvl2pPr marL="742950" indent="-285750" algn="l" rtl="0" fontAlgn="base">
        <a:spcBef>
          <a:spcPct val="20000"/>
        </a:spcBef>
        <a:spcAft>
          <a:spcPct val="0"/>
        </a:spcAft>
        <a:buChar char="–"/>
        <a:defRPr sz="4000" b="1" kern="1200">
          <a:solidFill>
            <a:schemeClr val="tx1"/>
          </a:solidFill>
          <a:latin typeface="+mn-lt"/>
          <a:ea typeface="+mn-ea"/>
          <a:cs typeface="+mn-cs"/>
        </a:defRPr>
      </a:lvl2pPr>
      <a:lvl3pPr marL="1143000" indent="-228600" algn="l" rtl="0" fontAlgn="base">
        <a:spcBef>
          <a:spcPct val="20000"/>
        </a:spcBef>
        <a:spcAft>
          <a:spcPct val="0"/>
        </a:spcAft>
        <a:buChar char="•"/>
        <a:defRPr sz="4000" b="1" kern="1200">
          <a:solidFill>
            <a:schemeClr val="tx1"/>
          </a:solidFill>
          <a:latin typeface="+mn-lt"/>
          <a:ea typeface="+mn-ea"/>
          <a:cs typeface="+mn-cs"/>
        </a:defRPr>
      </a:lvl3pPr>
      <a:lvl4pPr marL="1600200" indent="-228600" algn="l" rtl="0" fontAlgn="base">
        <a:spcBef>
          <a:spcPct val="20000"/>
        </a:spcBef>
        <a:spcAft>
          <a:spcPct val="0"/>
        </a:spcAft>
        <a:buChar char="–"/>
        <a:defRPr sz="4000" b="1" kern="1200">
          <a:solidFill>
            <a:schemeClr val="tx1"/>
          </a:solidFill>
          <a:latin typeface="+mn-lt"/>
          <a:ea typeface="+mn-ea"/>
          <a:cs typeface="+mn-cs"/>
        </a:defRPr>
      </a:lvl4pPr>
      <a:lvl5pPr marL="2057400" indent="-228600" algn="l" rtl="0" fontAlgn="base">
        <a:spcBef>
          <a:spcPct val="20000"/>
        </a:spcBef>
        <a:spcAft>
          <a:spcPct val="0"/>
        </a:spcAft>
        <a:buChar char="»"/>
        <a:defRPr sz="4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42183D0-F36C-4188-9E21-0F7E00A8C5E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75EADD04-A303-442A-B2FE-9A3CBAE3FA1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a:extLst>
              <a:ext uri="{FF2B5EF4-FFF2-40B4-BE49-F238E27FC236}">
                <a16:creationId xmlns:a16="http://schemas.microsoft.com/office/drawing/2014/main" id="{EC24841C-0816-4A25-8B5A-4346329CA97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7413" name="Rectangle 5">
            <a:extLst>
              <a:ext uri="{FF2B5EF4-FFF2-40B4-BE49-F238E27FC236}">
                <a16:creationId xmlns:a16="http://schemas.microsoft.com/office/drawing/2014/main" id="{B2E80041-51D0-43B9-B363-856CE460329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7414" name="Rectangle 6">
            <a:extLst>
              <a:ext uri="{FF2B5EF4-FFF2-40B4-BE49-F238E27FC236}">
                <a16:creationId xmlns:a16="http://schemas.microsoft.com/office/drawing/2014/main" id="{996EB75E-0D0C-49F4-913A-83A2C32E607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E6C13F2-3019-489F-862E-775ACDB9D622}" type="slidenum">
              <a:rPr lang="en-US" altLang="en-US"/>
              <a:pPr/>
              <a:t>‹#›</a:t>
            </a:fld>
            <a:endParaRPr lang="en-US" altLang="en-US"/>
          </a:p>
        </p:txBody>
      </p:sp>
    </p:spTree>
    <p:extLst>
      <p:ext uri="{BB962C8B-B14F-4D97-AF65-F5344CB8AC3E}">
        <p14:creationId xmlns:p14="http://schemas.microsoft.com/office/powerpoint/2010/main" val="2371512804"/>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5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1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 calcmode="lin" valueType="num">
                                      <p:cBhvr>
                                        <p:cTn id="12" dur="500" fill="hold"/>
                                        <p:tgtEl>
                                          <p:spTgt spid="1741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741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741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p:cTn id="17"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741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7411">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 calcmode="lin" valueType="num">
                                      <p:cBhvr>
                                        <p:cTn id="22" dur="500" fill="hold"/>
                                        <p:tgtEl>
                                          <p:spTgt spid="1741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741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7411">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p:cTn id="27" dur="5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741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tmplLst>
          <p:tmpl lvl="1">
            <p:tnLst>
              <p:par>
                <p:cTn presetID="53" presetClass="entr" presetSubtype="0" fill="hold" nodeType="click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Lst>
      </p:bldP>
    </p:bldLst>
  </p:timing>
  <p:hf hdr="0" ftr="0" dt="0"/>
  <p:txStyles>
    <p:titleStyle>
      <a:lvl1pPr algn="ctr" rtl="0" fontAlgn="base">
        <a:spcBef>
          <a:spcPct val="0"/>
        </a:spcBef>
        <a:spcAft>
          <a:spcPct val="0"/>
        </a:spcAft>
        <a:defRPr sz="4400" b="1" kern="1200">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4000" b="1" kern="1200">
          <a:solidFill>
            <a:schemeClr val="tx1"/>
          </a:solidFill>
          <a:latin typeface="+mn-lt"/>
          <a:ea typeface="+mn-ea"/>
          <a:cs typeface="+mn-cs"/>
        </a:defRPr>
      </a:lvl1pPr>
      <a:lvl2pPr marL="742950" indent="-285750" algn="l" rtl="0" fontAlgn="base">
        <a:spcBef>
          <a:spcPct val="20000"/>
        </a:spcBef>
        <a:spcAft>
          <a:spcPct val="0"/>
        </a:spcAft>
        <a:buChar char="–"/>
        <a:defRPr sz="4000" b="1" kern="1200">
          <a:solidFill>
            <a:schemeClr val="tx1"/>
          </a:solidFill>
          <a:latin typeface="+mn-lt"/>
          <a:ea typeface="+mn-ea"/>
          <a:cs typeface="+mn-cs"/>
        </a:defRPr>
      </a:lvl2pPr>
      <a:lvl3pPr marL="1143000" indent="-228600" algn="l" rtl="0" fontAlgn="base">
        <a:spcBef>
          <a:spcPct val="20000"/>
        </a:spcBef>
        <a:spcAft>
          <a:spcPct val="0"/>
        </a:spcAft>
        <a:buChar char="•"/>
        <a:defRPr sz="4000" b="1" kern="1200">
          <a:solidFill>
            <a:schemeClr val="tx1"/>
          </a:solidFill>
          <a:latin typeface="+mn-lt"/>
          <a:ea typeface="+mn-ea"/>
          <a:cs typeface="+mn-cs"/>
        </a:defRPr>
      </a:lvl3pPr>
      <a:lvl4pPr marL="1600200" indent="-228600" algn="l" rtl="0" fontAlgn="base">
        <a:spcBef>
          <a:spcPct val="20000"/>
        </a:spcBef>
        <a:spcAft>
          <a:spcPct val="0"/>
        </a:spcAft>
        <a:buChar char="–"/>
        <a:defRPr sz="4000" b="1" kern="1200">
          <a:solidFill>
            <a:schemeClr val="tx1"/>
          </a:solidFill>
          <a:latin typeface="+mn-lt"/>
          <a:ea typeface="+mn-ea"/>
          <a:cs typeface="+mn-cs"/>
        </a:defRPr>
      </a:lvl4pPr>
      <a:lvl5pPr marL="2057400" indent="-228600" algn="l" rtl="0" fontAlgn="base">
        <a:spcBef>
          <a:spcPct val="20000"/>
        </a:spcBef>
        <a:spcAft>
          <a:spcPct val="0"/>
        </a:spcAft>
        <a:buChar char="»"/>
        <a:defRPr sz="4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7/7/2020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98764807"/>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1F125DC0-F722-4086-8085-668D961B03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8494990F-701C-48FC-90D3-13FC8731624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8BD33DAF-7197-4C4F-85C6-977DC1C54A0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4A4FA126-A42D-4655-ADD0-FB3674E914A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81A9D77-8BE6-4AAE-8368-702A06CF95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804A34D4-E1E9-4B44-8A29-F07C27AA898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3270D22A-94B4-4226-962A-9C1EC4AAFB1E}" type="slidenum">
              <a:rPr lang="en-US" altLang="en-US"/>
              <a:pPr/>
              <a:t>‹#›</a:t>
            </a:fld>
            <a:endParaRPr lang="en-US" altLang="en-US"/>
          </a:p>
        </p:txBody>
      </p:sp>
    </p:spTree>
    <p:extLst>
      <p:ext uri="{BB962C8B-B14F-4D97-AF65-F5344CB8AC3E}">
        <p14:creationId xmlns:p14="http://schemas.microsoft.com/office/powerpoint/2010/main" val="2792338463"/>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1985663081"/>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 id="2147484067" r:id="rId18"/>
    <p:sldLayoutId id="2147484068" r:id="rId19"/>
    <p:sldLayoutId id="214748406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4628658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 id="2147484086" r:id="rId16"/>
    <p:sldLayoutId id="2147484087" r:id="rId17"/>
    <p:sldLayoutId id="2147484088" r:id="rId18"/>
    <p:sldLayoutId id="2147484089" r:id="rId19"/>
    <p:sldLayoutId id="2147484090" r:id="rId20"/>
    <p:sldLayoutId id="2147484091" r:id="rId21"/>
    <p:sldLayoutId id="214748409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6FCBA871-F0DD-435E-A19E-65DEB18DF30B}"/>
              </a:ext>
            </a:extLst>
          </p:cNvPr>
          <p:cNvSpPr>
            <a:spLocks noGrp="1" noChangeArrowheads="1"/>
          </p:cNvSpPr>
          <p:nvPr>
            <p:ph type="body" idx="1"/>
          </p:nvPr>
        </p:nvSpPr>
        <p:spPr bwMode="auto">
          <a:xfrm>
            <a:off x="609600" y="1219200"/>
            <a:ext cx="10972800" cy="5410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Text Box 7">
            <a:extLst>
              <a:ext uri="{FF2B5EF4-FFF2-40B4-BE49-F238E27FC236}">
                <a16:creationId xmlns:a16="http://schemas.microsoft.com/office/drawing/2014/main" id="{5F7EAB59-AC04-4D2D-9C0A-EBBF73F00651}"/>
              </a:ext>
            </a:extLst>
          </p:cNvPr>
          <p:cNvSpPr txBox="1">
            <a:spLocks noChangeArrowheads="1"/>
          </p:cNvSpPr>
          <p:nvPr userDrawn="1"/>
        </p:nvSpPr>
        <p:spPr bwMode="auto">
          <a:xfrm>
            <a:off x="2133600" y="304800"/>
            <a:ext cx="10058400" cy="5794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b="1">
                <a:effectLst>
                  <a:outerShdw blurRad="38100" dist="38100" dir="2700000" algn="tl">
                    <a:srgbClr val="FFFFFF"/>
                  </a:outerShdw>
                </a:effectLst>
              </a:rPr>
              <a:t>Witchcraft</a:t>
            </a:r>
          </a:p>
        </p:txBody>
      </p:sp>
      <p:pic>
        <p:nvPicPr>
          <p:cNvPr id="1032" name="Picture 8">
            <a:extLst>
              <a:ext uri="{FF2B5EF4-FFF2-40B4-BE49-F238E27FC236}">
                <a16:creationId xmlns:a16="http://schemas.microsoft.com/office/drawing/2014/main" id="{1E527766-843C-48B7-832B-B5142B484975}"/>
              </a:ext>
            </a:extLst>
          </p:cNvPr>
          <p:cNvPicPr>
            <a:picLocks noChangeAspect="1" noChangeArrowheads="1"/>
          </p:cNvPicPr>
          <p:nvPr userDrawn="1"/>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8867" y="160339"/>
            <a:ext cx="1464733" cy="10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69644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Font typeface="Wingdings 3" panose="05040102010807070707" pitchFamily="18" charset="2"/>
        <a:buChar char="c"/>
        <a:defRPr sz="3200" b="1"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Font typeface="Wingdings 3" panose="05040102010807070707" pitchFamily="18" charset="2"/>
        <a:buChar char="c"/>
        <a:defRPr sz="2800" b="1"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Font typeface="Wingdings 3" panose="05040102010807070707" pitchFamily="18" charset="2"/>
        <a:buChar char="c"/>
        <a:defRPr sz="2400" b="1"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2D9B3FDA-BCCC-4DFF-BE90-BAB574A91BFE}"/>
              </a:ext>
            </a:extLst>
          </p:cNvPr>
          <p:cNvSpPr>
            <a:spLocks noGrp="1" noChangeArrowheads="1"/>
          </p:cNvSpPr>
          <p:nvPr>
            <p:ph type="body" idx="1"/>
          </p:nvPr>
        </p:nvSpPr>
        <p:spPr bwMode="auto">
          <a:xfrm>
            <a:off x="609600" y="1219200"/>
            <a:ext cx="10972800" cy="5410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Text Box 7">
            <a:extLst>
              <a:ext uri="{FF2B5EF4-FFF2-40B4-BE49-F238E27FC236}">
                <a16:creationId xmlns:a16="http://schemas.microsoft.com/office/drawing/2014/main" id="{2DC839C9-5D82-4BF9-BDBF-16FE2B11C4F2}"/>
              </a:ext>
            </a:extLst>
          </p:cNvPr>
          <p:cNvSpPr txBox="1">
            <a:spLocks noChangeArrowheads="1"/>
          </p:cNvSpPr>
          <p:nvPr userDrawn="1"/>
        </p:nvSpPr>
        <p:spPr bwMode="auto">
          <a:xfrm>
            <a:off x="2133600" y="304800"/>
            <a:ext cx="10058400" cy="5794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b="1">
                <a:effectLst>
                  <a:outerShdw blurRad="38100" dist="38100" dir="2700000" algn="tl">
                    <a:srgbClr val="FFFFFF"/>
                  </a:outerShdw>
                </a:effectLst>
              </a:rPr>
              <a:t>Demon Possession</a:t>
            </a:r>
            <a:endParaRPr lang="en-US" altLang="en-US" sz="3200">
              <a:effectLst>
                <a:outerShdw blurRad="38100" dist="38100" dir="2700000" algn="tl">
                  <a:srgbClr val="FFFFFF"/>
                </a:outerShdw>
              </a:effectLst>
            </a:endParaRPr>
          </a:p>
        </p:txBody>
      </p:sp>
      <p:pic>
        <p:nvPicPr>
          <p:cNvPr id="1032" name="Picture 8">
            <a:extLst>
              <a:ext uri="{FF2B5EF4-FFF2-40B4-BE49-F238E27FC236}">
                <a16:creationId xmlns:a16="http://schemas.microsoft.com/office/drawing/2014/main" id="{7E81F685-46A9-4E52-AE92-E674141393FB}"/>
              </a:ext>
            </a:extLst>
          </p:cNvPr>
          <p:cNvPicPr>
            <a:picLocks noChangeAspect="1" noChangeArrowheads="1"/>
          </p:cNvPicPr>
          <p:nvPr userDrawn="1"/>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8867" y="160339"/>
            <a:ext cx="1464733" cy="10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10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Font typeface="Wingdings 3" panose="05040102010807070707" pitchFamily="18" charset="2"/>
        <a:buChar char="c"/>
        <a:defRPr sz="3200" b="1"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Font typeface="Wingdings 3" panose="05040102010807070707" pitchFamily="18" charset="2"/>
        <a:buChar char="c"/>
        <a:defRPr sz="2800" b="1"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Font typeface="Wingdings 3" panose="05040102010807070707" pitchFamily="18" charset="2"/>
        <a:buChar char="c"/>
        <a:defRPr sz="2400" b="1"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CAA8E3A3-076C-4F8F-AA28-5BE4521C8954}"/>
              </a:ext>
            </a:extLst>
          </p:cNvPr>
          <p:cNvSpPr>
            <a:spLocks noGrp="1" noChangeArrowheads="1"/>
          </p:cNvSpPr>
          <p:nvPr>
            <p:ph type="body" idx="1"/>
          </p:nvPr>
        </p:nvSpPr>
        <p:spPr bwMode="auto">
          <a:xfrm>
            <a:off x="609600" y="1219200"/>
            <a:ext cx="10972800" cy="5410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Text Box 7">
            <a:extLst>
              <a:ext uri="{FF2B5EF4-FFF2-40B4-BE49-F238E27FC236}">
                <a16:creationId xmlns:a16="http://schemas.microsoft.com/office/drawing/2014/main" id="{4781EBDF-F200-4E85-BDA5-7A3D23CA582D}"/>
              </a:ext>
            </a:extLst>
          </p:cNvPr>
          <p:cNvSpPr txBox="1">
            <a:spLocks noChangeArrowheads="1"/>
          </p:cNvSpPr>
          <p:nvPr userDrawn="1"/>
        </p:nvSpPr>
        <p:spPr bwMode="auto">
          <a:xfrm>
            <a:off x="2133600" y="304800"/>
            <a:ext cx="10058400" cy="5794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b="1">
                <a:effectLst>
                  <a:outerShdw blurRad="38100" dist="38100" dir="2700000" algn="tl">
                    <a:srgbClr val="FFFFFF"/>
                  </a:outerShdw>
                </a:effectLst>
              </a:rPr>
              <a:t>Talking With the Dead</a:t>
            </a:r>
            <a:endParaRPr lang="en-US" altLang="en-US" sz="3200">
              <a:effectLst>
                <a:outerShdw blurRad="38100" dist="38100" dir="2700000" algn="tl">
                  <a:srgbClr val="FFFFFF"/>
                </a:outerShdw>
              </a:effectLst>
            </a:endParaRPr>
          </a:p>
        </p:txBody>
      </p:sp>
      <p:pic>
        <p:nvPicPr>
          <p:cNvPr id="1032" name="Picture 8">
            <a:extLst>
              <a:ext uri="{FF2B5EF4-FFF2-40B4-BE49-F238E27FC236}">
                <a16:creationId xmlns:a16="http://schemas.microsoft.com/office/drawing/2014/main" id="{C5DEB455-DB5E-4067-827A-72AF16388AF8}"/>
              </a:ext>
            </a:extLst>
          </p:cNvPr>
          <p:cNvPicPr>
            <a:picLocks noChangeAspect="1" noChangeArrowheads="1"/>
          </p:cNvPicPr>
          <p:nvPr userDrawn="1"/>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8867" y="160339"/>
            <a:ext cx="1464733" cy="10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7587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Font typeface="Wingdings 3" panose="05040102010807070707" pitchFamily="18" charset="2"/>
        <a:buChar char="c"/>
        <a:defRPr sz="3200" b="1"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Font typeface="Wingdings 3" panose="05040102010807070707" pitchFamily="18" charset="2"/>
        <a:buChar char="c"/>
        <a:defRPr sz="2800" b="1"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Font typeface="Wingdings 3" panose="05040102010807070707" pitchFamily="18" charset="2"/>
        <a:buChar char="c"/>
        <a:defRPr sz="2400" b="1"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D91C1781-577E-43E7-BAE9-2B5787150EE5}"/>
              </a:ext>
            </a:extLst>
          </p:cNvPr>
          <p:cNvSpPr>
            <a:spLocks noGrp="1" noChangeArrowheads="1"/>
          </p:cNvSpPr>
          <p:nvPr>
            <p:ph type="body" idx="1"/>
          </p:nvPr>
        </p:nvSpPr>
        <p:spPr bwMode="auto">
          <a:xfrm>
            <a:off x="609600" y="1219200"/>
            <a:ext cx="10972800" cy="5410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Text Box 7">
            <a:extLst>
              <a:ext uri="{FF2B5EF4-FFF2-40B4-BE49-F238E27FC236}">
                <a16:creationId xmlns:a16="http://schemas.microsoft.com/office/drawing/2014/main" id="{BFE66601-E243-4503-9B66-C1F074E5B83D}"/>
              </a:ext>
            </a:extLst>
          </p:cNvPr>
          <p:cNvSpPr txBox="1">
            <a:spLocks noChangeArrowheads="1"/>
          </p:cNvSpPr>
          <p:nvPr userDrawn="1"/>
        </p:nvSpPr>
        <p:spPr bwMode="auto">
          <a:xfrm>
            <a:off x="2133600" y="304800"/>
            <a:ext cx="9652000" cy="5794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b="1">
                <a:effectLst>
                  <a:outerShdw blurRad="38100" dist="38100" dir="2700000" algn="tl">
                    <a:srgbClr val="FFFFFF"/>
                  </a:outerShdw>
                </a:effectLst>
              </a:rPr>
              <a:t>Magic</a:t>
            </a:r>
            <a:r>
              <a:rPr lang="en-US" altLang="en-US" sz="3200">
                <a:effectLst>
                  <a:outerShdw blurRad="38100" dist="38100" dir="2700000" algn="tl">
                    <a:srgbClr val="FFFFFF"/>
                  </a:outerShdw>
                </a:effectLst>
              </a:rPr>
              <a:t> </a:t>
            </a:r>
            <a:r>
              <a:rPr lang="en-US" altLang="en-US" sz="3200" b="1">
                <a:effectLst>
                  <a:outerShdw blurRad="38100" dist="38100" dir="2700000" algn="tl">
                    <a:srgbClr val="FFFFFF"/>
                  </a:outerShdw>
                </a:effectLst>
              </a:rPr>
              <a:t>or Magick?</a:t>
            </a:r>
          </a:p>
        </p:txBody>
      </p:sp>
      <p:pic>
        <p:nvPicPr>
          <p:cNvPr id="1032" name="Picture 8">
            <a:extLst>
              <a:ext uri="{FF2B5EF4-FFF2-40B4-BE49-F238E27FC236}">
                <a16:creationId xmlns:a16="http://schemas.microsoft.com/office/drawing/2014/main" id="{A7095400-82F1-49BD-A28F-91E331E1ABA3}"/>
              </a:ext>
            </a:extLst>
          </p:cNvPr>
          <p:cNvPicPr>
            <a:picLocks noChangeAspect="1" noChangeArrowheads="1"/>
          </p:cNvPicPr>
          <p:nvPr userDrawn="1"/>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8867" y="160339"/>
            <a:ext cx="1464733" cy="10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10199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Font typeface="Wingdings 3" panose="05040102010807070707" pitchFamily="18" charset="2"/>
        <a:buChar char="c"/>
        <a:defRPr sz="3200" b="1"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Font typeface="Wingdings 3" panose="05040102010807070707" pitchFamily="18" charset="2"/>
        <a:buChar char="c"/>
        <a:defRPr sz="2800" b="1"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Font typeface="Wingdings 3" panose="05040102010807070707" pitchFamily="18" charset="2"/>
        <a:buChar char="c"/>
        <a:defRPr sz="2400" b="1"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3BBB0028-D4ED-4FB9-92E7-B4E84DA8C236}"/>
              </a:ext>
            </a:extLst>
          </p:cNvPr>
          <p:cNvSpPr>
            <a:spLocks noGrp="1" noChangeArrowheads="1"/>
          </p:cNvSpPr>
          <p:nvPr>
            <p:ph type="body" idx="1"/>
          </p:nvPr>
        </p:nvSpPr>
        <p:spPr bwMode="auto">
          <a:xfrm>
            <a:off x="609600" y="1219200"/>
            <a:ext cx="10972800" cy="5410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Text Box 7">
            <a:extLst>
              <a:ext uri="{FF2B5EF4-FFF2-40B4-BE49-F238E27FC236}">
                <a16:creationId xmlns:a16="http://schemas.microsoft.com/office/drawing/2014/main" id="{263D0D0C-07CC-4D9E-8032-EE3480180A2C}"/>
              </a:ext>
            </a:extLst>
          </p:cNvPr>
          <p:cNvSpPr txBox="1">
            <a:spLocks noChangeArrowheads="1"/>
          </p:cNvSpPr>
          <p:nvPr userDrawn="1"/>
        </p:nvSpPr>
        <p:spPr bwMode="auto">
          <a:xfrm>
            <a:off x="2133600" y="304800"/>
            <a:ext cx="9652000" cy="5794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b="1">
                <a:effectLst>
                  <a:outerShdw blurRad="38100" dist="38100" dir="2700000" algn="tl">
                    <a:srgbClr val="FFFFFF"/>
                  </a:outerShdw>
                </a:effectLst>
              </a:rPr>
              <a:t>Astrology and Fortune-Telling</a:t>
            </a:r>
            <a:endParaRPr lang="en-US" altLang="en-US" sz="3200">
              <a:effectLst>
                <a:outerShdw blurRad="38100" dist="38100" dir="2700000" algn="tl">
                  <a:srgbClr val="FFFFFF"/>
                </a:outerShdw>
              </a:effectLst>
            </a:endParaRPr>
          </a:p>
        </p:txBody>
      </p:sp>
      <p:pic>
        <p:nvPicPr>
          <p:cNvPr id="1032" name="Picture 8">
            <a:extLst>
              <a:ext uri="{FF2B5EF4-FFF2-40B4-BE49-F238E27FC236}">
                <a16:creationId xmlns:a16="http://schemas.microsoft.com/office/drawing/2014/main" id="{97C4C789-12AA-4188-A61F-0C344FF219E8}"/>
              </a:ext>
            </a:extLst>
          </p:cNvPr>
          <p:cNvPicPr>
            <a:picLocks noChangeAspect="1" noChangeArrowheads="1"/>
          </p:cNvPicPr>
          <p:nvPr userDrawn="1"/>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8867" y="160339"/>
            <a:ext cx="1464733" cy="10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55261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Font typeface="Wingdings 3" panose="05040102010807070707" pitchFamily="18" charset="2"/>
        <a:buChar char="c"/>
        <a:defRPr sz="3200" b="1"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Font typeface="Wingdings 3" panose="05040102010807070707" pitchFamily="18" charset="2"/>
        <a:buChar char="c"/>
        <a:defRPr sz="2800" b="1"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Font typeface="Wingdings 3" panose="05040102010807070707" pitchFamily="18" charset="2"/>
        <a:buChar char="c"/>
        <a:defRPr sz="2400" b="1"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CB28EF2C-28BA-43B4-9B21-B0F37258107F}"/>
              </a:ext>
            </a:extLst>
          </p:cNvPr>
          <p:cNvSpPr>
            <a:spLocks noGrp="1" noChangeArrowheads="1"/>
          </p:cNvSpPr>
          <p:nvPr>
            <p:ph type="body" idx="1"/>
          </p:nvPr>
        </p:nvSpPr>
        <p:spPr bwMode="auto">
          <a:xfrm>
            <a:off x="609600" y="1219200"/>
            <a:ext cx="10972800" cy="5410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Text Box 7">
            <a:extLst>
              <a:ext uri="{FF2B5EF4-FFF2-40B4-BE49-F238E27FC236}">
                <a16:creationId xmlns:a16="http://schemas.microsoft.com/office/drawing/2014/main" id="{D392660C-315B-4D12-BFB7-5B6FD180806F}"/>
              </a:ext>
            </a:extLst>
          </p:cNvPr>
          <p:cNvSpPr txBox="1">
            <a:spLocks noChangeArrowheads="1"/>
          </p:cNvSpPr>
          <p:nvPr userDrawn="1"/>
        </p:nvSpPr>
        <p:spPr bwMode="auto">
          <a:xfrm>
            <a:off x="2133600" y="304800"/>
            <a:ext cx="9652000" cy="57943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b="1">
                <a:effectLst>
                  <a:outerShdw blurRad="38100" dist="38100" dir="2700000" algn="tl">
                    <a:srgbClr val="FFFFFF"/>
                  </a:outerShdw>
                </a:effectLst>
              </a:rPr>
              <a:t>The New Age Threat</a:t>
            </a:r>
            <a:endParaRPr lang="en-US" altLang="en-US" sz="3200">
              <a:effectLst>
                <a:outerShdw blurRad="38100" dist="38100" dir="2700000" algn="tl">
                  <a:srgbClr val="FFFFFF"/>
                </a:outerShdw>
              </a:effectLst>
            </a:endParaRPr>
          </a:p>
        </p:txBody>
      </p:sp>
      <p:pic>
        <p:nvPicPr>
          <p:cNvPr id="1032" name="Picture 8">
            <a:extLst>
              <a:ext uri="{FF2B5EF4-FFF2-40B4-BE49-F238E27FC236}">
                <a16:creationId xmlns:a16="http://schemas.microsoft.com/office/drawing/2014/main" id="{E6DDC789-63D2-43F0-BA9E-6031D58D8ED5}"/>
              </a:ext>
            </a:extLst>
          </p:cNvPr>
          <p:cNvPicPr>
            <a:picLocks noChangeAspect="1" noChangeArrowheads="1"/>
          </p:cNvPicPr>
          <p:nvPr userDrawn="1"/>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8867" y="160339"/>
            <a:ext cx="1464733" cy="10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260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Font typeface="Wingdings 3" panose="05040102010807070707" pitchFamily="18" charset="2"/>
        <a:buChar char="c"/>
        <a:defRPr sz="3200" b="1"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Font typeface="Wingdings 3" panose="05040102010807070707" pitchFamily="18" charset="2"/>
        <a:buChar char="c"/>
        <a:defRPr sz="2800" b="1"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Font typeface="Wingdings 3" panose="05040102010807070707" pitchFamily="18" charset="2"/>
        <a:buChar char="c"/>
        <a:defRPr sz="2400" b="1"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Font typeface="Wingdings 3" panose="05040102010807070707" pitchFamily="18" charset="2"/>
        <a:buChar char="c"/>
        <a:defRPr sz="2000" b="1"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D474E2-68CA-41F1-A58F-72800383EA0A}"/>
              </a:ext>
            </a:extLst>
          </p:cNvPr>
          <p:cNvSpPr>
            <a:spLocks noGrp="1" noChangeArrowheads="1"/>
          </p:cNvSpPr>
          <p:nvPr>
            <p:ph type="title"/>
          </p:nvPr>
        </p:nvSpPr>
        <p:spPr bwMode="auto">
          <a:xfrm>
            <a:off x="303941" y="228600"/>
            <a:ext cx="11379682"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15E03CB6-CFEC-40FC-8BED-5E2AAC3FE309}"/>
              </a:ext>
            </a:extLst>
          </p:cNvPr>
          <p:cNvSpPr>
            <a:spLocks noGrp="1" noChangeArrowheads="1"/>
          </p:cNvSpPr>
          <p:nvPr>
            <p:ph type="body" idx="1"/>
          </p:nvPr>
        </p:nvSpPr>
        <p:spPr bwMode="auto">
          <a:xfrm>
            <a:off x="303941"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549824"/>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0C28E1A-FD68-4F02-AE2B-68C9E8B5FDE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4D42100-B108-44C8-94E0-8CC6355461A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67CB315-F93C-4F82-AA08-0DFB7995344D}"/>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a:extLst>
              <a:ext uri="{FF2B5EF4-FFF2-40B4-BE49-F238E27FC236}">
                <a16:creationId xmlns:a16="http://schemas.microsoft.com/office/drawing/2014/main" id="{8D7731CF-6B6D-4553-B015-BDC2BDC7554D}"/>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a:extLst>
              <a:ext uri="{FF2B5EF4-FFF2-40B4-BE49-F238E27FC236}">
                <a16:creationId xmlns:a16="http://schemas.microsoft.com/office/drawing/2014/main" id="{7018C88C-325A-4C54-B892-BDE8E365F8AB}"/>
              </a:ext>
            </a:extLst>
          </p:cNvPr>
          <p:cNvSpPr>
            <a:spLocks noGrp="1" noChangeArrowheads="1"/>
          </p:cNvSpPr>
          <p:nvPr>
            <p:ph type="sldNum" sz="quarter" idx="4"/>
          </p:nvPr>
        </p:nvSpPr>
        <p:spPr bwMode="auto">
          <a:xfrm>
            <a:off x="8737600" y="6096000"/>
            <a:ext cx="34544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3200" b="1">
                <a:solidFill>
                  <a:schemeClr val="bg2"/>
                </a:solidFill>
              </a:defRPr>
            </a:lvl1pPr>
          </a:lstStyle>
          <a:p>
            <a:pPr>
              <a:defRPr/>
            </a:pPr>
            <a:fld id="{CC5953AF-98A6-4C1D-986C-D8135D5BC2E4}" type="slidenum">
              <a:rPr lang="en-US" altLang="en-US"/>
              <a:pPr>
                <a:defRPr/>
              </a:pPr>
              <a:t>‹#›</a:t>
            </a:fld>
            <a:endParaRPr lang="en-US" altLang="en-US"/>
          </a:p>
        </p:txBody>
      </p:sp>
    </p:spTree>
    <p:extLst>
      <p:ext uri="{BB962C8B-B14F-4D97-AF65-F5344CB8AC3E}">
        <p14:creationId xmlns:p14="http://schemas.microsoft.com/office/powerpoint/2010/main" val="335176371"/>
      </p:ext>
    </p:extLst>
  </p:cSld>
  <p:clrMap bg1="dk2" tx1="lt1" bg2="dk1"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ransition spd="med">
    <p:random/>
  </p:transition>
  <p:hf hdr="0" ftr="0" dt="0"/>
  <p:txStyles>
    <p:titleStyle>
      <a:lvl1pPr algn="ctr" rtl="0" eaLnBrk="0" fontAlgn="base" hangingPunct="0">
        <a:spcBef>
          <a:spcPct val="0"/>
        </a:spcBef>
        <a:spcAft>
          <a:spcPct val="0"/>
        </a:spcAft>
        <a:defRPr sz="4400" b="1" kern="1200">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Times" panose="02020603050405020304" pitchFamily="18" charset="0"/>
        </a:defRPr>
      </a:lvl2pPr>
      <a:lvl3pPr algn="ctr" rtl="0" eaLnBrk="0" fontAlgn="base" hangingPunct="0">
        <a:spcBef>
          <a:spcPct val="0"/>
        </a:spcBef>
        <a:spcAft>
          <a:spcPct val="0"/>
        </a:spcAft>
        <a:defRPr sz="4400" b="1">
          <a:solidFill>
            <a:schemeClr val="accent1"/>
          </a:solidFill>
          <a:latin typeface="Times" panose="02020603050405020304" pitchFamily="18" charset="0"/>
        </a:defRPr>
      </a:lvl3pPr>
      <a:lvl4pPr algn="ctr" rtl="0" eaLnBrk="0" fontAlgn="base" hangingPunct="0">
        <a:spcBef>
          <a:spcPct val="0"/>
        </a:spcBef>
        <a:spcAft>
          <a:spcPct val="0"/>
        </a:spcAft>
        <a:defRPr sz="4400" b="1">
          <a:solidFill>
            <a:schemeClr val="accent1"/>
          </a:solidFill>
          <a:latin typeface="Times" panose="02020603050405020304" pitchFamily="18" charset="0"/>
        </a:defRPr>
      </a:lvl4pPr>
      <a:lvl5pPr algn="ctr" rtl="0" eaLnBrk="0" fontAlgn="base" hangingPunct="0">
        <a:spcBef>
          <a:spcPct val="0"/>
        </a:spcBef>
        <a:spcAft>
          <a:spcPct val="0"/>
        </a:spcAft>
        <a:defRPr sz="4400" b="1">
          <a:solidFill>
            <a:schemeClr val="accent1"/>
          </a:solidFill>
          <a:latin typeface="Times" panose="02020603050405020304" pitchFamily="18" charset="0"/>
        </a:defRPr>
      </a:lvl5pPr>
      <a:lvl6pPr marL="457200" algn="ctr" rtl="0" eaLnBrk="0" fontAlgn="base" hangingPunct="0">
        <a:spcBef>
          <a:spcPct val="0"/>
        </a:spcBef>
        <a:spcAft>
          <a:spcPct val="0"/>
        </a:spcAft>
        <a:defRPr sz="4400" b="1">
          <a:solidFill>
            <a:schemeClr val="accent1"/>
          </a:solidFill>
          <a:latin typeface="Times" panose="02020603050405020304" pitchFamily="18" charset="0"/>
        </a:defRPr>
      </a:lvl6pPr>
      <a:lvl7pPr marL="914400" algn="ctr" rtl="0" eaLnBrk="0" fontAlgn="base" hangingPunct="0">
        <a:spcBef>
          <a:spcPct val="0"/>
        </a:spcBef>
        <a:spcAft>
          <a:spcPct val="0"/>
        </a:spcAft>
        <a:defRPr sz="4400" b="1">
          <a:solidFill>
            <a:schemeClr val="accent1"/>
          </a:solidFill>
          <a:latin typeface="Times" panose="02020603050405020304" pitchFamily="18" charset="0"/>
        </a:defRPr>
      </a:lvl7pPr>
      <a:lvl8pPr marL="1371600" algn="ctr" rtl="0" eaLnBrk="0" fontAlgn="base" hangingPunct="0">
        <a:spcBef>
          <a:spcPct val="0"/>
        </a:spcBef>
        <a:spcAft>
          <a:spcPct val="0"/>
        </a:spcAft>
        <a:defRPr sz="4400" b="1">
          <a:solidFill>
            <a:schemeClr val="accent1"/>
          </a:solidFill>
          <a:latin typeface="Times" panose="02020603050405020304" pitchFamily="18" charset="0"/>
        </a:defRPr>
      </a:lvl8pPr>
      <a:lvl9pPr marL="1828800" algn="ctr" rtl="0" eaLnBrk="0" fontAlgn="base" hangingPunct="0">
        <a:spcBef>
          <a:spcPct val="0"/>
        </a:spcBef>
        <a:spcAft>
          <a:spcPct val="0"/>
        </a:spcAft>
        <a:defRPr sz="4400" b="1">
          <a:solidFill>
            <a:schemeClr val="accent1"/>
          </a:solidFill>
          <a:latin typeface="Times" panose="02020603050405020304" pitchFamily="18" charset="0"/>
        </a:defRPr>
      </a:lvl9pPr>
    </p:titleStyle>
    <p:bodyStyle>
      <a:lvl1pPr marL="342900" indent="-342900" algn="l" rtl="0" eaLnBrk="0" fontAlgn="base" hangingPunct="0">
        <a:spcBef>
          <a:spcPct val="20000"/>
        </a:spcBef>
        <a:spcAft>
          <a:spcPct val="0"/>
        </a:spcAft>
        <a:buClr>
          <a:schemeClr val="accent1"/>
        </a:buClr>
        <a:buFont typeface="Times" panose="02020603050405020304" pitchFamily="18" charset="0"/>
        <a:buChar char="»"/>
        <a:defRPr sz="3200" b="1" kern="1200">
          <a:solidFill>
            <a:srgbClr val="FFCE43"/>
          </a:solidFill>
          <a:latin typeface="+mn-lt"/>
          <a:ea typeface="+mn-ea"/>
          <a:cs typeface="+mn-cs"/>
        </a:defRPr>
      </a:lvl1pPr>
      <a:lvl2pPr marL="742950" indent="-285750" algn="l" rtl="0" eaLnBrk="0" fontAlgn="base" hangingPunct="0">
        <a:spcBef>
          <a:spcPct val="20000"/>
        </a:spcBef>
        <a:spcAft>
          <a:spcPct val="0"/>
        </a:spcAft>
        <a:buClr>
          <a:schemeClr val="accent1"/>
        </a:buClr>
        <a:buFont typeface="Times" panose="02020603050405020304" pitchFamily="18"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Times" panose="02020603050405020304" pitchFamily="18"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Times" panose="02020603050405020304" pitchFamily="18"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Times" panose="020206030504050203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137.xml"/></Relationships>
</file>

<file path=ppt/slides/_rels/slide108.xml.rels><?xml version="1.0" encoding="UTF-8" standalone="yes"?>
<Relationships xmlns="http://schemas.openxmlformats.org/package/2006/relationships"><Relationship Id="rId3" Type="http://schemas.openxmlformats.org/officeDocument/2006/relationships/hyperlink" Target="https://ref.ly/logosres/demons?ref=Page.p+90&amp;off=258" TargetMode="External"/><Relationship Id="rId2" Type="http://schemas.openxmlformats.org/officeDocument/2006/relationships/notesSlide" Target="../notesSlides/notesSlide25.xml"/><Relationship Id="rId1" Type="http://schemas.openxmlformats.org/officeDocument/2006/relationships/slideLayout" Target="../slideLayouts/slideLayout138.xml"/></Relationships>
</file>

<file path=ppt/slides/_rels/slide1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13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8.xml"/></Relationships>
</file>

<file path=ppt/slides/_rels/slide1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3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8.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38.xml"/></Relationships>
</file>

<file path=ppt/slides/_rels/slide1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138.xml"/></Relationships>
</file>

<file path=ppt/slides/_rels/slide118.xml.rels><?xml version="1.0" encoding="UTF-8" standalone="yes"?>
<Relationships xmlns="http://schemas.openxmlformats.org/package/2006/relationships"><Relationship Id="rId3" Type="http://schemas.openxmlformats.org/officeDocument/2006/relationships/hyperlink" Target="https://ref.ly/logosres/demons?ref=Page.p+91&amp;off=969" TargetMode="External"/><Relationship Id="rId2" Type="http://schemas.openxmlformats.org/officeDocument/2006/relationships/notesSlide" Target="../notesSlides/notesSlide35.xml"/><Relationship Id="rId1" Type="http://schemas.openxmlformats.org/officeDocument/2006/relationships/slideLayout" Target="../slideLayouts/slideLayout138.xml"/></Relationships>
</file>

<file path=ppt/slides/_rels/slide1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3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38.xml"/></Relationships>
</file>

<file path=ppt/slides/_rels/slide1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138.xml"/></Relationships>
</file>

<file path=ppt/slides/_rels/slide1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138.xml"/><Relationship Id="rId4" Type="http://schemas.openxmlformats.org/officeDocument/2006/relationships/image" Target="../media/image30.gif"/></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137.xml"/></Relationships>
</file>

<file path=ppt/slides/_rels/slide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13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0.xml"/><Relationship Id="rId1" Type="http://schemas.openxmlformats.org/officeDocument/2006/relationships/slideLayout" Target="../slideLayouts/slideLayout1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0.xml.rels><?xml version="1.0" encoding="UTF-8" standalone="yes"?>
<Relationships xmlns="http://schemas.openxmlformats.org/package/2006/relationships"><Relationship Id="rId3" Type="http://schemas.openxmlformats.org/officeDocument/2006/relationships/hyperlink" Target="https://ref.ly/logosres/demons?ref=Page.p+46&amp;off=10&amp;ctx=CHAPTER+5%0a~DEMONIC+CONFRONTATIONS+IN+THE+" TargetMode="External"/><Relationship Id="rId2" Type="http://schemas.openxmlformats.org/officeDocument/2006/relationships/notesSlide" Target="../notesSlides/notesSlide51.xml"/><Relationship Id="rId1" Type="http://schemas.openxmlformats.org/officeDocument/2006/relationships/slideLayout" Target="../slideLayouts/slideLayout138.xml"/></Relationships>
</file>

<file path=ppt/slides/_rels/slide161.xml.rels><?xml version="1.0" encoding="UTF-8" standalone="yes"?>
<Relationships xmlns="http://schemas.openxmlformats.org/package/2006/relationships"><Relationship Id="rId3" Type="http://schemas.openxmlformats.org/officeDocument/2006/relationships/hyperlink" Target="https://ref.ly/logosres/demons?ref=Page.p+47&amp;off=586&amp;ctx=+in+the+wilderness.%0a~Jesus%E2%80%99+ministry+on+e" TargetMode="External"/><Relationship Id="rId2" Type="http://schemas.openxmlformats.org/officeDocument/2006/relationships/notesSlide" Target="../notesSlides/notesSlide52.xml"/><Relationship Id="rId1" Type="http://schemas.openxmlformats.org/officeDocument/2006/relationships/slideLayout" Target="../slideLayouts/slideLayout138.xml"/></Relationships>
</file>

<file path=ppt/slides/_rels/slide162.xml.rels><?xml version="1.0" encoding="UTF-8" standalone="yes"?>
<Relationships xmlns="http://schemas.openxmlformats.org/package/2006/relationships"><Relationship Id="rId3" Type="http://schemas.openxmlformats.org/officeDocument/2006/relationships/hyperlink" Target="https://ref.ly/logosres/demons?ref=Page.p+49&amp;off=218&amp;ctx=ivered+and+healed.1%0a~In+the+book+of+Acts+" TargetMode="External"/><Relationship Id="rId2" Type="http://schemas.openxmlformats.org/officeDocument/2006/relationships/notesSlide" Target="../notesSlides/notesSlide53.xml"/><Relationship Id="rId1" Type="http://schemas.openxmlformats.org/officeDocument/2006/relationships/slideLayout" Target="../slideLayouts/slideLayout138.xml"/></Relationships>
</file>

<file path=ppt/slides/_rels/slide163.xml.rels><?xml version="1.0" encoding="UTF-8" standalone="yes"?>
<Relationships xmlns="http://schemas.openxmlformats.org/package/2006/relationships"><Relationship Id="rId3" Type="http://schemas.openxmlformats.org/officeDocument/2006/relationships/hyperlink" Target="https://ref.ly/logosres/demons?ref=Page.p+56&amp;off=10&amp;ctx=CHAPTER+7%0a~DEMONIC+TACTICS+AND+ACTIVITIES" TargetMode="External"/><Relationship Id="rId2" Type="http://schemas.openxmlformats.org/officeDocument/2006/relationships/notesSlide" Target="../notesSlides/notesSlide54.xml"/><Relationship Id="rId1" Type="http://schemas.openxmlformats.org/officeDocument/2006/relationships/slideLayout" Target="../slideLayouts/slideLayout138.xml"/></Relationships>
</file>

<file path=ppt/slides/_rels/slide164.xml.rels><?xml version="1.0" encoding="UTF-8" standalone="yes"?>
<Relationships xmlns="http://schemas.openxmlformats.org/package/2006/relationships"><Relationship Id="rId3" Type="http://schemas.openxmlformats.org/officeDocument/2006/relationships/hyperlink" Target="https://ref.ly/logosres/demons?ref=Page.p+57&amp;off=65" TargetMode="External"/><Relationship Id="rId2" Type="http://schemas.openxmlformats.org/officeDocument/2006/relationships/notesSlide" Target="../notesSlides/notesSlide55.xml"/><Relationship Id="rId1" Type="http://schemas.openxmlformats.org/officeDocument/2006/relationships/slideLayout" Target="../slideLayouts/slideLayout138.xml"/></Relationships>
</file>

<file path=ppt/slides/_rels/slide165.xml.rels><?xml version="1.0" encoding="UTF-8" standalone="yes"?>
<Relationships xmlns="http://schemas.openxmlformats.org/package/2006/relationships"><Relationship Id="rId3" Type="http://schemas.openxmlformats.org/officeDocument/2006/relationships/hyperlink" Target="https://ref.ly/logosres/demons?ref=Page.p+59" TargetMode="External"/><Relationship Id="rId2" Type="http://schemas.openxmlformats.org/officeDocument/2006/relationships/notesSlide" Target="../notesSlides/notesSlide56.xml"/><Relationship Id="rId1" Type="http://schemas.openxmlformats.org/officeDocument/2006/relationships/slideLayout" Target="../slideLayouts/slideLayout138.xml"/></Relationships>
</file>

<file path=ppt/slides/_rels/slide166.xml.rels><?xml version="1.0" encoding="UTF-8" standalone="yes"?>
<Relationships xmlns="http://schemas.openxmlformats.org/package/2006/relationships"><Relationship Id="rId3" Type="http://schemas.openxmlformats.org/officeDocument/2006/relationships/hyperlink" Target="https://ref.ly/logosres/demons?ref=Page.p+62&amp;off=337" TargetMode="External"/><Relationship Id="rId2" Type="http://schemas.openxmlformats.org/officeDocument/2006/relationships/notesSlide" Target="../notesSlides/notesSlide57.xml"/><Relationship Id="rId1" Type="http://schemas.openxmlformats.org/officeDocument/2006/relationships/slideLayout" Target="../slideLayouts/slideLayout138.xml"/></Relationships>
</file>

<file path=ppt/slides/_rels/slide167.xml.rels><?xml version="1.0" encoding="UTF-8" standalone="yes"?>
<Relationships xmlns="http://schemas.openxmlformats.org/package/2006/relationships"><Relationship Id="rId3" Type="http://schemas.openxmlformats.org/officeDocument/2006/relationships/hyperlink" Target="https://ref.ly/logosres/demons?ref=Page.p+123&amp;off=1830" TargetMode="External"/><Relationship Id="rId2" Type="http://schemas.openxmlformats.org/officeDocument/2006/relationships/notesSlide" Target="../notesSlides/notesSlide58.xml"/><Relationship Id="rId1" Type="http://schemas.openxmlformats.org/officeDocument/2006/relationships/slideLayout" Target="../slideLayouts/slideLayout138.xml"/></Relationships>
</file>

<file path=ppt/slides/_rels/slide1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138.xml"/></Relationships>
</file>

<file path=ppt/slides/_rels/slide169.xml.rels><?xml version="1.0" encoding="UTF-8" standalone="yes"?>
<Relationships xmlns="http://schemas.openxmlformats.org/package/2006/relationships"><Relationship Id="rId3" Type="http://schemas.openxmlformats.org/officeDocument/2006/relationships/hyperlink" Target="https://ref.ly/logosres/demons?ref=Page.p+125&amp;off=352" TargetMode="External"/><Relationship Id="rId2" Type="http://schemas.openxmlformats.org/officeDocument/2006/relationships/notesSlide" Target="../notesSlides/notesSlide60.xm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148.xml"/></Relationships>
</file>

<file path=ppt/slides/_rels/slide1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2.xml"/><Relationship Id="rId1" Type="http://schemas.openxmlformats.org/officeDocument/2006/relationships/slideLayout" Target="../slideLayouts/slideLayout148.xml"/></Relationships>
</file>

<file path=ppt/slides/_rels/slide1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170.xml"/><Relationship Id="rId4" Type="http://schemas.openxmlformats.org/officeDocument/2006/relationships/image" Target="../media/image34.gif"/></Relationships>
</file>

<file path=ppt/slides/_rels/slide1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4.xml"/><Relationship Id="rId1" Type="http://schemas.openxmlformats.org/officeDocument/2006/relationships/slideLayout" Target="../slideLayouts/slideLayout148.xml"/></Relationships>
</file>

<file path=ppt/slides/_rels/slide17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191.xml"/><Relationship Id="rId4" Type="http://schemas.openxmlformats.org/officeDocument/2006/relationships/image" Target="../media/image36.png"/></Relationships>
</file>

<file path=ppt/slides/_rels/slide1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6.xml"/><Relationship Id="rId1" Type="http://schemas.openxmlformats.org/officeDocument/2006/relationships/slideLayout" Target="../slideLayouts/slideLayout13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8.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8.xml"/></Relationships>
</file>

<file path=ppt/slides/_rels/slide17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9.xml"/><Relationship Id="rId1" Type="http://schemas.openxmlformats.org/officeDocument/2006/relationships/slideLayout" Target="../slideLayouts/slideLayout1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6.xml"/></Relationships>
</file>

<file path=ppt/slides/_rels/slide19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8.xml"/></Relationships>
</file>

<file path=ppt/slides/_rels/slide19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9.xml"/></Relationships>
</file>

<file path=ppt/slides/_rels/slide2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9.xml"/></Relationships>
</file>

<file path=ppt/slides/_rels/slide2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5.xml"/><Relationship Id="rId1" Type="http://schemas.openxmlformats.org/officeDocument/2006/relationships/slideLayout" Target="../slideLayouts/slideLayout81.xml"/><Relationship Id="rId4" Type="http://schemas.openxmlformats.org/officeDocument/2006/relationships/image" Target="../media/image43.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137.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8.xml"/></Relationships>
</file>

<file path=ppt/slides/_rels/slide3.xml.rels><?xml version="1.0" encoding="UTF-8" standalone="yes"?>
<Relationships xmlns="http://schemas.openxmlformats.org/package/2006/relationships"><Relationship Id="rId8" Type="http://schemas.openxmlformats.org/officeDocument/2006/relationships/slide" Target="slide199.xml"/><Relationship Id="rId3" Type="http://schemas.openxmlformats.org/officeDocument/2006/relationships/slide" Target="slide28.xml"/><Relationship Id="rId7" Type="http://schemas.openxmlformats.org/officeDocument/2006/relationships/slide" Target="slide17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33.xml"/><Relationship Id="rId5" Type="http://schemas.openxmlformats.org/officeDocument/2006/relationships/slide" Target="slide107.xml"/><Relationship Id="rId4" Type="http://schemas.openxmlformats.org/officeDocument/2006/relationships/slide" Target="slide77.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6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38.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137.xml"/></Relationships>
</file>

<file path=ppt/slides/_rels/slide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3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8.xml"/></Relationships>
</file>

<file path=ppt/slides/_rels/slide81.xml.rels><?xml version="1.0" encoding="UTF-8" standalone="yes"?>
<Relationships xmlns="http://schemas.openxmlformats.org/package/2006/relationships"><Relationship Id="rId3" Type="http://schemas.openxmlformats.org/officeDocument/2006/relationships/hyperlink" Target="https://ref.ly/logosres/demons?ref=Page.p+89" TargetMode="External"/><Relationship Id="rId2" Type="http://schemas.openxmlformats.org/officeDocument/2006/relationships/notesSlide" Target="../notesSlides/notesSlide23.xml"/><Relationship Id="rId1" Type="http://schemas.openxmlformats.org/officeDocument/2006/relationships/slideLayout" Target="../slideLayouts/slideLayout138.xml"/></Relationships>
</file>

<file path=ppt/slides/_rels/slide82.xml.rels><?xml version="1.0" encoding="UTF-8" standalone="yes"?>
<Relationships xmlns="http://schemas.openxmlformats.org/package/2006/relationships"><Relationship Id="rId3" Type="http://schemas.openxmlformats.org/officeDocument/2006/relationships/hyperlink" Target="https://ref.ly/logosres/demons?ref=Page.p+95" TargetMode="External"/><Relationship Id="rId2" Type="http://schemas.openxmlformats.org/officeDocument/2006/relationships/notesSlide" Target="../notesSlides/notesSlide24.xml"/><Relationship Id="rId1" Type="http://schemas.openxmlformats.org/officeDocument/2006/relationships/slideLayout" Target="../slideLayouts/slideLayout13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7">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8" name="Picture 7" descr="A dog looking at the camera">
            <a:extLst>
              <a:ext uri="{FF2B5EF4-FFF2-40B4-BE49-F238E27FC236}">
                <a16:creationId xmlns:a16="http://schemas.microsoft.com/office/drawing/2014/main" id="{F0B92F21-44D0-49F2-B59D-6723737D9B5C}"/>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933652" y="1029904"/>
            <a:ext cx="10257080" cy="1049154"/>
          </a:xfrm>
        </p:spPr>
        <p:txBody>
          <a:bodyPr>
            <a:normAutofit fontScale="90000"/>
          </a:bodyPr>
          <a:lstStyle/>
          <a:p>
            <a:r>
              <a:rPr lang="en-US" sz="5300" dirty="0">
                <a:solidFill>
                  <a:srgbClr val="FF0000"/>
                </a:solidFill>
              </a:rPr>
              <a:t>BIBLICAL DEMONOLOGY</a:t>
            </a:r>
            <a:br>
              <a:rPr lang="en-US" sz="4000" dirty="0">
                <a:solidFill>
                  <a:schemeClr val="tx1"/>
                </a:solidFill>
              </a:rPr>
            </a:br>
            <a:r>
              <a:rPr lang="en-US" sz="4000" dirty="0">
                <a:solidFill>
                  <a:schemeClr val="tx1"/>
                </a:solidFill>
              </a:rPr>
              <a:t>THE OCCULT &amp; SATANIC RITUAL</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1001027" y="2569945"/>
            <a:ext cx="10189703" cy="515821"/>
          </a:xfrm>
        </p:spPr>
        <p:txBody>
          <a:bodyPr>
            <a:normAutofit/>
          </a:bodyPr>
          <a:lstStyle/>
          <a:p>
            <a:r>
              <a:rPr lang="en-US" dirty="0">
                <a:solidFill>
                  <a:schemeClr val="tx1"/>
                </a:solidFill>
              </a:rPr>
              <a:t>By David Lee Burris</a:t>
            </a:r>
            <a:endParaRPr lang="en-US" sz="1600" dirty="0">
              <a:solidFill>
                <a:schemeClr val="tx1"/>
              </a:solidFill>
            </a:endParaRPr>
          </a:p>
        </p:txBody>
      </p:sp>
      <p:pic>
        <p:nvPicPr>
          <p:cNvPr id="9" name="Picture 8">
            <a:extLst>
              <a:ext uri="{FF2B5EF4-FFF2-40B4-BE49-F238E27FC236}">
                <a16:creationId xmlns:a16="http://schemas.microsoft.com/office/drawing/2014/main" id="{98156810-4D66-4DF7-99E4-C86EA7EA1624}"/>
              </a:ext>
            </a:extLst>
          </p:cNvPr>
          <p:cNvPicPr>
            <a:picLocks noChangeAspect="1"/>
          </p:cNvPicPr>
          <p:nvPr/>
        </p:nvPicPr>
        <p:blipFill>
          <a:blip r:embed="rId4"/>
          <a:stretch>
            <a:fillRect/>
          </a:stretch>
        </p:blipFill>
        <p:spPr>
          <a:xfrm>
            <a:off x="4989480" y="6342168"/>
            <a:ext cx="2365440" cy="515822"/>
          </a:xfrm>
          <a:prstGeom prst="rect">
            <a:avLst/>
          </a:prstGeom>
        </p:spPr>
      </p:pic>
    </p:spTree>
    <p:extLst>
      <p:ext uri="{BB962C8B-B14F-4D97-AF65-F5344CB8AC3E}">
        <p14:creationId xmlns:p14="http://schemas.microsoft.com/office/powerpoint/2010/main" val="12052488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a:extLst>
              <a:ext uri="{FF2B5EF4-FFF2-40B4-BE49-F238E27FC236}">
                <a16:creationId xmlns:a16="http://schemas.microsoft.com/office/drawing/2014/main" id="{0A8F4907-E455-4093-8773-886719197320}"/>
              </a:ext>
            </a:extLst>
          </p:cNvPr>
          <p:cNvSpPr>
            <a:spLocks noGrp="1" noChangeArrowheads="1"/>
          </p:cNvSpPr>
          <p:nvPr>
            <p:ph type="body" idx="1"/>
          </p:nvPr>
        </p:nvSpPr>
        <p:spPr>
          <a:xfrm>
            <a:off x="1752600" y="1219200"/>
            <a:ext cx="8686800" cy="5410200"/>
          </a:xfrm>
        </p:spPr>
        <p:txBody>
          <a:bodyPr/>
          <a:lstStyle/>
          <a:p>
            <a:pPr algn="ctr">
              <a:lnSpc>
                <a:spcPct val="90000"/>
              </a:lnSpc>
              <a:buFont typeface="Wingdings 3" panose="05040102010807070707" pitchFamily="18" charset="2"/>
              <a:buNone/>
            </a:pPr>
            <a:r>
              <a:rPr lang="en-GB" altLang="en-US">
                <a:effectLst/>
              </a:rPr>
              <a:t>The Magi (singular Magus, from Latin, via  Greek μάγος ; Old English Mage; Persian from </a:t>
            </a:r>
            <a:r>
              <a:rPr lang="en-GB" altLang="en-US" i="1">
                <a:effectLst/>
              </a:rPr>
              <a:t>maguš</a:t>
            </a:r>
            <a:r>
              <a:rPr lang="en-GB" altLang="en-US">
                <a:effectLst/>
              </a:rPr>
              <a:t>) were a tribe from ancient Media, responsible for religious and funerary practices. The best known Magi are the “Wise Men from the east” whose graves  Marco Polo claimed to have seen in what is today Tehran, Iran. In English, the term may refer to a sorcerer, shaman, or wizard. It is the origin of the words magic and magician.</a:t>
            </a:r>
            <a:endParaRPr lang="en-US" altLang="en-US">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p:cTn id="7" dur="500" fill="hold"/>
                                        <p:tgtEl>
                                          <p:spTgt spid="67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5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75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a:extLst>
              <a:ext uri="{FF2B5EF4-FFF2-40B4-BE49-F238E27FC236}">
                <a16:creationId xmlns:a16="http://schemas.microsoft.com/office/drawing/2014/main" id="{2F2E16A6-EC2A-4DBE-A58F-FE4DFB9C8D56}"/>
              </a:ext>
            </a:extLst>
          </p:cNvPr>
          <p:cNvSpPr>
            <a:spLocks noGrp="1" noChangeArrowheads="1"/>
          </p:cNvSpPr>
          <p:nvPr>
            <p:ph type="body" idx="1"/>
          </p:nvPr>
        </p:nvSpPr>
        <p:spPr>
          <a:xfrm>
            <a:off x="2098307" y="1219200"/>
            <a:ext cx="8287352" cy="5410200"/>
          </a:xfrm>
        </p:spPr>
        <p:txBody>
          <a:bodyPr/>
          <a:lstStyle/>
          <a:p>
            <a:pPr algn="ctr">
              <a:lnSpc>
                <a:spcPct val="120000"/>
              </a:lnSpc>
              <a:buFont typeface="Wingdings 3" panose="05040102010807070707" pitchFamily="18" charset="2"/>
              <a:buNone/>
            </a:pPr>
            <a:r>
              <a:rPr lang="en-US" altLang="en-US" sz="3600" dirty="0">
                <a:solidFill>
                  <a:srgbClr val="C00000"/>
                </a:solidFill>
                <a:effectLst/>
              </a:rPr>
              <a:t>The evil errors can be summarized:</a:t>
            </a:r>
          </a:p>
          <a:p>
            <a:pPr>
              <a:lnSpc>
                <a:spcPct val="120000"/>
              </a:lnSpc>
            </a:pPr>
            <a:r>
              <a:rPr lang="en-US" altLang="en-US" dirty="0">
                <a:effectLst/>
              </a:rPr>
              <a:t>Violates the sacred principles of Deuteronomy 29:29.</a:t>
            </a:r>
          </a:p>
          <a:p>
            <a:pPr>
              <a:lnSpc>
                <a:spcPct val="120000"/>
              </a:lnSpc>
            </a:pPr>
            <a:r>
              <a:rPr lang="en-US" altLang="en-US" dirty="0">
                <a:effectLst/>
              </a:rPr>
              <a:t>Seeks to obtain spiritual knowledge from sources other than God and the Holy Bible.</a:t>
            </a:r>
          </a:p>
          <a:p>
            <a:pPr>
              <a:lnSpc>
                <a:spcPct val="120000"/>
              </a:lnSpc>
            </a:pPr>
            <a:r>
              <a:rPr lang="en-US" altLang="en-US" dirty="0">
                <a:effectLst/>
              </a:rPr>
              <a:t>Seeks to guide life’s choices by instructions other than God’s Word.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p:cTn id="7" dur="1000" fill="hold"/>
                                        <p:tgtEl>
                                          <p:spTgt spid="6758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758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7587">
                                            <p:txEl>
                                              <p:pRg st="0" end="0"/>
                                            </p:txEl>
                                          </p:spTgt>
                                        </p:tgtEl>
                                      </p:cBhvr>
                                    </p:animEffect>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p:cTn id="13" dur="1000" fill="hold"/>
                                        <p:tgtEl>
                                          <p:spTgt spid="67587">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67587">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6758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67587">
                                            <p:txEl>
                                              <p:pRg st="2" end="2"/>
                                            </p:txEl>
                                          </p:spTgt>
                                        </p:tgtEl>
                                        <p:attrNameLst>
                                          <p:attrName>style.visibility</p:attrName>
                                        </p:attrNameLst>
                                      </p:cBhvr>
                                      <p:to>
                                        <p:strVal val="visible"/>
                                      </p:to>
                                    </p:set>
                                    <p:anim calcmode="lin" valueType="num">
                                      <p:cBhvr>
                                        <p:cTn id="20" dur="1000" fill="hold"/>
                                        <p:tgtEl>
                                          <p:spTgt spid="67587">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67587">
                                            <p:txEl>
                                              <p:pRg st="2" end="2"/>
                                            </p:txEl>
                                          </p:spTgt>
                                        </p:tgtEl>
                                        <p:attrNameLst>
                                          <p:attrName>ppt_h</p:attrName>
                                        </p:attrNameLst>
                                      </p:cBhvr>
                                      <p:tavLst>
                                        <p:tav tm="0">
                                          <p:val>
                                            <p:fltVal val="0"/>
                                          </p:val>
                                        </p:tav>
                                        <p:tav tm="100000">
                                          <p:val>
                                            <p:strVal val="#ppt_h"/>
                                          </p:val>
                                        </p:tav>
                                      </p:tavLst>
                                    </p:anim>
                                    <p:animEffect transition="in" filter="fade">
                                      <p:cBhvr>
                                        <p:cTn id="22" dur="1000"/>
                                        <p:tgtEl>
                                          <p:spTgt spid="6758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67587">
                                            <p:txEl>
                                              <p:pRg st="3" end="3"/>
                                            </p:txEl>
                                          </p:spTgt>
                                        </p:tgtEl>
                                        <p:attrNameLst>
                                          <p:attrName>style.visibility</p:attrName>
                                        </p:attrNameLst>
                                      </p:cBhvr>
                                      <p:to>
                                        <p:strVal val="visible"/>
                                      </p:to>
                                    </p:set>
                                    <p:anim calcmode="lin" valueType="num">
                                      <p:cBhvr>
                                        <p:cTn id="27" dur="1000" fill="hold"/>
                                        <p:tgtEl>
                                          <p:spTgt spid="67587">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67587">
                                            <p:txEl>
                                              <p:pRg st="3" end="3"/>
                                            </p:txEl>
                                          </p:spTgt>
                                        </p:tgtEl>
                                        <p:attrNameLst>
                                          <p:attrName>ppt_h</p:attrName>
                                        </p:attrNameLst>
                                      </p:cBhvr>
                                      <p:tavLst>
                                        <p:tav tm="0">
                                          <p:val>
                                            <p:fltVal val="0"/>
                                          </p:val>
                                        </p:tav>
                                        <p:tav tm="100000">
                                          <p:val>
                                            <p:strVal val="#ppt_h"/>
                                          </p:val>
                                        </p:tav>
                                      </p:tavLst>
                                    </p:anim>
                                    <p:animEffect transition="in" filter="fade">
                                      <p:cBhvr>
                                        <p:cTn id="29" dur="1000"/>
                                        <p:tgtEl>
                                          <p:spTgt spid="675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9551807D-BBDD-4516-BAD9-AD4F3C8635FB}"/>
              </a:ext>
            </a:extLst>
          </p:cNvPr>
          <p:cNvSpPr>
            <a:spLocks noGrp="1" noChangeArrowheads="1"/>
          </p:cNvSpPr>
          <p:nvPr>
            <p:ph type="body" idx="1"/>
          </p:nvPr>
        </p:nvSpPr>
        <p:spPr>
          <a:xfrm>
            <a:off x="1876926" y="1357162"/>
            <a:ext cx="8537609" cy="5272238"/>
          </a:xfrm>
        </p:spPr>
        <p:txBody>
          <a:bodyPr/>
          <a:lstStyle/>
          <a:p>
            <a:pPr algn="ctr">
              <a:lnSpc>
                <a:spcPct val="130000"/>
              </a:lnSpc>
              <a:buFont typeface="Wingdings 3" panose="05040102010807070707" pitchFamily="18" charset="2"/>
              <a:buNone/>
            </a:pPr>
            <a:r>
              <a:rPr lang="en-US" altLang="en-US" sz="3600" dirty="0">
                <a:solidFill>
                  <a:srgbClr val="C00000"/>
                </a:solidFill>
                <a:effectLst/>
              </a:rPr>
              <a:t>The evil errors can be summarized:</a:t>
            </a:r>
          </a:p>
          <a:p>
            <a:pPr>
              <a:lnSpc>
                <a:spcPct val="130000"/>
              </a:lnSpc>
            </a:pPr>
            <a:r>
              <a:rPr lang="en-US" altLang="en-US" dirty="0">
                <a:effectLst/>
              </a:rPr>
              <a:t>Thrives on superstitions and not the knowable Truth of Scripture.</a:t>
            </a:r>
          </a:p>
          <a:p>
            <a:pPr>
              <a:lnSpc>
                <a:spcPct val="130000"/>
              </a:lnSpc>
            </a:pPr>
            <a:r>
              <a:rPr lang="en-US" altLang="en-US" dirty="0">
                <a:effectLst/>
              </a:rPr>
              <a:t>Says the Bible is insufficient to guide us in religious decisions.</a:t>
            </a:r>
          </a:p>
          <a:p>
            <a:pPr>
              <a:lnSpc>
                <a:spcPct val="130000"/>
              </a:lnSpc>
            </a:pPr>
            <a:r>
              <a:rPr lang="en-US" altLang="en-US" dirty="0">
                <a:effectLst/>
              </a:rPr>
              <a:t>Makes one an idolater.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8611">
                                            <p:txEl>
                                              <p:pRg st="1" end="1"/>
                                            </p:txEl>
                                          </p:spTgt>
                                        </p:tgtEl>
                                        <p:attrNameLst>
                                          <p:attrName>style.visibility</p:attrName>
                                        </p:attrNameLst>
                                      </p:cBhvr>
                                      <p:to>
                                        <p:strVal val="visible"/>
                                      </p:to>
                                    </p:set>
                                    <p:anim calcmode="lin" valueType="num">
                                      <p:cBhvr>
                                        <p:cTn id="7" dur="1000" fill="hold"/>
                                        <p:tgtEl>
                                          <p:spTgt spid="6861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8611">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68611">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8611">
                                            <p:txEl>
                                              <p:pRg st="2" end="2"/>
                                            </p:txEl>
                                          </p:spTgt>
                                        </p:tgtEl>
                                        <p:attrNameLst>
                                          <p:attrName>style.visibility</p:attrName>
                                        </p:attrNameLst>
                                      </p:cBhvr>
                                      <p:to>
                                        <p:strVal val="visible"/>
                                      </p:to>
                                    </p:set>
                                    <p:anim calcmode="lin" valueType="num">
                                      <p:cBhvr>
                                        <p:cTn id="14" dur="1000" fill="hold"/>
                                        <p:tgtEl>
                                          <p:spTgt spid="68611">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68611">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68611">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8611">
                                            <p:txEl>
                                              <p:pRg st="3" end="3"/>
                                            </p:txEl>
                                          </p:spTgt>
                                        </p:tgtEl>
                                        <p:attrNameLst>
                                          <p:attrName>style.visibility</p:attrName>
                                        </p:attrNameLst>
                                      </p:cBhvr>
                                      <p:to>
                                        <p:strVal val="visible"/>
                                      </p:to>
                                    </p:set>
                                    <p:anim calcmode="lin" valueType="num">
                                      <p:cBhvr>
                                        <p:cTn id="21" dur="1000" fill="hold"/>
                                        <p:tgtEl>
                                          <p:spTgt spid="68611">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68611">
                                            <p:txEl>
                                              <p:pRg st="3" end="3"/>
                                            </p:txEl>
                                          </p:spTgt>
                                        </p:tgtEl>
                                        <p:attrNameLst>
                                          <p:attrName>ppt_h</p:attrName>
                                        </p:attrNameLst>
                                      </p:cBhvr>
                                      <p:tavLst>
                                        <p:tav tm="0">
                                          <p:val>
                                            <p:fltVal val="0"/>
                                          </p:val>
                                        </p:tav>
                                        <p:tav tm="100000">
                                          <p:val>
                                            <p:strVal val="#ppt_h"/>
                                          </p:val>
                                        </p:tav>
                                      </p:tavLst>
                                    </p:anim>
                                    <p:animEffect transition="in" filter="fade">
                                      <p:cBhvr>
                                        <p:cTn id="23" dur="10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C822B700-412D-4FAE-89C6-CE240C9A242D}"/>
              </a:ext>
            </a:extLst>
          </p:cNvPr>
          <p:cNvSpPr>
            <a:spLocks noGrp="1" noChangeArrowheads="1"/>
          </p:cNvSpPr>
          <p:nvPr>
            <p:ph type="body" idx="1"/>
          </p:nvPr>
        </p:nvSpPr>
        <p:spPr>
          <a:xfrm>
            <a:off x="1029902" y="1260908"/>
            <a:ext cx="10096901" cy="5368491"/>
          </a:xfrm>
        </p:spPr>
        <p:txBody>
          <a:bodyPr/>
          <a:lstStyle/>
          <a:p>
            <a:pPr algn="ctr">
              <a:lnSpc>
                <a:spcPct val="110000"/>
              </a:lnSpc>
              <a:buFont typeface="Wingdings 3" panose="05040102010807070707" pitchFamily="18" charset="2"/>
              <a:buNone/>
            </a:pPr>
            <a:r>
              <a:rPr lang="en-US" altLang="en-US" sz="4000" dirty="0">
                <a:effectLst/>
              </a:rPr>
              <a:t>Acts 13: 6-12; 8: 4-13</a:t>
            </a:r>
          </a:p>
          <a:p>
            <a:pPr algn="ctr">
              <a:lnSpc>
                <a:spcPct val="110000"/>
              </a:lnSpc>
              <a:buFont typeface="Wingdings 3" panose="05040102010807070707" pitchFamily="18" charset="2"/>
              <a:buNone/>
            </a:pPr>
            <a:r>
              <a:rPr lang="en-US" altLang="en-US" u="sng" dirty="0">
                <a:effectLst/>
              </a:rPr>
              <a:t>The conflict between witchcraft and Christianity</a:t>
            </a:r>
          </a:p>
          <a:p>
            <a:pPr algn="ctr">
              <a:lnSpc>
                <a:spcPct val="110000"/>
              </a:lnSpc>
              <a:buFont typeface="Wingdings 3" panose="05040102010807070707" pitchFamily="18" charset="2"/>
              <a:buNone/>
            </a:pPr>
            <a:endParaRPr lang="en-US" altLang="en-US" sz="800" u="sng" dirty="0">
              <a:effectLst/>
            </a:endParaRPr>
          </a:p>
          <a:p>
            <a:pPr>
              <a:lnSpc>
                <a:spcPct val="110000"/>
              </a:lnSpc>
            </a:pPr>
            <a:r>
              <a:rPr lang="en-US" altLang="en-US" dirty="0">
                <a:effectLst/>
              </a:rPr>
              <a:t>Witchcraft offers a lie instead of the Truth!</a:t>
            </a:r>
          </a:p>
          <a:p>
            <a:pPr>
              <a:lnSpc>
                <a:spcPct val="110000"/>
              </a:lnSpc>
            </a:pPr>
            <a:r>
              <a:rPr lang="en-US" altLang="en-US" dirty="0">
                <a:effectLst/>
              </a:rPr>
              <a:t>Witchcraft offers nothing for salvation!</a:t>
            </a:r>
          </a:p>
          <a:p>
            <a:pPr>
              <a:lnSpc>
                <a:spcPct val="110000"/>
              </a:lnSpc>
            </a:pPr>
            <a:r>
              <a:rPr lang="en-US" altLang="en-US" dirty="0">
                <a:effectLst/>
              </a:rPr>
              <a:t>Witchcraft and Christianity cannot be in fellowship!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10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963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963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9635">
                                            <p:txEl>
                                              <p:pRg st="1" end="1"/>
                                            </p:txEl>
                                          </p:spTgt>
                                        </p:tgtEl>
                                        <p:attrNameLst>
                                          <p:attrName>style.visibility</p:attrName>
                                        </p:attrNameLst>
                                      </p:cBhvr>
                                      <p:to>
                                        <p:strVal val="visible"/>
                                      </p:to>
                                    </p:set>
                                    <p:anim calcmode="lin" valueType="num">
                                      <p:cBhvr>
                                        <p:cTn id="12" dur="1000" fill="hold"/>
                                        <p:tgtEl>
                                          <p:spTgt spid="69635">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69635">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69635">
                                            <p:txEl>
                                              <p:pRg st="1" end="1"/>
                                            </p:txEl>
                                          </p:spTgt>
                                        </p:tgtEl>
                                      </p:cBhvr>
                                    </p:animEffect>
                                  </p:childTnLst>
                                </p:cTn>
                              </p:par>
                            </p:childTnLst>
                          </p:cTn>
                        </p:par>
                        <p:par>
                          <p:cTn id="15" fill="hold" nodeType="afterGroup">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69635">
                                            <p:txEl>
                                              <p:pRg st="3" end="3"/>
                                            </p:txEl>
                                          </p:spTgt>
                                        </p:tgtEl>
                                        <p:attrNameLst>
                                          <p:attrName>style.visibility</p:attrName>
                                        </p:attrNameLst>
                                      </p:cBhvr>
                                      <p:to>
                                        <p:strVal val="visible"/>
                                      </p:to>
                                    </p:set>
                                    <p:anim calcmode="lin" valueType="num">
                                      <p:cBhvr>
                                        <p:cTn id="18" dur="1000" fill="hold"/>
                                        <p:tgtEl>
                                          <p:spTgt spid="69635">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69635">
                                            <p:txEl>
                                              <p:pRg st="3" end="3"/>
                                            </p:txEl>
                                          </p:spTgt>
                                        </p:tgtEl>
                                        <p:attrNameLst>
                                          <p:attrName>ppt_h</p:attrName>
                                        </p:attrNameLst>
                                      </p:cBhvr>
                                      <p:tavLst>
                                        <p:tav tm="0">
                                          <p:val>
                                            <p:fltVal val="0"/>
                                          </p:val>
                                        </p:tav>
                                        <p:tav tm="100000">
                                          <p:val>
                                            <p:strVal val="#ppt_h"/>
                                          </p:val>
                                        </p:tav>
                                      </p:tavLst>
                                    </p:anim>
                                    <p:animEffect transition="in" filter="fade">
                                      <p:cBhvr>
                                        <p:cTn id="20" dur="1000"/>
                                        <p:tgtEl>
                                          <p:spTgt spid="69635">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69635">
                                            <p:txEl>
                                              <p:pRg st="4" end="4"/>
                                            </p:txEl>
                                          </p:spTgt>
                                        </p:tgtEl>
                                        <p:attrNameLst>
                                          <p:attrName>style.visibility</p:attrName>
                                        </p:attrNameLst>
                                      </p:cBhvr>
                                      <p:to>
                                        <p:strVal val="visible"/>
                                      </p:to>
                                    </p:set>
                                    <p:anim calcmode="lin" valueType="num">
                                      <p:cBhvr>
                                        <p:cTn id="25" dur="1000" fill="hold"/>
                                        <p:tgtEl>
                                          <p:spTgt spid="69635">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69635">
                                            <p:txEl>
                                              <p:pRg st="4" end="4"/>
                                            </p:txEl>
                                          </p:spTgt>
                                        </p:tgtEl>
                                        <p:attrNameLst>
                                          <p:attrName>ppt_h</p:attrName>
                                        </p:attrNameLst>
                                      </p:cBhvr>
                                      <p:tavLst>
                                        <p:tav tm="0">
                                          <p:val>
                                            <p:fltVal val="0"/>
                                          </p:val>
                                        </p:tav>
                                        <p:tav tm="100000">
                                          <p:val>
                                            <p:strVal val="#ppt_h"/>
                                          </p:val>
                                        </p:tav>
                                      </p:tavLst>
                                    </p:anim>
                                    <p:animEffect transition="in" filter="fade">
                                      <p:cBhvr>
                                        <p:cTn id="27" dur="1000"/>
                                        <p:tgtEl>
                                          <p:spTgt spid="696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69635">
                                            <p:txEl>
                                              <p:pRg st="5" end="5"/>
                                            </p:txEl>
                                          </p:spTgt>
                                        </p:tgtEl>
                                        <p:attrNameLst>
                                          <p:attrName>style.visibility</p:attrName>
                                        </p:attrNameLst>
                                      </p:cBhvr>
                                      <p:to>
                                        <p:strVal val="visible"/>
                                      </p:to>
                                    </p:set>
                                    <p:anim calcmode="lin" valueType="num">
                                      <p:cBhvr>
                                        <p:cTn id="32" dur="1000" fill="hold"/>
                                        <p:tgtEl>
                                          <p:spTgt spid="69635">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69635">
                                            <p:txEl>
                                              <p:pRg st="5" end="5"/>
                                            </p:txEl>
                                          </p:spTgt>
                                        </p:tgtEl>
                                        <p:attrNameLst>
                                          <p:attrName>ppt_h</p:attrName>
                                        </p:attrNameLst>
                                      </p:cBhvr>
                                      <p:tavLst>
                                        <p:tav tm="0">
                                          <p:val>
                                            <p:fltVal val="0"/>
                                          </p:val>
                                        </p:tav>
                                        <p:tav tm="100000">
                                          <p:val>
                                            <p:strVal val="#ppt_h"/>
                                          </p:val>
                                        </p:tav>
                                      </p:tavLst>
                                    </p:anim>
                                    <p:animEffect transition="in" filter="fade">
                                      <p:cBhvr>
                                        <p:cTn id="34" dur="1000"/>
                                        <p:tgtEl>
                                          <p:spTgt spid="696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a:extLst>
              <a:ext uri="{FF2B5EF4-FFF2-40B4-BE49-F238E27FC236}">
                <a16:creationId xmlns:a16="http://schemas.microsoft.com/office/drawing/2014/main" id="{A39249CF-5266-41BE-AF14-10998A17B549}"/>
              </a:ext>
            </a:extLst>
          </p:cNvPr>
          <p:cNvSpPr>
            <a:spLocks noGrp="1" noChangeArrowheads="1"/>
          </p:cNvSpPr>
          <p:nvPr>
            <p:ph type="body" idx="1"/>
          </p:nvPr>
        </p:nvSpPr>
        <p:spPr>
          <a:xfrm>
            <a:off x="490888" y="1578542"/>
            <a:ext cx="11136430" cy="5050857"/>
          </a:xfrm>
        </p:spPr>
        <p:txBody>
          <a:bodyPr/>
          <a:lstStyle/>
          <a:p>
            <a:pPr algn="ctr">
              <a:lnSpc>
                <a:spcPct val="110000"/>
              </a:lnSpc>
              <a:buFont typeface="Wingdings 3" panose="05040102010807070707" pitchFamily="18" charset="2"/>
              <a:buNone/>
            </a:pPr>
            <a:r>
              <a:rPr lang="en-US" altLang="en-US" u="sng" dirty="0">
                <a:effectLst/>
              </a:rPr>
              <a:t>Christians should never find harmony with witchcraft</a:t>
            </a:r>
          </a:p>
          <a:p>
            <a:pPr algn="ctr">
              <a:lnSpc>
                <a:spcPct val="110000"/>
              </a:lnSpc>
              <a:buFont typeface="Wingdings 3" panose="05040102010807070707" pitchFamily="18" charset="2"/>
              <a:buNone/>
            </a:pPr>
            <a:endParaRPr lang="en-US" altLang="en-US" sz="800" u="sng" dirty="0">
              <a:effectLst/>
            </a:endParaRPr>
          </a:p>
          <a:p>
            <a:pPr>
              <a:lnSpc>
                <a:spcPct val="110000"/>
              </a:lnSpc>
            </a:pPr>
            <a:r>
              <a:rPr lang="en-US" altLang="en-US" dirty="0">
                <a:effectLst/>
              </a:rPr>
              <a:t>Witchcraft receives its inspiration from Satan. Christianity receives its inspiration from God.</a:t>
            </a:r>
          </a:p>
          <a:p>
            <a:pPr>
              <a:lnSpc>
                <a:spcPct val="110000"/>
              </a:lnSpc>
            </a:pPr>
            <a:r>
              <a:rPr lang="en-US" altLang="en-US" dirty="0">
                <a:effectLst/>
              </a:rPr>
              <a:t>Witchcraft is an appeal to the black arts of secrecy and deceit. Christianity stands for sincerity and is opposed to all deceit.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p:cTn id="7" dur="1000" fill="hold"/>
                                        <p:tgtEl>
                                          <p:spTgt spid="706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065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70659">
                                            <p:txEl>
                                              <p:pRg st="0" end="0"/>
                                            </p:txEl>
                                          </p:spTgt>
                                        </p:tgtEl>
                                      </p:cBhvr>
                                    </p:animEffect>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70659">
                                            <p:txEl>
                                              <p:pRg st="2" end="2"/>
                                            </p:txEl>
                                          </p:spTgt>
                                        </p:tgtEl>
                                        <p:attrNameLst>
                                          <p:attrName>style.visibility</p:attrName>
                                        </p:attrNameLst>
                                      </p:cBhvr>
                                      <p:to>
                                        <p:strVal val="visible"/>
                                      </p:to>
                                    </p:set>
                                    <p:anim calcmode="lin" valueType="num">
                                      <p:cBhvr>
                                        <p:cTn id="13" dur="1000" fill="hold"/>
                                        <p:tgtEl>
                                          <p:spTgt spid="70659">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70659">
                                            <p:txEl>
                                              <p:pRg st="2" end="2"/>
                                            </p:txEl>
                                          </p:spTgt>
                                        </p:tgtEl>
                                        <p:attrNameLst>
                                          <p:attrName>ppt_h</p:attrName>
                                        </p:attrNameLst>
                                      </p:cBhvr>
                                      <p:tavLst>
                                        <p:tav tm="0">
                                          <p:val>
                                            <p:fltVal val="0"/>
                                          </p:val>
                                        </p:tav>
                                        <p:tav tm="100000">
                                          <p:val>
                                            <p:strVal val="#ppt_h"/>
                                          </p:val>
                                        </p:tav>
                                      </p:tavLst>
                                    </p:anim>
                                    <p:animEffect transition="in" filter="fade">
                                      <p:cBhvr>
                                        <p:cTn id="15" dur="1000"/>
                                        <p:tgtEl>
                                          <p:spTgt spid="70659">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70659">
                                            <p:txEl>
                                              <p:pRg st="3" end="3"/>
                                            </p:txEl>
                                          </p:spTgt>
                                        </p:tgtEl>
                                        <p:attrNameLst>
                                          <p:attrName>style.visibility</p:attrName>
                                        </p:attrNameLst>
                                      </p:cBhvr>
                                      <p:to>
                                        <p:strVal val="visible"/>
                                      </p:to>
                                    </p:set>
                                    <p:anim calcmode="lin" valueType="num">
                                      <p:cBhvr>
                                        <p:cTn id="20" dur="1000" fill="hold"/>
                                        <p:tgtEl>
                                          <p:spTgt spid="70659">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70659">
                                            <p:txEl>
                                              <p:pRg st="3" end="3"/>
                                            </p:txEl>
                                          </p:spTgt>
                                        </p:tgtEl>
                                        <p:attrNameLst>
                                          <p:attrName>ppt_h</p:attrName>
                                        </p:attrNameLst>
                                      </p:cBhvr>
                                      <p:tavLst>
                                        <p:tav tm="0">
                                          <p:val>
                                            <p:fltVal val="0"/>
                                          </p:val>
                                        </p:tav>
                                        <p:tav tm="100000">
                                          <p:val>
                                            <p:strVal val="#ppt_h"/>
                                          </p:val>
                                        </p:tav>
                                      </p:tavLst>
                                    </p:anim>
                                    <p:animEffect transition="in" filter="fade">
                                      <p:cBhvr>
                                        <p:cTn id="22" dur="1000"/>
                                        <p:tgtEl>
                                          <p:spTgt spid="706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D694E8AE-5737-4974-9484-3562712EA86C}"/>
              </a:ext>
            </a:extLst>
          </p:cNvPr>
          <p:cNvSpPr>
            <a:spLocks noGrp="1" noChangeArrowheads="1"/>
          </p:cNvSpPr>
          <p:nvPr>
            <p:ph type="body" idx="1"/>
          </p:nvPr>
        </p:nvSpPr>
        <p:spPr>
          <a:xfrm>
            <a:off x="539015" y="1713297"/>
            <a:ext cx="11059427" cy="4916102"/>
          </a:xfrm>
        </p:spPr>
        <p:txBody>
          <a:bodyPr/>
          <a:lstStyle/>
          <a:p>
            <a:pPr algn="ctr">
              <a:lnSpc>
                <a:spcPct val="120000"/>
              </a:lnSpc>
              <a:buFont typeface="Wingdings 3" panose="05040102010807070707" pitchFamily="18" charset="2"/>
              <a:buNone/>
            </a:pPr>
            <a:r>
              <a:rPr lang="en-US" altLang="en-US" u="sng" dirty="0">
                <a:effectLst/>
              </a:rPr>
              <a:t>Christians should never find harmony with witchcraft</a:t>
            </a:r>
          </a:p>
          <a:p>
            <a:pPr algn="ctr">
              <a:lnSpc>
                <a:spcPct val="120000"/>
              </a:lnSpc>
              <a:buFont typeface="Wingdings 3" panose="05040102010807070707" pitchFamily="18" charset="2"/>
              <a:buNone/>
            </a:pPr>
            <a:endParaRPr lang="en-US" altLang="en-US" sz="800" u="sng" dirty="0">
              <a:effectLst/>
            </a:endParaRPr>
          </a:p>
          <a:p>
            <a:pPr>
              <a:lnSpc>
                <a:spcPct val="120000"/>
              </a:lnSpc>
            </a:pPr>
            <a:r>
              <a:rPr lang="en-US" altLang="en-US" dirty="0">
                <a:effectLst/>
              </a:rPr>
              <a:t>Witchcraft is a flagrant form of falsehood. Christianity is a system of absolute Truth.</a:t>
            </a:r>
          </a:p>
          <a:p>
            <a:pPr>
              <a:lnSpc>
                <a:spcPct val="120000"/>
              </a:lnSpc>
            </a:pPr>
            <a:r>
              <a:rPr lang="en-US" altLang="en-US" dirty="0">
                <a:effectLst/>
              </a:rPr>
              <a:t>Witchcraft thrives on concealment and deception. Christianity thrives on openness and honesty.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683">
                                            <p:txEl>
                                              <p:pRg st="2" end="2"/>
                                            </p:txEl>
                                          </p:spTgt>
                                        </p:tgtEl>
                                        <p:attrNameLst>
                                          <p:attrName>style.visibility</p:attrName>
                                        </p:attrNameLst>
                                      </p:cBhvr>
                                      <p:to>
                                        <p:strVal val="visible"/>
                                      </p:to>
                                    </p:set>
                                    <p:anim calcmode="lin" valueType="num">
                                      <p:cBhvr>
                                        <p:cTn id="7" dur="1000" fill="hold"/>
                                        <p:tgtEl>
                                          <p:spTgt spid="7168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71683">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71683">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1683">
                                            <p:txEl>
                                              <p:pRg st="3" end="3"/>
                                            </p:txEl>
                                          </p:spTgt>
                                        </p:tgtEl>
                                        <p:attrNameLst>
                                          <p:attrName>style.visibility</p:attrName>
                                        </p:attrNameLst>
                                      </p:cBhvr>
                                      <p:to>
                                        <p:strVal val="visible"/>
                                      </p:to>
                                    </p:set>
                                    <p:anim calcmode="lin" valueType="num">
                                      <p:cBhvr>
                                        <p:cTn id="14" dur="1000" fill="hold"/>
                                        <p:tgtEl>
                                          <p:spTgt spid="71683">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71683">
                                            <p:txEl>
                                              <p:pRg st="3" end="3"/>
                                            </p:txEl>
                                          </p:spTgt>
                                        </p:tgtEl>
                                        <p:attrNameLst>
                                          <p:attrName>ppt_h</p:attrName>
                                        </p:attrNameLst>
                                      </p:cBhvr>
                                      <p:tavLst>
                                        <p:tav tm="0">
                                          <p:val>
                                            <p:fltVal val="0"/>
                                          </p:val>
                                        </p:tav>
                                        <p:tav tm="100000">
                                          <p:val>
                                            <p:strVal val="#ppt_h"/>
                                          </p:val>
                                        </p:tav>
                                      </p:tavLst>
                                    </p:anim>
                                    <p:animEffect transition="in" filter="fade">
                                      <p:cBhvr>
                                        <p:cTn id="16" dur="1000"/>
                                        <p:tgtEl>
                                          <p:spTgt spid="71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a:extLst>
              <a:ext uri="{FF2B5EF4-FFF2-40B4-BE49-F238E27FC236}">
                <a16:creationId xmlns:a16="http://schemas.microsoft.com/office/drawing/2014/main" id="{F85F0C4D-A1BC-46ED-B341-925795C08BCA}"/>
              </a:ext>
            </a:extLst>
          </p:cNvPr>
          <p:cNvSpPr>
            <a:spLocks noGrp="1" noChangeArrowheads="1"/>
          </p:cNvSpPr>
          <p:nvPr>
            <p:ph type="body" idx="1"/>
          </p:nvPr>
        </p:nvSpPr>
        <p:spPr>
          <a:xfrm>
            <a:off x="413887" y="1597794"/>
            <a:ext cx="11328934" cy="5031605"/>
          </a:xfrm>
        </p:spPr>
        <p:txBody>
          <a:bodyPr/>
          <a:lstStyle/>
          <a:p>
            <a:pPr algn="ctr">
              <a:lnSpc>
                <a:spcPct val="120000"/>
              </a:lnSpc>
              <a:buFont typeface="Wingdings 3" panose="05040102010807070707" pitchFamily="18" charset="2"/>
              <a:buNone/>
            </a:pPr>
            <a:r>
              <a:rPr lang="en-US" altLang="en-US" u="sng" dirty="0">
                <a:effectLst/>
              </a:rPr>
              <a:t>Christians should never find harmony with witchcraft</a:t>
            </a:r>
          </a:p>
          <a:p>
            <a:pPr algn="ctr">
              <a:lnSpc>
                <a:spcPct val="120000"/>
              </a:lnSpc>
              <a:buFont typeface="Wingdings 3" panose="05040102010807070707" pitchFamily="18" charset="2"/>
              <a:buNone/>
            </a:pPr>
            <a:endParaRPr lang="en-US" altLang="en-US" sz="800" u="sng" dirty="0">
              <a:effectLst/>
            </a:endParaRPr>
          </a:p>
          <a:p>
            <a:pPr>
              <a:lnSpc>
                <a:spcPct val="120000"/>
              </a:lnSpc>
            </a:pPr>
            <a:r>
              <a:rPr lang="en-US" altLang="en-US" sz="3600" dirty="0">
                <a:effectLst/>
              </a:rPr>
              <a:t>Witchcraft strives to turn people away from the Truth while Christianity strives to help people know the Truth.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2707">
                                            <p:txEl>
                                              <p:pRg st="2" end="2"/>
                                            </p:txEl>
                                          </p:spTgt>
                                        </p:tgtEl>
                                        <p:attrNameLst>
                                          <p:attrName>style.visibility</p:attrName>
                                        </p:attrNameLst>
                                      </p:cBhvr>
                                      <p:to>
                                        <p:strVal val="visible"/>
                                      </p:to>
                                    </p:set>
                                    <p:anim calcmode="lin" valueType="num">
                                      <p:cBhvr>
                                        <p:cTn id="7" dur="1000" fill="hold"/>
                                        <p:tgtEl>
                                          <p:spTgt spid="72707">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72707">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72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a:extLst>
              <a:ext uri="{FF2B5EF4-FFF2-40B4-BE49-F238E27FC236}">
                <a16:creationId xmlns:a16="http://schemas.microsoft.com/office/drawing/2014/main" id="{D6B174DF-A5FC-40D8-A702-E084D24A6F9D}"/>
              </a:ext>
            </a:extLst>
          </p:cNvPr>
          <p:cNvSpPr>
            <a:spLocks noGrp="1" noChangeArrowheads="1"/>
          </p:cNvSpPr>
          <p:nvPr>
            <p:ph type="body" idx="1"/>
          </p:nvPr>
        </p:nvSpPr>
        <p:spPr>
          <a:xfrm>
            <a:off x="914400" y="1703672"/>
            <a:ext cx="10510787" cy="4925728"/>
          </a:xfrm>
        </p:spPr>
        <p:txBody>
          <a:bodyPr/>
          <a:lstStyle/>
          <a:p>
            <a:pPr>
              <a:lnSpc>
                <a:spcPct val="130000"/>
              </a:lnSpc>
            </a:pPr>
            <a:r>
              <a:rPr lang="en-US" altLang="en-US" dirty="0">
                <a:effectLst/>
              </a:rPr>
              <a:t>Christians cannot be sympathetic to witchcraft! </a:t>
            </a:r>
          </a:p>
          <a:p>
            <a:pPr>
              <a:lnSpc>
                <a:spcPct val="130000"/>
              </a:lnSpc>
            </a:pPr>
            <a:r>
              <a:rPr lang="en-US" altLang="en-US" dirty="0">
                <a:effectLst/>
              </a:rPr>
              <a:t>There is no “middle ground” of compromise where one can practice witchcraft and Christianity at the same time.</a:t>
            </a:r>
          </a:p>
          <a:p>
            <a:pPr>
              <a:lnSpc>
                <a:spcPct val="130000"/>
              </a:lnSpc>
            </a:pPr>
            <a:r>
              <a:rPr lang="en-US" altLang="en-US" dirty="0">
                <a:effectLst/>
              </a:rPr>
              <a:t>The two belief systems are utterly incompatible.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73731">
                                            <p:txEl>
                                              <p:pRg st="0" end="0"/>
                                            </p:txEl>
                                          </p:spTgt>
                                        </p:tgtEl>
                                        <p:attrNameLst>
                                          <p:attrName>style.textDecorationUnderline</p:attrName>
                                        </p:attrNameLst>
                                      </p:cBhvr>
                                      <p:to>
                                        <p:strVal val="true"/>
                                      </p:to>
                                    </p:set>
                                  </p:childTnLst>
                                </p:cTn>
                              </p:par>
                              <p:par>
                                <p:cTn id="7" presetID="18" presetClass="emph" presetSubtype="0" fill="hold" grpId="0" nodeType="withEffect">
                                  <p:stCondLst>
                                    <p:cond delay="0"/>
                                  </p:stCondLst>
                                  <p:iterate type="lt">
                                    <p:tmPct val="4000"/>
                                  </p:iterate>
                                  <p:childTnLst>
                                    <p:set>
                                      <p:cBhvr override="childStyle">
                                        <p:cTn id="8" dur="500" fill="hold"/>
                                        <p:tgtEl>
                                          <p:spTgt spid="73731">
                                            <p:txEl>
                                              <p:pRg st="1" end="1"/>
                                            </p:txEl>
                                          </p:spTgt>
                                        </p:tgtEl>
                                        <p:attrNameLst>
                                          <p:attrName>style.textDecorationUnderline</p:attrName>
                                        </p:attrNameLst>
                                      </p:cBhvr>
                                      <p:to>
                                        <p:strVal val="true"/>
                                      </p:to>
                                    </p:set>
                                  </p:childTnLst>
                                </p:cTn>
                              </p:par>
                              <p:par>
                                <p:cTn id="9" presetID="18" presetClass="emph" presetSubtype="0" fill="hold" grpId="0" nodeType="withEffect">
                                  <p:stCondLst>
                                    <p:cond delay="0"/>
                                  </p:stCondLst>
                                  <p:iterate type="lt">
                                    <p:tmPct val="4000"/>
                                  </p:iterate>
                                  <p:childTnLst>
                                    <p:set>
                                      <p:cBhvr override="childStyle">
                                        <p:cTn id="10" dur="500" fill="hold"/>
                                        <p:tgtEl>
                                          <p:spTgt spid="73731">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NECROMANCY</a:t>
            </a:r>
          </a:p>
        </p:txBody>
      </p:sp>
      <p:sp>
        <p:nvSpPr>
          <p:cNvPr id="3" name="Action Button: Go Back or Previous 2">
            <a:hlinkClick r:id="rId2" action="ppaction://hlinksldjump" highlightClick="1"/>
            <a:extLst>
              <a:ext uri="{FF2B5EF4-FFF2-40B4-BE49-F238E27FC236}">
                <a16:creationId xmlns:a16="http://schemas.microsoft.com/office/drawing/2014/main" id="{72F01F5F-2531-4622-882B-7693017E279D}"/>
              </a:ext>
            </a:extLst>
          </p:cNvPr>
          <p:cNvSpPr/>
          <p:nvPr/>
        </p:nvSpPr>
        <p:spPr>
          <a:xfrm>
            <a:off x="9914021" y="4754879"/>
            <a:ext cx="830660" cy="67665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6406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02297"/>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44893"/>
            <a:ext cx="11719249" cy="5970511"/>
          </a:xfrm>
          <a:solidFill>
            <a:schemeClr val="accent2">
              <a:lumMod val="20000"/>
              <a:lumOff val="80000"/>
            </a:schemeClr>
          </a:solidFill>
          <a:ln>
            <a:noFill/>
          </a:ln>
        </p:spPr>
        <p:txBody>
          <a:bodyPr>
            <a:normAutofit/>
          </a:bodyPr>
          <a:lstStyle/>
          <a:p>
            <a:pPr algn="l" rtl="0"/>
            <a:r>
              <a:rPr lang="en-US" sz="2400" b="1" dirty="0">
                <a:effectLst>
                  <a:outerShdw blurRad="38100" dist="38100" dir="2700000" algn="tl">
                    <a:srgbClr val="000000">
                      <a:alpha val="43137"/>
                    </a:srgbClr>
                  </a:outerShdw>
                </a:effectLst>
                <a:latin typeface="Open Sans"/>
              </a:rPr>
              <a:t>Magic</a:t>
            </a:r>
          </a:p>
          <a:p>
            <a:pPr algn="just" rtl="0"/>
            <a:r>
              <a:rPr lang="en-US" sz="2000" dirty="0">
                <a:effectLst>
                  <a:outerShdw blurRad="38100" dist="38100" dir="2700000" algn="tl">
                    <a:srgbClr val="000000">
                      <a:alpha val="43137"/>
                    </a:srgbClr>
                  </a:outerShdw>
                </a:effectLst>
              </a:rPr>
              <a:t>A common distinction is made between white magic and black magic. The former kind is considered harmless and makes up the milieu of parlor tricks, sleight of hand skills, and a host of “now you see it, now you don’t” games used to entertain children and adults. Black magic, on the other hand, involves powers not available to normal man, power from the spirit world. Many religions, particularly animism, use magic in their rituals and ceremonies and the result is domineering fear and superstition among the people who are under the control of the magician or medicine man, etc.</a:t>
            </a:r>
          </a:p>
          <a:p>
            <a:pPr algn="l" rtl="0"/>
            <a:r>
              <a:rPr lang="en-US" sz="2400" b="1" dirty="0">
                <a:effectLst>
                  <a:outerShdw blurRad="38100" dist="38100" dir="2700000" algn="tl">
                    <a:srgbClr val="000000">
                      <a:alpha val="43137"/>
                    </a:srgbClr>
                  </a:outerShdw>
                </a:effectLst>
                <a:latin typeface="Open Sans"/>
              </a:rPr>
              <a:t>Divination</a:t>
            </a:r>
          </a:p>
          <a:p>
            <a:pPr algn="just" rtl="0"/>
            <a:r>
              <a:rPr lang="en-US" sz="2000" dirty="0">
                <a:effectLst>
                  <a:outerShdw blurRad="38100" dist="38100" dir="2700000" algn="tl">
                    <a:srgbClr val="000000">
                      <a:alpha val="43137"/>
                    </a:srgbClr>
                  </a:outerShdw>
                </a:effectLst>
              </a:rPr>
              <a:t>Divination or soothsaying or fortune telling can be an easy demonic door. In Acts 16:16–18, the apostle Paul commands the evil spirit that empowered the little girl to tell fortunes to come out of her, and the evil spirit did. Man’s desire to know the future is manipulated by the demonic world even though demons are not omniscient. But all persons seeking to either know the future in order to plan their own destinies, independent of the Lord God who holds the future in His hands, or those persons playing around with soothsaying and divination are open to demonic influence.</a:t>
            </a:r>
          </a:p>
          <a:p>
            <a:pPr lvl="1"/>
            <a:r>
              <a:rPr lang="en-US" sz="2000" dirty="0">
                <a:effectLst>
                  <a:outerShdw blurRad="38100" dist="38100" dir="2700000" algn="tl">
                    <a:srgbClr val="000000">
                      <a:alpha val="43137"/>
                    </a:srgbClr>
                  </a:outerShdw>
                </a:effectLst>
              </a:rPr>
              <a:t> Thompson, L. (2005).  (pp. 9091). Joplin, MO: College Press Publishing Company.</a:t>
            </a:r>
            <a:endParaRPr lang="en-US" dirty="0">
              <a:effectLst>
                <a:outerShdw blurRad="38100" dist="38100" dir="2700000" algn="tl">
                  <a:srgbClr val="000000">
                    <a:alpha val="43137"/>
                  </a:srgbClr>
                </a:outerShdw>
              </a:effectLst>
            </a:endParaRPr>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90–91).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25729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EB772ABE-115E-428E-9209-5D0FF8EEA7D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634979" cy="6372807"/>
          </a:xfrm>
          <a:prstGeom prst="rect">
            <a:avLst/>
          </a:prstGeom>
          <a:noFill/>
          <a:ln>
            <a:noFill/>
          </a:ln>
        </p:spPr>
      </p:pic>
    </p:spTree>
    <p:extLst>
      <p:ext uri="{BB962C8B-B14F-4D97-AF65-F5344CB8AC3E}">
        <p14:creationId xmlns:p14="http://schemas.microsoft.com/office/powerpoint/2010/main" val="25591528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7E58B359-3413-484F-A5D2-99681E8726F0}"/>
              </a:ext>
            </a:extLst>
          </p:cNvPr>
          <p:cNvSpPr>
            <a:spLocks noGrp="1" noChangeArrowheads="1"/>
          </p:cNvSpPr>
          <p:nvPr>
            <p:ph type="body" idx="1"/>
          </p:nvPr>
        </p:nvSpPr>
        <p:spPr>
          <a:xfrm>
            <a:off x="1771048" y="1219200"/>
            <a:ext cx="8845617" cy="5410200"/>
          </a:xfrm>
        </p:spPr>
        <p:txBody>
          <a:bodyPr/>
          <a:lstStyle/>
          <a:p>
            <a:pPr>
              <a:lnSpc>
                <a:spcPct val="160000"/>
              </a:lnSpc>
            </a:pPr>
            <a:r>
              <a:rPr lang="en-US" altLang="en-US" dirty="0">
                <a:effectLst/>
              </a:rPr>
              <a:t>There is a “dark side” to the practice of magic.</a:t>
            </a:r>
          </a:p>
          <a:p>
            <a:pPr>
              <a:lnSpc>
                <a:spcPct val="160000"/>
              </a:lnSpc>
            </a:pPr>
            <a:r>
              <a:rPr lang="en-US" altLang="en-US" dirty="0">
                <a:effectLst/>
              </a:rPr>
              <a:t>The prominence of occultic magical practices is increasing in our society.</a:t>
            </a:r>
          </a:p>
          <a:p>
            <a:pPr>
              <a:lnSpc>
                <a:spcPct val="160000"/>
              </a:lnSpc>
            </a:pPr>
            <a:r>
              <a:rPr lang="en-US" altLang="en-US" dirty="0">
                <a:effectLst/>
              </a:rPr>
              <a:t>These forms are a direct challenge to the Almighty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0179">
                                            <p:txEl>
                                              <p:pRg st="1" end="1"/>
                                            </p:txEl>
                                          </p:spTgt>
                                        </p:tgtEl>
                                        <p:attrNameLst>
                                          <p:attrName>style.visibility</p:attrName>
                                        </p:attrNameLst>
                                      </p:cBhvr>
                                      <p:to>
                                        <p:strVal val="visible"/>
                                      </p:to>
                                    </p:set>
                                    <p:anim calcmode="lin" valueType="num">
                                      <p:cBhvr>
                                        <p:cTn id="14"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017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017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0179">
                                            <p:txEl>
                                              <p:pRg st="2" end="2"/>
                                            </p:txEl>
                                          </p:spTgt>
                                        </p:tgtEl>
                                        <p:attrNameLst>
                                          <p:attrName>style.visibility</p:attrName>
                                        </p:attrNameLst>
                                      </p:cBhvr>
                                      <p:to>
                                        <p:strVal val="visible"/>
                                      </p:to>
                                    </p:set>
                                    <p:anim calcmode="lin" valueType="num">
                                      <p:cBhvr>
                                        <p:cTn id="21" dur="5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017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6246C8F-0340-4D91-B1CD-723E6F1A0CA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595" y="242596"/>
            <a:ext cx="11706810" cy="6372517"/>
          </a:xfrm>
          <a:prstGeom prst="rect">
            <a:avLst/>
          </a:prstGeom>
        </p:spPr>
      </p:pic>
      <p:sp>
        <p:nvSpPr>
          <p:cNvPr id="5" name="Rectangle 4">
            <a:extLst>
              <a:ext uri="{FF2B5EF4-FFF2-40B4-BE49-F238E27FC236}">
                <a16:creationId xmlns:a16="http://schemas.microsoft.com/office/drawing/2014/main" id="{49D419FA-C769-455A-87B5-F3B39B006C59}"/>
              </a:ext>
            </a:extLst>
          </p:cNvPr>
          <p:cNvSpPr/>
          <p:nvPr/>
        </p:nvSpPr>
        <p:spPr>
          <a:xfrm>
            <a:off x="1417991" y="2967335"/>
            <a:ext cx="9356023" cy="1569660"/>
          </a:xfrm>
          <a:prstGeom prst="rect">
            <a:avLst/>
          </a:prstGeom>
          <a:noFill/>
        </p:spPr>
        <p:txBody>
          <a:bodyPr wrap="none" lIns="91440" tIns="45720" rIns="91440" bIns="45720">
            <a:spAutoFit/>
          </a:bodyPr>
          <a:lstStyle/>
          <a:p>
            <a:pPr algn="ctr"/>
            <a:r>
              <a:rPr lang="en-US" sz="9600" b="1"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rPr>
              <a:t>NECROMANCY</a:t>
            </a:r>
            <a:endParaRPr lang="en-US" sz="9600" b="1" cap="none" spc="0"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5061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chemeClr val="accent2"/>
                                        </p:clrVal>
                                      </p:to>
                                    </p:set>
                                    <p:set>
                                      <p:cBhvr>
                                        <p:cTn id="7" dur="500" fill="hold"/>
                                        <p:tgtEl>
                                          <p:spTgt spid="5"/>
                                        </p:tgtEl>
                                        <p:attrNameLst>
                                          <p:attrName>fillcolor</p:attrName>
                                        </p:attrNameLst>
                                      </p:cBhvr>
                                      <p:to>
                                        <p:clrVal>
                                          <a:schemeClr val="accent2"/>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2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If it is forbidden in the Scripture for a child of God to resort to a "familiar spirit,” then it is equally wrong for the departed dead, either godly or wicked, to communicate with the living. By so doing, both infringe upon the law of God. If the persuasive pleading of the rich man in Hades could not effect the sending back of the spirit of Lazarus to the earth to warn his brothers, how can a medium, through the agency of demonic power, prevail upon spirits of the dead to return? And what need is there for our communication with the dead? We have Moses and the Prophets, yes, and Christ and the Apostles, with a full revelation concerning the circumstances of both the saved and the unsaved dead. If the episode of Saul's recourse to occultism has any lesson at all, it shows the folly and duplicity of traffic with </a:t>
            </a:r>
            <a:r>
              <a:rPr lang="en-US" sz="2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necromancers</a:t>
            </a:r>
            <a:r>
              <a:rPr lang="en-US" sz="2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Merrill F. Unger. Biblical Demonology: A Study of Spiritual Forces at Work Today (Kindle Locations 1853-1857). Kindle Edition. </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92520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92671"/>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35267"/>
            <a:ext cx="11719249" cy="5980137"/>
          </a:xfrm>
          <a:solidFill>
            <a:schemeClr val="accent2">
              <a:lumMod val="20000"/>
              <a:lumOff val="80000"/>
            </a:schemeClr>
          </a:solidFill>
          <a:ln>
            <a:noFill/>
          </a:ln>
        </p:spPr>
        <p:txBody>
          <a:bodyPr>
            <a:normAutofit fontScale="92500" lnSpcReduction="10000"/>
          </a:bodyPr>
          <a:lstStyle/>
          <a:p>
            <a:pPr marL="0" marR="0">
              <a:lnSpc>
                <a:spcPct val="107000"/>
              </a:lnSpc>
              <a:spcBef>
                <a:spcPts val="0"/>
              </a:spcBef>
              <a:spcAft>
                <a:spcPts val="800"/>
              </a:spcAft>
            </a:pPr>
            <a:r>
              <a:rPr lang="en-US" sz="2000" b="1" dirty="0">
                <a:solidFill>
                  <a:srgbClr val="A2304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FUNDAMENTAL ASSUMPTION OF DIVINATION </a:t>
            </a: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basic presupposition underlying all methods of divination is that certain superhuman spiritual beings exist, are approachable by man, possess knowledge which man does not have, and are willing, upon certain conditions known to diviners, to communicate this information to man. The word, in its etymological significance, as noted, carries with it the notion that the information is obtained, at least ultimately, from supernatural beings. Even Cicero, who would deny any superhuman communication on the part of the diviner, heartily endorses a definition of divination as "a power in man which foresees and explains those signs which the gods throw in his path." Among the ancients generally (Babylonians, Egyptians, Greeks, Romans, and similar peoples), the conviction prevailed that not only oracles, but also omens of all description, are vouchsafed to men by the gods (demons), and express the mind of these supernatural existences. Astrology, which is really </a:t>
            </a:r>
            <a:r>
              <a:rPr lang="en-US" sz="2000" b="1" dirty="0" err="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astronomancy</a:t>
            </a: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but one form of divination, and its fundamental concept is the attribution of personality to the celestial bodies, which are conceived as deities directing the destinies of men, and revealing future events. Even hepatoscopy, or divination by the examination of the liver of animals (Ezek. 21:21), certainly involves the common idea of supernatural beings behind the omen. The common explanation, that the liver was considered to be the seat of life, and that the liver of an animal sacrificed (generally a sheep), took on the character of the deity to whom it was offered, seems probable. The soul of the animal, as seen in the liver, then became the reflector of the soul of the god. Whatever the significance might be, all methods and forms of divination presuppose supernatural personalities; and the almost universal prevalence of divination, in one form or another in the ancient world, is a powerful argument for the existence of demons.</a:t>
            </a:r>
          </a:p>
          <a:p>
            <a:pPr marL="0" marR="0">
              <a:lnSpc>
                <a:spcPct val="107000"/>
              </a:lnSpc>
              <a:spcBef>
                <a:spcPts val="0"/>
              </a:spcBef>
              <a:spcAft>
                <a:spcPts val="800"/>
              </a:spcAft>
            </a:pPr>
            <a:endParaRPr lang="en-US" sz="9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Merrill F. Unger. Biblical Demonology: A Study of Spiritual Forces at Work Today (Kindle Locations 1465-1471). Kindle Edition. </a:t>
            </a:r>
          </a:p>
        </p:txBody>
      </p:sp>
    </p:spTree>
    <p:extLst>
      <p:ext uri="{BB962C8B-B14F-4D97-AF65-F5344CB8AC3E}">
        <p14:creationId xmlns:p14="http://schemas.microsoft.com/office/powerpoint/2010/main" val="16533146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algn="ctr">
              <a:lnSpc>
                <a:spcPct val="107000"/>
              </a:lnSpc>
              <a:spcBef>
                <a:spcPts val="0"/>
              </a:spcBef>
              <a:spcAft>
                <a:spcPts val="0"/>
              </a:spcAft>
            </a:pPr>
            <a:r>
              <a:rPr lang="en-US" sz="1800"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2800" b="1" dirty="0">
                <a:solidFill>
                  <a:srgbClr val="C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Talking With the Dead</a:t>
            </a:r>
          </a:p>
          <a:p>
            <a:pPr marL="0" marR="0" indent="0" algn="ctr">
              <a:lnSpc>
                <a:spcPct val="107000"/>
              </a:lnSpc>
              <a:spcBef>
                <a:spcPts val="0"/>
              </a:spcBef>
              <a:spcAft>
                <a:spcPts val="0"/>
              </a:spcAft>
              <a:buNone/>
            </a:pPr>
            <a:r>
              <a:rPr lang="en-US" sz="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endParaRPr lang="en-US" sz="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It is common to hear people describe situations where those who have died are able to communicate with the living. The forms of communication are different and there is no one standard method used. This is one of the most popular practices of the occult—attempting to make contact with the dead and to learn secrets from them. These secrets promise fame, fortune, and success. This is an act of blasphemy. An announcement of a spiritualist group read: “Speak with the spirit world, talk to the dead, and learn the secrets of the ages.” Those who believe that we can communicate with the dead are called “spiritualists.” They have formed their own church. These people believe the dead survive as spirits capable of communication with those in this world. However, the problem with the communication process is that the spirit world cannot communicate directly with the material world. Thus, there is required some “medium” through which the two realms can communicate. </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This belief is not new. It is very ancient. It has been called “necromancy.” In ancient times it was a form of divination where the sorcerer was supposed to be in contact with dead spirits who would advise him in regard to questions about the future. It was believed that certain people had a special sense about them that made them sensitive to the dead spirits surrounding them. At certain times or after performing certain rituals this person was able to be filled with the departed spirit and answer questions. It is believed that the dead spirits are able to communicate with the living by a variety of methods: </a:t>
            </a:r>
            <a:r>
              <a:rPr lang="en-US" sz="1800" b="1" dirty="0" err="1">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rappings</a:t>
            </a: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on the table; the voice of the medium; writing that mysteriously appears; floating images of the spirit; movement of some object that points to an answer. </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500"/>
              </a:spcAft>
            </a:pP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45443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3ACA8584-FC7B-4484-AF48-D75C1D32E14B}"/>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2595" y="242888"/>
            <a:ext cx="11719249" cy="6372225"/>
          </a:xfrm>
          <a:prstGeom prst="rect">
            <a:avLst/>
          </a:prstGeom>
          <a:noFill/>
          <a:ln>
            <a:noFill/>
          </a:ln>
        </p:spPr>
      </p:pic>
    </p:spTree>
    <p:extLst>
      <p:ext uri="{BB962C8B-B14F-4D97-AF65-F5344CB8AC3E}">
        <p14:creationId xmlns:p14="http://schemas.microsoft.com/office/powerpoint/2010/main" val="18858592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a:bodyPr>
          <a:lstStyle/>
          <a:p>
            <a:pPr marL="0" marR="0" algn="ctr">
              <a:lnSpc>
                <a:spcPct val="107000"/>
              </a:lnSpc>
              <a:spcBef>
                <a:spcPts val="0"/>
              </a:spcBef>
              <a:spcAft>
                <a:spcPts val="0"/>
              </a:spcAft>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Methods for Communicating With the Dead</a:t>
            </a:r>
            <a:endParaRPr lang="en-US" sz="3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635" marR="0" indent="-1270" algn="just">
              <a:lnSpc>
                <a:spcPct val="107000"/>
              </a:lnSpc>
              <a:spcBef>
                <a:spcPts val="0"/>
              </a:spcBef>
              <a:spcAft>
                <a:spcPts val="0"/>
              </a:spcAft>
            </a:pPr>
            <a:r>
              <a:rPr lang="en-US" sz="2400"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a:t>
            </a:r>
            <a:r>
              <a:rPr lang="en-US" sz="24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Mediums who claim they contact the dead. </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This medium is to be a person who has a special sensitivity to the spirit realm (one with a seventh sense). This extra sense allows the medium to sense the presence of dead spirits and be able to receive their messages. Among the mediums there are two general divisions: the mental medium (communicates with the dead through his mind) and the physical medium (communicates the messages of the dead spirits through physical manifestations such as table </a:t>
            </a:r>
            <a:r>
              <a:rPr lang="en-US" sz="2000" dirty="0" err="1">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rappings</a:t>
            </a:r>
            <a:r>
              <a:rPr lang="en-US" sz="2000"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visual floating images, gusts of wind, etc.).</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635" marR="0" indent="-127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a:t>
            </a:r>
            <a:r>
              <a:rPr lang="en-US" sz="24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Use of the Ouija board to contact dead spirits. </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000"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This is a board with numerals from 0-9, letters of the alphabet and the words “yes” and “no”. Questions are asked and the answers are either spelled out or answered as yes or no as the pointer moves on the board. The two people involved are expecting a spirit force beyond themselves to deliver the answers.</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500"/>
              </a:spcAft>
            </a:pP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87369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8E7D2783-F316-410D-886F-BCC51E6755D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ln>
            <a:noFill/>
          </a:ln>
        </p:spPr>
      </p:pic>
    </p:spTree>
    <p:extLst>
      <p:ext uri="{BB962C8B-B14F-4D97-AF65-F5344CB8AC3E}">
        <p14:creationId xmlns:p14="http://schemas.microsoft.com/office/powerpoint/2010/main" val="32716855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1B9A48C1-CBC2-46F9-917F-594F16FA180F}"/>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2880" y="0"/>
            <a:ext cx="12374880" cy="6858000"/>
          </a:xfrm>
          <a:prstGeom prst="rect">
            <a:avLst/>
          </a:prstGeom>
          <a:noFill/>
          <a:ln>
            <a:noFill/>
          </a:ln>
        </p:spPr>
      </p:pic>
    </p:spTree>
    <p:extLst>
      <p:ext uri="{BB962C8B-B14F-4D97-AF65-F5344CB8AC3E}">
        <p14:creationId xmlns:p14="http://schemas.microsoft.com/office/powerpoint/2010/main" val="7467673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algn="ctr" rtl="0"/>
            <a:r>
              <a:rPr lang="en-US" sz="3200" b="1" dirty="0">
                <a:effectLst>
                  <a:outerShdw blurRad="38100" dist="38100" dir="2700000" algn="tl">
                    <a:srgbClr val="000000">
                      <a:alpha val="43137"/>
                    </a:srgbClr>
                  </a:outerShdw>
                </a:effectLst>
                <a:latin typeface="Open Sans"/>
              </a:rPr>
              <a:t>Occultic Entertainment</a:t>
            </a:r>
          </a:p>
          <a:p>
            <a:pPr algn="l" rtl="0"/>
            <a:r>
              <a:rPr lang="en-US" sz="2000" b="1" dirty="0">
                <a:effectLst>
                  <a:outerShdw blurRad="38100" dist="38100" dir="2700000" algn="tl">
                    <a:srgbClr val="000000">
                      <a:alpha val="43137"/>
                    </a:srgbClr>
                  </a:outerShdw>
                </a:effectLst>
                <a:latin typeface="Open Sans"/>
              </a:rPr>
              <a:t>Table Rapping</a:t>
            </a:r>
          </a:p>
          <a:p>
            <a:pPr algn="just" rtl="0"/>
            <a:r>
              <a:rPr lang="en-US" sz="1400" dirty="0">
                <a:effectLst>
                  <a:outerShdw blurRad="38100" dist="38100" dir="2700000" algn="tl">
                    <a:srgbClr val="000000">
                      <a:alpha val="43137"/>
                    </a:srgbClr>
                  </a:outerShdw>
                </a:effectLst>
              </a:rPr>
              <a:t>I have witnessed “Table Rapping” or as we called it as young boys, “Table Tapping.” </a:t>
            </a:r>
            <a:r>
              <a:rPr lang="en-US" sz="1400" i="1" dirty="0">
                <a:effectLst>
                  <a:outerShdw blurRad="38100" dist="38100" dir="2700000" algn="tl">
                    <a:srgbClr val="000000">
                      <a:alpha val="43137"/>
                    </a:srgbClr>
                  </a:outerShdw>
                </a:effectLst>
              </a:rPr>
              <a:t>The athletic team was out for a tournament and the night before they returned the most spirit-involved boy decided to find out who won the championship, using “table tapping.” A coin was produced and the alphabet written, spaced out appropriately in a circle. The boy began his petitioning—a repetition of the plea, “</a:t>
            </a:r>
            <a:r>
              <a:rPr lang="en-US" sz="1400" b="1" i="1" dirty="0">
                <a:effectLst>
                  <a:outerShdw blurRad="38100" dist="38100" dir="2700000" algn="tl">
                    <a:srgbClr val="000000">
                      <a:alpha val="43137"/>
                    </a:srgbClr>
                  </a:outerShdw>
                </a:effectLst>
              </a:rPr>
              <a:t>Any spirit passing by take possession of this coin.” After a long wait, when the unbelievers were sent away, the coin began to move. It jerked forward slowly spelling out the answer to questions asked. I was allowed to put my finger on the coin. It moved! I did not push it. And the answers given were right. Eerie, frightening, and real.</a:t>
            </a:r>
          </a:p>
          <a:p>
            <a:pPr algn="l" rtl="0"/>
            <a:r>
              <a:rPr lang="en-US" sz="2000" b="1" dirty="0">
                <a:effectLst>
                  <a:outerShdw blurRad="38100" dist="38100" dir="2700000" algn="tl">
                    <a:srgbClr val="000000">
                      <a:alpha val="43137"/>
                    </a:srgbClr>
                  </a:outerShdw>
                </a:effectLst>
                <a:latin typeface="Open Sans"/>
              </a:rPr>
              <a:t>Ouija Board</a:t>
            </a:r>
          </a:p>
          <a:p>
            <a:pPr algn="just" rtl="0"/>
            <a:r>
              <a:rPr lang="en-US" sz="1400" i="1" dirty="0">
                <a:effectLst>
                  <a:outerShdw blurRad="38100" dist="38100" dir="2700000" algn="tl">
                    <a:srgbClr val="000000">
                      <a:alpha val="43137"/>
                    </a:srgbClr>
                  </a:outerShdw>
                </a:effectLst>
              </a:rPr>
              <a:t>He was a Bible college student and he narrated this story to me himself. Prior to his becoming a Christian he liked his beer and indulged quite a bit in “games” involving the </a:t>
            </a:r>
            <a:r>
              <a:rPr lang="en-US" sz="1400" i="1" dirty="0" err="1">
                <a:effectLst>
                  <a:outerShdw blurRad="38100" dist="38100" dir="2700000" algn="tl">
                    <a:srgbClr val="000000">
                      <a:alpha val="43137"/>
                    </a:srgbClr>
                  </a:outerShdw>
                </a:effectLst>
              </a:rPr>
              <a:t>ouija</a:t>
            </a:r>
            <a:r>
              <a:rPr lang="en-US" sz="1400" i="1" dirty="0">
                <a:effectLst>
                  <a:outerShdw blurRad="38100" dist="38100" dir="2700000" algn="tl">
                    <a:srgbClr val="000000">
                      <a:alpha val="43137"/>
                    </a:srgbClr>
                  </a:outerShdw>
                </a:effectLst>
              </a:rPr>
              <a:t> board. One day when he and his friends were deeply engrossed with their </a:t>
            </a:r>
            <a:r>
              <a:rPr lang="en-US" sz="1400" i="1" dirty="0" err="1">
                <a:effectLst>
                  <a:outerShdw blurRad="38100" dist="38100" dir="2700000" algn="tl">
                    <a:srgbClr val="000000">
                      <a:alpha val="43137"/>
                    </a:srgbClr>
                  </a:outerShdw>
                </a:effectLst>
              </a:rPr>
              <a:t>ouija</a:t>
            </a:r>
            <a:r>
              <a:rPr lang="en-US" sz="1400" i="1" dirty="0">
                <a:effectLst>
                  <a:outerShdw blurRad="38100" dist="38100" dir="2700000" algn="tl">
                    <a:srgbClr val="000000">
                      <a:alpha val="43137"/>
                    </a:srgbClr>
                  </a:outerShdw>
                </a:effectLst>
              </a:rPr>
              <a:t> board, strange things began happening. The stereo system came on by itself and the compact discs in the system played loud blaring music. The table began to rattle while there was no breeze or other explainable force for that to happen. No tremors or minor earthquakes. Everything else in the room was steady, but the table shook and beer cans began falling off, while all along without any human intervention the music began playing.</a:t>
            </a:r>
          </a:p>
          <a:p>
            <a:pPr algn="just" rtl="0"/>
            <a:r>
              <a:rPr lang="en-US" sz="1400" i="1" dirty="0">
                <a:effectLst>
                  <a:outerShdw blurRad="38100" dist="38100" dir="2700000" algn="tl">
                    <a:srgbClr val="000000">
                      <a:alpha val="43137"/>
                    </a:srgbClr>
                  </a:outerShdw>
                </a:effectLst>
              </a:rPr>
              <a:t>Coincidence? Mere happening by chance? Psychic phenomenon? Or, demonic activity connected with the </a:t>
            </a:r>
            <a:r>
              <a:rPr lang="en-US" sz="1400" i="1" dirty="0" err="1">
                <a:effectLst>
                  <a:outerShdw blurRad="38100" dist="38100" dir="2700000" algn="tl">
                    <a:srgbClr val="000000">
                      <a:alpha val="43137"/>
                    </a:srgbClr>
                  </a:outerShdw>
                </a:effectLst>
              </a:rPr>
              <a:t>ouija</a:t>
            </a:r>
            <a:r>
              <a:rPr lang="en-US" sz="1400" i="1" dirty="0">
                <a:effectLst>
                  <a:outerShdw blurRad="38100" dist="38100" dir="2700000" algn="tl">
                    <a:srgbClr val="000000">
                      <a:alpha val="43137"/>
                    </a:srgbClr>
                  </a:outerShdw>
                </a:effectLst>
              </a:rPr>
              <a:t> board? Ouija board fall-out!</a:t>
            </a:r>
            <a:r>
              <a:rPr lang="en-US" dirty="0">
                <a:effectLst>
                  <a:outerShdw blurRad="38100" dist="38100" dir="2700000" algn="tl">
                    <a:srgbClr val="000000">
                      <a:alpha val="43137"/>
                    </a:srgbClr>
                  </a:outerShdw>
                </a:effectLst>
              </a:rPr>
              <a:t>	</a:t>
            </a:r>
          </a:p>
          <a:p>
            <a:pPr algn="l" rtl="0"/>
            <a:r>
              <a:rPr lang="en-US" sz="2000" b="1" dirty="0">
                <a:effectLst>
                  <a:outerShdw blurRad="38100" dist="38100" dir="2700000" algn="tl">
                    <a:srgbClr val="000000">
                      <a:alpha val="43137"/>
                    </a:srgbClr>
                  </a:outerShdw>
                </a:effectLst>
                <a:latin typeface="Open Sans"/>
              </a:rPr>
              <a:t>Clairvoyance and Clairsentience</a:t>
            </a:r>
          </a:p>
          <a:p>
            <a:pPr algn="just" rtl="0"/>
            <a:r>
              <a:rPr lang="en-US" sz="1400" dirty="0">
                <a:effectLst>
                  <a:outerShdw blurRad="38100" dist="38100" dir="2700000" algn="tl">
                    <a:srgbClr val="000000">
                      <a:alpha val="43137"/>
                    </a:srgbClr>
                  </a:outerShdw>
                </a:effectLst>
              </a:rPr>
              <a:t>Clairvoyance is the ability to know things and predict happenings without a known base for acquiring that knowledge. Similarly clairsentience is the ability to determine the nature of things without using acceptable systems or methods or instruments. Examples are seen in “healers” who diagnose medical illnesses even though they themselves have not had real or proper medical knowledge input.</a:t>
            </a:r>
          </a:p>
          <a:p>
            <a:pPr lvl="1"/>
            <a:r>
              <a:rPr lang="en-US" dirty="0">
                <a:effectLst>
                  <a:outerShdw blurRad="38100" dist="38100" dir="2700000" algn="tl">
                    <a:srgbClr val="000000">
                      <a:alpha val="43137"/>
                    </a:srgbClr>
                  </a:outerShdw>
                </a:effectLst>
              </a:rPr>
              <a:t> </a:t>
            </a:r>
            <a:r>
              <a:rPr lang="en-US" sz="1400" dirty="0">
                <a:effectLst>
                  <a:outerShdw blurRad="38100" dist="38100" dir="2700000" algn="tl">
                    <a:srgbClr val="000000">
                      <a:alpha val="43137"/>
                    </a:srgbClr>
                  </a:outerShdw>
                </a:effectLst>
              </a:rPr>
              <a:t>Thompson, L. (2005).  (pp. 9192). Joplin, MO: College Press Publishing Company.</a:t>
            </a:r>
            <a:endParaRPr lang="en-US" dirty="0">
              <a:effectLst>
                <a:outerShdw blurRad="38100" dist="38100" dir="2700000" algn="tl">
                  <a:srgbClr val="000000">
                    <a:alpha val="43137"/>
                  </a:srgbClr>
                </a:outerShdw>
              </a:effectLst>
            </a:endParaRPr>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91–92).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36542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2D5057D6-3AD1-4317-8CA5-BD33518656C5}"/>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156" y="242888"/>
            <a:ext cx="5865844" cy="6372225"/>
          </a:xfrm>
          <a:prstGeom prst="rect">
            <a:avLst/>
          </a:prstGeom>
          <a:noFill/>
          <a:ln>
            <a:noFill/>
          </a:ln>
        </p:spPr>
      </p:pic>
      <p:pic>
        <p:nvPicPr>
          <p:cNvPr id="7" name="Picture 6">
            <a:extLst>
              <a:ext uri="{FF2B5EF4-FFF2-40B4-BE49-F238E27FC236}">
                <a16:creationId xmlns:a16="http://schemas.microsoft.com/office/drawing/2014/main" id="{BF3CF22D-DB8E-4F15-BC19-1E3DC66CD2AC}"/>
              </a:ext>
            </a:extLst>
          </p:cNvPr>
          <p:cNvPicPr>
            <a:picLocks noChangeAspect="1"/>
          </p:cNvPicPr>
          <p:nvPr/>
        </p:nvPicPr>
        <p:blipFill>
          <a:blip r:embed="rId4"/>
          <a:stretch>
            <a:fillRect/>
          </a:stretch>
        </p:blipFill>
        <p:spPr>
          <a:xfrm>
            <a:off x="6108439" y="242597"/>
            <a:ext cx="5840965" cy="6372226"/>
          </a:xfrm>
          <a:prstGeom prst="rect">
            <a:avLst/>
          </a:prstGeom>
        </p:spPr>
      </p:pic>
    </p:spTree>
    <p:extLst>
      <p:ext uri="{BB962C8B-B14F-4D97-AF65-F5344CB8AC3E}">
        <p14:creationId xmlns:p14="http://schemas.microsoft.com/office/powerpoint/2010/main" val="3086173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C85646A7-2984-4BE7-A85B-C31314B8A521}"/>
              </a:ext>
            </a:extLst>
          </p:cNvPr>
          <p:cNvSpPr>
            <a:spLocks noGrp="1" noChangeArrowheads="1"/>
          </p:cNvSpPr>
          <p:nvPr>
            <p:ph type="body" idx="1"/>
          </p:nvPr>
        </p:nvSpPr>
        <p:spPr>
          <a:xfrm>
            <a:off x="2194560" y="1219200"/>
            <a:ext cx="8191098" cy="5410200"/>
          </a:xfrm>
        </p:spPr>
        <p:txBody>
          <a:bodyPr/>
          <a:lstStyle/>
          <a:p>
            <a:pPr algn="ctr">
              <a:lnSpc>
                <a:spcPct val="110000"/>
              </a:lnSpc>
              <a:buFont typeface="Wingdings 3" panose="05040102010807070707" pitchFamily="18" charset="2"/>
              <a:buNone/>
            </a:pPr>
            <a:r>
              <a:rPr lang="en-US" altLang="en-US" sz="3600" dirty="0">
                <a:effectLst/>
              </a:rPr>
              <a:t>The Bible condemns all practicing the occultic magic </a:t>
            </a:r>
          </a:p>
          <a:p>
            <a:pPr algn="ctr">
              <a:lnSpc>
                <a:spcPct val="110000"/>
              </a:lnSpc>
              <a:buFont typeface="Wingdings 3" panose="05040102010807070707" pitchFamily="18" charset="2"/>
              <a:buNone/>
            </a:pPr>
            <a:r>
              <a:rPr lang="en-US" altLang="en-US" sz="3600" dirty="0">
                <a:effectLst/>
              </a:rPr>
              <a:t>Deuteronomy 18:10-12</a:t>
            </a:r>
          </a:p>
          <a:p>
            <a:pPr>
              <a:lnSpc>
                <a:spcPct val="160000"/>
              </a:lnSpc>
            </a:pPr>
            <a:r>
              <a:rPr lang="en-US" altLang="en-US" dirty="0">
                <a:effectLst/>
              </a:rPr>
              <a:t>Those who withstood Moses followed magic books (Exodus 7:11).</a:t>
            </a:r>
          </a:p>
          <a:p>
            <a:pPr>
              <a:lnSpc>
                <a:spcPct val="160000"/>
              </a:lnSpc>
            </a:pPr>
            <a:r>
              <a:rPr lang="en-US" altLang="en-US" dirty="0">
                <a:effectLst/>
              </a:rPr>
              <a:t>The Apostle Paul condemned magician Bar-Jesus (Acts 13:6-12).</a:t>
            </a:r>
            <a:r>
              <a:rPr lang="en-US" alt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500" fill="hold"/>
                                        <p:tgtEl>
                                          <p:spTgt spid="51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120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 calcmode="lin" valueType="num">
                                      <p:cBhvr>
                                        <p:cTn id="12" dur="500" fill="hold"/>
                                        <p:tgtEl>
                                          <p:spTgt spid="5120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120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120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 calcmode="lin" valueType="num">
                                      <p:cBhvr>
                                        <p:cTn id="17" dur="500" fill="hold"/>
                                        <p:tgtEl>
                                          <p:spTgt spid="5120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120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120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 calcmode="lin" valueType="num">
                                      <p:cBhvr>
                                        <p:cTn id="22" dur="500" fill="hold"/>
                                        <p:tgtEl>
                                          <p:spTgt spid="5120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120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12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8255E4FA-A762-4446-B9B0-9E88FE856C82}"/>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6" y="242888"/>
            <a:ext cx="11706810" cy="6372225"/>
          </a:xfrm>
          <a:prstGeom prst="rect">
            <a:avLst/>
          </a:prstGeom>
          <a:noFill/>
          <a:ln>
            <a:noFill/>
          </a:ln>
        </p:spPr>
      </p:pic>
    </p:spTree>
    <p:extLst>
      <p:ext uri="{BB962C8B-B14F-4D97-AF65-F5344CB8AC3E}">
        <p14:creationId xmlns:p14="http://schemas.microsoft.com/office/powerpoint/2010/main" val="27045931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7C935A2-F4B0-4A82-B1BE-BCEFA5E272DE}"/>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ln>
            <a:noFill/>
          </a:ln>
        </p:spPr>
      </p:pic>
      <p:sp>
        <p:nvSpPr>
          <p:cNvPr id="5" name="Rectangle 4">
            <a:extLst>
              <a:ext uri="{FF2B5EF4-FFF2-40B4-BE49-F238E27FC236}">
                <a16:creationId xmlns:a16="http://schemas.microsoft.com/office/drawing/2014/main" id="{724A21E9-E7C3-405C-96BD-CB1040D837B7}"/>
              </a:ext>
            </a:extLst>
          </p:cNvPr>
          <p:cNvSpPr/>
          <p:nvPr/>
        </p:nvSpPr>
        <p:spPr>
          <a:xfrm>
            <a:off x="934066" y="5978013"/>
            <a:ext cx="10264876" cy="584775"/>
          </a:xfrm>
          <a:prstGeom prst="rect">
            <a:avLst/>
          </a:prstGeom>
          <a:noFill/>
        </p:spPr>
        <p:txBody>
          <a:bodyPr wrap="square" lIns="91440" tIns="45720" rIns="91440" bIns="45720">
            <a:spAutoFit/>
          </a:bodyPr>
          <a:lstStyle/>
          <a:p>
            <a:pPr algn="ctr"/>
            <a:r>
              <a:rPr lang="en-US" sz="3200" b="1" cap="none" spc="50" dirty="0">
                <a:ln w="0"/>
                <a:solidFill>
                  <a:schemeClr val="bg2"/>
                </a:solidFill>
                <a:effectLst>
                  <a:innerShdw blurRad="63500" dist="50800" dir="13500000">
                    <a:srgbClr val="000000">
                      <a:alpha val="50000"/>
                    </a:srgbClr>
                  </a:innerShdw>
                </a:effectLst>
              </a:rPr>
              <a:t>HOUDINI WITH CONGRESSIONAL COMMITTEE</a:t>
            </a:r>
          </a:p>
        </p:txBody>
      </p:sp>
    </p:spTree>
    <p:extLst>
      <p:ext uri="{BB962C8B-B14F-4D97-AF65-F5344CB8AC3E}">
        <p14:creationId xmlns:p14="http://schemas.microsoft.com/office/powerpoint/2010/main" val="20263785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D129E0E8-2CF9-428E-A18A-AE8A62FD85B6}"/>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156" y="242888"/>
            <a:ext cx="5865844" cy="6372225"/>
          </a:xfrm>
          <a:prstGeom prst="rect">
            <a:avLst/>
          </a:prstGeom>
          <a:noFill/>
          <a:ln>
            <a:noFill/>
          </a:ln>
        </p:spPr>
      </p:pic>
      <p:pic>
        <p:nvPicPr>
          <p:cNvPr id="5" name="Picture 4">
            <a:extLst>
              <a:ext uri="{FF2B5EF4-FFF2-40B4-BE49-F238E27FC236}">
                <a16:creationId xmlns:a16="http://schemas.microsoft.com/office/drawing/2014/main" id="{E541784A-0724-462C-8527-E5F147ABD7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596"/>
            <a:ext cx="5865844" cy="6372225"/>
          </a:xfrm>
          <a:prstGeom prst="rect">
            <a:avLst/>
          </a:prstGeom>
          <a:noFill/>
          <a:ln>
            <a:noFill/>
          </a:ln>
        </p:spPr>
      </p:pic>
    </p:spTree>
    <p:extLst>
      <p:ext uri="{BB962C8B-B14F-4D97-AF65-F5344CB8AC3E}">
        <p14:creationId xmlns:p14="http://schemas.microsoft.com/office/powerpoint/2010/main" val="5529469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9854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741145"/>
            <a:ext cx="11719249" cy="5874259"/>
          </a:xfrm>
          <a:solidFill>
            <a:schemeClr val="accent2">
              <a:lumMod val="20000"/>
              <a:lumOff val="80000"/>
            </a:schemeClr>
          </a:solidFill>
          <a:ln>
            <a:noFill/>
          </a:ln>
        </p:spPr>
        <p:txBody>
          <a:bodyPr>
            <a:normAutofit/>
          </a:bodyPr>
          <a:lstStyle/>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The death of Houdini's mother focused his attention on the thriving business</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of spirit mediumship, or the contacting of the dead. Whether Houdini was</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genuinely outraged at the victimization of the bereaved, or whether he</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simply saw an opportunity to capitalize on public interest, Houdini spent</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the last 13 years of his life in a highly publicized battle with the</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spiritualists. Using his knowledge of illusion, Houdini was able to</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duplicate the ghostly apparitions, noises and mysterious levitations</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produced by the working mediums and their "spirits". His "exposures" became</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so popular with his audiences that they took up more than a third of his</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regular program. Coached by the famous psychic Anna Eva Fay, Houdini</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cleverly became, in his way, the most famous "spiritualist" of all.</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In 1926, he testified at Hearings on Fortune Telling held in the House</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of Representatives before the Subcommittee on Judiciary of the District</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of Columbia. Houdini's book, A Magician Among the Spirits, was published</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two years earlier. In this work he exposed many of the prominent mediums</a:t>
            </a:r>
          </a:p>
          <a:p>
            <a:pPr marL="0" marR="0" indent="0" algn="ctr">
              <a:lnSpc>
                <a:spcPct val="107000"/>
              </a:lnSpc>
              <a:spcBef>
                <a:spcPts val="0"/>
              </a:spcBef>
              <a:spcAft>
                <a:spcPts val="0"/>
              </a:spcAft>
              <a:buNone/>
            </a:pPr>
            <a:r>
              <a:rPr lang="en-US" sz="2000" dirty="0">
                <a:solidFill>
                  <a:srgbClr val="920000"/>
                </a:solidFill>
                <a:effectLst>
                  <a:outerShdw blurRad="38100" dist="38100" dir="2700000" algn="tl">
                    <a:srgbClr val="000000">
                      <a:alpha val="43137"/>
                    </a:srgbClr>
                  </a:outerShdw>
                </a:effectLst>
                <a:latin typeface="Stencil" panose="040409050D0802020404" pitchFamily="82" charset="0"/>
                <a:ea typeface="Calibri" panose="020F0502020204030204" pitchFamily="34" charset="0"/>
                <a:cs typeface="Times New Roman" panose="02020603050405020304" pitchFamily="18" charset="0"/>
              </a:rPr>
              <a:t>of his time.</a:t>
            </a:r>
          </a:p>
          <a:p>
            <a:pPr marL="0" marR="0" indent="0" algn="ctr">
              <a:lnSpc>
                <a:spcPct val="107000"/>
              </a:lnSpc>
              <a:spcBef>
                <a:spcPts val="0"/>
              </a:spcBef>
              <a:spcAft>
                <a:spcPts val="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51618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3C5B348E-01BD-4DB4-8781-8EED23A91D29}"/>
              </a:ext>
            </a:extLst>
          </p:cNvPr>
          <p:cNvSpPr>
            <a:spLocks noGrp="1" noChangeArrowheads="1"/>
          </p:cNvSpPr>
          <p:nvPr>
            <p:ph type="body" idx="1"/>
          </p:nvPr>
        </p:nvSpPr>
        <p:spPr>
          <a:xfrm>
            <a:off x="693020" y="1219200"/>
            <a:ext cx="10866921" cy="5410200"/>
          </a:xfrm>
        </p:spPr>
        <p:txBody>
          <a:bodyPr/>
          <a:lstStyle/>
          <a:p>
            <a:pPr algn="ctr">
              <a:lnSpc>
                <a:spcPct val="150000"/>
              </a:lnSpc>
              <a:buFont typeface="Wingdings 3" panose="05040102010807070707" pitchFamily="18" charset="2"/>
              <a:buNone/>
            </a:pPr>
            <a:r>
              <a:rPr lang="en-US" altLang="en-US" sz="3600" dirty="0">
                <a:effectLst/>
              </a:rPr>
              <a:t>One of the most popular practices </a:t>
            </a:r>
          </a:p>
          <a:p>
            <a:pPr algn="ctr">
              <a:lnSpc>
                <a:spcPct val="150000"/>
              </a:lnSpc>
              <a:buFont typeface="Wingdings 3" panose="05040102010807070707" pitchFamily="18" charset="2"/>
              <a:buNone/>
            </a:pPr>
            <a:r>
              <a:rPr lang="en-US" altLang="en-US" sz="3600" dirty="0">
                <a:effectLst/>
              </a:rPr>
              <a:t>of the occult –</a:t>
            </a:r>
          </a:p>
          <a:p>
            <a:pPr algn="ctr">
              <a:lnSpc>
                <a:spcPct val="150000"/>
              </a:lnSpc>
              <a:buFont typeface="Wingdings 3" panose="05040102010807070707" pitchFamily="18" charset="2"/>
              <a:buNone/>
            </a:pPr>
            <a:r>
              <a:rPr lang="en-US" altLang="en-US" sz="3600" dirty="0">
                <a:effectLst/>
              </a:rPr>
              <a:t>attempting to make contact with the dead and to learn “secrets”</a:t>
            </a:r>
          </a:p>
          <a:p>
            <a:pPr>
              <a:lnSpc>
                <a:spcPct val="150000"/>
              </a:lnSpc>
            </a:pPr>
            <a:r>
              <a:rPr lang="en-US" altLang="en-US" sz="3600" dirty="0">
                <a:solidFill>
                  <a:srgbClr val="C00000"/>
                </a:solidFill>
                <a:effectLst/>
              </a:rPr>
              <a:t>It is an act of blasphemy</a:t>
            </a:r>
          </a:p>
          <a:p>
            <a:pPr>
              <a:lnSpc>
                <a:spcPct val="150000"/>
              </a:lnSpc>
            </a:pPr>
            <a:r>
              <a:rPr lang="en-US" altLang="en-US" sz="3600" dirty="0">
                <a:solidFill>
                  <a:srgbClr val="C00000"/>
                </a:solidFill>
                <a:effectLst/>
              </a:rPr>
              <a:t>It is called </a:t>
            </a:r>
            <a:r>
              <a:rPr lang="en-US" altLang="en-US" sz="3600" dirty="0">
                <a:solidFill>
                  <a:srgbClr val="A23043"/>
                </a:solidFill>
                <a:effectLst/>
              </a:rPr>
              <a:t>“necromancy”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1987">
                                            <p:txEl>
                                              <p:pRg st="0" end="0"/>
                                            </p:txEl>
                                          </p:spTgt>
                                        </p:tgtEl>
                                        <p:attrNameLst>
                                          <p:attrName>ppt_x</p:attrName>
                                          <p:attrName>ppt_y</p:attrName>
                                        </p:attrNameLst>
                                      </p:cBhvr>
                                    </p:animMotion>
                                    <p:animRot by="1500000">
                                      <p:cBhvr>
                                        <p:cTn id="7" dur="125" fill="hold">
                                          <p:stCondLst>
                                            <p:cond delay="0"/>
                                          </p:stCondLst>
                                        </p:cTn>
                                        <p:tgtEl>
                                          <p:spTgt spid="41987">
                                            <p:txEl>
                                              <p:pRg st="0" end="0"/>
                                            </p:txEl>
                                          </p:spTgt>
                                        </p:tgtEl>
                                        <p:attrNameLst>
                                          <p:attrName>r</p:attrName>
                                        </p:attrNameLst>
                                      </p:cBhvr>
                                    </p:animRot>
                                    <p:animRot by="-1500000">
                                      <p:cBhvr>
                                        <p:cTn id="8" dur="125" fill="hold">
                                          <p:stCondLst>
                                            <p:cond delay="125"/>
                                          </p:stCondLst>
                                        </p:cTn>
                                        <p:tgtEl>
                                          <p:spTgt spid="41987">
                                            <p:txEl>
                                              <p:pRg st="0" end="0"/>
                                            </p:txEl>
                                          </p:spTgt>
                                        </p:tgtEl>
                                        <p:attrNameLst>
                                          <p:attrName>r</p:attrName>
                                        </p:attrNameLst>
                                      </p:cBhvr>
                                    </p:animRot>
                                    <p:animRot by="-1500000">
                                      <p:cBhvr>
                                        <p:cTn id="9" dur="125" fill="hold">
                                          <p:stCondLst>
                                            <p:cond delay="250"/>
                                          </p:stCondLst>
                                        </p:cTn>
                                        <p:tgtEl>
                                          <p:spTgt spid="41987">
                                            <p:txEl>
                                              <p:pRg st="0" end="0"/>
                                            </p:txEl>
                                          </p:spTgt>
                                        </p:tgtEl>
                                        <p:attrNameLst>
                                          <p:attrName>r</p:attrName>
                                        </p:attrNameLst>
                                      </p:cBhvr>
                                    </p:animRot>
                                    <p:animRot by="1500000">
                                      <p:cBhvr>
                                        <p:cTn id="10" dur="125" fill="hold">
                                          <p:stCondLst>
                                            <p:cond delay="375"/>
                                          </p:stCondLst>
                                        </p:cTn>
                                        <p:tgtEl>
                                          <p:spTgt spid="41987">
                                            <p:txEl>
                                              <p:pRg st="0" end="0"/>
                                            </p:txEl>
                                          </p:spTgt>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1987">
                                            <p:txEl>
                                              <p:pRg st="1" end="1"/>
                                            </p:txEl>
                                          </p:spTgt>
                                        </p:tgtEl>
                                        <p:attrNameLst>
                                          <p:attrName>ppt_x</p:attrName>
                                          <p:attrName>ppt_y</p:attrName>
                                        </p:attrNameLst>
                                      </p:cBhvr>
                                    </p:animMotion>
                                    <p:animRot by="1500000">
                                      <p:cBhvr>
                                        <p:cTn id="13" dur="125" fill="hold">
                                          <p:stCondLst>
                                            <p:cond delay="0"/>
                                          </p:stCondLst>
                                        </p:cTn>
                                        <p:tgtEl>
                                          <p:spTgt spid="41987">
                                            <p:txEl>
                                              <p:pRg st="1" end="1"/>
                                            </p:txEl>
                                          </p:spTgt>
                                        </p:tgtEl>
                                        <p:attrNameLst>
                                          <p:attrName>r</p:attrName>
                                        </p:attrNameLst>
                                      </p:cBhvr>
                                    </p:animRot>
                                    <p:animRot by="-1500000">
                                      <p:cBhvr>
                                        <p:cTn id="14" dur="125" fill="hold">
                                          <p:stCondLst>
                                            <p:cond delay="125"/>
                                          </p:stCondLst>
                                        </p:cTn>
                                        <p:tgtEl>
                                          <p:spTgt spid="41987">
                                            <p:txEl>
                                              <p:pRg st="1" end="1"/>
                                            </p:txEl>
                                          </p:spTgt>
                                        </p:tgtEl>
                                        <p:attrNameLst>
                                          <p:attrName>r</p:attrName>
                                        </p:attrNameLst>
                                      </p:cBhvr>
                                    </p:animRot>
                                    <p:animRot by="-1500000">
                                      <p:cBhvr>
                                        <p:cTn id="15" dur="125" fill="hold">
                                          <p:stCondLst>
                                            <p:cond delay="250"/>
                                          </p:stCondLst>
                                        </p:cTn>
                                        <p:tgtEl>
                                          <p:spTgt spid="41987">
                                            <p:txEl>
                                              <p:pRg st="1" end="1"/>
                                            </p:txEl>
                                          </p:spTgt>
                                        </p:tgtEl>
                                        <p:attrNameLst>
                                          <p:attrName>r</p:attrName>
                                        </p:attrNameLst>
                                      </p:cBhvr>
                                    </p:animRot>
                                    <p:animRot by="1500000">
                                      <p:cBhvr>
                                        <p:cTn id="16" dur="125" fill="hold">
                                          <p:stCondLst>
                                            <p:cond delay="375"/>
                                          </p:stCondLst>
                                        </p:cTn>
                                        <p:tgtEl>
                                          <p:spTgt spid="41987">
                                            <p:txEl>
                                              <p:pRg st="1" end="1"/>
                                            </p:txEl>
                                          </p:spTgt>
                                        </p:tgtEl>
                                        <p:attrNameLst>
                                          <p:attrName>r</p:attrName>
                                        </p:attrNameLst>
                                      </p:cBhvr>
                                    </p:animRot>
                                  </p:childTnLst>
                                </p:cTn>
                              </p:par>
                              <p:par>
                                <p:cTn id="17" presetID="34" presetClass="emph" presetSubtype="0" fill="hold" grpId="0"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41987">
                                            <p:txEl>
                                              <p:pRg st="2" end="2"/>
                                            </p:txEl>
                                          </p:spTgt>
                                        </p:tgtEl>
                                        <p:attrNameLst>
                                          <p:attrName>ppt_x</p:attrName>
                                          <p:attrName>ppt_y</p:attrName>
                                        </p:attrNameLst>
                                      </p:cBhvr>
                                    </p:animMotion>
                                    <p:animRot by="1500000">
                                      <p:cBhvr>
                                        <p:cTn id="19" dur="125" fill="hold">
                                          <p:stCondLst>
                                            <p:cond delay="0"/>
                                          </p:stCondLst>
                                        </p:cTn>
                                        <p:tgtEl>
                                          <p:spTgt spid="41987">
                                            <p:txEl>
                                              <p:pRg st="2" end="2"/>
                                            </p:txEl>
                                          </p:spTgt>
                                        </p:tgtEl>
                                        <p:attrNameLst>
                                          <p:attrName>r</p:attrName>
                                        </p:attrNameLst>
                                      </p:cBhvr>
                                    </p:animRot>
                                    <p:animRot by="-1500000">
                                      <p:cBhvr>
                                        <p:cTn id="20" dur="125" fill="hold">
                                          <p:stCondLst>
                                            <p:cond delay="125"/>
                                          </p:stCondLst>
                                        </p:cTn>
                                        <p:tgtEl>
                                          <p:spTgt spid="41987">
                                            <p:txEl>
                                              <p:pRg st="2" end="2"/>
                                            </p:txEl>
                                          </p:spTgt>
                                        </p:tgtEl>
                                        <p:attrNameLst>
                                          <p:attrName>r</p:attrName>
                                        </p:attrNameLst>
                                      </p:cBhvr>
                                    </p:animRot>
                                    <p:animRot by="-1500000">
                                      <p:cBhvr>
                                        <p:cTn id="21" dur="125" fill="hold">
                                          <p:stCondLst>
                                            <p:cond delay="250"/>
                                          </p:stCondLst>
                                        </p:cTn>
                                        <p:tgtEl>
                                          <p:spTgt spid="41987">
                                            <p:txEl>
                                              <p:pRg st="2" end="2"/>
                                            </p:txEl>
                                          </p:spTgt>
                                        </p:tgtEl>
                                        <p:attrNameLst>
                                          <p:attrName>r</p:attrName>
                                        </p:attrNameLst>
                                      </p:cBhvr>
                                    </p:animRot>
                                    <p:animRot by="1500000">
                                      <p:cBhvr>
                                        <p:cTn id="22" dur="125" fill="hold">
                                          <p:stCondLst>
                                            <p:cond delay="375"/>
                                          </p:stCondLst>
                                        </p:cTn>
                                        <p:tgtEl>
                                          <p:spTgt spid="41987">
                                            <p:txEl>
                                              <p:pRg st="2" end="2"/>
                                            </p:txEl>
                                          </p:spTgt>
                                        </p:tgtEl>
                                        <p:attrNameLst>
                                          <p:attrName>r</p:attrName>
                                        </p:attrNameLst>
                                      </p:cBhvr>
                                    </p:animRo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1987">
                                            <p:txEl>
                                              <p:pRg st="3" end="3"/>
                                            </p:txEl>
                                          </p:spTgt>
                                        </p:tgtEl>
                                        <p:attrNameLst>
                                          <p:attrName>style.visibility</p:attrName>
                                        </p:attrNameLst>
                                      </p:cBhvr>
                                      <p:to>
                                        <p:strVal val="visible"/>
                                      </p:to>
                                    </p:set>
                                    <p:anim calcmode="lin" valueType="num">
                                      <p:cBhvr>
                                        <p:cTn id="27" dur="500" fill="hold"/>
                                        <p:tgtEl>
                                          <p:spTgt spid="41987">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1987">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41987">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41987">
                                            <p:txEl>
                                              <p:pRg st="4" end="4"/>
                                            </p:txEl>
                                          </p:spTgt>
                                        </p:tgtEl>
                                        <p:attrNameLst>
                                          <p:attrName>style.visibility</p:attrName>
                                        </p:attrNameLst>
                                      </p:cBhvr>
                                      <p:to>
                                        <p:strVal val="visible"/>
                                      </p:to>
                                    </p:set>
                                    <p:anim calcmode="lin" valueType="num">
                                      <p:cBhvr>
                                        <p:cTn id="34" dur="500" fill="hold"/>
                                        <p:tgtEl>
                                          <p:spTgt spid="41987">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1987">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318CC402-BF9A-4A07-9DD4-4120C9593941}"/>
              </a:ext>
            </a:extLst>
          </p:cNvPr>
          <p:cNvSpPr>
            <a:spLocks noGrp="1" noChangeArrowheads="1"/>
          </p:cNvSpPr>
          <p:nvPr>
            <p:ph type="body" idx="1"/>
          </p:nvPr>
        </p:nvSpPr>
        <p:spPr>
          <a:xfrm>
            <a:off x="2184935" y="1482290"/>
            <a:ext cx="8027470" cy="5147109"/>
          </a:xfrm>
        </p:spPr>
        <p:txBody>
          <a:bodyPr/>
          <a:lstStyle/>
          <a:p>
            <a:pPr>
              <a:lnSpc>
                <a:spcPct val="110000"/>
              </a:lnSpc>
              <a:buFont typeface="Wingdings 3" panose="05040102010807070707" pitchFamily="18" charset="2"/>
              <a:buNone/>
            </a:pPr>
            <a:r>
              <a:rPr lang="en-US" altLang="en-US" sz="3000" dirty="0">
                <a:effectLst/>
              </a:rPr>
              <a:t>Dead spirits are said to communicate</a:t>
            </a:r>
          </a:p>
          <a:p>
            <a:pPr>
              <a:lnSpc>
                <a:spcPct val="110000"/>
              </a:lnSpc>
              <a:buFont typeface="Wingdings 3" panose="05040102010807070707" pitchFamily="18" charset="2"/>
              <a:buNone/>
            </a:pPr>
            <a:r>
              <a:rPr lang="en-US" altLang="en-US" sz="3000" dirty="0">
                <a:effectLst/>
              </a:rPr>
              <a:t>with the living by a variety of methods:</a:t>
            </a:r>
            <a:r>
              <a:rPr lang="en-US" altLang="en-US" dirty="0">
                <a:effectLst/>
              </a:rPr>
              <a:t> </a:t>
            </a:r>
          </a:p>
          <a:p>
            <a:pPr>
              <a:lnSpc>
                <a:spcPct val="110000"/>
              </a:lnSpc>
            </a:pPr>
            <a:r>
              <a:rPr lang="en-US" altLang="en-US" sz="3000" dirty="0">
                <a:effectLst/>
              </a:rPr>
              <a:t>rapping on the table</a:t>
            </a:r>
          </a:p>
          <a:p>
            <a:pPr>
              <a:lnSpc>
                <a:spcPct val="110000"/>
              </a:lnSpc>
            </a:pPr>
            <a:r>
              <a:rPr lang="en-US" altLang="en-US" sz="3000" dirty="0">
                <a:effectLst/>
              </a:rPr>
              <a:t>the voice of the medium</a:t>
            </a:r>
          </a:p>
          <a:p>
            <a:pPr>
              <a:lnSpc>
                <a:spcPct val="110000"/>
              </a:lnSpc>
            </a:pPr>
            <a:r>
              <a:rPr lang="en-US" altLang="en-US" sz="3000" dirty="0">
                <a:effectLst/>
              </a:rPr>
              <a:t>writing that mysteriously appears</a:t>
            </a:r>
          </a:p>
          <a:p>
            <a:pPr>
              <a:lnSpc>
                <a:spcPct val="110000"/>
              </a:lnSpc>
            </a:pPr>
            <a:r>
              <a:rPr lang="en-US" altLang="en-US" sz="3000" dirty="0">
                <a:effectLst/>
              </a:rPr>
              <a:t>floating images of the spirit</a:t>
            </a:r>
          </a:p>
          <a:p>
            <a:pPr>
              <a:lnSpc>
                <a:spcPct val="110000"/>
              </a:lnSpc>
            </a:pPr>
            <a:r>
              <a:rPr lang="en-US" altLang="en-US" sz="3000" dirty="0">
                <a:effectLst/>
              </a:rPr>
              <a:t>movement of some object that points to an answer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43011">
                                            <p:txEl>
                                              <p:pRg st="0" end="0"/>
                                            </p:txEl>
                                          </p:spTgt>
                                        </p:tgtEl>
                                        <p:attrNameLst>
                                          <p:attrName>style.textDecorationUnderline</p:attrName>
                                        </p:attrNameLst>
                                      </p:cBhvr>
                                      <p:to>
                                        <p:strVal val="true"/>
                                      </p:to>
                                    </p:set>
                                  </p:childTnLst>
                                </p:cTn>
                              </p:par>
                              <p:par>
                                <p:cTn id="7" presetID="18" presetClass="emph" presetSubtype="0" fill="hold" grpId="0" nodeType="withEffect">
                                  <p:stCondLst>
                                    <p:cond delay="0"/>
                                  </p:stCondLst>
                                  <p:iterate type="lt">
                                    <p:tmPct val="4000"/>
                                  </p:iterate>
                                  <p:childTnLst>
                                    <p:set>
                                      <p:cBhvr override="childStyle">
                                        <p:cTn id="8" dur="500" fill="hold"/>
                                        <p:tgtEl>
                                          <p:spTgt spid="43011">
                                            <p:txEl>
                                              <p:pRg st="1" end="1"/>
                                            </p:txEl>
                                          </p:spTgt>
                                        </p:tgtEl>
                                        <p:attrNameLst>
                                          <p:attrName>style.textDecorationUnderline</p:attrName>
                                        </p:attrNameLst>
                                      </p:cBhvr>
                                      <p:to>
                                        <p:strVal val="true"/>
                                      </p:to>
                                    </p:set>
                                  </p:childTnLst>
                                </p:cTn>
                              </p:par>
                              <p:par>
                                <p:cTn id="9" presetID="53" presetClass="entr" presetSubtype="0" fill="hold" grpId="0" nodeType="withEffect">
                                  <p:stCondLst>
                                    <p:cond delay="0"/>
                                  </p:stCondLst>
                                  <p:childTnLst>
                                    <p:set>
                                      <p:cBhvr>
                                        <p:cTn id="10" dur="1" fill="hold">
                                          <p:stCondLst>
                                            <p:cond delay="0"/>
                                          </p:stCondLst>
                                        </p:cTn>
                                        <p:tgtEl>
                                          <p:spTgt spid="43011">
                                            <p:txEl>
                                              <p:pRg st="2" end="2"/>
                                            </p:txEl>
                                          </p:spTgt>
                                        </p:tgtEl>
                                        <p:attrNameLst>
                                          <p:attrName>style.visibility</p:attrName>
                                        </p:attrNameLst>
                                      </p:cBhvr>
                                      <p:to>
                                        <p:strVal val="visible"/>
                                      </p:to>
                                    </p:set>
                                    <p:anim calcmode="lin" valueType="num">
                                      <p:cBhvr>
                                        <p:cTn id="11" dur="500" fill="hold"/>
                                        <p:tgtEl>
                                          <p:spTgt spid="43011">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43011">
                                            <p:txEl>
                                              <p:pRg st="2" end="2"/>
                                            </p:txEl>
                                          </p:spTgt>
                                        </p:tgtEl>
                                        <p:attrNameLst>
                                          <p:attrName>ppt_h</p:attrName>
                                        </p:attrNameLst>
                                      </p:cBhvr>
                                      <p:tavLst>
                                        <p:tav tm="0">
                                          <p:val>
                                            <p:fltVal val="0"/>
                                          </p:val>
                                        </p:tav>
                                        <p:tav tm="100000">
                                          <p:val>
                                            <p:strVal val="#ppt_h"/>
                                          </p:val>
                                        </p:tav>
                                      </p:tavLst>
                                    </p:anim>
                                    <p:animEffect transition="in" filter="fade">
                                      <p:cBhvr>
                                        <p:cTn id="13" dur="500"/>
                                        <p:tgtEl>
                                          <p:spTgt spid="43011">
                                            <p:txEl>
                                              <p:pRg st="2" end="2"/>
                                            </p:txEl>
                                          </p:spTgt>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43011">
                                            <p:txEl>
                                              <p:pRg st="3" end="3"/>
                                            </p:txEl>
                                          </p:spTgt>
                                        </p:tgtEl>
                                        <p:attrNameLst>
                                          <p:attrName>style.visibility</p:attrName>
                                        </p:attrNameLst>
                                      </p:cBhvr>
                                      <p:to>
                                        <p:strVal val="visible"/>
                                      </p:to>
                                    </p:set>
                                    <p:anim calcmode="lin" valueType="num">
                                      <p:cBhvr>
                                        <p:cTn id="16" dur="500" fill="hold"/>
                                        <p:tgtEl>
                                          <p:spTgt spid="43011">
                                            <p:txEl>
                                              <p:pRg st="3" end="3"/>
                                            </p:txEl>
                                          </p:spTgt>
                                        </p:tgtEl>
                                        <p:attrNameLst>
                                          <p:attrName>ppt_w</p:attrName>
                                        </p:attrNameLst>
                                      </p:cBhvr>
                                      <p:tavLst>
                                        <p:tav tm="0">
                                          <p:val>
                                            <p:fltVal val="0"/>
                                          </p:val>
                                        </p:tav>
                                        <p:tav tm="100000">
                                          <p:val>
                                            <p:strVal val="#ppt_w"/>
                                          </p:val>
                                        </p:tav>
                                      </p:tavLst>
                                    </p:anim>
                                    <p:anim calcmode="lin" valueType="num">
                                      <p:cBhvr>
                                        <p:cTn id="17" dur="500" fill="hold"/>
                                        <p:tgtEl>
                                          <p:spTgt spid="43011">
                                            <p:txEl>
                                              <p:pRg st="3" end="3"/>
                                            </p:txEl>
                                          </p:spTgt>
                                        </p:tgtEl>
                                        <p:attrNameLst>
                                          <p:attrName>ppt_h</p:attrName>
                                        </p:attrNameLst>
                                      </p:cBhvr>
                                      <p:tavLst>
                                        <p:tav tm="0">
                                          <p:val>
                                            <p:fltVal val="0"/>
                                          </p:val>
                                        </p:tav>
                                        <p:tav tm="100000">
                                          <p:val>
                                            <p:strVal val="#ppt_h"/>
                                          </p:val>
                                        </p:tav>
                                      </p:tavLst>
                                    </p:anim>
                                    <p:animEffect transition="in" filter="fade">
                                      <p:cBhvr>
                                        <p:cTn id="18" dur="500"/>
                                        <p:tgtEl>
                                          <p:spTgt spid="43011">
                                            <p:txEl>
                                              <p:pRg st="3" end="3"/>
                                            </p:txEl>
                                          </p:spTgt>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43011">
                                            <p:txEl>
                                              <p:pRg st="4" end="4"/>
                                            </p:txEl>
                                          </p:spTgt>
                                        </p:tgtEl>
                                        <p:attrNameLst>
                                          <p:attrName>style.visibility</p:attrName>
                                        </p:attrNameLst>
                                      </p:cBhvr>
                                      <p:to>
                                        <p:strVal val="visible"/>
                                      </p:to>
                                    </p:set>
                                    <p:anim calcmode="lin" valueType="num">
                                      <p:cBhvr>
                                        <p:cTn id="21" dur="500" fill="hold"/>
                                        <p:tgtEl>
                                          <p:spTgt spid="43011">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3011">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3011">
                                            <p:txEl>
                                              <p:pRg st="4" end="4"/>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43011">
                                            <p:txEl>
                                              <p:pRg st="5" end="5"/>
                                            </p:txEl>
                                          </p:spTgt>
                                        </p:tgtEl>
                                        <p:attrNameLst>
                                          <p:attrName>style.visibility</p:attrName>
                                        </p:attrNameLst>
                                      </p:cBhvr>
                                      <p:to>
                                        <p:strVal val="visible"/>
                                      </p:to>
                                    </p:set>
                                    <p:anim calcmode="lin" valueType="num">
                                      <p:cBhvr>
                                        <p:cTn id="26" dur="500" fill="hold"/>
                                        <p:tgtEl>
                                          <p:spTgt spid="43011">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43011">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43011">
                                            <p:txEl>
                                              <p:pRg st="5" end="5"/>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43011">
                                            <p:txEl>
                                              <p:pRg st="6" end="6"/>
                                            </p:txEl>
                                          </p:spTgt>
                                        </p:tgtEl>
                                        <p:attrNameLst>
                                          <p:attrName>style.visibility</p:attrName>
                                        </p:attrNameLst>
                                      </p:cBhvr>
                                      <p:to>
                                        <p:strVal val="visible"/>
                                      </p:to>
                                    </p:set>
                                    <p:anim calcmode="lin" valueType="num">
                                      <p:cBhvr>
                                        <p:cTn id="31" dur="500" fill="hold"/>
                                        <p:tgtEl>
                                          <p:spTgt spid="43011">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43011">
                                            <p:txEl>
                                              <p:pRg st="6" end="6"/>
                                            </p:txEl>
                                          </p:spTgt>
                                        </p:tgtEl>
                                        <p:attrNameLst>
                                          <p:attrName>ppt_h</p:attrName>
                                        </p:attrNameLst>
                                      </p:cBhvr>
                                      <p:tavLst>
                                        <p:tav tm="0">
                                          <p:val>
                                            <p:fltVal val="0"/>
                                          </p:val>
                                        </p:tav>
                                        <p:tav tm="100000">
                                          <p:val>
                                            <p:strVal val="#ppt_h"/>
                                          </p:val>
                                        </p:tav>
                                      </p:tavLst>
                                    </p:anim>
                                    <p:animEffect transition="in" filter="fade">
                                      <p:cBhvr>
                                        <p:cTn id="33" dur="500"/>
                                        <p:tgtEl>
                                          <p:spTgt spid="430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a:extLst>
              <a:ext uri="{FF2B5EF4-FFF2-40B4-BE49-F238E27FC236}">
                <a16:creationId xmlns:a16="http://schemas.microsoft.com/office/drawing/2014/main" id="{BD635ED6-15E4-4146-98BA-0B6B70C53E2A}"/>
              </a:ext>
            </a:extLst>
          </p:cNvPr>
          <p:cNvSpPr>
            <a:spLocks noGrp="1" noChangeArrowheads="1"/>
          </p:cNvSpPr>
          <p:nvPr>
            <p:ph type="body" idx="1"/>
          </p:nvPr>
        </p:nvSpPr>
        <p:spPr>
          <a:xfrm>
            <a:off x="2079056" y="1309036"/>
            <a:ext cx="7324826" cy="5320364"/>
          </a:xfrm>
        </p:spPr>
        <p:txBody>
          <a:bodyPr/>
          <a:lstStyle/>
          <a:p>
            <a:pPr algn="ctr">
              <a:lnSpc>
                <a:spcPct val="140000"/>
              </a:lnSpc>
              <a:buFont typeface="Wingdings 3" panose="05040102010807070707" pitchFamily="18" charset="2"/>
              <a:buNone/>
            </a:pPr>
            <a:r>
              <a:rPr lang="en-US" altLang="en-US" sz="3600" dirty="0">
                <a:effectLst/>
              </a:rPr>
              <a:t>Methods for communicating </a:t>
            </a:r>
          </a:p>
          <a:p>
            <a:pPr algn="ctr">
              <a:lnSpc>
                <a:spcPct val="140000"/>
              </a:lnSpc>
              <a:buFont typeface="Wingdings 3" panose="05040102010807070707" pitchFamily="18" charset="2"/>
              <a:buNone/>
            </a:pPr>
            <a:r>
              <a:rPr lang="en-US" altLang="en-US" sz="3600" dirty="0">
                <a:effectLst/>
              </a:rPr>
              <a:t>with the dead</a:t>
            </a:r>
          </a:p>
          <a:p>
            <a:pPr>
              <a:lnSpc>
                <a:spcPct val="140000"/>
              </a:lnSpc>
            </a:pPr>
            <a:r>
              <a:rPr lang="en-US" altLang="en-US" dirty="0">
                <a:effectLst/>
              </a:rPr>
              <a:t>Mediums who claim they contact the dead</a:t>
            </a:r>
          </a:p>
          <a:p>
            <a:pPr>
              <a:lnSpc>
                <a:spcPct val="140000"/>
              </a:lnSpc>
            </a:pPr>
            <a:r>
              <a:rPr lang="en-US" altLang="en-US" dirty="0">
                <a:effectLst/>
              </a:rPr>
              <a:t>Use of the Ouija board to contact dead spirits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500" fill="hold"/>
                                        <p:tgtEl>
                                          <p:spTgt spid="44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0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403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 calcmode="lin" valueType="num">
                                      <p:cBhvr>
                                        <p:cTn id="12" dur="500" fill="hold"/>
                                        <p:tgtEl>
                                          <p:spTgt spid="4403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403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4035">
                                            <p:txEl>
                                              <p:pRg st="1" end="1"/>
                                            </p:txEl>
                                          </p:spTgt>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44035">
                                            <p:txEl>
                                              <p:pRg st="2" end="2"/>
                                            </p:txEl>
                                          </p:spTgt>
                                        </p:tgtEl>
                                        <p:attrNameLst>
                                          <p:attrName>style.visibility</p:attrName>
                                        </p:attrNameLst>
                                      </p:cBhvr>
                                      <p:to>
                                        <p:strVal val="visible"/>
                                      </p:to>
                                    </p:set>
                                    <p:anim calcmode="lin" valueType="num">
                                      <p:cBhvr>
                                        <p:cTn id="18" dur="500" fill="hold"/>
                                        <p:tgtEl>
                                          <p:spTgt spid="44035">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44035">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44035">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p:cTn id="25" dur="500" fill="hold"/>
                                        <p:tgtEl>
                                          <p:spTgt spid="4403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4035">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5722F51-DDAE-4BE4-9C80-DF9C66A84881}"/>
              </a:ext>
            </a:extLst>
          </p:cNvPr>
          <p:cNvSpPr>
            <a:spLocks noGrp="1" noChangeArrowheads="1"/>
          </p:cNvSpPr>
          <p:nvPr>
            <p:ph type="body" idx="1"/>
          </p:nvPr>
        </p:nvSpPr>
        <p:spPr>
          <a:xfrm>
            <a:off x="1722923" y="1366786"/>
            <a:ext cx="8576110" cy="5262613"/>
          </a:xfrm>
        </p:spPr>
        <p:txBody>
          <a:bodyPr/>
          <a:lstStyle/>
          <a:p>
            <a:pPr algn="ctr">
              <a:lnSpc>
                <a:spcPct val="140000"/>
              </a:lnSpc>
              <a:buFont typeface="Wingdings 3" panose="05040102010807070707" pitchFamily="18" charset="2"/>
              <a:buNone/>
            </a:pPr>
            <a:r>
              <a:rPr lang="en-US" altLang="en-US" sz="4000" dirty="0">
                <a:effectLst/>
              </a:rPr>
              <a:t>Can the living communicate with the dead (Luke 16: 19-31)?</a:t>
            </a:r>
          </a:p>
          <a:p>
            <a:pPr>
              <a:lnSpc>
                <a:spcPct val="140000"/>
              </a:lnSpc>
            </a:pPr>
            <a:r>
              <a:rPr lang="en-US" altLang="en-US" dirty="0">
                <a:effectLst/>
              </a:rPr>
              <a:t>There is a great gulf separating the righteous and the unrighteous, and no one is able to cross it.</a:t>
            </a:r>
          </a:p>
          <a:p>
            <a:pPr>
              <a:lnSpc>
                <a:spcPct val="140000"/>
              </a:lnSpc>
            </a:pPr>
            <a:r>
              <a:rPr lang="en-US" altLang="en-US" dirty="0">
                <a:effectLst/>
              </a:rPr>
              <a:t>There is a restriction in conversation.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p:cTn id="7" dur="5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0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5059">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p:cTn id="13" dur="5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505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5059">
                                            <p:txEl>
                                              <p:pRg st="1" end="1"/>
                                            </p:txEl>
                                          </p:spTgt>
                                        </p:tgtEl>
                                      </p:cBhvr>
                                    </p:animEffect>
                                  </p:childTnLst>
                                </p:cTn>
                              </p:par>
                            </p:childTnLst>
                          </p:cTn>
                        </p:par>
                        <p:par>
                          <p:cTn id="16" fill="hold" nodeType="afterGroup">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p:cTn id="19" dur="500" fill="hold"/>
                                        <p:tgtEl>
                                          <p:spTgt spid="450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505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a:extLst>
              <a:ext uri="{FF2B5EF4-FFF2-40B4-BE49-F238E27FC236}">
                <a16:creationId xmlns:a16="http://schemas.microsoft.com/office/drawing/2014/main" id="{CFD83C6D-027A-422C-B417-7F07C7FD967E}"/>
              </a:ext>
            </a:extLst>
          </p:cNvPr>
          <p:cNvSpPr>
            <a:spLocks noGrp="1" noChangeArrowheads="1"/>
          </p:cNvSpPr>
          <p:nvPr>
            <p:ph type="body" idx="1"/>
          </p:nvPr>
        </p:nvSpPr>
        <p:spPr>
          <a:xfrm>
            <a:off x="1001026" y="1357162"/>
            <a:ext cx="10581373" cy="5272238"/>
          </a:xfrm>
        </p:spPr>
        <p:txBody>
          <a:bodyPr/>
          <a:lstStyle/>
          <a:p>
            <a:pPr algn="ctr">
              <a:lnSpc>
                <a:spcPct val="110000"/>
              </a:lnSpc>
              <a:buFont typeface="Wingdings 3" panose="05040102010807070707" pitchFamily="18" charset="2"/>
              <a:buNone/>
            </a:pPr>
            <a:r>
              <a:rPr lang="en-US" altLang="en-US" sz="4000" dirty="0">
                <a:effectLst/>
              </a:rPr>
              <a:t>King Saul and the Witch at Endor </a:t>
            </a:r>
          </a:p>
          <a:p>
            <a:pPr algn="ctr">
              <a:lnSpc>
                <a:spcPct val="110000"/>
              </a:lnSpc>
              <a:buFont typeface="Wingdings 3" panose="05040102010807070707" pitchFamily="18" charset="2"/>
              <a:buNone/>
            </a:pPr>
            <a:r>
              <a:rPr lang="en-US" altLang="en-US" sz="4000" dirty="0">
                <a:effectLst/>
              </a:rPr>
              <a:t>(1 Samuel 28) </a:t>
            </a:r>
          </a:p>
          <a:p>
            <a:pPr>
              <a:lnSpc>
                <a:spcPct val="110000"/>
              </a:lnSpc>
            </a:pPr>
            <a:r>
              <a:rPr lang="en-US" altLang="en-US" dirty="0">
                <a:effectLst/>
              </a:rPr>
              <a:t>Samuel’s appearance was a shock to the witch</a:t>
            </a:r>
          </a:p>
          <a:p>
            <a:pPr>
              <a:lnSpc>
                <a:spcPct val="110000"/>
              </a:lnSpc>
            </a:pPr>
            <a:r>
              <a:rPr lang="en-US" altLang="en-US" dirty="0">
                <a:effectLst/>
              </a:rPr>
              <a:t>The incident was not under the medium’s control but was God’s doing</a:t>
            </a:r>
          </a:p>
          <a:p>
            <a:pPr>
              <a:lnSpc>
                <a:spcPct val="110000"/>
              </a:lnSpc>
            </a:pPr>
            <a:r>
              <a:rPr lang="en-US" altLang="en-US" dirty="0">
                <a:effectLst/>
              </a:rPr>
              <a:t>God has the authority to bring the dead back for specific messages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p:cTn id="7" dur="500" fill="hold"/>
                                        <p:tgtEl>
                                          <p:spTgt spid="46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0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608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6083">
                                            <p:txEl>
                                              <p:pRg st="1" end="1"/>
                                            </p:txEl>
                                          </p:spTgt>
                                        </p:tgtEl>
                                        <p:attrNameLst>
                                          <p:attrName>style.visibility</p:attrName>
                                        </p:attrNameLst>
                                      </p:cBhvr>
                                      <p:to>
                                        <p:strVal val="visible"/>
                                      </p:to>
                                    </p:set>
                                    <p:anim calcmode="lin" valueType="num">
                                      <p:cBhvr>
                                        <p:cTn id="12" dur="5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608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6083">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p:cTn id="19" dur="500" fill="hold"/>
                                        <p:tgtEl>
                                          <p:spTgt spid="4608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608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6083">
                                            <p:txEl>
                                              <p:pRg st="2" end="2"/>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6083">
                                            <p:txEl>
                                              <p:pRg st="3" end="3"/>
                                            </p:txEl>
                                          </p:spTgt>
                                        </p:tgtEl>
                                        <p:attrNameLst>
                                          <p:attrName>style.visibility</p:attrName>
                                        </p:attrNameLst>
                                      </p:cBhvr>
                                      <p:to>
                                        <p:strVal val="visible"/>
                                      </p:to>
                                    </p:set>
                                    <p:anim calcmode="lin" valueType="num">
                                      <p:cBhvr>
                                        <p:cTn id="24" dur="500" fill="hold"/>
                                        <p:tgtEl>
                                          <p:spTgt spid="4608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608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6083">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46083">
                                            <p:txEl>
                                              <p:pRg st="4" end="4"/>
                                            </p:txEl>
                                          </p:spTgt>
                                        </p:tgtEl>
                                        <p:attrNameLst>
                                          <p:attrName>style.visibility</p:attrName>
                                        </p:attrNameLst>
                                      </p:cBhvr>
                                      <p:to>
                                        <p:strVal val="visible"/>
                                      </p:to>
                                    </p:set>
                                    <p:anim calcmode="lin" valueType="num">
                                      <p:cBhvr>
                                        <p:cTn id="31" dur="500" fill="hold"/>
                                        <p:tgtEl>
                                          <p:spTgt spid="4608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608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60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D8D55F0F-7F71-4304-9461-FF669A4B8397}"/>
              </a:ext>
            </a:extLst>
          </p:cNvPr>
          <p:cNvSpPr>
            <a:spLocks noGrp="1" noChangeArrowheads="1"/>
          </p:cNvSpPr>
          <p:nvPr>
            <p:ph type="body" idx="1"/>
          </p:nvPr>
        </p:nvSpPr>
        <p:spPr>
          <a:xfrm>
            <a:off x="609600" y="1694046"/>
            <a:ext cx="10972800" cy="4935354"/>
          </a:xfrm>
        </p:spPr>
        <p:txBody>
          <a:bodyPr/>
          <a:lstStyle/>
          <a:p>
            <a:pPr algn="ctr">
              <a:lnSpc>
                <a:spcPct val="200000"/>
              </a:lnSpc>
              <a:buFont typeface="Wingdings 3" panose="05040102010807070707" pitchFamily="18" charset="2"/>
              <a:buNone/>
            </a:pPr>
            <a:r>
              <a:rPr lang="en-US" altLang="en-US" sz="4000" dirty="0">
                <a:solidFill>
                  <a:srgbClr val="C00000"/>
                </a:solidFill>
                <a:effectLst/>
              </a:rPr>
              <a:t>The dead CANNOT communicate </a:t>
            </a:r>
          </a:p>
          <a:p>
            <a:pPr algn="ctr">
              <a:lnSpc>
                <a:spcPct val="200000"/>
              </a:lnSpc>
              <a:buFont typeface="Wingdings 3" panose="05040102010807070707" pitchFamily="18" charset="2"/>
              <a:buNone/>
            </a:pPr>
            <a:r>
              <a:rPr lang="en-US" altLang="en-US" sz="4000" dirty="0">
                <a:solidFill>
                  <a:srgbClr val="C00000"/>
                </a:solidFill>
                <a:effectLst/>
              </a:rPr>
              <a:t>unless it is a special act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47107">
                                            <p:txEl>
                                              <p:pRg st="0" end="0"/>
                                            </p:txEl>
                                          </p:spTgt>
                                        </p:tgtEl>
                                        <p:attrNameLst>
                                          <p:attrName>style.textDecorationUnderline</p:attrName>
                                        </p:attrNameLst>
                                      </p:cBhvr>
                                      <p:to>
                                        <p:strVal val="true"/>
                                      </p:to>
                                    </p:set>
                                  </p:childTnLst>
                                </p:cTn>
                              </p:par>
                              <p:par>
                                <p:cTn id="7" presetID="18" presetClass="emph" presetSubtype="0" fill="hold" grpId="0" nodeType="withEffect">
                                  <p:stCondLst>
                                    <p:cond delay="0"/>
                                  </p:stCondLst>
                                  <p:iterate type="lt">
                                    <p:tmPct val="4000"/>
                                  </p:iterate>
                                  <p:childTnLst>
                                    <p:set>
                                      <p:cBhvr override="childStyle">
                                        <p:cTn id="8" dur="500" fill="hold"/>
                                        <p:tgtEl>
                                          <p:spTgt spid="47107">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75531B8A-579F-4E21-96F3-2D4EDD76A5F4}"/>
              </a:ext>
            </a:extLst>
          </p:cNvPr>
          <p:cNvSpPr>
            <a:spLocks noGrp="1" noChangeArrowheads="1"/>
          </p:cNvSpPr>
          <p:nvPr>
            <p:ph type="body" idx="1"/>
          </p:nvPr>
        </p:nvSpPr>
        <p:spPr>
          <a:xfrm>
            <a:off x="2127183" y="1219200"/>
            <a:ext cx="7709836" cy="5410200"/>
          </a:xfrm>
        </p:spPr>
        <p:txBody>
          <a:bodyPr/>
          <a:lstStyle/>
          <a:p>
            <a:pPr>
              <a:lnSpc>
                <a:spcPct val="160000"/>
              </a:lnSpc>
            </a:pPr>
            <a:r>
              <a:rPr lang="en-US" altLang="en-US" dirty="0">
                <a:effectLst/>
              </a:rPr>
              <a:t>It is critical that Christians today understand what the Scripture says about practicing magic.</a:t>
            </a:r>
          </a:p>
          <a:p>
            <a:pPr>
              <a:lnSpc>
                <a:spcPct val="160000"/>
              </a:lnSpc>
            </a:pPr>
            <a:r>
              <a:rPr lang="en-US" altLang="en-US" dirty="0">
                <a:effectLst/>
              </a:rPr>
              <a:t>Christians need to know how sinful it is to rely upon magical “powers” for health, knowledge, and security.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5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222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2227">
                                            <p:txEl>
                                              <p:pRg st="1" end="1"/>
                                            </p:txEl>
                                          </p:spTgt>
                                        </p:tgtEl>
                                        <p:attrNameLst>
                                          <p:attrName>style.visibility</p:attrName>
                                        </p:attrNameLst>
                                      </p:cBhvr>
                                      <p:to>
                                        <p:strVal val="visible"/>
                                      </p:to>
                                    </p:set>
                                    <p:anim calcmode="lin" valueType="num">
                                      <p:cBhvr>
                                        <p:cTn id="14" dur="500" fill="hold"/>
                                        <p:tgtEl>
                                          <p:spTgt spid="5222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222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22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7F14AD68-B183-4432-A052-D5C0E2185789}"/>
              </a:ext>
            </a:extLst>
          </p:cNvPr>
          <p:cNvSpPr>
            <a:spLocks noGrp="1" noChangeArrowheads="1"/>
          </p:cNvSpPr>
          <p:nvPr>
            <p:ph type="body" idx="1"/>
          </p:nvPr>
        </p:nvSpPr>
        <p:spPr>
          <a:xfrm>
            <a:off x="2213811" y="1219200"/>
            <a:ext cx="6343048" cy="5410200"/>
          </a:xfrm>
        </p:spPr>
        <p:txBody>
          <a:bodyPr/>
          <a:lstStyle/>
          <a:p>
            <a:pPr algn="ctr">
              <a:lnSpc>
                <a:spcPct val="120000"/>
              </a:lnSpc>
              <a:buFont typeface="Wingdings 3" panose="05040102010807070707" pitchFamily="18" charset="2"/>
              <a:buNone/>
            </a:pPr>
            <a:r>
              <a:rPr lang="en-US" altLang="en-US" sz="3600" dirty="0">
                <a:effectLst/>
              </a:rPr>
              <a:t>The beliefs of spiritualists:</a:t>
            </a:r>
          </a:p>
          <a:p>
            <a:pPr>
              <a:lnSpc>
                <a:spcPct val="120000"/>
              </a:lnSpc>
            </a:pPr>
            <a:r>
              <a:rPr lang="en-US" altLang="en-US" dirty="0">
                <a:effectLst/>
              </a:rPr>
              <a:t>Not based upon the Bible</a:t>
            </a:r>
          </a:p>
          <a:p>
            <a:pPr>
              <a:lnSpc>
                <a:spcPct val="120000"/>
              </a:lnSpc>
            </a:pPr>
            <a:r>
              <a:rPr lang="en-US" altLang="en-US" dirty="0">
                <a:effectLst/>
              </a:rPr>
              <a:t>Refuses to admit that Jesus Christ is the Son of God</a:t>
            </a:r>
          </a:p>
          <a:p>
            <a:pPr>
              <a:lnSpc>
                <a:spcPct val="120000"/>
              </a:lnSpc>
            </a:pPr>
            <a:r>
              <a:rPr lang="en-US" altLang="en-US" dirty="0">
                <a:effectLst/>
              </a:rPr>
              <a:t>Denies sin, the resurrection, and salvation</a:t>
            </a:r>
          </a:p>
          <a:p>
            <a:pPr>
              <a:lnSpc>
                <a:spcPct val="120000"/>
              </a:lnSpc>
            </a:pPr>
            <a:r>
              <a:rPr lang="en-US" altLang="en-US" dirty="0">
                <a:effectLst/>
              </a:rPr>
              <a:t>Denies belief of eternal punishment or reward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p:cTn id="7" dur="500" fill="hold"/>
                                        <p:tgtEl>
                                          <p:spTgt spid="48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1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8131">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p:cTn id="13" dur="500" fill="hold"/>
                                        <p:tgtEl>
                                          <p:spTgt spid="4813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813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813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8131">
                                            <p:txEl>
                                              <p:pRg st="2" end="2"/>
                                            </p:txEl>
                                          </p:spTgt>
                                        </p:tgtEl>
                                        <p:attrNameLst>
                                          <p:attrName>style.visibility</p:attrName>
                                        </p:attrNameLst>
                                      </p:cBhvr>
                                      <p:to>
                                        <p:strVal val="visible"/>
                                      </p:to>
                                    </p:set>
                                    <p:anim calcmode="lin" valueType="num">
                                      <p:cBhvr>
                                        <p:cTn id="20" dur="500" fill="hold"/>
                                        <p:tgtEl>
                                          <p:spTgt spid="48131">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8131">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813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8131">
                                            <p:txEl>
                                              <p:pRg st="3" end="3"/>
                                            </p:txEl>
                                          </p:spTgt>
                                        </p:tgtEl>
                                        <p:attrNameLst>
                                          <p:attrName>style.visibility</p:attrName>
                                        </p:attrNameLst>
                                      </p:cBhvr>
                                      <p:to>
                                        <p:strVal val="visible"/>
                                      </p:to>
                                    </p:set>
                                    <p:anim calcmode="lin" valueType="num">
                                      <p:cBhvr>
                                        <p:cTn id="27" dur="500" fill="hold"/>
                                        <p:tgtEl>
                                          <p:spTgt spid="4813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8131">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48131">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48131">
                                            <p:txEl>
                                              <p:pRg st="4" end="4"/>
                                            </p:txEl>
                                          </p:spTgt>
                                        </p:tgtEl>
                                        <p:attrNameLst>
                                          <p:attrName>style.visibility</p:attrName>
                                        </p:attrNameLst>
                                      </p:cBhvr>
                                      <p:to>
                                        <p:strVal val="visible"/>
                                      </p:to>
                                    </p:set>
                                    <p:anim calcmode="lin" valueType="num">
                                      <p:cBhvr>
                                        <p:cTn id="34" dur="500" fill="hold"/>
                                        <p:tgtEl>
                                          <p:spTgt spid="48131">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8131">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47BA1885-3E62-4990-8AF5-A563A903E473}"/>
              </a:ext>
            </a:extLst>
          </p:cNvPr>
          <p:cNvSpPr>
            <a:spLocks noGrp="1" noChangeArrowheads="1"/>
          </p:cNvSpPr>
          <p:nvPr>
            <p:ph type="body" idx="1"/>
          </p:nvPr>
        </p:nvSpPr>
        <p:spPr>
          <a:xfrm>
            <a:off x="1848051" y="1219200"/>
            <a:ext cx="8258476" cy="5410200"/>
          </a:xfrm>
        </p:spPr>
        <p:txBody>
          <a:bodyPr/>
          <a:lstStyle/>
          <a:p>
            <a:pPr algn="ctr">
              <a:buFont typeface="Wingdings 3" panose="05040102010807070707" pitchFamily="18" charset="2"/>
              <a:buNone/>
            </a:pPr>
            <a:r>
              <a:rPr lang="en-US" altLang="en-US" sz="3600" dirty="0">
                <a:effectLst/>
              </a:rPr>
              <a:t>How should Christians respond?</a:t>
            </a:r>
          </a:p>
          <a:p>
            <a:r>
              <a:rPr lang="en-US" altLang="en-US" dirty="0">
                <a:effectLst/>
              </a:rPr>
              <a:t>Knowledge that it is condemned (Isaiah 8:19, 20; Leviticus 19:31; 20:27; Deuteronomy 18:11; </a:t>
            </a:r>
            <a:br>
              <a:rPr lang="en-US" altLang="en-US" dirty="0">
                <a:effectLst/>
              </a:rPr>
            </a:br>
            <a:r>
              <a:rPr lang="en-US" altLang="en-US" dirty="0">
                <a:effectLst/>
              </a:rPr>
              <a:t>2 Kings 23:24)</a:t>
            </a:r>
          </a:p>
          <a:p>
            <a:r>
              <a:rPr lang="en-US" altLang="en-US" dirty="0">
                <a:effectLst/>
              </a:rPr>
              <a:t>Knowledge that it is a deception</a:t>
            </a:r>
          </a:p>
          <a:p>
            <a:pPr>
              <a:buFont typeface="Wingdings 3" panose="05040102010807070707" pitchFamily="18" charset="2"/>
              <a:buNone/>
            </a:pPr>
            <a:r>
              <a:rPr lang="en-US" altLang="en-US" dirty="0">
                <a:effectLst/>
              </a:rPr>
              <a:t>	(Luke 16:19-31)</a:t>
            </a:r>
          </a:p>
          <a:p>
            <a:r>
              <a:rPr lang="en-US" altLang="en-US" dirty="0">
                <a:effectLst/>
              </a:rPr>
              <a:t>Knowledge that truth offers security </a:t>
            </a:r>
          </a:p>
          <a:p>
            <a:pPr>
              <a:buFont typeface="Wingdings 3" panose="05040102010807070707" pitchFamily="18" charset="2"/>
              <a:buNone/>
            </a:pPr>
            <a:r>
              <a:rPr lang="en-US" altLang="en-US" dirty="0">
                <a:effectLst/>
              </a:rPr>
              <a:t>	(2 Timothy 4:7,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p:cTn id="7" dur="500" fill="hold"/>
                                        <p:tgtEl>
                                          <p:spTgt spid="491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15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915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9155">
                                            <p:txEl>
                                              <p:pRg st="1" end="1"/>
                                            </p:txEl>
                                          </p:spTgt>
                                        </p:tgtEl>
                                        <p:attrNameLst>
                                          <p:attrName>style.visibility</p:attrName>
                                        </p:attrNameLst>
                                      </p:cBhvr>
                                      <p:to>
                                        <p:strVal val="visible"/>
                                      </p:to>
                                    </p:set>
                                    <p:anim calcmode="lin" valueType="num">
                                      <p:cBhvr>
                                        <p:cTn id="14" dur="500" fill="hold"/>
                                        <p:tgtEl>
                                          <p:spTgt spid="4915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915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915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9155">
                                            <p:txEl>
                                              <p:pRg st="2" end="2"/>
                                            </p:txEl>
                                          </p:spTgt>
                                        </p:tgtEl>
                                        <p:attrNameLst>
                                          <p:attrName>style.visibility</p:attrName>
                                        </p:attrNameLst>
                                      </p:cBhvr>
                                      <p:to>
                                        <p:strVal val="visible"/>
                                      </p:to>
                                    </p:set>
                                    <p:anim calcmode="lin" valueType="num">
                                      <p:cBhvr>
                                        <p:cTn id="21" dur="500" fill="hold"/>
                                        <p:tgtEl>
                                          <p:spTgt spid="4915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915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915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49155">
                                            <p:txEl>
                                              <p:pRg st="3" end="3"/>
                                            </p:txEl>
                                          </p:spTgt>
                                        </p:tgtEl>
                                        <p:attrNameLst>
                                          <p:attrName>style.visibility</p:attrName>
                                        </p:attrNameLst>
                                      </p:cBhvr>
                                      <p:to>
                                        <p:strVal val="visible"/>
                                      </p:to>
                                    </p:set>
                                    <p:anim calcmode="lin" valueType="num">
                                      <p:cBhvr>
                                        <p:cTn id="28" dur="500" fill="hold"/>
                                        <p:tgtEl>
                                          <p:spTgt spid="4915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915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915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49155">
                                            <p:txEl>
                                              <p:pRg st="4" end="4"/>
                                            </p:txEl>
                                          </p:spTgt>
                                        </p:tgtEl>
                                        <p:attrNameLst>
                                          <p:attrName>style.visibility</p:attrName>
                                        </p:attrNameLst>
                                      </p:cBhvr>
                                      <p:to>
                                        <p:strVal val="visible"/>
                                      </p:to>
                                    </p:set>
                                    <p:anim calcmode="lin" valueType="num">
                                      <p:cBhvr>
                                        <p:cTn id="35" dur="500" fill="hold"/>
                                        <p:tgtEl>
                                          <p:spTgt spid="4915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915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9155">
                                            <p:txEl>
                                              <p:pRg st="4" end="4"/>
                                            </p:txEl>
                                          </p:spTgt>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49155">
                                            <p:txEl>
                                              <p:pRg st="5" end="5"/>
                                            </p:txEl>
                                          </p:spTgt>
                                        </p:tgtEl>
                                        <p:attrNameLst>
                                          <p:attrName>style.visibility</p:attrName>
                                        </p:attrNameLst>
                                      </p:cBhvr>
                                      <p:to>
                                        <p:strVal val="visible"/>
                                      </p:to>
                                    </p:set>
                                    <p:anim calcmode="lin" valueType="num">
                                      <p:cBhvr>
                                        <p:cTn id="40" dur="500" fill="hold"/>
                                        <p:tgtEl>
                                          <p:spTgt spid="49155">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49155">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49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6308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705678"/>
            <a:ext cx="11719249" cy="5909726"/>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3200" b="1" dirty="0">
                <a:solidFill>
                  <a:srgbClr val="C00000"/>
                </a:solidFill>
                <a:effectLst/>
                <a:latin typeface="+mj-lt"/>
                <a:ea typeface="Times New Roman" panose="02020603050405020304" pitchFamily="18" charset="0"/>
                <a:cs typeface="Arial" panose="020B0604020202020204" pitchFamily="34" charset="0"/>
              </a:rPr>
              <a:t>The dead cannot advise the living concerning earthly activities because, as the biblical record notes: “the dead know not anything ... under the sun” (Eccl. 9:5—6). When a person dies, he is cut off from all scenes of earthly activity. Not even the great saints of antiquity are cognizant of our present plight. “Abraham knows us not” (cf. Isa. 63:16).</a:t>
            </a:r>
            <a:endParaRPr lang="en-US" sz="3200" b="1" dirty="0">
              <a:solidFill>
                <a:srgbClr val="C00000"/>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b="1" dirty="0">
                <a:solidFill>
                  <a:srgbClr val="C00000"/>
                </a:solidFill>
                <a:effectLst/>
                <a:latin typeface="+mj-lt"/>
                <a:ea typeface="Times New Roman" panose="02020603050405020304" pitchFamily="18" charset="0"/>
                <a:cs typeface="Arial" panose="020B0604020202020204" pitchFamily="34" charset="0"/>
              </a:rPr>
              <a:t>The rich man of Luke 16 certainly was not able to contact his earthly brothers. Otherwise, he would not have petitioned “father Abraham” to send Lazarus to them —a request, incidentally, which was refused (Lk. 16:27ff).</a:t>
            </a:r>
            <a:endParaRPr lang="en-US" sz="3200" b="1" dirty="0">
              <a:solidFill>
                <a:srgbClr val="C00000"/>
              </a:solidFill>
              <a:effectLst/>
              <a:latin typeface="+mj-l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39149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DEMONIC POSSESSION</a:t>
            </a:r>
          </a:p>
        </p:txBody>
      </p:sp>
      <p:sp>
        <p:nvSpPr>
          <p:cNvPr id="3" name="Action Button: Go Back or Previous 2">
            <a:hlinkClick r:id="rId2" action="ppaction://hlinksldjump" highlightClick="1"/>
            <a:extLst>
              <a:ext uri="{FF2B5EF4-FFF2-40B4-BE49-F238E27FC236}">
                <a16:creationId xmlns:a16="http://schemas.microsoft.com/office/drawing/2014/main" id="{9BF83C75-5449-41FF-B895-61E6F69E51A1}"/>
              </a:ext>
            </a:extLst>
          </p:cNvPr>
          <p:cNvSpPr/>
          <p:nvPr/>
        </p:nvSpPr>
        <p:spPr>
          <a:xfrm>
            <a:off x="9914021" y="4754879"/>
            <a:ext cx="830660" cy="67665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3713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6246C8F-0340-4D91-B1CD-723E6F1A0CA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595" y="242596"/>
            <a:ext cx="11706810" cy="6372517"/>
          </a:xfrm>
          <a:prstGeom prst="rect">
            <a:avLst/>
          </a:prstGeom>
        </p:spPr>
      </p:pic>
      <p:sp>
        <p:nvSpPr>
          <p:cNvPr id="5" name="Rectangle 4">
            <a:extLst>
              <a:ext uri="{FF2B5EF4-FFF2-40B4-BE49-F238E27FC236}">
                <a16:creationId xmlns:a16="http://schemas.microsoft.com/office/drawing/2014/main" id="{BF420BED-4E6E-433D-A329-BB1C18ACBD31}"/>
              </a:ext>
            </a:extLst>
          </p:cNvPr>
          <p:cNvSpPr/>
          <p:nvPr/>
        </p:nvSpPr>
        <p:spPr>
          <a:xfrm>
            <a:off x="2194934" y="2967335"/>
            <a:ext cx="7802137" cy="1569660"/>
          </a:xfrm>
          <a:prstGeom prst="rect">
            <a:avLst/>
          </a:prstGeom>
          <a:noFill/>
        </p:spPr>
        <p:txBody>
          <a:bodyPr wrap="none" lIns="91440" tIns="45720" rIns="91440" bIns="45720">
            <a:spAutoFit/>
          </a:bodyPr>
          <a:lstStyle/>
          <a:p>
            <a:pPr algn="ctr"/>
            <a:r>
              <a:rPr lang="en-US" sz="9600" b="1"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rPr>
              <a:t>POSSESSION</a:t>
            </a:r>
            <a:endParaRPr lang="en-US" sz="9600" b="1" cap="none" spc="0"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24234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chemeClr val="accent2"/>
                                        </p:clrVal>
                                      </p:to>
                                    </p:set>
                                    <p:set>
                                      <p:cBhvr>
                                        <p:cTn id="7" dur="500" fill="hold"/>
                                        <p:tgtEl>
                                          <p:spTgt spid="5"/>
                                        </p:tgtEl>
                                        <p:attrNameLst>
                                          <p:attrName>fillcolor</p:attrName>
                                        </p:attrNameLst>
                                      </p:cBhvr>
                                      <p:to>
                                        <p:clrVal>
                                          <a:schemeClr val="accent2"/>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60048"/>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702644"/>
            <a:ext cx="11719249" cy="5912760"/>
          </a:xfrm>
          <a:solidFill>
            <a:schemeClr val="accent2">
              <a:lumMod val="20000"/>
              <a:lumOff val="80000"/>
            </a:schemeClr>
          </a:solidFill>
          <a:ln>
            <a:noFill/>
          </a:ln>
        </p:spPr>
        <p:txBody>
          <a:bodyPr>
            <a:normAutofit/>
          </a:bodyPr>
          <a:lstStyle/>
          <a:p>
            <a:pPr marL="0">
              <a:lnSpc>
                <a:spcPct val="107000"/>
              </a:lnSpc>
              <a:spcBef>
                <a:spcPts val="0"/>
              </a:spcBef>
              <a:spcAft>
                <a:spcPts val="800"/>
              </a:spcAft>
            </a:pPr>
            <a:r>
              <a:rPr lang="en-US" sz="36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“First, ‘and’ throughout the whole Apocalypse can indicate either historical sequence or visionary sequence. More often than not it indicates visionary sequence as a transitional device either between major literary segments or between smaller units of material within the larger segments. Where historical sequence is indicated, the conjunction is typically found within the larger segments as a transition between verses or even phrases. Each overall context must determine which use is in mind.”</a:t>
            </a:r>
            <a:r>
              <a:rPr lang="en-US"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(NIGTC Revelation Commentary)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16135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BROTHER DAVID HERSEY IN HIS </a:t>
            </a:r>
            <a:r>
              <a:rPr lang="en-US" sz="24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FALL OF SATAN (REVELATION 20) </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ARTICLE CORRECTS FROM TRANSITION SEQUENCE VISIONARY TO SEQUENCE HISTORICAL CHAPTER 19 - 20:</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vitally important to keep in mind that the events pictured in Revelation do not always follow a linear chronological timeline. The visions of John have painted a story of victory over persecution since the beginning. These visions have been laid out in non-chronological fashion all along. The opening of the seven seals and the bowls of wrath were not in chronological order. Many of the natural disasters and events God used were overlapping and running contemporary with one another. It should not come as any surprise to anyone at this time that the events in Revelation 20 are not laid out in chronological fashion. By now the reader should be of this fact and should recognize immediately that there is a grand overall picture being illustrated in this vision. Any attempt to interpret Revelation 20 in a systematic sequential fashion is immediately frustrating and should be dismissed outright. </a:t>
            </a:r>
            <a:r>
              <a:rPr lang="en-US" sz="2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reader should step back and take a broad view of the vision and consider it in light of the whole story of Satan, his fall and ultimate total destruction in eternal punishment. Focusing on the elements we know, and can identify and then harmonizing the rest into one grand vision. Revelation 20 is a big picture of the ultimate falling of Satan and the forces of evil which draw on events from before the coming of Christ all the way to the end of the Christian age to the final judgment.”</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11871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Verse Two &amp; Satan Bound</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 “And we now jump backwards in time to an event that took place before the coming of Jesus Christ on earth. </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is the figurative</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picture of Satan being bound after what he did in the garden of Eden</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Satan had restrictions placed upon his activities since that transgression. He had to get divine permission from God in order to afflict Job and Satan followed the directives given him by God to the letter. Satan operated only within the parameters God gave him concerning Job. Satan was not nor has ever been unbound on the earth to do as he would without restriction. As soon as Satan demonstrated his rebellious nature, he had restrictions placed upon him. This is the binding we see in John’s vision here.” [Satan No Longer Has Heavenly Access per Luke 10: 18]</a:t>
            </a:r>
          </a:p>
          <a:p>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Verse Three &amp; Satan Loosed</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 “The number (10) for ‘completeness’ multiplied by itself 3 times would therefore mean a complete period of time sufficient to accomplish God’s purpose. </a:t>
            </a:r>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thousand years that Satan’s activities </a:t>
            </a:r>
            <a:r>
              <a:rPr lang="en-US" sz="2400"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were</a:t>
            </a:r>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restricted is therefore a figurative symbol for a period of time from the initial binding of Satan (2</a:t>
            </a:r>
            <a:r>
              <a:rPr lang="en-US" sz="2400" u="sng"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nd</a:t>
            </a:r>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Peter 2:4) until the period of time where he </a:t>
            </a:r>
            <a:r>
              <a:rPr lang="en-US" sz="2400"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was</a:t>
            </a:r>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loosed for a short period. </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66988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fontScale="92500" lnSpcReduction="10000"/>
          </a:bodyPr>
          <a:lstStyle/>
          <a:p>
            <a:pPr marL="0">
              <a:lnSpc>
                <a:spcPct val="107000"/>
              </a:lnSpc>
              <a:spcBef>
                <a:spcPts val="0"/>
              </a:spcBef>
              <a:spcAft>
                <a:spcPts val="800"/>
              </a:spcAft>
            </a:pPr>
            <a:r>
              <a:rPr lang="en-US" sz="5800" u="sng" dirty="0">
                <a:effectLst/>
                <a:latin typeface="Forte" panose="03060902040502070203" pitchFamily="66" charset="0"/>
                <a:ea typeface="Calibri" panose="020F0502020204030204" pitchFamily="34" charset="0"/>
                <a:cs typeface="Times New Roman" panose="02020603050405020304" pitchFamily="18" charset="0"/>
              </a:rPr>
              <a:t>Involuntary Possession Is No Longer  </a:t>
            </a:r>
          </a:p>
          <a:p>
            <a:pPr marL="0">
              <a:lnSpc>
                <a:spcPct val="107000"/>
              </a:lnSpc>
              <a:spcBef>
                <a:spcPts val="0"/>
              </a:spcBef>
              <a:spcAft>
                <a:spcPts val="800"/>
              </a:spcAft>
            </a:pPr>
            <a:r>
              <a:rPr lang="en-US" sz="3000" dirty="0">
                <a:effectLst/>
                <a:latin typeface="Forte" panose="03060902040502070203" pitchFamily="66" charset="0"/>
                <a:ea typeface="Calibri" panose="020F0502020204030204" pitchFamily="34" charset="0"/>
                <a:cs typeface="Times New Roman" panose="02020603050405020304" pitchFamily="18" charset="0"/>
              </a:rPr>
              <a:t> “Evil Spirits were also allowed to possess people during this period of time. The scriptures contain many examples of evil spirits being cast from people. This is not something we see throughout Biblical times. There was a period of time Biblically where the forces of evil were allowed to operate directly on mankind. This [Satan Face-to-Face] and the presence of evil spirits was a temporary arrangement and happened in the years directly before and after Christ’s life on earth. </a:t>
            </a:r>
            <a:r>
              <a:rPr lang="en-US" sz="3000" b="1" dirty="0">
                <a:effectLst/>
                <a:latin typeface="Forte" panose="03060902040502070203" pitchFamily="66" charset="0"/>
                <a:ea typeface="Calibri" panose="020F0502020204030204" pitchFamily="34" charset="0"/>
                <a:cs typeface="Times New Roman" panose="02020603050405020304" pitchFamily="18" charset="0"/>
              </a:rPr>
              <a:t>The loosing of Satan has been done</a:t>
            </a:r>
            <a:r>
              <a:rPr lang="en-US" sz="3000" dirty="0">
                <a:effectLst/>
                <a:latin typeface="Forte" panose="03060902040502070203" pitchFamily="66" charset="0"/>
                <a:ea typeface="Calibri" panose="020F0502020204030204" pitchFamily="34" charset="0"/>
                <a:cs typeface="Times New Roman" panose="02020603050405020304" pitchFamily="18" charset="0"/>
              </a:rPr>
              <a:t>. This event is in our past and has been fulfilled and today the degree of freedom that Satan and his evil followers enjoyed for a period of time is over. Satan and the forces of evil are still in operation on earth today but not in the way they were during the time of Christ on earth.”</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55646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527425"/>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770021"/>
            <a:ext cx="11719249" cy="5845383"/>
          </a:xfrm>
          <a:solidFill>
            <a:schemeClr val="accent2">
              <a:lumMod val="20000"/>
              <a:lumOff val="80000"/>
            </a:schemeClr>
          </a:solidFill>
          <a:ln>
            <a:noFill/>
          </a:ln>
        </p:spPr>
        <p:txBody>
          <a:bodyPr>
            <a:normAutofit lnSpcReduction="10000"/>
          </a:bodyPr>
          <a:lstStyle/>
          <a:p>
            <a:pPr marL="0" marR="0" algn="ctr">
              <a:lnSpc>
                <a:spcPct val="107000"/>
              </a:lnSpc>
              <a:spcBef>
                <a:spcPts val="0"/>
              </a:spcBef>
              <a:spcAft>
                <a:spcPts val="0"/>
              </a:spcAft>
            </a:pPr>
            <a:r>
              <a:rPr lang="en-US" sz="2400" b="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Does demon possession occur today?</a:t>
            </a:r>
          </a:p>
          <a:p>
            <a:pPr marL="0" marR="0" indent="0" algn="ctr">
              <a:lnSpc>
                <a:spcPct val="107000"/>
              </a:lnSpc>
              <a:spcBef>
                <a:spcPts val="0"/>
              </a:spcBef>
              <a:spcAft>
                <a:spcPts val="0"/>
              </a:spcAft>
              <a:buNone/>
            </a:pPr>
            <a:r>
              <a:rPr lang="en-US" sz="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If the purpose for the presence of demon possession has been satisfied, there is no possession today. Looking back at the three reasons why demons possessed man, we find that every purpose has been satisfied! Jesus Christ destroyed the power of demons (John 12:31; 1 John 3:8; Colossians 2:15). Therefore, the ability of demons to enter and possess humans has been destroyed. Another way of answering this query is to observe that the only way for the demon possessed person to be cleansed was for a miracle to be performed. Since miracles have ceased, demon possession has also ceased. There are four ways that we can know miracles have ceased in the modern time: </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The purpose of miracles has been accomplished (Mark 16:20; John 20:30, 31; Hebrews 2:2-4). </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The means for obtaining the power to perform miracles has ceased (Acts 2:1-4; 10:44-47; 11:15-17; 8:14-18). </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The Bible teaches that miracles would cease (1 Corinthians 13:8, 9). </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No genuine miracles are performed today. </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The evil spirits cannot possess man in the manner of the New Testament time. However, demons continue their evil efforts to disrupt and corrupt God’s simple Truth (Ephesians 6:10-12; 1 Timothy 4:12; 2 Thessalonians 2:9-12; 2 Corinthians 11:13, 14). Christ freed man’s physical body from demon possession while He was on earth. Today He seeks to free man from the possession of evil in his thoughts!</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500"/>
              </a:spcAft>
            </a:pP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13243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a:extLst>
              <a:ext uri="{FF2B5EF4-FFF2-40B4-BE49-F238E27FC236}">
                <a16:creationId xmlns:a16="http://schemas.microsoft.com/office/drawing/2014/main" id="{83DB52CB-6CD7-4DD5-9881-2A3973275DF9}"/>
              </a:ext>
            </a:extLst>
          </p:cNvPr>
          <p:cNvSpPr>
            <a:spLocks noGrp="1" noChangeArrowheads="1"/>
          </p:cNvSpPr>
          <p:nvPr>
            <p:ph type="body" idx="1"/>
          </p:nvPr>
        </p:nvSpPr>
        <p:spPr>
          <a:xfrm>
            <a:off x="2175309" y="1219200"/>
            <a:ext cx="7507706" cy="5410200"/>
          </a:xfrm>
        </p:spPr>
        <p:txBody>
          <a:bodyPr/>
          <a:lstStyle/>
          <a:p>
            <a:pPr algn="ctr">
              <a:lnSpc>
                <a:spcPct val="160000"/>
              </a:lnSpc>
              <a:buFont typeface="Wingdings 3" panose="05040102010807070707" pitchFamily="18" charset="2"/>
              <a:buNone/>
            </a:pPr>
            <a:r>
              <a:rPr lang="en-US" altLang="en-US" sz="3600" dirty="0">
                <a:effectLst/>
              </a:rPr>
              <a:t>The different kinds of “magic”</a:t>
            </a:r>
          </a:p>
          <a:p>
            <a:pPr>
              <a:lnSpc>
                <a:spcPct val="160000"/>
              </a:lnSpc>
            </a:pPr>
            <a:r>
              <a:rPr lang="en-US" altLang="en-US" dirty="0">
                <a:effectLst/>
              </a:rPr>
              <a:t>MAGIC – the “art” of illusion</a:t>
            </a:r>
          </a:p>
          <a:p>
            <a:pPr>
              <a:lnSpc>
                <a:spcPct val="160000"/>
              </a:lnSpc>
            </a:pPr>
            <a:r>
              <a:rPr lang="en-US" altLang="en-US" dirty="0">
                <a:effectLst/>
              </a:rPr>
              <a:t>MAGIC – the inexplicable events of life</a:t>
            </a:r>
          </a:p>
          <a:p>
            <a:pPr>
              <a:lnSpc>
                <a:spcPct val="160000"/>
              </a:lnSpc>
            </a:pPr>
            <a:r>
              <a:rPr lang="en-US" altLang="en-US" dirty="0">
                <a:effectLst/>
              </a:rPr>
              <a:t>MAGICK – the occultic practices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p:cTn id="7" dur="5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2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325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 calcmode="lin" valueType="num">
                                      <p:cBhvr>
                                        <p:cTn id="12" dur="500" fill="hold"/>
                                        <p:tgtEl>
                                          <p:spTgt spid="5325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325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325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3251">
                                            <p:txEl>
                                              <p:pRg st="2" end="2"/>
                                            </p:txEl>
                                          </p:spTgt>
                                        </p:tgtEl>
                                        <p:attrNameLst>
                                          <p:attrName>style.visibility</p:attrName>
                                        </p:attrNameLst>
                                      </p:cBhvr>
                                      <p:to>
                                        <p:strVal val="visible"/>
                                      </p:to>
                                    </p:set>
                                    <p:anim calcmode="lin" valueType="num">
                                      <p:cBhvr>
                                        <p:cTn id="17" dur="5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325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3251">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3251">
                                            <p:txEl>
                                              <p:pRg st="3" end="3"/>
                                            </p:txEl>
                                          </p:spTgt>
                                        </p:tgtEl>
                                        <p:attrNameLst>
                                          <p:attrName>style.visibility</p:attrName>
                                        </p:attrNameLst>
                                      </p:cBhvr>
                                      <p:to>
                                        <p:strVal val="visible"/>
                                      </p:to>
                                    </p:set>
                                    <p:anim calcmode="lin" valueType="num">
                                      <p:cBhvr>
                                        <p:cTn id="22" dur="5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325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3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uiExpand="1"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6C37B093-B566-4AE8-AA1E-3CC37B634787}"/>
              </a:ext>
            </a:extLst>
          </p:cNvPr>
          <p:cNvSpPr>
            <a:spLocks noGrp="1" noChangeArrowheads="1"/>
          </p:cNvSpPr>
          <p:nvPr>
            <p:ph type="body" idx="1"/>
          </p:nvPr>
        </p:nvSpPr>
        <p:spPr>
          <a:xfrm>
            <a:off x="609600" y="2098306"/>
            <a:ext cx="10972800" cy="4531093"/>
          </a:xfrm>
        </p:spPr>
        <p:txBody>
          <a:bodyPr/>
          <a:lstStyle/>
          <a:p>
            <a:pPr algn="ctr">
              <a:lnSpc>
                <a:spcPct val="170000"/>
              </a:lnSpc>
              <a:buFont typeface="Wingdings 3" panose="05040102010807070707" pitchFamily="18" charset="2"/>
              <a:buNone/>
            </a:pPr>
            <a:r>
              <a:rPr lang="en-US" altLang="en-US" dirty="0">
                <a:solidFill>
                  <a:srgbClr val="C00000"/>
                </a:solidFill>
                <a:effectLst/>
              </a:rPr>
              <a:t>The biblical teaching about demon possession is very different than what is believed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59CC5C4B-BD1E-49EC-AB5D-615EA27D8683}"/>
              </a:ext>
            </a:extLst>
          </p:cNvPr>
          <p:cNvSpPr>
            <a:spLocks noGrp="1" noChangeArrowheads="1"/>
          </p:cNvSpPr>
          <p:nvPr>
            <p:ph type="body" idx="1"/>
          </p:nvPr>
        </p:nvSpPr>
        <p:spPr>
          <a:xfrm>
            <a:off x="2184935" y="1405288"/>
            <a:ext cx="6458552" cy="5224112"/>
          </a:xfrm>
        </p:spPr>
        <p:txBody>
          <a:bodyPr/>
          <a:lstStyle/>
          <a:p>
            <a:pPr algn="ctr">
              <a:lnSpc>
                <a:spcPct val="150000"/>
              </a:lnSpc>
              <a:buFont typeface="Wingdings 3" panose="05040102010807070707" pitchFamily="18" charset="2"/>
              <a:buNone/>
            </a:pPr>
            <a:r>
              <a:rPr lang="en-US" altLang="en-US" sz="3600" dirty="0">
                <a:effectLst/>
              </a:rPr>
              <a:t>The “Demons” in the Bible</a:t>
            </a:r>
          </a:p>
          <a:p>
            <a:pPr>
              <a:lnSpc>
                <a:spcPct val="150000"/>
              </a:lnSpc>
            </a:pPr>
            <a:r>
              <a:rPr lang="en-US" altLang="en-US" dirty="0">
                <a:effectLst/>
              </a:rPr>
              <a:t>Their reality </a:t>
            </a:r>
          </a:p>
          <a:p>
            <a:pPr>
              <a:lnSpc>
                <a:spcPct val="150000"/>
              </a:lnSpc>
              <a:buFont typeface="Wingdings 3" panose="05040102010807070707" pitchFamily="18" charset="2"/>
              <a:buNone/>
            </a:pPr>
            <a:r>
              <a:rPr lang="en-US" altLang="en-US" dirty="0">
                <a:effectLst/>
              </a:rPr>
              <a:t>	(2 Peter 2:4; Jude 6; Matthew 4:24; Luke 10:17; Acts 5:16; 16:18)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p:cTn id="7" dur="500" fill="hold"/>
                                        <p:tgtEl>
                                          <p:spTgt spid="22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531">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p:cTn id="13" dur="500" fill="hold"/>
                                        <p:tgtEl>
                                          <p:spTgt spid="2253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253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2531">
                                            <p:txEl>
                                              <p:pRg st="1" end="1"/>
                                            </p:txEl>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22531">
                                            <p:txEl>
                                              <p:pRg st="2" end="2"/>
                                            </p:txEl>
                                          </p:spTgt>
                                        </p:tgtEl>
                                        <p:attrNameLst>
                                          <p:attrName>style.visibility</p:attrName>
                                        </p:attrNameLst>
                                      </p:cBhvr>
                                      <p:to>
                                        <p:strVal val="visible"/>
                                      </p:to>
                                    </p:set>
                                    <p:anim calcmode="lin" valueType="num">
                                      <p:cBhvr>
                                        <p:cTn id="18" dur="5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2531">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22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7A2AEF5C-9FD3-4564-9463-3D9E5D50270D}"/>
              </a:ext>
            </a:extLst>
          </p:cNvPr>
          <p:cNvSpPr>
            <a:spLocks noGrp="1" noChangeArrowheads="1"/>
          </p:cNvSpPr>
          <p:nvPr>
            <p:ph type="body" idx="1"/>
          </p:nvPr>
        </p:nvSpPr>
        <p:spPr>
          <a:xfrm>
            <a:off x="2213810" y="1219200"/>
            <a:ext cx="6256421" cy="5410200"/>
          </a:xfrm>
        </p:spPr>
        <p:txBody>
          <a:bodyPr/>
          <a:lstStyle/>
          <a:p>
            <a:pPr algn="ctr">
              <a:lnSpc>
                <a:spcPct val="130000"/>
              </a:lnSpc>
              <a:buFont typeface="Wingdings 3" panose="05040102010807070707" pitchFamily="18" charset="2"/>
              <a:buNone/>
            </a:pPr>
            <a:r>
              <a:rPr lang="en-US" altLang="en-US" sz="3600" dirty="0">
                <a:effectLst/>
              </a:rPr>
              <a:t>The “Demons” in the Bible</a:t>
            </a:r>
          </a:p>
          <a:p>
            <a:pPr algn="ctr">
              <a:lnSpc>
                <a:spcPct val="130000"/>
              </a:lnSpc>
              <a:buFont typeface="Wingdings 3" panose="05040102010807070707" pitchFamily="18" charset="2"/>
              <a:buNone/>
            </a:pPr>
            <a:r>
              <a:rPr lang="en-US" altLang="en-US" sz="3600" dirty="0">
                <a:effectLst/>
              </a:rPr>
              <a:t>(Mark 7:24-30; 9:17-29)</a:t>
            </a:r>
          </a:p>
          <a:p>
            <a:pPr>
              <a:lnSpc>
                <a:spcPct val="130000"/>
              </a:lnSpc>
              <a:buFont typeface="Wingdings 3" panose="05040102010807070707" pitchFamily="18" charset="2"/>
              <a:buNone/>
            </a:pPr>
            <a:r>
              <a:rPr lang="en-US" altLang="en-US" dirty="0">
                <a:effectLst/>
              </a:rPr>
              <a:t>	A change of personality</a:t>
            </a:r>
          </a:p>
          <a:p>
            <a:pPr>
              <a:lnSpc>
                <a:spcPct val="130000"/>
              </a:lnSpc>
              <a:buFont typeface="Wingdings 3" panose="05040102010807070707" pitchFamily="18" charset="2"/>
              <a:buNone/>
            </a:pPr>
            <a:r>
              <a:rPr lang="en-US" altLang="en-US" dirty="0">
                <a:effectLst/>
              </a:rPr>
              <a:t>	Physical changes</a:t>
            </a:r>
          </a:p>
          <a:p>
            <a:pPr>
              <a:lnSpc>
                <a:spcPct val="130000"/>
              </a:lnSpc>
              <a:buFont typeface="Wingdings 3" panose="05040102010807070707" pitchFamily="18" charset="2"/>
              <a:buNone/>
            </a:pPr>
            <a:r>
              <a:rPr lang="en-US" altLang="en-US" dirty="0">
                <a:effectLst/>
              </a:rPr>
              <a:t>	Mental changes</a:t>
            </a:r>
          </a:p>
          <a:p>
            <a:pPr>
              <a:lnSpc>
                <a:spcPct val="130000"/>
              </a:lnSpc>
              <a:buFont typeface="Wingdings 3" panose="05040102010807070707" pitchFamily="18" charset="2"/>
              <a:buNone/>
            </a:pPr>
            <a:r>
              <a:rPr lang="en-US" altLang="en-US" dirty="0">
                <a:effectLst/>
              </a:rPr>
              <a:t>	Spiritual changes</a:t>
            </a:r>
          </a:p>
          <a:p>
            <a:pPr>
              <a:lnSpc>
                <a:spcPct val="130000"/>
              </a:lnSpc>
              <a:buFont typeface="Wingdings 3" panose="05040102010807070707" pitchFamily="18" charset="2"/>
              <a:buNone/>
            </a:pPr>
            <a:r>
              <a:rPr lang="en-US" altLang="en-US" dirty="0">
                <a:effectLst/>
              </a:rPr>
              <a:t>	Deliverance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anim calcmode="lin" valueType="num">
                                      <p:cBhvr>
                                        <p:cTn id="7"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355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3555">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 calcmode="lin" valueType="num">
                                      <p:cBhvr>
                                        <p:cTn id="12"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3555">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3555">
                                            <p:txEl>
                                              <p:pRg st="2" end="2"/>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3555">
                                            <p:txEl>
                                              <p:pRg st="3" end="3"/>
                                            </p:txEl>
                                          </p:spTgt>
                                        </p:tgtEl>
                                        <p:attrNameLst>
                                          <p:attrName>style.visibility</p:attrName>
                                        </p:attrNameLst>
                                      </p:cBhvr>
                                      <p:to>
                                        <p:strVal val="visible"/>
                                      </p:to>
                                    </p:set>
                                    <p:anim calcmode="lin" valueType="num">
                                      <p:cBhvr>
                                        <p:cTn id="17" dur="5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3555">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23555">
                                            <p:txEl>
                                              <p:pRg st="3" end="3"/>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3555">
                                            <p:txEl>
                                              <p:pRg st="4" end="4"/>
                                            </p:txEl>
                                          </p:spTgt>
                                        </p:tgtEl>
                                        <p:attrNameLst>
                                          <p:attrName>style.visibility</p:attrName>
                                        </p:attrNameLst>
                                      </p:cBhvr>
                                      <p:to>
                                        <p:strVal val="visible"/>
                                      </p:to>
                                    </p:set>
                                    <p:anim calcmode="lin" valueType="num">
                                      <p:cBhvr>
                                        <p:cTn id="22" dur="500" fill="hold"/>
                                        <p:tgtEl>
                                          <p:spTgt spid="23555">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23555">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23555">
                                            <p:txEl>
                                              <p:pRg st="4" end="4"/>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3555">
                                            <p:txEl>
                                              <p:pRg st="5" end="5"/>
                                            </p:txEl>
                                          </p:spTgt>
                                        </p:tgtEl>
                                        <p:attrNameLst>
                                          <p:attrName>style.visibility</p:attrName>
                                        </p:attrNameLst>
                                      </p:cBhvr>
                                      <p:to>
                                        <p:strVal val="visible"/>
                                      </p:to>
                                    </p:set>
                                    <p:anim calcmode="lin" valueType="num">
                                      <p:cBhvr>
                                        <p:cTn id="27" dur="500" fill="hold"/>
                                        <p:tgtEl>
                                          <p:spTgt spid="23555">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23555">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23555">
                                            <p:txEl>
                                              <p:pRg st="5" end="5"/>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23555">
                                            <p:txEl>
                                              <p:pRg st="6" end="6"/>
                                            </p:txEl>
                                          </p:spTgt>
                                        </p:tgtEl>
                                        <p:attrNameLst>
                                          <p:attrName>style.visibility</p:attrName>
                                        </p:attrNameLst>
                                      </p:cBhvr>
                                      <p:to>
                                        <p:strVal val="visible"/>
                                      </p:to>
                                    </p:set>
                                    <p:anim calcmode="lin" valueType="num">
                                      <p:cBhvr>
                                        <p:cTn id="32" dur="500" fill="hold"/>
                                        <p:tgtEl>
                                          <p:spTgt spid="23555">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23555">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235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4D1455D1-3CB6-43A3-B3A1-6A05C9EE1611}"/>
              </a:ext>
            </a:extLst>
          </p:cNvPr>
          <p:cNvSpPr>
            <a:spLocks noGrp="1" noChangeArrowheads="1"/>
          </p:cNvSpPr>
          <p:nvPr>
            <p:ph type="body" idx="1"/>
          </p:nvPr>
        </p:nvSpPr>
        <p:spPr>
          <a:xfrm>
            <a:off x="2165684" y="1588168"/>
            <a:ext cx="6901314" cy="5041231"/>
          </a:xfrm>
        </p:spPr>
        <p:txBody>
          <a:bodyPr/>
          <a:lstStyle/>
          <a:p>
            <a:pPr algn="ctr">
              <a:lnSpc>
                <a:spcPct val="160000"/>
              </a:lnSpc>
              <a:buFont typeface="Wingdings 3" panose="05040102010807070707" pitchFamily="18" charset="2"/>
              <a:buNone/>
            </a:pPr>
            <a:r>
              <a:rPr lang="en-US" altLang="en-US" sz="4000" dirty="0">
                <a:effectLst/>
              </a:rPr>
              <a:t>The “Demons” in the Bible</a:t>
            </a:r>
          </a:p>
          <a:p>
            <a:pPr>
              <a:lnSpc>
                <a:spcPct val="160000"/>
              </a:lnSpc>
            </a:pPr>
            <a:r>
              <a:rPr lang="en-US" altLang="en-US" sz="3600" dirty="0">
                <a:effectLst/>
              </a:rPr>
              <a:t>Their reality </a:t>
            </a:r>
          </a:p>
          <a:p>
            <a:pPr>
              <a:lnSpc>
                <a:spcPct val="160000"/>
              </a:lnSpc>
            </a:pPr>
            <a:r>
              <a:rPr lang="en-US" altLang="en-US" sz="3600" dirty="0">
                <a:effectLst/>
              </a:rPr>
              <a:t>Their description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anim calcmode="lin" valueType="num">
                                      <p:cBhvr>
                                        <p:cTn id="7" dur="500" fill="hold"/>
                                        <p:tgtEl>
                                          <p:spTgt spid="2560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560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505AA58C-BAB1-44DA-A8C5-4613996F282E}"/>
              </a:ext>
            </a:extLst>
          </p:cNvPr>
          <p:cNvSpPr>
            <a:spLocks noGrp="1" noChangeArrowheads="1"/>
          </p:cNvSpPr>
          <p:nvPr>
            <p:ph type="body" idx="1"/>
          </p:nvPr>
        </p:nvSpPr>
        <p:spPr>
          <a:xfrm>
            <a:off x="1819174" y="1665171"/>
            <a:ext cx="8701239" cy="4964229"/>
          </a:xfrm>
        </p:spPr>
        <p:txBody>
          <a:bodyPr/>
          <a:lstStyle/>
          <a:p>
            <a:pPr>
              <a:lnSpc>
                <a:spcPct val="90000"/>
              </a:lnSpc>
            </a:pPr>
            <a:r>
              <a:rPr lang="en-US" altLang="en-US" sz="2800" dirty="0">
                <a:effectLst/>
              </a:rPr>
              <a:t>Spirits without physical bodies </a:t>
            </a:r>
            <a:br>
              <a:rPr lang="en-US" altLang="en-US" sz="2800" dirty="0">
                <a:effectLst/>
              </a:rPr>
            </a:br>
            <a:r>
              <a:rPr lang="en-US" altLang="en-US" sz="2800" dirty="0">
                <a:effectLst/>
              </a:rPr>
              <a:t>(Ephesians 6:12)</a:t>
            </a:r>
          </a:p>
          <a:p>
            <a:pPr>
              <a:lnSpc>
                <a:spcPct val="90000"/>
              </a:lnSpc>
            </a:pPr>
            <a:r>
              <a:rPr lang="en-US" altLang="en-US" sz="2800" dirty="0">
                <a:effectLst/>
              </a:rPr>
              <a:t>Originally in fellowship with God (Jude 6)</a:t>
            </a:r>
          </a:p>
          <a:p>
            <a:pPr>
              <a:lnSpc>
                <a:spcPct val="90000"/>
              </a:lnSpc>
            </a:pPr>
            <a:r>
              <a:rPr lang="en-US" altLang="en-US" sz="2800" dirty="0">
                <a:effectLst/>
              </a:rPr>
              <a:t>Numerous (Mark 5:8, 9)</a:t>
            </a:r>
          </a:p>
          <a:p>
            <a:pPr>
              <a:lnSpc>
                <a:spcPct val="90000"/>
              </a:lnSpc>
            </a:pPr>
            <a:r>
              <a:rPr lang="en-US" altLang="en-US" sz="2800" dirty="0">
                <a:effectLst/>
              </a:rPr>
              <a:t>Organized under a “ruler” (Matthew 12:24)</a:t>
            </a:r>
          </a:p>
          <a:p>
            <a:pPr>
              <a:lnSpc>
                <a:spcPct val="90000"/>
              </a:lnSpc>
            </a:pPr>
            <a:r>
              <a:rPr lang="en-US" altLang="en-US" sz="2800" dirty="0">
                <a:effectLst/>
              </a:rPr>
              <a:t>Possess supernatural powers (Revelation 16:14; Matthew 9:32, 33)</a:t>
            </a:r>
          </a:p>
          <a:p>
            <a:pPr>
              <a:lnSpc>
                <a:spcPct val="90000"/>
              </a:lnSpc>
            </a:pPr>
            <a:r>
              <a:rPr lang="en-US" altLang="en-US" sz="2800" dirty="0">
                <a:effectLst/>
              </a:rPr>
              <a:t>Know God (Matthew 8:29; Mark 1:23, 24; James 2:19b)</a:t>
            </a:r>
          </a:p>
          <a:p>
            <a:pPr>
              <a:lnSpc>
                <a:spcPct val="90000"/>
              </a:lnSpc>
            </a:pPr>
            <a:r>
              <a:rPr lang="en-US" altLang="en-US" sz="2800" dirty="0">
                <a:effectLst/>
              </a:rPr>
              <a:t>Try to hinder God’s work (Matthew 12:43-45)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62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6627">
                                            <p:txEl>
                                              <p:pRg st="1" end="1"/>
                                            </p:txEl>
                                          </p:spTgt>
                                        </p:tgtEl>
                                        <p:attrNameLst>
                                          <p:attrName>style.visibility</p:attrName>
                                        </p:attrNameLst>
                                      </p:cBhvr>
                                      <p:to>
                                        <p:strVal val="visible"/>
                                      </p:to>
                                    </p:set>
                                    <p:anim calcmode="lin" valueType="num">
                                      <p:cBhvr>
                                        <p:cTn id="14" dur="500" fill="hold"/>
                                        <p:tgtEl>
                                          <p:spTgt spid="2662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62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62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6627">
                                            <p:txEl>
                                              <p:pRg st="2" end="2"/>
                                            </p:txEl>
                                          </p:spTgt>
                                        </p:tgtEl>
                                        <p:attrNameLst>
                                          <p:attrName>style.visibility</p:attrName>
                                        </p:attrNameLst>
                                      </p:cBhvr>
                                      <p:to>
                                        <p:strVal val="visible"/>
                                      </p:to>
                                    </p:set>
                                    <p:anim calcmode="lin" valueType="num">
                                      <p:cBhvr>
                                        <p:cTn id="21" dur="500" fill="hold"/>
                                        <p:tgtEl>
                                          <p:spTgt spid="266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662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662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calcmode="lin" valueType="num">
                                      <p:cBhvr>
                                        <p:cTn id="28" dur="500" fill="hold"/>
                                        <p:tgtEl>
                                          <p:spTgt spid="2662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662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662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6627">
                                            <p:txEl>
                                              <p:pRg st="4" end="4"/>
                                            </p:txEl>
                                          </p:spTgt>
                                        </p:tgtEl>
                                        <p:attrNameLst>
                                          <p:attrName>style.visibility</p:attrName>
                                        </p:attrNameLst>
                                      </p:cBhvr>
                                      <p:to>
                                        <p:strVal val="visible"/>
                                      </p:to>
                                    </p:set>
                                    <p:anim calcmode="lin" valueType="num">
                                      <p:cBhvr>
                                        <p:cTn id="35" dur="500" fill="hold"/>
                                        <p:tgtEl>
                                          <p:spTgt spid="2662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662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6627">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6627">
                                            <p:txEl>
                                              <p:pRg st="5" end="5"/>
                                            </p:txEl>
                                          </p:spTgt>
                                        </p:tgtEl>
                                        <p:attrNameLst>
                                          <p:attrName>style.visibility</p:attrName>
                                        </p:attrNameLst>
                                      </p:cBhvr>
                                      <p:to>
                                        <p:strVal val="visible"/>
                                      </p:to>
                                    </p:set>
                                    <p:anim calcmode="lin" valueType="num">
                                      <p:cBhvr>
                                        <p:cTn id="42" dur="500" fill="hold"/>
                                        <p:tgtEl>
                                          <p:spTgt spid="26627">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6627">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6627">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6627">
                                            <p:txEl>
                                              <p:pRg st="6" end="6"/>
                                            </p:txEl>
                                          </p:spTgt>
                                        </p:tgtEl>
                                        <p:attrNameLst>
                                          <p:attrName>style.visibility</p:attrName>
                                        </p:attrNameLst>
                                      </p:cBhvr>
                                      <p:to>
                                        <p:strVal val="visible"/>
                                      </p:to>
                                    </p:set>
                                    <p:anim calcmode="lin" valueType="num">
                                      <p:cBhvr>
                                        <p:cTn id="49" dur="500" fill="hold"/>
                                        <p:tgtEl>
                                          <p:spTgt spid="26627">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6627">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6A58A4E2-47FD-4316-AA1E-E5EDEFAF8A26}"/>
              </a:ext>
            </a:extLst>
          </p:cNvPr>
          <p:cNvSpPr>
            <a:spLocks noGrp="1" noChangeArrowheads="1"/>
          </p:cNvSpPr>
          <p:nvPr>
            <p:ph type="body" idx="1"/>
          </p:nvPr>
        </p:nvSpPr>
        <p:spPr>
          <a:xfrm>
            <a:off x="1799924" y="1219200"/>
            <a:ext cx="8027470" cy="5410200"/>
          </a:xfrm>
        </p:spPr>
        <p:txBody>
          <a:bodyPr/>
          <a:lstStyle/>
          <a:p>
            <a:pPr>
              <a:lnSpc>
                <a:spcPct val="90000"/>
              </a:lnSpc>
            </a:pPr>
            <a:r>
              <a:rPr lang="en-US" altLang="en-US" dirty="0">
                <a:effectLst/>
              </a:rPr>
              <a:t>Possess animals and humans </a:t>
            </a:r>
            <a:br>
              <a:rPr lang="en-US" altLang="en-US" dirty="0">
                <a:effectLst/>
              </a:rPr>
            </a:br>
            <a:r>
              <a:rPr lang="en-US" altLang="en-US" dirty="0">
                <a:effectLst/>
              </a:rPr>
              <a:t>(Mark 5:13; Luke 8:2)</a:t>
            </a:r>
          </a:p>
          <a:p>
            <a:pPr>
              <a:lnSpc>
                <a:spcPct val="90000"/>
              </a:lnSpc>
            </a:pPr>
            <a:r>
              <a:rPr lang="en-US" altLang="en-US" dirty="0">
                <a:effectLst/>
              </a:rPr>
              <a:t>Cause mental disorders </a:t>
            </a:r>
            <a:br>
              <a:rPr lang="en-US" altLang="en-US" dirty="0">
                <a:effectLst/>
              </a:rPr>
            </a:br>
            <a:r>
              <a:rPr lang="en-US" altLang="en-US" dirty="0">
                <a:effectLst/>
              </a:rPr>
              <a:t>(Mark 5:2, 3, 5)</a:t>
            </a:r>
          </a:p>
          <a:p>
            <a:pPr>
              <a:lnSpc>
                <a:spcPct val="90000"/>
              </a:lnSpc>
            </a:pPr>
            <a:r>
              <a:rPr lang="en-US" altLang="en-US" dirty="0">
                <a:effectLst/>
              </a:rPr>
              <a:t>Fear God (James 2:19b)</a:t>
            </a:r>
          </a:p>
          <a:p>
            <a:pPr>
              <a:lnSpc>
                <a:spcPct val="90000"/>
              </a:lnSpc>
            </a:pPr>
            <a:r>
              <a:rPr lang="en-US" altLang="en-US" dirty="0">
                <a:effectLst/>
              </a:rPr>
              <a:t>Teach false doctrine (1 Timothy 4:1)</a:t>
            </a:r>
          </a:p>
          <a:p>
            <a:pPr>
              <a:lnSpc>
                <a:spcPct val="90000"/>
              </a:lnSpc>
            </a:pPr>
            <a:r>
              <a:rPr lang="en-US" altLang="en-US" dirty="0">
                <a:effectLst/>
              </a:rPr>
              <a:t>Oppose God’s people </a:t>
            </a:r>
            <a:br>
              <a:rPr lang="en-US" altLang="en-US" dirty="0">
                <a:effectLst/>
              </a:rPr>
            </a:br>
            <a:r>
              <a:rPr lang="en-US" altLang="en-US" dirty="0">
                <a:effectLst/>
              </a:rPr>
              <a:t>(Ephesians 6:12; 1 Peter 5:8)</a:t>
            </a:r>
          </a:p>
          <a:p>
            <a:pPr>
              <a:lnSpc>
                <a:spcPct val="90000"/>
              </a:lnSpc>
            </a:pPr>
            <a:r>
              <a:rPr lang="en-US" altLang="en-US" dirty="0">
                <a:effectLst/>
              </a:rPr>
              <a:t>Used by God (Judges 9:23)</a:t>
            </a:r>
          </a:p>
          <a:p>
            <a:pPr>
              <a:lnSpc>
                <a:spcPct val="90000"/>
              </a:lnSpc>
            </a:pPr>
            <a:r>
              <a:rPr lang="en-US" altLang="en-US" dirty="0">
                <a:effectLst/>
              </a:rPr>
              <a:t>Judged by God (2 Peter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76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7651">
                                            <p:txEl>
                                              <p:pRg st="1" end="1"/>
                                            </p:txEl>
                                          </p:spTgt>
                                        </p:tgtEl>
                                        <p:attrNameLst>
                                          <p:attrName>style.visibility</p:attrName>
                                        </p:attrNameLst>
                                      </p:cBhvr>
                                      <p:to>
                                        <p:strVal val="visible"/>
                                      </p:to>
                                    </p:set>
                                    <p:anim calcmode="lin" valueType="num">
                                      <p:cBhvr>
                                        <p:cTn id="14" dur="500" fill="hold"/>
                                        <p:tgtEl>
                                          <p:spTgt spid="276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76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76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7651">
                                            <p:txEl>
                                              <p:pRg st="2" end="2"/>
                                            </p:txEl>
                                          </p:spTgt>
                                        </p:tgtEl>
                                        <p:attrNameLst>
                                          <p:attrName>style.visibility</p:attrName>
                                        </p:attrNameLst>
                                      </p:cBhvr>
                                      <p:to>
                                        <p:strVal val="visible"/>
                                      </p:to>
                                    </p:set>
                                    <p:anim calcmode="lin" valueType="num">
                                      <p:cBhvr>
                                        <p:cTn id="21" dur="500" fill="hold"/>
                                        <p:tgtEl>
                                          <p:spTgt spid="276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76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765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7651">
                                            <p:txEl>
                                              <p:pRg st="3" end="3"/>
                                            </p:txEl>
                                          </p:spTgt>
                                        </p:tgtEl>
                                        <p:attrNameLst>
                                          <p:attrName>style.visibility</p:attrName>
                                        </p:attrNameLst>
                                      </p:cBhvr>
                                      <p:to>
                                        <p:strVal val="visible"/>
                                      </p:to>
                                    </p:set>
                                    <p:anim calcmode="lin" valueType="num">
                                      <p:cBhvr>
                                        <p:cTn id="28" dur="500" fill="hold"/>
                                        <p:tgtEl>
                                          <p:spTgt spid="2765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765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765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7651">
                                            <p:txEl>
                                              <p:pRg st="4" end="4"/>
                                            </p:txEl>
                                          </p:spTgt>
                                        </p:tgtEl>
                                        <p:attrNameLst>
                                          <p:attrName>style.visibility</p:attrName>
                                        </p:attrNameLst>
                                      </p:cBhvr>
                                      <p:to>
                                        <p:strVal val="visible"/>
                                      </p:to>
                                    </p:set>
                                    <p:anim calcmode="lin" valueType="num">
                                      <p:cBhvr>
                                        <p:cTn id="35" dur="500" fill="hold"/>
                                        <p:tgtEl>
                                          <p:spTgt spid="2765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7651">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7651">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7651">
                                            <p:txEl>
                                              <p:pRg st="5" end="5"/>
                                            </p:txEl>
                                          </p:spTgt>
                                        </p:tgtEl>
                                        <p:attrNameLst>
                                          <p:attrName>style.visibility</p:attrName>
                                        </p:attrNameLst>
                                      </p:cBhvr>
                                      <p:to>
                                        <p:strVal val="visible"/>
                                      </p:to>
                                    </p:set>
                                    <p:anim calcmode="lin" valueType="num">
                                      <p:cBhvr>
                                        <p:cTn id="42" dur="500" fill="hold"/>
                                        <p:tgtEl>
                                          <p:spTgt spid="27651">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7651">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7651">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7651">
                                            <p:txEl>
                                              <p:pRg st="6" end="6"/>
                                            </p:txEl>
                                          </p:spTgt>
                                        </p:tgtEl>
                                        <p:attrNameLst>
                                          <p:attrName>style.visibility</p:attrName>
                                        </p:attrNameLst>
                                      </p:cBhvr>
                                      <p:to>
                                        <p:strVal val="visible"/>
                                      </p:to>
                                    </p:set>
                                    <p:anim calcmode="lin" valueType="num">
                                      <p:cBhvr>
                                        <p:cTn id="49" dur="500" fill="hold"/>
                                        <p:tgtEl>
                                          <p:spTgt spid="27651">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7651">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76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28C70B39-1F25-49A6-BD88-FC17E7E2F487}"/>
              </a:ext>
            </a:extLst>
          </p:cNvPr>
          <p:cNvSpPr>
            <a:spLocks noGrp="1" noChangeArrowheads="1"/>
          </p:cNvSpPr>
          <p:nvPr>
            <p:ph type="body" idx="1"/>
          </p:nvPr>
        </p:nvSpPr>
        <p:spPr>
          <a:xfrm>
            <a:off x="2184934" y="1463040"/>
            <a:ext cx="6487428" cy="5166360"/>
          </a:xfrm>
        </p:spPr>
        <p:txBody>
          <a:bodyPr/>
          <a:lstStyle/>
          <a:p>
            <a:pPr algn="ctr">
              <a:lnSpc>
                <a:spcPct val="150000"/>
              </a:lnSpc>
              <a:buFont typeface="Wingdings 3" panose="05040102010807070707" pitchFamily="18" charset="2"/>
              <a:buNone/>
            </a:pPr>
            <a:r>
              <a:rPr lang="en-US" altLang="en-US" sz="4000" dirty="0">
                <a:effectLst/>
              </a:rPr>
              <a:t>The </a:t>
            </a:r>
            <a:r>
              <a:rPr lang="en-US" altLang="en-US" sz="4000" dirty="0" err="1">
                <a:effectLst/>
              </a:rPr>
              <a:t>Garasene</a:t>
            </a:r>
            <a:r>
              <a:rPr lang="en-US" altLang="en-US" sz="4000" dirty="0">
                <a:effectLst/>
              </a:rPr>
              <a:t> demonic</a:t>
            </a:r>
          </a:p>
          <a:p>
            <a:pPr>
              <a:lnSpc>
                <a:spcPct val="150000"/>
              </a:lnSpc>
            </a:pPr>
            <a:r>
              <a:rPr lang="en-US" altLang="en-US" dirty="0">
                <a:effectLst/>
              </a:rPr>
              <a:t>Recognize that they will face “torment”</a:t>
            </a:r>
          </a:p>
          <a:p>
            <a:pPr>
              <a:lnSpc>
                <a:spcPct val="150000"/>
              </a:lnSpc>
            </a:pPr>
            <a:r>
              <a:rPr lang="en-US" altLang="en-US" dirty="0">
                <a:effectLst/>
              </a:rPr>
              <a:t>Fear of being sent into the “abyss”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p:cTn id="7" dur="500" fill="hold"/>
                                        <p:tgtEl>
                                          <p:spTgt spid="286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6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675">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p:cTn id="13" dur="500" fill="hold"/>
                                        <p:tgtEl>
                                          <p:spTgt spid="2867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867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867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8675">
                                            <p:txEl>
                                              <p:pRg st="2" end="2"/>
                                            </p:txEl>
                                          </p:spTgt>
                                        </p:tgtEl>
                                        <p:attrNameLst>
                                          <p:attrName>style.visibility</p:attrName>
                                        </p:attrNameLst>
                                      </p:cBhvr>
                                      <p:to>
                                        <p:strVal val="visible"/>
                                      </p:to>
                                    </p:set>
                                    <p:anim calcmode="lin" valueType="num">
                                      <p:cBhvr>
                                        <p:cTn id="20" dur="500" fill="hold"/>
                                        <p:tgtEl>
                                          <p:spTgt spid="2867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8675">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5125ECDE-DFFE-4C7E-90A9-DAABCFA8008B}"/>
              </a:ext>
            </a:extLst>
          </p:cNvPr>
          <p:cNvSpPr>
            <a:spLocks noGrp="1" noChangeArrowheads="1"/>
          </p:cNvSpPr>
          <p:nvPr>
            <p:ph type="body" idx="1"/>
          </p:nvPr>
        </p:nvSpPr>
        <p:spPr>
          <a:xfrm>
            <a:off x="2204186" y="1386038"/>
            <a:ext cx="6949440" cy="5243362"/>
          </a:xfrm>
        </p:spPr>
        <p:txBody>
          <a:bodyPr/>
          <a:lstStyle/>
          <a:p>
            <a:pPr algn="ctr">
              <a:lnSpc>
                <a:spcPct val="160000"/>
              </a:lnSpc>
              <a:buFont typeface="Wingdings 3" panose="05040102010807070707" pitchFamily="18" charset="2"/>
              <a:buNone/>
            </a:pPr>
            <a:r>
              <a:rPr lang="en-US" altLang="en-US" sz="4000" dirty="0">
                <a:effectLst/>
              </a:rPr>
              <a:t>The “Demons” in the Bible</a:t>
            </a:r>
          </a:p>
          <a:p>
            <a:pPr>
              <a:lnSpc>
                <a:spcPct val="160000"/>
              </a:lnSpc>
            </a:pPr>
            <a:r>
              <a:rPr lang="en-US" altLang="en-US" sz="3600" dirty="0">
                <a:effectLst/>
              </a:rPr>
              <a:t>Their reality </a:t>
            </a:r>
          </a:p>
          <a:p>
            <a:pPr>
              <a:lnSpc>
                <a:spcPct val="160000"/>
              </a:lnSpc>
            </a:pPr>
            <a:r>
              <a:rPr lang="en-US" altLang="en-US" sz="3600" dirty="0">
                <a:effectLst/>
              </a:rPr>
              <a:t>Their description</a:t>
            </a:r>
          </a:p>
          <a:p>
            <a:pPr>
              <a:lnSpc>
                <a:spcPct val="160000"/>
              </a:lnSpc>
            </a:pPr>
            <a:r>
              <a:rPr lang="en-US" altLang="en-US" sz="3600" dirty="0">
                <a:effectLst/>
              </a:rPr>
              <a:t>Their origin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9699">
                                            <p:txEl>
                                              <p:pRg st="3" end="3"/>
                                            </p:txEl>
                                          </p:spTgt>
                                        </p:tgtEl>
                                        <p:attrNameLst>
                                          <p:attrName>style.visibility</p:attrName>
                                        </p:attrNameLst>
                                      </p:cBhvr>
                                      <p:to>
                                        <p:strVal val="visible"/>
                                      </p:to>
                                    </p:set>
                                    <p:anim calcmode="lin" valueType="num">
                                      <p:cBhvr>
                                        <p:cTn id="7" dur="50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9699">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021F8A2C-B3B2-46A1-9907-763C8D1A4352}"/>
              </a:ext>
            </a:extLst>
          </p:cNvPr>
          <p:cNvSpPr>
            <a:spLocks noGrp="1" noChangeArrowheads="1"/>
          </p:cNvSpPr>
          <p:nvPr>
            <p:ph type="body" idx="1"/>
          </p:nvPr>
        </p:nvSpPr>
        <p:spPr>
          <a:xfrm>
            <a:off x="1020278" y="2079057"/>
            <a:ext cx="9788893" cy="4550342"/>
          </a:xfrm>
        </p:spPr>
        <p:txBody>
          <a:bodyPr/>
          <a:lstStyle/>
          <a:p>
            <a:pPr algn="ctr">
              <a:lnSpc>
                <a:spcPct val="150000"/>
              </a:lnSpc>
              <a:buFont typeface="Wingdings 3" panose="05040102010807070707" pitchFamily="18" charset="2"/>
              <a:buNone/>
            </a:pPr>
            <a:r>
              <a:rPr lang="en-US" altLang="en-US" sz="3600" dirty="0">
                <a:effectLst/>
              </a:rPr>
              <a:t>Two suggestions explaining the origin</a:t>
            </a:r>
          </a:p>
          <a:p>
            <a:pPr>
              <a:lnSpc>
                <a:spcPct val="150000"/>
              </a:lnSpc>
            </a:pPr>
            <a:r>
              <a:rPr lang="en-US" altLang="en-US" dirty="0">
                <a:effectLst/>
              </a:rPr>
              <a:t>Spirits of the dead who walk about the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p:cTn id="7" dur="500" fill="hold"/>
                                        <p:tgtEl>
                                          <p:spTgt spid="307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72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 calcmode="lin" valueType="num">
                                      <p:cBhvr>
                                        <p:cTn id="12" dur="500" fill="hold"/>
                                        <p:tgtEl>
                                          <p:spTgt spid="3072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072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0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uiExpand="1"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2B9D15C7-A0CA-4C50-80E1-6B2D49C79DF2}"/>
              </a:ext>
            </a:extLst>
          </p:cNvPr>
          <p:cNvSpPr>
            <a:spLocks noGrp="1" noChangeArrowheads="1"/>
          </p:cNvSpPr>
          <p:nvPr>
            <p:ph type="body" idx="1"/>
          </p:nvPr>
        </p:nvSpPr>
        <p:spPr>
          <a:xfrm>
            <a:off x="2194560" y="818147"/>
            <a:ext cx="7950467" cy="5811253"/>
          </a:xfrm>
        </p:spPr>
        <p:txBody>
          <a:bodyPr/>
          <a:lstStyle/>
          <a:p>
            <a:pPr algn="ctr">
              <a:lnSpc>
                <a:spcPct val="150000"/>
              </a:lnSpc>
              <a:buFont typeface="Wingdings 3" panose="05040102010807070707" pitchFamily="18" charset="2"/>
              <a:buNone/>
            </a:pPr>
            <a:r>
              <a:rPr lang="en-US" altLang="en-US" sz="3600" dirty="0">
                <a:effectLst/>
              </a:rPr>
              <a:t>The Scriptures teach that once death takes a person, his spirit is instantly removed from earth! (Luke 16:22).</a:t>
            </a:r>
          </a:p>
          <a:p>
            <a:pPr>
              <a:lnSpc>
                <a:spcPct val="150000"/>
              </a:lnSpc>
            </a:pPr>
            <a:r>
              <a:rPr lang="en-US" altLang="en-US" sz="3600" dirty="0">
                <a:effectLst/>
              </a:rPr>
              <a:t>Ecclesiastes 9:5</a:t>
            </a:r>
          </a:p>
          <a:p>
            <a:pPr>
              <a:lnSpc>
                <a:spcPct val="150000"/>
              </a:lnSpc>
            </a:pPr>
            <a:r>
              <a:rPr lang="en-US" altLang="en-US" sz="3600" dirty="0">
                <a:effectLst/>
              </a:rPr>
              <a:t>Ecclesiastes 9:10</a:t>
            </a:r>
          </a:p>
          <a:p>
            <a:pPr>
              <a:lnSpc>
                <a:spcPct val="150000"/>
              </a:lnSpc>
            </a:pPr>
            <a:r>
              <a:rPr lang="en-US" altLang="en-US" sz="3600" dirty="0">
                <a:effectLst/>
              </a:rPr>
              <a:t>Luke 16:19-31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31747">
                                            <p:txEl>
                                              <p:pRg st="0" end="0"/>
                                            </p:txEl>
                                          </p:spTgt>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anim calcmode="lin" valueType="num">
                                      <p:cBhvr>
                                        <p:cTn id="11" dur="500" fill="hold"/>
                                        <p:tgtEl>
                                          <p:spTgt spid="3174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1747">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174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1747">
                                            <p:txEl>
                                              <p:pRg st="2" end="2"/>
                                            </p:txEl>
                                          </p:spTgt>
                                        </p:tgtEl>
                                        <p:attrNameLst>
                                          <p:attrName>style.visibility</p:attrName>
                                        </p:attrNameLst>
                                      </p:cBhvr>
                                      <p:to>
                                        <p:strVal val="visible"/>
                                      </p:to>
                                    </p:set>
                                    <p:anim calcmode="lin" valueType="num">
                                      <p:cBhvr>
                                        <p:cTn id="18" dur="500" fill="hold"/>
                                        <p:tgtEl>
                                          <p:spTgt spid="31747">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1747">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174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p:cTn id="25" dur="500" fill="hold"/>
                                        <p:tgtEl>
                                          <p:spTgt spid="317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1747">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a:extLst>
              <a:ext uri="{FF2B5EF4-FFF2-40B4-BE49-F238E27FC236}">
                <a16:creationId xmlns:a16="http://schemas.microsoft.com/office/drawing/2014/main" id="{3C83752D-C4F0-442A-8E47-545474B194B3}"/>
              </a:ext>
            </a:extLst>
          </p:cNvPr>
          <p:cNvSpPr>
            <a:spLocks noGrp="1" noChangeArrowheads="1"/>
          </p:cNvSpPr>
          <p:nvPr>
            <p:ph type="body" idx="1"/>
          </p:nvPr>
        </p:nvSpPr>
        <p:spPr>
          <a:xfrm>
            <a:off x="2165683" y="1219200"/>
            <a:ext cx="7344077" cy="5410200"/>
          </a:xfrm>
        </p:spPr>
        <p:txBody>
          <a:bodyPr/>
          <a:lstStyle/>
          <a:p>
            <a:pPr>
              <a:lnSpc>
                <a:spcPct val="160000"/>
              </a:lnSpc>
            </a:pPr>
            <a:r>
              <a:rPr lang="en-US" altLang="en-US" dirty="0">
                <a:effectLst/>
              </a:rPr>
              <a:t>MAGIC – the “art” of illusion–strictly entertainment</a:t>
            </a:r>
          </a:p>
          <a:p>
            <a:pPr>
              <a:lnSpc>
                <a:spcPct val="200000"/>
              </a:lnSpc>
            </a:pPr>
            <a:r>
              <a:rPr lang="en-US" altLang="en-US" dirty="0">
                <a:effectLst/>
              </a:rPr>
              <a:t>MAGIC – the inexplicable events of life; sheer ignorance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p:cTn id="7" dur="500" fill="hold"/>
                                        <p:tgtEl>
                                          <p:spTgt spid="542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2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427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4275">
                                            <p:txEl>
                                              <p:pRg st="1" end="1"/>
                                            </p:txEl>
                                          </p:spTgt>
                                        </p:tgtEl>
                                        <p:attrNameLst>
                                          <p:attrName>style.visibility</p:attrName>
                                        </p:attrNameLst>
                                      </p:cBhvr>
                                      <p:to>
                                        <p:strVal val="visible"/>
                                      </p:to>
                                    </p:set>
                                    <p:anim calcmode="lin" valueType="num">
                                      <p:cBhvr>
                                        <p:cTn id="14" dur="500" fill="hold"/>
                                        <p:tgtEl>
                                          <p:spTgt spid="5427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427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3885F8DF-5A79-458E-BC63-DD170B929402}"/>
              </a:ext>
            </a:extLst>
          </p:cNvPr>
          <p:cNvSpPr>
            <a:spLocks noGrp="1" noChangeArrowheads="1"/>
          </p:cNvSpPr>
          <p:nvPr>
            <p:ph type="body" idx="1"/>
          </p:nvPr>
        </p:nvSpPr>
        <p:spPr>
          <a:xfrm>
            <a:off x="1819175" y="1251284"/>
            <a:ext cx="8739739" cy="5378116"/>
          </a:xfrm>
        </p:spPr>
        <p:txBody>
          <a:bodyPr/>
          <a:lstStyle/>
          <a:p>
            <a:pPr>
              <a:lnSpc>
                <a:spcPct val="150000"/>
              </a:lnSpc>
            </a:pPr>
            <a:r>
              <a:rPr lang="en-US" altLang="en-US" sz="2800" dirty="0">
                <a:effectLst/>
              </a:rPr>
              <a:t>Spirits of the deceased cannot cross over the spiritual boundaries set by God. Hence, there are no “Ghosts”!</a:t>
            </a:r>
          </a:p>
          <a:p>
            <a:pPr>
              <a:lnSpc>
                <a:spcPct val="150000"/>
              </a:lnSpc>
            </a:pPr>
            <a:r>
              <a:rPr lang="en-US" altLang="en-US" sz="2800" dirty="0">
                <a:effectLst/>
              </a:rPr>
              <a:t>Spirits of the deceased are unable to return to earthly situations and involved themselves with those still living.</a:t>
            </a:r>
          </a:p>
          <a:p>
            <a:pPr>
              <a:lnSpc>
                <a:spcPct val="150000"/>
              </a:lnSpc>
            </a:pPr>
            <a:r>
              <a:rPr lang="en-US" altLang="en-US" sz="2800" dirty="0">
                <a:effectLst/>
              </a:rPr>
              <a:t>There are no missions assigned to spirits of the deceased.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p:cTn id="14"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77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2771">
                                            <p:txEl>
                                              <p:pRg st="2" end="2"/>
                                            </p:txEl>
                                          </p:spTgt>
                                        </p:tgtEl>
                                        <p:attrNameLst>
                                          <p:attrName>style.visibility</p:attrName>
                                        </p:attrNameLst>
                                      </p:cBhvr>
                                      <p:to>
                                        <p:strVal val="visible"/>
                                      </p:to>
                                    </p:set>
                                    <p:anim calcmode="lin" valueType="num">
                                      <p:cBhvr>
                                        <p:cTn id="21"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277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A462F39C-4E5C-4569-8E46-D16AB3B2B4E2}"/>
              </a:ext>
            </a:extLst>
          </p:cNvPr>
          <p:cNvSpPr>
            <a:spLocks noGrp="1" noChangeArrowheads="1"/>
          </p:cNvSpPr>
          <p:nvPr>
            <p:ph type="body" idx="1"/>
          </p:nvPr>
        </p:nvSpPr>
        <p:spPr>
          <a:xfrm>
            <a:off x="1212782" y="1645920"/>
            <a:ext cx="9557887" cy="4983480"/>
          </a:xfrm>
        </p:spPr>
        <p:txBody>
          <a:bodyPr/>
          <a:lstStyle/>
          <a:p>
            <a:pPr algn="ctr">
              <a:lnSpc>
                <a:spcPct val="160000"/>
              </a:lnSpc>
              <a:buFont typeface="Wingdings 3" panose="05040102010807070707" pitchFamily="18" charset="2"/>
              <a:buNone/>
            </a:pPr>
            <a:r>
              <a:rPr lang="en-US" altLang="en-US" dirty="0">
                <a:effectLst/>
              </a:rPr>
              <a:t>From a very practical point,  this means that there are no such things as a “haunted house” where the spirit of one murdered remains on earth and terrorizes 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p:cTn id="7" dur="500" fill="hold"/>
                                        <p:tgtEl>
                                          <p:spTgt spid="33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298A8262-0D7E-4B95-8E2A-405CD06E0D38}"/>
              </a:ext>
            </a:extLst>
          </p:cNvPr>
          <p:cNvSpPr>
            <a:spLocks noGrp="1" noChangeArrowheads="1"/>
          </p:cNvSpPr>
          <p:nvPr>
            <p:ph type="body" idx="1"/>
          </p:nvPr>
        </p:nvSpPr>
        <p:spPr>
          <a:xfrm>
            <a:off x="609600" y="1395662"/>
            <a:ext cx="10972800" cy="5233737"/>
          </a:xfrm>
        </p:spPr>
        <p:txBody>
          <a:bodyPr/>
          <a:lstStyle/>
          <a:p>
            <a:pPr algn="ctr">
              <a:lnSpc>
                <a:spcPct val="160000"/>
              </a:lnSpc>
              <a:buFont typeface="Wingdings 3" panose="05040102010807070707" pitchFamily="18" charset="2"/>
              <a:buNone/>
            </a:pPr>
            <a:r>
              <a:rPr lang="en-US" altLang="en-US" sz="4000" dirty="0">
                <a:effectLst/>
              </a:rPr>
              <a:t>Demons were the angels </a:t>
            </a:r>
          </a:p>
          <a:p>
            <a:pPr algn="ctr">
              <a:lnSpc>
                <a:spcPct val="160000"/>
              </a:lnSpc>
              <a:buFont typeface="Wingdings 3" panose="05040102010807070707" pitchFamily="18" charset="2"/>
              <a:buNone/>
            </a:pPr>
            <a:r>
              <a:rPr lang="en-US" altLang="en-US" sz="4000" dirty="0">
                <a:effectLst/>
              </a:rPr>
              <a:t>who followed Satan</a:t>
            </a:r>
          </a:p>
          <a:p>
            <a:pPr algn="ctr">
              <a:lnSpc>
                <a:spcPct val="160000"/>
              </a:lnSpc>
              <a:buFont typeface="Wingdings 3" panose="05040102010807070707" pitchFamily="18" charset="2"/>
              <a:buNone/>
            </a:pPr>
            <a:r>
              <a:rPr lang="en-US" altLang="en-US" sz="4000" dirty="0">
                <a:effectLst/>
              </a:rPr>
              <a:t>(2 Peter 2:4; Jude 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81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 calcmode="lin" valueType="num">
                                      <p:cBhvr>
                                        <p:cTn id="12" dur="500" fill="hold"/>
                                        <p:tgtEl>
                                          <p:spTgt spid="3481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481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4819">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 calcmode="lin" valueType="num">
                                      <p:cBhvr>
                                        <p:cTn id="17" dur="500" fill="hold"/>
                                        <p:tgtEl>
                                          <p:spTgt spid="3481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481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FDBC426B-0E86-40EF-8949-D634E4E00B06}"/>
              </a:ext>
            </a:extLst>
          </p:cNvPr>
          <p:cNvSpPr>
            <a:spLocks noGrp="1" noChangeArrowheads="1"/>
          </p:cNvSpPr>
          <p:nvPr>
            <p:ph type="body" idx="1"/>
          </p:nvPr>
        </p:nvSpPr>
        <p:spPr>
          <a:xfrm>
            <a:off x="827772" y="1607418"/>
            <a:ext cx="10915049" cy="5021981"/>
          </a:xfrm>
        </p:spPr>
        <p:txBody>
          <a:bodyPr/>
          <a:lstStyle/>
          <a:p>
            <a:pPr algn="ctr">
              <a:lnSpc>
                <a:spcPct val="140000"/>
              </a:lnSpc>
              <a:buFont typeface="Wingdings 3" panose="05040102010807070707" pitchFamily="18" charset="2"/>
              <a:buNone/>
            </a:pPr>
            <a:r>
              <a:rPr lang="en-US" altLang="en-US" dirty="0">
                <a:effectLst/>
              </a:rPr>
              <a:t>HOW do the Scriptures describe Demon Possession?</a:t>
            </a:r>
          </a:p>
          <a:p>
            <a:pPr>
              <a:lnSpc>
                <a:spcPct val="140000"/>
              </a:lnSpc>
            </a:pPr>
            <a:r>
              <a:rPr lang="en-US" altLang="en-US" sz="3600" dirty="0">
                <a:effectLst/>
              </a:rPr>
              <a:t>As a spiritual phenomena</a:t>
            </a:r>
          </a:p>
          <a:p>
            <a:pPr>
              <a:lnSpc>
                <a:spcPct val="140000"/>
              </a:lnSpc>
            </a:pPr>
            <a:r>
              <a:rPr lang="en-US" altLang="en-US" sz="3600" dirty="0">
                <a:effectLst/>
              </a:rPr>
              <a:t>Different from physical illnesses</a:t>
            </a:r>
          </a:p>
          <a:p>
            <a:pPr>
              <a:lnSpc>
                <a:spcPct val="140000"/>
              </a:lnSpc>
            </a:pPr>
            <a:r>
              <a:rPr lang="en-US" altLang="en-US" sz="3600" dirty="0">
                <a:effectLst/>
              </a:rPr>
              <a:t>A visible occurrence</a:t>
            </a:r>
          </a:p>
          <a:p>
            <a:pPr>
              <a:lnSpc>
                <a:spcPct val="140000"/>
              </a:lnSpc>
            </a:pPr>
            <a:r>
              <a:rPr lang="en-US" altLang="en-US" sz="3600" dirty="0">
                <a:effectLst/>
              </a:rPr>
              <a:t>Required exorcism to be healed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p:cTn id="7" dur="500" fill="hold"/>
                                        <p:tgtEl>
                                          <p:spTgt spid="35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843">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p:cTn id="13" dur="500" fill="hold"/>
                                        <p:tgtEl>
                                          <p:spTgt spid="3584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584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584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35843">
                                            <p:txEl>
                                              <p:pRg st="2" end="2"/>
                                            </p:txEl>
                                          </p:spTgt>
                                        </p:tgtEl>
                                        <p:attrNameLst>
                                          <p:attrName>style.visibility</p:attrName>
                                        </p:attrNameLst>
                                      </p:cBhvr>
                                      <p:to>
                                        <p:strVal val="visible"/>
                                      </p:to>
                                    </p:set>
                                    <p:anim calcmode="lin" valueType="num">
                                      <p:cBhvr>
                                        <p:cTn id="20" dur="500" fill="hold"/>
                                        <p:tgtEl>
                                          <p:spTgt spid="3584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584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58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5843">
                                            <p:txEl>
                                              <p:pRg st="3" end="3"/>
                                            </p:txEl>
                                          </p:spTgt>
                                        </p:tgtEl>
                                        <p:attrNameLst>
                                          <p:attrName>style.visibility</p:attrName>
                                        </p:attrNameLst>
                                      </p:cBhvr>
                                      <p:to>
                                        <p:strVal val="visible"/>
                                      </p:to>
                                    </p:set>
                                    <p:anim calcmode="lin" valueType="num">
                                      <p:cBhvr>
                                        <p:cTn id="27" dur="500" fill="hold"/>
                                        <p:tgtEl>
                                          <p:spTgt spid="3584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584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584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35843">
                                            <p:txEl>
                                              <p:pRg st="4" end="4"/>
                                            </p:txEl>
                                          </p:spTgt>
                                        </p:tgtEl>
                                        <p:attrNameLst>
                                          <p:attrName>style.visibility</p:attrName>
                                        </p:attrNameLst>
                                      </p:cBhvr>
                                      <p:to>
                                        <p:strVal val="visible"/>
                                      </p:to>
                                    </p:set>
                                    <p:anim calcmode="lin" valueType="num">
                                      <p:cBhvr>
                                        <p:cTn id="34" dur="500" fill="hold"/>
                                        <p:tgtEl>
                                          <p:spTgt spid="3584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584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35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E53A94F7-A7CE-481D-9988-5B8FEC3EB971}"/>
              </a:ext>
            </a:extLst>
          </p:cNvPr>
          <p:cNvSpPr>
            <a:spLocks noGrp="1" noChangeArrowheads="1"/>
          </p:cNvSpPr>
          <p:nvPr>
            <p:ph type="body" idx="1"/>
          </p:nvPr>
        </p:nvSpPr>
        <p:spPr>
          <a:xfrm>
            <a:off x="2175308" y="1405288"/>
            <a:ext cx="8210351" cy="5224112"/>
          </a:xfrm>
        </p:spPr>
        <p:txBody>
          <a:bodyPr/>
          <a:lstStyle/>
          <a:p>
            <a:pPr marL="0" indent="3175">
              <a:lnSpc>
                <a:spcPct val="130000"/>
              </a:lnSpc>
              <a:buNone/>
              <a:tabLst>
                <a:tab pos="457200" algn="l"/>
              </a:tabLst>
            </a:pPr>
            <a:r>
              <a:rPr lang="en-US" altLang="en-US" dirty="0">
                <a:effectLst/>
              </a:rPr>
              <a:t>If one is able to drive out evil spirits, then such a person will be able to do the actions that accompany the casting out of evil spirits:</a:t>
            </a:r>
          </a:p>
          <a:p>
            <a:pPr marL="0" indent="3175">
              <a:lnSpc>
                <a:spcPct val="130000"/>
              </a:lnSpc>
              <a:tabLst>
                <a:tab pos="457200" algn="l"/>
              </a:tabLst>
            </a:pPr>
            <a:r>
              <a:rPr lang="en-US" altLang="en-US" dirty="0">
                <a:effectLst/>
              </a:rPr>
              <a:t>Drinking deadly poison </a:t>
            </a:r>
            <a:br>
              <a:rPr lang="en-US" altLang="en-US" dirty="0">
                <a:effectLst/>
              </a:rPr>
            </a:br>
            <a:r>
              <a:rPr lang="en-US" altLang="en-US" dirty="0">
                <a:effectLst/>
              </a:rPr>
              <a:t>   (Mark 16:17-20)</a:t>
            </a:r>
          </a:p>
          <a:p>
            <a:pPr marL="0" indent="3175">
              <a:lnSpc>
                <a:spcPct val="130000"/>
              </a:lnSpc>
              <a:tabLst>
                <a:tab pos="457200" algn="l"/>
              </a:tabLst>
            </a:pPr>
            <a:r>
              <a:rPr lang="en-US" altLang="en-US" dirty="0">
                <a:effectLst/>
              </a:rPr>
              <a:t>Raising the dead (Matthew 10:8)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500" fill="hold"/>
                                        <p:tgtEl>
                                          <p:spTgt spid="36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8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68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6867">
                                            <p:txEl>
                                              <p:pRg st="1" end="1"/>
                                            </p:txEl>
                                          </p:spTgt>
                                        </p:tgtEl>
                                        <p:attrNameLst>
                                          <p:attrName>style.visibility</p:attrName>
                                        </p:attrNameLst>
                                      </p:cBhvr>
                                      <p:to>
                                        <p:strVal val="visible"/>
                                      </p:to>
                                    </p:set>
                                    <p:anim calcmode="lin" valueType="num">
                                      <p:cBhvr>
                                        <p:cTn id="14" dur="500" fill="hold"/>
                                        <p:tgtEl>
                                          <p:spTgt spid="368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686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68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6867">
                                            <p:txEl>
                                              <p:pRg st="2" end="2"/>
                                            </p:txEl>
                                          </p:spTgt>
                                        </p:tgtEl>
                                        <p:attrNameLst>
                                          <p:attrName>style.visibility</p:attrName>
                                        </p:attrNameLst>
                                      </p:cBhvr>
                                      <p:to>
                                        <p:strVal val="visible"/>
                                      </p:to>
                                    </p:set>
                                    <p:anim calcmode="lin" valueType="num">
                                      <p:cBhvr>
                                        <p:cTn id="21" dur="500" fill="hold"/>
                                        <p:tgtEl>
                                          <p:spTgt spid="3686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686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6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uiExpand="1"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EC5C865E-DA19-40C7-B300-98C1E72E9C2B}"/>
              </a:ext>
            </a:extLst>
          </p:cNvPr>
          <p:cNvSpPr>
            <a:spLocks noGrp="1" noChangeArrowheads="1"/>
          </p:cNvSpPr>
          <p:nvPr>
            <p:ph type="body" idx="1"/>
          </p:nvPr>
        </p:nvSpPr>
        <p:spPr>
          <a:xfrm>
            <a:off x="1020279" y="1424538"/>
            <a:ext cx="10597414" cy="5204861"/>
          </a:xfrm>
        </p:spPr>
        <p:txBody>
          <a:bodyPr/>
          <a:lstStyle/>
          <a:p>
            <a:pPr algn="ctr">
              <a:lnSpc>
                <a:spcPct val="150000"/>
              </a:lnSpc>
              <a:buFont typeface="Wingdings 3" panose="05040102010807070707" pitchFamily="18" charset="2"/>
              <a:buNone/>
            </a:pPr>
            <a:r>
              <a:rPr lang="en-US" altLang="en-US" sz="3600" dirty="0">
                <a:solidFill>
                  <a:srgbClr val="A23043"/>
                </a:solidFill>
                <a:effectLst/>
              </a:rPr>
              <a:t>WHY did Demons exist in Bible times?</a:t>
            </a:r>
          </a:p>
          <a:p>
            <a:pPr>
              <a:lnSpc>
                <a:spcPct val="150000"/>
              </a:lnSpc>
            </a:pPr>
            <a:r>
              <a:rPr lang="en-US" altLang="en-US" dirty="0">
                <a:effectLst/>
              </a:rPr>
              <a:t>As a demonstration of Christ’s authority over Satan and his angels.</a:t>
            </a:r>
          </a:p>
          <a:p>
            <a:pPr>
              <a:lnSpc>
                <a:spcPct val="150000"/>
              </a:lnSpc>
            </a:pPr>
            <a:r>
              <a:rPr lang="en-US" altLang="en-US" dirty="0">
                <a:effectLst/>
              </a:rPr>
              <a:t>As a proof of Christ’s miracles.</a:t>
            </a:r>
          </a:p>
          <a:p>
            <a:pPr>
              <a:lnSpc>
                <a:spcPct val="150000"/>
              </a:lnSpc>
            </a:pPr>
            <a:r>
              <a:rPr lang="en-US" altLang="en-US" dirty="0">
                <a:effectLst/>
              </a:rPr>
              <a:t>As a demonstration of the reality of spiritual evil.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p:cTn id="7" dur="500" fill="hold"/>
                                        <p:tgtEl>
                                          <p:spTgt spid="37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891">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p:cTn id="13" dur="500" fill="hold"/>
                                        <p:tgtEl>
                                          <p:spTgt spid="378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789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789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37891">
                                            <p:txEl>
                                              <p:pRg st="2" end="2"/>
                                            </p:txEl>
                                          </p:spTgt>
                                        </p:tgtEl>
                                        <p:attrNameLst>
                                          <p:attrName>style.visibility</p:attrName>
                                        </p:attrNameLst>
                                      </p:cBhvr>
                                      <p:to>
                                        <p:strVal val="visible"/>
                                      </p:to>
                                    </p:set>
                                    <p:anim calcmode="lin" valueType="num">
                                      <p:cBhvr>
                                        <p:cTn id="20" dur="500" fill="hold"/>
                                        <p:tgtEl>
                                          <p:spTgt spid="37891">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7891">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789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7891">
                                            <p:txEl>
                                              <p:pRg st="3" end="3"/>
                                            </p:txEl>
                                          </p:spTgt>
                                        </p:tgtEl>
                                        <p:attrNameLst>
                                          <p:attrName>style.visibility</p:attrName>
                                        </p:attrNameLst>
                                      </p:cBhvr>
                                      <p:to>
                                        <p:strVal val="visible"/>
                                      </p:to>
                                    </p:set>
                                    <p:anim calcmode="lin" valueType="num">
                                      <p:cBhvr>
                                        <p:cTn id="27" dur="500" fill="hold"/>
                                        <p:tgtEl>
                                          <p:spTgt spid="3789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7891">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78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76EAC0EE-3ABA-4621-AF16-86B91ECCC0DE}"/>
              </a:ext>
            </a:extLst>
          </p:cNvPr>
          <p:cNvSpPr>
            <a:spLocks noGrp="1" noChangeArrowheads="1"/>
          </p:cNvSpPr>
          <p:nvPr>
            <p:ph type="body" idx="1"/>
          </p:nvPr>
        </p:nvSpPr>
        <p:spPr>
          <a:xfrm>
            <a:off x="981776" y="1424538"/>
            <a:ext cx="10600623" cy="5204861"/>
          </a:xfrm>
        </p:spPr>
        <p:txBody>
          <a:bodyPr/>
          <a:lstStyle/>
          <a:p>
            <a:pPr algn="ctr">
              <a:lnSpc>
                <a:spcPct val="180000"/>
              </a:lnSpc>
              <a:buFont typeface="Wingdings 3" panose="05040102010807070707" pitchFamily="18" charset="2"/>
              <a:buNone/>
            </a:pPr>
            <a:r>
              <a:rPr lang="en-US" altLang="en-US" sz="4000" dirty="0">
                <a:effectLst/>
              </a:rPr>
              <a:t>Does Demon Possession occur today?</a:t>
            </a:r>
          </a:p>
          <a:p>
            <a:pPr>
              <a:lnSpc>
                <a:spcPct val="180000"/>
              </a:lnSpc>
            </a:pPr>
            <a:r>
              <a:rPr lang="en-US" altLang="en-US" sz="3600" dirty="0">
                <a:effectLst/>
              </a:rPr>
              <a:t>If the purpose for the presence of demon possession has been satisfied, then there  is no possession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p:cTn id="7" dur="500" fill="hold"/>
                                        <p:tgtEl>
                                          <p:spTgt spid="38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9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891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8915">
                                            <p:txEl>
                                              <p:pRg st="1" end="1"/>
                                            </p:txEl>
                                          </p:spTgt>
                                        </p:tgtEl>
                                        <p:attrNameLst>
                                          <p:attrName>style.visibility</p:attrName>
                                        </p:attrNameLst>
                                      </p:cBhvr>
                                      <p:to>
                                        <p:strVal val="visible"/>
                                      </p:to>
                                    </p:set>
                                    <p:anim calcmode="lin" valueType="num">
                                      <p:cBhvr>
                                        <p:cTn id="14" dur="500" fill="hold"/>
                                        <p:tgtEl>
                                          <p:spTgt spid="389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891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89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E3B61DE0-2A88-4CD2-B2DC-9455ACC35D7A}"/>
              </a:ext>
            </a:extLst>
          </p:cNvPr>
          <p:cNvSpPr>
            <a:spLocks noGrp="1" noChangeArrowheads="1"/>
          </p:cNvSpPr>
          <p:nvPr>
            <p:ph type="body" idx="1"/>
          </p:nvPr>
        </p:nvSpPr>
        <p:spPr>
          <a:xfrm>
            <a:off x="1742173" y="1106905"/>
            <a:ext cx="9076624" cy="5522495"/>
          </a:xfrm>
        </p:spPr>
        <p:txBody>
          <a:bodyPr/>
          <a:lstStyle/>
          <a:p>
            <a:pPr>
              <a:lnSpc>
                <a:spcPct val="140000"/>
              </a:lnSpc>
            </a:pPr>
            <a:r>
              <a:rPr lang="en-US" altLang="en-US" sz="3600" dirty="0">
                <a:effectLst/>
              </a:rPr>
              <a:t>There is still the “presence” of demons in our modern day.</a:t>
            </a:r>
          </a:p>
          <a:p>
            <a:pPr>
              <a:lnSpc>
                <a:spcPct val="140000"/>
              </a:lnSpc>
            </a:pPr>
            <a:r>
              <a:rPr lang="en-US" altLang="en-US" sz="3600" dirty="0">
                <a:effectLst/>
              </a:rPr>
              <a:t>Demons continue their evil efforts to disrupt and corrupt God’s simple Truth (Ephesians 6:10-12; 1 Timothy 4:12; 2 Thessalonians 2:9-12; </a:t>
            </a:r>
            <a:br>
              <a:rPr lang="en-US" altLang="en-US" sz="3600" dirty="0">
                <a:effectLst/>
              </a:rPr>
            </a:br>
            <a:r>
              <a:rPr lang="en-US" altLang="en-US" sz="3600" dirty="0">
                <a:effectLst/>
              </a:rPr>
              <a:t>2 Corinthians 11:13, 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p:cTn id="7"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9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99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9939">
                                            <p:txEl>
                                              <p:pRg st="1" end="1"/>
                                            </p:txEl>
                                          </p:spTgt>
                                        </p:tgtEl>
                                        <p:attrNameLst>
                                          <p:attrName>style.visibility</p:attrName>
                                        </p:attrNameLst>
                                      </p:cBhvr>
                                      <p:to>
                                        <p:strVal val="visible"/>
                                      </p:to>
                                    </p:set>
                                    <p:anim calcmode="lin" valueType="num">
                                      <p:cBhvr>
                                        <p:cTn id="14"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993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9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C45DD8F3-A10F-473A-8F0B-664D0F0D5C31}"/>
              </a:ext>
            </a:extLst>
          </p:cNvPr>
          <p:cNvSpPr>
            <a:spLocks noGrp="1" noChangeArrowheads="1"/>
          </p:cNvSpPr>
          <p:nvPr>
            <p:ph type="body" idx="1"/>
          </p:nvPr>
        </p:nvSpPr>
        <p:spPr>
          <a:xfrm>
            <a:off x="1578543" y="1219200"/>
            <a:ext cx="10003856" cy="5410200"/>
          </a:xfrm>
        </p:spPr>
        <p:txBody>
          <a:bodyPr/>
          <a:lstStyle/>
          <a:p>
            <a:pPr marL="0" indent="3175" algn="ctr">
              <a:lnSpc>
                <a:spcPct val="170000"/>
              </a:lnSpc>
              <a:buNone/>
            </a:pPr>
            <a:r>
              <a:rPr lang="en-US" altLang="en-US" sz="3600" dirty="0">
                <a:effectLst/>
              </a:rPr>
              <a:t>What should be the Christian’s response to </a:t>
            </a:r>
            <a:r>
              <a:rPr lang="en-US" altLang="en-US" sz="4000" dirty="0">
                <a:effectLst/>
              </a:rPr>
              <a:t>Demon Possession today?</a:t>
            </a:r>
          </a:p>
          <a:p>
            <a:pPr marL="0" indent="3175">
              <a:lnSpc>
                <a:spcPct val="170000"/>
              </a:lnSpc>
            </a:pPr>
            <a:r>
              <a:rPr lang="en-US" altLang="en-US" sz="3600" dirty="0">
                <a:effectLst/>
              </a:rPr>
              <a:t> REMEMBER!</a:t>
            </a:r>
          </a:p>
          <a:p>
            <a:pPr marL="0" indent="3175">
              <a:lnSpc>
                <a:spcPct val="170000"/>
              </a:lnSpc>
            </a:pPr>
            <a:r>
              <a:rPr lang="en-US" altLang="en-US" sz="3600" dirty="0">
                <a:effectLst/>
              </a:rPr>
              <a:t> BE THANKFUL!</a:t>
            </a:r>
          </a:p>
          <a:p>
            <a:pPr marL="0" indent="3175">
              <a:lnSpc>
                <a:spcPct val="170000"/>
              </a:lnSpc>
            </a:pPr>
            <a:r>
              <a:rPr lang="en-US" altLang="en-US" sz="3600" dirty="0">
                <a:effectLst/>
              </a:rPr>
              <a:t> BE CONFIDENT!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p:cTn id="7" dur="500" fill="hold"/>
                                        <p:tgtEl>
                                          <p:spTgt spid="40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63">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p:cTn id="13" dur="500" fill="hold"/>
                                        <p:tgtEl>
                                          <p:spTgt spid="4096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096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096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0963">
                                            <p:txEl>
                                              <p:pRg st="2" end="2"/>
                                            </p:txEl>
                                          </p:spTgt>
                                        </p:tgtEl>
                                        <p:attrNameLst>
                                          <p:attrName>style.visibility</p:attrName>
                                        </p:attrNameLst>
                                      </p:cBhvr>
                                      <p:to>
                                        <p:strVal val="visible"/>
                                      </p:to>
                                    </p:set>
                                    <p:anim calcmode="lin" valueType="num">
                                      <p:cBhvr>
                                        <p:cTn id="20" dur="500" fill="hold"/>
                                        <p:tgtEl>
                                          <p:spTgt spid="4096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096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096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0963">
                                            <p:txEl>
                                              <p:pRg st="3" end="3"/>
                                            </p:txEl>
                                          </p:spTgt>
                                        </p:tgtEl>
                                        <p:attrNameLst>
                                          <p:attrName>style.visibility</p:attrName>
                                        </p:attrNameLst>
                                      </p:cBhvr>
                                      <p:to>
                                        <p:strVal val="visible"/>
                                      </p:to>
                                    </p:set>
                                    <p:anim calcmode="lin" valueType="num">
                                      <p:cBhvr>
                                        <p:cTn id="27" dur="500" fill="hold"/>
                                        <p:tgtEl>
                                          <p:spTgt spid="4096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096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40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6246C8F-0340-4D91-B1CD-723E6F1A0CA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595" y="242596"/>
            <a:ext cx="11706810" cy="6372517"/>
          </a:xfrm>
          <a:prstGeom prst="rect">
            <a:avLst/>
          </a:prstGeom>
        </p:spPr>
      </p:pic>
      <p:sp>
        <p:nvSpPr>
          <p:cNvPr id="5" name="Rectangle 4">
            <a:extLst>
              <a:ext uri="{FF2B5EF4-FFF2-40B4-BE49-F238E27FC236}">
                <a16:creationId xmlns:a16="http://schemas.microsoft.com/office/drawing/2014/main" id="{7D3E8798-1671-4692-8510-FBBCEE6CDB79}"/>
              </a:ext>
            </a:extLst>
          </p:cNvPr>
          <p:cNvSpPr/>
          <p:nvPr/>
        </p:nvSpPr>
        <p:spPr>
          <a:xfrm>
            <a:off x="242595" y="2849078"/>
            <a:ext cx="11706809" cy="1569660"/>
          </a:xfrm>
          <a:prstGeom prst="rect">
            <a:avLst/>
          </a:prstGeom>
          <a:noFill/>
        </p:spPr>
        <p:txBody>
          <a:bodyPr wrap="square" lIns="91440" tIns="45720" rIns="91440" bIns="45720">
            <a:spAutoFit/>
          </a:bodyPr>
          <a:lstStyle/>
          <a:p>
            <a:pPr algn="ctr"/>
            <a:r>
              <a:rPr lang="en-US" sz="9600" b="1"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rPr>
              <a:t>ii. DEMONOLOGY</a:t>
            </a:r>
            <a:endParaRPr lang="en-US" sz="9600" b="1" cap="none" spc="0"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14499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chemeClr val="accent2"/>
                                        </p:clrVal>
                                      </p:to>
                                    </p:set>
                                    <p:set>
                                      <p:cBhvr>
                                        <p:cTn id="7" dur="500" fill="hold"/>
                                        <p:tgtEl>
                                          <p:spTgt spid="5"/>
                                        </p:tgtEl>
                                        <p:attrNameLst>
                                          <p:attrName>fillcolor</p:attrName>
                                        </p:attrNameLst>
                                      </p:cBhvr>
                                      <p:to>
                                        <p:clrVal>
                                          <a:schemeClr val="accent2"/>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D9182E4C-7201-4BBF-9940-8B0D39B3268A}"/>
              </a:ext>
            </a:extLst>
          </p:cNvPr>
          <p:cNvSpPr>
            <a:spLocks noGrp="1" noChangeArrowheads="1"/>
          </p:cNvSpPr>
          <p:nvPr>
            <p:ph type="body" idx="1"/>
          </p:nvPr>
        </p:nvSpPr>
        <p:spPr>
          <a:xfrm>
            <a:off x="2213812" y="1219200"/>
            <a:ext cx="7834964" cy="5410200"/>
          </a:xfrm>
        </p:spPr>
        <p:txBody>
          <a:bodyPr/>
          <a:lstStyle/>
          <a:p>
            <a:pPr algn="ctr">
              <a:lnSpc>
                <a:spcPct val="110000"/>
              </a:lnSpc>
              <a:buFont typeface="Wingdings 3" panose="05040102010807070707" pitchFamily="18" charset="2"/>
              <a:buNone/>
            </a:pPr>
            <a:r>
              <a:rPr lang="en-US" altLang="en-US" sz="3600" dirty="0">
                <a:effectLst/>
              </a:rPr>
              <a:t>MAGICK – the occultic practices</a:t>
            </a:r>
          </a:p>
          <a:p>
            <a:pPr>
              <a:lnSpc>
                <a:spcPct val="110000"/>
              </a:lnSpc>
            </a:pPr>
            <a:r>
              <a:rPr lang="en-US" altLang="en-US" dirty="0">
                <a:effectLst/>
              </a:rPr>
              <a:t>Often spelled “</a:t>
            </a:r>
            <a:r>
              <a:rPr lang="en-US" altLang="en-US" dirty="0" err="1">
                <a:effectLst/>
              </a:rPr>
              <a:t>magick</a:t>
            </a:r>
            <a:r>
              <a:rPr lang="en-US" altLang="en-US" dirty="0">
                <a:effectLst/>
              </a:rPr>
              <a:t>”</a:t>
            </a:r>
          </a:p>
          <a:p>
            <a:pPr>
              <a:lnSpc>
                <a:spcPct val="110000"/>
              </a:lnSpc>
            </a:pPr>
            <a:r>
              <a:rPr lang="en-US" altLang="en-US" dirty="0">
                <a:effectLst/>
              </a:rPr>
              <a:t>Attempts to master the elements of Nature and the unseen spiritual forces in order to gain personal benefits</a:t>
            </a:r>
          </a:p>
          <a:p>
            <a:pPr>
              <a:lnSpc>
                <a:spcPct val="110000"/>
              </a:lnSpc>
            </a:pPr>
            <a:r>
              <a:rPr lang="en-US" altLang="en-US" dirty="0">
                <a:effectLst/>
              </a:rPr>
              <a:t>Searches for the right formulas or charms that will control the natural forces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p:cTn id="7" dur="500" fill="hold"/>
                                        <p:tgtEl>
                                          <p:spTgt spid="552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2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529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5299">
                                            <p:txEl>
                                              <p:pRg st="1" end="1"/>
                                            </p:txEl>
                                          </p:spTgt>
                                        </p:tgtEl>
                                        <p:attrNameLst>
                                          <p:attrName>style.visibility</p:attrName>
                                        </p:attrNameLst>
                                      </p:cBhvr>
                                      <p:to>
                                        <p:strVal val="visible"/>
                                      </p:to>
                                    </p:set>
                                    <p:anim calcmode="lin" valueType="num">
                                      <p:cBhvr>
                                        <p:cTn id="14" dur="500" fill="hold"/>
                                        <p:tgtEl>
                                          <p:spTgt spid="5529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529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529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5299">
                                            <p:txEl>
                                              <p:pRg st="2" end="2"/>
                                            </p:txEl>
                                          </p:spTgt>
                                        </p:tgtEl>
                                        <p:attrNameLst>
                                          <p:attrName>style.visibility</p:attrName>
                                        </p:attrNameLst>
                                      </p:cBhvr>
                                      <p:to>
                                        <p:strVal val="visible"/>
                                      </p:to>
                                    </p:set>
                                    <p:anim calcmode="lin" valueType="num">
                                      <p:cBhvr>
                                        <p:cTn id="21" dur="500" fill="hold"/>
                                        <p:tgtEl>
                                          <p:spTgt spid="5529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529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52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5299">
                                            <p:txEl>
                                              <p:pRg st="3" end="3"/>
                                            </p:txEl>
                                          </p:spTgt>
                                        </p:tgtEl>
                                        <p:attrNameLst>
                                          <p:attrName>style.visibility</p:attrName>
                                        </p:attrNameLst>
                                      </p:cBhvr>
                                      <p:to>
                                        <p:strVal val="visible"/>
                                      </p:to>
                                    </p:set>
                                    <p:anim calcmode="lin" valueType="num">
                                      <p:cBhvr>
                                        <p:cTn id="28" dur="500" fill="hold"/>
                                        <p:tgtEl>
                                          <p:spTgt spid="5529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529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52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0442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847022"/>
            <a:ext cx="11719249" cy="5768381"/>
          </a:xfrm>
          <a:solidFill>
            <a:schemeClr val="accent2">
              <a:lumMod val="20000"/>
              <a:lumOff val="80000"/>
            </a:schemeClr>
          </a:solidFill>
          <a:ln>
            <a:noFill/>
          </a:ln>
        </p:spPr>
        <p:txBody>
          <a:bodyPr>
            <a:normAutofit/>
          </a:bodyPr>
          <a:lstStyle/>
          <a:p>
            <a:pPr algn="ctr" rtl="0"/>
            <a:r>
              <a:rPr lang="en-US" sz="3600" dirty="0">
                <a:effectLst>
                  <a:outerShdw blurRad="38100" dist="38100" dir="2700000" algn="tl">
                    <a:srgbClr val="000000">
                      <a:alpha val="43137"/>
                    </a:srgbClr>
                  </a:outerShdw>
                </a:effectLst>
                <a:latin typeface="Open Sans"/>
              </a:rPr>
              <a:t>DEMONIC CONFRONTATIONS IN THE NEW TESTAMENT</a:t>
            </a:r>
          </a:p>
          <a:p>
            <a:pPr algn="ctr" rtl="0"/>
            <a:r>
              <a:rPr lang="en-US" sz="3200" b="1" dirty="0">
                <a:effectLst>
                  <a:outerShdw blurRad="38100" dist="38100" dir="2700000" algn="tl">
                    <a:srgbClr val="000000">
                      <a:alpha val="43137"/>
                    </a:srgbClr>
                  </a:outerShdw>
                </a:effectLst>
                <a:latin typeface="Open Sans"/>
              </a:rPr>
              <a:t>KINGDOMS IN CONFLICT</a:t>
            </a:r>
          </a:p>
          <a:p>
            <a:pPr algn="just" rtl="0"/>
            <a:r>
              <a:rPr lang="en-US" sz="1200" dirty="0">
                <a:effectLst>
                  <a:outerShdw blurRad="38100" dist="38100" dir="2700000" algn="tl">
                    <a:srgbClr val="000000">
                      <a:alpha val="43137"/>
                    </a:srgbClr>
                  </a:outerShdw>
                </a:effectLst>
              </a:rPr>
              <a:t>The Old Testament does not have as many direct demonic confrontations as are found in the New Testament, particularly in the Gospels. References to demons, as we have seen earlier, are limited to practices involving demonic worship among the ungodly nations and warnings to the Israelites to stay away from such pagan ceremonies and rituals. One Old Testament passage, however, does need mention, and that is the reference to the “prince of Persia” and the “prince of Greece” (Dan. 10:13, 20, 21). It is generally believed, and probably correctly, that this refers to demonic beings who were “guardians” over the two territories. (Note that the geographical boundaries and national allegiances changed rapidly during this period of time.) Since Michael the archangel is referred to here as one of the chief princes, and Michael is an angelic being, it is logical to assume that the prince of Persia and the prince of Greece were angelic beings too, albeit evil beings. So we have mention of a direct confrontation between Michael, God’s prince, and demonic beings who were Satan’s princes with influential power over Persia and Greece.</a:t>
            </a:r>
          </a:p>
          <a:p>
            <a:pPr algn="just" rtl="0"/>
            <a:r>
              <a:rPr lang="en-US" sz="1200" dirty="0">
                <a:effectLst>
                  <a:outerShdw blurRad="38100" dist="38100" dir="2700000" algn="tl">
                    <a:srgbClr val="000000">
                      <a:alpha val="43137"/>
                    </a:srgbClr>
                  </a:outerShdw>
                </a:effectLst>
              </a:rPr>
              <a:t>In the Gospels there are numerous confrontations between demons and Jesus, and in the book of Acts between the servants of God and demonic forces. It appears that there was a spate of these confrontations, and we can see the logical causes for this increased and focused activity of the demonic realm.</a:t>
            </a:r>
          </a:p>
          <a:p>
            <a:pPr algn="just" rtl="0"/>
            <a:r>
              <a:rPr lang="en-US" sz="1200" dirty="0">
                <a:effectLst>
                  <a:outerShdw blurRad="38100" dist="38100" dir="2700000" algn="tl">
                    <a:srgbClr val="000000">
                      <a:alpha val="43137"/>
                    </a:srgbClr>
                  </a:outerShdw>
                </a:effectLst>
              </a:rPr>
              <a:t>Jesus, the Incarnate Son of God, came to earth for the precise purpose of bringing people back to God. That meant getting man to turn from his own way of living, which is what Satan motivated them to do, towards God’s way of life which brought to man eternity with God on the basis of sins forgiven. Satan’s domain was therefore under attack by God Himself through His Son. The King had arrived on Satan’s territory to establish the Kingdom of God. The coming of the King heralded the inauguration of His Kingdom, and that translated into doom for Satan and his kingdom. The prince of the power of the air was now facing expulsion from his realm. The prince of this world was staring into defeat at the hands of the King of kings who was on earth as the Savior of mankind. Satan’s kingdom was now under siege and attack, and he launched, as it were, a no-holds-barred assault on the King. This is clearly demonstrated by the three offensives with which he approached Jesus in the wilderness.</a:t>
            </a:r>
          </a:p>
          <a:p>
            <a:pPr lvl="1"/>
            <a:r>
              <a:rPr lang="en-US" dirty="0">
                <a:effectLst>
                  <a:outerShdw blurRad="38100" dist="38100" dir="2700000" algn="tl">
                    <a:srgbClr val="000000">
                      <a:alpha val="43137"/>
                    </a:srgbClr>
                  </a:outerShdw>
                </a:effectLst>
              </a:rPr>
              <a:t> Thompson, L. (2005).  (pp. 4647). Joplin, MO: College Press Publishing Company.</a:t>
            </a:r>
          </a:p>
          <a:p>
            <a:pPr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46–47).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45491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fontScale="85000" lnSpcReduction="20000"/>
          </a:bodyPr>
          <a:lstStyle/>
          <a:p>
            <a:pPr algn="just" rtl="0"/>
            <a:r>
              <a:rPr lang="en-US" sz="1800" dirty="0">
                <a:effectLst>
                  <a:outerShdw blurRad="38100" dist="38100" dir="2700000" algn="tl">
                    <a:srgbClr val="000000">
                      <a:alpha val="43137"/>
                    </a:srgbClr>
                  </a:outerShdw>
                </a:effectLst>
              </a:rPr>
              <a:t>Jesus’ ministry on earth specially included the driving out of demons. On several occasions He was directly confronted by the demons themselves as in the first direct contact He had after His ministry had begun (Mark 1:1–28; Luke 4:31–37). Further, He commissioned His disciples to cast out demons (Matt. 10:8). Throughout His time on earth He was again and again involved with rebuking demons, casting them out, and providing relief to those who were possessed by them.</a:t>
            </a:r>
          </a:p>
          <a:p>
            <a:pPr algn="just" rtl="0"/>
            <a:r>
              <a:rPr lang="en-US" sz="1800" dirty="0">
                <a:effectLst>
                  <a:outerShdw blurRad="38100" dist="38100" dir="2700000" algn="tl">
                    <a:srgbClr val="000000">
                      <a:alpha val="43137"/>
                    </a:srgbClr>
                  </a:outerShdw>
                </a:effectLst>
              </a:rPr>
              <a:t>Some would label every illness and every physical disability as being demon oppression. However, we must distinguish, particularly in the ministry of Jesus on earth, as to what were real demonic confrontations and what were not. Perhaps some of the diseases were caused by demonic influence or intervention, but we will deal here only with the very obvious and direct confrontations Jesus had with demons during His earthly sojourn.</a:t>
            </a:r>
          </a:p>
          <a:p>
            <a:pPr algn="just" rtl="0"/>
            <a:r>
              <a:rPr lang="en-US" sz="1800" dirty="0">
                <a:effectLst>
                  <a:outerShdw blurRad="38100" dist="38100" dir="2700000" algn="tl">
                    <a:srgbClr val="000000">
                      <a:alpha val="43137"/>
                    </a:srgbClr>
                  </a:outerShdw>
                </a:effectLst>
              </a:rPr>
              <a:t>The first of such contacts is found recorded in both Mark 1:23–26 and Luke 4:33–35. Here, a man in the synagogue in Capernaum screamed out to Jesus, saying, “What have we to do with You, Jesus of Nazareth? Have you come to destroy us? I know who You are—the Holy One of God” (Mark 1:24, NASB). Jesus spoke to the demon and commanded that he be quiet and come out of the man. Immediately the demon left the man, leaving with a loud voice, probably screaming horribly.</a:t>
            </a:r>
          </a:p>
          <a:p>
            <a:pPr algn="just" rtl="0"/>
            <a:r>
              <a:rPr lang="en-US" sz="1800" dirty="0">
                <a:effectLst>
                  <a:outerShdw blurRad="38100" dist="38100" dir="2700000" algn="tl">
                    <a:srgbClr val="000000">
                      <a:alpha val="43137"/>
                    </a:srgbClr>
                  </a:outerShdw>
                </a:effectLst>
              </a:rPr>
              <a:t>We can glean from this first parallel account of Jesus’ dealing with demons (Mark and Luke) a few extremely important perspectives, perspectives to help us as we deal with demonic powers:</a:t>
            </a:r>
          </a:p>
          <a:p>
            <a:pPr algn="just" rtl="0"/>
            <a:r>
              <a:rPr lang="en-US" sz="1800" dirty="0">
                <a:effectLst>
                  <a:outerShdw blurRad="38100" dist="38100" dir="2700000" algn="tl">
                    <a:srgbClr val="000000">
                      <a:alpha val="43137"/>
                    </a:srgbClr>
                  </a:outerShdw>
                </a:effectLst>
              </a:rPr>
              <a:t>1.	The demons recognized who Jesus was, were conscious of His position and power, and were vocal about it.</a:t>
            </a:r>
          </a:p>
          <a:p>
            <a:pPr algn="just" rtl="0"/>
            <a:r>
              <a:rPr lang="en-US" sz="1800" dirty="0">
                <a:effectLst>
                  <a:outerShdw blurRad="38100" dist="38100" dir="2700000" algn="tl">
                    <a:srgbClr val="000000">
                      <a:alpha val="43137"/>
                    </a:srgbClr>
                  </a:outerShdw>
                </a:effectLst>
              </a:rPr>
              <a:t>2.	Similarly, the demons were aware of their ultimate end.</a:t>
            </a:r>
          </a:p>
          <a:p>
            <a:pPr algn="just" rtl="0"/>
            <a:r>
              <a:rPr lang="en-US" sz="1800" dirty="0">
                <a:effectLst>
                  <a:outerShdw blurRad="38100" dist="38100" dir="2700000" algn="tl">
                    <a:srgbClr val="000000">
                      <a:alpha val="43137"/>
                    </a:srgbClr>
                  </a:outerShdw>
                </a:effectLst>
              </a:rPr>
              <a:t>3.	Jesus, while on earth, did not include in His ministry a witch hunt against demons. His main thrust was to proclaim the gospel of the Kingdom, which He ushered in through His death and Resurrection. This was opposed by Satan and his minions, and Jesus dealt with them as they confronted Him.</a:t>
            </a:r>
          </a:p>
          <a:p>
            <a:pPr algn="just" rtl="0"/>
            <a:r>
              <a:rPr lang="en-US" sz="1800" dirty="0">
                <a:effectLst>
                  <a:outerShdw blurRad="38100" dist="38100" dir="2700000" algn="tl">
                    <a:srgbClr val="000000">
                      <a:alpha val="43137"/>
                    </a:srgbClr>
                  </a:outerShdw>
                </a:effectLst>
              </a:rPr>
              <a:t>4.	There was absolutely no fear by Jesus in any of the confrontations.</a:t>
            </a:r>
          </a:p>
          <a:p>
            <a:pPr algn="just" rtl="0"/>
            <a:r>
              <a:rPr lang="en-US" sz="1800" dirty="0">
                <a:effectLst>
                  <a:outerShdw blurRad="38100" dist="38100" dir="2700000" algn="tl">
                    <a:srgbClr val="000000">
                      <a:alpha val="43137"/>
                    </a:srgbClr>
                  </a:outerShdw>
                </a:effectLst>
              </a:rPr>
              <a:t>5.	Jesus was always victorious on these occasions.</a:t>
            </a:r>
          </a:p>
          <a:p>
            <a:pPr algn="just" rtl="0"/>
            <a:r>
              <a:rPr lang="en-US" sz="1800" dirty="0">
                <a:effectLst>
                  <a:outerShdw blurRad="38100" dist="38100" dir="2700000" algn="tl">
                    <a:srgbClr val="000000">
                      <a:alpha val="43137"/>
                    </a:srgbClr>
                  </a:outerShdw>
                </a:effectLst>
              </a:rPr>
              <a:t>6.	He constantly forbade the demons from publicizing who He really was. We could say that He shunned the fanfare that casting out demons could have produced.</a:t>
            </a:r>
          </a:p>
          <a:p>
            <a:r>
              <a:rPr lang="en-US" dirty="0">
                <a:effectLst>
                  <a:outerShdw blurRad="38100" dist="38100" dir="2700000" algn="tl">
                    <a:srgbClr val="000000">
                      <a:alpha val="43137"/>
                    </a:srgbClr>
                  </a:outerShdw>
                </a:effectLst>
              </a:rPr>
              <a:t> Thompson, L. (2005).  (pp. 4748). Joplin, MO: College Press Publishing Company.</a:t>
            </a:r>
          </a:p>
          <a:p>
            <a:pPr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47–48).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1664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54667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789272"/>
            <a:ext cx="11719249" cy="5826132"/>
          </a:xfrm>
          <a:solidFill>
            <a:schemeClr val="accent2">
              <a:lumMod val="20000"/>
              <a:lumOff val="80000"/>
            </a:schemeClr>
          </a:solidFill>
          <a:ln>
            <a:noFill/>
          </a:ln>
        </p:spPr>
        <p:txBody>
          <a:bodyPr>
            <a:normAutofit/>
          </a:bodyPr>
          <a:lstStyle/>
          <a:p>
            <a:pPr algn="just" rtl="0"/>
            <a:r>
              <a:rPr lang="en-US" sz="1600" dirty="0"/>
              <a:t>In the book of Acts we find the Church of Jesus Christ coming into its corporate existence with power and glory on the Day of Pentecost. The ministry of the Body of Christ had begun. The gospel was going forth with power and with a dedication among its adherents that perhaps has never been reproduced. And the demonic world was not happy. The demonic world was in disarray. Peter J. Horrobin, the British writer quoted above, says of those times, “The reaction to all of this in the demonic realms must have been one of sheer horror. Jesus had gone, but replacing him was an army of men and women, behaving just like Jesus.”</a:t>
            </a:r>
          </a:p>
          <a:p>
            <a:pPr algn="just" rtl="0"/>
            <a:r>
              <a:rPr lang="en-US" sz="1600" dirty="0"/>
              <a:t>The apostles continued to drive out demons just as Jesus did. Peter and the other apostles healed people “afflicted with unclean sprits” (Acts. 5:16, NASB). We find similar healing situations in Acts 8:7; 16:16–18; 19:12. In the account recorded in Acts 8:7, it was not an apostle involved but rather Philip, the evangelist.</a:t>
            </a:r>
          </a:p>
          <a:p>
            <a:pPr algn="just" rtl="0"/>
            <a:r>
              <a:rPr lang="en-US" sz="1600" dirty="0"/>
              <a:t>In a situation reminiscent of Jesus’ own dealings with demons, we find evil spirits recognizing who the Lord’s servant was, in this case the apostle Paul. In Acts 19:12ff. an evil spirit literally attacked the seven sons of </a:t>
            </a:r>
            <a:r>
              <a:rPr lang="en-US" sz="1600" dirty="0" err="1"/>
              <a:t>Sceva</a:t>
            </a:r>
            <a:r>
              <a:rPr lang="en-US" sz="1600" dirty="0"/>
              <a:t>, declaring, “I recognize Jesus, and I know about Paul, but who are you?” (Acts 19:15, NASB). Here again the demons know who Jesus is. They know who the servants of Jesus are. We then need to be aggressive in our approach when dealing with demonic confrontation. Satan and his demons know who we are and how we are covered with the righteous blood of Jesus, and know that we are under His protection.</a:t>
            </a:r>
          </a:p>
          <a:p>
            <a:pPr algn="just" rtl="0"/>
            <a:r>
              <a:rPr lang="en-US" sz="1600" dirty="0"/>
              <a:t>In yet another incident in Acts, Paul rebukes a magician (sorcerer) by the name of </a:t>
            </a:r>
            <a:r>
              <a:rPr lang="en-US" sz="1600" dirty="0" err="1"/>
              <a:t>Elymas</a:t>
            </a:r>
            <a:r>
              <a:rPr lang="en-US" sz="1600" dirty="0"/>
              <a:t> and tells him, “You are a child of the devil” (Acts 13:10, NASB). The sorcerer is immediately struck blind, again showing the Lord’s power over the world of evil spirits.</a:t>
            </a:r>
          </a:p>
          <a:p>
            <a:pPr lvl="1"/>
            <a:r>
              <a:rPr lang="en-US" dirty="0"/>
              <a:t> Thompson, L. (2005).  (p. 49). Joplin, MO: College Press Publishing Company.</a:t>
            </a:r>
          </a:p>
          <a:p>
            <a:pPr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 49).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30457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lnSpcReduction="10000"/>
          </a:bodyPr>
          <a:lstStyle/>
          <a:p>
            <a:pPr algn="ctr" rtl="0"/>
            <a:r>
              <a:rPr lang="en-US" sz="3600" dirty="0">
                <a:effectLst>
                  <a:outerShdw blurRad="38100" dist="38100" dir="2700000" algn="tl">
                    <a:srgbClr val="000000">
                      <a:alpha val="43137"/>
                    </a:srgbClr>
                  </a:outerShdw>
                </a:effectLst>
                <a:latin typeface="Open Sans"/>
              </a:rPr>
              <a:t>DEMONIC TACTICS AND ACTIVITIES</a:t>
            </a:r>
            <a:endParaRPr lang="en-US" sz="3600" b="1" dirty="0">
              <a:effectLst>
                <a:outerShdw blurRad="38100" dist="38100" dir="2700000" algn="tl">
                  <a:srgbClr val="000000">
                    <a:alpha val="43137"/>
                  </a:srgbClr>
                </a:outerShdw>
              </a:effectLst>
              <a:latin typeface="Open Sans"/>
            </a:endParaRPr>
          </a:p>
          <a:p>
            <a:pPr marL="0" indent="0" algn="ctr" rtl="0">
              <a:buNone/>
            </a:pPr>
            <a:r>
              <a:rPr lang="en-US" sz="2400" b="1" dirty="0">
                <a:effectLst>
                  <a:outerShdw blurRad="38100" dist="38100" dir="2700000" algn="tl">
                    <a:srgbClr val="000000">
                      <a:alpha val="43137"/>
                    </a:srgbClr>
                  </a:outerShdw>
                </a:effectLst>
                <a:latin typeface="Open Sans"/>
              </a:rPr>
              <a:t>STRATEGIES FROM THE UNDERWORLD</a:t>
            </a:r>
          </a:p>
          <a:p>
            <a:pPr algn="just" rtl="0"/>
            <a:r>
              <a:rPr lang="en-US" sz="1200" dirty="0">
                <a:effectLst>
                  <a:outerShdw blurRad="38100" dist="38100" dir="2700000" algn="tl">
                    <a:srgbClr val="000000">
                      <a:alpha val="43137"/>
                    </a:srgbClr>
                  </a:outerShdw>
                </a:effectLst>
              </a:rPr>
              <a:t>Satan and his forces are not endowed with the wisdom of God the Creator. But to take too lightly their ability to plot and scheme is tantamount to giving permission to be influenced by them. Again, awareness of their tactics and strategies are crucial to combating them.</a:t>
            </a:r>
          </a:p>
          <a:p>
            <a:pPr algn="just" rtl="0"/>
            <a:r>
              <a:rPr lang="en-US" sz="1200" dirty="0">
                <a:effectLst>
                  <a:outerShdw blurRad="38100" dist="38100" dir="2700000" algn="tl">
                    <a:srgbClr val="000000">
                      <a:alpha val="43137"/>
                    </a:srgbClr>
                  </a:outerShdw>
                </a:effectLst>
              </a:rPr>
              <a:t>The work of demons—their tactics and activities—is limited to a single aspiration and singular goal. Their desire is to please Satan their ruler and their god. Satan needs them to carry out his objectives since he, in spite of all his powers, is limited, he not being equal with God who is unlimited and sovereign. So Satan uses demons to fulfill his wishes, and demons, in turn, are designed to carry them out. And the goal of demons is the same obsessive goal of the Evil One, Satan, which is to thwart and oppose the will of God. Everything demons do is toward that end. And their father, the Devil, empowers them to work toward that goal. Gary </a:t>
            </a:r>
            <a:r>
              <a:rPr lang="en-US" sz="1200" dirty="0" err="1">
                <a:effectLst>
                  <a:outerShdw blurRad="38100" dist="38100" dir="2700000" algn="tl">
                    <a:srgbClr val="000000">
                      <a:alpha val="43137"/>
                    </a:srgbClr>
                  </a:outerShdw>
                </a:effectLst>
              </a:rPr>
              <a:t>Kinnaman</a:t>
            </a:r>
            <a:r>
              <a:rPr lang="en-US" sz="1200" dirty="0">
                <a:effectLst>
                  <a:outerShdw blurRad="38100" dist="38100" dir="2700000" algn="tl">
                    <a:srgbClr val="000000">
                      <a:alpha val="43137"/>
                    </a:srgbClr>
                  </a:outerShdw>
                </a:effectLst>
              </a:rPr>
              <a:t> has said it in a unique way, “… Where Satan leads, demons follow.… Together they cooperate in a celestial conspiracy against God, God’s purposes, and God’s people.”</a:t>
            </a:r>
          </a:p>
          <a:p>
            <a:pPr algn="just" rtl="0"/>
            <a:r>
              <a:rPr lang="en-US" sz="1200" dirty="0">
                <a:effectLst>
                  <a:outerShdw blurRad="38100" dist="38100" dir="2700000" algn="tl">
                    <a:srgbClr val="000000">
                      <a:alpha val="43137"/>
                    </a:srgbClr>
                  </a:outerShdw>
                </a:effectLst>
              </a:rPr>
              <a:t>Since man is Satan’s prime target on earth, his demons, likewise, seek to dominate, control, possess, and defeat him. And how do they do this? Perhaps we should ask, how do they try to do this, for not all men succumb to their tactics.</a:t>
            </a:r>
          </a:p>
          <a:p>
            <a:pPr algn="just" rtl="0"/>
            <a:r>
              <a:rPr lang="en-US" sz="1200" dirty="0">
                <a:effectLst>
                  <a:outerShdw blurRad="38100" dist="38100" dir="2700000" algn="tl">
                    <a:srgbClr val="000000">
                      <a:alpha val="43137"/>
                    </a:srgbClr>
                  </a:outerShdw>
                </a:effectLst>
              </a:rPr>
              <a:t>Demons concentrate on man’s weaknesses. They know where a person is most vulnerable. Hence the importance of surrendering our whole beings to the Lord Jesus Christ, becoming His captive rather than being captured by Satan and his demons.</a:t>
            </a:r>
          </a:p>
          <a:p>
            <a:pPr algn="just" rtl="0"/>
            <a:r>
              <a:rPr lang="en-US" sz="1200" dirty="0">
                <a:effectLst>
                  <a:outerShdw blurRad="38100" dist="38100" dir="2700000" algn="tl">
                    <a:srgbClr val="000000">
                      <a:alpha val="43137"/>
                    </a:srgbClr>
                  </a:outerShdw>
                </a:effectLst>
              </a:rPr>
              <a:t>There is a mistaken notion that demons only attack a person through his spirit and his mind. Man (and demons know this) is a combination of body and spirit, an integral whole. Therefore we can expect demons to assail a person through his body, as well as his mind and his spirit. So though temptations come through the mind, the body (of which the mind is really a part when we consider the brain) is also a target of the demonic world. And demons focus on the body, assaulting it through sensuousness, illness, physical disasters, and other means. Demons leave no stone unturned when trying to develop control over a person.</a:t>
            </a:r>
          </a:p>
          <a:p>
            <a:pPr algn="just" rtl="0"/>
            <a:r>
              <a:rPr lang="en-US" sz="1200" dirty="0">
                <a:effectLst>
                  <a:outerShdw blurRad="38100" dist="38100" dir="2700000" algn="tl">
                    <a:srgbClr val="000000">
                      <a:alpha val="43137"/>
                    </a:srgbClr>
                  </a:outerShdw>
                </a:effectLst>
              </a:rPr>
              <a:t>We can see how demons work toward dominating men by understanding their characteristics and being aware that their tactics are toward man and his body and his mind and his spirit. We must realize however that we cannot exhaust demonic methodology. Also, though we categorize some of the strategies of Satan and his demons, there can be tremendous overlapping, for, after all, we are dealing with spiritual forces and not laboratory experiments.</a:t>
            </a:r>
          </a:p>
          <a:p>
            <a:pPr lvl="1"/>
            <a:r>
              <a:rPr lang="en-US" dirty="0">
                <a:effectLst>
                  <a:outerShdw blurRad="38100" dist="38100" dir="2700000" algn="tl">
                    <a:srgbClr val="000000">
                      <a:alpha val="43137"/>
                    </a:srgbClr>
                  </a:outerShdw>
                </a:effectLst>
              </a:rPr>
              <a:t> Thompson, L. (2005).  (pp. 5657). Joplin, MO: College Press Publishing Company.</a:t>
            </a:r>
          </a:p>
          <a:p>
            <a:pPr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56–57).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84815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81263"/>
            <a:ext cx="11719249" cy="6134141"/>
          </a:xfrm>
          <a:solidFill>
            <a:schemeClr val="accent2">
              <a:lumMod val="20000"/>
              <a:lumOff val="80000"/>
            </a:schemeClr>
          </a:solidFill>
          <a:ln>
            <a:noFill/>
          </a:ln>
        </p:spPr>
        <p:txBody>
          <a:bodyPr>
            <a:normAutofit/>
          </a:bodyPr>
          <a:lstStyle/>
          <a:p>
            <a:pPr algn="ctr" rtl="0"/>
            <a:r>
              <a:rPr lang="en-US" sz="2200" b="1" dirty="0">
                <a:effectLst>
                  <a:outerShdw blurRad="38100" dist="38100" dir="2700000" algn="tl">
                    <a:srgbClr val="000000">
                      <a:alpha val="43137"/>
                    </a:srgbClr>
                  </a:outerShdw>
                </a:effectLst>
                <a:latin typeface="Open Sans"/>
              </a:rPr>
              <a:t>Demonic Oppression of the Mind</a:t>
            </a:r>
          </a:p>
          <a:p>
            <a:pPr algn="just" rtl="0"/>
            <a:r>
              <a:rPr lang="en-US" sz="1600" dirty="0">
                <a:effectLst>
                  <a:outerShdw blurRad="38100" dist="38100" dir="2700000" algn="tl">
                    <a:srgbClr val="000000">
                      <a:alpha val="43137"/>
                    </a:srgbClr>
                  </a:outerShdw>
                </a:effectLst>
              </a:rPr>
              <a:t>In the Bible we are asked to turn every thought captive to the obedience of Christ (2 Cor. 10:5). The mind is the center of man’s being and it must come under the Lordship of Christ. If not, it is open to the possibility of various kinds of demonic influence.</a:t>
            </a:r>
          </a:p>
          <a:p>
            <a:pPr algn="ctr" rtl="0"/>
            <a:r>
              <a:rPr lang="en-US" sz="2000" b="1" dirty="0">
                <a:effectLst>
                  <a:outerShdw blurRad="38100" dist="38100" dir="2700000" algn="tl">
                    <a:srgbClr val="000000">
                      <a:alpha val="43137"/>
                    </a:srgbClr>
                  </a:outerShdw>
                </a:effectLst>
                <a:latin typeface="Open Sans"/>
              </a:rPr>
              <a:t>Temptation</a:t>
            </a:r>
          </a:p>
          <a:p>
            <a:pPr algn="just" rtl="0"/>
            <a:r>
              <a:rPr lang="en-US" sz="1600" dirty="0">
                <a:effectLst>
                  <a:outerShdw blurRad="38100" dist="38100" dir="2700000" algn="tl">
                    <a:srgbClr val="000000">
                      <a:alpha val="43137"/>
                    </a:srgbClr>
                  </a:outerShdw>
                </a:effectLst>
              </a:rPr>
              <a:t>First and foremost demons </a:t>
            </a:r>
            <a:r>
              <a:rPr lang="en-US" sz="1600" i="1" dirty="0">
                <a:effectLst>
                  <a:outerShdw blurRad="38100" dist="38100" dir="2700000" algn="tl">
                    <a:srgbClr val="000000">
                      <a:alpha val="43137"/>
                    </a:srgbClr>
                  </a:outerShdw>
                </a:effectLst>
              </a:rPr>
              <a:t>tempt man to sin, and in this they have both a master teacher and a classic example. We refer to Satan’s tempting of Adam and Eve in Eden and the tempting of Jesus in the wilderness. The lust of the eyes, the lust of the flesh, and the pride of life are synonyms for the areas of demonic activity and focus. We have dealt with this when we looked at demonic activity in the Gospels and analyzed it. Be aware though that the tempting work of Satan and his demons is not limited to Gospel times.</a:t>
            </a:r>
            <a:r>
              <a:rPr lang="en-US" sz="1600" dirty="0">
                <a:effectLst>
                  <a:outerShdw blurRad="38100" dist="38100" dir="2700000" algn="tl">
                    <a:srgbClr val="000000">
                      <a:alpha val="43137"/>
                    </a:srgbClr>
                  </a:outerShdw>
                </a:effectLst>
              </a:rPr>
              <a:t>	</a:t>
            </a:r>
          </a:p>
          <a:p>
            <a:pPr algn="just" rtl="0"/>
            <a:r>
              <a:rPr lang="en-US" sz="1600" dirty="0">
                <a:effectLst>
                  <a:outerShdw blurRad="38100" dist="38100" dir="2700000" algn="tl">
                    <a:srgbClr val="000000">
                      <a:alpha val="43137"/>
                    </a:srgbClr>
                  </a:outerShdw>
                </a:effectLst>
              </a:rPr>
              <a:t>Temptation starts as impulses in the brain, evil impulses. Satan capitalizes on our weaknesses and our desires, mostly our hidden desires. Perhaps he works on our subconscious as what is residing in our mental storage is put to work, all those conscious evil thoughts and imaginations. Perhaps Satan uses other methods to get the temptations moving. The longer we fail to recognize these temptations as evil and demonic, the longer we take to do battle against them. Then, as James tells us, we are enticed, we are cajoled about the good sensations of the temptation. We go on to conceive in our minds the actions to come, and then, even as the tempter so desires, we sin. But James makes it absolutely clear that these are not from God, for God </a:t>
            </a:r>
            <a:r>
              <a:rPr lang="en-US" sz="1600" i="1" dirty="0">
                <a:effectLst>
                  <a:outerShdw blurRad="38100" dist="38100" dir="2700000" algn="tl">
                    <a:srgbClr val="000000">
                      <a:alpha val="43137"/>
                    </a:srgbClr>
                  </a:outerShdw>
                </a:effectLst>
              </a:rPr>
              <a:t>does not tempt a person to sin. This is the work of the tempter and his demonic agents. See James 1:13–15.</a:t>
            </a:r>
          </a:p>
          <a:p>
            <a:pPr algn="just" rtl="0"/>
            <a:r>
              <a:rPr lang="en-US" sz="1600" dirty="0">
                <a:effectLst>
                  <a:outerShdw blurRad="38100" dist="38100" dir="2700000" algn="tl">
                    <a:srgbClr val="000000">
                      <a:alpha val="43137"/>
                    </a:srgbClr>
                  </a:outerShdw>
                </a:effectLst>
              </a:rPr>
              <a:t>We therefore </a:t>
            </a:r>
            <a:r>
              <a:rPr lang="en-US" sz="1600" i="1" dirty="0">
                <a:effectLst>
                  <a:outerShdw blurRad="38100" dist="38100" dir="2700000" algn="tl">
                    <a:srgbClr val="000000">
                      <a:alpha val="43137"/>
                    </a:srgbClr>
                  </a:outerShdw>
                </a:effectLst>
              </a:rPr>
              <a:t>must be conscious of two important facts, and the first is that demonic activity usually starts with mental activity, temptations in the mind. “Evil spirits also have access to our brains. They can tempt us by introducing thoughts into our minds. Satan even did that with Jesus. Demons went much further than that with the Gadarene demoniac.” The second fact is that we </a:t>
            </a:r>
            <a:r>
              <a:rPr lang="en-US" sz="1600" b="1" i="1" dirty="0">
                <a:effectLst>
                  <a:outerShdw blurRad="38100" dist="38100" dir="2700000" algn="tl">
                    <a:srgbClr val="000000">
                      <a:alpha val="43137"/>
                    </a:srgbClr>
                  </a:outerShdw>
                </a:effectLst>
              </a:rPr>
              <a:t>must put our thought processes and contents under the control of the Holy Spirit.</a:t>
            </a:r>
          </a:p>
          <a:p>
            <a:pPr lvl="1"/>
            <a:r>
              <a:rPr lang="en-US" dirty="0">
                <a:effectLst>
                  <a:outerShdw blurRad="38100" dist="38100" dir="2700000" algn="tl">
                    <a:srgbClr val="000000">
                      <a:alpha val="43137"/>
                    </a:srgbClr>
                  </a:outerShdw>
                </a:effectLst>
              </a:rPr>
              <a:t> Thompson, L. (2005).  (pp. 5759). Joplin, MO: College Press Publishing Company.</a:t>
            </a:r>
          </a:p>
          <a:p>
            <a:pPr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57–59).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15750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57918"/>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00514"/>
            <a:ext cx="11719249" cy="6114890"/>
          </a:xfrm>
          <a:solidFill>
            <a:schemeClr val="accent2">
              <a:lumMod val="20000"/>
              <a:lumOff val="80000"/>
            </a:schemeClr>
          </a:solidFill>
          <a:ln>
            <a:noFill/>
          </a:ln>
        </p:spPr>
        <p:txBody>
          <a:bodyPr>
            <a:normAutofit lnSpcReduction="10000"/>
          </a:bodyPr>
          <a:lstStyle/>
          <a:p>
            <a:pPr algn="ctr" rtl="0"/>
            <a:r>
              <a:rPr lang="en-US" sz="1700" b="1" dirty="0">
                <a:effectLst>
                  <a:outerShdw blurRad="38100" dist="38100" dir="2700000" algn="tl">
                    <a:srgbClr val="000000">
                      <a:alpha val="43137"/>
                    </a:srgbClr>
                  </a:outerShdw>
                </a:effectLst>
                <a:latin typeface="Open Sans"/>
              </a:rPr>
              <a:t>Deception</a:t>
            </a:r>
          </a:p>
          <a:p>
            <a:pPr algn="just" rtl="0"/>
            <a:r>
              <a:rPr lang="en-US" sz="1200" dirty="0">
                <a:effectLst>
                  <a:outerShdw blurRad="38100" dist="38100" dir="2700000" algn="tl">
                    <a:srgbClr val="000000">
                      <a:alpha val="43137"/>
                    </a:srgbClr>
                  </a:outerShdw>
                </a:effectLst>
              </a:rPr>
              <a:t>We have already seen how temptation works in having our minds being captured by demonic influence. In our spirits, in our wills, in our desires, temptation is a beginning step. We are tempted to look at things differently, to believe differently, to act differently. We are tempted, </a:t>
            </a:r>
            <a:r>
              <a:rPr lang="en-US" sz="1200" i="1" dirty="0">
                <a:effectLst>
                  <a:outerShdw blurRad="38100" dist="38100" dir="2700000" algn="tl">
                    <a:srgbClr val="000000">
                      <a:alpha val="43137"/>
                    </a:srgbClr>
                  </a:outerShdw>
                </a:effectLst>
              </a:rPr>
              <a:t>even when we are not fully aware of it, to decide in favor of evil.</a:t>
            </a:r>
          </a:p>
          <a:p>
            <a:pPr algn="just" rtl="0"/>
            <a:r>
              <a:rPr lang="en-US" sz="1200" dirty="0">
                <a:effectLst>
                  <a:outerShdw blurRad="38100" dist="38100" dir="2700000" algn="tl">
                    <a:srgbClr val="000000">
                      <a:alpha val="43137"/>
                    </a:srgbClr>
                  </a:outerShdw>
                </a:effectLst>
              </a:rPr>
              <a:t>Deception is synonymous with the demonic world, for Satan is a liar from the beginning. If Satan can appear as an angel of light, then so can his demonic angels deceive people, making evil look good and sin look like an act of worship or something spiritual. Sin develops when we believe a lie, and then it is turned around and the lie causes us to sin. Romans chapter 1 talks about “exchanging the truth of God for a lie …” (Rom. 1:18, NASB). Paul also says in 1 Timothy 4:1, “But the Spirit explicitly says that in later times some will fall away from the faith, paying attention to deceitful spirits and doctrines of demons.” (NASB).</a:t>
            </a:r>
          </a:p>
          <a:p>
            <a:pPr algn="just" rtl="0"/>
            <a:r>
              <a:rPr lang="en-US" sz="1200" dirty="0">
                <a:effectLst>
                  <a:outerShdw blurRad="38100" dist="38100" dir="2700000" algn="tl">
                    <a:srgbClr val="000000">
                      <a:alpha val="43137"/>
                    </a:srgbClr>
                  </a:outerShdw>
                </a:effectLst>
              </a:rPr>
              <a:t>And the areas of demonic activity where falsehood and lies are rampant are numerous. This helps us to see why and how blatant deception is acceptable to vast numbers of people in areas such as false religion, modern day cults and cultic practices even in churches, occult practices and magic, and direct Satanic worship through witchcraft and related activities.</a:t>
            </a:r>
          </a:p>
          <a:p>
            <a:pPr algn="ctr" rtl="0"/>
            <a:r>
              <a:rPr lang="en-US" sz="1700" b="1" dirty="0">
                <a:effectLst>
                  <a:outerShdw blurRad="38100" dist="38100" dir="2700000" algn="tl">
                    <a:srgbClr val="000000">
                      <a:alpha val="43137"/>
                    </a:srgbClr>
                  </a:outerShdw>
                </a:effectLst>
                <a:latin typeface="Open Sans"/>
              </a:rPr>
              <a:t>False Teaching</a:t>
            </a:r>
          </a:p>
          <a:p>
            <a:pPr algn="just" rtl="0"/>
            <a:r>
              <a:rPr lang="en-US" sz="1200" dirty="0">
                <a:effectLst>
                  <a:outerShdw blurRad="38100" dist="38100" dir="2700000" algn="tl">
                    <a:srgbClr val="000000">
                      <a:alpha val="43137"/>
                    </a:srgbClr>
                  </a:outerShdw>
                </a:effectLst>
              </a:rPr>
              <a:t>Undermining the authority of God’s Word is where Satan has gained a major foothold, starting of course with this in the Garden of Eden. Remember the classic questioning of the authority and veracity and interpretation of God’s prohibition to Adam and Eve? “</a:t>
            </a:r>
            <a:r>
              <a:rPr lang="en-US" sz="1200" i="1" dirty="0">
                <a:effectLst>
                  <a:outerShdw blurRad="38100" dist="38100" dir="2700000" algn="tl">
                    <a:srgbClr val="000000">
                      <a:alpha val="43137"/>
                    </a:srgbClr>
                  </a:outerShdw>
                </a:effectLst>
              </a:rPr>
              <a:t>Indeed, has God said, ‘You shall not eat from any tree of the garden’?” (Gen. 3:1, NASB). The subtle deception had begun, encouraging Eve to use her own intellect to determine what God meant. Then comes the direct denial of the Word of the Lord: “You shall not surely die!” (Gen. 3:1, NASB). And then the coup de grace, the enticing possibilities of going away from the Lord’s command: “… You will be like God …” (Gen. 3:5, NASB). And ever since, Satan has in a lot of mankind a ready audience for his deceptions regarding God’s Word.</a:t>
            </a:r>
          </a:p>
          <a:p>
            <a:pPr algn="just" rtl="0"/>
            <a:r>
              <a:rPr lang="en-US" sz="1200" dirty="0">
                <a:effectLst>
                  <a:outerShdw blurRad="38100" dist="38100" dir="2700000" algn="tl">
                    <a:srgbClr val="000000">
                      <a:alpha val="43137"/>
                    </a:srgbClr>
                  </a:outerShdw>
                </a:effectLst>
              </a:rPr>
              <a:t>In 1 Timothy 4:1, we are expressly warned about demonic deception through false teachings. “But the Spirit explicitly says that in later times some will fall away from the faith, paying attention to deceitful spirits and doctrines of demons” (NASB). Paul may have been referring to the prevalent Gnosticism, but his classifying that or some other teaching as “</a:t>
            </a:r>
            <a:r>
              <a:rPr lang="en-US" sz="1200" i="1" dirty="0">
                <a:effectLst>
                  <a:outerShdw blurRad="38100" dist="38100" dir="2700000" algn="tl">
                    <a:srgbClr val="000000">
                      <a:alpha val="43137"/>
                    </a:srgbClr>
                  </a:outerShdw>
                </a:effectLst>
              </a:rPr>
              <a:t>doctrines of demons” must make us take notice of the fact that what may be considered as just philosophy or modern thinking or even nationalistic aspirations may indeed be the doctrine of demons. And how do we decide if they are? When we see how they deny the Lordship of Christ and His Kingdom and directly and indirectly oppose the Kingdom’s cause, and when we see as a result of these teachings men and women straying from the truth and embracing evil, we know that demonic teaching is at work. And James 3:15 reiterates the existence of “demonic wisdom.”</a:t>
            </a:r>
          </a:p>
          <a:p>
            <a:pPr algn="just" rtl="0"/>
            <a:r>
              <a:rPr lang="en-US" sz="1200" dirty="0">
                <a:effectLst>
                  <a:outerShdw blurRad="38100" dist="38100" dir="2700000" algn="tl">
                    <a:srgbClr val="000000">
                      <a:alpha val="43137"/>
                    </a:srgbClr>
                  </a:outerShdw>
                </a:effectLst>
              </a:rPr>
              <a:t>Demons constantly deceive people regarding the person and work of Christ, denying both His divinity and humanity. The inspiration of Scripture, the existence and work of the Holy Spirit, the need for personal salvation through the grace of the Lord, are topics where demonic deception is of such a nature that the “very elect” are led astray. And in many of these areas demons entice people to seek extra and personal revelation.</a:t>
            </a:r>
          </a:p>
          <a:p>
            <a:pPr algn="just" rtl="0"/>
            <a:r>
              <a:rPr lang="en-US" sz="1200" dirty="0">
                <a:effectLst>
                  <a:outerShdw blurRad="38100" dist="38100" dir="2700000" algn="tl">
                    <a:srgbClr val="000000">
                      <a:alpha val="43137"/>
                    </a:srgbClr>
                  </a:outerShdw>
                </a:effectLst>
              </a:rPr>
              <a:t>Let us not be fooled with the packaging of demonic teachings. Though it may be readily discernible when presented as a cult or as an anti-Christian movement, it may at other times be hidden in the confines of “acceptable Christian norms” and even promoted and prayed about as being teachings from the Word when it might subtly be demonically influenced. Examples here would become odious, but how many evangelical presumptions can be found to have their foundations in God’s Word???</a:t>
            </a:r>
          </a:p>
          <a:p>
            <a:pPr lvl="1"/>
            <a:r>
              <a:rPr lang="en-US" dirty="0">
                <a:effectLst>
                  <a:outerShdw blurRad="38100" dist="38100" dir="2700000" algn="tl">
                    <a:srgbClr val="000000">
                      <a:alpha val="43137"/>
                    </a:srgbClr>
                  </a:outerShdw>
                </a:effectLst>
              </a:rPr>
              <a:t> Thompson, L. (2005).  (pp. 5961). Joplin, MO: College Press Publishing Company.</a:t>
            </a:r>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59–61).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9294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fontScale="92500" lnSpcReduction="20000"/>
          </a:bodyPr>
          <a:lstStyle/>
          <a:p>
            <a:pPr algn="ctr" rtl="0"/>
            <a:r>
              <a:rPr lang="en-US" sz="1800" b="1" dirty="0">
                <a:effectLst>
                  <a:outerShdw blurRad="38100" dist="38100" dir="2700000" algn="tl">
                    <a:srgbClr val="000000">
                      <a:alpha val="43137"/>
                    </a:srgbClr>
                  </a:outerShdw>
                </a:effectLst>
                <a:latin typeface="Open Sans"/>
              </a:rPr>
              <a:t>Mental Invasion</a:t>
            </a:r>
          </a:p>
          <a:p>
            <a:pPr algn="just" rtl="0"/>
            <a:r>
              <a:rPr lang="en-US" sz="1800" dirty="0">
                <a:effectLst>
                  <a:outerShdw blurRad="38100" dist="38100" dir="2700000" algn="tl">
                    <a:srgbClr val="000000">
                      <a:alpha val="43137"/>
                    </a:srgbClr>
                  </a:outerShdw>
                </a:effectLst>
              </a:rPr>
              <a:t>The human mind is often one of the chief targets of demons, for here they let the person himself pursue their suggestions and ideas. Seeds of evil, wickedness, lust, and more are planted for man to dwell and build upon so that desire develops and sinful action follows. Demons cannot force a person against his will but can cultivate the thought that brings about the action from the will. John Montgomery says,</a:t>
            </a:r>
          </a:p>
          <a:p>
            <a:pPr marR="3600" algn="just" rtl="0"/>
            <a:r>
              <a:rPr lang="en-US" sz="1800" dirty="0">
                <a:effectLst>
                  <a:outerShdw blurRad="38100" dist="38100" dir="2700000" algn="tl">
                    <a:srgbClr val="000000">
                      <a:alpha val="43137"/>
                    </a:srgbClr>
                  </a:outerShdw>
                </a:effectLst>
              </a:rPr>
              <a:t>Fallen angels cannot act directly upon the will, but they can act upon the imaginations, thoughts, emotions and desires. When they find a passion alive and active in us, they can play upon these passions and fantasies and so intensify the passion. Evidently they can also inject fantasies and feelings which have no ground in our own character and experience.</a:t>
            </a:r>
          </a:p>
          <a:p>
            <a:pPr algn="just" rtl="0"/>
            <a:r>
              <a:rPr lang="en-US" sz="1800" dirty="0">
                <a:effectLst>
                  <a:outerShdw blurRad="38100" dist="38100" dir="2700000" algn="tl">
                    <a:srgbClr val="000000">
                      <a:alpha val="43137"/>
                    </a:srgbClr>
                  </a:outerShdw>
                </a:effectLst>
              </a:rPr>
              <a:t>Demons also control the mind, bringing about certain mental disturbances. This does not imply that </a:t>
            </a:r>
            <a:r>
              <a:rPr lang="en-US" sz="1800" i="1" dirty="0">
                <a:effectLst>
                  <a:outerShdw blurRad="38100" dist="38100" dir="2700000" algn="tl">
                    <a:srgbClr val="000000">
                      <a:alpha val="43137"/>
                    </a:srgbClr>
                  </a:outerShdw>
                </a:effectLst>
              </a:rPr>
              <a:t>all mental illnesses are demonically caused, but certainly demonic powers can influence the mind, bringing about depression, guilt, doubt, and fear. Remember the man who brought his son to Jesus in Matthew 17:15? He referred to his son as “moon smitten” (“lunatic” in KJV, “epileptic” in NASB, and “seizures” in NIV). Though the more accurate translations specify physical disorders, it is not unlikely that the boy was mentally disturbed as well. The remarkable thing is that Jesus recognized this as being a condition of demonic control, and He rebuked the demon and cured the boy (Matt. 17:18).</a:t>
            </a:r>
          </a:p>
          <a:p>
            <a:pPr algn="just" rtl="0"/>
            <a:r>
              <a:rPr lang="en-US" sz="1800" dirty="0">
                <a:effectLst>
                  <a:outerShdw blurRad="38100" dist="38100" dir="2700000" algn="tl">
                    <a:srgbClr val="000000">
                      <a:alpha val="43137"/>
                    </a:srgbClr>
                  </a:outerShdw>
                </a:effectLst>
              </a:rPr>
              <a:t>Demonic influence can bring about insanity and its accompanying manifestations. The Gadarene demoniac in Luke 8 ran around naked, lived among the tombs, and displayed extraordinary strength. When he was cured, the record says that he was “in his right mind” (Luke 8:35, NASB). This was clearly a case of demonic mental influence!</a:t>
            </a:r>
          </a:p>
          <a:p>
            <a:pPr algn="just" rtl="0"/>
            <a:r>
              <a:rPr lang="en-US" sz="1800" dirty="0">
                <a:effectLst>
                  <a:outerShdw blurRad="38100" dist="38100" dir="2700000" algn="tl">
                    <a:srgbClr val="000000">
                      <a:alpha val="43137"/>
                    </a:srgbClr>
                  </a:outerShdw>
                </a:effectLst>
              </a:rPr>
              <a:t>Suicidal attempts can also be the work of demons. See Mark 9:22.</a:t>
            </a:r>
          </a:p>
          <a:p>
            <a:pPr marR="3600" algn="just" rtl="0"/>
            <a:r>
              <a:rPr lang="en-US" sz="1800" dirty="0">
                <a:effectLst>
                  <a:outerShdw blurRad="38100" dist="38100" dir="2700000" algn="tl">
                    <a:srgbClr val="000000">
                      <a:alpha val="43137"/>
                    </a:srgbClr>
                  </a:outerShdw>
                </a:effectLst>
              </a:rPr>
              <a:t>By [stimulating] the nervous system a [demonic influence] can bypass one’s own mind and will and directly produce thoughts, words and actions through one’s body.</a:t>
            </a:r>
          </a:p>
          <a:p>
            <a:r>
              <a:rPr lang="en-US" dirty="0">
                <a:effectLst>
                  <a:outerShdw blurRad="38100" dist="38100" dir="2700000" algn="tl">
                    <a:srgbClr val="000000">
                      <a:alpha val="43137"/>
                    </a:srgbClr>
                  </a:outerShdw>
                </a:effectLst>
              </a:rPr>
              <a:t> Thompson, L. (2005).  (pp. 6263). Joplin, MO: College Press Publishing Company.</a:t>
            </a:r>
          </a:p>
          <a:p>
            <a:pPr marR="3600"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62–63).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05128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lnSpcReduction="10000"/>
          </a:bodyPr>
          <a:lstStyle/>
          <a:p>
            <a:pPr algn="ctr" rtl="0"/>
            <a:r>
              <a:rPr lang="en-US" sz="3200" b="1" dirty="0">
                <a:effectLst>
                  <a:outerShdw blurRad="38100" dist="38100" dir="2700000" algn="tl">
                    <a:srgbClr val="000000">
                      <a:alpha val="43137"/>
                    </a:srgbClr>
                  </a:outerShdw>
                </a:effectLst>
                <a:latin typeface="Open Sans"/>
              </a:rPr>
              <a:t>Demons Can Influence Christians</a:t>
            </a:r>
          </a:p>
          <a:p>
            <a:pPr algn="just" rtl="0"/>
            <a:r>
              <a:rPr lang="en-US" sz="1200" dirty="0">
                <a:effectLst>
                  <a:outerShdw blurRad="38100" dist="38100" dir="2700000" algn="tl">
                    <a:srgbClr val="000000">
                      <a:alpha val="43137"/>
                    </a:srgbClr>
                  </a:outerShdw>
                </a:effectLst>
              </a:rPr>
              <a:t>We must never ever forget that Satan’s main, and in some ways most effective, tool and weapon is deception. Deception formed the core of his attack on Adam and Eve. Scriptures abound where Satan is referred to as a deceiver, a liar, a usurper, a schemer, etc. Ephesians 6:11 warns us against the “schemes” of the devil. He is cunning and the KJV word “wiles” is an apt description of his modus operandi.</a:t>
            </a:r>
          </a:p>
          <a:p>
            <a:pPr algn="just" rtl="0"/>
            <a:r>
              <a:rPr lang="en-US" sz="1200" dirty="0">
                <a:effectLst>
                  <a:outerShdw blurRad="38100" dist="38100" dir="2700000" algn="tl">
                    <a:srgbClr val="000000">
                      <a:alpha val="43137"/>
                    </a:srgbClr>
                  </a:outerShdw>
                </a:effectLst>
              </a:rPr>
              <a:t>But what area of man’s psyche does Satan most concentrate on to deceive him? It is that area in which man feels the image-of-God impulse to worship what is beyond him. Romans 1 makes it clear that in this area of man’s being he fell to worshiping the created things rather than the Creator Himself. Behind it we can see Satan’s hand, for he used material things to lead astray Adam and Eve.</a:t>
            </a:r>
          </a:p>
          <a:p>
            <a:pPr algn="just" rtl="0"/>
            <a:r>
              <a:rPr lang="en-US" sz="1200" dirty="0">
                <a:effectLst>
                  <a:outerShdw blurRad="38100" dist="38100" dir="2700000" algn="tl">
                    <a:srgbClr val="000000">
                      <a:alpha val="43137"/>
                    </a:srgbClr>
                  </a:outerShdw>
                </a:effectLst>
              </a:rPr>
              <a:t>In the book of James we read of demonic wisdom (Jas. 3:15). Demonic wisdom might appear logical and philosophical, but beneath it all we should look for the seeds of deception. Hence, we should not treat lightly areas of deception such as false teaching, false religions, cults, wrong doctrine, etc. In all of these and more, we find the mind of the Christian being demonized, and Scripture does make reference to it. In 2 Corinthians 11:3 Paul warns Christians in Corinth about having their minds corrupted by Satanic influence. “But I am afraid, lest as the serpent deceived by his craftiness, your minds should be led astray from the simplicity and purity of devotion to Christ” (NASB). Paul makes a direct analogy between how Satan turned away or corrupted Eve’s mind and how Christians could have their minds turned away or corrupted.</a:t>
            </a:r>
          </a:p>
          <a:p>
            <a:pPr marR="3600" algn="just" rtl="0"/>
            <a:r>
              <a:rPr lang="en-US" sz="1100" dirty="0">
                <a:effectLst>
                  <a:outerShdw blurRad="38100" dist="38100" dir="2700000" algn="tl">
                    <a:srgbClr val="000000">
                      <a:alpha val="43137"/>
                    </a:srgbClr>
                  </a:outerShdw>
                </a:effectLst>
              </a:rPr>
              <a:t>Corruption of the mind of a Spirit-filled Christian can only be accomplished by demonic invasion. The corruption that comes from Beelzebub, the Prince of Decay, is implanted in the mind. “Mind corruption” in a Christian is a very serious thing, and a Christian who is under this kind of satanic attack is not helped by being told “he cannot have a demon.”</a:t>
            </a:r>
          </a:p>
          <a:p>
            <a:pPr algn="just" rtl="0"/>
            <a:r>
              <a:rPr lang="en-US" sz="2000" b="1" dirty="0">
                <a:solidFill>
                  <a:srgbClr val="C00000"/>
                </a:solidFill>
                <a:effectLst>
                  <a:outerShdw blurRad="38100" dist="38100" dir="2700000" algn="tl">
                    <a:srgbClr val="000000">
                      <a:alpha val="43137"/>
                    </a:srgbClr>
                  </a:outerShdw>
                </a:effectLst>
              </a:rPr>
              <a:t>Unger explains how even a seemingly minor wrong doctrine can be demonically influenced.</a:t>
            </a:r>
          </a:p>
          <a:p>
            <a:pPr marR="3600" algn="just" rtl="0"/>
            <a:r>
              <a:rPr lang="en-US" sz="1100" dirty="0">
                <a:effectLst>
                  <a:outerShdw blurRad="38100" dist="38100" dir="2700000" algn="tl">
                    <a:srgbClr val="000000">
                      <a:alpha val="43137"/>
                    </a:srgbClr>
                  </a:outerShdw>
                </a:effectLst>
              </a:rPr>
              <a:t>But many demons are nice, refined, religious and “good” in a self-righteous sense. They are perfectly at home in a religion that rejects the gospel of salvation by [obedient] faith and substitutes the devil’s false gospel of [works earned salvation] and extols human goodness as procuring acceptance before God (cf. 1 Tim. 4:1–2).</a:t>
            </a:r>
          </a:p>
          <a:p>
            <a:pPr algn="just" rtl="0"/>
            <a:r>
              <a:rPr lang="en-US" sz="1200" dirty="0">
                <a:effectLst>
                  <a:outerShdw blurRad="38100" dist="38100" dir="2700000" algn="tl">
                    <a:srgbClr val="000000">
                      <a:alpha val="43137"/>
                    </a:srgbClr>
                  </a:outerShdw>
                </a:effectLst>
              </a:rPr>
              <a:t>Christians must be aware of how demons can alter their thinking so that they give in to false teachings. The process is alarmingly simple. An interpolation, or a decidedly wrong interpretation, or an omission to please the crowd, or an addition to create popularity, whatever it is, you can assume rather correctly that such is demonically influenced.</a:t>
            </a:r>
          </a:p>
          <a:p>
            <a:pPr algn="just" rtl="0"/>
            <a:r>
              <a:rPr lang="en-US" sz="1200" dirty="0">
                <a:effectLst>
                  <a:outerShdw blurRad="38100" dist="38100" dir="2700000" algn="tl">
                    <a:srgbClr val="000000">
                      <a:alpha val="43137"/>
                    </a:srgbClr>
                  </a:outerShdw>
                </a:effectLst>
              </a:rPr>
              <a:t>Let us not forget that one of Satan’s tactics involves false signs and wonders so much so the very elect can be fooled. “For false Christs and false prophets will arise and will show great signs and wonders, so as to mislead, if possible, even the elect” (Matt. 24:24, NASB). Some of these are being performed on television screens, on public platforms, and on computer monitors. False miracles, false tongues, and false deliverances.</a:t>
            </a:r>
          </a:p>
          <a:p>
            <a:pPr lvl="1"/>
            <a:r>
              <a:rPr lang="en-US" dirty="0">
                <a:effectLst>
                  <a:outerShdw blurRad="38100" dist="38100" dir="2700000" algn="tl">
                    <a:srgbClr val="000000">
                      <a:alpha val="43137"/>
                    </a:srgbClr>
                  </a:outerShdw>
                </a:effectLst>
              </a:rPr>
              <a:t> Thompson, L. (2005).  (pp. 123125). Joplin, MO: College Press Publishing Company.</a:t>
            </a:r>
          </a:p>
          <a:p>
            <a:pPr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123–125).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3388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8CC1C3A3-3D77-452B-8876-CC9F872BC596}"/>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26165"/>
            <a:ext cx="12192000" cy="7484165"/>
          </a:xfrm>
          <a:prstGeom prst="rect">
            <a:avLst/>
          </a:prstGeom>
          <a:noFill/>
          <a:ln>
            <a:noFill/>
          </a:ln>
        </p:spPr>
      </p:pic>
    </p:spTree>
    <p:extLst>
      <p:ext uri="{BB962C8B-B14F-4D97-AF65-F5344CB8AC3E}">
        <p14:creationId xmlns:p14="http://schemas.microsoft.com/office/powerpoint/2010/main" val="14184425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1566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58265"/>
            <a:ext cx="11719249" cy="6057139"/>
          </a:xfrm>
          <a:solidFill>
            <a:schemeClr val="accent2">
              <a:lumMod val="20000"/>
              <a:lumOff val="80000"/>
            </a:schemeClr>
          </a:solidFill>
          <a:ln>
            <a:noFill/>
          </a:ln>
        </p:spPr>
        <p:txBody>
          <a:bodyPr>
            <a:normAutofit fontScale="92500" lnSpcReduction="10000"/>
          </a:bodyPr>
          <a:lstStyle/>
          <a:p>
            <a:pPr algn="ctr" rtl="0"/>
            <a:r>
              <a:rPr lang="en-US" sz="3200" b="1" dirty="0">
                <a:effectLst>
                  <a:outerShdw blurRad="38100" dist="38100" dir="2700000" algn="tl">
                    <a:srgbClr val="000000">
                      <a:alpha val="43137"/>
                    </a:srgbClr>
                  </a:outerShdw>
                </a:effectLst>
                <a:latin typeface="Open Sans"/>
              </a:rPr>
              <a:t>False Miracles</a:t>
            </a:r>
          </a:p>
          <a:p>
            <a:pPr algn="just" rtl="0"/>
            <a:r>
              <a:rPr lang="en-US" sz="1700" dirty="0">
                <a:effectLst>
                  <a:outerShdw blurRad="38100" dist="38100" dir="2700000" algn="tl">
                    <a:srgbClr val="000000">
                      <a:alpha val="43137"/>
                    </a:srgbClr>
                  </a:outerShdw>
                </a:effectLst>
              </a:rPr>
              <a:t>The proliferation today of miracle workers and miracle doers is seemingly an indication of the accelerated work of Satan. But how do we know if a work is of Satan or not? One sure test to evaluate such miracles, particularly “miraculous healings,” is to determine if </a:t>
            </a:r>
            <a:r>
              <a:rPr lang="en-US" sz="1700" i="1" dirty="0">
                <a:effectLst>
                  <a:outerShdw blurRad="38100" dist="38100" dir="2700000" algn="tl">
                    <a:srgbClr val="000000">
                      <a:alpha val="43137"/>
                    </a:srgbClr>
                  </a:outerShdw>
                </a:effectLst>
              </a:rPr>
              <a:t>any part of the Word of God is denied or rejected or grossly misinterpreted. “The first test in discovering whether a miracle is of God involves God’s Word. God will not work a miracle in support of a teaching that opposes his holy Word.”</a:t>
            </a:r>
          </a:p>
          <a:p>
            <a:pPr algn="just" rtl="0"/>
            <a:r>
              <a:rPr lang="en-US" sz="1700" dirty="0">
                <a:effectLst>
                  <a:outerShdw blurRad="38100" dist="38100" dir="2700000" algn="tl">
                    <a:srgbClr val="000000">
                      <a:alpha val="43137"/>
                    </a:srgbClr>
                  </a:outerShdw>
                </a:effectLst>
              </a:rPr>
              <a:t>We need not have to look far afield for a demonstration of such miracles. Turn the television on and see the “healed” convulse and roll on the stage or have the healer scream like a banshee or burst into sounds unheard of before, and you would know that it cannot be of God. We should consequently be aware of demonic forces behind it, for when God’s Word is deliberately violated, that violation has to be motivated by demonic powers.</a:t>
            </a:r>
          </a:p>
          <a:p>
            <a:pPr algn="just" rtl="0"/>
            <a:r>
              <a:rPr lang="en-US" sz="1700" dirty="0">
                <a:effectLst>
                  <a:outerShdw blurRad="38100" dist="38100" dir="2700000" algn="tl">
                    <a:srgbClr val="000000">
                      <a:alpha val="43137"/>
                    </a:srgbClr>
                  </a:outerShdw>
                </a:effectLst>
              </a:rPr>
              <a:t>Other such miracles are widely publicized including special knowledge, flashes of insight, visions, dreams, and such like. It is surprising how many prominent “Christian leaders” have claimed extrabiblical knowledge and insight.</a:t>
            </a:r>
          </a:p>
          <a:p>
            <a:pPr algn="just" rtl="0"/>
            <a:endParaRPr lang="en-US" sz="900" b="1" dirty="0">
              <a:effectLst>
                <a:outerShdw blurRad="38100" dist="38100" dir="2700000" algn="tl">
                  <a:srgbClr val="000000">
                    <a:alpha val="43137"/>
                  </a:srgbClr>
                </a:outerShdw>
              </a:effectLst>
              <a:latin typeface="Open Sans"/>
            </a:endParaRPr>
          </a:p>
          <a:p>
            <a:pPr marL="0" indent="0" algn="ctr" rtl="0">
              <a:buNone/>
            </a:pPr>
            <a:r>
              <a:rPr lang="en-US" sz="3200" b="1" dirty="0">
                <a:effectLst>
                  <a:outerShdw blurRad="38100" dist="38100" dir="2700000" algn="tl">
                    <a:srgbClr val="000000">
                      <a:alpha val="43137"/>
                    </a:srgbClr>
                  </a:outerShdw>
                </a:effectLst>
                <a:latin typeface="Open Sans"/>
              </a:rPr>
              <a:t> False Tongues</a:t>
            </a:r>
          </a:p>
          <a:p>
            <a:pPr algn="just" rtl="0"/>
            <a:r>
              <a:rPr lang="en-US" sz="1700" dirty="0">
                <a:effectLst>
                  <a:outerShdw blurRad="38100" dist="38100" dir="2700000" algn="tl">
                    <a:srgbClr val="000000">
                      <a:alpha val="43137"/>
                    </a:srgbClr>
                  </a:outerShdw>
                </a:effectLst>
              </a:rPr>
              <a:t>The problem of tongues has been around for centuries, or rather, the problem whether speaking in tongues is of God or not is an almost perennial problem. Here we cannot elaborate on this subject beyond seeing if any demonic influence can possibly cause Christians to burst forth into speaking strange sounds or languages. Scripture explains the experience of glossolalia as speaking in another language and </a:t>
            </a:r>
            <a:r>
              <a:rPr lang="en-US" sz="1700" i="1" dirty="0">
                <a:effectLst>
                  <a:outerShdw blurRad="38100" dist="38100" dir="2700000" algn="tl">
                    <a:srgbClr val="000000">
                      <a:alpha val="43137"/>
                    </a:srgbClr>
                  </a:outerShdw>
                </a:effectLst>
              </a:rPr>
              <a:t>always with a purpose in mind, particularly that of proclaiming His Word</a:t>
            </a:r>
            <a:r>
              <a:rPr lang="en-US" sz="1700" dirty="0">
                <a:effectLst>
                  <a:outerShdw blurRad="38100" dist="38100" dir="2700000" algn="tl">
                    <a:srgbClr val="000000">
                      <a:alpha val="43137"/>
                    </a:srgbClr>
                  </a:outerShdw>
                </a:effectLst>
              </a:rPr>
              <a:t>. Whether tongues are valid today or not is an issue for another area of investigation, but experience shows that it can be used by demons.</a:t>
            </a:r>
          </a:p>
          <a:p>
            <a:pPr lvl="1"/>
            <a:r>
              <a:rPr lang="en-US" dirty="0">
                <a:effectLst>
                  <a:outerShdw blurRad="38100" dist="38100" dir="2700000" algn="tl">
                    <a:srgbClr val="000000">
                      <a:alpha val="43137"/>
                    </a:srgbClr>
                  </a:outerShdw>
                </a:effectLst>
              </a:rPr>
              <a:t> Thompson, L. (2005).  (pp. 125126). Joplin, MO: College Press Publishing Company.</a:t>
            </a:r>
          </a:p>
          <a:p>
            <a:pPr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125–126).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95326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a:extLst>
              <a:ext uri="{FF2B5EF4-FFF2-40B4-BE49-F238E27FC236}">
                <a16:creationId xmlns:a16="http://schemas.microsoft.com/office/drawing/2014/main" id="{32011470-D8E5-4799-BD94-B0E5EBF9DFCF}"/>
              </a:ext>
            </a:extLst>
          </p:cNvPr>
          <p:cNvSpPr>
            <a:spLocks noGrp="1" noChangeArrowheads="1"/>
          </p:cNvSpPr>
          <p:nvPr>
            <p:ph type="body" idx="1"/>
          </p:nvPr>
        </p:nvSpPr>
        <p:spPr>
          <a:xfrm>
            <a:off x="2165683" y="1219200"/>
            <a:ext cx="7757963" cy="5410200"/>
          </a:xfrm>
        </p:spPr>
        <p:txBody>
          <a:bodyPr/>
          <a:lstStyle/>
          <a:p>
            <a:pPr algn="ctr">
              <a:buFont typeface="Wingdings 3" panose="05040102010807070707" pitchFamily="18" charset="2"/>
              <a:buNone/>
            </a:pPr>
            <a:r>
              <a:rPr lang="en-US" altLang="en-US" sz="3600" dirty="0">
                <a:effectLst/>
              </a:rPr>
              <a:t>MAGICK – the occultic practices</a:t>
            </a:r>
          </a:p>
          <a:p>
            <a:r>
              <a:rPr lang="en-US" altLang="en-US" dirty="0">
                <a:effectLst/>
              </a:rPr>
              <a:t>A secretive act</a:t>
            </a:r>
          </a:p>
          <a:p>
            <a:r>
              <a:rPr lang="en-US" altLang="en-US" dirty="0">
                <a:effectLst/>
              </a:rPr>
              <a:t>Mixes herbs, roots, oils, incense, perfumes, and other ingredients to concoct the right formula for the required spell</a:t>
            </a:r>
          </a:p>
          <a:p>
            <a:r>
              <a:rPr lang="en-US" altLang="en-US" dirty="0">
                <a:effectLst/>
              </a:rPr>
              <a:t>Wears special clothing and uses special instruments in performing </a:t>
            </a:r>
            <a:r>
              <a:rPr lang="en-US" altLang="en-US" dirty="0" err="1">
                <a:effectLst/>
              </a:rPr>
              <a:t>magick</a:t>
            </a:r>
            <a:endParaRPr lang="en-US" altLang="en-US"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anim calcmode="lin" valueType="num">
                                      <p:cBhvr>
                                        <p:cTn id="7" dur="500" fill="hold"/>
                                        <p:tgtEl>
                                          <p:spTgt spid="5632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632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6323">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6323">
                                            <p:txEl>
                                              <p:pRg st="2" end="2"/>
                                            </p:txEl>
                                          </p:spTgt>
                                        </p:tgtEl>
                                        <p:attrNameLst>
                                          <p:attrName>style.visibility</p:attrName>
                                        </p:attrNameLst>
                                      </p:cBhvr>
                                      <p:to>
                                        <p:strVal val="visible"/>
                                      </p:to>
                                    </p:set>
                                    <p:anim calcmode="lin" valueType="num">
                                      <p:cBhvr>
                                        <p:cTn id="14" dur="500" fill="hold"/>
                                        <p:tgtEl>
                                          <p:spTgt spid="5632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632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632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6323">
                                            <p:txEl>
                                              <p:pRg st="3" end="3"/>
                                            </p:txEl>
                                          </p:spTgt>
                                        </p:tgtEl>
                                        <p:attrNameLst>
                                          <p:attrName>style.visibility</p:attrName>
                                        </p:attrNameLst>
                                      </p:cBhvr>
                                      <p:to>
                                        <p:strVal val="visible"/>
                                      </p:to>
                                    </p:set>
                                    <p:anim calcmode="lin" valueType="num">
                                      <p:cBhvr>
                                        <p:cTn id="21" dur="500" fill="hold"/>
                                        <p:tgtEl>
                                          <p:spTgt spid="5632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632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63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uiExpand="1" build="p"/>
    </p:bldLst>
  </p:timing>
</p:sld>
</file>

<file path=ppt/slides/slide17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55042" name="Rectangle 2">
            <a:extLst>
              <a:ext uri="{FF2B5EF4-FFF2-40B4-BE49-F238E27FC236}">
                <a16:creationId xmlns:a16="http://schemas.microsoft.com/office/drawing/2014/main" id="{921C2C10-D9F4-43C4-A5F4-2FCA91AFF9C5}"/>
              </a:ext>
            </a:extLst>
          </p:cNvPr>
          <p:cNvSpPr>
            <a:spLocks noGrp="1" noChangeArrowheads="1"/>
          </p:cNvSpPr>
          <p:nvPr>
            <p:ph type="ctrTitle"/>
          </p:nvPr>
        </p:nvSpPr>
        <p:spPr>
          <a:xfrm>
            <a:off x="1905000" y="152400"/>
            <a:ext cx="8458200" cy="1905000"/>
          </a:xfrm>
        </p:spPr>
        <p:txBody>
          <a:bodyPr/>
          <a:lstStyle/>
          <a:p>
            <a:pPr eaLnBrk="1" hangingPunct="1"/>
            <a:r>
              <a:rPr lang="en-US" altLang="en-US" sz="7200">
                <a:solidFill>
                  <a:schemeClr val="bg1"/>
                </a:solidFill>
              </a:rPr>
              <a:t>“People Of The Lie”</a:t>
            </a:r>
            <a:r>
              <a:rPr lang="en-US" altLang="en-US">
                <a:solidFill>
                  <a:schemeClr val="bg1"/>
                </a:solidFill>
              </a:rPr>
              <a:t> </a:t>
            </a:r>
            <a:r>
              <a:rPr lang="en-US" altLang="en-US" sz="5400">
                <a:solidFill>
                  <a:schemeClr val="bg1"/>
                </a:solidFill>
              </a:rPr>
              <a:t>by  M. Scott Peck, M.D.</a:t>
            </a:r>
          </a:p>
        </p:txBody>
      </p:sp>
      <p:sp>
        <p:nvSpPr>
          <p:cNvPr id="855043" name="Rectangle 3">
            <a:extLst>
              <a:ext uri="{FF2B5EF4-FFF2-40B4-BE49-F238E27FC236}">
                <a16:creationId xmlns:a16="http://schemas.microsoft.com/office/drawing/2014/main" id="{6EFB9836-5FEC-4D26-8308-D71208EA30C0}"/>
              </a:ext>
            </a:extLst>
          </p:cNvPr>
          <p:cNvSpPr>
            <a:spLocks noGrp="1" noChangeArrowheads="1"/>
          </p:cNvSpPr>
          <p:nvPr>
            <p:ph type="subTitle" idx="1"/>
          </p:nvPr>
        </p:nvSpPr>
        <p:spPr>
          <a:xfrm>
            <a:off x="1524000" y="4876800"/>
            <a:ext cx="9144000" cy="1981200"/>
          </a:xfrm>
        </p:spPr>
        <p:txBody>
          <a:bodyPr/>
          <a:lstStyle/>
          <a:p>
            <a:pPr eaLnBrk="1" hangingPunct="1"/>
            <a:r>
              <a:rPr lang="en-US" altLang="en-US" sz="2000">
                <a:solidFill>
                  <a:schemeClr val="bg1"/>
                </a:solidFill>
              </a:rPr>
              <a:t>“This willful failure of submission that characterizes malignant narcissism is depicted in the story of Satan.  Satan refused to submit to God’s judgment that Christ was superior to him…  For Satan to have accepted God’s judgment,  he would have to accept his own imperfection.  This he could not or would not do.  It was unthinkable that he was imperfect.  Consequently,  submission was impossible and both the rebellion and fall inevitable.”</a:t>
            </a:r>
          </a:p>
          <a:p>
            <a:pPr eaLnBrk="1" hangingPunct="1"/>
            <a:r>
              <a:rPr lang="en-US" altLang="en-US"/>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855042"/>
                                        </p:tgtEl>
                                        <p:attrNameLst>
                                          <p:attrName>style.visibility</p:attrName>
                                        </p:attrNameLst>
                                      </p:cBhvr>
                                      <p:to>
                                        <p:strVal val="visible"/>
                                      </p:to>
                                    </p:set>
                                    <p:anim calcmode="lin" valueType="num">
                                      <p:cBhvr>
                                        <p:cTn id="7" dur="500" fill="hold"/>
                                        <p:tgtEl>
                                          <p:spTgt spid="855042"/>
                                        </p:tgtEl>
                                        <p:attrNameLst>
                                          <p:attrName>ppt_w</p:attrName>
                                        </p:attrNameLst>
                                      </p:cBhvr>
                                      <p:tavLst>
                                        <p:tav tm="0">
                                          <p:val>
                                            <p:strVal val="4/3*#ppt_w"/>
                                          </p:val>
                                        </p:tav>
                                        <p:tav tm="100000">
                                          <p:val>
                                            <p:strVal val="#ppt_w"/>
                                          </p:val>
                                        </p:tav>
                                      </p:tavLst>
                                    </p:anim>
                                    <p:anim calcmode="lin" valueType="num">
                                      <p:cBhvr>
                                        <p:cTn id="8" dur="500" fill="hold"/>
                                        <p:tgtEl>
                                          <p:spTgt spid="855042"/>
                                        </p:tgtEl>
                                        <p:attrNameLst>
                                          <p:attrName>ppt_h</p:attrName>
                                        </p:attrNameLst>
                                      </p:cBhvr>
                                      <p:tavLst>
                                        <p:tav tm="0">
                                          <p:val>
                                            <p:strVal val="4/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5043">
                                            <p:txEl>
                                              <p:pRg st="0" end="0"/>
                                            </p:txEl>
                                          </p:spTgt>
                                        </p:tgtEl>
                                        <p:attrNameLst>
                                          <p:attrName>style.visibility</p:attrName>
                                        </p:attrNameLst>
                                      </p:cBhvr>
                                      <p:to>
                                        <p:strVal val="visible"/>
                                      </p:to>
                                    </p:set>
                                    <p:anim calcmode="lin" valueType="num">
                                      <p:cBhvr>
                                        <p:cTn id="13" dur="500" fill="hold"/>
                                        <p:tgtEl>
                                          <p:spTgt spid="85504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5504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55043">
                                            <p:txEl>
                                              <p:pRg st="1" end="1"/>
                                            </p:txEl>
                                          </p:spTgt>
                                        </p:tgtEl>
                                        <p:attrNameLst>
                                          <p:attrName>style.visibility</p:attrName>
                                        </p:attrNameLst>
                                      </p:cBhvr>
                                      <p:to>
                                        <p:strVal val="visible"/>
                                      </p:to>
                                    </p:set>
                                    <p:anim calcmode="lin" valueType="num">
                                      <p:cBhvr>
                                        <p:cTn id="19" dur="500" fill="hold"/>
                                        <p:tgtEl>
                                          <p:spTgt spid="85504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5504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2" grpId="0" autoUpdateAnimBg="0"/>
      <p:bldP spid="855043"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9F462735-20E5-4D2F-BCE0-29C338178CC3}"/>
              </a:ext>
            </a:extLst>
          </p:cNvPr>
          <p:cNvSpPr>
            <a:spLocks noGrp="1" noChangeArrowheads="1"/>
          </p:cNvSpPr>
          <p:nvPr>
            <p:ph type="ctrTitle"/>
          </p:nvPr>
        </p:nvSpPr>
        <p:spPr>
          <a:xfrm>
            <a:off x="1905000" y="152400"/>
            <a:ext cx="8458200" cy="1905000"/>
          </a:xfrm>
        </p:spPr>
        <p:txBody>
          <a:bodyPr/>
          <a:lstStyle/>
          <a:p>
            <a:pPr eaLnBrk="1" hangingPunct="1"/>
            <a:r>
              <a:rPr lang="en-US" altLang="en-US" sz="7200">
                <a:solidFill>
                  <a:schemeClr val="bg1"/>
                </a:solidFill>
              </a:rPr>
              <a:t>“People Of The Lie”</a:t>
            </a:r>
            <a:r>
              <a:rPr lang="en-US" altLang="en-US">
                <a:solidFill>
                  <a:schemeClr val="bg1"/>
                </a:solidFill>
              </a:rPr>
              <a:t> </a:t>
            </a:r>
            <a:r>
              <a:rPr lang="en-US" altLang="en-US" sz="5400">
                <a:solidFill>
                  <a:schemeClr val="bg1"/>
                </a:solidFill>
              </a:rPr>
              <a:t>by  M. Scott Peck, M.D.</a:t>
            </a:r>
          </a:p>
        </p:txBody>
      </p:sp>
      <p:sp>
        <p:nvSpPr>
          <p:cNvPr id="854019" name="Rectangle 3">
            <a:extLst>
              <a:ext uri="{FF2B5EF4-FFF2-40B4-BE49-F238E27FC236}">
                <a16:creationId xmlns:a16="http://schemas.microsoft.com/office/drawing/2014/main" id="{0E1D6A0D-6BB3-4EA9-9666-8D8C9F15AEBE}"/>
              </a:ext>
            </a:extLst>
          </p:cNvPr>
          <p:cNvSpPr>
            <a:spLocks noGrp="1" noChangeArrowheads="1"/>
          </p:cNvSpPr>
          <p:nvPr>
            <p:ph type="subTitle" idx="1"/>
          </p:nvPr>
        </p:nvSpPr>
        <p:spPr>
          <a:xfrm>
            <a:off x="1524000" y="4572000"/>
            <a:ext cx="9144000" cy="2286000"/>
          </a:xfrm>
        </p:spPr>
        <p:txBody>
          <a:bodyPr/>
          <a:lstStyle/>
          <a:p>
            <a:pPr eaLnBrk="1" hangingPunct="1"/>
            <a:r>
              <a:rPr lang="en-US" altLang="en-US" sz="2800">
                <a:solidFill>
                  <a:schemeClr val="bg1"/>
                </a:solidFill>
              </a:rPr>
              <a:t>Q:  “What is the cause of this </a:t>
            </a:r>
            <a:r>
              <a:rPr lang="en-US" altLang="en-US" sz="2800" i="1">
                <a:solidFill>
                  <a:schemeClr val="bg1"/>
                </a:solidFill>
              </a:rPr>
              <a:t>overweening</a:t>
            </a:r>
            <a:r>
              <a:rPr lang="en-US" altLang="en-US" sz="2800">
                <a:solidFill>
                  <a:schemeClr val="bg1"/>
                </a:solidFill>
              </a:rPr>
              <a:t> </a:t>
            </a:r>
            <a:r>
              <a:rPr lang="en-US" altLang="en-US" sz="2800" i="1">
                <a:solidFill>
                  <a:schemeClr val="bg1"/>
                </a:solidFill>
              </a:rPr>
              <a:t>pride</a:t>
            </a:r>
            <a:r>
              <a:rPr lang="en-US" altLang="en-US" sz="2800">
                <a:solidFill>
                  <a:schemeClr val="bg1"/>
                </a:solidFill>
              </a:rPr>
              <a:t>,  this arrogant self-image?”   A:  ‘</a:t>
            </a:r>
            <a:r>
              <a:rPr lang="en-US" altLang="en-US" sz="2800" i="1">
                <a:solidFill>
                  <a:schemeClr val="bg1"/>
                </a:solidFill>
              </a:rPr>
              <a:t>Malignant Narcissism’  </a:t>
            </a:r>
            <a:r>
              <a:rPr lang="en-US" altLang="en-US" sz="2800">
                <a:solidFill>
                  <a:schemeClr val="bg1"/>
                </a:solidFill>
              </a:rPr>
              <a:t>type characterized by an </a:t>
            </a:r>
            <a:r>
              <a:rPr lang="en-US" altLang="en-US" sz="2800" i="1">
                <a:solidFill>
                  <a:schemeClr val="bg1"/>
                </a:solidFill>
              </a:rPr>
              <a:t>unsubmitted will</a:t>
            </a:r>
            <a:r>
              <a:rPr lang="en-US" altLang="en-US" sz="2800">
                <a:solidFill>
                  <a:schemeClr val="bg1"/>
                </a:solidFill>
              </a:rPr>
              <a:t>…  (Erich Fromm)   </a:t>
            </a:r>
            <a:r>
              <a:rPr lang="en-US" altLang="en-US">
                <a:solidFill>
                  <a:schemeClr val="bg1"/>
                </a:solidFill>
              </a:rPr>
              <a:t>“In the conflict between their guilt &amp; their will, it is  the guilt that must go and the will that must win.”</a:t>
            </a:r>
          </a:p>
          <a:p>
            <a:pPr eaLnBrk="1" hangingPunct="1"/>
            <a:r>
              <a:rPr lang="en-US" altLang="en-US">
                <a:solidFill>
                  <a:srgbClr val="000000"/>
                </a:solidFill>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54019">
                                            <p:txEl>
                                              <p:pRg st="0" end="0"/>
                                            </p:txEl>
                                          </p:spTgt>
                                        </p:tgtEl>
                                        <p:attrNameLst>
                                          <p:attrName>style.visibility</p:attrName>
                                        </p:attrNameLst>
                                      </p:cBhvr>
                                      <p:to>
                                        <p:strVal val="visible"/>
                                      </p:to>
                                    </p:set>
                                    <p:anim calcmode="lin" valueType="num">
                                      <p:cBhvr>
                                        <p:cTn id="7" dur="500" fill="hold"/>
                                        <p:tgtEl>
                                          <p:spTgt spid="854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540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4019">
                                            <p:txEl>
                                              <p:pRg st="1" end="1"/>
                                            </p:txEl>
                                          </p:spTgt>
                                        </p:tgtEl>
                                        <p:attrNameLst>
                                          <p:attrName>style.visibility</p:attrName>
                                        </p:attrNameLst>
                                      </p:cBhvr>
                                      <p:to>
                                        <p:strVal val="visible"/>
                                      </p:to>
                                    </p:set>
                                    <p:anim calcmode="lin" valueType="num">
                                      <p:cBhvr>
                                        <p:cTn id="13" dur="500" fill="hold"/>
                                        <p:tgtEl>
                                          <p:spTgt spid="85401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5401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19"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 name="Picture 2" descr="001.gif"/>
          <p:cNvPicPr>
            <a:picLocks noChangeAspect="1"/>
          </p:cNvPicPr>
          <p:nvPr/>
        </p:nvPicPr>
        <p:blipFill>
          <a:blip r:embed="rId4" cstate="print"/>
          <a:stretch>
            <a:fillRect/>
          </a:stretch>
        </p:blipFill>
        <p:spPr>
          <a:xfrm>
            <a:off x="1203157" y="381000"/>
            <a:ext cx="9779267"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0D5903C2-6E22-4936-886C-A8AA1999646E}"/>
              </a:ext>
            </a:extLst>
          </p:cNvPr>
          <p:cNvSpPr>
            <a:spLocks noGrp="1" noChangeArrowheads="1"/>
          </p:cNvSpPr>
          <p:nvPr>
            <p:ph type="ctrTitle"/>
          </p:nvPr>
        </p:nvSpPr>
        <p:spPr>
          <a:xfrm>
            <a:off x="1905000" y="152400"/>
            <a:ext cx="8458200" cy="1905000"/>
          </a:xfrm>
        </p:spPr>
        <p:txBody>
          <a:bodyPr/>
          <a:lstStyle/>
          <a:p>
            <a:pPr eaLnBrk="1" hangingPunct="1"/>
            <a:r>
              <a:rPr lang="en-US" altLang="en-US" sz="7200">
                <a:solidFill>
                  <a:schemeClr val="bg1"/>
                </a:solidFill>
              </a:rPr>
              <a:t>“People Of The Lie”</a:t>
            </a:r>
            <a:r>
              <a:rPr lang="en-US" altLang="en-US">
                <a:solidFill>
                  <a:schemeClr val="bg1"/>
                </a:solidFill>
              </a:rPr>
              <a:t> </a:t>
            </a:r>
            <a:r>
              <a:rPr lang="en-US" altLang="en-US" sz="5400">
                <a:solidFill>
                  <a:schemeClr val="bg1"/>
                </a:solidFill>
              </a:rPr>
              <a:t>by  M. Scott Peck, M.D.</a:t>
            </a:r>
          </a:p>
        </p:txBody>
      </p:sp>
      <p:sp>
        <p:nvSpPr>
          <p:cNvPr id="571395" name="Rectangle 3">
            <a:extLst>
              <a:ext uri="{FF2B5EF4-FFF2-40B4-BE49-F238E27FC236}">
                <a16:creationId xmlns:a16="http://schemas.microsoft.com/office/drawing/2014/main" id="{09AF4B19-91C3-431A-A59F-88FEC26847B4}"/>
              </a:ext>
            </a:extLst>
          </p:cNvPr>
          <p:cNvSpPr>
            <a:spLocks noGrp="1" noChangeArrowheads="1"/>
          </p:cNvSpPr>
          <p:nvPr>
            <p:ph type="subTitle" idx="1"/>
          </p:nvPr>
        </p:nvSpPr>
        <p:spPr>
          <a:xfrm>
            <a:off x="1524000" y="4876800"/>
            <a:ext cx="9144000" cy="1981200"/>
          </a:xfrm>
        </p:spPr>
        <p:txBody>
          <a:bodyPr/>
          <a:lstStyle/>
          <a:p>
            <a:pPr eaLnBrk="1" hangingPunct="1"/>
            <a:r>
              <a:rPr lang="en-US" altLang="en-US" sz="2000" b="1">
                <a:solidFill>
                  <a:schemeClr val="bg1"/>
                </a:solidFill>
              </a:rPr>
              <a:t>“They are acutely sensitive to social norms and what others think of them…  While they seem to lack any motivation to be good,  they intensely desire to appear good.  Their ‘goodness’ is all on a level of pretense.   It is,  in effect,  a lie.  This is why they are the ‘people of the lie.’  Actually,  the lie is designed not so much to deceive others as to deceive themselves.  They cannot or will not tolerate the pain of self-reproach.”</a:t>
            </a:r>
          </a:p>
          <a:p>
            <a:pPr eaLnBrk="1" hangingPunct="1"/>
            <a:r>
              <a:rPr lang="en-US" altLang="en-US"/>
              <a:t>      </a:t>
            </a:r>
          </a:p>
        </p:txBody>
      </p:sp>
      <p:sp>
        <p:nvSpPr>
          <p:cNvPr id="571396" name="Comment 4">
            <a:extLst>
              <a:ext uri="{FF2B5EF4-FFF2-40B4-BE49-F238E27FC236}">
                <a16:creationId xmlns:a16="http://schemas.microsoft.com/office/drawing/2014/main" id="{18BF5DB5-D50C-44D8-9110-D64D6ED3140C}"/>
              </a:ext>
            </a:extLst>
          </p:cNvPr>
          <p:cNvSpPr>
            <a:spLocks noChangeArrowheads="1"/>
          </p:cNvSpPr>
          <p:nvPr/>
        </p:nvSpPr>
        <p:spPr bwMode="auto">
          <a:xfrm>
            <a:off x="1539876" y="-10668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pitchFamily="-112" charset="-128"/>
                <a:cs typeface="+mn-cs"/>
              </a:rPr>
              <a:t>David Lee Burris: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  Charles Colson Citation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[Mike] Wallace</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s subsequent summation of Dinur</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s terrible discovery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Eichmann is in all of us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 is a horrifying statement;  but it indeed captures the central truth about man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rPr>
              <a:t>s nature.</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112" charset="-128"/>
                <a:cs typeface="+mn-cs"/>
              </a:rPr>
              <a:t>”</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pitchFamily="-112" charset="-128"/>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 calcmode="lin" valueType="num">
                                      <p:cBhvr>
                                        <p:cTn id="7" dur="500" fill="hold"/>
                                        <p:tgtEl>
                                          <p:spTgt spid="571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13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71395">
                                            <p:txEl>
                                              <p:pRg st="1" end="1"/>
                                            </p:txEl>
                                          </p:spTgt>
                                        </p:tgtEl>
                                        <p:attrNameLst>
                                          <p:attrName>style.visibility</p:attrName>
                                        </p:attrNameLst>
                                      </p:cBhvr>
                                      <p:to>
                                        <p:strVal val="visible"/>
                                      </p:to>
                                    </p:set>
                                    <p:anim calcmode="lin" valueType="num">
                                      <p:cBhvr>
                                        <p:cTn id="13" dur="500" fill="hold"/>
                                        <p:tgtEl>
                                          <p:spTgt spid="5713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7139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60909" y="2897203"/>
            <a:ext cx="9644514" cy="1784859"/>
          </a:xfrm>
        </p:spPr>
        <p:txBody>
          <a:bodyPr/>
          <a:lstStyle/>
          <a:p>
            <a:r>
              <a:rPr lang="en-US" sz="9600" b="1" dirty="0">
                <a:solidFill>
                  <a:srgbClr val="8B2939"/>
                </a:solidFill>
                <a:effectLst>
                  <a:outerShdw blurRad="38100" dist="38100" dir="2700000" algn="tl">
                    <a:srgbClr val="000000">
                      <a:alpha val="43137"/>
                    </a:srgbClr>
                  </a:outerShdw>
                </a:effectLst>
              </a:rPr>
              <a:t>THE NEW AGE:  </a:t>
            </a:r>
            <a:r>
              <a:rPr lang="en-US" sz="8800" b="1" dirty="0">
                <a:solidFill>
                  <a:srgbClr val="8B2939"/>
                </a:solidFill>
                <a:effectLst>
                  <a:outerShdw blurRad="38100" dist="38100" dir="2700000" algn="tl">
                    <a:srgbClr val="000000">
                      <a:alpha val="43137"/>
                    </a:srgbClr>
                  </a:outerShdw>
                </a:effectLst>
              </a:rPr>
              <a:t> </a:t>
            </a:r>
            <a:r>
              <a:rPr lang="en-US" sz="8000" b="1" dirty="0">
                <a:solidFill>
                  <a:srgbClr val="8B2939"/>
                </a:solidFill>
                <a:effectLst>
                  <a:outerShdw blurRad="38100" dist="38100" dir="2700000" algn="tl">
                    <a:srgbClr val="000000">
                      <a:alpha val="43137"/>
                    </a:srgbClr>
                  </a:outerShdw>
                </a:effectLst>
              </a:rPr>
              <a:t>MASKS OF DEMON  INDOCTRINATION</a:t>
            </a:r>
          </a:p>
        </p:txBody>
      </p:sp>
      <p:sp>
        <p:nvSpPr>
          <p:cNvPr id="2" name="Action Button: Go Back or Previous 1">
            <a:hlinkClick r:id="rId2" action="ppaction://hlinksldjump" highlightClick="1"/>
            <a:extLst>
              <a:ext uri="{FF2B5EF4-FFF2-40B4-BE49-F238E27FC236}">
                <a16:creationId xmlns:a16="http://schemas.microsoft.com/office/drawing/2014/main" id="{9554DFD9-A315-493E-A23D-B189B24B0FCF}"/>
              </a:ext>
            </a:extLst>
          </p:cNvPr>
          <p:cNvSpPr/>
          <p:nvPr/>
        </p:nvSpPr>
        <p:spPr>
          <a:xfrm>
            <a:off x="5245768" y="1280160"/>
            <a:ext cx="1703672" cy="63526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9387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26" name="Picture 2" descr="Trinity Diagram"/>
          <p:cNvPicPr>
            <a:picLocks noChangeAspect="1" noChangeArrowheads="1"/>
          </p:cNvPicPr>
          <p:nvPr/>
        </p:nvPicPr>
        <p:blipFill>
          <a:blip r:embed="rId3" cstate="print">
            <a:lum bright="-6000" contrast="40000"/>
          </a:blip>
          <a:srcRect/>
          <a:stretch>
            <a:fillRect/>
          </a:stretch>
        </p:blipFill>
        <p:spPr bwMode="auto">
          <a:xfrm>
            <a:off x="3425826" y="762000"/>
            <a:ext cx="5491163" cy="5486400"/>
          </a:xfrm>
          <a:prstGeom prst="rect">
            <a:avLst/>
          </a:prstGeom>
          <a:noFill/>
          <a:ln w="9525">
            <a:noFill/>
            <a:miter lim="800000"/>
            <a:headEnd/>
            <a:tailEnd/>
          </a:ln>
        </p:spPr>
      </p:pic>
      <p:sp>
        <p:nvSpPr>
          <p:cNvPr id="1741827" name="WordArt 3"/>
          <p:cNvSpPr>
            <a:spLocks noChangeArrowheads="1" noChangeShapeType="1" noTextEdit="1"/>
          </p:cNvSpPr>
          <p:nvPr/>
        </p:nvSpPr>
        <p:spPr bwMode="auto">
          <a:xfrm>
            <a:off x="1847850" y="6096000"/>
            <a:ext cx="84963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The Theoanthropic Debate Begins</a:t>
            </a:r>
          </a:p>
        </p:txBody>
      </p:sp>
      <p:sp>
        <p:nvSpPr>
          <p:cNvPr id="1741828" name="WordArt 4"/>
          <p:cNvSpPr>
            <a:spLocks noChangeArrowheads="1" noChangeShapeType="1" noTextEdit="1"/>
          </p:cNvSpPr>
          <p:nvPr/>
        </p:nvSpPr>
        <p:spPr bwMode="auto">
          <a:xfrm>
            <a:off x="1828800" y="152400"/>
            <a:ext cx="8458200" cy="685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noFill/>
                  <a:round/>
                  <a:headEnd/>
                  <a:tailEnd/>
                </a:ln>
                <a:solidFill>
                  <a:srgbClr val="336699"/>
                </a:solidFill>
                <a:effectLst>
                  <a:outerShdw dist="45791" dir="2021404" algn="ctr" rotWithShape="0">
                    <a:srgbClr val="C0C0C0"/>
                  </a:outerShdw>
                </a:effectLst>
                <a:latin typeface="Times New Roman"/>
                <a:cs typeface="Times New Roman"/>
              </a:rPr>
              <a:t>"My Echo, My Shadow,  &amp; Me" ?</a:t>
            </a:r>
          </a:p>
        </p:txBody>
      </p:sp>
      <p:sp>
        <p:nvSpPr>
          <p:cNvPr id="1741829" name="WordArt 5"/>
          <p:cNvSpPr>
            <a:spLocks noChangeArrowheads="1" noChangeShapeType="1" noTextEdit="1"/>
          </p:cNvSpPr>
          <p:nvPr/>
        </p:nvSpPr>
        <p:spPr bwMode="auto">
          <a:xfrm>
            <a:off x="4724400" y="1981200"/>
            <a:ext cx="2971800" cy="2438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endParaRPr lang="en-US" sz="3600" kern="1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latin typeface="Arial Black"/>
            </a:endParaRPr>
          </a:p>
          <a:p>
            <a:pPr algn="ctr" fontAlgn="base">
              <a:spcBef>
                <a:spcPct val="0"/>
              </a:spcBef>
              <a:spcAft>
                <a:spcPct val="0"/>
              </a:spcAft>
            </a:pPr>
            <a:r>
              <a:rPr lang="en-US" sz="3600" kern="1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latin typeface="Arial Black"/>
              </a:rPr>
              <a:t>Words Of Jesus'</a:t>
            </a:r>
          </a:p>
          <a:p>
            <a:pPr algn="ctr" fontAlgn="base">
              <a:spcBef>
                <a:spcPct val="0"/>
              </a:spcBef>
              <a:spcAft>
                <a:spcPct val="0"/>
              </a:spcAft>
            </a:pPr>
            <a:r>
              <a:rPr lang="en-US" sz="3600" kern="1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latin typeface="Arial Black"/>
              </a:rPr>
              <a:t>Natural Brother</a:t>
            </a:r>
          </a:p>
          <a:p>
            <a:pPr algn="ctr" fontAlgn="base">
              <a:spcBef>
                <a:spcPct val="0"/>
              </a:spcBef>
              <a:spcAft>
                <a:spcPct val="0"/>
              </a:spcAft>
            </a:pPr>
            <a:r>
              <a:rPr lang="en-US" sz="3600" kern="1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latin typeface="Arial Black"/>
              </a:rPr>
              <a:t>Early </a:t>
            </a:r>
            <a:r>
              <a:rPr lang="en-US" sz="3600" kern="10" dirty="0" err="1">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latin typeface="Arial Black"/>
              </a:rPr>
              <a:t>Ebionism</a:t>
            </a:r>
            <a:endParaRPr lang="en-US" sz="3600" kern="1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latin typeface="Arial Black"/>
            </a:endParaRPr>
          </a:p>
        </p:txBody>
      </p:sp>
      <p:pic>
        <p:nvPicPr>
          <p:cNvPr id="16431105" name="Picture 1"/>
          <p:cNvPicPr>
            <a:picLocks noChangeAspect="1" noChangeArrowheads="1"/>
          </p:cNvPicPr>
          <p:nvPr/>
        </p:nvPicPr>
        <p:blipFill>
          <a:blip r:embed="rId4" cstate="print"/>
          <a:srcRect/>
          <a:stretch>
            <a:fillRect/>
          </a:stretch>
        </p:blipFill>
        <p:spPr bwMode="auto">
          <a:xfrm>
            <a:off x="0" y="1"/>
            <a:ext cx="12192000" cy="6857999"/>
          </a:xfrm>
          <a:prstGeom prst="rect">
            <a:avLst/>
          </a:prstGeom>
          <a:noFill/>
          <a:ln w="9525">
            <a:noFill/>
            <a:miter lim="800000"/>
            <a:headEnd/>
            <a:tailEnd/>
          </a:ln>
        </p:spPr>
      </p:pic>
      <p:sp>
        <p:nvSpPr>
          <p:cNvPr id="7" name="Rectangle 6"/>
          <p:cNvSpPr/>
          <p:nvPr/>
        </p:nvSpPr>
        <p:spPr>
          <a:xfrm>
            <a:off x="394636" y="1066800"/>
            <a:ext cx="8229600" cy="769441"/>
          </a:xfrm>
          <a:prstGeom prst="rect">
            <a:avLst/>
          </a:prstGeom>
          <a:noFill/>
        </p:spPr>
        <p:txBody>
          <a:bodyPr wrap="square" lIns="91440" tIns="45720" rIns="91440" bIns="45720">
            <a:spAutoFit/>
          </a:bodyPr>
          <a:lstStyle/>
          <a:p>
            <a:pPr algn="ctr" fontAlgn="base">
              <a:spcBef>
                <a:spcPct val="0"/>
              </a:spcBef>
              <a:spcAft>
                <a:spcPct val="0"/>
              </a:spcAft>
            </a:pP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lligrapher" pitchFamily="2" charset="0"/>
              </a:rPr>
              <a:t>Jesus: A Case of Homo </a:t>
            </a:r>
            <a:r>
              <a:rPr lang="en-US" sz="4400" b="1"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lligrapher" pitchFamily="2" charset="0"/>
              </a:rPr>
              <a:t>Superioris</a:t>
            </a:r>
            <a:endPar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lligrapher" pitchFamily="2" charset="0"/>
            </a:endParaRPr>
          </a:p>
        </p:txBody>
      </p:sp>
      <p:sp>
        <p:nvSpPr>
          <p:cNvPr id="8" name="Rectangle 7"/>
          <p:cNvSpPr/>
          <p:nvPr/>
        </p:nvSpPr>
        <p:spPr>
          <a:xfrm>
            <a:off x="5101389" y="2233061"/>
            <a:ext cx="4442660" cy="3512573"/>
          </a:xfrm>
          <a:prstGeom prst="rect">
            <a:avLst/>
          </a:prstGeom>
          <a:noFill/>
        </p:spPr>
        <p:txBody>
          <a:bodyPr wrap="square" lIns="91440" tIns="45720" rIns="91440" bIns="45720">
            <a:spAutoFit/>
          </a:bodyPr>
          <a:lstStyle/>
          <a:p>
            <a:pPr algn="ctr" fontAlgn="base">
              <a:spcBef>
                <a:spcPct val="0"/>
              </a:spcBef>
              <a:spcAft>
                <a:spcPct val="0"/>
              </a:spcAft>
            </a:pPr>
            <a:r>
              <a:rPr lang="en-US" sz="5400" b="1" spc="5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latin typeface="Calligrapher" pitchFamily="2" charset="0"/>
              </a:rPr>
              <a:t>Telekinesis</a:t>
            </a:r>
          </a:p>
          <a:p>
            <a:pPr algn="ctr" fontAlgn="base">
              <a:spcBef>
                <a:spcPct val="0"/>
              </a:spcBef>
              <a:spcAft>
                <a:spcPct val="0"/>
              </a:spcAft>
            </a:pPr>
            <a:r>
              <a:rPr lang="en-US" sz="5400" b="1" spc="5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latin typeface="Calligrapher" pitchFamily="2" charset="0"/>
              </a:rPr>
              <a:t>Levitation</a:t>
            </a:r>
          </a:p>
          <a:p>
            <a:pPr algn="ctr" fontAlgn="base">
              <a:spcBef>
                <a:spcPct val="0"/>
              </a:spcBef>
              <a:spcAft>
                <a:spcPct val="0"/>
              </a:spcAft>
            </a:pPr>
            <a:r>
              <a:rPr lang="en-US" sz="5400" b="1" spc="5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latin typeface="Calligrapher" pitchFamily="2" charset="0"/>
              </a:rPr>
              <a:t>Telepathy</a:t>
            </a:r>
          </a:p>
          <a:p>
            <a:pPr algn="ctr" fontAlgn="base">
              <a:spcBef>
                <a:spcPct val="0"/>
              </a:spcBef>
              <a:spcAft>
                <a:spcPct val="0"/>
              </a:spcAft>
            </a:pPr>
            <a:r>
              <a:rPr lang="en-US" sz="5400" b="1" spc="5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latin typeface="Calligrapher" pitchFamily="2" charset="0"/>
              </a:rPr>
              <a:t>Healing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741828"/>
                                        </p:tgtEl>
                                        <p:attrNameLst>
                                          <p:attrName>style.visibility</p:attrName>
                                        </p:attrNameLst>
                                      </p:cBhvr>
                                      <p:to>
                                        <p:strVal val="visible"/>
                                      </p:to>
                                    </p:set>
                                    <p:anim calcmode="lin" valueType="num">
                                      <p:cBhvr>
                                        <p:cTn id="7" dur="1000" fill="hold"/>
                                        <p:tgtEl>
                                          <p:spTgt spid="1741828"/>
                                        </p:tgtEl>
                                        <p:attrNameLst>
                                          <p:attrName>ppt_w</p:attrName>
                                        </p:attrNameLst>
                                      </p:cBhvr>
                                      <p:tavLst>
                                        <p:tav tm="0">
                                          <p:val>
                                            <p:fltVal val="0"/>
                                          </p:val>
                                        </p:tav>
                                        <p:tav tm="100000">
                                          <p:val>
                                            <p:strVal val="#ppt_w"/>
                                          </p:val>
                                        </p:tav>
                                      </p:tavLst>
                                    </p:anim>
                                    <p:anim calcmode="lin" valueType="num">
                                      <p:cBhvr>
                                        <p:cTn id="8" dur="1000" fill="hold"/>
                                        <p:tgtEl>
                                          <p:spTgt spid="1741828"/>
                                        </p:tgtEl>
                                        <p:attrNameLst>
                                          <p:attrName>ppt_h</p:attrName>
                                        </p:attrNameLst>
                                      </p:cBhvr>
                                      <p:tavLst>
                                        <p:tav tm="0">
                                          <p:val>
                                            <p:fltVal val="0"/>
                                          </p:val>
                                        </p:tav>
                                        <p:tav tm="100000">
                                          <p:val>
                                            <p:strVal val="#ppt_h"/>
                                          </p:val>
                                        </p:tav>
                                      </p:tavLst>
                                    </p:anim>
                                    <p:anim calcmode="lin" valueType="num">
                                      <p:cBhvr>
                                        <p:cTn id="9" dur="1000" fill="hold"/>
                                        <p:tgtEl>
                                          <p:spTgt spid="17418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8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1741826"/>
                                        </p:tgtEl>
                                        <p:attrNameLst>
                                          <p:attrName>style.visibility</p:attrName>
                                        </p:attrNameLst>
                                      </p:cBhvr>
                                      <p:to>
                                        <p:strVal val="visible"/>
                                      </p:to>
                                    </p:set>
                                    <p:anim calcmode="lin" valueType="num">
                                      <p:cBhvr>
                                        <p:cTn id="15" dur="5000" fill="hold"/>
                                        <p:tgtEl>
                                          <p:spTgt spid="1741826"/>
                                        </p:tgtEl>
                                        <p:attrNameLst>
                                          <p:attrName>ppt_w</p:attrName>
                                        </p:attrNameLst>
                                      </p:cBhvr>
                                      <p:tavLst>
                                        <p:tav tm="0" fmla="#ppt_w*sin(2.5*pi*$)">
                                          <p:val>
                                            <p:fltVal val="0"/>
                                          </p:val>
                                        </p:tav>
                                        <p:tav tm="100000">
                                          <p:val>
                                            <p:fltVal val="1"/>
                                          </p:val>
                                        </p:tav>
                                      </p:tavLst>
                                    </p:anim>
                                    <p:anim calcmode="lin" valueType="num">
                                      <p:cBhvr>
                                        <p:cTn id="16" dur="5000" fill="hold"/>
                                        <p:tgtEl>
                                          <p:spTgt spid="174182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741827"/>
                                        </p:tgtEl>
                                        <p:attrNameLst>
                                          <p:attrName>style.visibility</p:attrName>
                                        </p:attrNameLst>
                                      </p:cBhvr>
                                      <p:to>
                                        <p:strVal val="visible"/>
                                      </p:to>
                                    </p:set>
                                    <p:anim calcmode="lin" valueType="num">
                                      <p:cBhvr>
                                        <p:cTn id="21" dur="500" fill="hold"/>
                                        <p:tgtEl>
                                          <p:spTgt spid="1741827"/>
                                        </p:tgtEl>
                                        <p:attrNameLst>
                                          <p:attrName>ppt_w</p:attrName>
                                        </p:attrNameLst>
                                      </p:cBhvr>
                                      <p:tavLst>
                                        <p:tav tm="0">
                                          <p:val>
                                            <p:fltVal val="0"/>
                                          </p:val>
                                        </p:tav>
                                        <p:tav tm="100000">
                                          <p:val>
                                            <p:strVal val="#ppt_w"/>
                                          </p:val>
                                        </p:tav>
                                      </p:tavLst>
                                    </p:anim>
                                    <p:anim calcmode="lin" valueType="num">
                                      <p:cBhvr>
                                        <p:cTn id="22" dur="500" fill="hold"/>
                                        <p:tgtEl>
                                          <p:spTgt spid="1741827"/>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41829"/>
                                        </p:tgtEl>
                                        <p:attrNameLst>
                                          <p:attrName>style.visibility</p:attrName>
                                        </p:attrNameLst>
                                      </p:cBhvr>
                                      <p:to>
                                        <p:strVal val="visible"/>
                                      </p:to>
                                    </p:set>
                                    <p:animEffect transition="in" filter="dissolve">
                                      <p:cBhvr>
                                        <p:cTn id="27" dur="500"/>
                                        <p:tgtEl>
                                          <p:spTgt spid="1741829"/>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6431105"/>
                                        </p:tgtEl>
                                        <p:attrNameLst>
                                          <p:attrName>style.visibility</p:attrName>
                                        </p:attrNameLst>
                                      </p:cBhvr>
                                      <p:to>
                                        <p:strVal val="visible"/>
                                      </p:to>
                                    </p:set>
                                    <p:animEffect transition="in" filter="plus(in)">
                                      <p:cBhvr>
                                        <p:cTn id="32" dur="2000"/>
                                        <p:tgtEl>
                                          <p:spTgt spid="16431105"/>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from="(-#ppt_w/2)" to="(#ppt_x)" calcmode="lin" valueType="num">
                                      <p:cBhvr>
                                        <p:cTn id="37" dur="600" fill="hold">
                                          <p:stCondLst>
                                            <p:cond delay="0"/>
                                          </p:stCondLst>
                                        </p:cTn>
                                        <p:tgtEl>
                                          <p:spTgt spid="7"/>
                                        </p:tgtEl>
                                        <p:attrNameLst>
                                          <p:attrName>ppt_x</p:attrName>
                                        </p:attrNameLst>
                                      </p:cBhvr>
                                    </p:anim>
                                    <p:anim from="0" to="-1.0" calcmode="lin" valueType="num">
                                      <p:cBhvr>
                                        <p:cTn id="38" dur="200" decel="50000" autoRev="1" fill="hold">
                                          <p:stCondLst>
                                            <p:cond delay="600"/>
                                          </p:stCondLst>
                                        </p:cTn>
                                        <p:tgtEl>
                                          <p:spTgt spid="7"/>
                                        </p:tgtEl>
                                        <p:attrNameLst>
                                          <p:attrName>xshear</p:attrName>
                                        </p:attrNameLst>
                                      </p:cBhvr>
                                    </p:anim>
                                    <p:animScale>
                                      <p:cBhvr>
                                        <p:cTn id="39" dur="200" decel="100000" autoRev="1" fill="hold">
                                          <p:stCondLst>
                                            <p:cond delay="600"/>
                                          </p:stCondLst>
                                        </p:cTn>
                                        <p:tgtEl>
                                          <p:spTgt spid="7"/>
                                        </p:tgtEl>
                                      </p:cBhvr>
                                      <p:from x="100000" y="100000"/>
                                      <p:to x="80000" y="100000"/>
                                    </p:animScale>
                                    <p:anim by="(#ppt_h/3+#ppt_w*0.1)" calcmode="lin" valueType="num">
                                      <p:cBhvr additive="sum">
                                        <p:cTn id="40" dur="200" decel="100000" autoRev="1" fill="hold">
                                          <p:stCondLst>
                                            <p:cond delay="600"/>
                                          </p:stCondLst>
                                        </p:cTn>
                                        <p:tgtEl>
                                          <p:spTgt spid="7"/>
                                        </p:tgtEl>
                                        <p:attrNameLst>
                                          <p:attrName>ppt_x</p:attrName>
                                        </p:attrNameLst>
                                      </p:cBhvr>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iterate type="lt">
                                    <p:tmPct val="5000"/>
                                  </p:iterate>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p:cTn id="4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8">
                                            <p:txEl>
                                              <p:pRg st="0" end="0"/>
                                            </p:txEl>
                                          </p:spTgt>
                                        </p:tgtEl>
                                      </p:cBhvr>
                                    </p:animEffect>
                                  </p:childTnLst>
                                </p:cTn>
                              </p:par>
                              <p:par>
                                <p:cTn id="49" presetID="31" presetClass="entr" presetSubtype="0" fill="hold" nodeType="withEffect">
                                  <p:stCondLst>
                                    <p:cond delay="0"/>
                                  </p:stCondLst>
                                  <p:iterate type="lt">
                                    <p:tmPct val="5000"/>
                                  </p:iterate>
                                  <p:childTnLst>
                                    <p:set>
                                      <p:cBhvr>
                                        <p:cTn id="50" dur="1" fill="hold">
                                          <p:stCondLst>
                                            <p:cond delay="0"/>
                                          </p:stCondLst>
                                        </p:cTn>
                                        <p:tgtEl>
                                          <p:spTgt spid="8">
                                            <p:txEl>
                                              <p:pRg st="1" end="1"/>
                                            </p:txEl>
                                          </p:spTgt>
                                        </p:tgtEl>
                                        <p:attrNameLst>
                                          <p:attrName>style.visibility</p:attrName>
                                        </p:attrNameLst>
                                      </p:cBhvr>
                                      <p:to>
                                        <p:strVal val="visible"/>
                                      </p:to>
                                    </p:set>
                                    <p:anim calcmode="lin" valueType="num">
                                      <p:cBhvr>
                                        <p:cTn id="51"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2"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3"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4" dur="1000"/>
                                        <p:tgtEl>
                                          <p:spTgt spid="8">
                                            <p:txEl>
                                              <p:pRg st="1" end="1"/>
                                            </p:txEl>
                                          </p:spTgt>
                                        </p:tgtEl>
                                      </p:cBhvr>
                                    </p:animEffect>
                                  </p:childTnLst>
                                </p:cTn>
                              </p:par>
                              <p:par>
                                <p:cTn id="55" presetID="31" presetClass="entr" presetSubtype="0" fill="hold" nodeType="withEffect">
                                  <p:stCondLst>
                                    <p:cond delay="0"/>
                                  </p:stCondLst>
                                  <p:iterate type="lt">
                                    <p:tmPct val="5000"/>
                                  </p:iterate>
                                  <p:childTnLst>
                                    <p:set>
                                      <p:cBhvr>
                                        <p:cTn id="56" dur="1" fill="hold">
                                          <p:stCondLst>
                                            <p:cond delay="0"/>
                                          </p:stCondLst>
                                        </p:cTn>
                                        <p:tgtEl>
                                          <p:spTgt spid="8">
                                            <p:txEl>
                                              <p:pRg st="2" end="2"/>
                                            </p:txEl>
                                          </p:spTgt>
                                        </p:tgtEl>
                                        <p:attrNameLst>
                                          <p:attrName>style.visibility</p:attrName>
                                        </p:attrNameLst>
                                      </p:cBhvr>
                                      <p:to>
                                        <p:strVal val="visible"/>
                                      </p:to>
                                    </p:set>
                                    <p:anim calcmode="lin" valueType="num">
                                      <p:cBhvr>
                                        <p:cTn id="57"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58"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59"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60" dur="1000"/>
                                        <p:tgtEl>
                                          <p:spTgt spid="8">
                                            <p:txEl>
                                              <p:pRg st="2" end="2"/>
                                            </p:txEl>
                                          </p:spTgt>
                                        </p:tgtEl>
                                      </p:cBhvr>
                                    </p:animEffect>
                                  </p:childTnLst>
                                </p:cTn>
                              </p:par>
                              <p:par>
                                <p:cTn id="61" presetID="31" presetClass="entr" presetSubtype="0" fill="hold" nodeType="withEffect">
                                  <p:stCondLst>
                                    <p:cond delay="0"/>
                                  </p:stCondLst>
                                  <p:iterate type="lt">
                                    <p:tmPct val="5000"/>
                                  </p:iterate>
                                  <p:childTnLst>
                                    <p:set>
                                      <p:cBhvr>
                                        <p:cTn id="62" dur="1" fill="hold">
                                          <p:stCondLst>
                                            <p:cond delay="0"/>
                                          </p:stCondLst>
                                        </p:cTn>
                                        <p:tgtEl>
                                          <p:spTgt spid="8">
                                            <p:txEl>
                                              <p:pRg st="3" end="3"/>
                                            </p:txEl>
                                          </p:spTgt>
                                        </p:tgtEl>
                                        <p:attrNameLst>
                                          <p:attrName>style.visibility</p:attrName>
                                        </p:attrNameLst>
                                      </p:cBhvr>
                                      <p:to>
                                        <p:strVal val="visible"/>
                                      </p:to>
                                    </p:set>
                                    <p:anim calcmode="lin" valueType="num">
                                      <p:cBhvr>
                                        <p:cTn id="63"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64"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65"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66"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27" grpId="0" animBg="1"/>
      <p:bldP spid="1741828" grpId="0" animBg="1"/>
      <p:bldP spid="1741829" grpId="0" animBg="1"/>
      <p:bldP spid="7"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6246C8F-0340-4D91-B1CD-723E6F1A0CA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595" y="242596"/>
            <a:ext cx="11706810" cy="6372517"/>
          </a:xfrm>
          <a:prstGeom prst="rect">
            <a:avLst/>
          </a:prstGeom>
        </p:spPr>
      </p:pic>
      <p:sp>
        <p:nvSpPr>
          <p:cNvPr id="5" name="Rectangle 4">
            <a:extLst>
              <a:ext uri="{FF2B5EF4-FFF2-40B4-BE49-F238E27FC236}">
                <a16:creationId xmlns:a16="http://schemas.microsoft.com/office/drawing/2014/main" id="{A518A6B0-D1A9-494C-BE59-EB16817500FB}"/>
              </a:ext>
            </a:extLst>
          </p:cNvPr>
          <p:cNvSpPr/>
          <p:nvPr/>
        </p:nvSpPr>
        <p:spPr>
          <a:xfrm>
            <a:off x="444458" y="2967335"/>
            <a:ext cx="11303094" cy="1200329"/>
          </a:xfrm>
          <a:prstGeom prst="rect">
            <a:avLst/>
          </a:prstGeom>
          <a:noFill/>
        </p:spPr>
        <p:txBody>
          <a:bodyPr wrap="none" lIns="91440" tIns="45720" rIns="91440" bIns="45720">
            <a:spAutoFit/>
          </a:bodyPr>
          <a:lstStyle/>
          <a:p>
            <a:pPr algn="ctr"/>
            <a:r>
              <a:rPr lang="en-US" sz="7200" b="1"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rPr>
              <a:t>DOCTRINE OF DEMONS</a:t>
            </a:r>
            <a:endParaRPr lang="en-US" sz="7200" b="1" cap="none" spc="0"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65055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chemeClr val="accent2"/>
                                        </p:clrVal>
                                      </p:to>
                                    </p:set>
                                    <p:set>
                                      <p:cBhvr>
                                        <p:cTn id="7" dur="500" fill="hold"/>
                                        <p:tgtEl>
                                          <p:spTgt spid="5"/>
                                        </p:tgtEl>
                                        <p:attrNameLst>
                                          <p:attrName>fillcolor</p:attrName>
                                        </p:attrNameLst>
                                      </p:cBhvr>
                                      <p:to>
                                        <p:clrVal>
                                          <a:schemeClr val="accent2"/>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1800"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Apostle John gives to determine teachings instigated and promulgated by "spirits not of God," which Paul calls </a:t>
            </a:r>
            <a:r>
              <a:rPr lang="en-US" sz="1800" b="1"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"doctrines of demons" </a:t>
            </a:r>
            <a:r>
              <a:rPr lang="en-US" sz="1800"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 Tim. 4:1). It is this: "Every spirit that </a:t>
            </a:r>
            <a:r>
              <a:rPr lang="en-US" sz="1800" u="sng" dirty="0" err="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confesseth</a:t>
            </a:r>
            <a:r>
              <a:rPr lang="en-US" sz="1800"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that Jesus Christ is come in the flesh is of God; and every spirit that </a:t>
            </a:r>
            <a:r>
              <a:rPr lang="en-US" sz="1800" u="sng" dirty="0" err="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confesseth</a:t>
            </a:r>
            <a:r>
              <a:rPr lang="en-US" sz="1800"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not that Jesus Christ is come in the flesh is not of God; and this is the spirit of the antichrist" (I John 4:2-3). Modernism denies this foundational truth of Christianity, the doctrine of the incarnation, that Jesus Christ, the Eternal Word (John 1:1), became flesh (John 1:14) to take upon Himself man's iniquity and sin, and to make reconciliation for them (II Cor. 5:19, 21). Instead of an incarnation, it substitutes an apotheosis: Jesus was, like other children, begotten by natural generation. In no sense was He virgin-born, nor the eternal Christ made flesh. He was merely a remarkable youth, in many respects superior to any other child, a great religious genius, who, from His earliest years, was so pre-eminently God-conscious, and God-occupied, so perpetually and insatiably eager for greater knowledge and appropriation of deity, that eventually He became so absorbed in Him, that He became like Him. Therefore, in Him we see God manifested. But all such theological bombast that professes to honor Jesus as the mightiest of the mighty, and the greatest of the great men of the world, the most superlative of all its ethical teachers, goes down in disgrace and defeat, branded as a doctrine of demons, denounced as an ignominious degradation of Him who alone "is over all, God blessed forever" (Rom. 9:5). The very name given Him at his nativity, "Immanuel" (Matt. 1:23), calls for a Godman, not a superman, and demands, not One who began to be when He was born into the world, but One who was from all eternity and who came from heaven. All such inane objections as "biological miracle," or "biological impossibility," which would mean only a superman, are too foolish to discuss. W. H. Griffith Thomas says: "In the Incarnation there was, and still continues, a union between God and man."</a:t>
            </a:r>
          </a:p>
          <a:p>
            <a:pPr marL="0" marR="0">
              <a:lnSpc>
                <a:spcPct val="107000"/>
              </a:lnSpc>
              <a:spcBef>
                <a:spcPts val="0"/>
              </a:spcBef>
              <a:spcAft>
                <a:spcPts val="800"/>
              </a:spcAft>
            </a:pPr>
            <a:endParaRPr lang="en-US" sz="1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Merrill F. Unger. Biblical Demonology: A Study of Spiritual Forces at Work Today (Kindle Locations 2472-2477). Kindle Edition. </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46685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5204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94636"/>
            <a:ext cx="11719249" cy="6220768"/>
          </a:xfrm>
          <a:solidFill>
            <a:schemeClr val="accent2">
              <a:lumMod val="20000"/>
              <a:lumOff val="80000"/>
            </a:schemeClr>
          </a:solidFill>
          <a:ln>
            <a:noFill/>
          </a:ln>
        </p:spPr>
        <p:txBody>
          <a:bodyPr>
            <a:normAutofit fontScale="92500" lnSpcReduction="10000"/>
          </a:bodyPr>
          <a:lstStyle/>
          <a:p>
            <a:pPr marL="0" marR="0">
              <a:lnSpc>
                <a:spcPct val="107000"/>
              </a:lnSpc>
              <a:spcBef>
                <a:spcPts val="0"/>
              </a:spcBef>
              <a:spcAft>
                <a:spcPts val="800"/>
              </a:spcAft>
            </a:pPr>
            <a:r>
              <a:rPr lang="en-US" sz="35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Apostasy, which has been in progress throughout the Church age, and which reaches especially formidable proportions in the defection of Laodicea (I Tim. 4:1-3; II Tim. 3:1-5; II Pet. 2; Jude) now gives way to "the apostasy" </a:t>
            </a:r>
            <a:r>
              <a:rPr lang="en-US" sz="3500" b="1" i="1" dirty="0" err="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apostasia</a:t>
            </a:r>
            <a:r>
              <a:rPr lang="en-US" sz="35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(II Thess. 2:3). Partial falling away gives way to complete falling away. </a:t>
            </a:r>
            <a:r>
              <a:rPr lang="en-US" sz="35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Appalling defection brings in thorough-going abandonment of all faith by Christendom (Luke 18:8). Darkness merges into gross darkness. “Mystery of lawlessness" yields to "the lawless one" (II Thess. 2:3-4, 8). Curbed demonic might is now fully unleashed, and produces duces "power, and signs, and lying wonders." Formerly restricted and resistible, demonic delusion now becomes unrestricted, irresistible, and overwhelming "deceit of unrighteousness for them that perish."</a:t>
            </a:r>
            <a:endParaRPr lang="en-US" sz="1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Merrill F. Unger. Biblical Demonology: A Study of Spiritual Forces at Work Today (Kindle Locations 2502-2506). Kindle Edition. </a:t>
            </a:r>
          </a:p>
        </p:txBody>
      </p:sp>
    </p:spTree>
    <p:extLst>
      <p:ext uri="{BB962C8B-B14F-4D97-AF65-F5344CB8AC3E}">
        <p14:creationId xmlns:p14="http://schemas.microsoft.com/office/powerpoint/2010/main" val="36598092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6246C8F-0340-4D91-B1CD-723E6F1A0CA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0156" y="242887"/>
            <a:ext cx="11706810" cy="6372517"/>
          </a:xfrm>
          <a:prstGeom prst="rect">
            <a:avLst/>
          </a:prstGeom>
        </p:spPr>
      </p:pic>
      <p:sp>
        <p:nvSpPr>
          <p:cNvPr id="5" name="Rectangle 4">
            <a:extLst>
              <a:ext uri="{FF2B5EF4-FFF2-40B4-BE49-F238E27FC236}">
                <a16:creationId xmlns:a16="http://schemas.microsoft.com/office/drawing/2014/main" id="{B8B8B68D-8203-4845-A498-67200A976B20}"/>
              </a:ext>
            </a:extLst>
          </p:cNvPr>
          <p:cNvSpPr/>
          <p:nvPr/>
        </p:nvSpPr>
        <p:spPr>
          <a:xfrm>
            <a:off x="750771" y="2916455"/>
            <a:ext cx="10684041" cy="1497429"/>
          </a:xfrm>
          <a:prstGeom prst="rect">
            <a:avLst/>
          </a:prstGeom>
          <a:noFill/>
        </p:spPr>
        <p:txBody>
          <a:bodyPr wrap="square" lIns="91440" tIns="45720" rIns="91440" bIns="45720">
            <a:spAutoFit/>
          </a:bodyPr>
          <a:lstStyle/>
          <a:p>
            <a:pPr algn="ctr"/>
            <a:r>
              <a:rPr lang="en-US" sz="8800" b="1"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rPr>
              <a:t>THE NEW AGERS</a:t>
            </a:r>
            <a:endParaRPr lang="en-US" sz="8800" b="1" cap="none" spc="0"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83686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chemeClr val="accent2"/>
                                        </p:clrVal>
                                      </p:to>
                                    </p:set>
                                    <p:set>
                                      <p:cBhvr>
                                        <p:cTn id="7" dur="500" fill="hold"/>
                                        <p:tgtEl>
                                          <p:spTgt spid="5"/>
                                        </p:tgtEl>
                                        <p:attrNameLst>
                                          <p:attrName>fillcolor</p:attrName>
                                        </p:attrNameLst>
                                      </p:cBhvr>
                                      <p:to>
                                        <p:clrVal>
                                          <a:schemeClr val="accent2"/>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54E6E11D-2AA2-4795-850A-579A3F10B981}"/>
              </a:ext>
            </a:extLst>
          </p:cNvPr>
          <p:cNvSpPr>
            <a:spLocks noGrp="1" noChangeArrowheads="1"/>
          </p:cNvSpPr>
          <p:nvPr>
            <p:ph type="body" idx="1"/>
          </p:nvPr>
        </p:nvSpPr>
        <p:spPr>
          <a:xfrm>
            <a:off x="2156058" y="1058779"/>
            <a:ext cx="7218947" cy="5570621"/>
          </a:xfrm>
        </p:spPr>
        <p:txBody>
          <a:bodyPr/>
          <a:lstStyle/>
          <a:p>
            <a:pPr algn="ctr">
              <a:lnSpc>
                <a:spcPct val="110000"/>
              </a:lnSpc>
              <a:buFont typeface="Wingdings 3" panose="05040102010807070707" pitchFamily="18" charset="2"/>
              <a:buNone/>
            </a:pPr>
            <a:r>
              <a:rPr lang="en-US" altLang="en-US" sz="3600" dirty="0">
                <a:effectLst/>
              </a:rPr>
              <a:t>Special clothing</a:t>
            </a:r>
          </a:p>
          <a:p>
            <a:pPr>
              <a:lnSpc>
                <a:spcPct val="110000"/>
              </a:lnSpc>
            </a:pPr>
            <a:r>
              <a:rPr lang="en-US" altLang="en-US" sz="2400" dirty="0">
                <a:effectLst/>
              </a:rPr>
              <a:t>Special robes</a:t>
            </a:r>
          </a:p>
          <a:p>
            <a:pPr>
              <a:lnSpc>
                <a:spcPct val="110000"/>
              </a:lnSpc>
            </a:pPr>
            <a:r>
              <a:rPr lang="en-US" altLang="en-US" sz="2400" dirty="0">
                <a:effectLst/>
              </a:rPr>
              <a:t>A girdle with a piece of parchment</a:t>
            </a:r>
          </a:p>
          <a:p>
            <a:pPr>
              <a:lnSpc>
                <a:spcPct val="110000"/>
              </a:lnSpc>
            </a:pPr>
            <a:r>
              <a:rPr lang="en-US" altLang="en-US" sz="2400" dirty="0">
                <a:effectLst/>
              </a:rPr>
              <a:t>White shoes</a:t>
            </a:r>
          </a:p>
          <a:p>
            <a:pPr algn="ctr">
              <a:lnSpc>
                <a:spcPct val="110000"/>
              </a:lnSpc>
              <a:buFont typeface="Wingdings 3" panose="05040102010807070707" pitchFamily="18" charset="2"/>
              <a:buNone/>
            </a:pPr>
            <a:r>
              <a:rPr lang="en-US" altLang="en-US" sz="3600" dirty="0">
                <a:effectLst/>
              </a:rPr>
              <a:t>Special Instruments</a:t>
            </a:r>
          </a:p>
          <a:p>
            <a:pPr>
              <a:lnSpc>
                <a:spcPct val="110000"/>
              </a:lnSpc>
            </a:pPr>
            <a:r>
              <a:rPr lang="en-US" altLang="en-US" sz="2400" dirty="0">
                <a:effectLst/>
              </a:rPr>
              <a:t>A Wand/Staff cut from </a:t>
            </a:r>
            <a:r>
              <a:rPr lang="en-US" altLang="en-US" sz="2400" dirty="0" err="1">
                <a:effectLst/>
              </a:rPr>
              <a:t>hazelwood</a:t>
            </a:r>
            <a:endParaRPr lang="en-US" altLang="en-US" sz="2400" dirty="0">
              <a:effectLst/>
            </a:endParaRPr>
          </a:p>
          <a:p>
            <a:pPr>
              <a:lnSpc>
                <a:spcPct val="110000"/>
              </a:lnSpc>
            </a:pPr>
            <a:r>
              <a:rPr lang="en-US" altLang="en-US" sz="2400" dirty="0">
                <a:effectLst/>
              </a:rPr>
              <a:t>A Crown of white paper</a:t>
            </a:r>
          </a:p>
          <a:p>
            <a:pPr>
              <a:lnSpc>
                <a:spcPct val="110000"/>
              </a:lnSpc>
            </a:pPr>
            <a:r>
              <a:rPr lang="en-US" altLang="en-US" sz="2400" dirty="0">
                <a:effectLst/>
              </a:rPr>
              <a:t>A black-handled knife, a white-handled knife, and a sickle</a:t>
            </a:r>
          </a:p>
          <a:p>
            <a:pPr>
              <a:lnSpc>
                <a:spcPct val="110000"/>
              </a:lnSpc>
            </a:pPr>
            <a:r>
              <a:rPr lang="en-US" altLang="en-US" sz="2400" dirty="0">
                <a:effectLst/>
              </a:rPr>
              <a:t>Instruments are most effective during the full moon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p:cTn id="7" dur="500" fill="hold"/>
                                        <p:tgtEl>
                                          <p:spTgt spid="66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65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656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 calcmode="lin" valueType="num">
                                      <p:cBhvr>
                                        <p:cTn id="12" dur="500" fill="hold"/>
                                        <p:tgtEl>
                                          <p:spTgt spid="6656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656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656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 calcmode="lin" valueType="num">
                                      <p:cBhvr>
                                        <p:cTn id="17" dur="500" fill="hold"/>
                                        <p:tgtEl>
                                          <p:spTgt spid="6656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656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656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 calcmode="lin" valueType="num">
                                      <p:cBhvr>
                                        <p:cTn id="22" dur="500" fill="hold"/>
                                        <p:tgtEl>
                                          <p:spTgt spid="6656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656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6656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66563">
                                            <p:txEl>
                                              <p:pRg st="4" end="4"/>
                                            </p:txEl>
                                          </p:spTgt>
                                        </p:tgtEl>
                                        <p:attrNameLst>
                                          <p:attrName>style.visibility</p:attrName>
                                        </p:attrNameLst>
                                      </p:cBhvr>
                                      <p:to>
                                        <p:strVal val="visible"/>
                                      </p:to>
                                    </p:set>
                                    <p:anim calcmode="lin" valueType="num">
                                      <p:cBhvr>
                                        <p:cTn id="29" dur="500" fill="hold"/>
                                        <p:tgtEl>
                                          <p:spTgt spid="6656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6656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66563">
                                            <p:txEl>
                                              <p:pRg st="4" end="4"/>
                                            </p:txEl>
                                          </p:spTgt>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66563">
                                            <p:txEl>
                                              <p:pRg st="5" end="5"/>
                                            </p:txEl>
                                          </p:spTgt>
                                        </p:tgtEl>
                                        <p:attrNameLst>
                                          <p:attrName>style.visibility</p:attrName>
                                        </p:attrNameLst>
                                      </p:cBhvr>
                                      <p:to>
                                        <p:strVal val="visible"/>
                                      </p:to>
                                    </p:set>
                                    <p:anim calcmode="lin" valueType="num">
                                      <p:cBhvr>
                                        <p:cTn id="34" dur="500" fill="hold"/>
                                        <p:tgtEl>
                                          <p:spTgt spid="6656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6656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66563">
                                            <p:txEl>
                                              <p:pRg st="5" end="5"/>
                                            </p:txEl>
                                          </p:spTgt>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66563">
                                            <p:txEl>
                                              <p:pRg st="6" end="6"/>
                                            </p:txEl>
                                          </p:spTgt>
                                        </p:tgtEl>
                                        <p:attrNameLst>
                                          <p:attrName>style.visibility</p:attrName>
                                        </p:attrNameLst>
                                      </p:cBhvr>
                                      <p:to>
                                        <p:strVal val="visible"/>
                                      </p:to>
                                    </p:set>
                                    <p:anim calcmode="lin" valueType="num">
                                      <p:cBhvr>
                                        <p:cTn id="39" dur="500" fill="hold"/>
                                        <p:tgtEl>
                                          <p:spTgt spid="6656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66563">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66563">
                                            <p:txEl>
                                              <p:pRg st="6" end="6"/>
                                            </p:txEl>
                                          </p:spTgt>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66563">
                                            <p:txEl>
                                              <p:pRg st="7" end="7"/>
                                            </p:txEl>
                                          </p:spTgt>
                                        </p:tgtEl>
                                        <p:attrNameLst>
                                          <p:attrName>style.visibility</p:attrName>
                                        </p:attrNameLst>
                                      </p:cBhvr>
                                      <p:to>
                                        <p:strVal val="visible"/>
                                      </p:to>
                                    </p:set>
                                    <p:anim calcmode="lin" valueType="num">
                                      <p:cBhvr>
                                        <p:cTn id="44" dur="500" fill="hold"/>
                                        <p:tgtEl>
                                          <p:spTgt spid="66563">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66563">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66563">
                                            <p:txEl>
                                              <p:pRg st="7" end="7"/>
                                            </p:txEl>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66563">
                                            <p:txEl>
                                              <p:pRg st="8" end="8"/>
                                            </p:txEl>
                                          </p:spTgt>
                                        </p:tgtEl>
                                        <p:attrNameLst>
                                          <p:attrName>style.visibility</p:attrName>
                                        </p:attrNameLst>
                                      </p:cBhvr>
                                      <p:to>
                                        <p:strVal val="visible"/>
                                      </p:to>
                                    </p:set>
                                    <p:anim calcmode="lin" valueType="num">
                                      <p:cBhvr>
                                        <p:cTn id="49" dur="500" fill="hold"/>
                                        <p:tgtEl>
                                          <p:spTgt spid="6656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6656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665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6BE324B9-F2D6-4ACB-AE56-7DA0EE43E333}"/>
              </a:ext>
            </a:extLst>
          </p:cNvPr>
          <p:cNvSpPr>
            <a:spLocks noGrp="1" noChangeArrowheads="1"/>
          </p:cNvSpPr>
          <p:nvPr>
            <p:ph type="body" idx="1"/>
          </p:nvPr>
        </p:nvSpPr>
        <p:spPr>
          <a:xfrm>
            <a:off x="1809549" y="1626668"/>
            <a:ext cx="9317256" cy="5002731"/>
          </a:xfrm>
        </p:spPr>
        <p:txBody>
          <a:bodyPr/>
          <a:lstStyle/>
          <a:p>
            <a:pPr>
              <a:lnSpc>
                <a:spcPct val="150000"/>
              </a:lnSpc>
            </a:pPr>
            <a:r>
              <a:rPr lang="en-US" altLang="en-US" dirty="0">
                <a:effectLst/>
              </a:rPr>
              <a:t>The newest threat posed by the Occult</a:t>
            </a:r>
          </a:p>
          <a:p>
            <a:pPr>
              <a:lnSpc>
                <a:spcPct val="150000"/>
              </a:lnSpc>
            </a:pPr>
            <a:r>
              <a:rPr lang="en-US" altLang="en-US" dirty="0">
                <a:effectLst/>
              </a:rPr>
              <a:t>Occultic practices have been</a:t>
            </a:r>
            <a:r>
              <a:rPr lang="en-US" altLang="en-US" i="1" dirty="0">
                <a:effectLst/>
              </a:rPr>
              <a:t> </a:t>
            </a:r>
            <a:r>
              <a:rPr lang="en-US" altLang="en-US" dirty="0">
                <a:effectLst/>
              </a:rPr>
              <a:t>“redressed” and “renamed”</a:t>
            </a:r>
          </a:p>
          <a:p>
            <a:pPr>
              <a:lnSpc>
                <a:spcPct val="150000"/>
              </a:lnSpc>
            </a:pPr>
            <a:r>
              <a:rPr lang="en-US" altLang="en-US" dirty="0">
                <a:effectLst/>
              </a:rPr>
              <a:t>The redesigned name for the Occult is “New 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p:cTn id="7" dur="500" fill="hold"/>
                                        <p:tgtEl>
                                          <p:spTgt spid="128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80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800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28003">
                                            <p:txEl>
                                              <p:pRg st="1" end="1"/>
                                            </p:txEl>
                                          </p:spTgt>
                                        </p:tgtEl>
                                        <p:attrNameLst>
                                          <p:attrName>style.visibility</p:attrName>
                                        </p:attrNameLst>
                                      </p:cBhvr>
                                      <p:to>
                                        <p:strVal val="visible"/>
                                      </p:to>
                                    </p:set>
                                    <p:anim calcmode="lin" valueType="num">
                                      <p:cBhvr>
                                        <p:cTn id="14" dur="500" fill="hold"/>
                                        <p:tgtEl>
                                          <p:spTgt spid="12800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2800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2800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28003">
                                            <p:txEl>
                                              <p:pRg st="2" end="2"/>
                                            </p:txEl>
                                          </p:spTgt>
                                        </p:tgtEl>
                                        <p:attrNameLst>
                                          <p:attrName>style.visibility</p:attrName>
                                        </p:attrNameLst>
                                      </p:cBhvr>
                                      <p:to>
                                        <p:strVal val="visible"/>
                                      </p:to>
                                    </p:set>
                                    <p:anim calcmode="lin" valueType="num">
                                      <p:cBhvr>
                                        <p:cTn id="21" dur="500" fill="hold"/>
                                        <p:tgtEl>
                                          <p:spTgt spid="12800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800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28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uiExpand="1"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a:extLst>
              <a:ext uri="{FF2B5EF4-FFF2-40B4-BE49-F238E27FC236}">
                <a16:creationId xmlns:a16="http://schemas.microsoft.com/office/drawing/2014/main" id="{307F0057-B20D-4E2A-AE10-99DFCC68603D}"/>
              </a:ext>
            </a:extLst>
          </p:cNvPr>
          <p:cNvSpPr>
            <a:spLocks noGrp="1" noChangeArrowheads="1"/>
          </p:cNvSpPr>
          <p:nvPr>
            <p:ph type="body" idx="1"/>
          </p:nvPr>
        </p:nvSpPr>
        <p:spPr>
          <a:xfrm>
            <a:off x="1780674" y="1434164"/>
            <a:ext cx="9076623" cy="5195236"/>
          </a:xfrm>
        </p:spPr>
        <p:txBody>
          <a:bodyPr/>
          <a:lstStyle/>
          <a:p>
            <a:pPr>
              <a:lnSpc>
                <a:spcPct val="140000"/>
              </a:lnSpc>
            </a:pPr>
            <a:r>
              <a:rPr lang="en-US" altLang="en-US" dirty="0">
                <a:effectLst/>
              </a:rPr>
              <a:t>Most of the New Age philosophy is influenced by Eastern mystical philosophies.</a:t>
            </a:r>
          </a:p>
          <a:p>
            <a:pPr>
              <a:lnSpc>
                <a:spcPct val="140000"/>
              </a:lnSpc>
            </a:pPr>
            <a:r>
              <a:rPr lang="en-US" altLang="en-US" dirty="0">
                <a:effectLst/>
              </a:rPr>
              <a:t>A strong emphasis on developing the “inner self”</a:t>
            </a:r>
          </a:p>
          <a:p>
            <a:pPr>
              <a:lnSpc>
                <a:spcPct val="140000"/>
              </a:lnSpc>
            </a:pPr>
            <a:r>
              <a:rPr lang="en-US" altLang="en-US" dirty="0">
                <a:effectLst/>
              </a:rPr>
              <a:t>A rejection of the concept of the one, sovereign God of the universe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902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29027">
                                            <p:txEl>
                                              <p:pRg st="1" end="1"/>
                                            </p:txEl>
                                          </p:spTgt>
                                        </p:tgtEl>
                                        <p:attrNameLst>
                                          <p:attrName>style.visibility</p:attrName>
                                        </p:attrNameLst>
                                      </p:cBhvr>
                                      <p:to>
                                        <p:strVal val="visible"/>
                                      </p:to>
                                    </p:set>
                                    <p:anim calcmode="lin" valueType="num">
                                      <p:cBhvr>
                                        <p:cTn id="14" dur="5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2902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2902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29027">
                                            <p:txEl>
                                              <p:pRg st="2" end="2"/>
                                            </p:txEl>
                                          </p:spTgt>
                                        </p:tgtEl>
                                        <p:attrNameLst>
                                          <p:attrName>style.visibility</p:attrName>
                                        </p:attrNameLst>
                                      </p:cBhvr>
                                      <p:to>
                                        <p:strVal val="visible"/>
                                      </p:to>
                                    </p:set>
                                    <p:anim calcmode="lin" valueType="num">
                                      <p:cBhvr>
                                        <p:cTn id="21" dur="5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2902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290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uiExpand="1"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04F63CFD-A89F-402E-9BC6-0E3344692D7E}"/>
              </a:ext>
            </a:extLst>
          </p:cNvPr>
          <p:cNvSpPr>
            <a:spLocks noGrp="1" noChangeArrowheads="1"/>
          </p:cNvSpPr>
          <p:nvPr>
            <p:ph type="body" idx="1"/>
          </p:nvPr>
        </p:nvSpPr>
        <p:spPr>
          <a:xfrm>
            <a:off x="1886550" y="1087655"/>
            <a:ext cx="7613585" cy="5580246"/>
          </a:xfrm>
        </p:spPr>
        <p:txBody>
          <a:bodyPr/>
          <a:lstStyle/>
          <a:p>
            <a:pPr algn="ctr">
              <a:lnSpc>
                <a:spcPct val="130000"/>
              </a:lnSpc>
              <a:buFont typeface="Wingdings 3" panose="05040102010807070707" pitchFamily="18" charset="2"/>
              <a:buNone/>
            </a:pPr>
            <a:r>
              <a:rPr lang="en-US" altLang="en-US" sz="4000" dirty="0">
                <a:solidFill>
                  <a:srgbClr val="C00000"/>
                </a:solidFill>
                <a:effectLst/>
              </a:rPr>
              <a:t>A pantheistic worldview:</a:t>
            </a:r>
          </a:p>
          <a:p>
            <a:pPr>
              <a:lnSpc>
                <a:spcPct val="130000"/>
              </a:lnSpc>
            </a:pPr>
            <a:r>
              <a:rPr lang="en-US" altLang="en-US" dirty="0">
                <a:effectLst/>
              </a:rPr>
              <a:t>Everything is “recycled”</a:t>
            </a:r>
          </a:p>
          <a:p>
            <a:pPr>
              <a:lnSpc>
                <a:spcPct val="130000"/>
              </a:lnSpc>
            </a:pPr>
            <a:r>
              <a:rPr lang="en-US" altLang="en-US" dirty="0">
                <a:effectLst/>
              </a:rPr>
              <a:t>Everything is created from the same substance and the “life force” animating all “living” things is the same. Hence, the living dog has the same value as the living human or the living tulip!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p:cTn id="7" dur="500" fill="hold"/>
                                        <p:tgtEl>
                                          <p:spTgt spid="130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00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005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0051">
                                            <p:txEl>
                                              <p:pRg st="1" end="1"/>
                                            </p:txEl>
                                          </p:spTgt>
                                        </p:tgtEl>
                                        <p:attrNameLst>
                                          <p:attrName>style.visibility</p:attrName>
                                        </p:attrNameLst>
                                      </p:cBhvr>
                                      <p:to>
                                        <p:strVal val="visible"/>
                                      </p:to>
                                    </p:set>
                                    <p:anim calcmode="lin" valueType="num">
                                      <p:cBhvr>
                                        <p:cTn id="12" dur="500" fill="hold"/>
                                        <p:tgtEl>
                                          <p:spTgt spid="13005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005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3005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0051">
                                            <p:txEl>
                                              <p:pRg st="2" end="2"/>
                                            </p:txEl>
                                          </p:spTgt>
                                        </p:tgtEl>
                                        <p:attrNameLst>
                                          <p:attrName>style.visibility</p:attrName>
                                        </p:attrNameLst>
                                      </p:cBhvr>
                                      <p:to>
                                        <p:strVal val="visible"/>
                                      </p:to>
                                    </p:set>
                                    <p:anim calcmode="lin" valueType="num">
                                      <p:cBhvr>
                                        <p:cTn id="17" dur="500" fill="hold"/>
                                        <p:tgtEl>
                                          <p:spTgt spid="13005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3005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30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a:extLst>
              <a:ext uri="{FF2B5EF4-FFF2-40B4-BE49-F238E27FC236}">
                <a16:creationId xmlns:a16="http://schemas.microsoft.com/office/drawing/2014/main" id="{D35245FA-5055-43EE-9279-4C31C214AD27}"/>
              </a:ext>
            </a:extLst>
          </p:cNvPr>
          <p:cNvSpPr>
            <a:spLocks noGrp="1" noChangeArrowheads="1"/>
          </p:cNvSpPr>
          <p:nvPr>
            <p:ph type="body" idx="1"/>
          </p:nvPr>
        </p:nvSpPr>
        <p:spPr>
          <a:xfrm>
            <a:off x="2233061" y="1219200"/>
            <a:ext cx="6516303" cy="5410200"/>
          </a:xfrm>
        </p:spPr>
        <p:txBody>
          <a:bodyPr/>
          <a:lstStyle/>
          <a:p>
            <a:pPr algn="ctr">
              <a:lnSpc>
                <a:spcPct val="120000"/>
              </a:lnSpc>
              <a:buFont typeface="Wingdings 3" panose="05040102010807070707" pitchFamily="18" charset="2"/>
              <a:buNone/>
            </a:pPr>
            <a:r>
              <a:rPr lang="en-US" altLang="en-US" sz="4000" dirty="0">
                <a:solidFill>
                  <a:srgbClr val="C00000"/>
                </a:solidFill>
                <a:effectLst/>
              </a:rPr>
              <a:t>No morality:</a:t>
            </a:r>
          </a:p>
          <a:p>
            <a:pPr>
              <a:lnSpc>
                <a:spcPct val="120000"/>
              </a:lnSpc>
            </a:pPr>
            <a:r>
              <a:rPr lang="en-US" altLang="en-US" dirty="0">
                <a:effectLst/>
              </a:rPr>
              <a:t>No transcending morals to guide mankind</a:t>
            </a:r>
          </a:p>
          <a:p>
            <a:pPr>
              <a:lnSpc>
                <a:spcPct val="120000"/>
              </a:lnSpc>
            </a:pPr>
            <a:r>
              <a:rPr lang="en-US" altLang="en-US" dirty="0">
                <a:effectLst/>
              </a:rPr>
              <a:t>The only “immoral” act is the disregard for “life” in the natural state.</a:t>
            </a:r>
          </a:p>
          <a:p>
            <a:pPr>
              <a:lnSpc>
                <a:spcPct val="120000"/>
              </a:lnSpc>
            </a:pPr>
            <a:r>
              <a:rPr lang="en-US" altLang="en-US" dirty="0">
                <a:effectLst/>
              </a:rPr>
              <a:t>Human interference in nature is immoral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p:cTn id="7" dur="500" fill="hold"/>
                                        <p:tgtEl>
                                          <p:spTgt spid="131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10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107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1075">
                                            <p:txEl>
                                              <p:pRg st="1" end="1"/>
                                            </p:txEl>
                                          </p:spTgt>
                                        </p:tgtEl>
                                        <p:attrNameLst>
                                          <p:attrName>style.visibility</p:attrName>
                                        </p:attrNameLst>
                                      </p:cBhvr>
                                      <p:to>
                                        <p:strVal val="visible"/>
                                      </p:to>
                                    </p:set>
                                    <p:anim calcmode="lin" valueType="num">
                                      <p:cBhvr>
                                        <p:cTn id="12" dur="500" fill="hold"/>
                                        <p:tgtEl>
                                          <p:spTgt spid="13107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107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31075">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1075">
                                            <p:txEl>
                                              <p:pRg st="2" end="2"/>
                                            </p:txEl>
                                          </p:spTgt>
                                        </p:tgtEl>
                                        <p:attrNameLst>
                                          <p:attrName>style.visibility</p:attrName>
                                        </p:attrNameLst>
                                      </p:cBhvr>
                                      <p:to>
                                        <p:strVal val="visible"/>
                                      </p:to>
                                    </p:set>
                                    <p:anim calcmode="lin" valueType="num">
                                      <p:cBhvr>
                                        <p:cTn id="17" dur="500" fill="hold"/>
                                        <p:tgtEl>
                                          <p:spTgt spid="13107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3107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31075">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31075">
                                            <p:txEl>
                                              <p:pRg st="3" end="3"/>
                                            </p:txEl>
                                          </p:spTgt>
                                        </p:tgtEl>
                                        <p:attrNameLst>
                                          <p:attrName>style.visibility</p:attrName>
                                        </p:attrNameLst>
                                      </p:cBhvr>
                                      <p:to>
                                        <p:strVal val="visible"/>
                                      </p:to>
                                    </p:set>
                                    <p:anim calcmode="lin" valueType="num">
                                      <p:cBhvr>
                                        <p:cTn id="22" dur="500" fill="hold"/>
                                        <p:tgtEl>
                                          <p:spTgt spid="13107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3107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31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a:extLst>
              <a:ext uri="{FF2B5EF4-FFF2-40B4-BE49-F238E27FC236}">
                <a16:creationId xmlns:a16="http://schemas.microsoft.com/office/drawing/2014/main" id="{ED86FBC1-F01C-4118-9697-05ABD41275D6}"/>
              </a:ext>
            </a:extLst>
          </p:cNvPr>
          <p:cNvSpPr>
            <a:spLocks noGrp="1" noChangeArrowheads="1"/>
          </p:cNvSpPr>
          <p:nvPr>
            <p:ph type="body" idx="1"/>
          </p:nvPr>
        </p:nvSpPr>
        <p:spPr>
          <a:xfrm>
            <a:off x="1520792" y="1219200"/>
            <a:ext cx="10061609" cy="5410200"/>
          </a:xfrm>
        </p:spPr>
        <p:txBody>
          <a:bodyPr/>
          <a:lstStyle/>
          <a:p>
            <a:pPr algn="ctr">
              <a:lnSpc>
                <a:spcPct val="170000"/>
              </a:lnSpc>
              <a:buFont typeface="Wingdings 3" panose="05040102010807070707" pitchFamily="18" charset="2"/>
              <a:buNone/>
            </a:pPr>
            <a:r>
              <a:rPr lang="en-US" altLang="en-US" sz="4000" dirty="0">
                <a:solidFill>
                  <a:srgbClr val="C00000"/>
                </a:solidFill>
                <a:effectLst/>
              </a:rPr>
              <a:t>Man is divine:</a:t>
            </a:r>
          </a:p>
          <a:p>
            <a:pPr>
              <a:lnSpc>
                <a:spcPct val="170000"/>
              </a:lnSpc>
            </a:pPr>
            <a:r>
              <a:rPr lang="en-US" altLang="en-US" dirty="0">
                <a:effectLst/>
              </a:rPr>
              <a:t>Man is able to reach divine status </a:t>
            </a:r>
          </a:p>
          <a:p>
            <a:pPr>
              <a:lnSpc>
                <a:spcPct val="170000"/>
              </a:lnSpc>
              <a:buFont typeface="Wingdings 3" panose="05040102010807070707" pitchFamily="18" charset="2"/>
              <a:buNone/>
            </a:pPr>
            <a:r>
              <a:rPr lang="en-US" altLang="en-US" dirty="0">
                <a:effectLst/>
              </a:rPr>
              <a:t>	by undergoing a series of reincarnations.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p:cTn id="7" dur="500" fill="hold"/>
                                        <p:tgtEl>
                                          <p:spTgt spid="132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20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209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2099">
                                            <p:txEl>
                                              <p:pRg st="1" end="1"/>
                                            </p:txEl>
                                          </p:spTgt>
                                        </p:tgtEl>
                                        <p:attrNameLst>
                                          <p:attrName>style.visibility</p:attrName>
                                        </p:attrNameLst>
                                      </p:cBhvr>
                                      <p:to>
                                        <p:strVal val="visible"/>
                                      </p:to>
                                    </p:set>
                                    <p:anim calcmode="lin" valueType="num">
                                      <p:cBhvr>
                                        <p:cTn id="12" dur="500" fill="hold"/>
                                        <p:tgtEl>
                                          <p:spTgt spid="13209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209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32099">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2099">
                                            <p:txEl>
                                              <p:pRg st="2" end="2"/>
                                            </p:txEl>
                                          </p:spTgt>
                                        </p:tgtEl>
                                        <p:attrNameLst>
                                          <p:attrName>style.visibility</p:attrName>
                                        </p:attrNameLst>
                                      </p:cBhvr>
                                      <p:to>
                                        <p:strVal val="visible"/>
                                      </p:to>
                                    </p:set>
                                    <p:anim calcmode="lin" valueType="num">
                                      <p:cBhvr>
                                        <p:cTn id="17" dur="500" fill="hold"/>
                                        <p:tgtEl>
                                          <p:spTgt spid="13209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3209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32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452B4FD5-66C5-49BE-8696-DC43D2472495}"/>
              </a:ext>
            </a:extLst>
          </p:cNvPr>
          <p:cNvSpPr>
            <a:spLocks noGrp="1" noChangeArrowheads="1"/>
          </p:cNvSpPr>
          <p:nvPr>
            <p:ph type="body" idx="1"/>
          </p:nvPr>
        </p:nvSpPr>
        <p:spPr>
          <a:xfrm>
            <a:off x="1799924" y="1219200"/>
            <a:ext cx="8614611" cy="5410200"/>
          </a:xfrm>
        </p:spPr>
        <p:txBody>
          <a:bodyPr/>
          <a:lstStyle/>
          <a:p>
            <a:pPr algn="ctr">
              <a:lnSpc>
                <a:spcPct val="160000"/>
              </a:lnSpc>
              <a:buFont typeface="Wingdings 3" panose="05040102010807070707" pitchFamily="18" charset="2"/>
              <a:buNone/>
            </a:pPr>
            <a:r>
              <a:rPr lang="en-US" altLang="en-US" sz="4000" dirty="0">
                <a:solidFill>
                  <a:srgbClr val="C00000"/>
                </a:solidFill>
                <a:effectLst/>
              </a:rPr>
              <a:t>Life is a perpetual cycle:</a:t>
            </a:r>
          </a:p>
          <a:p>
            <a:pPr>
              <a:lnSpc>
                <a:spcPct val="160000"/>
              </a:lnSpc>
            </a:pPr>
            <a:r>
              <a:rPr lang="en-US" altLang="en-US" dirty="0">
                <a:effectLst/>
              </a:rPr>
              <a:t>Once a “living” thing dies, it is reborn in another form.</a:t>
            </a:r>
          </a:p>
          <a:p>
            <a:pPr>
              <a:lnSpc>
                <a:spcPct val="160000"/>
              </a:lnSpc>
            </a:pPr>
            <a:r>
              <a:rPr lang="en-US" altLang="en-US" dirty="0">
                <a:effectLst/>
              </a:rPr>
              <a:t>This reincarnation is governed by the law of “karma.”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p:cTn id="7" dur="500" fill="hold"/>
                                        <p:tgtEl>
                                          <p:spTgt spid="133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312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3123">
                                            <p:txEl>
                                              <p:pRg st="1" end="1"/>
                                            </p:txEl>
                                          </p:spTgt>
                                        </p:tgtEl>
                                        <p:attrNameLst>
                                          <p:attrName>style.visibility</p:attrName>
                                        </p:attrNameLst>
                                      </p:cBhvr>
                                      <p:to>
                                        <p:strVal val="visible"/>
                                      </p:to>
                                    </p:set>
                                    <p:anim calcmode="lin" valueType="num">
                                      <p:cBhvr>
                                        <p:cTn id="12" dur="500" fill="hold"/>
                                        <p:tgtEl>
                                          <p:spTgt spid="13312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312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3312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3123">
                                            <p:txEl>
                                              <p:pRg st="2" end="2"/>
                                            </p:txEl>
                                          </p:spTgt>
                                        </p:tgtEl>
                                        <p:attrNameLst>
                                          <p:attrName>style.visibility</p:attrName>
                                        </p:attrNameLst>
                                      </p:cBhvr>
                                      <p:to>
                                        <p:strVal val="visible"/>
                                      </p:to>
                                    </p:set>
                                    <p:anim calcmode="lin" valueType="num">
                                      <p:cBhvr>
                                        <p:cTn id="17" dur="500" fill="hold"/>
                                        <p:tgtEl>
                                          <p:spTgt spid="13312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3312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33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a:extLst>
              <a:ext uri="{FF2B5EF4-FFF2-40B4-BE49-F238E27FC236}">
                <a16:creationId xmlns:a16="http://schemas.microsoft.com/office/drawing/2014/main" id="{FE05A0FC-F023-4410-BCD1-C7FB6EE4F33A}"/>
              </a:ext>
            </a:extLst>
          </p:cNvPr>
          <p:cNvSpPr>
            <a:spLocks noGrp="1" noChangeArrowheads="1"/>
          </p:cNvSpPr>
          <p:nvPr>
            <p:ph type="body" idx="1"/>
          </p:nvPr>
        </p:nvSpPr>
        <p:spPr>
          <a:xfrm>
            <a:off x="1232034" y="1219200"/>
            <a:ext cx="10350366" cy="5410200"/>
          </a:xfrm>
        </p:spPr>
        <p:txBody>
          <a:bodyPr/>
          <a:lstStyle/>
          <a:p>
            <a:pPr algn="ctr">
              <a:lnSpc>
                <a:spcPct val="130000"/>
              </a:lnSpc>
              <a:buFont typeface="Wingdings 3" panose="05040102010807070707" pitchFamily="18" charset="2"/>
              <a:buNone/>
            </a:pPr>
            <a:r>
              <a:rPr lang="en-US" altLang="en-US" sz="4000" dirty="0">
                <a:solidFill>
                  <a:srgbClr val="C00000"/>
                </a:solidFill>
                <a:effectLst/>
              </a:rPr>
              <a:t>Salvation from sin is unnecessary:</a:t>
            </a:r>
          </a:p>
          <a:p>
            <a:pPr>
              <a:lnSpc>
                <a:spcPct val="130000"/>
              </a:lnSpc>
            </a:pPr>
            <a:r>
              <a:rPr lang="en-US" altLang="en-US" dirty="0">
                <a:effectLst/>
              </a:rPr>
              <a:t>Salvation is achieved only as one reaches “harmony” or “oneness” with the life force </a:t>
            </a:r>
          </a:p>
          <a:p>
            <a:pPr>
              <a:lnSpc>
                <a:spcPct val="130000"/>
              </a:lnSpc>
            </a:pPr>
            <a:r>
              <a:rPr lang="en-US" altLang="en-US" dirty="0">
                <a:effectLst/>
              </a:rPr>
              <a:t>This oneness can be achieved by transforming your true Self through meditation and finding harmony with all of Earth’s parts.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 calcmode="lin" valueType="num">
                                      <p:cBhvr>
                                        <p:cTn id="7" dur="500" fill="hold"/>
                                        <p:tgtEl>
                                          <p:spTgt spid="134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41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4147">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4147">
                                            <p:txEl>
                                              <p:pRg st="1" end="1"/>
                                            </p:txEl>
                                          </p:spTgt>
                                        </p:tgtEl>
                                        <p:attrNameLst>
                                          <p:attrName>style.visibility</p:attrName>
                                        </p:attrNameLst>
                                      </p:cBhvr>
                                      <p:to>
                                        <p:strVal val="visible"/>
                                      </p:to>
                                    </p:set>
                                    <p:anim calcmode="lin" valueType="num">
                                      <p:cBhvr>
                                        <p:cTn id="12" dur="500" fill="hold"/>
                                        <p:tgtEl>
                                          <p:spTgt spid="13414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414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34147">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4147">
                                            <p:txEl>
                                              <p:pRg st="2" end="2"/>
                                            </p:txEl>
                                          </p:spTgt>
                                        </p:tgtEl>
                                        <p:attrNameLst>
                                          <p:attrName>style.visibility</p:attrName>
                                        </p:attrNameLst>
                                      </p:cBhvr>
                                      <p:to>
                                        <p:strVal val="visible"/>
                                      </p:to>
                                    </p:set>
                                    <p:anim calcmode="lin" valueType="num">
                                      <p:cBhvr>
                                        <p:cTn id="17" dur="500" fill="hold"/>
                                        <p:tgtEl>
                                          <p:spTgt spid="13414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3414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34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a:extLst>
              <a:ext uri="{FF2B5EF4-FFF2-40B4-BE49-F238E27FC236}">
                <a16:creationId xmlns:a16="http://schemas.microsoft.com/office/drawing/2014/main" id="{0F832445-59BD-4E57-B84A-9BA60FF92C3C}"/>
              </a:ext>
            </a:extLst>
          </p:cNvPr>
          <p:cNvSpPr>
            <a:spLocks noGrp="1" noChangeArrowheads="1"/>
          </p:cNvSpPr>
          <p:nvPr>
            <p:ph type="body" idx="1"/>
          </p:nvPr>
        </p:nvSpPr>
        <p:spPr>
          <a:xfrm>
            <a:off x="1453416" y="1219200"/>
            <a:ext cx="9423132" cy="5410200"/>
          </a:xfrm>
        </p:spPr>
        <p:txBody>
          <a:bodyPr/>
          <a:lstStyle/>
          <a:p>
            <a:pPr algn="ctr">
              <a:lnSpc>
                <a:spcPct val="90000"/>
              </a:lnSpc>
              <a:buFont typeface="Wingdings 3" panose="05040102010807070707" pitchFamily="18" charset="2"/>
              <a:buNone/>
            </a:pPr>
            <a:r>
              <a:rPr lang="en-US" altLang="en-US" sz="4000" dirty="0">
                <a:solidFill>
                  <a:srgbClr val="C00000"/>
                </a:solidFill>
                <a:effectLst/>
              </a:rPr>
              <a:t>Global transformation:</a:t>
            </a:r>
          </a:p>
          <a:p>
            <a:pPr>
              <a:lnSpc>
                <a:spcPct val="90000"/>
              </a:lnSpc>
            </a:pPr>
            <a:r>
              <a:rPr lang="en-US" altLang="en-US" dirty="0">
                <a:effectLst/>
              </a:rPr>
              <a:t>When every human undergoes self-transformation there will occur a fantastic change on Earth.</a:t>
            </a:r>
          </a:p>
          <a:p>
            <a:pPr>
              <a:lnSpc>
                <a:spcPct val="90000"/>
              </a:lnSpc>
            </a:pPr>
            <a:r>
              <a:rPr lang="en-US" altLang="en-US" dirty="0">
                <a:effectLst/>
              </a:rPr>
              <a:t>The life force will engulf Earth and a “celestial brightness” will shroud all things.</a:t>
            </a:r>
          </a:p>
          <a:p>
            <a:pPr>
              <a:lnSpc>
                <a:spcPct val="90000"/>
              </a:lnSpc>
            </a:pPr>
            <a:r>
              <a:rPr lang="en-US" altLang="en-US" dirty="0">
                <a:effectLst/>
              </a:rPr>
              <a:t>There will be total peace and harmony between all living things.</a:t>
            </a:r>
          </a:p>
          <a:p>
            <a:pPr>
              <a:lnSpc>
                <a:spcPct val="90000"/>
              </a:lnSpc>
            </a:pPr>
            <a:r>
              <a:rPr lang="en-US" altLang="en-US" dirty="0">
                <a:effectLst/>
              </a:rPr>
              <a:t>This “harmonic unity” is the true “heaven.”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 calcmode="lin" valueType="num">
                                      <p:cBhvr>
                                        <p:cTn id="7" dur="500" fill="hold"/>
                                        <p:tgtEl>
                                          <p:spTgt spid="135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51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517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 calcmode="lin" valueType="num">
                                      <p:cBhvr>
                                        <p:cTn id="12" dur="500" fill="hold"/>
                                        <p:tgtEl>
                                          <p:spTgt spid="1351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51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3517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 calcmode="lin" valueType="num">
                                      <p:cBhvr>
                                        <p:cTn id="17" dur="500" fill="hold"/>
                                        <p:tgtEl>
                                          <p:spTgt spid="1351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351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35171">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 calcmode="lin" valueType="num">
                                      <p:cBhvr>
                                        <p:cTn id="22" dur="500" fill="hold"/>
                                        <p:tgtEl>
                                          <p:spTgt spid="13517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3517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35171">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 calcmode="lin" valueType="num">
                                      <p:cBhvr>
                                        <p:cTn id="27" dur="500" fill="hold"/>
                                        <p:tgtEl>
                                          <p:spTgt spid="13517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3517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a:extLst>
              <a:ext uri="{FF2B5EF4-FFF2-40B4-BE49-F238E27FC236}">
                <a16:creationId xmlns:a16="http://schemas.microsoft.com/office/drawing/2014/main" id="{F4A66F16-7829-4118-8517-43E8E3FB4D6F}"/>
              </a:ext>
            </a:extLst>
          </p:cNvPr>
          <p:cNvSpPr>
            <a:spLocks noGrp="1" noChangeArrowheads="1"/>
          </p:cNvSpPr>
          <p:nvPr>
            <p:ph type="body" idx="1"/>
          </p:nvPr>
        </p:nvSpPr>
        <p:spPr>
          <a:xfrm>
            <a:off x="452388" y="1328286"/>
            <a:ext cx="11473313" cy="5301114"/>
          </a:xfrm>
          <a:effectLst>
            <a:outerShdw dist="56796" dir="1593903" algn="ctr" rotWithShape="0">
              <a:schemeClr val="bg1"/>
            </a:outerShdw>
          </a:effectLst>
        </p:spPr>
        <p:txBody>
          <a:bodyPr/>
          <a:lstStyle/>
          <a:p>
            <a:pPr algn="ctr">
              <a:lnSpc>
                <a:spcPct val="90000"/>
              </a:lnSpc>
              <a:buFont typeface="Wingdings 3" panose="05040102010807070707" pitchFamily="18" charset="2"/>
              <a:buNone/>
            </a:pPr>
            <a:r>
              <a:rPr lang="en-US" altLang="en-US" sz="4000" dirty="0">
                <a:solidFill>
                  <a:srgbClr val="C00000"/>
                </a:solidFill>
              </a:rPr>
              <a:t>A return to the pagan doctrines:</a:t>
            </a:r>
          </a:p>
          <a:p>
            <a:pPr>
              <a:lnSpc>
                <a:spcPct val="90000"/>
              </a:lnSpc>
            </a:pPr>
            <a:r>
              <a:rPr lang="en-US" altLang="en-US" dirty="0"/>
              <a:t>It seeks supernatural power but denies the Lord God.</a:t>
            </a:r>
          </a:p>
          <a:p>
            <a:pPr>
              <a:lnSpc>
                <a:spcPct val="90000"/>
              </a:lnSpc>
            </a:pPr>
            <a:r>
              <a:rPr lang="en-US" altLang="en-US" dirty="0"/>
              <a:t>It asserts that true power is found only in Nature.</a:t>
            </a:r>
          </a:p>
          <a:p>
            <a:pPr>
              <a:lnSpc>
                <a:spcPct val="90000"/>
              </a:lnSpc>
            </a:pPr>
            <a:r>
              <a:rPr lang="en-US" altLang="en-US" dirty="0"/>
              <a:t>It claims a spirituality as being in harmony with all Nature.</a:t>
            </a:r>
          </a:p>
          <a:p>
            <a:pPr>
              <a:lnSpc>
                <a:spcPct val="90000"/>
              </a:lnSpc>
            </a:pPr>
            <a:r>
              <a:rPr lang="en-US" altLang="en-US" dirty="0"/>
              <a:t>It teaches that genuine spirituality is harmony with Nature.</a:t>
            </a:r>
          </a:p>
          <a:p>
            <a:pPr>
              <a:lnSpc>
                <a:spcPct val="90000"/>
              </a:lnSpc>
            </a:pPr>
            <a:r>
              <a:rPr lang="en-US" altLang="en-US" dirty="0"/>
              <a:t>The big problem in achieving this harmony is our physical bodies.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5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61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619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6195">
                                            <p:txEl>
                                              <p:pRg st="1" end="1"/>
                                            </p:txEl>
                                          </p:spTgt>
                                        </p:tgtEl>
                                        <p:attrNameLst>
                                          <p:attrName>style.visibility</p:attrName>
                                        </p:attrNameLst>
                                      </p:cBhvr>
                                      <p:to>
                                        <p:strVal val="visible"/>
                                      </p:to>
                                    </p:set>
                                    <p:anim calcmode="lin" valueType="num">
                                      <p:cBhvr>
                                        <p:cTn id="12" dur="5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619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36195">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36195">
                                            <p:txEl>
                                              <p:pRg st="2" end="2"/>
                                            </p:txEl>
                                          </p:spTgt>
                                        </p:tgtEl>
                                        <p:attrNameLst>
                                          <p:attrName>style.visibility</p:attrName>
                                        </p:attrNameLst>
                                      </p:cBhvr>
                                      <p:to>
                                        <p:strVal val="visible"/>
                                      </p:to>
                                    </p:set>
                                    <p:anim calcmode="lin" valueType="num">
                                      <p:cBhvr>
                                        <p:cTn id="19" dur="5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619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3619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36195">
                                            <p:txEl>
                                              <p:pRg st="3" end="3"/>
                                            </p:txEl>
                                          </p:spTgt>
                                        </p:tgtEl>
                                        <p:attrNameLst>
                                          <p:attrName>style.visibility</p:attrName>
                                        </p:attrNameLst>
                                      </p:cBhvr>
                                      <p:to>
                                        <p:strVal val="visible"/>
                                      </p:to>
                                    </p:set>
                                    <p:anim calcmode="lin" valueType="num">
                                      <p:cBhvr>
                                        <p:cTn id="26" dur="500" fill="hold"/>
                                        <p:tgtEl>
                                          <p:spTgt spid="13619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36195">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3619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36195">
                                            <p:txEl>
                                              <p:pRg st="4" end="4"/>
                                            </p:txEl>
                                          </p:spTgt>
                                        </p:tgtEl>
                                        <p:attrNameLst>
                                          <p:attrName>style.visibility</p:attrName>
                                        </p:attrNameLst>
                                      </p:cBhvr>
                                      <p:to>
                                        <p:strVal val="visible"/>
                                      </p:to>
                                    </p:set>
                                    <p:anim calcmode="lin" valueType="num">
                                      <p:cBhvr>
                                        <p:cTn id="33" dur="500" fill="hold"/>
                                        <p:tgtEl>
                                          <p:spTgt spid="13619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36195">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36195">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36195">
                                            <p:txEl>
                                              <p:pRg st="5" end="5"/>
                                            </p:txEl>
                                          </p:spTgt>
                                        </p:tgtEl>
                                        <p:attrNameLst>
                                          <p:attrName>style.visibility</p:attrName>
                                        </p:attrNameLst>
                                      </p:cBhvr>
                                      <p:to>
                                        <p:strVal val="visible"/>
                                      </p:to>
                                    </p:set>
                                    <p:anim calcmode="lin" valueType="num">
                                      <p:cBhvr>
                                        <p:cTn id="40" dur="500" fill="hold"/>
                                        <p:tgtEl>
                                          <p:spTgt spid="136195">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136195">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136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uiExpand="1"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a:extLst>
              <a:ext uri="{FF2B5EF4-FFF2-40B4-BE49-F238E27FC236}">
                <a16:creationId xmlns:a16="http://schemas.microsoft.com/office/drawing/2014/main" id="{FABDA701-8614-4098-B920-BBF9A4FCCBF1}"/>
              </a:ext>
            </a:extLst>
          </p:cNvPr>
          <p:cNvSpPr>
            <a:spLocks noGrp="1" noChangeArrowheads="1"/>
          </p:cNvSpPr>
          <p:nvPr>
            <p:ph type="body" idx="1"/>
          </p:nvPr>
        </p:nvSpPr>
        <p:spPr>
          <a:xfrm>
            <a:off x="539015" y="1219200"/>
            <a:ext cx="11043385" cy="5410200"/>
          </a:xfrm>
        </p:spPr>
        <p:txBody>
          <a:bodyPr/>
          <a:lstStyle/>
          <a:p>
            <a:pPr algn="ctr">
              <a:lnSpc>
                <a:spcPct val="150000"/>
              </a:lnSpc>
              <a:buFont typeface="Wingdings 3" panose="05040102010807070707" pitchFamily="18" charset="2"/>
              <a:buNone/>
            </a:pPr>
            <a:r>
              <a:rPr lang="en-US" altLang="en-US" sz="3600" dirty="0">
                <a:effectLst/>
              </a:rPr>
              <a:t>The practice of New Age religion is </a:t>
            </a:r>
          </a:p>
          <a:p>
            <a:pPr algn="ctr">
              <a:lnSpc>
                <a:spcPct val="150000"/>
              </a:lnSpc>
              <a:buFont typeface="Wingdings 3" panose="05040102010807070707" pitchFamily="18" charset="2"/>
              <a:buNone/>
            </a:pPr>
            <a:r>
              <a:rPr lang="en-US" altLang="en-US" sz="3600" dirty="0">
                <a:effectLst/>
              </a:rPr>
              <a:t>an attempt to subdue and control our physical bodies so they will regain their harmony with the greater life forces of Nature. </a:t>
            </a:r>
          </a:p>
          <a:p>
            <a:pPr algn="ctr">
              <a:lnSpc>
                <a:spcPct val="150000"/>
              </a:lnSpc>
              <a:buFont typeface="Wingdings 3" panose="05040102010807070707" pitchFamily="18" charset="2"/>
              <a:buNone/>
            </a:pPr>
            <a:r>
              <a:rPr lang="en-US" altLang="en-US" sz="3600" dirty="0">
                <a:effectLst/>
              </a:rPr>
              <a:t>The sole purpose of this religion </a:t>
            </a:r>
          </a:p>
          <a:p>
            <a:pPr algn="ctr">
              <a:lnSpc>
                <a:spcPct val="150000"/>
              </a:lnSpc>
              <a:buFont typeface="Wingdings 3" panose="05040102010807070707" pitchFamily="18" charset="2"/>
              <a:buNone/>
            </a:pPr>
            <a:r>
              <a:rPr lang="en-US" altLang="en-US" sz="3600" dirty="0">
                <a:effectLst/>
              </a:rPr>
              <a:t>is earthly, not heavenly!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p:cTn id="7" dur="500" fill="hold"/>
                                        <p:tgtEl>
                                          <p:spTgt spid="137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72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721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7219">
                                            <p:txEl>
                                              <p:pRg st="1" end="1"/>
                                            </p:txEl>
                                          </p:spTgt>
                                        </p:tgtEl>
                                        <p:attrNameLst>
                                          <p:attrName>style.visibility</p:attrName>
                                        </p:attrNameLst>
                                      </p:cBhvr>
                                      <p:to>
                                        <p:strVal val="visible"/>
                                      </p:to>
                                    </p:set>
                                    <p:anim calcmode="lin" valueType="num">
                                      <p:cBhvr>
                                        <p:cTn id="12" dur="500" fill="hold"/>
                                        <p:tgtEl>
                                          <p:spTgt spid="13721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3721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37219">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7219">
                                            <p:txEl>
                                              <p:pRg st="2" end="2"/>
                                            </p:txEl>
                                          </p:spTgt>
                                        </p:tgtEl>
                                        <p:attrNameLst>
                                          <p:attrName>style.visibility</p:attrName>
                                        </p:attrNameLst>
                                      </p:cBhvr>
                                      <p:to>
                                        <p:strVal val="visible"/>
                                      </p:to>
                                    </p:set>
                                    <p:anim calcmode="lin" valueType="num">
                                      <p:cBhvr>
                                        <p:cTn id="17" dur="500" fill="hold"/>
                                        <p:tgtEl>
                                          <p:spTgt spid="13721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3721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37219">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37219">
                                            <p:txEl>
                                              <p:pRg st="3" end="3"/>
                                            </p:txEl>
                                          </p:spTgt>
                                        </p:tgtEl>
                                        <p:attrNameLst>
                                          <p:attrName>style.visibility</p:attrName>
                                        </p:attrNameLst>
                                      </p:cBhvr>
                                      <p:to>
                                        <p:strVal val="visible"/>
                                      </p:to>
                                    </p:set>
                                    <p:anim calcmode="lin" valueType="num">
                                      <p:cBhvr>
                                        <p:cTn id="22" dur="500" fill="hold"/>
                                        <p:tgtEl>
                                          <p:spTgt spid="13721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37219">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37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F91D0AC-9B46-4B1E-801B-D8C25A395611}"/>
              </a:ext>
            </a:extLst>
          </p:cNvPr>
          <p:cNvSpPr>
            <a:spLocks noGrp="1" noChangeArrowheads="1"/>
          </p:cNvSpPr>
          <p:nvPr>
            <p:ph type="body" idx="1"/>
          </p:nvPr>
        </p:nvSpPr>
        <p:spPr>
          <a:xfrm>
            <a:off x="2165684" y="1135781"/>
            <a:ext cx="7796463" cy="5493619"/>
          </a:xfrm>
        </p:spPr>
        <p:txBody>
          <a:bodyPr/>
          <a:lstStyle/>
          <a:p>
            <a:pPr algn="ctr">
              <a:buFont typeface="Wingdings 3" panose="05040102010807070707" pitchFamily="18" charset="2"/>
              <a:buNone/>
            </a:pPr>
            <a:r>
              <a:rPr lang="en-US" altLang="en-US" sz="3600" dirty="0">
                <a:effectLst/>
              </a:rPr>
              <a:t>MAGICK – the occultic practices</a:t>
            </a:r>
          </a:p>
          <a:p>
            <a:r>
              <a:rPr lang="en-US" altLang="en-US" dirty="0">
                <a:effectLst/>
              </a:rPr>
              <a:t>A secretive act</a:t>
            </a:r>
          </a:p>
          <a:p>
            <a:r>
              <a:rPr lang="en-US" altLang="en-US" dirty="0">
                <a:effectLst/>
              </a:rPr>
              <a:t>Mixes herbs, roots, oils, incense, perfumes, and other ingredients to concoct the right formula for the required spell</a:t>
            </a:r>
          </a:p>
          <a:p>
            <a:r>
              <a:rPr lang="en-US" altLang="en-US" dirty="0">
                <a:effectLst/>
              </a:rPr>
              <a:t>Uses special instruments in performing </a:t>
            </a:r>
            <a:r>
              <a:rPr lang="en-US" altLang="en-US" dirty="0" err="1">
                <a:effectLst/>
              </a:rPr>
              <a:t>magick</a:t>
            </a:r>
            <a:endParaRPr lang="en-US" altLang="en-US" dirty="0">
              <a:effectLst/>
            </a:endParaRPr>
          </a:p>
          <a:p>
            <a:r>
              <a:rPr lang="en-US" altLang="en-US" dirty="0">
                <a:effectLst/>
              </a:rPr>
              <a:t>The purpose – human mastery and 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5538">
                                            <p:txEl>
                                              <p:pRg st="4" end="4"/>
                                            </p:txEl>
                                          </p:spTgt>
                                        </p:tgtEl>
                                        <p:attrNameLst>
                                          <p:attrName>style.visibility</p:attrName>
                                        </p:attrNameLst>
                                      </p:cBhvr>
                                      <p:to>
                                        <p:strVal val="visible"/>
                                      </p:to>
                                    </p:set>
                                    <p:anim calcmode="lin" valueType="num">
                                      <p:cBhvr>
                                        <p:cTn id="7" dur="500" fill="hold"/>
                                        <p:tgtEl>
                                          <p:spTgt spid="65538">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65538">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655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uiExpand="1"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a:extLst>
              <a:ext uri="{FF2B5EF4-FFF2-40B4-BE49-F238E27FC236}">
                <a16:creationId xmlns:a16="http://schemas.microsoft.com/office/drawing/2014/main" id="{059049DD-4210-47FF-B863-4BC5A9F9026E}"/>
              </a:ext>
            </a:extLst>
          </p:cNvPr>
          <p:cNvSpPr>
            <a:spLocks noGrp="1" noChangeArrowheads="1"/>
          </p:cNvSpPr>
          <p:nvPr>
            <p:ph type="body" idx="1"/>
          </p:nvPr>
        </p:nvSpPr>
        <p:spPr>
          <a:xfrm>
            <a:off x="2194560" y="1219200"/>
            <a:ext cx="9387839" cy="5410200"/>
          </a:xfrm>
        </p:spPr>
        <p:txBody>
          <a:bodyPr/>
          <a:lstStyle/>
          <a:p>
            <a:pPr>
              <a:lnSpc>
                <a:spcPct val="150000"/>
              </a:lnSpc>
            </a:pPr>
            <a:r>
              <a:rPr lang="en-US" altLang="en-US" sz="4000" dirty="0">
                <a:effectLst/>
              </a:rPr>
              <a:t>Auras</a:t>
            </a:r>
          </a:p>
          <a:p>
            <a:pPr>
              <a:lnSpc>
                <a:spcPct val="150000"/>
              </a:lnSpc>
            </a:pPr>
            <a:r>
              <a:rPr lang="en-US" altLang="en-US" sz="4000" dirty="0">
                <a:effectLst/>
              </a:rPr>
              <a:t>Automatic writing</a:t>
            </a:r>
          </a:p>
          <a:p>
            <a:pPr>
              <a:lnSpc>
                <a:spcPct val="150000"/>
              </a:lnSpc>
            </a:pPr>
            <a:r>
              <a:rPr lang="en-US" altLang="en-US" sz="4000" dirty="0">
                <a:effectLst/>
              </a:rPr>
              <a:t>Chakras</a:t>
            </a:r>
          </a:p>
          <a:p>
            <a:pPr>
              <a:lnSpc>
                <a:spcPct val="150000"/>
              </a:lnSpc>
            </a:pPr>
            <a:r>
              <a:rPr lang="en-US" altLang="en-US" sz="4000" dirty="0">
                <a:effectLst/>
              </a:rPr>
              <a:t>Channeling</a:t>
            </a:r>
          </a:p>
          <a:p>
            <a:pPr>
              <a:lnSpc>
                <a:spcPct val="150000"/>
              </a:lnSpc>
            </a:pPr>
            <a:r>
              <a:rPr lang="en-US" altLang="en-US" sz="4000" dirty="0">
                <a:effectLst/>
              </a:rPr>
              <a:t>Spirit guides</a:t>
            </a:r>
            <a:endParaRPr lang="en-US" alt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5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82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824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8243">
                                            <p:txEl>
                                              <p:pRg st="1" end="1"/>
                                            </p:txEl>
                                          </p:spTgt>
                                        </p:tgtEl>
                                        <p:attrNameLst>
                                          <p:attrName>style.visibility</p:attrName>
                                        </p:attrNameLst>
                                      </p:cBhvr>
                                      <p:to>
                                        <p:strVal val="visible"/>
                                      </p:to>
                                    </p:set>
                                    <p:anim calcmode="lin" valueType="num">
                                      <p:cBhvr>
                                        <p:cTn id="14" dur="5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824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824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8243">
                                            <p:txEl>
                                              <p:pRg st="2" end="2"/>
                                            </p:txEl>
                                          </p:spTgt>
                                        </p:tgtEl>
                                        <p:attrNameLst>
                                          <p:attrName>style.visibility</p:attrName>
                                        </p:attrNameLst>
                                      </p:cBhvr>
                                      <p:to>
                                        <p:strVal val="visible"/>
                                      </p:to>
                                    </p:set>
                                    <p:anim calcmode="lin" valueType="num">
                                      <p:cBhvr>
                                        <p:cTn id="21" dur="5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3824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3824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8243">
                                            <p:txEl>
                                              <p:pRg st="3" end="3"/>
                                            </p:txEl>
                                          </p:spTgt>
                                        </p:tgtEl>
                                        <p:attrNameLst>
                                          <p:attrName>style.visibility</p:attrName>
                                        </p:attrNameLst>
                                      </p:cBhvr>
                                      <p:to>
                                        <p:strVal val="visible"/>
                                      </p:to>
                                    </p:set>
                                    <p:anim calcmode="lin" valueType="num">
                                      <p:cBhvr>
                                        <p:cTn id="28" dur="5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3824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3824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38243">
                                            <p:txEl>
                                              <p:pRg st="4" end="4"/>
                                            </p:txEl>
                                          </p:spTgt>
                                        </p:tgtEl>
                                        <p:attrNameLst>
                                          <p:attrName>style.visibility</p:attrName>
                                        </p:attrNameLst>
                                      </p:cBhvr>
                                      <p:to>
                                        <p:strVal val="visible"/>
                                      </p:to>
                                    </p:set>
                                    <p:anim calcmode="lin" valueType="num">
                                      <p:cBhvr>
                                        <p:cTn id="35" dur="5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3824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38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uiExpand="1"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a:extLst>
              <a:ext uri="{FF2B5EF4-FFF2-40B4-BE49-F238E27FC236}">
                <a16:creationId xmlns:a16="http://schemas.microsoft.com/office/drawing/2014/main" id="{DA6A028D-F634-4B18-B1CB-F345EA20EC06}"/>
              </a:ext>
            </a:extLst>
          </p:cNvPr>
          <p:cNvSpPr>
            <a:spLocks noGrp="1" noChangeArrowheads="1"/>
          </p:cNvSpPr>
          <p:nvPr>
            <p:ph type="body" idx="1"/>
          </p:nvPr>
        </p:nvSpPr>
        <p:spPr>
          <a:xfrm>
            <a:off x="1713296" y="2098307"/>
            <a:ext cx="9869103" cy="4531092"/>
          </a:xfrm>
        </p:spPr>
        <p:txBody>
          <a:bodyPr/>
          <a:lstStyle/>
          <a:p>
            <a:r>
              <a:rPr lang="en-US" altLang="en-US" sz="4000" dirty="0"/>
              <a:t>Clairvoyance/clairaudience</a:t>
            </a:r>
          </a:p>
          <a:p>
            <a:r>
              <a:rPr lang="en-US" altLang="en-US" sz="4000" dirty="0"/>
              <a:t>Crystals</a:t>
            </a:r>
          </a:p>
          <a:p>
            <a:r>
              <a:rPr lang="en-US" altLang="en-US" sz="4000" dirty="0"/>
              <a:t>Extra-sensory perception (ESP)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p:cTn id="7" dur="500" fill="hold"/>
                                        <p:tgtEl>
                                          <p:spTgt spid="139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92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92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9267">
                                            <p:txEl>
                                              <p:pRg st="1" end="1"/>
                                            </p:txEl>
                                          </p:spTgt>
                                        </p:tgtEl>
                                        <p:attrNameLst>
                                          <p:attrName>style.visibility</p:attrName>
                                        </p:attrNameLst>
                                      </p:cBhvr>
                                      <p:to>
                                        <p:strVal val="visible"/>
                                      </p:to>
                                    </p:set>
                                    <p:anim calcmode="lin" valueType="num">
                                      <p:cBhvr>
                                        <p:cTn id="14" dur="500" fill="hold"/>
                                        <p:tgtEl>
                                          <p:spTgt spid="1392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926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92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9267">
                                            <p:txEl>
                                              <p:pRg st="2" end="2"/>
                                            </p:txEl>
                                          </p:spTgt>
                                        </p:tgtEl>
                                        <p:attrNameLst>
                                          <p:attrName>style.visibility</p:attrName>
                                        </p:attrNameLst>
                                      </p:cBhvr>
                                      <p:to>
                                        <p:strVal val="visible"/>
                                      </p:to>
                                    </p:set>
                                    <p:anim calcmode="lin" valueType="num">
                                      <p:cBhvr>
                                        <p:cTn id="21" dur="500" fill="hold"/>
                                        <p:tgtEl>
                                          <p:spTgt spid="13926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3926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39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uiExpand="1"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a:extLst>
              <a:ext uri="{FF2B5EF4-FFF2-40B4-BE49-F238E27FC236}">
                <a16:creationId xmlns:a16="http://schemas.microsoft.com/office/drawing/2014/main" id="{3EC5D13B-DF33-4B41-83F0-028BDF7B706A}"/>
              </a:ext>
            </a:extLst>
          </p:cNvPr>
          <p:cNvSpPr>
            <a:spLocks noGrp="1" noChangeArrowheads="1"/>
          </p:cNvSpPr>
          <p:nvPr>
            <p:ph type="body" idx="1"/>
          </p:nvPr>
        </p:nvSpPr>
        <p:spPr>
          <a:xfrm>
            <a:off x="1482290" y="1183907"/>
            <a:ext cx="8816742" cy="5445493"/>
          </a:xfrm>
        </p:spPr>
        <p:txBody>
          <a:bodyPr/>
          <a:lstStyle/>
          <a:p>
            <a:pPr algn="ctr">
              <a:lnSpc>
                <a:spcPct val="150000"/>
              </a:lnSpc>
              <a:buFont typeface="Wingdings 3" panose="05040102010807070707" pitchFamily="18" charset="2"/>
              <a:buNone/>
            </a:pPr>
            <a:r>
              <a:rPr lang="en-US" altLang="en-US" dirty="0">
                <a:effectLst/>
              </a:rPr>
              <a:t>The prohibition of God… </a:t>
            </a:r>
            <a:br>
              <a:rPr lang="en-US" altLang="en-US" dirty="0">
                <a:effectLst/>
              </a:rPr>
            </a:br>
            <a:r>
              <a:rPr lang="en-US" altLang="en-US" dirty="0">
                <a:effectLst/>
              </a:rPr>
              <a:t>(Deuteronomy 18: 9-12) clearly condemns the belief that these actions can be accomplished by contacting the spirit world and enlisting its support. Scripture is very clear in condemning ESP (1</a:t>
            </a:r>
            <a:r>
              <a:rPr lang="en-US" altLang="en-US" baseline="30000" dirty="0">
                <a:effectLst/>
              </a:rPr>
              <a:t>st</a:t>
            </a:r>
            <a:r>
              <a:rPr lang="en-US" altLang="en-US" dirty="0">
                <a:effectLst/>
              </a:rPr>
              <a:t> Corinthians 2:11).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p:cTn id="7" dur="500" fill="hold"/>
                                        <p:tgtEl>
                                          <p:spTgt spid="140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02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0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a:extLst>
              <a:ext uri="{FF2B5EF4-FFF2-40B4-BE49-F238E27FC236}">
                <a16:creationId xmlns:a16="http://schemas.microsoft.com/office/drawing/2014/main" id="{C2DCB224-786F-4030-AE15-BC8EB1BB9EFF}"/>
              </a:ext>
            </a:extLst>
          </p:cNvPr>
          <p:cNvSpPr>
            <a:spLocks noGrp="1" noChangeArrowheads="1"/>
          </p:cNvSpPr>
          <p:nvPr>
            <p:ph type="body" idx="1"/>
          </p:nvPr>
        </p:nvSpPr>
        <p:spPr>
          <a:xfrm>
            <a:off x="2213811" y="1219200"/>
            <a:ext cx="9368588" cy="5410200"/>
          </a:xfrm>
        </p:spPr>
        <p:txBody>
          <a:bodyPr/>
          <a:lstStyle/>
          <a:p>
            <a:pPr>
              <a:lnSpc>
                <a:spcPct val="150000"/>
              </a:lnSpc>
            </a:pPr>
            <a:r>
              <a:rPr lang="en-US" altLang="en-US" dirty="0">
                <a:effectLst/>
              </a:rPr>
              <a:t>Clairvoyance/clairaudience</a:t>
            </a:r>
          </a:p>
          <a:p>
            <a:pPr>
              <a:lnSpc>
                <a:spcPct val="150000"/>
              </a:lnSpc>
            </a:pPr>
            <a:r>
              <a:rPr lang="en-US" altLang="en-US" dirty="0">
                <a:effectLst/>
              </a:rPr>
              <a:t>Crystals</a:t>
            </a:r>
          </a:p>
          <a:p>
            <a:pPr>
              <a:lnSpc>
                <a:spcPct val="150000"/>
              </a:lnSpc>
            </a:pPr>
            <a:r>
              <a:rPr lang="en-US" altLang="en-US" dirty="0">
                <a:effectLst/>
              </a:rPr>
              <a:t>Extra-sensory perception (ESP)</a:t>
            </a:r>
          </a:p>
          <a:p>
            <a:pPr>
              <a:lnSpc>
                <a:spcPct val="150000"/>
              </a:lnSpc>
            </a:pPr>
            <a:r>
              <a:rPr lang="en-US" altLang="en-US" dirty="0">
                <a:effectLst/>
              </a:rPr>
              <a:t>Herbology</a:t>
            </a:r>
          </a:p>
          <a:p>
            <a:pPr>
              <a:lnSpc>
                <a:spcPct val="150000"/>
              </a:lnSpc>
            </a:pPr>
            <a:r>
              <a:rPr lang="en-US" altLang="en-US" dirty="0">
                <a:effectLst/>
              </a:rPr>
              <a:t>Meditation</a:t>
            </a:r>
          </a:p>
          <a:p>
            <a:pPr>
              <a:lnSpc>
                <a:spcPct val="150000"/>
              </a:lnSpc>
            </a:pPr>
            <a:r>
              <a:rPr lang="en-US" altLang="en-US" dirty="0">
                <a:effectLst/>
              </a:rPr>
              <a:t>Reincarnation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1315">
                                            <p:txEl>
                                              <p:pRg st="3" end="3"/>
                                            </p:txEl>
                                          </p:spTgt>
                                        </p:tgtEl>
                                        <p:attrNameLst>
                                          <p:attrName>style.visibility</p:attrName>
                                        </p:attrNameLst>
                                      </p:cBhvr>
                                      <p:to>
                                        <p:strVal val="visible"/>
                                      </p:to>
                                    </p:set>
                                    <p:anim calcmode="lin" valueType="num">
                                      <p:cBhvr>
                                        <p:cTn id="7" dur="500" fill="hold"/>
                                        <p:tgtEl>
                                          <p:spTgt spid="14131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14131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141315">
                                            <p:txEl>
                                              <p:pRg st="3" end="3"/>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41315">
                                            <p:txEl>
                                              <p:pRg st="4" end="4"/>
                                            </p:txEl>
                                          </p:spTgt>
                                        </p:tgtEl>
                                        <p:attrNameLst>
                                          <p:attrName>style.visibility</p:attrName>
                                        </p:attrNameLst>
                                      </p:cBhvr>
                                      <p:to>
                                        <p:strVal val="visible"/>
                                      </p:to>
                                    </p:set>
                                    <p:anim calcmode="lin" valueType="num">
                                      <p:cBhvr>
                                        <p:cTn id="14" dur="500" fill="hold"/>
                                        <p:tgtEl>
                                          <p:spTgt spid="141315">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141315">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141315">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41315">
                                            <p:txEl>
                                              <p:pRg st="5" end="5"/>
                                            </p:txEl>
                                          </p:spTgt>
                                        </p:tgtEl>
                                        <p:attrNameLst>
                                          <p:attrName>style.visibility</p:attrName>
                                        </p:attrNameLst>
                                      </p:cBhvr>
                                      <p:to>
                                        <p:strVal val="visible"/>
                                      </p:to>
                                    </p:set>
                                    <p:anim calcmode="lin" valueType="num">
                                      <p:cBhvr>
                                        <p:cTn id="21" dur="500" fill="hold"/>
                                        <p:tgtEl>
                                          <p:spTgt spid="141315">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141315">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1413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uiExpand="1"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a:extLst>
              <a:ext uri="{FF2B5EF4-FFF2-40B4-BE49-F238E27FC236}">
                <a16:creationId xmlns:a16="http://schemas.microsoft.com/office/drawing/2014/main" id="{7DEFC8AA-4810-4F59-B6B5-E290DB76B14D}"/>
              </a:ext>
            </a:extLst>
          </p:cNvPr>
          <p:cNvSpPr>
            <a:spLocks noGrp="1" noChangeArrowheads="1"/>
          </p:cNvSpPr>
          <p:nvPr>
            <p:ph type="body" idx="1"/>
          </p:nvPr>
        </p:nvSpPr>
        <p:spPr>
          <a:xfrm>
            <a:off x="2213811" y="1626668"/>
            <a:ext cx="7392202" cy="5002731"/>
          </a:xfrm>
        </p:spPr>
        <p:txBody>
          <a:bodyPr/>
          <a:lstStyle/>
          <a:p>
            <a:pPr algn="ctr">
              <a:lnSpc>
                <a:spcPct val="140000"/>
              </a:lnSpc>
              <a:buFont typeface="Wingdings 3" panose="05040102010807070707" pitchFamily="18" charset="2"/>
              <a:buNone/>
            </a:pPr>
            <a:r>
              <a:rPr lang="en-US" altLang="en-US" sz="2800" dirty="0">
                <a:effectLst/>
              </a:rPr>
              <a:t>As the</a:t>
            </a:r>
            <a:r>
              <a:rPr lang="en-US" altLang="en-US" sz="2800" i="1" dirty="0">
                <a:effectLst/>
              </a:rPr>
              <a:t> New Age Movement </a:t>
            </a:r>
            <a:r>
              <a:rPr lang="en-US" altLang="en-US" sz="2800" dirty="0">
                <a:effectLst/>
              </a:rPr>
              <a:t>is examined, it is found to be a thinly disguised version of ancient occultic practices.</a:t>
            </a:r>
          </a:p>
          <a:p>
            <a:pPr>
              <a:lnSpc>
                <a:spcPct val="140000"/>
              </a:lnSpc>
            </a:pPr>
            <a:r>
              <a:rPr lang="en-US" altLang="en-US" sz="2800" dirty="0">
                <a:effectLst/>
              </a:rPr>
              <a:t>The Christian must not be involved in these practices!</a:t>
            </a:r>
          </a:p>
          <a:p>
            <a:pPr>
              <a:lnSpc>
                <a:spcPct val="140000"/>
              </a:lnSpc>
            </a:pPr>
            <a:r>
              <a:rPr lang="en-US" altLang="en-US" sz="2800" dirty="0">
                <a:effectLst/>
              </a:rPr>
              <a:t>The Christian must prove the New Age belief system is wrong!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p:cTn id="7" dur="500" fill="hold"/>
                                        <p:tgtEl>
                                          <p:spTgt spid="142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23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23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42339">
                                            <p:txEl>
                                              <p:pRg st="1" end="1"/>
                                            </p:txEl>
                                          </p:spTgt>
                                        </p:tgtEl>
                                        <p:attrNameLst>
                                          <p:attrName>style.visibility</p:attrName>
                                        </p:attrNameLst>
                                      </p:cBhvr>
                                      <p:to>
                                        <p:strVal val="visible"/>
                                      </p:to>
                                    </p:set>
                                    <p:anim calcmode="lin" valueType="num">
                                      <p:cBhvr>
                                        <p:cTn id="14" dur="500" fill="hold"/>
                                        <p:tgtEl>
                                          <p:spTgt spid="14233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4233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4233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42339">
                                            <p:txEl>
                                              <p:pRg st="2" end="2"/>
                                            </p:txEl>
                                          </p:spTgt>
                                        </p:tgtEl>
                                        <p:attrNameLst>
                                          <p:attrName>style.visibility</p:attrName>
                                        </p:attrNameLst>
                                      </p:cBhvr>
                                      <p:to>
                                        <p:strVal val="visible"/>
                                      </p:to>
                                    </p:set>
                                    <p:anim calcmode="lin" valueType="num">
                                      <p:cBhvr>
                                        <p:cTn id="21" dur="500" fill="hold"/>
                                        <p:tgtEl>
                                          <p:spTgt spid="14233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4233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42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uiExpand="1"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a:extLst>
              <a:ext uri="{FF2B5EF4-FFF2-40B4-BE49-F238E27FC236}">
                <a16:creationId xmlns:a16="http://schemas.microsoft.com/office/drawing/2014/main" id="{BCA921F0-1DC6-4466-B138-3C29F2C98084}"/>
              </a:ext>
            </a:extLst>
          </p:cNvPr>
          <p:cNvSpPr>
            <a:spLocks noGrp="1" noChangeArrowheads="1"/>
          </p:cNvSpPr>
          <p:nvPr>
            <p:ph type="body" idx="1"/>
          </p:nvPr>
        </p:nvSpPr>
        <p:spPr>
          <a:xfrm>
            <a:off x="1838425" y="1219200"/>
            <a:ext cx="8556860" cy="5410200"/>
          </a:xfrm>
        </p:spPr>
        <p:txBody>
          <a:bodyPr/>
          <a:lstStyle/>
          <a:p>
            <a:pPr algn="ctr">
              <a:lnSpc>
                <a:spcPct val="160000"/>
              </a:lnSpc>
              <a:buFont typeface="Wingdings 3" panose="05040102010807070707" pitchFamily="18" charset="2"/>
              <a:buNone/>
            </a:pPr>
            <a:r>
              <a:rPr lang="en-US" altLang="en-US" sz="4000" dirty="0">
                <a:effectLst/>
              </a:rPr>
              <a:t>1</a:t>
            </a:r>
            <a:r>
              <a:rPr lang="en-US" altLang="en-US" sz="4000" baseline="30000" dirty="0">
                <a:effectLst/>
              </a:rPr>
              <a:t>st</a:t>
            </a:r>
            <a:r>
              <a:rPr lang="en-US" altLang="en-US" sz="4000" dirty="0">
                <a:effectLst/>
              </a:rPr>
              <a:t> Corinthians 15:58</a:t>
            </a:r>
          </a:p>
          <a:p>
            <a:pPr>
              <a:lnSpc>
                <a:spcPct val="160000"/>
              </a:lnSpc>
            </a:pPr>
            <a:r>
              <a:rPr lang="en-US" altLang="en-US" dirty="0">
                <a:effectLst/>
              </a:rPr>
              <a:t>CONFRONT the error they present</a:t>
            </a:r>
          </a:p>
          <a:p>
            <a:pPr>
              <a:lnSpc>
                <a:spcPct val="160000"/>
              </a:lnSpc>
            </a:pPr>
            <a:r>
              <a:rPr lang="en-US" altLang="en-US" dirty="0">
                <a:effectLst/>
              </a:rPr>
              <a:t>TEACH the Truth that God has revealed</a:t>
            </a:r>
          </a:p>
          <a:p>
            <a:pPr>
              <a:lnSpc>
                <a:spcPct val="160000"/>
              </a:lnSpc>
            </a:pPr>
            <a:r>
              <a:rPr lang="en-US" altLang="en-US" dirty="0">
                <a:effectLst/>
              </a:rPr>
              <a:t>BE UNCOMPROMISING in the beliefs of Scripture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p:cTn id="7" dur="500" fill="hold"/>
                                        <p:tgtEl>
                                          <p:spTgt spid="1433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336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 calcmode="lin" valueType="num">
                                      <p:cBhvr>
                                        <p:cTn id="12" dur="500" fill="hold"/>
                                        <p:tgtEl>
                                          <p:spTgt spid="14336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4336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4336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 calcmode="lin" valueType="num">
                                      <p:cBhvr>
                                        <p:cTn id="17" dur="500" fill="hold"/>
                                        <p:tgtEl>
                                          <p:spTgt spid="14336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4336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4336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 calcmode="lin" valueType="num">
                                      <p:cBhvr>
                                        <p:cTn id="22" dur="500" fill="hold"/>
                                        <p:tgtEl>
                                          <p:spTgt spid="14336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4336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uiExpand="1"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D77CFA6-66F2-46EF-B875-B28537CE6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669" y="981778"/>
            <a:ext cx="4697129" cy="5544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86F1734-2B89-4876-9AA7-DCEA08F87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469" y="0"/>
            <a:ext cx="558153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68518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0815EA2-5070-4C07-9647-83E80D150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296" y="1152977"/>
            <a:ext cx="10145026" cy="542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8433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3448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77077"/>
            <a:ext cx="11719249" cy="6138327"/>
          </a:xfrm>
          <a:solidFill>
            <a:schemeClr val="accent2">
              <a:lumMod val="20000"/>
              <a:lumOff val="80000"/>
            </a:schemeClr>
          </a:solidFill>
          <a:ln>
            <a:noFill/>
          </a:ln>
        </p:spPr>
        <p:txBody>
          <a:bodyPr>
            <a:normAutofit lnSpcReduction="10000"/>
          </a:bodyPr>
          <a:lstStyle/>
          <a:p>
            <a:pPr marL="0" marR="173355">
              <a:lnSpc>
                <a:spcPct val="107000"/>
              </a:lnSpc>
              <a:spcBef>
                <a:spcPts val="0"/>
              </a:spcBef>
              <a:spcAft>
                <a:spcPts val="800"/>
              </a:spcAft>
            </a:pPr>
            <a:r>
              <a:rPr lang="en-US" sz="1800"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To God, all of these magical arts were an </a:t>
            </a:r>
            <a:r>
              <a:rPr lang="en-US" sz="1800" b="1"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abomination</a:t>
            </a:r>
            <a:r>
              <a:rPr lang="en-US" sz="1800"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173355">
              <a:lnSpc>
                <a:spcPct val="107000"/>
              </a:lnSpc>
              <a:spcBef>
                <a:spcPts val="0"/>
              </a:spcBef>
              <a:spcAft>
                <a:spcPts val="800"/>
              </a:spcAft>
            </a:pPr>
            <a:r>
              <a:rPr lang="en-US" sz="1800"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Isaiah declared that all of Babylon’s sorceries and spells would be unable to avert the punishment that God would inflict against her (Isaiah 47:8-15). This observation points to a significant conclusion. The Bible repeatedly portrays those who claim sorcerous powers as fakes and counterfeits (e.g., Genesis 41:8; Exodus 7:10-12; Daniel 2:2-11). Even the action of the so-called “witch of Endor,” who actually is identified in the text as a “medium” (NKJV) or having a “familiar spirit” (KJV) [1 Samuel 28:3ff.], must be deemed fraudulent for three reasons: (1) she was </a:t>
            </a:r>
            <a:r>
              <a:rPr lang="en-US" sz="1800" b="1"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surprised</a:t>
            </a:r>
            <a:r>
              <a:rPr lang="en-US" sz="1800"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 that a spirit actually appeared (vs. 12); (2) she thought the spirit was </a:t>
            </a:r>
            <a:r>
              <a:rPr lang="en-US" sz="1800" i="1" dirty="0" err="1">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elohim</a:t>
            </a:r>
            <a:r>
              <a:rPr lang="en-US" sz="1800"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—the Hebrew word for God or gods (vs. 13); and (3) she did not recognize Samuel, but had to describe him to Saul who in turn recognized him (vs. 14). In the New Testament, the claims of both Simon in Acts 8 and </a:t>
            </a:r>
            <a:r>
              <a:rPr lang="en-US" sz="1800" dirty="0" err="1">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Elymas</a:t>
            </a:r>
            <a:r>
              <a:rPr lang="en-US" sz="1800"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 in Acts 13 also were bogus. All these sorcerers and astrologers were fakes who had no real power—though they fooled a lot of people into thinking they did.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173355">
              <a:lnSpc>
                <a:spcPct val="107000"/>
              </a:lnSpc>
              <a:spcBef>
                <a:spcPts val="0"/>
              </a:spcBef>
              <a:spcAft>
                <a:spcPts val="800"/>
              </a:spcAft>
            </a:pPr>
            <a:r>
              <a:rPr lang="en-US" sz="1800"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Astrology, witchcraft, sorcery, spiritualism, and yes, those who claim to be “psychic mediums,” are all condemned by God. Why? Because these practices implicitly present themselves as substitutes for God, the one and only true power of the Universe, and His Word, the one and only valid spiritual guide. No wonder witchcraft is listed as </a:t>
            </a:r>
            <a:r>
              <a:rPr lang="en-US" sz="1800" b="1"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a work of the flesh</a:t>
            </a:r>
            <a:r>
              <a:rPr lang="en-US" sz="1800"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 (Galatians 5:20). No wonder the Bible declares in no uncertain terms that “sorcerers...shall have their part in the lake that burns with fire and brimstone, which is the second death” (Revelation 21:8). The only “crossing over” that is actually occurring is by those whose spirits exit their bodies (i.e., they die) and who then are transported to the hadean realm to await the Day of Judgment and eternity. Their abode is fixed and unchanging (Luke 16:26-31). – Dave Miller, </a:t>
            </a:r>
            <a:r>
              <a:rPr lang="en-US" sz="1800" i="1"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Apologetics Press</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13715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COMPLETE DARKNESS!</a:t>
            </a:r>
          </a:p>
        </p:txBody>
      </p:sp>
      <p:sp>
        <p:nvSpPr>
          <p:cNvPr id="3" name="Action Button: Go Back or Previous 2">
            <a:hlinkClick r:id="rId2" action="ppaction://hlinksldjump" highlightClick="1"/>
            <a:extLst>
              <a:ext uri="{FF2B5EF4-FFF2-40B4-BE49-F238E27FC236}">
                <a16:creationId xmlns:a16="http://schemas.microsoft.com/office/drawing/2014/main" id="{26339446-99C3-42EA-81CE-ACA225F2C2F3}"/>
              </a:ext>
            </a:extLst>
          </p:cNvPr>
          <p:cNvSpPr/>
          <p:nvPr/>
        </p:nvSpPr>
        <p:spPr>
          <a:xfrm>
            <a:off x="9914021" y="4754879"/>
            <a:ext cx="830660" cy="67665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541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394637" y="548641"/>
            <a:ext cx="11559940" cy="952900"/>
          </a:xfrm>
        </p:spPr>
        <p:txBody>
          <a:bodyPr>
            <a:noAutofit/>
          </a:bodyPr>
          <a:lstStyle/>
          <a:p>
            <a:r>
              <a:rPr lang="en-US" sz="5400" dirty="0">
                <a:solidFill>
                  <a:schemeClr val="accent2">
                    <a:lumMod val="20000"/>
                    <a:lumOff val="80000"/>
                  </a:schemeClr>
                </a:solidFill>
                <a:latin typeface="Ravie" panose="04040805050809020602" pitchFamily="82" charset="0"/>
              </a:rPr>
              <a:t>1) Biblical Demonology</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1020278" y="2184934"/>
            <a:ext cx="10590529" cy="5515277"/>
          </a:xfrm>
        </p:spPr>
        <p:txBody>
          <a:bodyPr>
            <a:normAutofit/>
          </a:bodyPr>
          <a:lstStyle/>
          <a:p>
            <a:r>
              <a:rPr lang="en-US" sz="4000" dirty="0">
                <a:solidFill>
                  <a:schemeClr val="accent1">
                    <a:lumMod val="20000"/>
                    <a:lumOff val="80000"/>
                  </a:schemeClr>
                </a:solidFill>
                <a:latin typeface="Castellar" panose="020A0402060406010301" pitchFamily="18" charset="0"/>
              </a:rPr>
              <a:t>Study of Satan</a:t>
            </a:r>
          </a:p>
          <a:p>
            <a:r>
              <a:rPr lang="en-US" sz="4000" dirty="0">
                <a:solidFill>
                  <a:schemeClr val="accent1">
                    <a:lumMod val="20000"/>
                    <a:lumOff val="80000"/>
                  </a:schemeClr>
                </a:solidFill>
                <a:latin typeface="Castellar" panose="020A0402060406010301" pitchFamily="18" charset="0"/>
              </a:rPr>
              <a:t>Satan Worshipers</a:t>
            </a:r>
          </a:p>
          <a:p>
            <a:r>
              <a:rPr lang="en-US" sz="4000" dirty="0">
                <a:solidFill>
                  <a:schemeClr val="accent1">
                    <a:lumMod val="20000"/>
                    <a:lumOff val="80000"/>
                  </a:schemeClr>
                </a:solidFill>
                <a:latin typeface="Castellar" panose="020A0402060406010301" pitchFamily="18" charset="0"/>
              </a:rPr>
              <a:t>Bible DEMONOLOGY</a:t>
            </a:r>
          </a:p>
          <a:p>
            <a:r>
              <a:rPr lang="en-US" sz="4000" dirty="0">
                <a:solidFill>
                  <a:schemeClr val="accent1">
                    <a:lumMod val="20000"/>
                    <a:lumOff val="80000"/>
                  </a:schemeClr>
                </a:solidFill>
                <a:latin typeface="Castellar" panose="020A0402060406010301" pitchFamily="18" charset="0"/>
              </a:rPr>
              <a:t>THE OCCULT: ORIGINS</a:t>
            </a:r>
          </a:p>
          <a:p>
            <a:r>
              <a:rPr lang="en-US" sz="4000" dirty="0">
                <a:solidFill>
                  <a:schemeClr val="accent1">
                    <a:lumMod val="20000"/>
                    <a:lumOff val="80000"/>
                  </a:schemeClr>
                </a:solidFill>
                <a:latin typeface="Castellar" panose="020A0402060406010301" pitchFamily="18" charset="0"/>
              </a:rPr>
              <a:t>The Occult: Overview</a:t>
            </a:r>
          </a:p>
          <a:p>
            <a:r>
              <a:rPr lang="en-US" sz="4000" dirty="0">
                <a:solidFill>
                  <a:schemeClr val="accent1">
                    <a:lumMod val="20000"/>
                    <a:lumOff val="80000"/>
                  </a:schemeClr>
                </a:solidFill>
                <a:latin typeface="Castellar" panose="020A0402060406010301" pitchFamily="18" charset="0"/>
              </a:rPr>
              <a:t>THE OCCULT: God’s Word</a:t>
            </a:r>
          </a:p>
          <a:p>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1448764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AA43083E-C247-415B-91C2-EEEFC94DEEF8}"/>
              </a:ext>
            </a:extLst>
          </p:cNvPr>
          <p:cNvSpPr>
            <a:spLocks noGrp="1" noChangeArrowheads="1"/>
          </p:cNvSpPr>
          <p:nvPr>
            <p:ph type="body" idx="1"/>
          </p:nvPr>
        </p:nvSpPr>
        <p:spPr>
          <a:xfrm>
            <a:off x="2146433" y="866274"/>
            <a:ext cx="7180447" cy="5763126"/>
          </a:xfrm>
        </p:spPr>
        <p:txBody>
          <a:bodyPr/>
          <a:lstStyle/>
          <a:p>
            <a:pPr algn="ctr">
              <a:lnSpc>
                <a:spcPct val="110000"/>
              </a:lnSpc>
              <a:buFont typeface="Wingdings 3" panose="05040102010807070707" pitchFamily="18" charset="2"/>
              <a:buNone/>
            </a:pPr>
            <a:r>
              <a:rPr lang="en-US" altLang="en-US" sz="3600" dirty="0">
                <a:effectLst/>
              </a:rPr>
              <a:t>WHITE MAGICK–seeks to use magical powers for the benefit of others.</a:t>
            </a:r>
          </a:p>
          <a:p>
            <a:pPr>
              <a:lnSpc>
                <a:spcPct val="110000"/>
              </a:lnSpc>
            </a:pPr>
            <a:r>
              <a:rPr lang="en-US" altLang="en-US" dirty="0">
                <a:effectLst/>
              </a:rPr>
              <a:t>Regarded as good and is not associated with Satan</a:t>
            </a:r>
          </a:p>
          <a:p>
            <a:pPr>
              <a:lnSpc>
                <a:spcPct val="110000"/>
              </a:lnSpc>
            </a:pPr>
            <a:r>
              <a:rPr lang="en-US" altLang="en-US" dirty="0">
                <a:effectLst/>
              </a:rPr>
              <a:t>Used to combat evil</a:t>
            </a:r>
          </a:p>
          <a:p>
            <a:pPr>
              <a:lnSpc>
                <a:spcPct val="110000"/>
              </a:lnSpc>
            </a:pPr>
            <a:r>
              <a:rPr lang="en-US" altLang="en-US" dirty="0">
                <a:effectLst/>
              </a:rPr>
              <a:t>Relies upon contacting spirits and using knowledge that God has not provided</a:t>
            </a:r>
          </a:p>
          <a:p>
            <a:pPr>
              <a:lnSpc>
                <a:spcPct val="110000"/>
              </a:lnSpc>
            </a:pPr>
            <a:r>
              <a:rPr lang="en-US" altLang="en-US" dirty="0">
                <a:effectLst/>
              </a:rPr>
              <a:t>In violation of God’s Scripture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734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347">
                                            <p:txEl>
                                              <p:pRg st="1" end="1"/>
                                            </p:txEl>
                                          </p:spTgt>
                                        </p:tgtEl>
                                        <p:attrNameLst>
                                          <p:attrName>style.visibility</p:attrName>
                                        </p:attrNameLst>
                                      </p:cBhvr>
                                      <p:to>
                                        <p:strVal val="visible"/>
                                      </p:to>
                                    </p:set>
                                    <p:anim calcmode="lin" valueType="num">
                                      <p:cBhvr>
                                        <p:cTn id="14" dur="5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734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734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7347">
                                            <p:txEl>
                                              <p:pRg st="2" end="2"/>
                                            </p:txEl>
                                          </p:spTgt>
                                        </p:tgtEl>
                                        <p:attrNameLst>
                                          <p:attrName>style.visibility</p:attrName>
                                        </p:attrNameLst>
                                      </p:cBhvr>
                                      <p:to>
                                        <p:strVal val="visible"/>
                                      </p:to>
                                    </p:set>
                                    <p:anim calcmode="lin" valueType="num">
                                      <p:cBhvr>
                                        <p:cTn id="21" dur="500" fill="hold"/>
                                        <p:tgtEl>
                                          <p:spTgt spid="5734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734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734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7347">
                                            <p:txEl>
                                              <p:pRg st="3" end="3"/>
                                            </p:txEl>
                                          </p:spTgt>
                                        </p:tgtEl>
                                        <p:attrNameLst>
                                          <p:attrName>style.visibility</p:attrName>
                                        </p:attrNameLst>
                                      </p:cBhvr>
                                      <p:to>
                                        <p:strVal val="visible"/>
                                      </p:to>
                                    </p:set>
                                    <p:anim calcmode="lin" valueType="num">
                                      <p:cBhvr>
                                        <p:cTn id="28" dur="500" fill="hold"/>
                                        <p:tgtEl>
                                          <p:spTgt spid="5734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734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734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57347">
                                            <p:txEl>
                                              <p:pRg st="4" end="4"/>
                                            </p:txEl>
                                          </p:spTgt>
                                        </p:tgtEl>
                                        <p:attrNameLst>
                                          <p:attrName>style.visibility</p:attrName>
                                        </p:attrNameLst>
                                      </p:cBhvr>
                                      <p:to>
                                        <p:strVal val="visible"/>
                                      </p:to>
                                    </p:set>
                                    <p:anim calcmode="lin" valueType="num">
                                      <p:cBhvr>
                                        <p:cTn id="35" dur="500" fill="hold"/>
                                        <p:tgtEl>
                                          <p:spTgt spid="5734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734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uiExpand="1"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ngel of disguise">
            <a:extLst>
              <a:ext uri="{FF2B5EF4-FFF2-40B4-BE49-F238E27FC236}">
                <a16:creationId xmlns:a16="http://schemas.microsoft.com/office/drawing/2014/main" id="{1988670E-B826-4463-A4E2-6D1A7854D1DA}"/>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587322365"/>
      </p:ext>
    </p:extLst>
  </p:cSld>
  <p:clrMapOvr>
    <a:masterClrMapping/>
  </p:clrMapOvr>
  <p:transition>
    <p:random/>
  </p:transition>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0" name="Slide Number Placeholder 3">
            <a:extLst>
              <a:ext uri="{FF2B5EF4-FFF2-40B4-BE49-F238E27FC236}">
                <a16:creationId xmlns:a16="http://schemas.microsoft.com/office/drawing/2014/main" id="{CBBFBE7C-0070-4EE9-A2C0-DAD5D8673A7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CE3BB27D-31BE-4746-A6B4-5918BD2C025A}" type="slidenum">
              <a:rPr lang="en-US" altLang="en-US">
                <a:solidFill>
                  <a:srgbClr val="000000"/>
                </a:solidFill>
              </a:rPr>
              <a:pPr eaLnBrk="0" fontAlgn="base" hangingPunct="0">
                <a:spcBef>
                  <a:spcPct val="0"/>
                </a:spcBef>
                <a:spcAft>
                  <a:spcPct val="0"/>
                </a:spcAft>
                <a:buClrTx/>
                <a:buNone/>
              </a:pPr>
              <a:t>201</a:t>
            </a:fld>
            <a:endParaRPr lang="en-US" altLang="en-US">
              <a:solidFill>
                <a:srgbClr val="000000"/>
              </a:solidFill>
            </a:endParaRPr>
          </a:p>
        </p:txBody>
      </p:sp>
      <p:sp>
        <p:nvSpPr>
          <p:cNvPr id="3074" name="WordArt 2">
            <a:extLst>
              <a:ext uri="{FF2B5EF4-FFF2-40B4-BE49-F238E27FC236}">
                <a16:creationId xmlns:a16="http://schemas.microsoft.com/office/drawing/2014/main" id="{98C27E13-31C6-4964-A80B-A2977647B7BF}"/>
              </a:ext>
            </a:extLst>
          </p:cNvPr>
          <p:cNvSpPr>
            <a:spLocks noChangeArrowheads="1" noChangeShapeType="1" noTextEdit="1"/>
          </p:cNvSpPr>
          <p:nvPr/>
        </p:nvSpPr>
        <p:spPr bwMode="auto">
          <a:xfrm>
            <a:off x="2590800" y="2438400"/>
            <a:ext cx="7391400" cy="1905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FFCC99"/>
                  </a:solidFill>
                  <a:round/>
                  <a:headEnd/>
                  <a:tailEnd/>
                </a:ln>
                <a:solidFill>
                  <a:srgbClr val="FF9900"/>
                </a:solidFill>
                <a:latin typeface="Algerian" panose="04020705040A02060702" pitchFamily="82" charset="0"/>
              </a:rPr>
              <a:t>Darkness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0" fill="hold"/>
                                        <p:tgtEl>
                                          <p:spTgt spid="3074"/>
                                        </p:tgtEl>
                                        <p:attrNameLst>
                                          <p:attrName>ppt_w</p:attrName>
                                        </p:attrNameLst>
                                      </p:cBhvr>
                                      <p:tavLst>
                                        <p:tav tm="0">
                                          <p:val>
                                            <p:strVal val="#ppt_w*2.5"/>
                                          </p:val>
                                        </p:tav>
                                        <p:tav tm="100000">
                                          <p:val>
                                            <p:strVal val="#ppt_w"/>
                                          </p:val>
                                        </p:tav>
                                      </p:tavLst>
                                    </p:anim>
                                    <p:anim calcmode="lin" valueType="num">
                                      <p:cBhvr>
                                        <p:cTn id="8" dur="5000" fill="hold"/>
                                        <p:tgtEl>
                                          <p:spTgt spid="3074"/>
                                        </p:tgtEl>
                                        <p:attrNameLst>
                                          <p:attrName>ppt_h</p:attrName>
                                        </p:attrNameLst>
                                      </p:cBhvr>
                                      <p:tavLst>
                                        <p:tav tm="0">
                                          <p:val>
                                            <p:strVal val="#ppt_h*0.01"/>
                                          </p:val>
                                        </p:tav>
                                        <p:tav tm="100000">
                                          <p:val>
                                            <p:strVal val="#ppt_h"/>
                                          </p:val>
                                        </p:tav>
                                      </p:tavLst>
                                    </p:anim>
                                    <p:anim calcmode="lin" valueType="num">
                                      <p:cBhvr>
                                        <p:cTn id="9" dur="5000" fill="hold"/>
                                        <p:tgtEl>
                                          <p:spTgt spid="3074"/>
                                        </p:tgtEl>
                                        <p:attrNameLst>
                                          <p:attrName>ppt_x</p:attrName>
                                        </p:attrNameLst>
                                      </p:cBhvr>
                                      <p:tavLst>
                                        <p:tav tm="0">
                                          <p:val>
                                            <p:strVal val="#ppt_x"/>
                                          </p:val>
                                        </p:tav>
                                        <p:tav tm="100000">
                                          <p:val>
                                            <p:strVal val="#ppt_x"/>
                                          </p:val>
                                        </p:tav>
                                      </p:tavLst>
                                    </p:anim>
                                    <p:anim calcmode="lin" valueType="num">
                                      <p:cBhvr>
                                        <p:cTn id="10" dur="5000" fill="hold"/>
                                        <p:tgtEl>
                                          <p:spTgt spid="3074"/>
                                        </p:tgtEl>
                                        <p:attrNameLst>
                                          <p:attrName>ppt_y</p:attrName>
                                        </p:attrNameLst>
                                      </p:cBhvr>
                                      <p:tavLst>
                                        <p:tav tm="0">
                                          <p:val>
                                            <p:strVal val="#ppt_h+1"/>
                                          </p:val>
                                        </p:tav>
                                        <p:tav tm="100000">
                                          <p:val>
                                            <p:strVal val="#ppt_y"/>
                                          </p:val>
                                        </p:tav>
                                      </p:tavLst>
                                    </p:anim>
                                    <p:animEffect transition="in" filter="fade">
                                      <p:cBhvr>
                                        <p:cTn id="11" dur="5000"/>
                                        <p:tgtEl>
                                          <p:spTgt spid="3074"/>
                                        </p:tgtEl>
                                      </p:cBhvr>
                                    </p:animEffect>
                                  </p:childTnLst>
                                </p:cTn>
                              </p:par>
                              <p:par>
                                <p:cTn id="12" presetID="17" presetClass="entr" presetSubtype="10" fill="hold" nodeType="withEffect">
                                  <p:stCondLst>
                                    <p:cond delay="350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3000" fill="hold"/>
                                        <p:tgtEl>
                                          <p:spTgt spid="3074"/>
                                        </p:tgtEl>
                                        <p:attrNameLst>
                                          <p:attrName>ppt_w</p:attrName>
                                        </p:attrNameLst>
                                      </p:cBhvr>
                                      <p:tavLst>
                                        <p:tav tm="0">
                                          <p:val>
                                            <p:fltVal val="0"/>
                                          </p:val>
                                        </p:tav>
                                        <p:tav tm="100000">
                                          <p:val>
                                            <p:strVal val="#ppt_w"/>
                                          </p:val>
                                        </p:tav>
                                      </p:tavLst>
                                    </p:anim>
                                    <p:anim calcmode="lin" valueType="num">
                                      <p:cBhvr>
                                        <p:cTn id="15" dur="3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4514" name="Slide Number Placeholder 3">
            <a:extLst>
              <a:ext uri="{FF2B5EF4-FFF2-40B4-BE49-F238E27FC236}">
                <a16:creationId xmlns:a16="http://schemas.microsoft.com/office/drawing/2014/main" id="{9179B6BC-3861-454D-89DA-125E6EE2642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BE1F5F26-F31D-49D5-AC91-3D397AB91C6B}" type="slidenum">
              <a:rPr lang="en-US" altLang="en-US">
                <a:solidFill>
                  <a:srgbClr val="000000"/>
                </a:solidFill>
              </a:rPr>
              <a:pPr eaLnBrk="0" fontAlgn="base" hangingPunct="0">
                <a:spcBef>
                  <a:spcPct val="0"/>
                </a:spcBef>
                <a:spcAft>
                  <a:spcPct val="0"/>
                </a:spcAft>
                <a:buClrTx/>
                <a:buNone/>
              </a:pPr>
              <a:t>202</a:t>
            </a:fld>
            <a:endParaRPr lang="en-US" altLang="en-US">
              <a:solidFill>
                <a:srgbClr val="000000"/>
              </a:solidFill>
            </a:endParaRPr>
          </a:p>
        </p:txBody>
      </p:sp>
      <p:sp>
        <p:nvSpPr>
          <p:cNvPr id="64515" name="WordArt 2">
            <a:extLst>
              <a:ext uri="{FF2B5EF4-FFF2-40B4-BE49-F238E27FC236}">
                <a16:creationId xmlns:a16="http://schemas.microsoft.com/office/drawing/2014/main" id="{32E9B584-25D8-45CE-A633-FDD7692D63E6}"/>
              </a:ext>
            </a:extLst>
          </p:cNvPr>
          <p:cNvSpPr>
            <a:spLocks noChangeArrowheads="1" noChangeShapeType="1" noTextEdit="1"/>
          </p:cNvSpPr>
          <p:nvPr/>
        </p:nvSpPr>
        <p:spPr bwMode="auto">
          <a:xfrm>
            <a:off x="2362200" y="1066800"/>
            <a:ext cx="7391400" cy="1905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FFCC99"/>
                  </a:solidFill>
                  <a:round/>
                  <a:headEnd/>
                  <a:tailEnd/>
                </a:ln>
                <a:solidFill>
                  <a:srgbClr val="FF9900"/>
                </a:solidFill>
                <a:latin typeface="Algerian" panose="04020705040A02060702" pitchFamily="82" charset="0"/>
              </a:rPr>
              <a:t>Darkness</a:t>
            </a:r>
          </a:p>
        </p:txBody>
      </p:sp>
      <p:sp>
        <p:nvSpPr>
          <p:cNvPr id="20483" name="WordArt 3">
            <a:extLst>
              <a:ext uri="{FF2B5EF4-FFF2-40B4-BE49-F238E27FC236}">
                <a16:creationId xmlns:a16="http://schemas.microsoft.com/office/drawing/2014/main" id="{6A85F884-5CE4-40BE-9953-DA08CFF2B615}"/>
              </a:ext>
            </a:extLst>
          </p:cNvPr>
          <p:cNvSpPr>
            <a:spLocks noChangeArrowheads="1" noChangeShapeType="1" noTextEdit="1"/>
          </p:cNvSpPr>
          <p:nvPr/>
        </p:nvSpPr>
        <p:spPr bwMode="auto">
          <a:xfrm>
            <a:off x="3352800" y="3124200"/>
            <a:ext cx="5410200" cy="2286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60325">
                  <a:solidFill>
                    <a:srgbClr val="FF6600"/>
                  </a:solidFill>
                  <a:round/>
                  <a:headEnd/>
                  <a:tailEnd/>
                </a:ln>
                <a:solidFill>
                  <a:srgbClr val="000000"/>
                </a:solidFill>
                <a:latin typeface="Arial Black" panose="020B0A04020102020204" pitchFamily="34" charset="0"/>
              </a:rPr>
              <a:t>is mentioned</a:t>
            </a:r>
          </a:p>
          <a:p>
            <a:pPr algn="ctr" eaLnBrk="0" fontAlgn="base" hangingPunct="0">
              <a:spcBef>
                <a:spcPct val="0"/>
              </a:spcBef>
              <a:spcAft>
                <a:spcPct val="0"/>
              </a:spcAft>
            </a:pPr>
            <a:r>
              <a:rPr lang="en-US" sz="3600" kern="10">
                <a:ln w="60325">
                  <a:solidFill>
                    <a:srgbClr val="FF6600"/>
                  </a:solidFill>
                  <a:round/>
                  <a:headEnd/>
                  <a:tailEnd/>
                </a:ln>
                <a:solidFill>
                  <a:srgbClr val="000000"/>
                </a:solidFill>
                <a:latin typeface="Arial Black" panose="020B0A04020102020204" pitchFamily="34" charset="0"/>
              </a:rPr>
              <a:t>162 times in Bible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2000" fill="hold"/>
                                        <p:tgtEl>
                                          <p:spTgt spid="20483"/>
                                        </p:tgtEl>
                                        <p:attrNameLst>
                                          <p:attrName>ppt_w</p:attrName>
                                        </p:attrNameLst>
                                      </p:cBhvr>
                                      <p:tavLst>
                                        <p:tav tm="0">
                                          <p:val>
                                            <p:fltVal val="0"/>
                                          </p:val>
                                        </p:tav>
                                        <p:tav tm="100000">
                                          <p:val>
                                            <p:strVal val="#ppt_w"/>
                                          </p:val>
                                        </p:tav>
                                      </p:tavLst>
                                    </p:anim>
                                    <p:anim calcmode="lin" valueType="num">
                                      <p:cBhvr>
                                        <p:cTn id="8" dur="2000" fill="hold"/>
                                        <p:tgtEl>
                                          <p:spTgt spid="204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a:extLst>
              <a:ext uri="{FF2B5EF4-FFF2-40B4-BE49-F238E27FC236}">
                <a16:creationId xmlns:a16="http://schemas.microsoft.com/office/drawing/2014/main" id="{35A8CCB1-1E37-419E-9D85-4A70D75DEBE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F629B6A2-E37F-4103-8C4F-9E4B9D28F583}" type="slidenum">
              <a:rPr lang="en-US" altLang="en-US">
                <a:solidFill>
                  <a:srgbClr val="000000"/>
                </a:solidFill>
              </a:rPr>
              <a:pPr eaLnBrk="0" fontAlgn="base" hangingPunct="0">
                <a:spcBef>
                  <a:spcPct val="0"/>
                </a:spcBef>
                <a:spcAft>
                  <a:spcPct val="0"/>
                </a:spcAft>
                <a:buClrTx/>
                <a:buNone/>
              </a:pPr>
              <a:t>203</a:t>
            </a:fld>
            <a:endParaRPr lang="en-US" altLang="en-US">
              <a:solidFill>
                <a:srgbClr val="000000"/>
              </a:solidFill>
            </a:endParaRPr>
          </a:p>
        </p:txBody>
      </p:sp>
      <p:sp>
        <p:nvSpPr>
          <p:cNvPr id="65539" name="Rectangle 2">
            <a:extLst>
              <a:ext uri="{FF2B5EF4-FFF2-40B4-BE49-F238E27FC236}">
                <a16:creationId xmlns:a16="http://schemas.microsoft.com/office/drawing/2014/main" id="{1FDFEC63-0BA5-4B68-AE3F-BB3F649472DA}"/>
              </a:ext>
            </a:extLst>
          </p:cNvPr>
          <p:cNvSpPr>
            <a:spLocks noGrp="1" noChangeArrowheads="1"/>
          </p:cNvSpPr>
          <p:nvPr>
            <p:ph type="title"/>
          </p:nvPr>
        </p:nvSpPr>
        <p:spPr/>
        <p:txBody>
          <a:bodyPr/>
          <a:lstStyle/>
          <a:p>
            <a:r>
              <a:rPr lang="en-US" altLang="en-US" sz="4800"/>
              <a:t>Darkness was upon earth !</a:t>
            </a:r>
          </a:p>
        </p:txBody>
      </p:sp>
      <p:sp>
        <p:nvSpPr>
          <p:cNvPr id="4099" name="Rectangle 3">
            <a:extLst>
              <a:ext uri="{FF2B5EF4-FFF2-40B4-BE49-F238E27FC236}">
                <a16:creationId xmlns:a16="http://schemas.microsoft.com/office/drawing/2014/main" id="{48A36E6F-6E35-497C-BD15-E29C9106045A}"/>
              </a:ext>
            </a:extLst>
          </p:cNvPr>
          <p:cNvSpPr>
            <a:spLocks noGrp="1" noChangeArrowheads="1"/>
          </p:cNvSpPr>
          <p:nvPr>
            <p:ph type="body" idx="1"/>
          </p:nvPr>
        </p:nvSpPr>
        <p:spPr/>
        <p:txBody>
          <a:bodyPr/>
          <a:lstStyle/>
          <a:p>
            <a:pPr algn="just"/>
            <a:r>
              <a:rPr lang="en-US" altLang="en-US" sz="4000"/>
              <a:t>Gen 1:2 And the earth was without form, and void; and </a:t>
            </a:r>
            <a:r>
              <a:rPr lang="en-US" altLang="en-US" sz="4000" u="sng">
                <a:solidFill>
                  <a:schemeClr val="accent1"/>
                </a:solidFill>
              </a:rPr>
              <a:t>darkness was upon the face of the deep</a:t>
            </a:r>
            <a:r>
              <a:rPr lang="en-US" altLang="en-US" sz="4000"/>
              <a:t>. And the Spirit of God moved upon the face of the waters.</a:t>
            </a:r>
          </a:p>
          <a:p>
            <a:endParaRPr lang="en-US" altLang="en-US" sz="400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3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a:extLst>
              <a:ext uri="{FF2B5EF4-FFF2-40B4-BE49-F238E27FC236}">
                <a16:creationId xmlns:a16="http://schemas.microsoft.com/office/drawing/2014/main" id="{064B3C25-8A89-4F88-9963-B0F03A14E9F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C833F322-9524-45CD-8584-E765B05BCD48}" type="slidenum">
              <a:rPr lang="en-US" altLang="en-US">
                <a:solidFill>
                  <a:srgbClr val="000000"/>
                </a:solidFill>
              </a:rPr>
              <a:pPr eaLnBrk="0" fontAlgn="base" hangingPunct="0">
                <a:spcBef>
                  <a:spcPct val="0"/>
                </a:spcBef>
                <a:spcAft>
                  <a:spcPct val="0"/>
                </a:spcAft>
                <a:buClrTx/>
                <a:buNone/>
              </a:pPr>
              <a:t>204</a:t>
            </a:fld>
            <a:endParaRPr lang="en-US" altLang="en-US">
              <a:solidFill>
                <a:srgbClr val="000000"/>
              </a:solidFill>
            </a:endParaRPr>
          </a:p>
        </p:txBody>
      </p:sp>
      <p:sp>
        <p:nvSpPr>
          <p:cNvPr id="66563" name="Rectangle 2">
            <a:extLst>
              <a:ext uri="{FF2B5EF4-FFF2-40B4-BE49-F238E27FC236}">
                <a16:creationId xmlns:a16="http://schemas.microsoft.com/office/drawing/2014/main" id="{281D5025-26B6-49FB-9411-35398DBDB6CB}"/>
              </a:ext>
            </a:extLst>
          </p:cNvPr>
          <p:cNvSpPr>
            <a:spLocks noGrp="1" noChangeArrowheads="1"/>
          </p:cNvSpPr>
          <p:nvPr>
            <p:ph type="title"/>
          </p:nvPr>
        </p:nvSpPr>
        <p:spPr/>
        <p:txBody>
          <a:bodyPr/>
          <a:lstStyle/>
          <a:p>
            <a:r>
              <a:rPr lang="en-US" altLang="en-US" sz="4800"/>
              <a:t>It took God to change earth</a:t>
            </a:r>
          </a:p>
        </p:txBody>
      </p:sp>
      <p:sp>
        <p:nvSpPr>
          <p:cNvPr id="6147" name="Rectangle 3">
            <a:extLst>
              <a:ext uri="{FF2B5EF4-FFF2-40B4-BE49-F238E27FC236}">
                <a16:creationId xmlns:a16="http://schemas.microsoft.com/office/drawing/2014/main" id="{172E6C85-4354-4B19-9559-EAE5EFC73C75}"/>
              </a:ext>
            </a:extLst>
          </p:cNvPr>
          <p:cNvSpPr>
            <a:spLocks noGrp="1" noChangeArrowheads="1"/>
          </p:cNvSpPr>
          <p:nvPr>
            <p:ph type="body" idx="1"/>
          </p:nvPr>
        </p:nvSpPr>
        <p:spPr>
          <a:xfrm>
            <a:off x="1981200" y="1981200"/>
            <a:ext cx="8001000" cy="4114800"/>
          </a:xfrm>
        </p:spPr>
        <p:txBody>
          <a:bodyPr/>
          <a:lstStyle/>
          <a:p>
            <a:pPr algn="just"/>
            <a:r>
              <a:rPr lang="en-US" altLang="en-US"/>
              <a:t>   Gen 1:3-4 And God said, </a:t>
            </a:r>
            <a:r>
              <a:rPr lang="en-US" altLang="en-US">
                <a:solidFill>
                  <a:schemeClr val="accent1"/>
                </a:solidFill>
              </a:rPr>
              <a:t>Let there be light: and there was</a:t>
            </a:r>
            <a:r>
              <a:rPr lang="en-US" altLang="en-US"/>
              <a:t> </a:t>
            </a:r>
            <a:r>
              <a:rPr lang="en-US" altLang="en-US">
                <a:solidFill>
                  <a:schemeClr val="accent1"/>
                </a:solidFill>
              </a:rPr>
              <a:t>light</a:t>
            </a:r>
            <a:r>
              <a:rPr lang="en-US" altLang="en-US"/>
              <a:t>.4 And God saw the light, that it was good: and God </a:t>
            </a:r>
            <a:r>
              <a:rPr lang="en-US" altLang="en-US" u="sng"/>
              <a:t>divided the light from the darkness</a:t>
            </a:r>
            <a:r>
              <a:rPr lang="en-US" altLang="en-US"/>
              <a:t>.</a:t>
            </a:r>
          </a:p>
          <a:p>
            <a:pPr algn="just"/>
            <a:r>
              <a:rPr lang="en-US" altLang="en-US"/>
              <a:t>This was the beginning of separating light from darkness</a:t>
            </a:r>
          </a:p>
          <a:p>
            <a:pPr algn="just"/>
            <a:r>
              <a:rPr lang="en-US" altLang="en-US"/>
              <a:t> Ever since the creation, both have existed</a:t>
            </a:r>
          </a:p>
          <a:p>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30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3000" fill="hold"/>
                                        <p:tgtEl>
                                          <p:spTgt spid="6147">
                                            <p:txEl>
                                              <p:pRg st="1" end="1"/>
                                            </p:txEl>
                                          </p:spTgt>
                                        </p:tgtEl>
                                        <p:attrNameLst>
                                          <p:attrName>ppt_x</p:attrName>
                                        </p:attrNameLst>
                                      </p:cBhvr>
                                      <p:tavLst>
                                        <p:tav tm="0">
                                          <p:val>
                                            <p:strVal val="1+#ppt_w/2"/>
                                          </p:val>
                                        </p:tav>
                                        <p:tav tm="100000">
                                          <p:val>
                                            <p:strVal val="#ppt_x"/>
                                          </p:val>
                                        </p:tav>
                                      </p:tavLst>
                                    </p:anim>
                                    <p:anim calcmode="lin" valueType="num">
                                      <p:cBhvr additive="base">
                                        <p:cTn id="14" dur="3000" fill="hold"/>
                                        <p:tgtEl>
                                          <p:spTgt spid="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1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B185992A-8B4E-4856-AE6A-72310A89E77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38B9C8B2-E159-4DA4-94D3-88A7325A82F3}" type="slidenum">
              <a:rPr lang="en-US" altLang="en-US">
                <a:solidFill>
                  <a:srgbClr val="000000"/>
                </a:solidFill>
              </a:rPr>
              <a:pPr eaLnBrk="0" fontAlgn="base" hangingPunct="0">
                <a:spcBef>
                  <a:spcPct val="0"/>
                </a:spcBef>
                <a:spcAft>
                  <a:spcPct val="0"/>
                </a:spcAft>
                <a:buClrTx/>
                <a:buNone/>
              </a:pPr>
              <a:t>205</a:t>
            </a:fld>
            <a:endParaRPr lang="en-US" altLang="en-US">
              <a:solidFill>
                <a:srgbClr val="000000"/>
              </a:solidFill>
            </a:endParaRPr>
          </a:p>
        </p:txBody>
      </p:sp>
      <p:sp>
        <p:nvSpPr>
          <p:cNvPr id="67587" name="Rectangle 2">
            <a:extLst>
              <a:ext uri="{FF2B5EF4-FFF2-40B4-BE49-F238E27FC236}">
                <a16:creationId xmlns:a16="http://schemas.microsoft.com/office/drawing/2014/main" id="{781E7D93-5A4C-48E6-9111-AEA922F4C186}"/>
              </a:ext>
            </a:extLst>
          </p:cNvPr>
          <p:cNvSpPr>
            <a:spLocks noGrp="1" noChangeArrowheads="1"/>
          </p:cNvSpPr>
          <p:nvPr>
            <p:ph type="title"/>
          </p:nvPr>
        </p:nvSpPr>
        <p:spPr/>
        <p:txBody>
          <a:bodyPr/>
          <a:lstStyle/>
          <a:p>
            <a:r>
              <a:rPr lang="en-US" altLang="en-US" sz="4800"/>
              <a:t>An horror of great darkness</a:t>
            </a:r>
          </a:p>
        </p:txBody>
      </p:sp>
      <p:sp>
        <p:nvSpPr>
          <p:cNvPr id="7171" name="Rectangle 3">
            <a:extLst>
              <a:ext uri="{FF2B5EF4-FFF2-40B4-BE49-F238E27FC236}">
                <a16:creationId xmlns:a16="http://schemas.microsoft.com/office/drawing/2014/main" id="{C2E8887F-1CAF-4293-9F2E-FA13914B4607}"/>
              </a:ext>
            </a:extLst>
          </p:cNvPr>
          <p:cNvSpPr>
            <a:spLocks noGrp="1" noChangeArrowheads="1"/>
          </p:cNvSpPr>
          <p:nvPr>
            <p:ph type="body" idx="1"/>
          </p:nvPr>
        </p:nvSpPr>
        <p:spPr>
          <a:xfrm>
            <a:off x="2057400" y="1676400"/>
            <a:ext cx="8153400" cy="4724400"/>
          </a:xfrm>
        </p:spPr>
        <p:txBody>
          <a:bodyPr/>
          <a:lstStyle/>
          <a:p>
            <a:pPr algn="just">
              <a:lnSpc>
                <a:spcPct val="90000"/>
              </a:lnSpc>
            </a:pPr>
            <a:r>
              <a:rPr lang="en-US" altLang="en-US"/>
              <a:t> Gen 15:12-13 And when the sun was going down, a deep sleep fell upon Abram; and, lo, </a:t>
            </a:r>
            <a:r>
              <a:rPr lang="en-US" altLang="en-US">
                <a:solidFill>
                  <a:schemeClr val="accent1"/>
                </a:solidFill>
              </a:rPr>
              <a:t>an horror of great darkness</a:t>
            </a:r>
            <a:r>
              <a:rPr lang="en-US" altLang="en-US"/>
              <a:t> fell upon him.  13 And he said unto Abram, Know of a surety that thy seed shall be a stranger in a land that is not theirs, and shall serve them; and they shall afflict them four hundred years;</a:t>
            </a:r>
          </a:p>
          <a:p>
            <a:pPr algn="just">
              <a:lnSpc>
                <a:spcPct val="90000"/>
              </a:lnSpc>
            </a:pPr>
            <a:r>
              <a:rPr lang="en-US" altLang="en-US"/>
              <a:t> And also that nation, whom they shall serve will I judge.</a:t>
            </a:r>
          </a:p>
          <a:p>
            <a:pPr>
              <a:lnSpc>
                <a:spcPct val="90000"/>
              </a:lnSpc>
            </a:pPr>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20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7171">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71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7171">
                                            <p:txEl>
                                              <p:pRg st="1" end="1"/>
                                            </p:txEl>
                                          </p:spTgt>
                                        </p:tgtEl>
                                        <p:attrNameLst>
                                          <p:attrName>style.visibility</p:attrName>
                                        </p:attrNameLst>
                                      </p:cBhvr>
                                      <p:to>
                                        <p:strVal val="visible"/>
                                      </p:to>
                                    </p:set>
                                    <p:anim calcmode="lin" valueType="num">
                                      <p:cBhvr>
                                        <p:cTn id="14" dur="20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7171">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7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a:extLst>
              <a:ext uri="{FF2B5EF4-FFF2-40B4-BE49-F238E27FC236}">
                <a16:creationId xmlns:a16="http://schemas.microsoft.com/office/drawing/2014/main" id="{9593CBDF-8A16-42D1-BE2B-6E6A774F082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5776DB57-1FDA-4F22-9809-2FB832986C32}" type="slidenum">
              <a:rPr lang="en-US" altLang="en-US">
                <a:solidFill>
                  <a:srgbClr val="000000"/>
                </a:solidFill>
              </a:rPr>
              <a:pPr eaLnBrk="0" fontAlgn="base" hangingPunct="0">
                <a:spcBef>
                  <a:spcPct val="0"/>
                </a:spcBef>
                <a:spcAft>
                  <a:spcPct val="0"/>
                </a:spcAft>
                <a:buClrTx/>
                <a:buNone/>
              </a:pPr>
              <a:t>206</a:t>
            </a:fld>
            <a:endParaRPr lang="en-US" altLang="en-US">
              <a:solidFill>
                <a:srgbClr val="000000"/>
              </a:solidFill>
            </a:endParaRPr>
          </a:p>
        </p:txBody>
      </p:sp>
      <p:sp>
        <p:nvSpPr>
          <p:cNvPr id="68611" name="Rectangle 2">
            <a:extLst>
              <a:ext uri="{FF2B5EF4-FFF2-40B4-BE49-F238E27FC236}">
                <a16:creationId xmlns:a16="http://schemas.microsoft.com/office/drawing/2014/main" id="{0F45F7D0-4520-4E30-AEB7-23AA9A9946DC}"/>
              </a:ext>
            </a:extLst>
          </p:cNvPr>
          <p:cNvSpPr>
            <a:spLocks noGrp="1" noChangeArrowheads="1"/>
          </p:cNvSpPr>
          <p:nvPr>
            <p:ph type="title"/>
          </p:nvPr>
        </p:nvSpPr>
        <p:spPr/>
        <p:txBody>
          <a:bodyPr/>
          <a:lstStyle/>
          <a:p>
            <a:r>
              <a:rPr lang="en-US" altLang="en-US"/>
              <a:t>Darkness returned to Egypt</a:t>
            </a:r>
          </a:p>
        </p:txBody>
      </p:sp>
      <p:sp>
        <p:nvSpPr>
          <p:cNvPr id="8195" name="Rectangle 3">
            <a:extLst>
              <a:ext uri="{FF2B5EF4-FFF2-40B4-BE49-F238E27FC236}">
                <a16:creationId xmlns:a16="http://schemas.microsoft.com/office/drawing/2014/main" id="{05C8BEF6-21A5-4B62-91FF-5B1F6EB92466}"/>
              </a:ext>
            </a:extLst>
          </p:cNvPr>
          <p:cNvSpPr>
            <a:spLocks noGrp="1" noChangeArrowheads="1"/>
          </p:cNvSpPr>
          <p:nvPr>
            <p:ph type="body" idx="1"/>
          </p:nvPr>
        </p:nvSpPr>
        <p:spPr>
          <a:xfrm>
            <a:off x="2209800" y="1981200"/>
            <a:ext cx="7924800" cy="4876800"/>
          </a:xfrm>
        </p:spPr>
        <p:txBody>
          <a:bodyPr/>
          <a:lstStyle/>
          <a:p>
            <a:pPr algn="just">
              <a:lnSpc>
                <a:spcPct val="90000"/>
              </a:lnSpc>
            </a:pPr>
            <a:r>
              <a:rPr lang="en-US" altLang="en-US"/>
              <a:t> Ex 10:21-23 And the Lord said unto Moses, Stretch out thine hand toward heaven, that there may be </a:t>
            </a:r>
            <a:r>
              <a:rPr lang="en-US" altLang="en-US">
                <a:solidFill>
                  <a:schemeClr val="accent1"/>
                </a:solidFill>
              </a:rPr>
              <a:t>darkness over the land of Egypt, even darkness which may be felt.</a:t>
            </a:r>
            <a:r>
              <a:rPr lang="en-US" altLang="en-US"/>
              <a:t>  22 And Moses stretched forth his hand toward heaven; and there was a </a:t>
            </a:r>
            <a:r>
              <a:rPr lang="en-US" altLang="en-US">
                <a:solidFill>
                  <a:schemeClr val="accent1"/>
                </a:solidFill>
              </a:rPr>
              <a:t>thick darkness</a:t>
            </a:r>
            <a:r>
              <a:rPr lang="en-US" altLang="en-US"/>
              <a:t> in all the land of Egypt </a:t>
            </a:r>
            <a:r>
              <a:rPr lang="en-US" altLang="en-US">
                <a:solidFill>
                  <a:schemeClr val="accent1"/>
                </a:solidFill>
              </a:rPr>
              <a:t>three days</a:t>
            </a:r>
            <a:r>
              <a:rPr lang="en-US" altLang="en-US"/>
              <a:t>: 23 They </a:t>
            </a:r>
            <a:r>
              <a:rPr lang="en-US" altLang="en-US">
                <a:solidFill>
                  <a:schemeClr val="accent1"/>
                </a:solidFill>
              </a:rPr>
              <a:t>saw not one another</a:t>
            </a:r>
            <a:r>
              <a:rPr lang="en-US" altLang="en-US"/>
              <a:t>, </a:t>
            </a:r>
            <a:r>
              <a:rPr lang="en-US" altLang="en-US" u="sng"/>
              <a:t>neither rose any from his place for three days: </a:t>
            </a:r>
          </a:p>
          <a:p>
            <a:pPr>
              <a:lnSpc>
                <a:spcPct val="90000"/>
              </a:lnSpc>
              <a:buFont typeface="Times" panose="02020603050405020304" pitchFamily="18" charset="0"/>
              <a:buNone/>
            </a:pPr>
            <a:endParaRPr lang="en-US" altLang="en-US" u="sng"/>
          </a:p>
          <a:p>
            <a:pPr>
              <a:lnSpc>
                <a:spcPct val="90000"/>
              </a:lnSpc>
            </a:pPr>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p:cTn id="7" dur="2000" fill="hold"/>
                                        <p:tgtEl>
                                          <p:spTgt spid="819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8195">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8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a:extLst>
              <a:ext uri="{FF2B5EF4-FFF2-40B4-BE49-F238E27FC236}">
                <a16:creationId xmlns:a16="http://schemas.microsoft.com/office/drawing/2014/main" id="{1F3D5663-CB9F-4353-B64F-9DBBAC9BE06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75C47094-6680-42E6-92E3-D50536B67BB9}" type="slidenum">
              <a:rPr lang="en-US" altLang="en-US">
                <a:solidFill>
                  <a:srgbClr val="000000"/>
                </a:solidFill>
              </a:rPr>
              <a:pPr eaLnBrk="0" fontAlgn="base" hangingPunct="0">
                <a:spcBef>
                  <a:spcPct val="0"/>
                </a:spcBef>
                <a:spcAft>
                  <a:spcPct val="0"/>
                </a:spcAft>
                <a:buClrTx/>
                <a:buNone/>
              </a:pPr>
              <a:t>207</a:t>
            </a:fld>
            <a:endParaRPr lang="en-US" altLang="en-US">
              <a:solidFill>
                <a:srgbClr val="000000"/>
              </a:solidFill>
            </a:endParaRPr>
          </a:p>
        </p:txBody>
      </p:sp>
      <p:sp>
        <p:nvSpPr>
          <p:cNvPr id="69635" name="Rectangle 2">
            <a:extLst>
              <a:ext uri="{FF2B5EF4-FFF2-40B4-BE49-F238E27FC236}">
                <a16:creationId xmlns:a16="http://schemas.microsoft.com/office/drawing/2014/main" id="{D84CDFB0-FDDE-45D8-893E-5DB288ABE6FB}"/>
              </a:ext>
            </a:extLst>
          </p:cNvPr>
          <p:cNvSpPr>
            <a:spLocks noGrp="1" noChangeArrowheads="1"/>
          </p:cNvSpPr>
          <p:nvPr>
            <p:ph type="title"/>
          </p:nvPr>
        </p:nvSpPr>
        <p:spPr/>
        <p:txBody>
          <a:bodyPr/>
          <a:lstStyle/>
          <a:p>
            <a:r>
              <a:rPr lang="en-US" altLang="en-US"/>
              <a:t>God uses darkness in Egypt</a:t>
            </a:r>
          </a:p>
        </p:txBody>
      </p:sp>
      <p:sp>
        <p:nvSpPr>
          <p:cNvPr id="9219" name="Rectangle 3">
            <a:extLst>
              <a:ext uri="{FF2B5EF4-FFF2-40B4-BE49-F238E27FC236}">
                <a16:creationId xmlns:a16="http://schemas.microsoft.com/office/drawing/2014/main" id="{78661AC0-33FF-45DC-A92A-78AF366E0B0A}"/>
              </a:ext>
            </a:extLst>
          </p:cNvPr>
          <p:cNvSpPr>
            <a:spLocks noGrp="1" noChangeArrowheads="1"/>
          </p:cNvSpPr>
          <p:nvPr>
            <p:ph type="body" idx="1"/>
          </p:nvPr>
        </p:nvSpPr>
        <p:spPr/>
        <p:txBody>
          <a:bodyPr/>
          <a:lstStyle/>
          <a:p>
            <a:pPr algn="just"/>
            <a:r>
              <a:rPr lang="en-US" altLang="en-US" sz="3600"/>
              <a:t> Ex 14:20 And it came between the camp of the Egyptians and the camp of Israel; and it was a </a:t>
            </a:r>
            <a:r>
              <a:rPr lang="en-US" altLang="en-US" sz="3600">
                <a:solidFill>
                  <a:schemeClr val="accent1"/>
                </a:solidFill>
              </a:rPr>
              <a:t>cloud and darkness to them</a:t>
            </a:r>
            <a:r>
              <a:rPr lang="en-US" altLang="en-US" sz="3600"/>
              <a:t>, but it </a:t>
            </a:r>
            <a:r>
              <a:rPr lang="en-US" altLang="en-US" sz="3600">
                <a:solidFill>
                  <a:schemeClr val="accent1"/>
                </a:solidFill>
              </a:rPr>
              <a:t>gave light by night to these:</a:t>
            </a:r>
            <a:r>
              <a:rPr lang="en-US" altLang="en-US" sz="3600"/>
              <a:t> so that the one came not near the other all the night.</a:t>
            </a:r>
          </a:p>
          <a:p>
            <a:endParaRPr lang="en-US" altLang="en-US" sz="360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p:cTn id="7" dur="2000" fill="hold"/>
                                        <p:tgtEl>
                                          <p:spTgt spid="9219">
                                            <p:txEl>
                                              <p:pRg st="0" end="0"/>
                                            </p:txEl>
                                          </p:spTgt>
                                        </p:tgtEl>
                                        <p:attrNameLst>
                                          <p:attrName>ppt_w</p:attrName>
                                        </p:attrNameLst>
                                      </p:cBhvr>
                                      <p:tavLst>
                                        <p:tav tm="0">
                                          <p:val>
                                            <p:strVal val="#ppt_w*2.5"/>
                                          </p:val>
                                        </p:tav>
                                        <p:tav tm="100000">
                                          <p:val>
                                            <p:strVal val="#ppt_w"/>
                                          </p:val>
                                        </p:tav>
                                      </p:tavLst>
                                    </p:anim>
                                    <p:anim calcmode="lin" valueType="num">
                                      <p:cBhvr>
                                        <p:cTn id="8" dur="2000" fill="hold"/>
                                        <p:tgtEl>
                                          <p:spTgt spid="9219">
                                            <p:txEl>
                                              <p:pRg st="0" end="0"/>
                                            </p:txEl>
                                          </p:spTgt>
                                        </p:tgtEl>
                                        <p:attrNameLst>
                                          <p:attrName>ppt_h</p:attrName>
                                        </p:attrNameLst>
                                      </p:cBhvr>
                                      <p:tavLst>
                                        <p:tav tm="0">
                                          <p:val>
                                            <p:strVal val="#ppt_h*0.01"/>
                                          </p:val>
                                        </p:tav>
                                        <p:tav tm="100000">
                                          <p:val>
                                            <p:strVal val="#ppt_h"/>
                                          </p:val>
                                        </p:tav>
                                      </p:tavLst>
                                    </p:anim>
                                    <p:anim calcmode="lin" valueType="num">
                                      <p:cBhvr>
                                        <p:cTn id="9" dur="2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0" dur="2000" fill="hold"/>
                                        <p:tgtEl>
                                          <p:spTgt spid="9219">
                                            <p:txEl>
                                              <p:pRg st="0" end="0"/>
                                            </p:txEl>
                                          </p:spTgt>
                                        </p:tgtEl>
                                        <p:attrNameLst>
                                          <p:attrName>ppt_y</p:attrName>
                                        </p:attrNameLst>
                                      </p:cBhvr>
                                      <p:tavLst>
                                        <p:tav tm="0">
                                          <p:val>
                                            <p:strVal val="#ppt_h+1"/>
                                          </p:val>
                                        </p:tav>
                                        <p:tav tm="100000">
                                          <p:val>
                                            <p:strVal val="#ppt_y"/>
                                          </p:val>
                                        </p:tav>
                                      </p:tavLst>
                                    </p:anim>
                                    <p:animEffect transition="in" filter="fade">
                                      <p:cBhvr>
                                        <p:cTn id="11" dur="20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a:extLst>
              <a:ext uri="{FF2B5EF4-FFF2-40B4-BE49-F238E27FC236}">
                <a16:creationId xmlns:a16="http://schemas.microsoft.com/office/drawing/2014/main" id="{F9B2EB9C-BB5D-4D1C-A4E0-47364DC1C1D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331BF617-62B2-4067-9257-68FF28BA7D7F}" type="slidenum">
              <a:rPr lang="en-US" altLang="en-US">
                <a:solidFill>
                  <a:srgbClr val="000000"/>
                </a:solidFill>
              </a:rPr>
              <a:pPr eaLnBrk="0" fontAlgn="base" hangingPunct="0">
                <a:spcBef>
                  <a:spcPct val="0"/>
                </a:spcBef>
                <a:spcAft>
                  <a:spcPct val="0"/>
                </a:spcAft>
                <a:buClrTx/>
                <a:buNone/>
              </a:pPr>
              <a:t>208</a:t>
            </a:fld>
            <a:endParaRPr lang="en-US" altLang="en-US">
              <a:solidFill>
                <a:srgbClr val="000000"/>
              </a:solidFill>
            </a:endParaRPr>
          </a:p>
        </p:txBody>
      </p:sp>
      <p:sp>
        <p:nvSpPr>
          <p:cNvPr id="70659" name="Rectangle 2">
            <a:extLst>
              <a:ext uri="{FF2B5EF4-FFF2-40B4-BE49-F238E27FC236}">
                <a16:creationId xmlns:a16="http://schemas.microsoft.com/office/drawing/2014/main" id="{CE64D8C2-8593-44D9-8CB6-B4452A4F4EBB}"/>
              </a:ext>
            </a:extLst>
          </p:cNvPr>
          <p:cNvSpPr>
            <a:spLocks noGrp="1" noChangeArrowheads="1"/>
          </p:cNvSpPr>
          <p:nvPr>
            <p:ph type="title"/>
          </p:nvPr>
        </p:nvSpPr>
        <p:spPr/>
        <p:txBody>
          <a:bodyPr/>
          <a:lstStyle/>
          <a:p>
            <a:r>
              <a:rPr lang="en-US" altLang="en-US"/>
              <a:t>God is in the midst of darkness</a:t>
            </a:r>
          </a:p>
        </p:txBody>
      </p:sp>
      <p:sp>
        <p:nvSpPr>
          <p:cNvPr id="10243" name="Rectangle 3">
            <a:extLst>
              <a:ext uri="{FF2B5EF4-FFF2-40B4-BE49-F238E27FC236}">
                <a16:creationId xmlns:a16="http://schemas.microsoft.com/office/drawing/2014/main" id="{E441637C-A5ED-40D0-8CA6-3A36724371C4}"/>
              </a:ext>
            </a:extLst>
          </p:cNvPr>
          <p:cNvSpPr>
            <a:spLocks noGrp="1" noChangeArrowheads="1"/>
          </p:cNvSpPr>
          <p:nvPr>
            <p:ph type="body" idx="1"/>
          </p:nvPr>
        </p:nvSpPr>
        <p:spPr/>
        <p:txBody>
          <a:bodyPr/>
          <a:lstStyle/>
          <a:p>
            <a:pPr algn="just">
              <a:lnSpc>
                <a:spcPct val="90000"/>
              </a:lnSpc>
            </a:pPr>
            <a:r>
              <a:rPr lang="en-US" altLang="en-US"/>
              <a:t>Ex 20:21-23  And the people stood afar off, and Moses drew near </a:t>
            </a:r>
            <a:r>
              <a:rPr lang="en-US" altLang="en-US">
                <a:solidFill>
                  <a:schemeClr val="accent1"/>
                </a:solidFill>
              </a:rPr>
              <a:t>unto the thick darkness where God was</a:t>
            </a:r>
            <a:r>
              <a:rPr lang="en-US" altLang="en-US"/>
              <a:t>.  22 And the Lord said unto Moses, Thus thou shalt say unto the children of Israel, </a:t>
            </a:r>
            <a:r>
              <a:rPr lang="en-US" altLang="en-US">
                <a:solidFill>
                  <a:schemeClr val="accent1"/>
                </a:solidFill>
              </a:rPr>
              <a:t>Ye have seen that I have talked with you from heaven.</a:t>
            </a:r>
            <a:r>
              <a:rPr lang="en-US" altLang="en-US"/>
              <a:t>  23 Ye shall not make with me gods of silver, neither shall ye make unto you gods of gold.</a:t>
            </a:r>
          </a:p>
          <a:p>
            <a:pPr>
              <a:lnSpc>
                <a:spcPct val="90000"/>
              </a:lnSpc>
            </a:pPr>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arn(inHorizontal)">
                                      <p:cBhvr>
                                        <p:cTn id="7" dur="2000"/>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a:extLst>
              <a:ext uri="{FF2B5EF4-FFF2-40B4-BE49-F238E27FC236}">
                <a16:creationId xmlns:a16="http://schemas.microsoft.com/office/drawing/2014/main" id="{5164753E-6D65-4054-B13A-6CDDB1CF23C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238A9BFD-1B03-499C-8D74-C6507CEC26AD}" type="slidenum">
              <a:rPr lang="en-US" altLang="en-US">
                <a:solidFill>
                  <a:srgbClr val="000000"/>
                </a:solidFill>
              </a:rPr>
              <a:pPr eaLnBrk="0" fontAlgn="base" hangingPunct="0">
                <a:spcBef>
                  <a:spcPct val="0"/>
                </a:spcBef>
                <a:spcAft>
                  <a:spcPct val="0"/>
                </a:spcAft>
                <a:buClrTx/>
                <a:buNone/>
              </a:pPr>
              <a:t>209</a:t>
            </a:fld>
            <a:endParaRPr lang="en-US" altLang="en-US">
              <a:solidFill>
                <a:srgbClr val="000000"/>
              </a:solidFill>
            </a:endParaRPr>
          </a:p>
        </p:txBody>
      </p:sp>
      <p:sp>
        <p:nvSpPr>
          <p:cNvPr id="71683" name="Rectangle 2">
            <a:extLst>
              <a:ext uri="{FF2B5EF4-FFF2-40B4-BE49-F238E27FC236}">
                <a16:creationId xmlns:a16="http://schemas.microsoft.com/office/drawing/2014/main" id="{F79651A8-4F14-4104-AA51-90AC94DCD53C}"/>
              </a:ext>
            </a:extLst>
          </p:cNvPr>
          <p:cNvSpPr>
            <a:spLocks noGrp="1" noChangeArrowheads="1"/>
          </p:cNvSpPr>
          <p:nvPr>
            <p:ph type="title"/>
          </p:nvPr>
        </p:nvSpPr>
        <p:spPr>
          <a:xfrm>
            <a:off x="1981200" y="609600"/>
            <a:ext cx="8305800" cy="1143000"/>
          </a:xfrm>
        </p:spPr>
        <p:txBody>
          <a:bodyPr/>
          <a:lstStyle/>
          <a:p>
            <a:r>
              <a:rPr lang="en-US" altLang="en-US" sz="4000"/>
              <a:t>Darkness, clouds, &amp; thick darkness</a:t>
            </a:r>
          </a:p>
        </p:txBody>
      </p:sp>
      <p:sp>
        <p:nvSpPr>
          <p:cNvPr id="11267" name="Rectangle 3">
            <a:extLst>
              <a:ext uri="{FF2B5EF4-FFF2-40B4-BE49-F238E27FC236}">
                <a16:creationId xmlns:a16="http://schemas.microsoft.com/office/drawing/2014/main" id="{A372981D-ABD8-4BCE-89BE-7D1F2B2E63D9}"/>
              </a:ext>
            </a:extLst>
          </p:cNvPr>
          <p:cNvSpPr>
            <a:spLocks noGrp="1" noChangeArrowheads="1"/>
          </p:cNvSpPr>
          <p:nvPr>
            <p:ph type="body" idx="1"/>
          </p:nvPr>
        </p:nvSpPr>
        <p:spPr>
          <a:xfrm>
            <a:off x="2133600" y="1676400"/>
            <a:ext cx="8001000" cy="4724400"/>
          </a:xfrm>
        </p:spPr>
        <p:txBody>
          <a:bodyPr/>
          <a:lstStyle/>
          <a:p>
            <a:pPr algn="just"/>
            <a:r>
              <a:rPr lang="en-US" altLang="en-US"/>
              <a:t>Deut 4:11 And ye came near and stood under the mountain; and the mountain </a:t>
            </a:r>
            <a:r>
              <a:rPr lang="en-US" altLang="en-US">
                <a:solidFill>
                  <a:schemeClr val="accent1"/>
                </a:solidFill>
              </a:rPr>
              <a:t>burned with fire</a:t>
            </a:r>
            <a:r>
              <a:rPr lang="en-US" altLang="en-US"/>
              <a:t> unto the midst of heaven, </a:t>
            </a:r>
            <a:r>
              <a:rPr lang="en-US" altLang="en-US">
                <a:solidFill>
                  <a:schemeClr val="accent1"/>
                </a:solidFill>
              </a:rPr>
              <a:t>with darkness, clouds, and thick darkness</a:t>
            </a:r>
            <a:r>
              <a:rPr lang="en-US" altLang="en-US"/>
              <a:t>.</a:t>
            </a:r>
          </a:p>
          <a:p>
            <a:pPr algn="just"/>
            <a:r>
              <a:rPr lang="en-US" altLang="en-US"/>
              <a:t> God was directing them to keep their souls diligently in  his way, lest thou forget his statues, lest they depart from your heart !</a:t>
            </a:r>
          </a:p>
          <a:p>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p:cTn id="13"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26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36419D5C-31AA-4946-9D53-355AEB19632B}"/>
              </a:ext>
            </a:extLst>
          </p:cNvPr>
          <p:cNvSpPr>
            <a:spLocks noGrp="1" noChangeArrowheads="1"/>
          </p:cNvSpPr>
          <p:nvPr>
            <p:ph type="body" idx="1"/>
          </p:nvPr>
        </p:nvSpPr>
        <p:spPr>
          <a:xfrm>
            <a:off x="2098308" y="1203157"/>
            <a:ext cx="7594332" cy="5426243"/>
          </a:xfrm>
        </p:spPr>
        <p:txBody>
          <a:bodyPr/>
          <a:lstStyle/>
          <a:p>
            <a:pPr algn="ctr">
              <a:lnSpc>
                <a:spcPct val="160000"/>
              </a:lnSpc>
              <a:buFont typeface="Wingdings 3" panose="05040102010807070707" pitchFamily="18" charset="2"/>
              <a:buNone/>
            </a:pPr>
            <a:r>
              <a:rPr lang="en-US" altLang="en-US" sz="3600" dirty="0">
                <a:effectLst/>
              </a:rPr>
              <a:t>BLACK MAGICK</a:t>
            </a:r>
          </a:p>
          <a:p>
            <a:pPr algn="ctr">
              <a:lnSpc>
                <a:spcPct val="160000"/>
              </a:lnSpc>
              <a:buFont typeface="Wingdings 3" panose="05040102010807070707" pitchFamily="18" charset="2"/>
              <a:buNone/>
            </a:pPr>
            <a:r>
              <a:rPr lang="en-US" altLang="en-US" dirty="0">
                <a:effectLst/>
              </a:rPr>
              <a:t>This is the use of magical powers</a:t>
            </a:r>
          </a:p>
          <a:p>
            <a:pPr algn="ctr">
              <a:lnSpc>
                <a:spcPct val="160000"/>
              </a:lnSpc>
              <a:buFont typeface="Wingdings 3" panose="05040102010807070707" pitchFamily="18" charset="2"/>
              <a:buNone/>
            </a:pPr>
            <a:r>
              <a:rPr lang="en-US" altLang="en-US" dirty="0">
                <a:effectLst/>
              </a:rPr>
              <a:t>to harm others.</a:t>
            </a:r>
          </a:p>
          <a:p>
            <a:pPr algn="ctr">
              <a:lnSpc>
                <a:spcPct val="160000"/>
              </a:lnSpc>
              <a:buFont typeface="Wingdings 3" panose="05040102010807070707" pitchFamily="18" charset="2"/>
              <a:buNone/>
            </a:pPr>
            <a:r>
              <a:rPr lang="en-US" altLang="en-US" dirty="0">
                <a:effectLst/>
              </a:rPr>
              <a:t>It is used to bring personal injury</a:t>
            </a:r>
          </a:p>
          <a:p>
            <a:pPr algn="ctr">
              <a:lnSpc>
                <a:spcPct val="160000"/>
              </a:lnSpc>
              <a:buFont typeface="Wingdings 3" panose="05040102010807070707" pitchFamily="18" charset="2"/>
              <a:buNone/>
            </a:pPr>
            <a:r>
              <a:rPr lang="en-US" altLang="en-US" dirty="0">
                <a:effectLst/>
              </a:rPr>
              <a:t>to another.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837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 calcmode="lin" valueType="num">
                                      <p:cBhvr>
                                        <p:cTn id="12" dur="500" fill="hold"/>
                                        <p:tgtEl>
                                          <p:spTgt spid="583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83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837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8371">
                                            <p:txEl>
                                              <p:pRg st="2" end="2"/>
                                            </p:txEl>
                                          </p:spTgt>
                                        </p:tgtEl>
                                        <p:attrNameLst>
                                          <p:attrName>style.visibility</p:attrName>
                                        </p:attrNameLst>
                                      </p:cBhvr>
                                      <p:to>
                                        <p:strVal val="visible"/>
                                      </p:to>
                                    </p:set>
                                    <p:anim calcmode="lin" valueType="num">
                                      <p:cBhvr>
                                        <p:cTn id="17" dur="500" fill="hold"/>
                                        <p:tgtEl>
                                          <p:spTgt spid="583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83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8371">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8371">
                                            <p:txEl>
                                              <p:pRg st="3" end="3"/>
                                            </p:txEl>
                                          </p:spTgt>
                                        </p:tgtEl>
                                        <p:attrNameLst>
                                          <p:attrName>style.visibility</p:attrName>
                                        </p:attrNameLst>
                                      </p:cBhvr>
                                      <p:to>
                                        <p:strVal val="visible"/>
                                      </p:to>
                                    </p:set>
                                    <p:anim calcmode="lin" valueType="num">
                                      <p:cBhvr>
                                        <p:cTn id="22" dur="500" fill="hold"/>
                                        <p:tgtEl>
                                          <p:spTgt spid="5837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837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8371">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anim calcmode="lin" valueType="num">
                                      <p:cBhvr>
                                        <p:cTn id="27" dur="500" fill="hold"/>
                                        <p:tgtEl>
                                          <p:spTgt spid="5837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837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a:extLst>
              <a:ext uri="{FF2B5EF4-FFF2-40B4-BE49-F238E27FC236}">
                <a16:creationId xmlns:a16="http://schemas.microsoft.com/office/drawing/2014/main" id="{C5D98B3A-73C3-4EB1-B135-530959F15AF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150BB410-D147-4614-A645-7FA06B153C50}" type="slidenum">
              <a:rPr lang="en-US" altLang="en-US">
                <a:solidFill>
                  <a:srgbClr val="000000"/>
                </a:solidFill>
              </a:rPr>
              <a:pPr eaLnBrk="0" fontAlgn="base" hangingPunct="0">
                <a:spcBef>
                  <a:spcPct val="0"/>
                </a:spcBef>
                <a:spcAft>
                  <a:spcPct val="0"/>
                </a:spcAft>
                <a:buClrTx/>
                <a:buNone/>
              </a:pPr>
              <a:t>210</a:t>
            </a:fld>
            <a:endParaRPr lang="en-US" altLang="en-US">
              <a:solidFill>
                <a:srgbClr val="000000"/>
              </a:solidFill>
            </a:endParaRPr>
          </a:p>
        </p:txBody>
      </p:sp>
      <p:sp>
        <p:nvSpPr>
          <p:cNvPr id="72707" name="Rectangle 2">
            <a:extLst>
              <a:ext uri="{FF2B5EF4-FFF2-40B4-BE49-F238E27FC236}">
                <a16:creationId xmlns:a16="http://schemas.microsoft.com/office/drawing/2014/main" id="{C4CD907D-26A4-405C-801D-31817F054471}"/>
              </a:ext>
            </a:extLst>
          </p:cNvPr>
          <p:cNvSpPr>
            <a:spLocks noGrp="1" noChangeArrowheads="1"/>
          </p:cNvSpPr>
          <p:nvPr>
            <p:ph type="title"/>
          </p:nvPr>
        </p:nvSpPr>
        <p:spPr/>
        <p:txBody>
          <a:bodyPr/>
          <a:lstStyle/>
          <a:p>
            <a:r>
              <a:rPr lang="en-US" altLang="en-US" sz="4000"/>
              <a:t>Out of the midst of the fire, cloud and thick darkness </a:t>
            </a:r>
          </a:p>
        </p:txBody>
      </p:sp>
      <p:sp>
        <p:nvSpPr>
          <p:cNvPr id="12291" name="Rectangle 3">
            <a:extLst>
              <a:ext uri="{FF2B5EF4-FFF2-40B4-BE49-F238E27FC236}">
                <a16:creationId xmlns:a16="http://schemas.microsoft.com/office/drawing/2014/main" id="{80FA1D83-10C9-4611-8370-A7B3D1F0DB3A}"/>
              </a:ext>
            </a:extLst>
          </p:cNvPr>
          <p:cNvSpPr>
            <a:spLocks noGrp="1" noChangeArrowheads="1"/>
          </p:cNvSpPr>
          <p:nvPr>
            <p:ph type="body" idx="1"/>
          </p:nvPr>
        </p:nvSpPr>
        <p:spPr/>
        <p:txBody>
          <a:bodyPr/>
          <a:lstStyle/>
          <a:p>
            <a:pPr algn="just"/>
            <a:r>
              <a:rPr lang="en-US" altLang="en-US"/>
              <a:t> Deut 5:22  These words the Lord spake unto all your assembly in the mount out of the </a:t>
            </a:r>
            <a:r>
              <a:rPr lang="en-US" altLang="en-US">
                <a:solidFill>
                  <a:schemeClr val="accent1"/>
                </a:solidFill>
              </a:rPr>
              <a:t>midst of the fire, of the cloud, and of the thick darkness</a:t>
            </a:r>
            <a:r>
              <a:rPr lang="en-US" altLang="en-US"/>
              <a:t>, with a </a:t>
            </a:r>
            <a:r>
              <a:rPr lang="en-US" altLang="en-US" u="sng"/>
              <a:t>great voice</a:t>
            </a:r>
            <a:r>
              <a:rPr lang="en-US" altLang="en-US"/>
              <a:t>: and he added no more. And he </a:t>
            </a:r>
            <a:r>
              <a:rPr lang="en-US" altLang="en-US" u="sng"/>
              <a:t>wrote</a:t>
            </a:r>
            <a:r>
              <a:rPr lang="en-US" altLang="en-US"/>
              <a:t> them in two tables of stone, and </a:t>
            </a:r>
            <a:r>
              <a:rPr lang="en-US" altLang="en-US" u="sng"/>
              <a:t>delivered them unto me.</a:t>
            </a:r>
          </a:p>
          <a:p>
            <a:endParaRPr lang="en-US" altLang="en-US" u="sng"/>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wedge">
                                      <p:cBhvr>
                                        <p:cTn id="7" dur="2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a:extLst>
              <a:ext uri="{FF2B5EF4-FFF2-40B4-BE49-F238E27FC236}">
                <a16:creationId xmlns:a16="http://schemas.microsoft.com/office/drawing/2014/main" id="{97A957C9-126D-4203-970B-A9743D657BC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81145A7F-8D9C-4E74-9839-DF126AA1AD67}" type="slidenum">
              <a:rPr lang="en-US" altLang="en-US">
                <a:solidFill>
                  <a:srgbClr val="000000"/>
                </a:solidFill>
              </a:rPr>
              <a:pPr eaLnBrk="0" fontAlgn="base" hangingPunct="0">
                <a:spcBef>
                  <a:spcPct val="0"/>
                </a:spcBef>
                <a:spcAft>
                  <a:spcPct val="0"/>
                </a:spcAft>
                <a:buClrTx/>
                <a:buNone/>
              </a:pPr>
              <a:t>211</a:t>
            </a:fld>
            <a:endParaRPr lang="en-US" altLang="en-US">
              <a:solidFill>
                <a:srgbClr val="000000"/>
              </a:solidFill>
            </a:endParaRPr>
          </a:p>
        </p:txBody>
      </p:sp>
      <p:sp>
        <p:nvSpPr>
          <p:cNvPr id="73731" name="Rectangle 2">
            <a:extLst>
              <a:ext uri="{FF2B5EF4-FFF2-40B4-BE49-F238E27FC236}">
                <a16:creationId xmlns:a16="http://schemas.microsoft.com/office/drawing/2014/main" id="{67D0B5FD-6E6E-43D1-A0F5-899B58D88854}"/>
              </a:ext>
            </a:extLst>
          </p:cNvPr>
          <p:cNvSpPr>
            <a:spLocks noGrp="1" noChangeArrowheads="1"/>
          </p:cNvSpPr>
          <p:nvPr>
            <p:ph type="title"/>
          </p:nvPr>
        </p:nvSpPr>
        <p:spPr/>
        <p:txBody>
          <a:bodyPr/>
          <a:lstStyle/>
          <a:p>
            <a:r>
              <a:rPr lang="en-US" altLang="en-US" sz="4000"/>
              <a:t>Out of the midst of the darkness</a:t>
            </a:r>
          </a:p>
        </p:txBody>
      </p:sp>
      <p:sp>
        <p:nvSpPr>
          <p:cNvPr id="13315" name="Rectangle 3">
            <a:extLst>
              <a:ext uri="{FF2B5EF4-FFF2-40B4-BE49-F238E27FC236}">
                <a16:creationId xmlns:a16="http://schemas.microsoft.com/office/drawing/2014/main" id="{0497DE24-2533-413A-9C79-D4080044AAD2}"/>
              </a:ext>
            </a:extLst>
          </p:cNvPr>
          <p:cNvSpPr>
            <a:spLocks noGrp="1" noChangeArrowheads="1"/>
          </p:cNvSpPr>
          <p:nvPr>
            <p:ph type="body" idx="1"/>
          </p:nvPr>
        </p:nvSpPr>
        <p:spPr>
          <a:xfrm>
            <a:off x="1905000" y="1676400"/>
            <a:ext cx="8305800" cy="4800600"/>
          </a:xfrm>
        </p:spPr>
        <p:txBody>
          <a:bodyPr/>
          <a:lstStyle/>
          <a:p>
            <a:pPr algn="just">
              <a:lnSpc>
                <a:spcPct val="90000"/>
              </a:lnSpc>
            </a:pPr>
            <a:r>
              <a:rPr lang="en-US" altLang="en-US"/>
              <a:t> Deut 5:23-24   when ye heard the voice out </a:t>
            </a:r>
            <a:r>
              <a:rPr lang="en-US" altLang="en-US" u="sng">
                <a:solidFill>
                  <a:schemeClr val="accent1"/>
                </a:solidFill>
              </a:rPr>
              <a:t>of the midst of the darkness</a:t>
            </a:r>
            <a:r>
              <a:rPr lang="en-US" altLang="en-US"/>
              <a:t>, (for the mountain did burn with fire,) that ye came near unto me, even all the heads of your tribes, and your elders;   24 And ye said, Behold, the Lord our God hath shewed us </a:t>
            </a:r>
            <a:r>
              <a:rPr lang="en-US" altLang="en-US">
                <a:solidFill>
                  <a:schemeClr val="accent1"/>
                </a:solidFill>
              </a:rPr>
              <a:t>his glory and his greatness</a:t>
            </a:r>
            <a:r>
              <a:rPr lang="en-US" altLang="en-US"/>
              <a:t>, and we have </a:t>
            </a:r>
            <a:r>
              <a:rPr lang="en-US" altLang="en-US">
                <a:solidFill>
                  <a:schemeClr val="accent1"/>
                </a:solidFill>
              </a:rPr>
              <a:t>heard his voice</a:t>
            </a:r>
            <a:r>
              <a:rPr lang="en-US" altLang="en-US"/>
              <a:t> out of the midst of the fire: we have seen this day that </a:t>
            </a:r>
            <a:r>
              <a:rPr lang="en-US" altLang="en-US" u="sng">
                <a:solidFill>
                  <a:schemeClr val="accent1"/>
                </a:solidFill>
              </a:rPr>
              <a:t>God doth talk with man, and he liveth.</a:t>
            </a:r>
          </a:p>
          <a:p>
            <a:pPr>
              <a:lnSpc>
                <a:spcPct val="90000"/>
              </a:lnSpc>
            </a:pPr>
            <a:endParaRPr lang="en-US" altLang="en-US" u="sng">
              <a:solidFill>
                <a:schemeClr val="accent1"/>
              </a:solidFill>
            </a:endParaRPr>
          </a:p>
          <a:p>
            <a:pPr>
              <a:lnSpc>
                <a:spcPct val="90000"/>
              </a:lnSpc>
            </a:pPr>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edge">
                                      <p:cBhvr>
                                        <p:cTn id="7" dur="20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a:extLst>
              <a:ext uri="{FF2B5EF4-FFF2-40B4-BE49-F238E27FC236}">
                <a16:creationId xmlns:a16="http://schemas.microsoft.com/office/drawing/2014/main" id="{6815FFCD-114B-483E-8C37-B3D4E97DCF8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A5296618-FCE5-4002-848C-DB21BF2B855D}" type="slidenum">
              <a:rPr lang="en-US" altLang="en-US">
                <a:solidFill>
                  <a:srgbClr val="000000"/>
                </a:solidFill>
              </a:rPr>
              <a:pPr eaLnBrk="0" fontAlgn="base" hangingPunct="0">
                <a:spcBef>
                  <a:spcPct val="0"/>
                </a:spcBef>
                <a:spcAft>
                  <a:spcPct val="0"/>
                </a:spcAft>
                <a:buClrTx/>
                <a:buNone/>
              </a:pPr>
              <a:t>212</a:t>
            </a:fld>
            <a:endParaRPr lang="en-US" altLang="en-US">
              <a:solidFill>
                <a:srgbClr val="000000"/>
              </a:solidFill>
            </a:endParaRPr>
          </a:p>
        </p:txBody>
      </p:sp>
      <p:sp>
        <p:nvSpPr>
          <p:cNvPr id="74755" name="Rectangle 2">
            <a:extLst>
              <a:ext uri="{FF2B5EF4-FFF2-40B4-BE49-F238E27FC236}">
                <a16:creationId xmlns:a16="http://schemas.microsoft.com/office/drawing/2014/main" id="{6BD69CE6-75BD-49B7-B247-229F01283053}"/>
              </a:ext>
            </a:extLst>
          </p:cNvPr>
          <p:cNvSpPr>
            <a:spLocks noGrp="1" noChangeArrowheads="1"/>
          </p:cNvSpPr>
          <p:nvPr>
            <p:ph type="title"/>
          </p:nvPr>
        </p:nvSpPr>
        <p:spPr/>
        <p:txBody>
          <a:bodyPr/>
          <a:lstStyle/>
          <a:p>
            <a:r>
              <a:rPr lang="en-US" altLang="en-US" sz="4000"/>
              <a:t>Wicked shall be silent in darkness</a:t>
            </a:r>
          </a:p>
        </p:txBody>
      </p:sp>
      <p:sp>
        <p:nvSpPr>
          <p:cNvPr id="14339" name="Rectangle 3">
            <a:extLst>
              <a:ext uri="{FF2B5EF4-FFF2-40B4-BE49-F238E27FC236}">
                <a16:creationId xmlns:a16="http://schemas.microsoft.com/office/drawing/2014/main" id="{6D0A4351-5C08-4C36-8C5E-46B6695FBD2A}"/>
              </a:ext>
            </a:extLst>
          </p:cNvPr>
          <p:cNvSpPr>
            <a:spLocks noGrp="1" noChangeArrowheads="1"/>
          </p:cNvSpPr>
          <p:nvPr>
            <p:ph type="body" idx="1"/>
          </p:nvPr>
        </p:nvSpPr>
        <p:spPr/>
        <p:txBody>
          <a:bodyPr/>
          <a:lstStyle/>
          <a:p>
            <a:r>
              <a:rPr lang="en-US" altLang="en-US"/>
              <a:t> 1 Sam 2:9 He will keep the feet of his saints, and the wicked shall be </a:t>
            </a:r>
            <a:r>
              <a:rPr lang="en-US" altLang="en-US">
                <a:solidFill>
                  <a:schemeClr val="accent1"/>
                </a:solidFill>
              </a:rPr>
              <a:t>silent in darkness;</a:t>
            </a:r>
            <a:r>
              <a:rPr lang="en-US" altLang="en-US"/>
              <a:t> for </a:t>
            </a:r>
            <a:r>
              <a:rPr lang="en-US" altLang="en-US" u="sng"/>
              <a:t>by strength</a:t>
            </a:r>
            <a:r>
              <a:rPr lang="en-US" altLang="en-US"/>
              <a:t> shall no man prevail.</a:t>
            </a:r>
          </a:p>
          <a:p>
            <a:r>
              <a:rPr lang="en-US" altLang="en-US"/>
              <a:t> Job 19:8  </a:t>
            </a:r>
            <a:r>
              <a:rPr lang="en-US" altLang="en-US" u="sng"/>
              <a:t>He hath</a:t>
            </a:r>
            <a:r>
              <a:rPr lang="en-US" altLang="en-US"/>
              <a:t> </a:t>
            </a:r>
            <a:r>
              <a:rPr lang="en-US" altLang="en-US">
                <a:solidFill>
                  <a:schemeClr val="accent1"/>
                </a:solidFill>
              </a:rPr>
              <a:t>fenced up my way</a:t>
            </a:r>
            <a:r>
              <a:rPr lang="en-US" altLang="en-US"/>
              <a:t> that I cannot pass, and </a:t>
            </a:r>
            <a:r>
              <a:rPr lang="en-US" altLang="en-US" u="sng">
                <a:solidFill>
                  <a:schemeClr val="accent1"/>
                </a:solidFill>
              </a:rPr>
              <a:t>he hath set darkness</a:t>
            </a:r>
            <a:r>
              <a:rPr lang="en-US" altLang="en-US"/>
              <a:t> in my paths.</a:t>
            </a:r>
          </a:p>
          <a:p>
            <a:endParaRPr lang="en-US" altLang="en-US"/>
          </a:p>
          <a:p>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p:cTn id="13" dur="5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433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C66F1B53-6384-4F31-83CB-7CADA73885F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67DABF78-2E49-4CDA-A023-7AFF0C28BC59}" type="slidenum">
              <a:rPr lang="en-US" altLang="en-US">
                <a:solidFill>
                  <a:srgbClr val="000000"/>
                </a:solidFill>
              </a:rPr>
              <a:pPr eaLnBrk="0" fontAlgn="base" hangingPunct="0">
                <a:spcBef>
                  <a:spcPct val="0"/>
                </a:spcBef>
                <a:spcAft>
                  <a:spcPct val="0"/>
                </a:spcAft>
                <a:buClrTx/>
                <a:buNone/>
              </a:pPr>
              <a:t>213</a:t>
            </a:fld>
            <a:endParaRPr lang="en-US" altLang="en-US">
              <a:solidFill>
                <a:srgbClr val="000000"/>
              </a:solidFill>
            </a:endParaRPr>
          </a:p>
        </p:txBody>
      </p:sp>
      <p:sp>
        <p:nvSpPr>
          <p:cNvPr id="75779" name="Rectangle 2">
            <a:extLst>
              <a:ext uri="{FF2B5EF4-FFF2-40B4-BE49-F238E27FC236}">
                <a16:creationId xmlns:a16="http://schemas.microsoft.com/office/drawing/2014/main" id="{5E8A082F-68C2-4B8D-B930-433BD37C96A3}"/>
              </a:ext>
            </a:extLst>
          </p:cNvPr>
          <p:cNvSpPr>
            <a:spLocks noGrp="1" noChangeArrowheads="1"/>
          </p:cNvSpPr>
          <p:nvPr>
            <p:ph type="title"/>
          </p:nvPr>
        </p:nvSpPr>
        <p:spPr/>
        <p:txBody>
          <a:bodyPr/>
          <a:lstStyle/>
          <a:p>
            <a:r>
              <a:rPr lang="en-US" altLang="en-US"/>
              <a:t>There is no darkness</a:t>
            </a:r>
          </a:p>
        </p:txBody>
      </p:sp>
      <p:sp>
        <p:nvSpPr>
          <p:cNvPr id="15363" name="Rectangle 3">
            <a:extLst>
              <a:ext uri="{FF2B5EF4-FFF2-40B4-BE49-F238E27FC236}">
                <a16:creationId xmlns:a16="http://schemas.microsoft.com/office/drawing/2014/main" id="{1122C54D-4A38-4D29-973E-1E2EC0F124E6}"/>
              </a:ext>
            </a:extLst>
          </p:cNvPr>
          <p:cNvSpPr>
            <a:spLocks noGrp="1" noChangeArrowheads="1"/>
          </p:cNvSpPr>
          <p:nvPr>
            <p:ph type="body" idx="1"/>
          </p:nvPr>
        </p:nvSpPr>
        <p:spPr>
          <a:xfrm>
            <a:off x="2209800" y="1981200"/>
            <a:ext cx="7924800" cy="4419600"/>
          </a:xfrm>
        </p:spPr>
        <p:txBody>
          <a:bodyPr/>
          <a:lstStyle/>
          <a:p>
            <a:pPr algn="just">
              <a:lnSpc>
                <a:spcPct val="90000"/>
              </a:lnSpc>
            </a:pPr>
            <a:r>
              <a:rPr lang="en-US" altLang="en-US" sz="3600"/>
              <a:t> Job 34:22   </a:t>
            </a:r>
            <a:r>
              <a:rPr lang="en-US" altLang="en-US" sz="3600">
                <a:solidFill>
                  <a:schemeClr val="accent1"/>
                </a:solidFill>
              </a:rPr>
              <a:t>There is no darkness</a:t>
            </a:r>
            <a:r>
              <a:rPr lang="en-US" altLang="en-US" sz="3600"/>
              <a:t>, nor shadow of death, where the workers of iniquity may </a:t>
            </a:r>
            <a:r>
              <a:rPr lang="en-US" altLang="en-US" sz="3600">
                <a:solidFill>
                  <a:schemeClr val="accent1"/>
                </a:solidFill>
              </a:rPr>
              <a:t>hide themselves</a:t>
            </a:r>
            <a:r>
              <a:rPr lang="en-US" altLang="en-US" sz="3600"/>
              <a:t>.</a:t>
            </a:r>
          </a:p>
          <a:p>
            <a:pPr algn="just">
              <a:lnSpc>
                <a:spcPct val="90000"/>
              </a:lnSpc>
            </a:pPr>
            <a:r>
              <a:rPr lang="en-US" altLang="en-US" sz="3600"/>
              <a:t> </a:t>
            </a:r>
            <a:r>
              <a:rPr lang="en-US" altLang="en-US"/>
              <a:t>Job 34:24-25 He shall </a:t>
            </a:r>
            <a:r>
              <a:rPr lang="en-US" altLang="en-US">
                <a:solidFill>
                  <a:schemeClr val="accent1"/>
                </a:solidFill>
              </a:rPr>
              <a:t>break in pieces</a:t>
            </a:r>
            <a:r>
              <a:rPr lang="en-US" altLang="en-US"/>
              <a:t> mighty men without number, and set others in their stead.  25 Therefore he </a:t>
            </a:r>
            <a:r>
              <a:rPr lang="en-US" altLang="en-US" u="sng"/>
              <a:t>knoweth their works</a:t>
            </a:r>
            <a:r>
              <a:rPr lang="en-US" altLang="en-US"/>
              <a:t>, and he </a:t>
            </a:r>
            <a:r>
              <a:rPr lang="en-US" altLang="en-US" u="sng">
                <a:solidFill>
                  <a:schemeClr val="accent1"/>
                </a:solidFill>
              </a:rPr>
              <a:t>overturneth them in the night, so that they are destroyed.</a:t>
            </a:r>
          </a:p>
          <a:p>
            <a:pPr algn="just">
              <a:lnSpc>
                <a:spcPct val="90000"/>
              </a:lnSpc>
            </a:pPr>
            <a:endParaRPr lang="en-US" altLang="en-US" sz="3600" u="sng">
              <a:solidFill>
                <a:schemeClr val="accent1"/>
              </a:solidFill>
            </a:endParaRPr>
          </a:p>
          <a:p>
            <a:pPr>
              <a:lnSpc>
                <a:spcPct val="90000"/>
              </a:lnSpc>
            </a:pPr>
            <a:endParaRPr lang="en-US" altLang="en-US" sz="360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p:cTn id="7" dur="2000" fill="hold"/>
                                        <p:tgtEl>
                                          <p:spTgt spid="1536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1536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1536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anim calcmode="lin" valueType="num">
                                      <p:cBhvr>
                                        <p:cTn id="15" dur="2000" fill="hold"/>
                                        <p:tgtEl>
                                          <p:spTgt spid="153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2000" fill="hold"/>
                                        <p:tgtEl>
                                          <p:spTgt spid="153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2000" fill="hold"/>
                                        <p:tgtEl>
                                          <p:spTgt spid="153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20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a:extLst>
              <a:ext uri="{FF2B5EF4-FFF2-40B4-BE49-F238E27FC236}">
                <a16:creationId xmlns:a16="http://schemas.microsoft.com/office/drawing/2014/main" id="{AE80F309-90EE-4CE8-900B-CC09E806598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B3EA0624-E025-439F-88AE-7FF0DCE98665}" type="slidenum">
              <a:rPr lang="en-US" altLang="en-US">
                <a:solidFill>
                  <a:srgbClr val="000000"/>
                </a:solidFill>
              </a:rPr>
              <a:pPr eaLnBrk="0" fontAlgn="base" hangingPunct="0">
                <a:spcBef>
                  <a:spcPct val="0"/>
                </a:spcBef>
                <a:spcAft>
                  <a:spcPct val="0"/>
                </a:spcAft>
                <a:buClrTx/>
                <a:buNone/>
              </a:pPr>
              <a:t>214</a:t>
            </a:fld>
            <a:endParaRPr lang="en-US" altLang="en-US">
              <a:solidFill>
                <a:srgbClr val="000000"/>
              </a:solidFill>
            </a:endParaRPr>
          </a:p>
        </p:txBody>
      </p:sp>
      <p:sp>
        <p:nvSpPr>
          <p:cNvPr id="76803" name="Rectangle 2">
            <a:extLst>
              <a:ext uri="{FF2B5EF4-FFF2-40B4-BE49-F238E27FC236}">
                <a16:creationId xmlns:a16="http://schemas.microsoft.com/office/drawing/2014/main" id="{9EBA9190-7B48-44A5-BC6D-6BBFF4AB8DF5}"/>
              </a:ext>
            </a:extLst>
          </p:cNvPr>
          <p:cNvSpPr>
            <a:spLocks noGrp="1" noChangeArrowheads="1"/>
          </p:cNvSpPr>
          <p:nvPr>
            <p:ph type="title"/>
          </p:nvPr>
        </p:nvSpPr>
        <p:spPr/>
        <p:txBody>
          <a:bodyPr/>
          <a:lstStyle/>
          <a:p>
            <a:r>
              <a:rPr lang="en-US" altLang="en-US"/>
              <a:t>Such as sit in darkness</a:t>
            </a:r>
          </a:p>
        </p:txBody>
      </p:sp>
      <p:sp>
        <p:nvSpPr>
          <p:cNvPr id="16387" name="Rectangle 3">
            <a:extLst>
              <a:ext uri="{FF2B5EF4-FFF2-40B4-BE49-F238E27FC236}">
                <a16:creationId xmlns:a16="http://schemas.microsoft.com/office/drawing/2014/main" id="{1C5A1573-7FF2-48BA-AD49-FEC1749F3CE9}"/>
              </a:ext>
            </a:extLst>
          </p:cNvPr>
          <p:cNvSpPr>
            <a:spLocks noGrp="1" noChangeArrowheads="1"/>
          </p:cNvSpPr>
          <p:nvPr>
            <p:ph type="body" idx="1"/>
          </p:nvPr>
        </p:nvSpPr>
        <p:spPr/>
        <p:txBody>
          <a:bodyPr/>
          <a:lstStyle/>
          <a:p>
            <a:pPr algn="just"/>
            <a:r>
              <a:rPr lang="en-US" altLang="en-US"/>
              <a:t>Ps 107:10-12   Such as sit in darkness and in the shadow of death, being </a:t>
            </a:r>
            <a:r>
              <a:rPr lang="en-US" altLang="en-US">
                <a:solidFill>
                  <a:schemeClr val="accent1"/>
                </a:solidFill>
              </a:rPr>
              <a:t>bound in affliction and iron</a:t>
            </a:r>
            <a:r>
              <a:rPr lang="en-US" altLang="en-US"/>
              <a:t> 11 Because they </a:t>
            </a:r>
            <a:r>
              <a:rPr lang="en-US" altLang="en-US">
                <a:solidFill>
                  <a:schemeClr val="accent1"/>
                </a:solidFill>
              </a:rPr>
              <a:t>rebelled against the words of God</a:t>
            </a:r>
            <a:r>
              <a:rPr lang="en-US" altLang="en-US"/>
              <a:t>, and contemned the counsel of the most High:  12 Therefore </a:t>
            </a:r>
            <a:r>
              <a:rPr lang="en-US" altLang="en-US" u="sng">
                <a:solidFill>
                  <a:schemeClr val="accent1"/>
                </a:solidFill>
              </a:rPr>
              <a:t>he brought down</a:t>
            </a:r>
            <a:r>
              <a:rPr lang="en-US" altLang="en-US"/>
              <a:t> their heart with labour; they fell down, and </a:t>
            </a:r>
            <a:r>
              <a:rPr lang="en-US" altLang="en-US" u="sng"/>
              <a:t>there was none to help</a:t>
            </a:r>
            <a:r>
              <a:rPr lang="en-US" altLang="en-US"/>
              <a:t>.</a:t>
            </a:r>
          </a:p>
          <a:p>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plus(in)">
                                      <p:cBhvr>
                                        <p:cTn id="7" dur="20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50563F67-71B8-4A76-BBAB-FFD4ACC2D02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DF10B26B-4A39-4A2B-8F4B-932172D41E49}" type="slidenum">
              <a:rPr lang="en-US" altLang="en-US">
                <a:solidFill>
                  <a:srgbClr val="000000"/>
                </a:solidFill>
              </a:rPr>
              <a:pPr eaLnBrk="0" fontAlgn="base" hangingPunct="0">
                <a:spcBef>
                  <a:spcPct val="0"/>
                </a:spcBef>
                <a:spcAft>
                  <a:spcPct val="0"/>
                </a:spcAft>
                <a:buClrTx/>
                <a:buNone/>
              </a:pPr>
              <a:t>215</a:t>
            </a:fld>
            <a:endParaRPr lang="en-US" altLang="en-US">
              <a:solidFill>
                <a:srgbClr val="000000"/>
              </a:solidFill>
            </a:endParaRPr>
          </a:p>
        </p:txBody>
      </p:sp>
      <p:sp>
        <p:nvSpPr>
          <p:cNvPr id="77827" name="Rectangle 2">
            <a:extLst>
              <a:ext uri="{FF2B5EF4-FFF2-40B4-BE49-F238E27FC236}">
                <a16:creationId xmlns:a16="http://schemas.microsoft.com/office/drawing/2014/main" id="{0C3B67C2-E9B1-4238-80B7-6204A7DAE35A}"/>
              </a:ext>
            </a:extLst>
          </p:cNvPr>
          <p:cNvSpPr>
            <a:spLocks noGrp="1" noChangeArrowheads="1"/>
          </p:cNvSpPr>
          <p:nvPr>
            <p:ph type="title"/>
          </p:nvPr>
        </p:nvSpPr>
        <p:spPr/>
        <p:txBody>
          <a:bodyPr/>
          <a:lstStyle/>
          <a:p>
            <a:r>
              <a:rPr lang="en-US" altLang="en-US"/>
              <a:t>Jesus came to light up darkness</a:t>
            </a:r>
          </a:p>
        </p:txBody>
      </p:sp>
      <p:sp>
        <p:nvSpPr>
          <p:cNvPr id="17411" name="Rectangle 3">
            <a:extLst>
              <a:ext uri="{FF2B5EF4-FFF2-40B4-BE49-F238E27FC236}">
                <a16:creationId xmlns:a16="http://schemas.microsoft.com/office/drawing/2014/main" id="{65EA12E0-120E-4AED-ACC8-D0C242A43F72}"/>
              </a:ext>
            </a:extLst>
          </p:cNvPr>
          <p:cNvSpPr>
            <a:spLocks noGrp="1" noChangeArrowheads="1"/>
          </p:cNvSpPr>
          <p:nvPr>
            <p:ph type="body" idx="1"/>
          </p:nvPr>
        </p:nvSpPr>
        <p:spPr/>
        <p:txBody>
          <a:bodyPr/>
          <a:lstStyle/>
          <a:p>
            <a:pPr algn="just"/>
            <a:r>
              <a:rPr lang="en-US" altLang="en-US"/>
              <a:t> </a:t>
            </a:r>
            <a:r>
              <a:rPr lang="en-US" altLang="en-US" sz="3600"/>
              <a:t>Matt 4:16-17  The people which sat in darkness saw great light; and to them which sat in the region and shadow of death </a:t>
            </a:r>
            <a:r>
              <a:rPr lang="en-US" altLang="en-US" sz="3600">
                <a:solidFill>
                  <a:schemeClr val="accent1"/>
                </a:solidFill>
              </a:rPr>
              <a:t>light is sprung up</a:t>
            </a:r>
            <a:r>
              <a:rPr lang="en-US" altLang="en-US" sz="3600"/>
              <a:t>.  17 From that time Jesus began to preach, and to say, </a:t>
            </a:r>
            <a:r>
              <a:rPr lang="en-US" altLang="en-US" sz="3600">
                <a:solidFill>
                  <a:schemeClr val="accent1"/>
                </a:solidFill>
              </a:rPr>
              <a:t>Repent</a:t>
            </a:r>
            <a:r>
              <a:rPr lang="en-US" altLang="en-US" sz="3600"/>
              <a:t>: for the kingdom of heaven is at hand.</a:t>
            </a:r>
          </a:p>
          <a:p>
            <a:endParaRPr lang="en-US" altLang="en-US" sz="360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circle(in)">
                                      <p:cBhvr>
                                        <p:cTn id="7" dur="2000"/>
                                        <p:tgtEl>
                                          <p:spTgt spid="17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a:extLst>
              <a:ext uri="{FF2B5EF4-FFF2-40B4-BE49-F238E27FC236}">
                <a16:creationId xmlns:a16="http://schemas.microsoft.com/office/drawing/2014/main" id="{46B6B45A-3FB6-416F-928C-59FFF3C25A3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93B2FCFB-7A03-4A79-9426-95B74876537E}" type="slidenum">
              <a:rPr lang="en-US" altLang="en-US">
                <a:solidFill>
                  <a:srgbClr val="000000"/>
                </a:solidFill>
              </a:rPr>
              <a:pPr eaLnBrk="0" fontAlgn="base" hangingPunct="0">
                <a:spcBef>
                  <a:spcPct val="0"/>
                </a:spcBef>
                <a:spcAft>
                  <a:spcPct val="0"/>
                </a:spcAft>
                <a:buClrTx/>
                <a:buNone/>
              </a:pPr>
              <a:t>216</a:t>
            </a:fld>
            <a:endParaRPr lang="en-US" altLang="en-US">
              <a:solidFill>
                <a:srgbClr val="000000"/>
              </a:solidFill>
            </a:endParaRPr>
          </a:p>
        </p:txBody>
      </p:sp>
      <p:sp>
        <p:nvSpPr>
          <p:cNvPr id="78851" name="Rectangle 2">
            <a:extLst>
              <a:ext uri="{FF2B5EF4-FFF2-40B4-BE49-F238E27FC236}">
                <a16:creationId xmlns:a16="http://schemas.microsoft.com/office/drawing/2014/main" id="{AE6F4B28-8F63-4193-989F-75D870AEB3DC}"/>
              </a:ext>
            </a:extLst>
          </p:cNvPr>
          <p:cNvSpPr>
            <a:spLocks noGrp="1" noChangeArrowheads="1"/>
          </p:cNvSpPr>
          <p:nvPr>
            <p:ph type="title"/>
          </p:nvPr>
        </p:nvSpPr>
        <p:spPr/>
        <p:txBody>
          <a:bodyPr/>
          <a:lstStyle/>
          <a:p>
            <a:r>
              <a:rPr lang="en-US" altLang="en-US"/>
              <a:t>How great is that darkness</a:t>
            </a:r>
          </a:p>
        </p:txBody>
      </p:sp>
      <p:sp>
        <p:nvSpPr>
          <p:cNvPr id="18435" name="Rectangle 3">
            <a:extLst>
              <a:ext uri="{FF2B5EF4-FFF2-40B4-BE49-F238E27FC236}">
                <a16:creationId xmlns:a16="http://schemas.microsoft.com/office/drawing/2014/main" id="{C32F6BC1-7A3A-4215-BE3A-D250C6E6B3A3}"/>
              </a:ext>
            </a:extLst>
          </p:cNvPr>
          <p:cNvSpPr>
            <a:spLocks noGrp="1" noChangeArrowheads="1"/>
          </p:cNvSpPr>
          <p:nvPr>
            <p:ph type="body" idx="1"/>
          </p:nvPr>
        </p:nvSpPr>
        <p:spPr/>
        <p:txBody>
          <a:bodyPr/>
          <a:lstStyle/>
          <a:p>
            <a:pPr algn="just"/>
            <a:r>
              <a:rPr lang="en-US" altLang="en-US"/>
              <a:t>Matt 6:22-23  The light of the body is the eye: if therefore thine eye be single, thy whole body shall be full of light.  23 But </a:t>
            </a:r>
            <a:r>
              <a:rPr lang="en-US" altLang="en-US">
                <a:solidFill>
                  <a:schemeClr val="accent1"/>
                </a:solidFill>
              </a:rPr>
              <a:t>if thine eye be evil, thy whole body shall be full of darkness.</a:t>
            </a:r>
            <a:r>
              <a:rPr lang="en-US" altLang="en-US"/>
              <a:t> If therefore the</a:t>
            </a:r>
            <a:r>
              <a:rPr lang="en-US" altLang="en-US">
                <a:solidFill>
                  <a:schemeClr val="accent1"/>
                </a:solidFill>
              </a:rPr>
              <a:t> light</a:t>
            </a:r>
            <a:r>
              <a:rPr lang="en-US" altLang="en-US"/>
              <a:t> that is in thee be </a:t>
            </a:r>
            <a:r>
              <a:rPr lang="en-US" altLang="en-US">
                <a:solidFill>
                  <a:schemeClr val="accent1"/>
                </a:solidFill>
              </a:rPr>
              <a:t>darkness</a:t>
            </a:r>
            <a:r>
              <a:rPr lang="en-US" altLang="en-US"/>
              <a:t>, how </a:t>
            </a:r>
            <a:r>
              <a:rPr lang="en-US" altLang="en-US">
                <a:solidFill>
                  <a:schemeClr val="accent1"/>
                </a:solidFill>
              </a:rPr>
              <a:t>great</a:t>
            </a:r>
            <a:r>
              <a:rPr lang="en-US" altLang="en-US"/>
              <a:t> is that </a:t>
            </a:r>
            <a:r>
              <a:rPr lang="en-US" altLang="en-US">
                <a:solidFill>
                  <a:schemeClr val="accent1"/>
                </a:solidFill>
              </a:rPr>
              <a:t>darkness</a:t>
            </a:r>
            <a:r>
              <a:rPr lang="en-US" altLang="en-US"/>
              <a:t> !</a:t>
            </a:r>
          </a:p>
          <a:p>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5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4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a:extLst>
              <a:ext uri="{FF2B5EF4-FFF2-40B4-BE49-F238E27FC236}">
                <a16:creationId xmlns:a16="http://schemas.microsoft.com/office/drawing/2014/main" id="{B2410826-9B2C-43A5-9487-6E73EAEC2DA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18C1D472-1FC3-49D3-A733-2286A0BC9091}" type="slidenum">
              <a:rPr lang="en-US" altLang="en-US">
                <a:solidFill>
                  <a:srgbClr val="000000"/>
                </a:solidFill>
              </a:rPr>
              <a:pPr eaLnBrk="0" fontAlgn="base" hangingPunct="0">
                <a:spcBef>
                  <a:spcPct val="0"/>
                </a:spcBef>
                <a:spcAft>
                  <a:spcPct val="0"/>
                </a:spcAft>
                <a:buClrTx/>
                <a:buNone/>
              </a:pPr>
              <a:t>217</a:t>
            </a:fld>
            <a:endParaRPr lang="en-US" altLang="en-US">
              <a:solidFill>
                <a:srgbClr val="000000"/>
              </a:solidFill>
            </a:endParaRPr>
          </a:p>
        </p:txBody>
      </p:sp>
      <p:sp>
        <p:nvSpPr>
          <p:cNvPr id="79875" name="Rectangle 2">
            <a:extLst>
              <a:ext uri="{FF2B5EF4-FFF2-40B4-BE49-F238E27FC236}">
                <a16:creationId xmlns:a16="http://schemas.microsoft.com/office/drawing/2014/main" id="{67CA2F06-B6F6-40D8-B06A-65D2B6B4C247}"/>
              </a:ext>
            </a:extLst>
          </p:cNvPr>
          <p:cNvSpPr>
            <a:spLocks noGrp="1" noChangeArrowheads="1"/>
          </p:cNvSpPr>
          <p:nvPr>
            <p:ph type="title"/>
          </p:nvPr>
        </p:nvSpPr>
        <p:spPr>
          <a:xfrm>
            <a:off x="2209800" y="457200"/>
            <a:ext cx="7772400" cy="990600"/>
          </a:xfrm>
        </p:spPr>
        <p:txBody>
          <a:bodyPr/>
          <a:lstStyle/>
          <a:p>
            <a:r>
              <a:rPr lang="en-US" altLang="en-US" sz="4000"/>
              <a:t>No wedding garment – is darkness</a:t>
            </a:r>
          </a:p>
        </p:txBody>
      </p:sp>
      <p:sp>
        <p:nvSpPr>
          <p:cNvPr id="19459" name="Rectangle 3">
            <a:extLst>
              <a:ext uri="{FF2B5EF4-FFF2-40B4-BE49-F238E27FC236}">
                <a16:creationId xmlns:a16="http://schemas.microsoft.com/office/drawing/2014/main" id="{D35F249B-0CC2-46A0-9D56-E8BAD6E366E1}"/>
              </a:ext>
            </a:extLst>
          </p:cNvPr>
          <p:cNvSpPr>
            <a:spLocks noGrp="1" noChangeArrowheads="1"/>
          </p:cNvSpPr>
          <p:nvPr>
            <p:ph type="body" idx="1"/>
          </p:nvPr>
        </p:nvSpPr>
        <p:spPr>
          <a:xfrm>
            <a:off x="1981200" y="1447800"/>
            <a:ext cx="8229600" cy="5105400"/>
          </a:xfrm>
        </p:spPr>
        <p:txBody>
          <a:bodyPr/>
          <a:lstStyle/>
          <a:p>
            <a:pPr algn="just">
              <a:lnSpc>
                <a:spcPct val="90000"/>
              </a:lnSpc>
            </a:pPr>
            <a:r>
              <a:rPr lang="en-US" altLang="en-US"/>
              <a:t> Matt 22:11-14  And when the king came in to see the guests, he saw there a man which had not on a wedding garment:  12 And he saith unto him, Friend, how camest thou in hither not having a wedding garment? And he was speechless.  13 Then said the king to the servants, Bind him hand and foot, and take him away, and </a:t>
            </a:r>
            <a:r>
              <a:rPr lang="en-US" altLang="en-US">
                <a:solidFill>
                  <a:schemeClr val="accent1"/>
                </a:solidFill>
              </a:rPr>
              <a:t>cast him into outer darkness;</a:t>
            </a:r>
            <a:r>
              <a:rPr lang="en-US" altLang="en-US"/>
              <a:t> there shall be weeping and gnashing of teeth.  14 For many are called, but few are chosen.</a:t>
            </a:r>
          </a:p>
          <a:p>
            <a:pPr>
              <a:lnSpc>
                <a:spcPct val="90000"/>
              </a:lnSpc>
            </a:pPr>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anim calcmode="lin" valueType="num">
                                      <p:cBhvr>
                                        <p:cTn id="8" dur="500" fill="hold"/>
                                        <p:tgtEl>
                                          <p:spTgt spid="1945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5">
            <a:extLst>
              <a:ext uri="{FF2B5EF4-FFF2-40B4-BE49-F238E27FC236}">
                <a16:creationId xmlns:a16="http://schemas.microsoft.com/office/drawing/2014/main" id="{9D27A8EE-5790-4986-A49A-95156F62056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55E47E0C-A5AE-494C-BFBC-7BE31641E11F}" type="slidenum">
              <a:rPr lang="en-US" altLang="en-US">
                <a:solidFill>
                  <a:srgbClr val="000000"/>
                </a:solidFill>
              </a:rPr>
              <a:pPr eaLnBrk="0" fontAlgn="base" hangingPunct="0">
                <a:spcBef>
                  <a:spcPct val="0"/>
                </a:spcBef>
                <a:spcAft>
                  <a:spcPct val="0"/>
                </a:spcAft>
                <a:buClrTx/>
                <a:buNone/>
              </a:pPr>
              <a:t>218</a:t>
            </a:fld>
            <a:endParaRPr lang="en-US" altLang="en-US">
              <a:solidFill>
                <a:srgbClr val="000000"/>
              </a:solidFill>
            </a:endParaRPr>
          </a:p>
        </p:txBody>
      </p:sp>
      <p:sp>
        <p:nvSpPr>
          <p:cNvPr id="80899" name="Rectangle 2">
            <a:extLst>
              <a:ext uri="{FF2B5EF4-FFF2-40B4-BE49-F238E27FC236}">
                <a16:creationId xmlns:a16="http://schemas.microsoft.com/office/drawing/2014/main" id="{DB3FE429-1D7F-41A7-AC48-4A2D08C5408B}"/>
              </a:ext>
            </a:extLst>
          </p:cNvPr>
          <p:cNvSpPr>
            <a:spLocks noGrp="1" noChangeArrowheads="1"/>
          </p:cNvSpPr>
          <p:nvPr>
            <p:ph type="title"/>
          </p:nvPr>
        </p:nvSpPr>
        <p:spPr/>
        <p:txBody>
          <a:bodyPr/>
          <a:lstStyle/>
          <a:p>
            <a:r>
              <a:rPr lang="en-US" altLang="en-US" sz="4000"/>
              <a:t>Cast ye, the unprofitable servant</a:t>
            </a:r>
          </a:p>
        </p:txBody>
      </p:sp>
      <p:sp>
        <p:nvSpPr>
          <p:cNvPr id="21507" name="Rectangle 3">
            <a:extLst>
              <a:ext uri="{FF2B5EF4-FFF2-40B4-BE49-F238E27FC236}">
                <a16:creationId xmlns:a16="http://schemas.microsoft.com/office/drawing/2014/main" id="{297DFCBD-F91E-409A-8F2D-0639A5EC6098}"/>
              </a:ext>
            </a:extLst>
          </p:cNvPr>
          <p:cNvSpPr>
            <a:spLocks noGrp="1" noChangeArrowheads="1"/>
          </p:cNvSpPr>
          <p:nvPr>
            <p:ph type="body" idx="1"/>
          </p:nvPr>
        </p:nvSpPr>
        <p:spPr/>
        <p:txBody>
          <a:bodyPr/>
          <a:lstStyle/>
          <a:p>
            <a:r>
              <a:rPr lang="en-US" altLang="en-US"/>
              <a:t> Matt 25:29-30  For unto every one that hath shall be given, and he shall have abundance: but from him that hath not shall be taken away even that which he hath.  30 And cast ye the unprofitable servant into outer darkness: there shall be weeping and gnashing of teeth.</a:t>
            </a:r>
          </a:p>
          <a:p>
            <a:endParaRPr lang="en-US" altLang="en-US"/>
          </a:p>
        </p:txBody>
      </p:sp>
      <p:sp>
        <p:nvSpPr>
          <p:cNvPr id="21509" name="Oval 5">
            <a:extLst>
              <a:ext uri="{FF2B5EF4-FFF2-40B4-BE49-F238E27FC236}">
                <a16:creationId xmlns:a16="http://schemas.microsoft.com/office/drawing/2014/main" id="{70DCA970-C67B-4CF3-B2F6-0D65CA58B1E6}"/>
              </a:ext>
            </a:extLst>
          </p:cNvPr>
          <p:cNvSpPr>
            <a:spLocks noChangeArrowheads="1"/>
          </p:cNvSpPr>
          <p:nvPr/>
        </p:nvSpPr>
        <p:spPr bwMode="auto">
          <a:xfrm>
            <a:off x="2286000" y="5486400"/>
            <a:ext cx="2438400" cy="914400"/>
          </a:xfrm>
          <a:prstGeom prst="ellipse">
            <a:avLst/>
          </a:prstGeom>
          <a:solidFill>
            <a:schemeClr val="accent1"/>
          </a:solidFill>
          <a:ln w="76200">
            <a:solidFill>
              <a:srgbClr val="3333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eaLnBrk="0" fontAlgn="base" hangingPunct="0">
              <a:spcBef>
                <a:spcPct val="0"/>
              </a:spcBef>
              <a:spcAft>
                <a:spcPct val="0"/>
              </a:spcAft>
              <a:buClrTx/>
              <a:buNone/>
            </a:pPr>
            <a:r>
              <a:rPr lang="en-US" altLang="en-US" sz="4000">
                <a:solidFill>
                  <a:srgbClr val="000000"/>
                </a:solidFill>
              </a:rPr>
              <a:t>Cast Ye</a:t>
            </a:r>
            <a:r>
              <a:rPr lang="en-US" altLang="en-US" sz="2400" b="0">
                <a:solidFill>
                  <a:srgbClr val="000000"/>
                </a:solidFill>
              </a:rPr>
              <a:t> </a:t>
            </a:r>
          </a:p>
        </p:txBody>
      </p:sp>
      <p:sp>
        <p:nvSpPr>
          <p:cNvPr id="21510" name="Rectangle 6">
            <a:extLst>
              <a:ext uri="{FF2B5EF4-FFF2-40B4-BE49-F238E27FC236}">
                <a16:creationId xmlns:a16="http://schemas.microsoft.com/office/drawing/2014/main" id="{11DC8209-1154-49C0-8102-F360876FDD2F}"/>
              </a:ext>
            </a:extLst>
          </p:cNvPr>
          <p:cNvSpPr>
            <a:spLocks noChangeArrowheads="1"/>
          </p:cNvSpPr>
          <p:nvPr/>
        </p:nvSpPr>
        <p:spPr bwMode="auto">
          <a:xfrm>
            <a:off x="5562600" y="5562600"/>
            <a:ext cx="4648200" cy="685800"/>
          </a:xfrm>
          <a:prstGeom prst="rect">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eaLnBrk="0" fontAlgn="base" hangingPunct="0">
              <a:spcBef>
                <a:spcPct val="0"/>
              </a:spcBef>
              <a:spcAft>
                <a:spcPct val="0"/>
              </a:spcAft>
              <a:buClrTx/>
              <a:buNone/>
            </a:pPr>
            <a:r>
              <a:rPr lang="en-US" altLang="en-US" sz="4000">
                <a:solidFill>
                  <a:srgbClr val="000000"/>
                </a:solidFill>
              </a:rPr>
              <a:t>Into Outer Darkness</a:t>
            </a:r>
          </a:p>
        </p:txBody>
      </p:sp>
      <p:sp>
        <p:nvSpPr>
          <p:cNvPr id="21511" name="AutoShape 7">
            <a:extLst>
              <a:ext uri="{FF2B5EF4-FFF2-40B4-BE49-F238E27FC236}">
                <a16:creationId xmlns:a16="http://schemas.microsoft.com/office/drawing/2014/main" id="{9EB460C3-556A-4523-B628-AC32A11A309F}"/>
              </a:ext>
            </a:extLst>
          </p:cNvPr>
          <p:cNvSpPr>
            <a:spLocks noChangeArrowheads="1"/>
          </p:cNvSpPr>
          <p:nvPr/>
        </p:nvSpPr>
        <p:spPr bwMode="auto">
          <a:xfrm>
            <a:off x="4876800" y="5715000"/>
            <a:ext cx="609600" cy="457200"/>
          </a:xfrm>
          <a:prstGeom prst="rightArrow">
            <a:avLst>
              <a:gd name="adj1" fmla="val 50000"/>
              <a:gd name="adj2" fmla="val 33333"/>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endParaRPr lang="en-US" altLang="en-US" sz="2400" b="0">
              <a:solidFill>
                <a:srgbClr val="FFFFFF"/>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21509">
                                            <p:bg/>
                                          </p:spTgt>
                                        </p:tgtEl>
                                        <p:attrNameLst>
                                          <p:attrName>style.visibility</p:attrName>
                                        </p:attrNameLst>
                                      </p:cBhvr>
                                      <p:to>
                                        <p:strVal val="visible"/>
                                      </p:to>
                                    </p:set>
                                    <p:anim calcmode="lin" valueType="num">
                                      <p:cBhvr>
                                        <p:cTn id="13" dur="500" fill="hold"/>
                                        <p:tgtEl>
                                          <p:spTgt spid="21509">
                                            <p:bg/>
                                          </p:spTgt>
                                        </p:tgtEl>
                                        <p:attrNameLst>
                                          <p:attrName>ppt_w</p:attrName>
                                        </p:attrNameLst>
                                      </p:cBhvr>
                                      <p:tavLst>
                                        <p:tav tm="0">
                                          <p:val>
                                            <p:fltVal val="0"/>
                                          </p:val>
                                        </p:tav>
                                        <p:tav tm="100000">
                                          <p:val>
                                            <p:strVal val="#ppt_w"/>
                                          </p:val>
                                        </p:tav>
                                      </p:tavLst>
                                    </p:anim>
                                    <p:anim calcmode="lin" valueType="num">
                                      <p:cBhvr>
                                        <p:cTn id="14" dur="500" fill="hold"/>
                                        <p:tgtEl>
                                          <p:spTgt spid="21509">
                                            <p:bg/>
                                          </p:spTgt>
                                        </p:tgtEl>
                                        <p:attrNameLst>
                                          <p:attrName>ppt_h</p:attrName>
                                        </p:attrNameLst>
                                      </p:cBhvr>
                                      <p:tavLst>
                                        <p:tav tm="0">
                                          <p:val>
                                            <p:fltVal val="0"/>
                                          </p:val>
                                        </p:tav>
                                        <p:tav tm="100000">
                                          <p:val>
                                            <p:strVal val="#ppt_h"/>
                                          </p:val>
                                        </p:tav>
                                      </p:tavLst>
                                    </p:anim>
                                    <p:animEffect transition="in" filter="fade">
                                      <p:cBhvr>
                                        <p:cTn id="15" dur="500"/>
                                        <p:tgtEl>
                                          <p:spTgt spid="21509">
                                            <p:bg/>
                                          </p:spTgt>
                                        </p:tgtEl>
                                      </p:cBhvr>
                                    </p:animEffect>
                                  </p:childTnLst>
                                </p:cTn>
                              </p:par>
                              <p:par>
                                <p:cTn id="16" presetID="53" presetClass="entr" presetSubtype="0" fill="hold" grpId="0" nodeType="withEffect">
                                  <p:stCondLst>
                                    <p:cond delay="0"/>
                                  </p:stCondLst>
                                  <p:iterate type="lt">
                                    <p:tmPct val="0"/>
                                  </p:iterate>
                                  <p:childTnLst>
                                    <p:set>
                                      <p:cBhvr>
                                        <p:cTn id="17" dur="1" fill="hold">
                                          <p:stCondLst>
                                            <p:cond delay="0"/>
                                          </p:stCondLst>
                                        </p:cTn>
                                        <p:tgtEl>
                                          <p:spTgt spid="21509">
                                            <p:txEl>
                                              <p:pRg st="0" end="0"/>
                                            </p:txEl>
                                          </p:spTgt>
                                        </p:tgtEl>
                                        <p:attrNameLst>
                                          <p:attrName>style.visibility</p:attrName>
                                        </p:attrNameLst>
                                      </p:cBhvr>
                                      <p:to>
                                        <p:strVal val="visible"/>
                                      </p:to>
                                    </p:set>
                                    <p:anim calcmode="lin" valueType="num">
                                      <p:cBhvr>
                                        <p:cTn id="18" dur="500" fill="hold"/>
                                        <p:tgtEl>
                                          <p:spTgt spid="2150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150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1509">
                                            <p:txEl>
                                              <p:pRg st="0" end="0"/>
                                            </p:txEl>
                                          </p:spTgt>
                                        </p:tgtEl>
                                      </p:cBhvr>
                                    </p:animEffect>
                                  </p:childTnLst>
                                </p:cTn>
                              </p:par>
                            </p:childTnLst>
                          </p:cTn>
                        </p:par>
                        <p:par>
                          <p:cTn id="21" fill="hold" nodeType="afterGroup">
                            <p:stCondLst>
                              <p:cond delay="500"/>
                            </p:stCondLst>
                            <p:childTnLst>
                              <p:par>
                                <p:cTn id="22" presetID="40" presetClass="entr" presetSubtype="0" fill="hold" nodeType="afterEffect">
                                  <p:stCondLst>
                                    <p:cond delay="0"/>
                                  </p:stCondLst>
                                  <p:iterate type="lt">
                                    <p:tmPct val="10000"/>
                                  </p:iterate>
                                  <p:childTnLst>
                                    <p:set>
                                      <p:cBhvr>
                                        <p:cTn id="23" dur="1" fill="hold">
                                          <p:stCondLst>
                                            <p:cond delay="0"/>
                                          </p:stCondLst>
                                        </p:cTn>
                                        <p:tgtEl>
                                          <p:spTgt spid="21509">
                                            <p:txEl>
                                              <p:pRg st="0" end="0"/>
                                            </p:txEl>
                                          </p:spTgt>
                                        </p:tgtEl>
                                        <p:attrNameLst>
                                          <p:attrName>style.visibility</p:attrName>
                                        </p:attrNameLst>
                                      </p:cBhvr>
                                      <p:to>
                                        <p:strVal val="visible"/>
                                      </p:to>
                                    </p:set>
                                    <p:animEffect transition="in" filter="fade">
                                      <p:cBhvr>
                                        <p:cTn id="24" dur="1000"/>
                                        <p:tgtEl>
                                          <p:spTgt spid="21509">
                                            <p:txEl>
                                              <p:pRg st="0" end="0"/>
                                            </p:txEl>
                                          </p:spTgt>
                                        </p:tgtEl>
                                      </p:cBhvr>
                                    </p:animEffect>
                                    <p:anim calcmode="lin" valueType="num">
                                      <p:cBhvr>
                                        <p:cTn id="25" dur="1000" fill="hold"/>
                                        <p:tgtEl>
                                          <p:spTgt spid="21509">
                                            <p:txEl>
                                              <p:pRg st="0" end="0"/>
                                            </p:txEl>
                                          </p:spTgt>
                                        </p:tgtEl>
                                        <p:attrNameLst>
                                          <p:attrName>ppt_x</p:attrName>
                                        </p:attrNameLst>
                                      </p:cBhvr>
                                      <p:tavLst>
                                        <p:tav tm="0">
                                          <p:val>
                                            <p:strVal val="#ppt_x-.1"/>
                                          </p:val>
                                        </p:tav>
                                        <p:tav tm="100000">
                                          <p:val>
                                            <p:strVal val="#ppt_x"/>
                                          </p:val>
                                        </p:tav>
                                      </p:tavLst>
                                    </p:anim>
                                    <p:anim calcmode="lin" valueType="num">
                                      <p:cBhvr>
                                        <p:cTn id="26" dur="1000" fill="hold"/>
                                        <p:tgtEl>
                                          <p:spTgt spid="21509">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000"/>
                            </p:stCondLst>
                            <p:childTnLst>
                              <p:par>
                                <p:cTn id="28" presetID="17" presetClass="entr" presetSubtype="10" fill="hold" nodeType="afterEffect">
                                  <p:stCondLst>
                                    <p:cond delay="0"/>
                                  </p:stCondLst>
                                  <p:childTnLst>
                                    <p:set>
                                      <p:cBhvr>
                                        <p:cTn id="29" dur="1" fill="hold">
                                          <p:stCondLst>
                                            <p:cond delay="0"/>
                                          </p:stCondLst>
                                        </p:cTn>
                                        <p:tgtEl>
                                          <p:spTgt spid="21511"/>
                                        </p:tgtEl>
                                        <p:attrNameLst>
                                          <p:attrName>style.visibility</p:attrName>
                                        </p:attrNameLst>
                                      </p:cBhvr>
                                      <p:to>
                                        <p:strVal val="visible"/>
                                      </p:to>
                                    </p:set>
                                    <p:anim calcmode="lin" valueType="num">
                                      <p:cBhvr>
                                        <p:cTn id="30" dur="500" fill="hold"/>
                                        <p:tgtEl>
                                          <p:spTgt spid="21511"/>
                                        </p:tgtEl>
                                        <p:attrNameLst>
                                          <p:attrName>ppt_w</p:attrName>
                                        </p:attrNameLst>
                                      </p:cBhvr>
                                      <p:tavLst>
                                        <p:tav tm="0">
                                          <p:val>
                                            <p:fltVal val="0"/>
                                          </p:val>
                                        </p:tav>
                                        <p:tav tm="100000">
                                          <p:val>
                                            <p:strVal val="#ppt_w"/>
                                          </p:val>
                                        </p:tav>
                                      </p:tavLst>
                                    </p:anim>
                                    <p:anim calcmode="lin" valueType="num">
                                      <p:cBhvr>
                                        <p:cTn id="31" dur="500" fill="hold"/>
                                        <p:tgtEl>
                                          <p:spTgt spid="21511"/>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2500"/>
                            </p:stCondLst>
                            <p:childTnLst>
                              <p:par>
                                <p:cTn id="33" presetID="40" presetClass="entr" presetSubtype="0" fill="hold" grpId="0" nodeType="afterEffect">
                                  <p:stCondLst>
                                    <p:cond delay="0"/>
                                  </p:stCondLst>
                                  <p:iterate type="lt">
                                    <p:tmPct val="10000"/>
                                  </p:iterate>
                                  <p:childTnLst>
                                    <p:set>
                                      <p:cBhvr>
                                        <p:cTn id="34" dur="1" fill="hold">
                                          <p:stCondLst>
                                            <p:cond delay="0"/>
                                          </p:stCondLst>
                                        </p:cTn>
                                        <p:tgtEl>
                                          <p:spTgt spid="21510"/>
                                        </p:tgtEl>
                                        <p:attrNameLst>
                                          <p:attrName>style.visibility</p:attrName>
                                        </p:attrNameLst>
                                      </p:cBhvr>
                                      <p:to>
                                        <p:strVal val="visible"/>
                                      </p:to>
                                    </p:set>
                                    <p:animEffect transition="in" filter="fade">
                                      <p:cBhvr>
                                        <p:cTn id="35" dur="1000"/>
                                        <p:tgtEl>
                                          <p:spTgt spid="21510"/>
                                        </p:tgtEl>
                                      </p:cBhvr>
                                    </p:animEffect>
                                    <p:anim calcmode="lin" valueType="num">
                                      <p:cBhvr>
                                        <p:cTn id="36" dur="1000" fill="hold"/>
                                        <p:tgtEl>
                                          <p:spTgt spid="21510"/>
                                        </p:tgtEl>
                                        <p:attrNameLst>
                                          <p:attrName>ppt_x</p:attrName>
                                        </p:attrNameLst>
                                      </p:cBhvr>
                                      <p:tavLst>
                                        <p:tav tm="0">
                                          <p:val>
                                            <p:strVal val="#ppt_x-.1"/>
                                          </p:val>
                                        </p:tav>
                                        <p:tav tm="100000">
                                          <p:val>
                                            <p:strVal val="#ppt_x"/>
                                          </p:val>
                                        </p:tav>
                                      </p:tavLst>
                                    </p:anim>
                                    <p:anim calcmode="lin" valueType="num">
                                      <p:cBhvr>
                                        <p:cTn id="37" dur="1000" fill="hold"/>
                                        <p:tgtEl>
                                          <p:spTgt spid="215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allAtOnce" animBg="1"/>
      <p:bldP spid="21510"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a:extLst>
              <a:ext uri="{FF2B5EF4-FFF2-40B4-BE49-F238E27FC236}">
                <a16:creationId xmlns:a16="http://schemas.microsoft.com/office/drawing/2014/main" id="{9BB77976-26FE-4C90-A53C-D9B53591531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2E5872BA-E637-49D1-BD0A-B808B45417A6}" type="slidenum">
              <a:rPr lang="en-US" altLang="en-US">
                <a:solidFill>
                  <a:srgbClr val="000000"/>
                </a:solidFill>
              </a:rPr>
              <a:pPr eaLnBrk="0" fontAlgn="base" hangingPunct="0">
                <a:spcBef>
                  <a:spcPct val="0"/>
                </a:spcBef>
                <a:spcAft>
                  <a:spcPct val="0"/>
                </a:spcAft>
                <a:buClrTx/>
                <a:buNone/>
              </a:pPr>
              <a:t>219</a:t>
            </a:fld>
            <a:endParaRPr lang="en-US" altLang="en-US">
              <a:solidFill>
                <a:srgbClr val="000000"/>
              </a:solidFill>
            </a:endParaRPr>
          </a:p>
        </p:txBody>
      </p:sp>
      <p:sp>
        <p:nvSpPr>
          <p:cNvPr id="81923" name="Rectangle 2">
            <a:extLst>
              <a:ext uri="{FF2B5EF4-FFF2-40B4-BE49-F238E27FC236}">
                <a16:creationId xmlns:a16="http://schemas.microsoft.com/office/drawing/2014/main" id="{C767D434-8695-491B-9207-5275A854ED44}"/>
              </a:ext>
            </a:extLst>
          </p:cNvPr>
          <p:cNvSpPr>
            <a:spLocks noGrp="1" noChangeArrowheads="1"/>
          </p:cNvSpPr>
          <p:nvPr>
            <p:ph type="title"/>
          </p:nvPr>
        </p:nvSpPr>
        <p:spPr>
          <a:xfrm>
            <a:off x="2209800" y="609600"/>
            <a:ext cx="7772400" cy="762000"/>
          </a:xfrm>
        </p:spPr>
        <p:txBody>
          <a:bodyPr/>
          <a:lstStyle/>
          <a:p>
            <a:r>
              <a:rPr lang="en-US" altLang="en-US" sz="4800"/>
              <a:t>Darkness all over the land</a:t>
            </a:r>
          </a:p>
        </p:txBody>
      </p:sp>
      <p:sp>
        <p:nvSpPr>
          <p:cNvPr id="22531" name="Rectangle 3">
            <a:extLst>
              <a:ext uri="{FF2B5EF4-FFF2-40B4-BE49-F238E27FC236}">
                <a16:creationId xmlns:a16="http://schemas.microsoft.com/office/drawing/2014/main" id="{436E21C5-03E5-498B-8A43-AC725EE393A8}"/>
              </a:ext>
            </a:extLst>
          </p:cNvPr>
          <p:cNvSpPr>
            <a:spLocks noGrp="1" noChangeArrowheads="1"/>
          </p:cNvSpPr>
          <p:nvPr>
            <p:ph type="body" idx="1"/>
          </p:nvPr>
        </p:nvSpPr>
        <p:spPr>
          <a:xfrm>
            <a:off x="1828800" y="1524000"/>
            <a:ext cx="8153400" cy="4572000"/>
          </a:xfrm>
        </p:spPr>
        <p:txBody>
          <a:bodyPr/>
          <a:lstStyle/>
          <a:p>
            <a:pPr algn="just"/>
            <a:r>
              <a:rPr lang="en-US" altLang="en-US"/>
              <a:t> </a:t>
            </a:r>
            <a:r>
              <a:rPr lang="en-US" altLang="en-US" sz="3600"/>
              <a:t>Matt 27:45-46   Now from the </a:t>
            </a:r>
            <a:r>
              <a:rPr lang="en-US" altLang="en-US" sz="3600">
                <a:solidFill>
                  <a:schemeClr val="accent1"/>
                </a:solidFill>
              </a:rPr>
              <a:t>sixth</a:t>
            </a:r>
            <a:r>
              <a:rPr lang="en-US" altLang="en-US" sz="3600"/>
              <a:t> hour </a:t>
            </a:r>
            <a:r>
              <a:rPr lang="en-US" altLang="en-US" sz="3600" u="sng"/>
              <a:t>there was darkness</a:t>
            </a:r>
            <a:r>
              <a:rPr lang="en-US" altLang="en-US" sz="3600"/>
              <a:t> over all the land unto the </a:t>
            </a:r>
            <a:r>
              <a:rPr lang="en-US" altLang="en-US" sz="3600">
                <a:solidFill>
                  <a:schemeClr val="accent1"/>
                </a:solidFill>
              </a:rPr>
              <a:t>ninth</a:t>
            </a:r>
            <a:r>
              <a:rPr lang="en-US" altLang="en-US" sz="3600"/>
              <a:t> hour.  46 And about the ninth hour Jesus cried with a loud voice, saying, Eli, Eli, lama sabachthani? that is to say, My God, my God, why hast thou forsaken me?</a:t>
            </a:r>
          </a:p>
          <a:p>
            <a:endParaRPr lang="en-US" altLang="en-US" sz="360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barn(inHorizontal)">
                                      <p:cBhvr>
                                        <p:cTn id="7" dur="500"/>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CFBDFE62-5DF0-4245-8EEC-75717C264AD9}"/>
              </a:ext>
            </a:extLst>
          </p:cNvPr>
          <p:cNvSpPr>
            <a:spLocks noGrp="1" noChangeArrowheads="1"/>
          </p:cNvSpPr>
          <p:nvPr>
            <p:ph type="body" idx="1"/>
          </p:nvPr>
        </p:nvSpPr>
        <p:spPr>
          <a:xfrm>
            <a:off x="3137836" y="789272"/>
            <a:ext cx="4745255" cy="5695751"/>
          </a:xfrm>
        </p:spPr>
        <p:txBody>
          <a:bodyPr/>
          <a:lstStyle/>
          <a:p>
            <a:pPr algn="ctr">
              <a:lnSpc>
                <a:spcPct val="180000"/>
              </a:lnSpc>
              <a:buFont typeface="Wingdings 3" panose="05040102010807070707" pitchFamily="18" charset="2"/>
              <a:buNone/>
            </a:pPr>
            <a:r>
              <a:rPr lang="en-US" altLang="en-US" u="sng" dirty="0">
                <a:effectLst/>
              </a:rPr>
              <a:t>The Four categories </a:t>
            </a:r>
          </a:p>
          <a:p>
            <a:pPr algn="ctr">
              <a:lnSpc>
                <a:spcPct val="180000"/>
              </a:lnSpc>
              <a:buFont typeface="Wingdings 3" panose="05040102010807070707" pitchFamily="18" charset="2"/>
              <a:buNone/>
            </a:pPr>
            <a:r>
              <a:rPr lang="en-US" altLang="en-US" u="sng" dirty="0">
                <a:effectLst/>
              </a:rPr>
              <a:t> </a:t>
            </a:r>
            <a:r>
              <a:rPr lang="en-US" altLang="en-US" sz="3600" u="sng" dirty="0">
                <a:effectLst/>
              </a:rPr>
              <a:t>of Magical beliefs</a:t>
            </a:r>
          </a:p>
          <a:p>
            <a:pPr>
              <a:lnSpc>
                <a:spcPct val="180000"/>
              </a:lnSpc>
            </a:pPr>
            <a:r>
              <a:rPr lang="en-US" altLang="en-US" dirty="0">
                <a:effectLst/>
              </a:rPr>
              <a:t>Sympathetic </a:t>
            </a:r>
            <a:r>
              <a:rPr lang="en-US" altLang="en-US" dirty="0" err="1">
                <a:effectLst/>
              </a:rPr>
              <a:t>Magick</a:t>
            </a:r>
            <a:endParaRPr lang="en-US" altLang="en-US" dirty="0">
              <a:effectLst/>
            </a:endParaRPr>
          </a:p>
          <a:p>
            <a:pPr>
              <a:lnSpc>
                <a:spcPct val="180000"/>
              </a:lnSpc>
            </a:pPr>
            <a:r>
              <a:rPr lang="en-US" altLang="en-US" dirty="0">
                <a:effectLst/>
              </a:rPr>
              <a:t>Contagion </a:t>
            </a:r>
            <a:r>
              <a:rPr lang="en-US" altLang="en-US" dirty="0" err="1">
                <a:effectLst/>
              </a:rPr>
              <a:t>Magick</a:t>
            </a:r>
            <a:endParaRPr lang="en-US" altLang="en-US" dirty="0">
              <a:effectLst/>
            </a:endParaRPr>
          </a:p>
          <a:p>
            <a:pPr>
              <a:lnSpc>
                <a:spcPct val="180000"/>
              </a:lnSpc>
            </a:pPr>
            <a:r>
              <a:rPr lang="en-US" altLang="en-US" dirty="0">
                <a:effectLst/>
              </a:rPr>
              <a:t>Esoteric </a:t>
            </a:r>
            <a:r>
              <a:rPr lang="en-US" altLang="en-US" dirty="0" err="1">
                <a:effectLst/>
              </a:rPr>
              <a:t>Magick</a:t>
            </a:r>
            <a:endParaRPr lang="en-US" altLang="en-US" dirty="0">
              <a:effectLst/>
            </a:endParaRPr>
          </a:p>
          <a:p>
            <a:pPr>
              <a:lnSpc>
                <a:spcPct val="180000"/>
              </a:lnSpc>
            </a:pPr>
            <a:r>
              <a:rPr lang="en-US" altLang="en-US" dirty="0">
                <a:effectLst/>
              </a:rPr>
              <a:t>Ceremonial </a:t>
            </a:r>
            <a:r>
              <a:rPr lang="en-US" altLang="en-US" dirty="0" err="1">
                <a:effectLst/>
              </a:rPr>
              <a:t>Magick</a:t>
            </a:r>
            <a:endParaRPr lang="en-US" altLang="en-US"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p:cTn id="7" dur="500" fill="hold"/>
                                        <p:tgtEl>
                                          <p:spTgt spid="59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3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939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 calcmode="lin" valueType="num">
                                      <p:cBhvr>
                                        <p:cTn id="12" dur="500" fill="hold"/>
                                        <p:tgtEl>
                                          <p:spTgt spid="5939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939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9395">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p:cTn id="19" dur="500" fill="hold"/>
                                        <p:tgtEl>
                                          <p:spTgt spid="593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939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939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9395">
                                            <p:txEl>
                                              <p:pRg st="3" end="3"/>
                                            </p:txEl>
                                          </p:spTgt>
                                        </p:tgtEl>
                                        <p:attrNameLst>
                                          <p:attrName>style.visibility</p:attrName>
                                        </p:attrNameLst>
                                      </p:cBhvr>
                                      <p:to>
                                        <p:strVal val="visible"/>
                                      </p:to>
                                    </p:set>
                                    <p:anim calcmode="lin" valueType="num">
                                      <p:cBhvr>
                                        <p:cTn id="26" dur="500" fill="hold"/>
                                        <p:tgtEl>
                                          <p:spTgt spid="5939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9395">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5939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59395">
                                            <p:txEl>
                                              <p:pRg st="4" end="4"/>
                                            </p:txEl>
                                          </p:spTgt>
                                        </p:tgtEl>
                                        <p:attrNameLst>
                                          <p:attrName>style.visibility</p:attrName>
                                        </p:attrNameLst>
                                      </p:cBhvr>
                                      <p:to>
                                        <p:strVal val="visible"/>
                                      </p:to>
                                    </p:set>
                                    <p:anim calcmode="lin" valueType="num">
                                      <p:cBhvr>
                                        <p:cTn id="33" dur="500" fill="hold"/>
                                        <p:tgtEl>
                                          <p:spTgt spid="5939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59395">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59395">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59395">
                                            <p:txEl>
                                              <p:pRg st="5" end="5"/>
                                            </p:txEl>
                                          </p:spTgt>
                                        </p:tgtEl>
                                        <p:attrNameLst>
                                          <p:attrName>style.visibility</p:attrName>
                                        </p:attrNameLst>
                                      </p:cBhvr>
                                      <p:to>
                                        <p:strVal val="visible"/>
                                      </p:to>
                                    </p:set>
                                    <p:anim calcmode="lin" valueType="num">
                                      <p:cBhvr>
                                        <p:cTn id="40" dur="500" fill="hold"/>
                                        <p:tgtEl>
                                          <p:spTgt spid="59395">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59395">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593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a:extLst>
              <a:ext uri="{FF2B5EF4-FFF2-40B4-BE49-F238E27FC236}">
                <a16:creationId xmlns:a16="http://schemas.microsoft.com/office/drawing/2014/main" id="{E854BA0C-D942-46C9-8C33-F1331249DD9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51512FFD-5BD3-4C6E-8291-335983CEF6FC}" type="slidenum">
              <a:rPr lang="en-US" altLang="en-US">
                <a:solidFill>
                  <a:srgbClr val="000000"/>
                </a:solidFill>
              </a:rPr>
              <a:pPr eaLnBrk="0" fontAlgn="base" hangingPunct="0">
                <a:spcBef>
                  <a:spcPct val="0"/>
                </a:spcBef>
                <a:spcAft>
                  <a:spcPct val="0"/>
                </a:spcAft>
                <a:buClrTx/>
                <a:buNone/>
              </a:pPr>
              <a:t>220</a:t>
            </a:fld>
            <a:endParaRPr lang="en-US" altLang="en-US">
              <a:solidFill>
                <a:srgbClr val="000000"/>
              </a:solidFill>
            </a:endParaRPr>
          </a:p>
        </p:txBody>
      </p:sp>
      <p:sp>
        <p:nvSpPr>
          <p:cNvPr id="82947" name="Rectangle 2">
            <a:extLst>
              <a:ext uri="{FF2B5EF4-FFF2-40B4-BE49-F238E27FC236}">
                <a16:creationId xmlns:a16="http://schemas.microsoft.com/office/drawing/2014/main" id="{FBDFF5D3-2C64-4FC4-8F65-852B1D7326B5}"/>
              </a:ext>
            </a:extLst>
          </p:cNvPr>
          <p:cNvSpPr>
            <a:spLocks noGrp="1" noChangeArrowheads="1"/>
          </p:cNvSpPr>
          <p:nvPr>
            <p:ph type="title"/>
          </p:nvPr>
        </p:nvSpPr>
        <p:spPr/>
        <p:txBody>
          <a:bodyPr/>
          <a:lstStyle/>
          <a:p>
            <a:r>
              <a:rPr lang="en-US" altLang="en-US"/>
              <a:t>Men loved darkness</a:t>
            </a:r>
          </a:p>
        </p:txBody>
      </p:sp>
      <p:sp>
        <p:nvSpPr>
          <p:cNvPr id="23555" name="Rectangle 3">
            <a:extLst>
              <a:ext uri="{FF2B5EF4-FFF2-40B4-BE49-F238E27FC236}">
                <a16:creationId xmlns:a16="http://schemas.microsoft.com/office/drawing/2014/main" id="{D1572A08-FA8B-426E-B1A7-F77BE9910F9C}"/>
              </a:ext>
            </a:extLst>
          </p:cNvPr>
          <p:cNvSpPr>
            <a:spLocks noGrp="1" noChangeArrowheads="1"/>
          </p:cNvSpPr>
          <p:nvPr>
            <p:ph type="body" idx="1"/>
          </p:nvPr>
        </p:nvSpPr>
        <p:spPr>
          <a:xfrm>
            <a:off x="1905000" y="1752600"/>
            <a:ext cx="8305800" cy="4648200"/>
          </a:xfrm>
        </p:spPr>
        <p:txBody>
          <a:bodyPr/>
          <a:lstStyle/>
          <a:p>
            <a:pPr algn="just"/>
            <a:r>
              <a:rPr lang="en-US" altLang="en-US"/>
              <a:t> John 3:19-21  And this is the condemnation, that light is come into the world, and men loved darkness rather than light, because their deeds were evil.  20 For every one that doeth evil hateth the light, neither cometh to the light, lest his deeds should be reproved.  21 But he that doeth truth cometh to the light, that his deeds may be made manifest, that they are wrought in God.</a:t>
            </a:r>
          </a:p>
          <a:p>
            <a:endParaRPr lang="en-US" altLang="en-US"/>
          </a:p>
        </p:txBody>
      </p:sp>
      <p:sp>
        <p:nvSpPr>
          <p:cNvPr id="23556" name="Rectangle 4">
            <a:extLst>
              <a:ext uri="{FF2B5EF4-FFF2-40B4-BE49-F238E27FC236}">
                <a16:creationId xmlns:a16="http://schemas.microsoft.com/office/drawing/2014/main" id="{80DC0E25-EA44-4118-8B49-56D6E795D383}"/>
              </a:ext>
            </a:extLst>
          </p:cNvPr>
          <p:cNvSpPr>
            <a:spLocks noChangeArrowheads="1"/>
          </p:cNvSpPr>
          <p:nvPr/>
        </p:nvSpPr>
        <p:spPr bwMode="auto">
          <a:xfrm>
            <a:off x="3352800" y="2514600"/>
            <a:ext cx="5943600" cy="2133600"/>
          </a:xfrm>
          <a:prstGeom prst="rect">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eaLnBrk="0" fontAlgn="base" hangingPunct="0">
              <a:spcBef>
                <a:spcPct val="0"/>
              </a:spcBef>
              <a:spcAft>
                <a:spcPct val="0"/>
              </a:spcAft>
              <a:buClrTx/>
              <a:buNone/>
            </a:pPr>
            <a:r>
              <a:rPr lang="en-US" altLang="en-US" sz="4000">
                <a:solidFill>
                  <a:srgbClr val="3333FF"/>
                </a:solidFill>
              </a:rPr>
              <a:t>Men made a choice</a:t>
            </a:r>
          </a:p>
          <a:p>
            <a:pPr algn="ctr" eaLnBrk="0" fontAlgn="base" hangingPunct="0">
              <a:spcBef>
                <a:spcPct val="0"/>
              </a:spcBef>
              <a:spcAft>
                <a:spcPct val="0"/>
              </a:spcAft>
              <a:buClrTx/>
              <a:buNone/>
            </a:pPr>
            <a:r>
              <a:rPr lang="en-US" altLang="en-US" sz="4000">
                <a:solidFill>
                  <a:srgbClr val="3333FF"/>
                </a:solidFill>
              </a:rPr>
              <a:t>They Loved Darkness! </a:t>
            </a:r>
          </a:p>
          <a:p>
            <a:pPr algn="ctr" eaLnBrk="0" fontAlgn="base" hangingPunct="0">
              <a:spcBef>
                <a:spcPct val="0"/>
              </a:spcBef>
              <a:spcAft>
                <a:spcPct val="0"/>
              </a:spcAft>
              <a:buClrTx/>
              <a:buNone/>
            </a:pPr>
            <a:r>
              <a:rPr lang="en-US" altLang="en-US" sz="4000">
                <a:solidFill>
                  <a:srgbClr val="3333FF"/>
                </a:solidFill>
              </a:rPr>
              <a:t>While others chose light!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20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3555">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2355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23556">
                                            <p:bg/>
                                          </p:spTgt>
                                        </p:tgtEl>
                                        <p:attrNameLst>
                                          <p:attrName>style.visibility</p:attrName>
                                        </p:attrNameLst>
                                      </p:cBhvr>
                                      <p:to>
                                        <p:strVal val="visible"/>
                                      </p:to>
                                    </p:set>
                                    <p:animEffect transition="in" filter="wedge">
                                      <p:cBhvr>
                                        <p:cTn id="14" dur="2000"/>
                                        <p:tgtEl>
                                          <p:spTgt spid="23556">
                                            <p:bg/>
                                          </p:spTgt>
                                        </p:tgtEl>
                                      </p:cBhvr>
                                    </p:animEffect>
                                  </p:childTnLst>
                                </p:cTn>
                              </p:par>
                              <p:par>
                                <p:cTn id="15" presetID="20" presetClass="entr" presetSubtype="0" fill="hold" grpId="0" nodeType="withEffect">
                                  <p:stCondLst>
                                    <p:cond delay="0"/>
                                  </p:stCondLst>
                                  <p:iterate type="lt">
                                    <p:tmPct val="0"/>
                                  </p:iterate>
                                  <p:childTnLst>
                                    <p:set>
                                      <p:cBhvr>
                                        <p:cTn id="16" dur="1" fill="hold">
                                          <p:stCondLst>
                                            <p:cond delay="0"/>
                                          </p:stCondLst>
                                        </p:cTn>
                                        <p:tgtEl>
                                          <p:spTgt spid="23556">
                                            <p:txEl>
                                              <p:pRg st="0" end="0"/>
                                            </p:txEl>
                                          </p:spTgt>
                                        </p:tgtEl>
                                        <p:attrNameLst>
                                          <p:attrName>style.visibility</p:attrName>
                                        </p:attrNameLst>
                                      </p:cBhvr>
                                      <p:to>
                                        <p:strVal val="visible"/>
                                      </p:to>
                                    </p:set>
                                    <p:animEffect transition="in" filter="wedge">
                                      <p:cBhvr>
                                        <p:cTn id="17" dur="2000"/>
                                        <p:tgtEl>
                                          <p:spTgt spid="23556">
                                            <p:txEl>
                                              <p:pRg st="0" end="0"/>
                                            </p:txEl>
                                          </p:spTgt>
                                        </p:tgtEl>
                                      </p:cBhvr>
                                    </p:animEffect>
                                  </p:childTnLst>
                                </p:cTn>
                              </p:par>
                              <p:par>
                                <p:cTn id="18" presetID="20" presetClass="entr" presetSubtype="0" fill="hold" grpId="0" nodeType="withEffect">
                                  <p:stCondLst>
                                    <p:cond delay="0"/>
                                  </p:stCondLst>
                                  <p:iterate type="lt">
                                    <p:tmPct val="0"/>
                                  </p:iterate>
                                  <p:childTnLst>
                                    <p:set>
                                      <p:cBhvr>
                                        <p:cTn id="19" dur="1" fill="hold">
                                          <p:stCondLst>
                                            <p:cond delay="0"/>
                                          </p:stCondLst>
                                        </p:cTn>
                                        <p:tgtEl>
                                          <p:spTgt spid="23556">
                                            <p:txEl>
                                              <p:pRg st="1" end="1"/>
                                            </p:txEl>
                                          </p:spTgt>
                                        </p:tgtEl>
                                        <p:attrNameLst>
                                          <p:attrName>style.visibility</p:attrName>
                                        </p:attrNameLst>
                                      </p:cBhvr>
                                      <p:to>
                                        <p:strVal val="visible"/>
                                      </p:to>
                                    </p:set>
                                    <p:animEffect transition="in" filter="wedge">
                                      <p:cBhvr>
                                        <p:cTn id="20" dur="2000"/>
                                        <p:tgtEl>
                                          <p:spTgt spid="23556">
                                            <p:txEl>
                                              <p:pRg st="1" end="1"/>
                                            </p:txEl>
                                          </p:spTgt>
                                        </p:tgtEl>
                                      </p:cBhvr>
                                    </p:animEffect>
                                  </p:childTnLst>
                                </p:cTn>
                              </p:par>
                              <p:par>
                                <p:cTn id="21" presetID="20" presetClass="entr" presetSubtype="0" fill="hold" grpId="0" nodeType="withEffect">
                                  <p:stCondLst>
                                    <p:cond delay="0"/>
                                  </p:stCondLst>
                                  <p:iterate type="lt">
                                    <p:tmPct val="0"/>
                                  </p:iterate>
                                  <p:childTnLst>
                                    <p:set>
                                      <p:cBhvr>
                                        <p:cTn id="22" dur="1" fill="hold">
                                          <p:stCondLst>
                                            <p:cond delay="0"/>
                                          </p:stCondLst>
                                        </p:cTn>
                                        <p:tgtEl>
                                          <p:spTgt spid="23556">
                                            <p:txEl>
                                              <p:pRg st="2" end="2"/>
                                            </p:txEl>
                                          </p:spTgt>
                                        </p:tgtEl>
                                        <p:attrNameLst>
                                          <p:attrName>style.visibility</p:attrName>
                                        </p:attrNameLst>
                                      </p:cBhvr>
                                      <p:to>
                                        <p:strVal val="visible"/>
                                      </p:to>
                                    </p:set>
                                    <p:animEffect transition="in" filter="wedge">
                                      <p:cBhvr>
                                        <p:cTn id="23" dur="2000"/>
                                        <p:tgtEl>
                                          <p:spTgt spid="23556">
                                            <p:txEl>
                                              <p:pRg st="2" end="2"/>
                                            </p:txEl>
                                          </p:spTgt>
                                        </p:tgtEl>
                                      </p:cBhvr>
                                    </p:animEffect>
                                  </p:childTnLst>
                                </p:cTn>
                              </p:par>
                            </p:childTnLst>
                          </p:cTn>
                        </p:par>
                        <p:par>
                          <p:cTn id="24" fill="hold" nodeType="afterGroup">
                            <p:stCondLst>
                              <p:cond delay="2000"/>
                            </p:stCondLst>
                            <p:childTnLst>
                              <p:par>
                                <p:cTn id="25" presetID="40" presetClass="entr" presetSubtype="0" fill="hold" nodeType="afterEffect">
                                  <p:stCondLst>
                                    <p:cond delay="0"/>
                                  </p:stCondLst>
                                  <p:iterate type="lt">
                                    <p:tmPct val="10000"/>
                                  </p:iterate>
                                  <p:childTnLst>
                                    <p:set>
                                      <p:cBhvr>
                                        <p:cTn id="26" dur="1" fill="hold">
                                          <p:stCondLst>
                                            <p:cond delay="0"/>
                                          </p:stCondLst>
                                        </p:cTn>
                                        <p:tgtEl>
                                          <p:spTgt spid="23556">
                                            <p:txEl>
                                              <p:pRg st="0" end="0"/>
                                            </p:txEl>
                                          </p:spTgt>
                                        </p:tgtEl>
                                        <p:attrNameLst>
                                          <p:attrName>style.visibility</p:attrName>
                                        </p:attrNameLst>
                                      </p:cBhvr>
                                      <p:to>
                                        <p:strVal val="visible"/>
                                      </p:to>
                                    </p:set>
                                    <p:animEffect transition="in" filter="fade">
                                      <p:cBhvr>
                                        <p:cTn id="27" dur="1000"/>
                                        <p:tgtEl>
                                          <p:spTgt spid="23556">
                                            <p:txEl>
                                              <p:pRg st="0" end="0"/>
                                            </p:txEl>
                                          </p:spTgt>
                                        </p:tgtEl>
                                      </p:cBhvr>
                                    </p:animEffect>
                                    <p:anim calcmode="lin" valueType="num">
                                      <p:cBhvr>
                                        <p:cTn id="28" dur="1000" fill="hold"/>
                                        <p:tgtEl>
                                          <p:spTgt spid="23556">
                                            <p:txEl>
                                              <p:pRg st="0" end="0"/>
                                            </p:txEl>
                                          </p:spTgt>
                                        </p:tgtEl>
                                        <p:attrNameLst>
                                          <p:attrName>ppt_x</p:attrName>
                                        </p:attrNameLst>
                                      </p:cBhvr>
                                      <p:tavLst>
                                        <p:tav tm="0">
                                          <p:val>
                                            <p:strVal val="#ppt_x-.1"/>
                                          </p:val>
                                        </p:tav>
                                        <p:tav tm="100000">
                                          <p:val>
                                            <p:strVal val="#ppt_x"/>
                                          </p:val>
                                        </p:tav>
                                      </p:tavLst>
                                    </p:anim>
                                    <p:anim calcmode="lin" valueType="num">
                                      <p:cBhvr>
                                        <p:cTn id="29" dur="1000" fill="hold"/>
                                        <p:tgtEl>
                                          <p:spTgt spid="23556">
                                            <p:txEl>
                                              <p:pRg st="0" end="0"/>
                                            </p:txEl>
                                          </p:spTgt>
                                        </p:tgtEl>
                                        <p:attrNameLst>
                                          <p:attrName>ppt_y</p:attrName>
                                        </p:attrNameLst>
                                      </p:cBhvr>
                                      <p:tavLst>
                                        <p:tav tm="0">
                                          <p:val>
                                            <p:strVal val="#ppt_y"/>
                                          </p:val>
                                        </p:tav>
                                        <p:tav tm="100000">
                                          <p:val>
                                            <p:strVal val="#ppt_y"/>
                                          </p:val>
                                        </p:tav>
                                      </p:tavLst>
                                    </p:anim>
                                  </p:childTnLst>
                                </p:cTn>
                              </p:par>
                              <p:par>
                                <p:cTn id="30" presetID="40" presetClass="entr" presetSubtype="0" fill="hold" nodeType="withEffect">
                                  <p:stCondLst>
                                    <p:cond delay="0"/>
                                  </p:stCondLst>
                                  <p:iterate type="lt">
                                    <p:tmPct val="10000"/>
                                  </p:iterate>
                                  <p:childTnLst>
                                    <p:set>
                                      <p:cBhvr>
                                        <p:cTn id="31" dur="1" fill="hold">
                                          <p:stCondLst>
                                            <p:cond delay="0"/>
                                          </p:stCondLst>
                                        </p:cTn>
                                        <p:tgtEl>
                                          <p:spTgt spid="23556">
                                            <p:txEl>
                                              <p:pRg st="1" end="1"/>
                                            </p:txEl>
                                          </p:spTgt>
                                        </p:tgtEl>
                                        <p:attrNameLst>
                                          <p:attrName>style.visibility</p:attrName>
                                        </p:attrNameLst>
                                      </p:cBhvr>
                                      <p:to>
                                        <p:strVal val="visible"/>
                                      </p:to>
                                    </p:set>
                                    <p:animEffect transition="in" filter="fade">
                                      <p:cBhvr>
                                        <p:cTn id="32" dur="1000"/>
                                        <p:tgtEl>
                                          <p:spTgt spid="23556">
                                            <p:txEl>
                                              <p:pRg st="1" end="1"/>
                                            </p:txEl>
                                          </p:spTgt>
                                        </p:tgtEl>
                                      </p:cBhvr>
                                    </p:animEffect>
                                    <p:anim calcmode="lin" valueType="num">
                                      <p:cBhvr>
                                        <p:cTn id="33" dur="1000" fill="hold"/>
                                        <p:tgtEl>
                                          <p:spTgt spid="23556">
                                            <p:txEl>
                                              <p:pRg st="1" end="1"/>
                                            </p:txEl>
                                          </p:spTgt>
                                        </p:tgtEl>
                                        <p:attrNameLst>
                                          <p:attrName>ppt_x</p:attrName>
                                        </p:attrNameLst>
                                      </p:cBhvr>
                                      <p:tavLst>
                                        <p:tav tm="0">
                                          <p:val>
                                            <p:strVal val="#ppt_x-.1"/>
                                          </p:val>
                                        </p:tav>
                                        <p:tav tm="100000">
                                          <p:val>
                                            <p:strVal val="#ppt_x"/>
                                          </p:val>
                                        </p:tav>
                                      </p:tavLst>
                                    </p:anim>
                                    <p:anim calcmode="lin" valueType="num">
                                      <p:cBhvr>
                                        <p:cTn id="34" dur="10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0" presetClass="entr" presetSubtype="0" fill="hold" nodeType="clickEffect">
                                  <p:stCondLst>
                                    <p:cond delay="0"/>
                                  </p:stCondLst>
                                  <p:iterate type="lt">
                                    <p:tmPct val="10000"/>
                                  </p:iterate>
                                  <p:childTnLst>
                                    <p:set>
                                      <p:cBhvr>
                                        <p:cTn id="38" dur="1" fill="hold">
                                          <p:stCondLst>
                                            <p:cond delay="0"/>
                                          </p:stCondLst>
                                        </p:cTn>
                                        <p:tgtEl>
                                          <p:spTgt spid="23556">
                                            <p:txEl>
                                              <p:pRg st="2" end="2"/>
                                            </p:txEl>
                                          </p:spTgt>
                                        </p:tgtEl>
                                        <p:attrNameLst>
                                          <p:attrName>style.visibility</p:attrName>
                                        </p:attrNameLst>
                                      </p:cBhvr>
                                      <p:to>
                                        <p:strVal val="visible"/>
                                      </p:to>
                                    </p:set>
                                    <p:animEffect transition="in" filter="fade">
                                      <p:cBhvr>
                                        <p:cTn id="39" dur="1000"/>
                                        <p:tgtEl>
                                          <p:spTgt spid="23556">
                                            <p:txEl>
                                              <p:pRg st="2" end="2"/>
                                            </p:txEl>
                                          </p:spTgt>
                                        </p:tgtEl>
                                      </p:cBhvr>
                                    </p:animEffect>
                                    <p:anim calcmode="lin" valueType="num">
                                      <p:cBhvr>
                                        <p:cTn id="40" dur="1000" fill="hold"/>
                                        <p:tgtEl>
                                          <p:spTgt spid="23556">
                                            <p:txEl>
                                              <p:pRg st="2" end="2"/>
                                            </p:txEl>
                                          </p:spTgt>
                                        </p:tgtEl>
                                        <p:attrNameLst>
                                          <p:attrName>ppt_x</p:attrName>
                                        </p:attrNameLst>
                                      </p:cBhvr>
                                      <p:tavLst>
                                        <p:tav tm="0">
                                          <p:val>
                                            <p:strVal val="#ppt_x-.1"/>
                                          </p:val>
                                        </p:tav>
                                        <p:tav tm="100000">
                                          <p:val>
                                            <p:strVal val="#ppt_x"/>
                                          </p:val>
                                        </p:tav>
                                      </p:tavLst>
                                    </p:anim>
                                    <p:anim calcmode="lin" valueType="num">
                                      <p:cBhvr>
                                        <p:cTn id="41" dur="10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allAtOnce"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a:extLst>
              <a:ext uri="{FF2B5EF4-FFF2-40B4-BE49-F238E27FC236}">
                <a16:creationId xmlns:a16="http://schemas.microsoft.com/office/drawing/2014/main" id="{826FB50C-9779-478B-9CC5-035336BA644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7D4F3077-D0D5-4E0C-9078-D6ACFB581216}" type="slidenum">
              <a:rPr lang="en-US" altLang="en-US">
                <a:solidFill>
                  <a:srgbClr val="000000"/>
                </a:solidFill>
              </a:rPr>
              <a:pPr eaLnBrk="0" fontAlgn="base" hangingPunct="0">
                <a:spcBef>
                  <a:spcPct val="0"/>
                </a:spcBef>
                <a:spcAft>
                  <a:spcPct val="0"/>
                </a:spcAft>
                <a:buClrTx/>
                <a:buNone/>
              </a:pPr>
              <a:t>221</a:t>
            </a:fld>
            <a:endParaRPr lang="en-US" altLang="en-US">
              <a:solidFill>
                <a:srgbClr val="000000"/>
              </a:solidFill>
            </a:endParaRPr>
          </a:p>
        </p:txBody>
      </p:sp>
      <p:sp>
        <p:nvSpPr>
          <p:cNvPr id="83971" name="Rectangle 2">
            <a:extLst>
              <a:ext uri="{FF2B5EF4-FFF2-40B4-BE49-F238E27FC236}">
                <a16:creationId xmlns:a16="http://schemas.microsoft.com/office/drawing/2014/main" id="{9E3EE14E-C534-46F3-AED4-8AF8AB6C2313}"/>
              </a:ext>
            </a:extLst>
          </p:cNvPr>
          <p:cNvSpPr>
            <a:spLocks noGrp="1" noChangeArrowheads="1"/>
          </p:cNvSpPr>
          <p:nvPr>
            <p:ph type="title"/>
          </p:nvPr>
        </p:nvSpPr>
        <p:spPr/>
        <p:txBody>
          <a:bodyPr/>
          <a:lstStyle/>
          <a:p>
            <a:r>
              <a:rPr lang="en-US" altLang="en-US"/>
              <a:t>A call from darkness to light</a:t>
            </a:r>
          </a:p>
        </p:txBody>
      </p:sp>
      <p:sp>
        <p:nvSpPr>
          <p:cNvPr id="24579" name="Rectangle 3">
            <a:extLst>
              <a:ext uri="{FF2B5EF4-FFF2-40B4-BE49-F238E27FC236}">
                <a16:creationId xmlns:a16="http://schemas.microsoft.com/office/drawing/2014/main" id="{EBFECC29-3E4D-4537-8505-D80315D908C3}"/>
              </a:ext>
            </a:extLst>
          </p:cNvPr>
          <p:cNvSpPr>
            <a:spLocks noGrp="1" noChangeArrowheads="1"/>
          </p:cNvSpPr>
          <p:nvPr>
            <p:ph type="body" idx="1"/>
          </p:nvPr>
        </p:nvSpPr>
        <p:spPr>
          <a:xfrm>
            <a:off x="1905000" y="1676400"/>
            <a:ext cx="8382000" cy="4724400"/>
          </a:xfrm>
        </p:spPr>
        <p:txBody>
          <a:bodyPr/>
          <a:lstStyle/>
          <a:p>
            <a:pPr algn="just"/>
            <a:r>
              <a:rPr lang="en-US" altLang="en-US"/>
              <a:t> Rom 13:12-14  The night is far spent, the day is at hand: let us therefore cast off the works of darkness, and let us put on the armour of light.  13 Let us walk honestly, as in the day; not in rioting and drunkenness, not in chambering and wantonness, not in strife and envying.  14 But put ye on the Lord Jesus Christ, and make not provision for the flesh, to fulfil the lusts thereof.</a:t>
            </a:r>
          </a:p>
          <a:p>
            <a:endParaRPr lang="en-US" altLang="en-US"/>
          </a:p>
        </p:txBody>
      </p:sp>
      <p:sp>
        <p:nvSpPr>
          <p:cNvPr id="24580" name="Rectangle 4">
            <a:extLst>
              <a:ext uri="{FF2B5EF4-FFF2-40B4-BE49-F238E27FC236}">
                <a16:creationId xmlns:a16="http://schemas.microsoft.com/office/drawing/2014/main" id="{CAB9F78D-7801-4D74-B815-CAD548032676}"/>
              </a:ext>
            </a:extLst>
          </p:cNvPr>
          <p:cNvSpPr>
            <a:spLocks noChangeArrowheads="1"/>
          </p:cNvSpPr>
          <p:nvPr/>
        </p:nvSpPr>
        <p:spPr bwMode="auto">
          <a:xfrm>
            <a:off x="3429000" y="2133600"/>
            <a:ext cx="5791200" cy="1447800"/>
          </a:xfrm>
          <a:prstGeom prst="rect">
            <a:avLst/>
          </a:prstGeom>
          <a:solidFill>
            <a:schemeClr val="accent1"/>
          </a:solidFill>
          <a:ln w="7620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eaLnBrk="0" fontAlgn="base" hangingPunct="0">
              <a:spcBef>
                <a:spcPct val="0"/>
              </a:spcBef>
              <a:spcAft>
                <a:spcPct val="0"/>
              </a:spcAft>
              <a:buClrTx/>
              <a:buNone/>
            </a:pPr>
            <a:r>
              <a:rPr lang="en-US" altLang="en-US" sz="6600">
                <a:solidFill>
                  <a:srgbClr val="3333FF"/>
                </a:solidFill>
              </a:rPr>
              <a:t>Walk Honestly</a:t>
            </a:r>
          </a:p>
        </p:txBody>
      </p:sp>
      <p:sp>
        <p:nvSpPr>
          <p:cNvPr id="24581" name="Rectangle 5">
            <a:extLst>
              <a:ext uri="{FF2B5EF4-FFF2-40B4-BE49-F238E27FC236}">
                <a16:creationId xmlns:a16="http://schemas.microsoft.com/office/drawing/2014/main" id="{26E48B76-5DD0-4AB4-B87E-26C4EA76D943}"/>
              </a:ext>
            </a:extLst>
          </p:cNvPr>
          <p:cNvSpPr>
            <a:spLocks noChangeArrowheads="1"/>
          </p:cNvSpPr>
          <p:nvPr/>
        </p:nvSpPr>
        <p:spPr bwMode="auto">
          <a:xfrm>
            <a:off x="2438400" y="3886200"/>
            <a:ext cx="7543800" cy="2209800"/>
          </a:xfrm>
          <a:prstGeom prst="rect">
            <a:avLst/>
          </a:prstGeom>
          <a:solidFill>
            <a:schemeClr val="accent1"/>
          </a:solidFill>
          <a:ln w="76200" cmpd="tri">
            <a:solidFill>
              <a:srgbClr val="3333FF"/>
            </a:solidFill>
            <a:miter lim="800000"/>
            <a:headEnd/>
            <a:tailEnd/>
          </a:ln>
          <a:effectLst/>
        </p:spPr>
        <p:txBody>
          <a:bodyPr wrap="none" anchor="ctr"/>
          <a:lstStyle/>
          <a:p>
            <a:pPr algn="ctr" eaLnBrk="0" fontAlgn="base" hangingPunct="0">
              <a:spcBef>
                <a:spcPct val="0"/>
              </a:spcBef>
              <a:spcAft>
                <a:spcPct val="0"/>
              </a:spcAft>
              <a:defRPr/>
            </a:pPr>
            <a:r>
              <a:rPr lang="en-US" altLang="en-US" sz="6000" b="1">
                <a:solidFill>
                  <a:srgbClr val="3333FF"/>
                </a:solidFill>
                <a:effectLst>
                  <a:outerShdw blurRad="38100" dist="38100" dir="2700000" algn="tl">
                    <a:srgbClr val="000000"/>
                  </a:outerShdw>
                </a:effectLst>
                <a:latin typeface="Times" panose="02020603050405020304" pitchFamily="18" charset="0"/>
              </a:rPr>
              <a:t>Make No Provision</a:t>
            </a:r>
          </a:p>
          <a:p>
            <a:pPr algn="ctr" eaLnBrk="0" fontAlgn="base" hangingPunct="0">
              <a:spcBef>
                <a:spcPct val="0"/>
              </a:spcBef>
              <a:spcAft>
                <a:spcPct val="0"/>
              </a:spcAft>
              <a:defRPr/>
            </a:pPr>
            <a:r>
              <a:rPr lang="en-US" altLang="en-US" sz="6000" b="1">
                <a:solidFill>
                  <a:srgbClr val="3333FF"/>
                </a:solidFill>
                <a:effectLst>
                  <a:outerShdw blurRad="38100" dist="38100" dir="2700000" algn="tl">
                    <a:srgbClr val="000000"/>
                  </a:outerShdw>
                </a:effectLst>
                <a:latin typeface="Times" panose="02020603050405020304" pitchFamily="18" charset="0"/>
              </a:rPr>
              <a:t> For The Flesh</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1000" fill="hold"/>
                                        <p:tgtEl>
                                          <p:spTgt spid="245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45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45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4580">
                                            <p:bg/>
                                          </p:spTgt>
                                        </p:tgtEl>
                                        <p:attrNameLst>
                                          <p:attrName>style.visibility</p:attrName>
                                        </p:attrNameLst>
                                      </p:cBhvr>
                                      <p:to>
                                        <p:strVal val="visible"/>
                                      </p:to>
                                    </p:set>
                                    <p:animEffect transition="in" filter="barn(inHorizontal)">
                                      <p:cBhvr>
                                        <p:cTn id="15" dur="500"/>
                                        <p:tgtEl>
                                          <p:spTgt spid="24580">
                                            <p:bg/>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4580">
                                            <p:txEl>
                                              <p:pRg st="0" end="0"/>
                                            </p:txEl>
                                          </p:spTgt>
                                        </p:tgtEl>
                                        <p:attrNameLst>
                                          <p:attrName>style.visibility</p:attrName>
                                        </p:attrNameLst>
                                      </p:cBhvr>
                                      <p:to>
                                        <p:strVal val="visible"/>
                                      </p:to>
                                    </p:set>
                                    <p:animEffect transition="in" filter="barn(inHorizontal)">
                                      <p:cBhvr>
                                        <p:cTn id="18" dur="500"/>
                                        <p:tgtEl>
                                          <p:spTgt spid="2458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24580">
                                            <p:txEl>
                                              <p:pRg st="0" end="0"/>
                                            </p:txEl>
                                          </p:spTgt>
                                        </p:tgtEl>
                                      </p:cBhvr>
                                    </p:animEffect>
                                    <p:set>
                                      <p:cBhvr>
                                        <p:cTn id="23" dur="1" fill="hold">
                                          <p:stCondLst>
                                            <p:cond delay="499"/>
                                          </p:stCondLst>
                                        </p:cTn>
                                        <p:tgtEl>
                                          <p:spTgt spid="24580">
                                            <p:txEl>
                                              <p:pRg st="0" end="0"/>
                                            </p:txEl>
                                          </p:spTgt>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24580">
                                            <p:bg/>
                                          </p:spTgt>
                                        </p:tgtEl>
                                      </p:cBhvr>
                                    </p:animEffect>
                                    <p:set>
                                      <p:cBhvr>
                                        <p:cTn id="26" dur="1" fill="hold">
                                          <p:stCondLst>
                                            <p:cond delay="499"/>
                                          </p:stCondLst>
                                        </p:cTn>
                                        <p:tgtEl>
                                          <p:spTgt spid="24580">
                                            <p:bg/>
                                          </p:spTgt>
                                        </p:tgtEl>
                                        <p:attrNameLst>
                                          <p:attrName>style.visibility</p:attrName>
                                        </p:attrNameLst>
                                      </p:cBhvr>
                                      <p:to>
                                        <p:strVal val="hidden"/>
                                      </p:to>
                                    </p:set>
                                  </p:childTnLst>
                                </p:cTn>
                              </p:par>
                              <p:par>
                                <p:cTn id="27" presetID="20" presetClass="entr" presetSubtype="0" fill="hold" grpId="0" nodeType="withEffect">
                                  <p:stCondLst>
                                    <p:cond delay="0"/>
                                  </p:stCondLst>
                                  <p:childTnLst>
                                    <p:set>
                                      <p:cBhvr>
                                        <p:cTn id="28" dur="1" fill="hold">
                                          <p:stCondLst>
                                            <p:cond delay="0"/>
                                          </p:stCondLst>
                                        </p:cTn>
                                        <p:tgtEl>
                                          <p:spTgt spid="24581">
                                            <p:bg/>
                                          </p:spTgt>
                                        </p:tgtEl>
                                        <p:attrNameLst>
                                          <p:attrName>style.visibility</p:attrName>
                                        </p:attrNameLst>
                                      </p:cBhvr>
                                      <p:to>
                                        <p:strVal val="visible"/>
                                      </p:to>
                                    </p:set>
                                    <p:animEffect transition="in" filter="wedge">
                                      <p:cBhvr>
                                        <p:cTn id="29" dur="1000"/>
                                        <p:tgtEl>
                                          <p:spTgt spid="24581">
                                            <p:bg/>
                                          </p:spTgt>
                                        </p:tgtEl>
                                      </p:cBhvr>
                                    </p:animEffect>
                                  </p:childTnLst>
                                </p:cTn>
                              </p:par>
                              <p:par>
                                <p:cTn id="30" presetID="20" presetClass="entr" presetSubtype="0" fill="hold" grpId="0" nodeType="withEffect">
                                  <p:stCondLst>
                                    <p:cond delay="0"/>
                                  </p:stCondLst>
                                  <p:childTnLst>
                                    <p:set>
                                      <p:cBhvr>
                                        <p:cTn id="31" dur="1" fill="hold">
                                          <p:stCondLst>
                                            <p:cond delay="0"/>
                                          </p:stCondLst>
                                        </p:cTn>
                                        <p:tgtEl>
                                          <p:spTgt spid="24581">
                                            <p:txEl>
                                              <p:pRg st="0" end="0"/>
                                            </p:txEl>
                                          </p:spTgt>
                                        </p:tgtEl>
                                        <p:attrNameLst>
                                          <p:attrName>style.visibility</p:attrName>
                                        </p:attrNameLst>
                                      </p:cBhvr>
                                      <p:to>
                                        <p:strVal val="visible"/>
                                      </p:to>
                                    </p:set>
                                    <p:animEffect transition="in" filter="wedge">
                                      <p:cBhvr>
                                        <p:cTn id="32" dur="1000"/>
                                        <p:tgtEl>
                                          <p:spTgt spid="24581">
                                            <p:txEl>
                                              <p:pRg st="0" end="0"/>
                                            </p:txEl>
                                          </p:spTgt>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24581">
                                            <p:txEl>
                                              <p:pRg st="1" end="1"/>
                                            </p:txEl>
                                          </p:spTgt>
                                        </p:tgtEl>
                                        <p:attrNameLst>
                                          <p:attrName>style.visibility</p:attrName>
                                        </p:attrNameLst>
                                      </p:cBhvr>
                                      <p:to>
                                        <p:strVal val="visible"/>
                                      </p:to>
                                    </p:set>
                                    <p:animEffect transition="in" filter="wedge">
                                      <p:cBhvr>
                                        <p:cTn id="35" dur="1000"/>
                                        <p:tgtEl>
                                          <p:spTgt spid="245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allAtOnce" animBg="1"/>
      <p:bldP spid="24580" grpId="1" build="allAtOnce" animBg="1"/>
      <p:bldP spid="24581" grpId="0" build="allAtOnce"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5">
            <a:extLst>
              <a:ext uri="{FF2B5EF4-FFF2-40B4-BE49-F238E27FC236}">
                <a16:creationId xmlns:a16="http://schemas.microsoft.com/office/drawing/2014/main" id="{49FD22F2-E363-4C85-AE0F-FD0870CA0C1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5AF8CCC7-0211-4FBF-B360-3C65A538CDBC}" type="slidenum">
              <a:rPr lang="en-US" altLang="en-US">
                <a:solidFill>
                  <a:srgbClr val="000000"/>
                </a:solidFill>
              </a:rPr>
              <a:pPr eaLnBrk="0" fontAlgn="base" hangingPunct="0">
                <a:spcBef>
                  <a:spcPct val="0"/>
                </a:spcBef>
                <a:spcAft>
                  <a:spcPct val="0"/>
                </a:spcAft>
                <a:buClrTx/>
                <a:buNone/>
              </a:pPr>
              <a:t>222</a:t>
            </a:fld>
            <a:endParaRPr lang="en-US" altLang="en-US">
              <a:solidFill>
                <a:srgbClr val="000000"/>
              </a:solidFill>
            </a:endParaRPr>
          </a:p>
        </p:txBody>
      </p:sp>
      <p:sp>
        <p:nvSpPr>
          <p:cNvPr id="84995" name="Rectangle 2">
            <a:extLst>
              <a:ext uri="{FF2B5EF4-FFF2-40B4-BE49-F238E27FC236}">
                <a16:creationId xmlns:a16="http://schemas.microsoft.com/office/drawing/2014/main" id="{F9EC34F5-2EB9-4AB1-A1EB-C669FDB68AA7}"/>
              </a:ext>
            </a:extLst>
          </p:cNvPr>
          <p:cNvSpPr>
            <a:spLocks noGrp="1" noChangeArrowheads="1"/>
          </p:cNvSpPr>
          <p:nvPr>
            <p:ph type="title"/>
          </p:nvPr>
        </p:nvSpPr>
        <p:spPr/>
        <p:txBody>
          <a:bodyPr/>
          <a:lstStyle/>
          <a:p>
            <a:r>
              <a:rPr lang="en-US" altLang="en-US"/>
              <a:t>Walk as children of light</a:t>
            </a:r>
          </a:p>
        </p:txBody>
      </p:sp>
      <p:sp>
        <p:nvSpPr>
          <p:cNvPr id="25603" name="Rectangle 3">
            <a:extLst>
              <a:ext uri="{FF2B5EF4-FFF2-40B4-BE49-F238E27FC236}">
                <a16:creationId xmlns:a16="http://schemas.microsoft.com/office/drawing/2014/main" id="{EC2CE286-175C-407C-A944-D7DE87157ACE}"/>
              </a:ext>
            </a:extLst>
          </p:cNvPr>
          <p:cNvSpPr>
            <a:spLocks noGrp="1" noChangeArrowheads="1"/>
          </p:cNvSpPr>
          <p:nvPr>
            <p:ph type="body" idx="1"/>
          </p:nvPr>
        </p:nvSpPr>
        <p:spPr/>
        <p:txBody>
          <a:bodyPr/>
          <a:lstStyle/>
          <a:p>
            <a:pPr algn="just">
              <a:lnSpc>
                <a:spcPct val="90000"/>
              </a:lnSpc>
            </a:pPr>
            <a:r>
              <a:rPr lang="en-US" altLang="en-US" sz="2800"/>
              <a:t> Eph 5:6-8  Let no man deceive you with vain words: for because of these things cometh the wrath of God upon the children of disobedience.  7 Be not ye therefore partakers with them.  8 For ye were sometimes darkness, but now are ye light in the Lord: walk as children of light:</a:t>
            </a:r>
          </a:p>
          <a:p>
            <a:pPr algn="just">
              <a:lnSpc>
                <a:spcPct val="90000"/>
              </a:lnSpc>
            </a:pPr>
            <a:r>
              <a:rPr lang="en-US" altLang="en-US" sz="2800"/>
              <a:t>Eph 5:11 And have no fellowship with the unfruitful works of darkness, but rather reprove them.</a:t>
            </a:r>
          </a:p>
          <a:p>
            <a:pPr algn="just">
              <a:lnSpc>
                <a:spcPct val="90000"/>
              </a:lnSpc>
            </a:pPr>
            <a:endParaRPr lang="en-US" altLang="en-US" sz="2800"/>
          </a:p>
          <a:p>
            <a:pPr>
              <a:lnSpc>
                <a:spcPct val="90000"/>
              </a:lnSpc>
            </a:pPr>
            <a:endParaRPr lang="en-US" altLang="en-US" sz="2800"/>
          </a:p>
        </p:txBody>
      </p:sp>
      <p:sp>
        <p:nvSpPr>
          <p:cNvPr id="25604" name="AutoShape 4">
            <a:extLst>
              <a:ext uri="{FF2B5EF4-FFF2-40B4-BE49-F238E27FC236}">
                <a16:creationId xmlns:a16="http://schemas.microsoft.com/office/drawing/2014/main" id="{58CAF28F-FD7B-4B39-A5CD-217C69CF8A73}"/>
              </a:ext>
            </a:extLst>
          </p:cNvPr>
          <p:cNvSpPr>
            <a:spLocks noChangeArrowheads="1"/>
          </p:cNvSpPr>
          <p:nvPr/>
        </p:nvSpPr>
        <p:spPr bwMode="auto">
          <a:xfrm>
            <a:off x="2286000" y="4495800"/>
            <a:ext cx="7772400" cy="1828800"/>
          </a:xfrm>
          <a:prstGeom prst="wedgeRoundRectCallout">
            <a:avLst>
              <a:gd name="adj1" fmla="val -41787"/>
              <a:gd name="adj2" fmla="val -166667"/>
              <a:gd name="adj3" fmla="val 16667"/>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eaLnBrk="0" fontAlgn="base" hangingPunct="0">
              <a:spcBef>
                <a:spcPct val="0"/>
              </a:spcBef>
              <a:spcAft>
                <a:spcPct val="0"/>
              </a:spcAft>
              <a:buClrTx/>
              <a:buNone/>
            </a:pPr>
            <a:r>
              <a:rPr lang="en-US" altLang="en-US" sz="3600">
                <a:solidFill>
                  <a:srgbClr val="3333FF"/>
                </a:solidFill>
              </a:rPr>
              <a:t>Being deceived can be our demise! </a:t>
            </a:r>
          </a:p>
          <a:p>
            <a:pPr algn="ctr" eaLnBrk="0" fontAlgn="base" hangingPunct="0">
              <a:spcBef>
                <a:spcPct val="0"/>
              </a:spcBef>
              <a:spcAft>
                <a:spcPct val="0"/>
              </a:spcAft>
              <a:buClrTx/>
              <a:buNone/>
            </a:pPr>
            <a:r>
              <a:rPr lang="en-US" altLang="en-US" sz="3600">
                <a:solidFill>
                  <a:srgbClr val="3333FF"/>
                </a:solidFill>
              </a:rPr>
              <a:t>Our choices determine our destiny!</a:t>
            </a:r>
          </a:p>
          <a:p>
            <a:pPr algn="ctr" eaLnBrk="0" fontAlgn="base" hangingPunct="0">
              <a:spcBef>
                <a:spcPct val="0"/>
              </a:spcBef>
              <a:spcAft>
                <a:spcPct val="0"/>
              </a:spcAft>
              <a:buClrTx/>
              <a:buNone/>
            </a:pPr>
            <a:r>
              <a:rPr lang="en-US" altLang="en-US" sz="3600">
                <a:solidFill>
                  <a:srgbClr val="3333FF"/>
                </a:solidFill>
              </a:rPr>
              <a:t>God only gives us what we deserve!</a:t>
            </a:r>
          </a:p>
        </p:txBody>
      </p:sp>
      <p:sp>
        <p:nvSpPr>
          <p:cNvPr id="25605" name="AutoShape 5">
            <a:extLst>
              <a:ext uri="{FF2B5EF4-FFF2-40B4-BE49-F238E27FC236}">
                <a16:creationId xmlns:a16="http://schemas.microsoft.com/office/drawing/2014/main" id="{25C97532-06AC-4E0C-AB76-AF4A2DB055D9}"/>
              </a:ext>
            </a:extLst>
          </p:cNvPr>
          <p:cNvSpPr>
            <a:spLocks noChangeArrowheads="1"/>
          </p:cNvSpPr>
          <p:nvPr/>
        </p:nvSpPr>
        <p:spPr bwMode="auto">
          <a:xfrm>
            <a:off x="3276600" y="2209800"/>
            <a:ext cx="6172200" cy="1676400"/>
          </a:xfrm>
          <a:prstGeom prst="wedgeRoundRectCallout">
            <a:avLst>
              <a:gd name="adj1" fmla="val -42514"/>
              <a:gd name="adj2" fmla="val 107199"/>
              <a:gd name="adj3" fmla="val 16667"/>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eaLnBrk="0" fontAlgn="base" hangingPunct="0">
              <a:spcBef>
                <a:spcPct val="0"/>
              </a:spcBef>
              <a:spcAft>
                <a:spcPct val="0"/>
              </a:spcAft>
              <a:buClrTx/>
              <a:buNone/>
            </a:pPr>
            <a:r>
              <a:rPr lang="en-US" altLang="en-US">
                <a:solidFill>
                  <a:srgbClr val="3333FF"/>
                </a:solidFill>
              </a:rPr>
              <a:t>We must make right choices!</a:t>
            </a:r>
          </a:p>
          <a:p>
            <a:pPr algn="ctr" eaLnBrk="0" fontAlgn="base" hangingPunct="0">
              <a:spcBef>
                <a:spcPct val="0"/>
              </a:spcBef>
              <a:spcAft>
                <a:spcPct val="0"/>
              </a:spcAft>
              <a:buClrTx/>
              <a:buNone/>
            </a:pPr>
            <a:r>
              <a:rPr lang="en-US" altLang="en-US">
                <a:solidFill>
                  <a:srgbClr val="3333FF"/>
                </a:solidFill>
              </a:rPr>
              <a:t>No Fellowship With Darkness or we forfeit the crown!</a:t>
            </a:r>
          </a:p>
          <a:p>
            <a:pPr algn="ctr" eaLnBrk="0" fontAlgn="base" hangingPunct="0">
              <a:spcBef>
                <a:spcPct val="0"/>
              </a:spcBef>
              <a:spcAft>
                <a:spcPct val="0"/>
              </a:spcAft>
              <a:buClrTx/>
              <a:buNone/>
            </a:pPr>
            <a:endParaRPr lang="en-US" altLang="en-US">
              <a:solidFill>
                <a:srgbClr val="3333FF"/>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plus(in)">
                                      <p:cBhvr>
                                        <p:cTn id="7" dur="20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plus(in)">
                                      <p:cBhvr>
                                        <p:cTn id="12" dur="20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0" presetClass="entr" presetSubtype="0" fill="hold" grpId="0" nodeType="clickEffect">
                                  <p:stCondLst>
                                    <p:cond delay="0"/>
                                  </p:stCondLst>
                                  <p:iterate type="lt">
                                    <p:tmPct val="10000"/>
                                  </p:iterate>
                                  <p:childTnLst>
                                    <p:set>
                                      <p:cBhvr>
                                        <p:cTn id="16" dur="1" fill="hold">
                                          <p:stCondLst>
                                            <p:cond delay="0"/>
                                          </p:stCondLst>
                                        </p:cTn>
                                        <p:tgtEl>
                                          <p:spTgt spid="25604"/>
                                        </p:tgtEl>
                                        <p:attrNameLst>
                                          <p:attrName>style.visibility</p:attrName>
                                        </p:attrNameLst>
                                      </p:cBhvr>
                                      <p:to>
                                        <p:strVal val="visible"/>
                                      </p:to>
                                    </p:set>
                                    <p:animEffect transition="in" filter="fade">
                                      <p:cBhvr>
                                        <p:cTn id="17" dur="1000"/>
                                        <p:tgtEl>
                                          <p:spTgt spid="25604"/>
                                        </p:tgtEl>
                                      </p:cBhvr>
                                    </p:animEffect>
                                    <p:anim calcmode="lin" valueType="num">
                                      <p:cBhvr>
                                        <p:cTn id="18" dur="1000" fill="hold"/>
                                        <p:tgtEl>
                                          <p:spTgt spid="25604"/>
                                        </p:tgtEl>
                                        <p:attrNameLst>
                                          <p:attrName>ppt_x</p:attrName>
                                        </p:attrNameLst>
                                      </p:cBhvr>
                                      <p:tavLst>
                                        <p:tav tm="0">
                                          <p:val>
                                            <p:strVal val="#ppt_x-.1"/>
                                          </p:val>
                                        </p:tav>
                                        <p:tav tm="100000">
                                          <p:val>
                                            <p:strVal val="#ppt_x"/>
                                          </p:val>
                                        </p:tav>
                                      </p:tavLst>
                                    </p:anim>
                                    <p:anim calcmode="lin" valueType="num">
                                      <p:cBhvr>
                                        <p:cTn id="19" dur="10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4" fill="hold" grpId="1" nodeType="clickEffect">
                                  <p:stCondLst>
                                    <p:cond delay="0"/>
                                  </p:stCondLst>
                                  <p:iterate type="lt">
                                    <p:tmPct val="0"/>
                                  </p:iterate>
                                  <p:childTnLst>
                                    <p:anim calcmode="lin" valueType="num">
                                      <p:cBhvr additive="base">
                                        <p:cTn id="23" dur="500"/>
                                        <p:tgtEl>
                                          <p:spTgt spid="25604"/>
                                        </p:tgtEl>
                                        <p:attrNameLst>
                                          <p:attrName>ppt_x</p:attrName>
                                        </p:attrNameLst>
                                      </p:cBhvr>
                                      <p:tavLst>
                                        <p:tav tm="0">
                                          <p:val>
                                            <p:strVal val="ppt_x"/>
                                          </p:val>
                                        </p:tav>
                                        <p:tav tm="100000">
                                          <p:val>
                                            <p:strVal val="ppt_x"/>
                                          </p:val>
                                        </p:tav>
                                      </p:tavLst>
                                    </p:anim>
                                    <p:anim calcmode="lin" valueType="num">
                                      <p:cBhvr additive="base">
                                        <p:cTn id="24" dur="500"/>
                                        <p:tgtEl>
                                          <p:spTgt spid="25604"/>
                                        </p:tgtEl>
                                        <p:attrNameLst>
                                          <p:attrName>ppt_y</p:attrName>
                                        </p:attrNameLst>
                                      </p:cBhvr>
                                      <p:tavLst>
                                        <p:tav tm="0">
                                          <p:val>
                                            <p:strVal val="ppt_y"/>
                                          </p:val>
                                        </p:tav>
                                        <p:tav tm="100000">
                                          <p:val>
                                            <p:strVal val="1+ppt_h/2"/>
                                          </p:val>
                                        </p:tav>
                                      </p:tavLst>
                                    </p:anim>
                                    <p:set>
                                      <p:cBhvr>
                                        <p:cTn id="25" dur="1" fill="hold">
                                          <p:stCondLst>
                                            <p:cond delay="499"/>
                                          </p:stCondLst>
                                        </p:cTn>
                                        <p:tgtEl>
                                          <p:spTgt spid="25604"/>
                                        </p:tgtEl>
                                        <p:attrNameLst>
                                          <p:attrName>style.visibility</p:attrName>
                                        </p:attrNameLst>
                                      </p:cBhvr>
                                      <p:to>
                                        <p:strVal val="hidden"/>
                                      </p:to>
                                    </p:set>
                                  </p:childTnLst>
                                </p:cTn>
                              </p:par>
                              <p:par>
                                <p:cTn id="26" presetID="17" presetClass="entr" presetSubtype="10" fill="hold" grpId="0" nodeType="withEffect">
                                  <p:stCondLst>
                                    <p:cond delay="0"/>
                                  </p:stCondLst>
                                  <p:childTnLst>
                                    <p:set>
                                      <p:cBhvr>
                                        <p:cTn id="27" dur="1" fill="hold">
                                          <p:stCondLst>
                                            <p:cond delay="0"/>
                                          </p:stCondLst>
                                        </p:cTn>
                                        <p:tgtEl>
                                          <p:spTgt spid="25605"/>
                                        </p:tgtEl>
                                        <p:attrNameLst>
                                          <p:attrName>style.visibility</p:attrName>
                                        </p:attrNameLst>
                                      </p:cBhvr>
                                      <p:to>
                                        <p:strVal val="visible"/>
                                      </p:to>
                                    </p:set>
                                    <p:anim calcmode="lin" valueType="num">
                                      <p:cBhvr>
                                        <p:cTn id="28" dur="500" fill="hold"/>
                                        <p:tgtEl>
                                          <p:spTgt spid="25605"/>
                                        </p:tgtEl>
                                        <p:attrNameLst>
                                          <p:attrName>ppt_w</p:attrName>
                                        </p:attrNameLst>
                                      </p:cBhvr>
                                      <p:tavLst>
                                        <p:tav tm="0">
                                          <p:val>
                                            <p:fltVal val="0"/>
                                          </p:val>
                                        </p:tav>
                                        <p:tav tm="100000">
                                          <p:val>
                                            <p:strVal val="#ppt_w"/>
                                          </p:val>
                                        </p:tav>
                                      </p:tavLst>
                                    </p:anim>
                                    <p:anim calcmode="lin" valueType="num">
                                      <p:cBhvr>
                                        <p:cTn id="29" dur="500" fill="hold"/>
                                        <p:tgtEl>
                                          <p:spTgt spid="25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4" grpId="1" animBg="1"/>
      <p:bldP spid="2560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a:extLst>
              <a:ext uri="{FF2B5EF4-FFF2-40B4-BE49-F238E27FC236}">
                <a16:creationId xmlns:a16="http://schemas.microsoft.com/office/drawing/2014/main" id="{942D55A9-FFE6-413C-919C-A463C129C7E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D7BE1B55-560B-43EC-A3C2-6F84F5B7C077}" type="slidenum">
              <a:rPr lang="en-US" altLang="en-US">
                <a:solidFill>
                  <a:srgbClr val="000000"/>
                </a:solidFill>
              </a:rPr>
              <a:pPr eaLnBrk="0" fontAlgn="base" hangingPunct="0">
                <a:spcBef>
                  <a:spcPct val="0"/>
                </a:spcBef>
                <a:spcAft>
                  <a:spcPct val="0"/>
                </a:spcAft>
                <a:buClrTx/>
                <a:buNone/>
              </a:pPr>
              <a:t>223</a:t>
            </a:fld>
            <a:endParaRPr lang="en-US" altLang="en-US">
              <a:solidFill>
                <a:srgbClr val="000000"/>
              </a:solidFill>
            </a:endParaRPr>
          </a:p>
        </p:txBody>
      </p:sp>
      <p:sp>
        <p:nvSpPr>
          <p:cNvPr id="86019" name="Rectangle 2">
            <a:extLst>
              <a:ext uri="{FF2B5EF4-FFF2-40B4-BE49-F238E27FC236}">
                <a16:creationId xmlns:a16="http://schemas.microsoft.com/office/drawing/2014/main" id="{750C21AE-04A9-4761-A74E-CF77E78385B0}"/>
              </a:ext>
            </a:extLst>
          </p:cNvPr>
          <p:cNvSpPr>
            <a:spLocks noGrp="1" noChangeArrowheads="1"/>
          </p:cNvSpPr>
          <p:nvPr>
            <p:ph type="title"/>
          </p:nvPr>
        </p:nvSpPr>
        <p:spPr/>
        <p:txBody>
          <a:bodyPr/>
          <a:lstStyle/>
          <a:p>
            <a:r>
              <a:rPr lang="en-US" altLang="en-US" sz="4000"/>
              <a:t>Stand against rulers of darkness</a:t>
            </a:r>
          </a:p>
        </p:txBody>
      </p:sp>
      <p:sp>
        <p:nvSpPr>
          <p:cNvPr id="26627" name="Rectangle 3">
            <a:extLst>
              <a:ext uri="{FF2B5EF4-FFF2-40B4-BE49-F238E27FC236}">
                <a16:creationId xmlns:a16="http://schemas.microsoft.com/office/drawing/2014/main" id="{CCAD38CD-91A2-4046-9A8C-AED51874821E}"/>
              </a:ext>
            </a:extLst>
          </p:cNvPr>
          <p:cNvSpPr>
            <a:spLocks noGrp="1" noChangeArrowheads="1"/>
          </p:cNvSpPr>
          <p:nvPr>
            <p:ph type="body" idx="1"/>
          </p:nvPr>
        </p:nvSpPr>
        <p:spPr/>
        <p:txBody>
          <a:bodyPr/>
          <a:lstStyle/>
          <a:p>
            <a:pPr algn="just">
              <a:lnSpc>
                <a:spcPct val="90000"/>
              </a:lnSpc>
            </a:pPr>
            <a:r>
              <a:rPr lang="en-US" altLang="en-US"/>
              <a:t> Eph 6:12-13   For we wrestle not against flesh and blood, but against principalities, against powers, against the rulers of the darkness of this world, against spiritual wickedness in high places.  13 Wherefore take unto you the whole armour of God, that ye may be able to withstand in the evil day, and having done all, to stand.</a:t>
            </a:r>
          </a:p>
          <a:p>
            <a:pPr>
              <a:lnSpc>
                <a:spcPct val="90000"/>
              </a:lnSpc>
            </a:pPr>
            <a:endParaRPr lang="en-US" altLang="en-US"/>
          </a:p>
        </p:txBody>
      </p:sp>
      <p:pic>
        <p:nvPicPr>
          <p:cNvPr id="26630" name="Picture 6">
            <a:extLst>
              <a:ext uri="{FF2B5EF4-FFF2-40B4-BE49-F238E27FC236}">
                <a16:creationId xmlns:a16="http://schemas.microsoft.com/office/drawing/2014/main" id="{E19942A0-6E4D-4A18-BF2E-88EE9A108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WordArt 5">
            <a:extLst>
              <a:ext uri="{FF2B5EF4-FFF2-40B4-BE49-F238E27FC236}">
                <a16:creationId xmlns:a16="http://schemas.microsoft.com/office/drawing/2014/main" id="{030E8243-FDA0-4336-9037-C7B37EC73B31}"/>
              </a:ext>
            </a:extLst>
          </p:cNvPr>
          <p:cNvSpPr>
            <a:spLocks noChangeArrowheads="1" noChangeShapeType="1" noTextEdit="1"/>
          </p:cNvSpPr>
          <p:nvPr/>
        </p:nvSpPr>
        <p:spPr bwMode="auto">
          <a:xfrm>
            <a:off x="3276600" y="5867400"/>
            <a:ext cx="5676900" cy="6477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0000FF"/>
                </a:solidFill>
                <a:latin typeface="Arial Black" panose="020B0A04020102020204" pitchFamily="34" charset="0"/>
              </a:rPr>
              <a:t>What do they look like?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edge">
                                      <p:cBhvr>
                                        <p:cTn id="7" dur="20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26630"/>
                                        </p:tgtEl>
                                        <p:attrNameLst>
                                          <p:attrName>style.visibility</p:attrName>
                                        </p:attrNameLst>
                                      </p:cBhvr>
                                      <p:to>
                                        <p:strVal val="visible"/>
                                      </p:to>
                                    </p:set>
                                    <p:animEffect transition="in" filter="barn(inHorizontal)">
                                      <p:cBhvr>
                                        <p:cTn id="12" dur="500"/>
                                        <p:tgtEl>
                                          <p:spTgt spid="26630"/>
                                        </p:tgtEl>
                                      </p:cBhvr>
                                    </p:animEffect>
                                  </p:childTnLst>
                                </p:cTn>
                              </p:par>
                              <p:par>
                                <p:cTn id="13" presetID="53" presetClass="entr" presetSubtype="0" fill="hold" nodeType="withEffect">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cBhvr>
                                        <p:cTn id="15" dur="3000" fill="hold"/>
                                        <p:tgtEl>
                                          <p:spTgt spid="26629"/>
                                        </p:tgtEl>
                                        <p:attrNameLst>
                                          <p:attrName>ppt_w</p:attrName>
                                        </p:attrNameLst>
                                      </p:cBhvr>
                                      <p:tavLst>
                                        <p:tav tm="0">
                                          <p:val>
                                            <p:fltVal val="0"/>
                                          </p:val>
                                        </p:tav>
                                        <p:tav tm="100000">
                                          <p:val>
                                            <p:strVal val="#ppt_w"/>
                                          </p:val>
                                        </p:tav>
                                      </p:tavLst>
                                    </p:anim>
                                    <p:anim calcmode="lin" valueType="num">
                                      <p:cBhvr>
                                        <p:cTn id="16" dur="3000" fill="hold"/>
                                        <p:tgtEl>
                                          <p:spTgt spid="26629"/>
                                        </p:tgtEl>
                                        <p:attrNameLst>
                                          <p:attrName>ppt_h</p:attrName>
                                        </p:attrNameLst>
                                      </p:cBhvr>
                                      <p:tavLst>
                                        <p:tav tm="0">
                                          <p:val>
                                            <p:fltVal val="0"/>
                                          </p:val>
                                        </p:tav>
                                        <p:tav tm="100000">
                                          <p:val>
                                            <p:strVal val="#ppt_h"/>
                                          </p:val>
                                        </p:tav>
                                      </p:tavLst>
                                    </p:anim>
                                    <p:animEffect transition="in" filter="fade">
                                      <p:cBhvr>
                                        <p:cTn id="17" dur="3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a:extLst>
              <a:ext uri="{FF2B5EF4-FFF2-40B4-BE49-F238E27FC236}">
                <a16:creationId xmlns:a16="http://schemas.microsoft.com/office/drawing/2014/main" id="{05757C62-A40D-4FE5-A2B9-F61C80A3FAF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AEC2D3AD-0C21-4E7C-A5FF-45D7803F908A}" type="slidenum">
              <a:rPr lang="en-US" altLang="en-US">
                <a:solidFill>
                  <a:srgbClr val="000000"/>
                </a:solidFill>
              </a:rPr>
              <a:pPr eaLnBrk="0" fontAlgn="base" hangingPunct="0">
                <a:spcBef>
                  <a:spcPct val="0"/>
                </a:spcBef>
                <a:spcAft>
                  <a:spcPct val="0"/>
                </a:spcAft>
                <a:buClrTx/>
                <a:buNone/>
              </a:pPr>
              <a:t>224</a:t>
            </a:fld>
            <a:endParaRPr lang="en-US" altLang="en-US">
              <a:solidFill>
                <a:srgbClr val="000000"/>
              </a:solidFill>
            </a:endParaRPr>
          </a:p>
        </p:txBody>
      </p:sp>
      <p:sp>
        <p:nvSpPr>
          <p:cNvPr id="87043" name="Rectangle 2">
            <a:extLst>
              <a:ext uri="{FF2B5EF4-FFF2-40B4-BE49-F238E27FC236}">
                <a16:creationId xmlns:a16="http://schemas.microsoft.com/office/drawing/2014/main" id="{03E8A579-F241-4517-94EC-CE693AAE97FE}"/>
              </a:ext>
            </a:extLst>
          </p:cNvPr>
          <p:cNvSpPr>
            <a:spLocks noGrp="1" noChangeArrowheads="1"/>
          </p:cNvSpPr>
          <p:nvPr>
            <p:ph type="title"/>
          </p:nvPr>
        </p:nvSpPr>
        <p:spPr>
          <a:xfrm>
            <a:off x="2209800" y="609600"/>
            <a:ext cx="7772400" cy="838200"/>
          </a:xfrm>
        </p:spPr>
        <p:txBody>
          <a:bodyPr/>
          <a:lstStyle/>
          <a:p>
            <a:r>
              <a:rPr lang="en-US" altLang="en-US"/>
              <a:t>Chains of darkness</a:t>
            </a:r>
          </a:p>
        </p:txBody>
      </p:sp>
      <p:sp>
        <p:nvSpPr>
          <p:cNvPr id="27651" name="Rectangle 3">
            <a:extLst>
              <a:ext uri="{FF2B5EF4-FFF2-40B4-BE49-F238E27FC236}">
                <a16:creationId xmlns:a16="http://schemas.microsoft.com/office/drawing/2014/main" id="{364B99B1-98E8-4FF9-8805-EC776954790D}"/>
              </a:ext>
            </a:extLst>
          </p:cNvPr>
          <p:cNvSpPr>
            <a:spLocks noGrp="1" noChangeArrowheads="1"/>
          </p:cNvSpPr>
          <p:nvPr>
            <p:ph type="body" idx="1"/>
          </p:nvPr>
        </p:nvSpPr>
        <p:spPr>
          <a:xfrm>
            <a:off x="2209800" y="1524000"/>
            <a:ext cx="7772400" cy="4572000"/>
          </a:xfrm>
        </p:spPr>
        <p:txBody>
          <a:bodyPr/>
          <a:lstStyle/>
          <a:p>
            <a:pPr algn="just">
              <a:lnSpc>
                <a:spcPct val="90000"/>
              </a:lnSpc>
            </a:pPr>
            <a:r>
              <a:rPr lang="en-US" altLang="en-US"/>
              <a:t>2 Peter 2:4-5  For if God spared not the angels that sinned, but cast them down to hell, and delivered them into chains of darkness, to be reserved unto judgment; 5 And spared not the old world, but saved Noah the eighth person, a preacher of righteousness, bringing in the flood upon the world of the ungodly;</a:t>
            </a:r>
          </a:p>
          <a:p>
            <a:pPr algn="just">
              <a:lnSpc>
                <a:spcPct val="90000"/>
              </a:lnSpc>
            </a:pPr>
            <a:r>
              <a:rPr lang="en-US" altLang="en-US"/>
              <a:t> Sodom &amp; Gomorrah but delivered Lot, he knows how to deliver &amp; destroy.</a:t>
            </a:r>
          </a:p>
          <a:p>
            <a:pPr>
              <a:lnSpc>
                <a:spcPct val="90000"/>
              </a:lnSpc>
            </a:pPr>
            <a:endParaRPr lang="en-US"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p:cTn id="13" dur="500" fill="hold"/>
                                        <p:tgtEl>
                                          <p:spTgt spid="2765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765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5">
            <a:extLst>
              <a:ext uri="{FF2B5EF4-FFF2-40B4-BE49-F238E27FC236}">
                <a16:creationId xmlns:a16="http://schemas.microsoft.com/office/drawing/2014/main" id="{0C89BA03-1A2D-4D7B-910F-D7694159652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eaLnBrk="0" fontAlgn="base" hangingPunct="0">
              <a:spcBef>
                <a:spcPct val="0"/>
              </a:spcBef>
              <a:spcAft>
                <a:spcPct val="0"/>
              </a:spcAft>
              <a:buClrTx/>
              <a:buNone/>
            </a:pPr>
            <a:fld id="{AFF4A5CA-E70F-4B58-A2D7-0D7667510BCD}" type="slidenum">
              <a:rPr lang="en-US" altLang="en-US">
                <a:solidFill>
                  <a:srgbClr val="000000"/>
                </a:solidFill>
              </a:rPr>
              <a:pPr eaLnBrk="0" fontAlgn="base" hangingPunct="0">
                <a:spcBef>
                  <a:spcPct val="0"/>
                </a:spcBef>
                <a:spcAft>
                  <a:spcPct val="0"/>
                </a:spcAft>
                <a:buClrTx/>
                <a:buNone/>
              </a:pPr>
              <a:t>225</a:t>
            </a:fld>
            <a:endParaRPr lang="en-US" altLang="en-US">
              <a:solidFill>
                <a:srgbClr val="000000"/>
              </a:solidFill>
            </a:endParaRPr>
          </a:p>
        </p:txBody>
      </p:sp>
      <p:sp>
        <p:nvSpPr>
          <p:cNvPr id="88067" name="Rectangle 2">
            <a:extLst>
              <a:ext uri="{FF2B5EF4-FFF2-40B4-BE49-F238E27FC236}">
                <a16:creationId xmlns:a16="http://schemas.microsoft.com/office/drawing/2014/main" id="{0D1D07AD-F21D-49C7-AA39-6395989FCDBA}"/>
              </a:ext>
            </a:extLst>
          </p:cNvPr>
          <p:cNvSpPr>
            <a:spLocks noGrp="1" noChangeArrowheads="1"/>
          </p:cNvSpPr>
          <p:nvPr>
            <p:ph type="title"/>
          </p:nvPr>
        </p:nvSpPr>
        <p:spPr/>
        <p:txBody>
          <a:bodyPr/>
          <a:lstStyle/>
          <a:p>
            <a:r>
              <a:rPr lang="en-US" altLang="en-US"/>
              <a:t>Full of Darkness</a:t>
            </a:r>
          </a:p>
        </p:txBody>
      </p:sp>
      <p:sp>
        <p:nvSpPr>
          <p:cNvPr id="28675" name="Rectangle 3">
            <a:extLst>
              <a:ext uri="{FF2B5EF4-FFF2-40B4-BE49-F238E27FC236}">
                <a16:creationId xmlns:a16="http://schemas.microsoft.com/office/drawing/2014/main" id="{526A90A1-BB6C-4F45-8DC2-C09913DE662A}"/>
              </a:ext>
            </a:extLst>
          </p:cNvPr>
          <p:cNvSpPr>
            <a:spLocks noGrp="1" noChangeArrowheads="1"/>
          </p:cNvSpPr>
          <p:nvPr>
            <p:ph type="body" idx="1"/>
          </p:nvPr>
        </p:nvSpPr>
        <p:spPr/>
        <p:txBody>
          <a:bodyPr/>
          <a:lstStyle/>
          <a:p>
            <a:pPr algn="just"/>
            <a:r>
              <a:rPr lang="en-US" altLang="en-US"/>
              <a:t> Rev 16:10-11 And the fifth angel poured out his vial upon the seat of the beast; and his kingdom was full of darkness; and they gnawed their tongues for pain,  11 And blasphemed the God of heaven because of their pains and their sores, and repented not of their deeds.</a:t>
            </a:r>
          </a:p>
          <a:p>
            <a:endParaRPr lang="en-US" altLang="en-US"/>
          </a:p>
        </p:txBody>
      </p:sp>
      <p:sp>
        <p:nvSpPr>
          <p:cNvPr id="28678" name="Rectangle 6">
            <a:extLst>
              <a:ext uri="{FF2B5EF4-FFF2-40B4-BE49-F238E27FC236}">
                <a16:creationId xmlns:a16="http://schemas.microsoft.com/office/drawing/2014/main" id="{8D47999E-0D6B-43CC-86DF-D3F2963638E2}"/>
              </a:ext>
            </a:extLst>
          </p:cNvPr>
          <p:cNvSpPr>
            <a:spLocks noChangeArrowheads="1"/>
          </p:cNvSpPr>
          <p:nvPr/>
        </p:nvSpPr>
        <p:spPr bwMode="auto">
          <a:xfrm>
            <a:off x="0" y="0"/>
            <a:ext cx="12192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eaLnBrk="0" fontAlgn="base" hangingPunct="0">
              <a:spcBef>
                <a:spcPct val="0"/>
              </a:spcBef>
              <a:spcAft>
                <a:spcPct val="0"/>
              </a:spcAft>
              <a:buClrTx/>
              <a:buNone/>
            </a:pPr>
            <a:endParaRPr lang="en-US" altLang="en-US" sz="2400" b="0">
              <a:solidFill>
                <a:srgbClr val="3333FF"/>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circle(in)">
                                      <p:cBhvr>
                                        <p:cTn id="7" dur="20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678"/>
                                        </p:tgtEl>
                                        <p:attrNameLst>
                                          <p:attrName>style.visibility</p:attrName>
                                        </p:attrNameLst>
                                      </p:cBhvr>
                                      <p:to>
                                        <p:strVal val="visible"/>
                                      </p:to>
                                    </p:set>
                                    <p:animEffect transition="in" filter="circle(in)">
                                      <p:cBhvr>
                                        <p:cTn id="12" dur="20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5000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544A79D2-DAF1-4F07-8677-DC9A3F06E593}"/>
              </a:ext>
            </a:extLst>
          </p:cNvPr>
          <p:cNvSpPr>
            <a:spLocks noGrp="1" noChangeArrowheads="1"/>
          </p:cNvSpPr>
          <p:nvPr>
            <p:ph type="title"/>
          </p:nvPr>
        </p:nvSpPr>
        <p:spPr>
          <a:xfrm>
            <a:off x="1193008" y="0"/>
            <a:ext cx="9805987" cy="1828800"/>
          </a:xfrm>
          <a:ln>
            <a:solidFill>
              <a:schemeClr val="tx1"/>
            </a:solidFill>
          </a:ln>
        </p:spPr>
        <p:txBody>
          <a:bodyPr/>
          <a:lstStyle/>
          <a:p>
            <a:pPr eaLnBrk="1" hangingPunct="1">
              <a:defRPr/>
            </a:pPr>
            <a:r>
              <a:rPr lang="en-US" sz="6600" dirty="0">
                <a:solidFill>
                  <a:srgbClr val="777777"/>
                </a:solidFill>
                <a:effectLst>
                  <a:outerShdw blurRad="38100" dist="38100" dir="2700000" algn="tl">
                    <a:srgbClr val="FFFFFF"/>
                  </a:outerShdw>
                </a:effectLst>
                <a:latin typeface="Broadway" pitchFamily="82" charset="0"/>
              </a:rPr>
              <a:t>Outer Darkness:</a:t>
            </a:r>
            <a:r>
              <a:rPr lang="en-US" dirty="0">
                <a:solidFill>
                  <a:srgbClr val="777777"/>
                </a:solidFill>
                <a:effectLst>
                  <a:outerShdw blurRad="38100" dist="38100" dir="2700000" algn="tl">
                    <a:srgbClr val="FFFFFF"/>
                  </a:outerShdw>
                </a:effectLst>
                <a:latin typeface="Broadway" pitchFamily="82" charset="0"/>
              </a:rPr>
              <a:t>                                    </a:t>
            </a:r>
            <a:r>
              <a:rPr lang="en-US" dirty="0">
                <a:solidFill>
                  <a:srgbClr val="C0C0C0"/>
                </a:solidFill>
                <a:effectLst>
                  <a:outerShdw blurRad="38100" dist="38100" dir="2700000" algn="tl">
                    <a:srgbClr val="FFFFFF"/>
                  </a:outerShdw>
                </a:effectLst>
                <a:latin typeface="Broadway" pitchFamily="82" charset="0"/>
              </a:rPr>
              <a:t>Homer Hailey Highlights</a:t>
            </a:r>
            <a:r>
              <a:rPr lang="en-US" dirty="0"/>
              <a:t>  </a:t>
            </a:r>
          </a:p>
        </p:txBody>
      </p:sp>
      <p:sp>
        <p:nvSpPr>
          <p:cNvPr id="531459" name="Rectangle 3">
            <a:extLst>
              <a:ext uri="{FF2B5EF4-FFF2-40B4-BE49-F238E27FC236}">
                <a16:creationId xmlns:a16="http://schemas.microsoft.com/office/drawing/2014/main" id="{46486F60-EEC3-493C-B0A8-C9450A5F7E47}"/>
              </a:ext>
            </a:extLst>
          </p:cNvPr>
          <p:cNvSpPr>
            <a:spLocks noGrp="1" noChangeArrowheads="1"/>
          </p:cNvSpPr>
          <p:nvPr>
            <p:ph type="body" idx="1"/>
          </p:nvPr>
        </p:nvSpPr>
        <p:spPr>
          <a:xfrm>
            <a:off x="746920" y="1905000"/>
            <a:ext cx="10698163" cy="4953000"/>
          </a:xfrm>
        </p:spPr>
        <p:txBody>
          <a:bodyPr/>
          <a:lstStyle/>
          <a:p>
            <a:pPr eaLnBrk="1" hangingPunct="1">
              <a:lnSpc>
                <a:spcPct val="90000"/>
              </a:lnSpc>
              <a:defRPr/>
            </a:pPr>
            <a:r>
              <a:rPr lang="en-US" sz="2000">
                <a:solidFill>
                  <a:srgbClr val="000000"/>
                </a:solidFill>
                <a:effectLst>
                  <a:outerShdw blurRad="38100" dist="38100" dir="2700000" algn="tl">
                    <a:srgbClr val="FFFFFF"/>
                  </a:outerShdw>
                </a:effectLst>
              </a:rPr>
              <a:t>God’s Son is referred to as the light of life – John 1:  4 – 9;  8:  12.</a:t>
            </a:r>
          </a:p>
          <a:p>
            <a:pPr eaLnBrk="1" hangingPunct="1">
              <a:lnSpc>
                <a:spcPct val="90000"/>
              </a:lnSpc>
              <a:defRPr/>
            </a:pPr>
            <a:r>
              <a:rPr lang="en-US" sz="2000">
                <a:solidFill>
                  <a:srgbClr val="000000"/>
                </a:solidFill>
                <a:effectLst>
                  <a:outerShdw blurRad="38100" dist="38100" dir="2700000" algn="tl">
                    <a:srgbClr val="FFFFFF"/>
                  </a:outerShdw>
                </a:effectLst>
              </a:rPr>
              <a:t>Christ’s followers are referred to as  “light of the world” – Matthew 5: 14 – 16</a:t>
            </a:r>
          </a:p>
          <a:p>
            <a:pPr eaLnBrk="1" hangingPunct="1">
              <a:lnSpc>
                <a:spcPct val="90000"/>
              </a:lnSpc>
              <a:defRPr/>
            </a:pPr>
            <a:r>
              <a:rPr lang="en-US" sz="2000">
                <a:solidFill>
                  <a:srgbClr val="000000"/>
                </a:solidFill>
                <a:effectLst>
                  <a:outerShdw blurRad="38100" dist="38100" dir="2700000" algn="tl">
                    <a:srgbClr val="FFFFFF"/>
                  </a:outerShdw>
                </a:effectLst>
              </a:rPr>
              <a:t>Jesus warned of “outer darkness” on those particular occasions when the goodwill overtures of God had been rejected.</a:t>
            </a:r>
          </a:p>
          <a:p>
            <a:pPr eaLnBrk="1" hangingPunct="1">
              <a:lnSpc>
                <a:spcPct val="90000"/>
              </a:lnSpc>
              <a:defRPr/>
            </a:pPr>
            <a:r>
              <a:rPr lang="en-US" sz="3200" u="sng">
                <a:solidFill>
                  <a:srgbClr val="000000"/>
                </a:solidFill>
                <a:effectLst>
                  <a:outerShdw blurRad="38100" dist="38100" dir="2700000" algn="tl">
                    <a:srgbClr val="FFFFFF"/>
                  </a:outerShdw>
                </a:effectLst>
              </a:rPr>
              <a:t>Avoidance Of Outer Darkness Is Dependent On:</a:t>
            </a:r>
            <a:r>
              <a:rPr lang="en-US" sz="1800">
                <a:solidFill>
                  <a:srgbClr val="000000"/>
                </a:solidFill>
                <a:effectLst>
                  <a:outerShdw blurRad="38100" dist="38100" dir="2700000" algn="tl">
                    <a:srgbClr val="FFFFFF"/>
                  </a:outerShdw>
                </a:effectLst>
              </a:rPr>
              <a:t> </a:t>
            </a:r>
          </a:p>
          <a:p>
            <a:pPr eaLnBrk="1" hangingPunct="1">
              <a:lnSpc>
                <a:spcPct val="90000"/>
              </a:lnSpc>
              <a:defRPr/>
            </a:pPr>
            <a:r>
              <a:rPr lang="en-US" sz="2400">
                <a:solidFill>
                  <a:srgbClr val="000000"/>
                </a:solidFill>
                <a:effectLst>
                  <a:outerShdw blurRad="38100" dist="38100" dir="2700000" algn="tl">
                    <a:srgbClr val="FFFFFF"/>
                  </a:outerShdw>
                </a:effectLst>
              </a:rPr>
              <a:t>Faithfulness – Matthew 8:  5 – 13.</a:t>
            </a:r>
          </a:p>
          <a:p>
            <a:pPr eaLnBrk="1" hangingPunct="1">
              <a:lnSpc>
                <a:spcPct val="90000"/>
              </a:lnSpc>
              <a:defRPr/>
            </a:pPr>
            <a:r>
              <a:rPr lang="en-US" sz="2400">
                <a:solidFill>
                  <a:srgbClr val="000000"/>
                </a:solidFill>
                <a:effectLst>
                  <a:outerShdw blurRad="38100" dist="38100" dir="2700000" algn="tl">
                    <a:srgbClr val="FFFFFF"/>
                  </a:outerShdw>
                </a:effectLst>
              </a:rPr>
              <a:t>Preparation – Matthew 22:  1 – 14.</a:t>
            </a:r>
          </a:p>
          <a:p>
            <a:pPr eaLnBrk="1" hangingPunct="1">
              <a:lnSpc>
                <a:spcPct val="90000"/>
              </a:lnSpc>
              <a:defRPr/>
            </a:pPr>
            <a:r>
              <a:rPr lang="en-US" sz="2400">
                <a:solidFill>
                  <a:srgbClr val="000000"/>
                </a:solidFill>
                <a:effectLst>
                  <a:outerShdw blurRad="38100" dist="38100" dir="2700000" algn="tl">
                    <a:srgbClr val="FFFFFF"/>
                  </a:outerShdw>
                </a:effectLst>
              </a:rPr>
              <a:t>Productivity – Matthew 25:  14 – 30.</a:t>
            </a:r>
          </a:p>
          <a:p>
            <a:pPr eaLnBrk="1" hangingPunct="1">
              <a:lnSpc>
                <a:spcPct val="90000"/>
              </a:lnSpc>
              <a:defRPr/>
            </a:pPr>
            <a:r>
              <a:rPr lang="en-US" sz="3200" u="sng">
                <a:solidFill>
                  <a:srgbClr val="000000"/>
                </a:solidFill>
                <a:effectLst>
                  <a:outerShdw blurRad="38100" dist="38100" dir="2700000" algn="tl">
                    <a:srgbClr val="FFFFFF"/>
                  </a:outerShdw>
                </a:effectLst>
              </a:rPr>
              <a:t>Three Hours Of Dark At Crucifixion Enlightens</a:t>
            </a:r>
            <a:r>
              <a:rPr lang="en-US" sz="3200">
                <a:solidFill>
                  <a:srgbClr val="000000"/>
                </a:solidFill>
                <a:effectLst>
                  <a:outerShdw blurRad="38100" dist="38100" dir="2700000" algn="tl">
                    <a:srgbClr val="FFFFFF"/>
                  </a:outerShdw>
                </a:effectLst>
              </a:rPr>
              <a:t>:</a:t>
            </a:r>
          </a:p>
          <a:p>
            <a:pPr eaLnBrk="1" hangingPunct="1">
              <a:lnSpc>
                <a:spcPct val="90000"/>
              </a:lnSpc>
              <a:defRPr/>
            </a:pPr>
            <a:r>
              <a:rPr lang="en-US" sz="2400">
                <a:solidFill>
                  <a:srgbClr val="000000"/>
                </a:solidFill>
                <a:effectLst>
                  <a:outerShdw blurRad="38100" dist="38100" dir="2700000" algn="tl">
                    <a:srgbClr val="FFFFFF"/>
                  </a:outerShdw>
                </a:effectLst>
              </a:rPr>
              <a:t>His death reveals three mysteries;  1)  The darkness that engulfed the land ;  2)  God’s withdrawing His presence from the scene at the cross and the agonizing cry of Jesus;  3) The saints coming out of their tombs after His resurrection.</a:t>
            </a:r>
            <a:endParaRPr lang="en-US" sz="3200"/>
          </a:p>
          <a:p>
            <a:pPr eaLnBrk="1" hangingPunct="1">
              <a:lnSpc>
                <a:spcPct val="90000"/>
              </a:lnSpc>
              <a:buFontTx/>
              <a:buNone/>
              <a:defRPr/>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1459">
                                            <p:txEl>
                                              <p:pRg st="0" end="0"/>
                                            </p:txEl>
                                          </p:spTgt>
                                        </p:tgtEl>
                                        <p:attrNameLst>
                                          <p:attrName>style.visibility</p:attrName>
                                        </p:attrNameLst>
                                      </p:cBhvr>
                                      <p:to>
                                        <p:strVal val="visible"/>
                                      </p:to>
                                    </p:set>
                                    <p:anim calcmode="lin" valueType="num">
                                      <p:cBhvr additive="base">
                                        <p:cTn id="7" dur="5000" fill="hold"/>
                                        <p:tgtEl>
                                          <p:spTgt spid="53145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31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31459">
                                            <p:txEl>
                                              <p:pRg st="1" end="1"/>
                                            </p:txEl>
                                          </p:spTgt>
                                        </p:tgtEl>
                                        <p:attrNameLst>
                                          <p:attrName>style.visibility</p:attrName>
                                        </p:attrNameLst>
                                      </p:cBhvr>
                                      <p:to>
                                        <p:strVal val="visible"/>
                                      </p:to>
                                    </p:set>
                                    <p:anim calcmode="lin" valueType="num">
                                      <p:cBhvr additive="base">
                                        <p:cTn id="13" dur="5000" fill="hold"/>
                                        <p:tgtEl>
                                          <p:spTgt spid="531459">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31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31459">
                                            <p:txEl>
                                              <p:pRg st="2" end="2"/>
                                            </p:txEl>
                                          </p:spTgt>
                                        </p:tgtEl>
                                        <p:attrNameLst>
                                          <p:attrName>style.visibility</p:attrName>
                                        </p:attrNameLst>
                                      </p:cBhvr>
                                      <p:to>
                                        <p:strVal val="visible"/>
                                      </p:to>
                                    </p:set>
                                    <p:anim calcmode="lin" valueType="num">
                                      <p:cBhvr additive="base">
                                        <p:cTn id="19" dur="5000" fill="hold"/>
                                        <p:tgtEl>
                                          <p:spTgt spid="531459">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31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31459">
                                            <p:txEl>
                                              <p:pRg st="3" end="3"/>
                                            </p:txEl>
                                          </p:spTgt>
                                        </p:tgtEl>
                                        <p:attrNameLst>
                                          <p:attrName>style.visibility</p:attrName>
                                        </p:attrNameLst>
                                      </p:cBhvr>
                                      <p:to>
                                        <p:strVal val="visible"/>
                                      </p:to>
                                    </p:set>
                                    <p:anim calcmode="lin" valueType="num">
                                      <p:cBhvr additive="base">
                                        <p:cTn id="25" dur="5000" fill="hold"/>
                                        <p:tgtEl>
                                          <p:spTgt spid="531459">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531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531459">
                                            <p:txEl>
                                              <p:pRg st="4" end="4"/>
                                            </p:txEl>
                                          </p:spTgt>
                                        </p:tgtEl>
                                        <p:attrNameLst>
                                          <p:attrName>style.visibility</p:attrName>
                                        </p:attrNameLst>
                                      </p:cBhvr>
                                      <p:to>
                                        <p:strVal val="visible"/>
                                      </p:to>
                                    </p:set>
                                    <p:anim calcmode="lin" valueType="num">
                                      <p:cBhvr additive="base">
                                        <p:cTn id="31" dur="5000" fill="hold"/>
                                        <p:tgtEl>
                                          <p:spTgt spid="531459">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531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531459">
                                            <p:txEl>
                                              <p:pRg st="5" end="5"/>
                                            </p:txEl>
                                          </p:spTgt>
                                        </p:tgtEl>
                                        <p:attrNameLst>
                                          <p:attrName>style.visibility</p:attrName>
                                        </p:attrNameLst>
                                      </p:cBhvr>
                                      <p:to>
                                        <p:strVal val="visible"/>
                                      </p:to>
                                    </p:set>
                                    <p:anim calcmode="lin" valueType="num">
                                      <p:cBhvr additive="base">
                                        <p:cTn id="37" dur="5000" fill="hold"/>
                                        <p:tgtEl>
                                          <p:spTgt spid="531459">
                                            <p:txEl>
                                              <p:pRg st="5" end="5"/>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531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531459">
                                            <p:txEl>
                                              <p:pRg st="6" end="6"/>
                                            </p:txEl>
                                          </p:spTgt>
                                        </p:tgtEl>
                                        <p:attrNameLst>
                                          <p:attrName>style.visibility</p:attrName>
                                        </p:attrNameLst>
                                      </p:cBhvr>
                                      <p:to>
                                        <p:strVal val="visible"/>
                                      </p:to>
                                    </p:set>
                                    <p:anim calcmode="lin" valueType="num">
                                      <p:cBhvr additive="base">
                                        <p:cTn id="43" dur="5000" fill="hold"/>
                                        <p:tgtEl>
                                          <p:spTgt spid="531459">
                                            <p:txEl>
                                              <p:pRg st="6" end="6"/>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531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531459">
                                            <p:txEl>
                                              <p:pRg st="7" end="7"/>
                                            </p:txEl>
                                          </p:spTgt>
                                        </p:tgtEl>
                                        <p:attrNameLst>
                                          <p:attrName>style.visibility</p:attrName>
                                        </p:attrNameLst>
                                      </p:cBhvr>
                                      <p:to>
                                        <p:strVal val="visible"/>
                                      </p:to>
                                    </p:set>
                                    <p:anim calcmode="lin" valueType="num">
                                      <p:cBhvr additive="base">
                                        <p:cTn id="49" dur="5000" fill="hold"/>
                                        <p:tgtEl>
                                          <p:spTgt spid="531459">
                                            <p:txEl>
                                              <p:pRg st="7" end="7"/>
                                            </p:txEl>
                                          </p:spTgt>
                                        </p:tgtEl>
                                        <p:attrNameLst>
                                          <p:attrName>ppt_x</p:attrName>
                                        </p:attrNameLst>
                                      </p:cBhvr>
                                      <p:tavLst>
                                        <p:tav tm="0">
                                          <p:val>
                                            <p:strVal val="#ppt_x"/>
                                          </p:val>
                                        </p:tav>
                                        <p:tav tm="100000">
                                          <p:val>
                                            <p:strVal val="#ppt_x"/>
                                          </p:val>
                                        </p:tav>
                                      </p:tavLst>
                                    </p:anim>
                                    <p:anim calcmode="lin" valueType="num">
                                      <p:cBhvr additive="base">
                                        <p:cTn id="50" dur="5000" fill="hold"/>
                                        <p:tgtEl>
                                          <p:spTgt spid="5314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grpId="0" nodeType="clickEffect">
                                  <p:stCondLst>
                                    <p:cond delay="0"/>
                                  </p:stCondLst>
                                  <p:childTnLst>
                                    <p:set>
                                      <p:cBhvr>
                                        <p:cTn id="54" dur="1" fill="hold">
                                          <p:stCondLst>
                                            <p:cond delay="0"/>
                                          </p:stCondLst>
                                        </p:cTn>
                                        <p:tgtEl>
                                          <p:spTgt spid="531459">
                                            <p:txEl>
                                              <p:pRg st="8" end="8"/>
                                            </p:txEl>
                                          </p:spTgt>
                                        </p:tgtEl>
                                        <p:attrNameLst>
                                          <p:attrName>style.visibility</p:attrName>
                                        </p:attrNameLst>
                                      </p:cBhvr>
                                      <p:to>
                                        <p:strVal val="visible"/>
                                      </p:to>
                                    </p:set>
                                    <p:anim calcmode="lin" valueType="num">
                                      <p:cBhvr additive="base">
                                        <p:cTn id="55" dur="5000" fill="hold"/>
                                        <p:tgtEl>
                                          <p:spTgt spid="531459">
                                            <p:txEl>
                                              <p:pRg st="8" end="8"/>
                                            </p:txEl>
                                          </p:spTgt>
                                        </p:tgtEl>
                                        <p:attrNameLst>
                                          <p:attrName>ppt_x</p:attrName>
                                        </p:attrNameLst>
                                      </p:cBhvr>
                                      <p:tavLst>
                                        <p:tav tm="0">
                                          <p:val>
                                            <p:strVal val="#ppt_x"/>
                                          </p:val>
                                        </p:tav>
                                        <p:tav tm="100000">
                                          <p:val>
                                            <p:strVal val="#ppt_x"/>
                                          </p:val>
                                        </p:tav>
                                      </p:tavLst>
                                    </p:anim>
                                    <p:anim calcmode="lin" valueType="num">
                                      <p:cBhvr additive="base">
                                        <p:cTn id="56" dur="5000" fill="hold"/>
                                        <p:tgtEl>
                                          <p:spTgt spid="53145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9"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5000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E036DDD3-FB10-4701-A892-0A17D5872BDB}"/>
              </a:ext>
            </a:extLst>
          </p:cNvPr>
          <p:cNvSpPr>
            <a:spLocks noGrp="1" noChangeArrowheads="1"/>
          </p:cNvSpPr>
          <p:nvPr>
            <p:ph type="title"/>
          </p:nvPr>
        </p:nvSpPr>
        <p:spPr>
          <a:xfrm>
            <a:off x="1193008" y="0"/>
            <a:ext cx="9805987" cy="1828800"/>
          </a:xfrm>
          <a:ln>
            <a:solidFill>
              <a:schemeClr val="tx1"/>
            </a:solidFill>
          </a:ln>
        </p:spPr>
        <p:txBody>
          <a:bodyPr/>
          <a:lstStyle/>
          <a:p>
            <a:pPr eaLnBrk="1" hangingPunct="1">
              <a:defRPr/>
            </a:pPr>
            <a:r>
              <a:rPr lang="en-US" sz="6600" dirty="0">
                <a:solidFill>
                  <a:srgbClr val="777777"/>
                </a:solidFill>
                <a:effectLst>
                  <a:outerShdw blurRad="38100" dist="38100" dir="2700000" algn="tl">
                    <a:srgbClr val="FFFFFF"/>
                  </a:outerShdw>
                </a:effectLst>
                <a:latin typeface="Broadway" pitchFamily="82" charset="0"/>
              </a:rPr>
              <a:t>Outer Darkness:</a:t>
            </a:r>
            <a:r>
              <a:rPr lang="en-US" dirty="0">
                <a:solidFill>
                  <a:srgbClr val="777777"/>
                </a:solidFill>
                <a:effectLst>
                  <a:outerShdw blurRad="38100" dist="38100" dir="2700000" algn="tl">
                    <a:srgbClr val="FFFFFF"/>
                  </a:outerShdw>
                </a:effectLst>
                <a:latin typeface="Broadway" pitchFamily="82" charset="0"/>
              </a:rPr>
              <a:t>                                                  </a:t>
            </a:r>
            <a:r>
              <a:rPr lang="en-US" dirty="0">
                <a:solidFill>
                  <a:srgbClr val="C0C0C0"/>
                </a:solidFill>
                <a:effectLst>
                  <a:outerShdw blurRad="38100" dist="38100" dir="2700000" algn="tl">
                    <a:srgbClr val="FFFFFF"/>
                  </a:outerShdw>
                </a:effectLst>
                <a:latin typeface="Broadway" pitchFamily="82" charset="0"/>
              </a:rPr>
              <a:t>Homer Hailey Highlights</a:t>
            </a:r>
            <a:r>
              <a:rPr lang="en-US" dirty="0"/>
              <a:t>  </a:t>
            </a:r>
          </a:p>
        </p:txBody>
      </p:sp>
      <p:sp>
        <p:nvSpPr>
          <p:cNvPr id="532483" name="Rectangle 3">
            <a:extLst>
              <a:ext uri="{FF2B5EF4-FFF2-40B4-BE49-F238E27FC236}">
                <a16:creationId xmlns:a16="http://schemas.microsoft.com/office/drawing/2014/main" id="{7D8AEBD6-32C6-464D-84F5-10D226930679}"/>
              </a:ext>
            </a:extLst>
          </p:cNvPr>
          <p:cNvSpPr>
            <a:spLocks noGrp="1" noChangeArrowheads="1"/>
          </p:cNvSpPr>
          <p:nvPr>
            <p:ph type="body" idx="1"/>
          </p:nvPr>
        </p:nvSpPr>
        <p:spPr>
          <a:xfrm>
            <a:off x="746920" y="2057400"/>
            <a:ext cx="10698163" cy="4800600"/>
          </a:xfrm>
        </p:spPr>
        <p:txBody>
          <a:bodyPr/>
          <a:lstStyle/>
          <a:p>
            <a:pPr eaLnBrk="1" hangingPunct="1">
              <a:lnSpc>
                <a:spcPct val="90000"/>
              </a:lnSpc>
              <a:defRPr/>
            </a:pPr>
            <a:r>
              <a:rPr lang="en-US" sz="2000">
                <a:solidFill>
                  <a:srgbClr val="000000"/>
                </a:solidFill>
                <a:effectLst>
                  <a:outerShdw blurRad="38100" dist="38100" dir="2700000" algn="tl">
                    <a:srgbClr val="FFFFFF"/>
                  </a:outerShdw>
                </a:effectLst>
              </a:rPr>
              <a:t>In the writings of the Old Testament prophets darkness and sin are connected and discussed together.</a:t>
            </a:r>
          </a:p>
          <a:p>
            <a:pPr eaLnBrk="1" hangingPunct="1">
              <a:lnSpc>
                <a:spcPct val="90000"/>
              </a:lnSpc>
              <a:defRPr/>
            </a:pPr>
            <a:r>
              <a:rPr lang="en-US" sz="2000">
                <a:solidFill>
                  <a:srgbClr val="000000"/>
                </a:solidFill>
                <a:effectLst>
                  <a:outerShdw blurRad="38100" dist="38100" dir="2700000" algn="tl">
                    <a:srgbClr val="FFFFFF"/>
                  </a:outerShdw>
                </a:effectLst>
              </a:rPr>
              <a:t>Our Savior  “became a curse for us”  – Galatians 3:  13.</a:t>
            </a:r>
          </a:p>
          <a:p>
            <a:pPr eaLnBrk="1" hangingPunct="1">
              <a:lnSpc>
                <a:spcPct val="90000"/>
              </a:lnSpc>
              <a:defRPr/>
            </a:pPr>
            <a:r>
              <a:rPr lang="en-US" sz="2000">
                <a:solidFill>
                  <a:srgbClr val="000000"/>
                </a:solidFill>
                <a:effectLst>
                  <a:outerShdw blurRad="38100" dist="38100" dir="2700000" algn="tl">
                    <a:srgbClr val="FFFFFF"/>
                  </a:outerShdw>
                </a:effectLst>
              </a:rPr>
              <a:t>People rejected –  Hebrew Jews and Gentile Romans - this ultimate sacrifice – God’s offer for human redemption - returning it with insults and mockery.</a:t>
            </a:r>
          </a:p>
          <a:p>
            <a:pPr eaLnBrk="1" hangingPunct="1">
              <a:lnSpc>
                <a:spcPct val="90000"/>
              </a:lnSpc>
              <a:defRPr/>
            </a:pPr>
            <a:r>
              <a:rPr lang="en-US" sz="2000">
                <a:solidFill>
                  <a:srgbClr val="000000"/>
                </a:solidFill>
                <a:effectLst>
                  <a:outerShdw blurRad="38100" dist="38100" dir="2700000" algn="tl">
                    <a:srgbClr val="FFFFFF"/>
                  </a:outerShdw>
                </a:effectLst>
              </a:rPr>
              <a:t>The darkness coming suddenly at a definite hour and being abruptly lifted      at a marked time – indicated by cause and effect it was from God.</a:t>
            </a:r>
          </a:p>
          <a:p>
            <a:pPr eaLnBrk="1" hangingPunct="1">
              <a:lnSpc>
                <a:spcPct val="90000"/>
              </a:lnSpc>
              <a:defRPr/>
            </a:pPr>
            <a:r>
              <a:rPr lang="en-US" sz="2000">
                <a:solidFill>
                  <a:srgbClr val="000000"/>
                </a:solidFill>
                <a:effectLst>
                  <a:outerShdw blurRad="38100" dist="38100" dir="2700000" algn="tl">
                    <a:srgbClr val="FFFFFF"/>
                  </a:outerShdw>
                </a:effectLst>
              </a:rPr>
              <a:t>They rejected the messiah – who had said – such was to reject the sender;       In other words,  by way of rejecting the Son of God – they had also rejected The Father – Luke 10:  16.</a:t>
            </a:r>
          </a:p>
          <a:p>
            <a:pPr eaLnBrk="1" hangingPunct="1">
              <a:lnSpc>
                <a:spcPct val="90000"/>
              </a:lnSpc>
              <a:defRPr/>
            </a:pPr>
            <a:endParaRPr lang="en-US" sz="1200">
              <a:solidFill>
                <a:srgbClr val="000000"/>
              </a:solidFill>
              <a:effectLst>
                <a:outerShdw blurRad="38100" dist="38100" dir="2700000" algn="tl">
                  <a:srgbClr val="FFFFFF"/>
                </a:outerShdw>
              </a:effectLst>
            </a:endParaRPr>
          </a:p>
          <a:p>
            <a:pPr eaLnBrk="1" hangingPunct="1">
              <a:lnSpc>
                <a:spcPct val="90000"/>
              </a:lnSpc>
              <a:defRPr/>
            </a:pPr>
            <a:r>
              <a:rPr lang="en-US" sz="2000">
                <a:solidFill>
                  <a:srgbClr val="000000"/>
                </a:solidFill>
                <a:effectLst>
                  <a:outerShdw blurRad="38100" dist="38100" dir="2700000" algn="tl">
                    <a:srgbClr val="FFFFFF"/>
                  </a:outerShdw>
                </a:effectLst>
              </a:rPr>
              <a:t>Moreover,  rejection of the Messiah as the light of the world was equivalent     to rejecting God as the source of spiritual light.</a:t>
            </a:r>
          </a:p>
          <a:p>
            <a:pPr eaLnBrk="1" hangingPunct="1">
              <a:lnSpc>
                <a:spcPct val="90000"/>
              </a:lnSpc>
              <a:defRPr/>
            </a:pPr>
            <a:r>
              <a:rPr lang="en-US" sz="2000">
                <a:solidFill>
                  <a:srgbClr val="000000"/>
                </a:solidFill>
                <a:effectLst>
                  <a:outerShdw blurRad="38100" dist="38100" dir="2700000" algn="tl">
                    <a:srgbClr val="FFFFFF"/>
                  </a:outerShdw>
                </a:effectLst>
              </a:rPr>
              <a:t>Finally,  God removed Himself from the scene and darkness immediately engulfed the total area;  For three hours Jesus suffered not only the physical torture of the cross but the personal pain of utter loneliness in total darkness.</a:t>
            </a:r>
            <a:endParaRPr lang="en-US" sz="3200"/>
          </a:p>
          <a:p>
            <a:pPr eaLnBrk="1" hangingPunct="1">
              <a:lnSpc>
                <a:spcPct val="90000"/>
              </a:lnSpc>
              <a:buFontTx/>
              <a:buNone/>
              <a:defRPr/>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 calcmode="lin" valueType="num">
                                      <p:cBhvr additive="base">
                                        <p:cTn id="7" dur="5000" fill="hold"/>
                                        <p:tgtEl>
                                          <p:spTgt spid="53248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32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32483">
                                            <p:txEl>
                                              <p:pRg st="1" end="1"/>
                                            </p:txEl>
                                          </p:spTgt>
                                        </p:tgtEl>
                                        <p:attrNameLst>
                                          <p:attrName>style.visibility</p:attrName>
                                        </p:attrNameLst>
                                      </p:cBhvr>
                                      <p:to>
                                        <p:strVal val="visible"/>
                                      </p:to>
                                    </p:set>
                                    <p:anim calcmode="lin" valueType="num">
                                      <p:cBhvr additive="base">
                                        <p:cTn id="13" dur="5000" fill="hold"/>
                                        <p:tgtEl>
                                          <p:spTgt spid="53248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32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32483">
                                            <p:txEl>
                                              <p:pRg st="2" end="2"/>
                                            </p:txEl>
                                          </p:spTgt>
                                        </p:tgtEl>
                                        <p:attrNameLst>
                                          <p:attrName>style.visibility</p:attrName>
                                        </p:attrNameLst>
                                      </p:cBhvr>
                                      <p:to>
                                        <p:strVal val="visible"/>
                                      </p:to>
                                    </p:set>
                                    <p:anim calcmode="lin" valueType="num">
                                      <p:cBhvr additive="base">
                                        <p:cTn id="19" dur="5000" fill="hold"/>
                                        <p:tgtEl>
                                          <p:spTgt spid="532483">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32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32483">
                                            <p:txEl>
                                              <p:pRg st="3" end="3"/>
                                            </p:txEl>
                                          </p:spTgt>
                                        </p:tgtEl>
                                        <p:attrNameLst>
                                          <p:attrName>style.visibility</p:attrName>
                                        </p:attrNameLst>
                                      </p:cBhvr>
                                      <p:to>
                                        <p:strVal val="visible"/>
                                      </p:to>
                                    </p:set>
                                    <p:anim calcmode="lin" valueType="num">
                                      <p:cBhvr additive="base">
                                        <p:cTn id="25" dur="5000" fill="hold"/>
                                        <p:tgtEl>
                                          <p:spTgt spid="532483">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532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532483">
                                            <p:txEl>
                                              <p:pRg st="4" end="4"/>
                                            </p:txEl>
                                          </p:spTgt>
                                        </p:tgtEl>
                                        <p:attrNameLst>
                                          <p:attrName>style.visibility</p:attrName>
                                        </p:attrNameLst>
                                      </p:cBhvr>
                                      <p:to>
                                        <p:strVal val="visible"/>
                                      </p:to>
                                    </p:set>
                                    <p:anim calcmode="lin" valueType="num">
                                      <p:cBhvr additive="base">
                                        <p:cTn id="31" dur="5000" fill="hold"/>
                                        <p:tgtEl>
                                          <p:spTgt spid="532483">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532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532483">
                                            <p:txEl>
                                              <p:pRg st="6" end="6"/>
                                            </p:txEl>
                                          </p:spTgt>
                                        </p:tgtEl>
                                        <p:attrNameLst>
                                          <p:attrName>style.visibility</p:attrName>
                                        </p:attrNameLst>
                                      </p:cBhvr>
                                      <p:to>
                                        <p:strVal val="visible"/>
                                      </p:to>
                                    </p:set>
                                    <p:anim calcmode="lin" valueType="num">
                                      <p:cBhvr additive="base">
                                        <p:cTn id="37" dur="5000" fill="hold"/>
                                        <p:tgtEl>
                                          <p:spTgt spid="532483">
                                            <p:txEl>
                                              <p:pRg st="6" end="6"/>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5324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532483">
                                            <p:txEl>
                                              <p:pRg st="7" end="7"/>
                                            </p:txEl>
                                          </p:spTgt>
                                        </p:tgtEl>
                                        <p:attrNameLst>
                                          <p:attrName>style.visibility</p:attrName>
                                        </p:attrNameLst>
                                      </p:cBhvr>
                                      <p:to>
                                        <p:strVal val="visible"/>
                                      </p:to>
                                    </p:set>
                                    <p:anim calcmode="lin" valueType="num">
                                      <p:cBhvr additive="base">
                                        <p:cTn id="43" dur="5000" fill="hold"/>
                                        <p:tgtEl>
                                          <p:spTgt spid="532483">
                                            <p:txEl>
                                              <p:pRg st="7" end="7"/>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5324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5000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533506" name="Rectangle 2">
            <a:extLst>
              <a:ext uri="{FF2B5EF4-FFF2-40B4-BE49-F238E27FC236}">
                <a16:creationId xmlns:a16="http://schemas.microsoft.com/office/drawing/2014/main" id="{25E0550A-AF2B-4420-806F-56A167538919}"/>
              </a:ext>
            </a:extLst>
          </p:cNvPr>
          <p:cNvSpPr>
            <a:spLocks noGrp="1" noChangeArrowheads="1"/>
          </p:cNvSpPr>
          <p:nvPr>
            <p:ph type="title"/>
          </p:nvPr>
        </p:nvSpPr>
        <p:spPr>
          <a:xfrm>
            <a:off x="1193008" y="0"/>
            <a:ext cx="9805987" cy="1828800"/>
          </a:xfrm>
          <a:ln>
            <a:solidFill>
              <a:schemeClr val="tx1"/>
            </a:solidFill>
          </a:ln>
        </p:spPr>
        <p:txBody>
          <a:bodyPr/>
          <a:lstStyle/>
          <a:p>
            <a:pPr eaLnBrk="1" hangingPunct="1">
              <a:defRPr/>
            </a:pPr>
            <a:r>
              <a:rPr lang="en-US" sz="6600" dirty="0">
                <a:solidFill>
                  <a:srgbClr val="777777"/>
                </a:solidFill>
                <a:effectLst>
                  <a:outerShdw blurRad="38100" dist="38100" dir="2700000" algn="tl">
                    <a:srgbClr val="FFFFFF"/>
                  </a:outerShdw>
                </a:effectLst>
                <a:latin typeface="Broadway" pitchFamily="82" charset="0"/>
              </a:rPr>
              <a:t>Outer Darkness:</a:t>
            </a:r>
            <a:r>
              <a:rPr lang="en-US" dirty="0">
                <a:solidFill>
                  <a:srgbClr val="777777"/>
                </a:solidFill>
                <a:effectLst>
                  <a:outerShdw blurRad="38100" dist="38100" dir="2700000" algn="tl">
                    <a:srgbClr val="FFFFFF"/>
                  </a:outerShdw>
                </a:effectLst>
                <a:latin typeface="Broadway" pitchFamily="82" charset="0"/>
              </a:rPr>
              <a:t>                                                 </a:t>
            </a:r>
            <a:r>
              <a:rPr lang="en-US" dirty="0">
                <a:solidFill>
                  <a:srgbClr val="C0C0C0"/>
                </a:solidFill>
                <a:effectLst>
                  <a:outerShdw blurRad="38100" dist="38100" dir="2700000" algn="tl">
                    <a:srgbClr val="FFFFFF"/>
                  </a:outerShdw>
                </a:effectLst>
                <a:latin typeface="Broadway" pitchFamily="82" charset="0"/>
              </a:rPr>
              <a:t>Homer Hailey Highlights</a:t>
            </a:r>
            <a:r>
              <a:rPr lang="en-US" dirty="0"/>
              <a:t>  </a:t>
            </a:r>
          </a:p>
        </p:txBody>
      </p:sp>
      <p:sp>
        <p:nvSpPr>
          <p:cNvPr id="533507" name="Rectangle 3">
            <a:extLst>
              <a:ext uri="{FF2B5EF4-FFF2-40B4-BE49-F238E27FC236}">
                <a16:creationId xmlns:a16="http://schemas.microsoft.com/office/drawing/2014/main" id="{FB47D402-4561-4512-A300-7C30DAF90A80}"/>
              </a:ext>
            </a:extLst>
          </p:cNvPr>
          <p:cNvSpPr>
            <a:spLocks noGrp="1" noChangeArrowheads="1"/>
          </p:cNvSpPr>
          <p:nvPr>
            <p:ph type="body" idx="1"/>
          </p:nvPr>
        </p:nvSpPr>
        <p:spPr>
          <a:xfrm>
            <a:off x="746920" y="2057400"/>
            <a:ext cx="10698163" cy="4800600"/>
          </a:xfrm>
        </p:spPr>
        <p:txBody>
          <a:bodyPr/>
          <a:lstStyle/>
          <a:p>
            <a:pPr eaLnBrk="1" hangingPunct="1">
              <a:lnSpc>
                <a:spcPct val="90000"/>
              </a:lnSpc>
              <a:defRPr/>
            </a:pPr>
            <a:r>
              <a:rPr lang="en-US" sz="2000">
                <a:solidFill>
                  <a:srgbClr val="000000"/>
                </a:solidFill>
                <a:effectLst>
                  <a:outerShdw blurRad="38100" dist="38100" dir="2700000" algn="tl">
                    <a:srgbClr val="FFFFFF"/>
                  </a:outerShdw>
                </a:effectLst>
              </a:rPr>
              <a:t>Feeling defeat,  despair, “abandoned and deserted” both by man and of God - He cried out – “My God, my God, why hast thou ‘forsaken’ me?”</a:t>
            </a:r>
          </a:p>
          <a:p>
            <a:pPr eaLnBrk="1" hangingPunct="1">
              <a:lnSpc>
                <a:spcPct val="90000"/>
              </a:lnSpc>
              <a:defRPr/>
            </a:pPr>
            <a:r>
              <a:rPr lang="en-US" sz="2000">
                <a:solidFill>
                  <a:srgbClr val="000000"/>
                </a:solidFill>
                <a:effectLst>
                  <a:outerShdw blurRad="38100" dist="38100" dir="2700000" algn="tl">
                    <a:srgbClr val="FFFFFF"/>
                  </a:outerShdw>
                </a:effectLst>
              </a:rPr>
              <a:t>Then there were convulsions in the natural world and rocks were rent and tombs opened.  </a:t>
            </a:r>
          </a:p>
          <a:p>
            <a:pPr eaLnBrk="1" hangingPunct="1">
              <a:lnSpc>
                <a:spcPct val="90000"/>
              </a:lnSpc>
              <a:defRPr/>
            </a:pPr>
            <a:r>
              <a:rPr lang="en-US" sz="2000">
                <a:solidFill>
                  <a:srgbClr val="000000"/>
                </a:solidFill>
                <a:effectLst>
                  <a:outerShdw blurRad="38100" dist="38100" dir="2700000" algn="tl">
                    <a:srgbClr val="FFFFFF"/>
                  </a:outerShdw>
                </a:effectLst>
              </a:rPr>
              <a:t>But,  the bodies of the saints raised did not come forth and appear to witnesses until after Jesus arose from the dead – Matthew 27:  51 - 53.   </a:t>
            </a:r>
          </a:p>
          <a:p>
            <a:pPr eaLnBrk="1" hangingPunct="1">
              <a:lnSpc>
                <a:spcPct val="90000"/>
              </a:lnSpc>
              <a:defRPr/>
            </a:pPr>
            <a:r>
              <a:rPr lang="en-US" sz="2000">
                <a:solidFill>
                  <a:srgbClr val="000000"/>
                </a:solidFill>
                <a:effectLst>
                  <a:outerShdw blurRad="38100" dist="38100" dir="2700000" algn="tl">
                    <a:srgbClr val="FFFFFF"/>
                  </a:outerShdw>
                </a:effectLst>
              </a:rPr>
              <a:t>Similarly,  at the ending of the universe the elements will be returned to nothing – II Peter 3:  10 – 13.</a:t>
            </a:r>
          </a:p>
          <a:p>
            <a:pPr eaLnBrk="1" hangingPunct="1">
              <a:lnSpc>
                <a:spcPct val="90000"/>
              </a:lnSpc>
              <a:defRPr/>
            </a:pPr>
            <a:endParaRPr lang="en-US" sz="1000">
              <a:solidFill>
                <a:srgbClr val="000000"/>
              </a:solidFill>
              <a:effectLst>
                <a:outerShdw blurRad="38100" dist="38100" dir="2700000" algn="tl">
                  <a:srgbClr val="FFFFFF"/>
                </a:outerShdw>
              </a:effectLst>
            </a:endParaRPr>
          </a:p>
          <a:p>
            <a:pPr eaLnBrk="1" hangingPunct="1">
              <a:lnSpc>
                <a:spcPct val="90000"/>
              </a:lnSpc>
              <a:defRPr/>
            </a:pPr>
            <a:r>
              <a:rPr lang="en-US" sz="2000">
                <a:solidFill>
                  <a:srgbClr val="000000"/>
                </a:solidFill>
                <a:effectLst>
                  <a:outerShdw blurRad="38100" dist="38100" dir="2700000" algn="tl">
                    <a:srgbClr val="FFFFFF"/>
                  </a:outerShdw>
                </a:effectLst>
              </a:rPr>
              <a:t>Furthermore,  at the passing of finite time there will exist no space or place    for the human race – Revelation 20:  11.</a:t>
            </a:r>
          </a:p>
          <a:p>
            <a:pPr eaLnBrk="1" hangingPunct="1">
              <a:lnSpc>
                <a:spcPct val="90000"/>
              </a:lnSpc>
              <a:defRPr/>
            </a:pPr>
            <a:r>
              <a:rPr lang="en-US" sz="2000">
                <a:solidFill>
                  <a:srgbClr val="000000"/>
                </a:solidFill>
                <a:effectLst>
                  <a:outerShdw blurRad="38100" dist="38100" dir="2700000" algn="tl">
                    <a:srgbClr val="FFFFFF"/>
                  </a:outerShdw>
                </a:effectLst>
              </a:rPr>
              <a:t>At the perishing of the present heaven and earth the sources of physical light – sun, moon, stars - will be extinguished!</a:t>
            </a:r>
          </a:p>
          <a:p>
            <a:pPr eaLnBrk="1" hangingPunct="1">
              <a:lnSpc>
                <a:spcPct val="90000"/>
              </a:lnSpc>
              <a:defRPr/>
            </a:pPr>
            <a:r>
              <a:rPr lang="en-US" sz="2000">
                <a:solidFill>
                  <a:srgbClr val="000000"/>
                </a:solidFill>
                <a:effectLst>
                  <a:outerShdw blurRad="38100" dist="38100" dir="2700000" algn="tl">
                    <a:srgbClr val="FFFFFF"/>
                  </a:outerShdw>
                </a:effectLst>
              </a:rPr>
              <a:t>The city of the new heaven and earth  “hath no need of the sun,  neither of     the moon,  to shine upon it:  for the glory of God did lighten it,  and the lamp thereof is the Lamb”  -  Revelation 21:  23.</a:t>
            </a:r>
            <a:endParaRPr lang="en-US" sz="3200"/>
          </a:p>
          <a:p>
            <a:pPr eaLnBrk="1" hangingPunct="1">
              <a:lnSpc>
                <a:spcPct val="90000"/>
              </a:lnSpc>
              <a:buFontTx/>
              <a:buNone/>
              <a:defRPr/>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3507">
                                            <p:txEl>
                                              <p:pRg st="0" end="0"/>
                                            </p:txEl>
                                          </p:spTgt>
                                        </p:tgtEl>
                                        <p:attrNameLst>
                                          <p:attrName>style.visibility</p:attrName>
                                        </p:attrNameLst>
                                      </p:cBhvr>
                                      <p:to>
                                        <p:strVal val="visible"/>
                                      </p:to>
                                    </p:set>
                                    <p:anim calcmode="lin" valueType="num">
                                      <p:cBhvr additive="base">
                                        <p:cTn id="7" dur="5000" fill="hold"/>
                                        <p:tgtEl>
                                          <p:spTgt spid="53350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33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33507">
                                            <p:txEl>
                                              <p:pRg st="1" end="1"/>
                                            </p:txEl>
                                          </p:spTgt>
                                        </p:tgtEl>
                                        <p:attrNameLst>
                                          <p:attrName>style.visibility</p:attrName>
                                        </p:attrNameLst>
                                      </p:cBhvr>
                                      <p:to>
                                        <p:strVal val="visible"/>
                                      </p:to>
                                    </p:set>
                                    <p:anim calcmode="lin" valueType="num">
                                      <p:cBhvr additive="base">
                                        <p:cTn id="13" dur="5000" fill="hold"/>
                                        <p:tgtEl>
                                          <p:spTgt spid="533507">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33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33507">
                                            <p:txEl>
                                              <p:pRg st="2" end="2"/>
                                            </p:txEl>
                                          </p:spTgt>
                                        </p:tgtEl>
                                        <p:attrNameLst>
                                          <p:attrName>style.visibility</p:attrName>
                                        </p:attrNameLst>
                                      </p:cBhvr>
                                      <p:to>
                                        <p:strVal val="visible"/>
                                      </p:to>
                                    </p:set>
                                    <p:anim calcmode="lin" valueType="num">
                                      <p:cBhvr additive="base">
                                        <p:cTn id="19" dur="5000" fill="hold"/>
                                        <p:tgtEl>
                                          <p:spTgt spid="533507">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33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33507">
                                            <p:txEl>
                                              <p:pRg st="3" end="3"/>
                                            </p:txEl>
                                          </p:spTgt>
                                        </p:tgtEl>
                                        <p:attrNameLst>
                                          <p:attrName>style.visibility</p:attrName>
                                        </p:attrNameLst>
                                      </p:cBhvr>
                                      <p:to>
                                        <p:strVal val="visible"/>
                                      </p:to>
                                    </p:set>
                                    <p:anim calcmode="lin" valueType="num">
                                      <p:cBhvr additive="base">
                                        <p:cTn id="25" dur="5000" fill="hold"/>
                                        <p:tgtEl>
                                          <p:spTgt spid="533507">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533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533507">
                                            <p:txEl>
                                              <p:pRg st="5" end="5"/>
                                            </p:txEl>
                                          </p:spTgt>
                                        </p:tgtEl>
                                        <p:attrNameLst>
                                          <p:attrName>style.visibility</p:attrName>
                                        </p:attrNameLst>
                                      </p:cBhvr>
                                      <p:to>
                                        <p:strVal val="visible"/>
                                      </p:to>
                                    </p:set>
                                    <p:anim calcmode="lin" valueType="num">
                                      <p:cBhvr additive="base">
                                        <p:cTn id="31" dur="5000" fill="hold"/>
                                        <p:tgtEl>
                                          <p:spTgt spid="533507">
                                            <p:txEl>
                                              <p:pRg st="5" end="5"/>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5335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533507">
                                            <p:txEl>
                                              <p:pRg st="6" end="6"/>
                                            </p:txEl>
                                          </p:spTgt>
                                        </p:tgtEl>
                                        <p:attrNameLst>
                                          <p:attrName>style.visibility</p:attrName>
                                        </p:attrNameLst>
                                      </p:cBhvr>
                                      <p:to>
                                        <p:strVal val="visible"/>
                                      </p:to>
                                    </p:set>
                                    <p:anim calcmode="lin" valueType="num">
                                      <p:cBhvr additive="base">
                                        <p:cTn id="37" dur="5000" fill="hold"/>
                                        <p:tgtEl>
                                          <p:spTgt spid="533507">
                                            <p:txEl>
                                              <p:pRg st="6" end="6"/>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5335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533507">
                                            <p:txEl>
                                              <p:pRg st="7" end="7"/>
                                            </p:txEl>
                                          </p:spTgt>
                                        </p:tgtEl>
                                        <p:attrNameLst>
                                          <p:attrName>style.visibility</p:attrName>
                                        </p:attrNameLst>
                                      </p:cBhvr>
                                      <p:to>
                                        <p:strVal val="visible"/>
                                      </p:to>
                                    </p:set>
                                    <p:anim calcmode="lin" valueType="num">
                                      <p:cBhvr additive="base">
                                        <p:cTn id="43" dur="5000" fill="hold"/>
                                        <p:tgtEl>
                                          <p:spTgt spid="533507">
                                            <p:txEl>
                                              <p:pRg st="7" end="7"/>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53350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7"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5000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EEE7616E-D114-486E-8803-E9A9D93FEF5B}"/>
              </a:ext>
            </a:extLst>
          </p:cNvPr>
          <p:cNvSpPr>
            <a:spLocks noGrp="1" noChangeArrowheads="1"/>
          </p:cNvSpPr>
          <p:nvPr>
            <p:ph type="title"/>
          </p:nvPr>
        </p:nvSpPr>
        <p:spPr>
          <a:xfrm>
            <a:off x="1193008" y="228600"/>
            <a:ext cx="9805987" cy="1600200"/>
          </a:xfrm>
          <a:ln>
            <a:solidFill>
              <a:schemeClr val="tx1"/>
            </a:solidFill>
          </a:ln>
        </p:spPr>
        <p:txBody>
          <a:bodyPr/>
          <a:lstStyle/>
          <a:p>
            <a:pPr eaLnBrk="1" hangingPunct="1">
              <a:defRPr/>
            </a:pPr>
            <a:r>
              <a:rPr lang="en-US" sz="6600" dirty="0">
                <a:solidFill>
                  <a:srgbClr val="777777"/>
                </a:solidFill>
                <a:effectLst>
                  <a:outerShdw blurRad="38100" dist="38100" dir="2700000" algn="tl">
                    <a:srgbClr val="FFFFFF"/>
                  </a:outerShdw>
                </a:effectLst>
                <a:latin typeface="Broadway" pitchFamily="82" charset="0"/>
              </a:rPr>
              <a:t>Outer Darkness:</a:t>
            </a:r>
            <a:r>
              <a:rPr lang="en-US" dirty="0">
                <a:solidFill>
                  <a:srgbClr val="777777"/>
                </a:solidFill>
                <a:effectLst>
                  <a:outerShdw blurRad="38100" dist="38100" dir="2700000" algn="tl">
                    <a:srgbClr val="FFFFFF"/>
                  </a:outerShdw>
                </a:effectLst>
                <a:latin typeface="Broadway" pitchFamily="82" charset="0"/>
              </a:rPr>
              <a:t>                                                </a:t>
            </a:r>
            <a:r>
              <a:rPr lang="en-US" dirty="0">
                <a:solidFill>
                  <a:srgbClr val="C0C0C0"/>
                </a:solidFill>
                <a:effectLst>
                  <a:outerShdw blurRad="38100" dist="38100" dir="2700000" algn="tl">
                    <a:srgbClr val="FFFFFF"/>
                  </a:outerShdw>
                </a:effectLst>
                <a:latin typeface="Broadway" pitchFamily="82" charset="0"/>
              </a:rPr>
              <a:t>Homer Hailey Highlights</a:t>
            </a:r>
            <a:r>
              <a:rPr lang="en-US" dirty="0"/>
              <a:t>  </a:t>
            </a:r>
          </a:p>
        </p:txBody>
      </p:sp>
      <p:sp>
        <p:nvSpPr>
          <p:cNvPr id="534531" name="Rectangle 3">
            <a:extLst>
              <a:ext uri="{FF2B5EF4-FFF2-40B4-BE49-F238E27FC236}">
                <a16:creationId xmlns:a16="http://schemas.microsoft.com/office/drawing/2014/main" id="{93C02E21-BA6A-41DA-87BE-AC10D119EAD6}"/>
              </a:ext>
            </a:extLst>
          </p:cNvPr>
          <p:cNvSpPr>
            <a:spLocks noGrp="1" noChangeArrowheads="1"/>
          </p:cNvSpPr>
          <p:nvPr>
            <p:ph type="body" idx="1"/>
          </p:nvPr>
        </p:nvSpPr>
        <p:spPr>
          <a:xfrm>
            <a:off x="746920" y="2057400"/>
            <a:ext cx="10698163" cy="4800600"/>
          </a:xfrm>
        </p:spPr>
        <p:txBody>
          <a:bodyPr/>
          <a:lstStyle/>
          <a:p>
            <a:pPr eaLnBrk="1" hangingPunct="1">
              <a:lnSpc>
                <a:spcPct val="90000"/>
              </a:lnSpc>
              <a:defRPr/>
            </a:pPr>
            <a:r>
              <a:rPr lang="en-US" sz="2800">
                <a:solidFill>
                  <a:srgbClr val="000000"/>
                </a:solidFill>
                <a:effectLst>
                  <a:outerShdw blurRad="38100" dist="38100" dir="2700000" algn="tl">
                    <a:srgbClr val="FFFFFF"/>
                  </a:outerShdw>
                </a:effectLst>
              </a:rPr>
              <a:t>Complete circuit has been made from before created space and time when all was empty waste &amp; total void     - a non-measurable and never ending reality!</a:t>
            </a:r>
          </a:p>
          <a:p>
            <a:pPr eaLnBrk="1" hangingPunct="1">
              <a:lnSpc>
                <a:spcPct val="90000"/>
              </a:lnSpc>
              <a:defRPr/>
            </a:pPr>
            <a:endParaRPr lang="en-US" sz="1000">
              <a:solidFill>
                <a:srgbClr val="000000"/>
              </a:solidFill>
              <a:effectLst>
                <a:outerShdw blurRad="38100" dist="38100" dir="2700000" algn="tl">
                  <a:srgbClr val="FFFFFF"/>
                </a:outerShdw>
              </a:effectLst>
            </a:endParaRPr>
          </a:p>
          <a:p>
            <a:pPr eaLnBrk="1" hangingPunct="1">
              <a:lnSpc>
                <a:spcPct val="90000"/>
              </a:lnSpc>
              <a:defRPr/>
            </a:pPr>
            <a:r>
              <a:rPr lang="en-US" sz="3200">
                <a:solidFill>
                  <a:srgbClr val="000000"/>
                </a:solidFill>
                <a:effectLst>
                  <a:outerShdw blurRad="38100" dist="38100" dir="2700000" algn="tl">
                    <a:srgbClr val="FFFFFF"/>
                  </a:outerShdw>
                </a:effectLst>
              </a:rPr>
              <a:t>Souls giving free-will allegiance to the evil one will join he and his rebel angels in the dark pit!</a:t>
            </a:r>
          </a:p>
          <a:p>
            <a:pPr eaLnBrk="1" hangingPunct="1">
              <a:lnSpc>
                <a:spcPct val="90000"/>
              </a:lnSpc>
              <a:defRPr/>
            </a:pPr>
            <a:endParaRPr lang="en-US" sz="1000">
              <a:solidFill>
                <a:srgbClr val="000000"/>
              </a:solidFill>
              <a:effectLst>
                <a:outerShdw blurRad="38100" dist="38100" dir="2700000" algn="tl">
                  <a:srgbClr val="FFFFFF"/>
                </a:outerShdw>
              </a:effectLst>
            </a:endParaRPr>
          </a:p>
          <a:p>
            <a:pPr eaLnBrk="1" hangingPunct="1">
              <a:lnSpc>
                <a:spcPct val="90000"/>
              </a:lnSpc>
              <a:defRPr/>
            </a:pPr>
            <a:r>
              <a:rPr lang="en-US">
                <a:solidFill>
                  <a:srgbClr val="000000"/>
                </a:solidFill>
                <a:effectLst>
                  <a:outerShdw blurRad="38100" dist="38100" dir="2700000" algn="tl">
                    <a:srgbClr val="FFFFFF"/>
                  </a:outerShdw>
                </a:effectLst>
              </a:rPr>
              <a:t>There their world will become pitch black without God the Father’s illumination by presence – the original source of reflected light – the first cause of all everlasting life!</a:t>
            </a:r>
            <a:r>
              <a:rPr lang="en-US" sz="3200"/>
              <a:t>                                                                                           </a:t>
            </a:r>
          </a:p>
          <a:p>
            <a:pPr eaLnBrk="1" hangingPunct="1">
              <a:lnSpc>
                <a:spcPct val="90000"/>
              </a:lnSpc>
              <a:buFontTx/>
              <a:buNone/>
              <a:defRPr/>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4531">
                                            <p:txEl>
                                              <p:pRg st="0" end="0"/>
                                            </p:txEl>
                                          </p:spTgt>
                                        </p:tgtEl>
                                        <p:attrNameLst>
                                          <p:attrName>style.visibility</p:attrName>
                                        </p:attrNameLst>
                                      </p:cBhvr>
                                      <p:to>
                                        <p:strVal val="visible"/>
                                      </p:to>
                                    </p:set>
                                    <p:anim calcmode="lin" valueType="num">
                                      <p:cBhvr additive="base">
                                        <p:cTn id="7" dur="5000" fill="hold"/>
                                        <p:tgtEl>
                                          <p:spTgt spid="53453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34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34531">
                                            <p:txEl>
                                              <p:pRg st="2" end="2"/>
                                            </p:txEl>
                                          </p:spTgt>
                                        </p:tgtEl>
                                        <p:attrNameLst>
                                          <p:attrName>style.visibility</p:attrName>
                                        </p:attrNameLst>
                                      </p:cBhvr>
                                      <p:to>
                                        <p:strVal val="visible"/>
                                      </p:to>
                                    </p:set>
                                    <p:anim calcmode="lin" valueType="num">
                                      <p:cBhvr additive="base">
                                        <p:cTn id="13" dur="5000" fill="hold"/>
                                        <p:tgtEl>
                                          <p:spTgt spid="534531">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34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34531">
                                            <p:txEl>
                                              <p:pRg st="4" end="4"/>
                                            </p:txEl>
                                          </p:spTgt>
                                        </p:tgtEl>
                                        <p:attrNameLst>
                                          <p:attrName>style.visibility</p:attrName>
                                        </p:attrNameLst>
                                      </p:cBhvr>
                                      <p:to>
                                        <p:strVal val="visible"/>
                                      </p:to>
                                    </p:set>
                                    <p:anim calcmode="lin" valueType="num">
                                      <p:cBhvr additive="base">
                                        <p:cTn id="19" dur="5000" fill="hold"/>
                                        <p:tgtEl>
                                          <p:spTgt spid="534531">
                                            <p:txEl>
                                              <p:pRg st="4" end="4"/>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34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a:extLst>
              <a:ext uri="{FF2B5EF4-FFF2-40B4-BE49-F238E27FC236}">
                <a16:creationId xmlns:a16="http://schemas.microsoft.com/office/drawing/2014/main" id="{71647C33-702A-4A43-B7F4-0E6DCC41FBCA}"/>
              </a:ext>
            </a:extLst>
          </p:cNvPr>
          <p:cNvSpPr>
            <a:spLocks noGrp="1" noChangeArrowheads="1"/>
          </p:cNvSpPr>
          <p:nvPr>
            <p:ph type="body" idx="1"/>
          </p:nvPr>
        </p:nvSpPr>
        <p:spPr>
          <a:xfrm>
            <a:off x="2117557" y="885525"/>
            <a:ext cx="6862813" cy="5743876"/>
          </a:xfrm>
        </p:spPr>
        <p:txBody>
          <a:bodyPr/>
          <a:lstStyle/>
          <a:p>
            <a:pPr algn="ctr">
              <a:buFont typeface="Wingdings 3" panose="05040102010807070707" pitchFamily="18" charset="2"/>
              <a:buNone/>
            </a:pPr>
            <a:r>
              <a:rPr lang="en-US" altLang="en-US" sz="3600" dirty="0">
                <a:effectLst/>
              </a:rPr>
              <a:t>Ceremonial </a:t>
            </a:r>
            <a:r>
              <a:rPr lang="en-US" altLang="en-US" sz="3600" dirty="0" err="1">
                <a:effectLst/>
              </a:rPr>
              <a:t>Magick</a:t>
            </a:r>
            <a:endParaRPr lang="en-US" altLang="en-US" sz="3600" dirty="0">
              <a:effectLst/>
            </a:endParaRPr>
          </a:p>
          <a:p>
            <a:r>
              <a:rPr lang="en-US" altLang="en-US" dirty="0">
                <a:effectLst/>
              </a:rPr>
              <a:t>Invokes the unseen spirits of the universe</a:t>
            </a:r>
          </a:p>
          <a:p>
            <a:r>
              <a:rPr lang="en-US" altLang="en-US" dirty="0">
                <a:effectLst/>
              </a:rPr>
              <a:t>Spirits are used to perform the wishes of the magician</a:t>
            </a:r>
          </a:p>
          <a:p>
            <a:r>
              <a:rPr lang="en-US" altLang="en-US" dirty="0">
                <a:effectLst/>
              </a:rPr>
              <a:t>Enables the magician to come into possession of certain knowledge that will unlock the deep, mysterious secrets of the universe</a:t>
            </a:r>
          </a:p>
          <a:p>
            <a:r>
              <a:rPr lang="en-US" altLang="en-US" dirty="0">
                <a:effectLst/>
              </a:rPr>
              <a:t>No absolute good or evil deeds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p:cTn id="7" dur="500" fill="hold"/>
                                        <p:tgtEl>
                                          <p:spTgt spid="60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04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041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 calcmode="lin" valueType="num">
                                      <p:cBhvr>
                                        <p:cTn id="12" dur="500" fill="hold"/>
                                        <p:tgtEl>
                                          <p:spTgt spid="6041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041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0419">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p:cTn id="19" dur="500" fill="hold"/>
                                        <p:tgtEl>
                                          <p:spTgt spid="6041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041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6041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60419">
                                            <p:txEl>
                                              <p:pRg st="3" end="3"/>
                                            </p:txEl>
                                          </p:spTgt>
                                        </p:tgtEl>
                                        <p:attrNameLst>
                                          <p:attrName>style.visibility</p:attrName>
                                        </p:attrNameLst>
                                      </p:cBhvr>
                                      <p:to>
                                        <p:strVal val="visible"/>
                                      </p:to>
                                    </p:set>
                                    <p:anim calcmode="lin" valueType="num">
                                      <p:cBhvr>
                                        <p:cTn id="26" dur="500" fill="hold"/>
                                        <p:tgtEl>
                                          <p:spTgt spid="6041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6041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6041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60419">
                                            <p:txEl>
                                              <p:pRg st="4" end="4"/>
                                            </p:txEl>
                                          </p:spTgt>
                                        </p:tgtEl>
                                        <p:attrNameLst>
                                          <p:attrName>style.visibility</p:attrName>
                                        </p:attrNameLst>
                                      </p:cBhvr>
                                      <p:to>
                                        <p:strVal val="visible"/>
                                      </p:to>
                                    </p:set>
                                    <p:anim calcmode="lin" valueType="num">
                                      <p:cBhvr>
                                        <p:cTn id="33" dur="500" fill="hold"/>
                                        <p:tgtEl>
                                          <p:spTgt spid="6041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60419">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60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uiExpand="1" build="p"/>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17570" name="Rectangle 2">
            <a:extLst>
              <a:ext uri="{FF2B5EF4-FFF2-40B4-BE49-F238E27FC236}">
                <a16:creationId xmlns:a16="http://schemas.microsoft.com/office/drawing/2014/main" id="{50279BC7-7422-4384-8841-A880AC7A99F6}"/>
              </a:ext>
            </a:extLst>
          </p:cNvPr>
          <p:cNvSpPr>
            <a:spLocks noGrp="1" noChangeArrowheads="1"/>
          </p:cNvSpPr>
          <p:nvPr>
            <p:ph type="title"/>
          </p:nvPr>
        </p:nvSpPr>
        <p:spPr/>
        <p:txBody>
          <a:bodyPr/>
          <a:lstStyle/>
          <a:p>
            <a:pPr eaLnBrk="1" hangingPunct="1">
              <a:defRPr/>
            </a:pPr>
            <a:endParaRPr lang="en-US"/>
          </a:p>
        </p:txBody>
      </p:sp>
      <p:pic>
        <p:nvPicPr>
          <p:cNvPr id="677891" name="Picture 3" descr="C:\Documents and Settings\Owner\My Documents\Educational Illustrations\ghost.gif">
            <a:extLst>
              <a:ext uri="{FF2B5EF4-FFF2-40B4-BE49-F238E27FC236}">
                <a16:creationId xmlns:a16="http://schemas.microsoft.com/office/drawing/2014/main" id="{3DF763A8-28F4-4108-A87C-07A34127CC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1858" y="1905000"/>
            <a:ext cx="53482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a:extLst>
              <a:ext uri="{FF2B5EF4-FFF2-40B4-BE49-F238E27FC236}">
                <a16:creationId xmlns:a16="http://schemas.microsoft.com/office/drawing/2014/main" id="{EBA0626E-250E-4A9A-B6B8-9064F44ADC32}"/>
              </a:ext>
            </a:extLst>
          </p:cNvPr>
          <p:cNvSpPr>
            <a:spLocks noGrp="1" noChangeArrowheads="1"/>
          </p:cNvSpPr>
          <p:nvPr>
            <p:ph type="body" idx="1"/>
          </p:nvPr>
        </p:nvSpPr>
        <p:spPr>
          <a:xfrm>
            <a:off x="1174282" y="1376412"/>
            <a:ext cx="9471259" cy="5252987"/>
          </a:xfrm>
        </p:spPr>
        <p:txBody>
          <a:bodyPr/>
          <a:lstStyle/>
          <a:p>
            <a:pPr algn="ctr">
              <a:lnSpc>
                <a:spcPct val="140000"/>
              </a:lnSpc>
              <a:buFont typeface="Wingdings 3" panose="05040102010807070707" pitchFamily="18" charset="2"/>
              <a:buNone/>
            </a:pPr>
            <a:r>
              <a:rPr lang="en-US" altLang="en-US" dirty="0">
                <a:effectLst/>
              </a:rPr>
              <a:t>The magician is seeking to become the master of himself, his environment, and his universe – the master of all! In this kind of </a:t>
            </a:r>
            <a:r>
              <a:rPr lang="en-US" altLang="en-US" dirty="0" err="1">
                <a:effectLst/>
              </a:rPr>
              <a:t>magick</a:t>
            </a:r>
            <a:r>
              <a:rPr lang="en-US" altLang="en-US" dirty="0">
                <a:effectLst/>
              </a:rPr>
              <a:t>, the Almighty God does not exist. Man is seen to be able to transcend mortality and become immortal.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p:cTn id="7" dur="500" fill="hold"/>
                                        <p:tgtEl>
                                          <p:spTgt spid="614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4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91609FC9-AC24-412B-9DED-5C814E03C898}"/>
              </a:ext>
            </a:extLst>
          </p:cNvPr>
          <p:cNvSpPr>
            <a:spLocks noGrp="1" noChangeArrowheads="1"/>
          </p:cNvSpPr>
          <p:nvPr>
            <p:ph type="body" idx="1"/>
          </p:nvPr>
        </p:nvSpPr>
        <p:spPr>
          <a:xfrm>
            <a:off x="2146434" y="1020279"/>
            <a:ext cx="6083166" cy="5609122"/>
          </a:xfrm>
        </p:spPr>
        <p:txBody>
          <a:bodyPr/>
          <a:lstStyle/>
          <a:p>
            <a:pPr algn="ctr">
              <a:lnSpc>
                <a:spcPct val="80000"/>
              </a:lnSpc>
              <a:buFont typeface="Wingdings 3" panose="05040102010807070707" pitchFamily="18" charset="2"/>
              <a:buNone/>
            </a:pPr>
            <a:r>
              <a:rPr lang="en-US" altLang="en-US" sz="3600" dirty="0">
                <a:effectLst/>
              </a:rPr>
              <a:t>The Christian’s Response</a:t>
            </a:r>
          </a:p>
          <a:p>
            <a:pPr algn="ctr">
              <a:lnSpc>
                <a:spcPct val="80000"/>
              </a:lnSpc>
              <a:buFont typeface="Wingdings 3" panose="05040102010807070707" pitchFamily="18" charset="2"/>
              <a:buNone/>
            </a:pPr>
            <a:r>
              <a:rPr lang="en-US" altLang="en-US" sz="3600" dirty="0">
                <a:effectLst/>
              </a:rPr>
              <a:t>Acts 19:18-20</a:t>
            </a:r>
          </a:p>
          <a:p>
            <a:pPr>
              <a:lnSpc>
                <a:spcPct val="110000"/>
              </a:lnSpc>
            </a:pPr>
            <a:r>
              <a:rPr lang="en-US" altLang="en-US" dirty="0">
                <a:effectLst/>
              </a:rPr>
              <a:t>Be opposed to the PURPOSE of </a:t>
            </a:r>
            <a:r>
              <a:rPr lang="en-US" altLang="en-US" dirty="0" err="1">
                <a:effectLst/>
              </a:rPr>
              <a:t>magick</a:t>
            </a:r>
            <a:r>
              <a:rPr lang="en-US" altLang="en-US" dirty="0">
                <a:effectLst/>
              </a:rPr>
              <a:t>!</a:t>
            </a:r>
          </a:p>
          <a:p>
            <a:pPr>
              <a:lnSpc>
                <a:spcPct val="110000"/>
              </a:lnSpc>
            </a:pPr>
            <a:r>
              <a:rPr lang="en-US" altLang="en-US" dirty="0">
                <a:effectLst/>
              </a:rPr>
              <a:t>Be opposed to the POWER of </a:t>
            </a:r>
            <a:r>
              <a:rPr lang="en-US" altLang="en-US" dirty="0" err="1">
                <a:effectLst/>
              </a:rPr>
              <a:t>magick</a:t>
            </a:r>
            <a:r>
              <a:rPr lang="en-US" altLang="en-US" dirty="0">
                <a:effectLst/>
              </a:rPr>
              <a:t>!</a:t>
            </a:r>
          </a:p>
          <a:p>
            <a:pPr>
              <a:lnSpc>
                <a:spcPct val="110000"/>
              </a:lnSpc>
            </a:pPr>
            <a:r>
              <a:rPr lang="en-US" altLang="en-US" dirty="0">
                <a:effectLst/>
              </a:rPr>
              <a:t>Be opposed to the PRAYERS of </a:t>
            </a:r>
            <a:r>
              <a:rPr lang="en-US" altLang="en-US" dirty="0" err="1">
                <a:effectLst/>
              </a:rPr>
              <a:t>magick</a:t>
            </a:r>
            <a:r>
              <a:rPr lang="en-US" altLang="en-US" dirty="0">
                <a:effectLst/>
              </a:rPr>
              <a:t>!</a:t>
            </a:r>
          </a:p>
          <a:p>
            <a:pPr>
              <a:lnSpc>
                <a:spcPct val="110000"/>
              </a:lnSpc>
            </a:pPr>
            <a:r>
              <a:rPr lang="en-US" altLang="en-US" dirty="0">
                <a:effectLst/>
              </a:rPr>
              <a:t>Be opposed to the PERVERSION of </a:t>
            </a:r>
            <a:r>
              <a:rPr lang="en-US" altLang="en-US" dirty="0" err="1">
                <a:effectLst/>
              </a:rPr>
              <a:t>magick</a:t>
            </a:r>
            <a:r>
              <a:rPr lang="en-US" altLang="en-US" dirty="0">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p:cTn id="7" dur="5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24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2467">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 calcmode="lin" valueType="num">
                                      <p:cBhvr>
                                        <p:cTn id="12" dur="500" fill="hold"/>
                                        <p:tgtEl>
                                          <p:spTgt spid="6246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246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246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p:cTn id="19" dur="500" fill="hold"/>
                                        <p:tgtEl>
                                          <p:spTgt spid="624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246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6246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62467">
                                            <p:txEl>
                                              <p:pRg st="3" end="3"/>
                                            </p:txEl>
                                          </p:spTgt>
                                        </p:tgtEl>
                                        <p:attrNameLst>
                                          <p:attrName>style.visibility</p:attrName>
                                        </p:attrNameLst>
                                      </p:cBhvr>
                                      <p:to>
                                        <p:strVal val="visible"/>
                                      </p:to>
                                    </p:set>
                                    <p:anim calcmode="lin" valueType="num">
                                      <p:cBhvr>
                                        <p:cTn id="26" dur="500" fill="hold"/>
                                        <p:tgtEl>
                                          <p:spTgt spid="6246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62467">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6246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62467">
                                            <p:txEl>
                                              <p:pRg st="4" end="4"/>
                                            </p:txEl>
                                          </p:spTgt>
                                        </p:tgtEl>
                                        <p:attrNameLst>
                                          <p:attrName>style.visibility</p:attrName>
                                        </p:attrNameLst>
                                      </p:cBhvr>
                                      <p:to>
                                        <p:strVal val="visible"/>
                                      </p:to>
                                    </p:set>
                                    <p:anim calcmode="lin" valueType="num">
                                      <p:cBhvr>
                                        <p:cTn id="33" dur="500" fill="hold"/>
                                        <p:tgtEl>
                                          <p:spTgt spid="62467">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62467">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6246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62467">
                                            <p:txEl>
                                              <p:pRg st="5" end="5"/>
                                            </p:txEl>
                                          </p:spTgt>
                                        </p:tgtEl>
                                        <p:attrNameLst>
                                          <p:attrName>style.visibility</p:attrName>
                                        </p:attrNameLst>
                                      </p:cBhvr>
                                      <p:to>
                                        <p:strVal val="visible"/>
                                      </p:to>
                                    </p:set>
                                    <p:anim calcmode="lin" valueType="num">
                                      <p:cBhvr>
                                        <p:cTn id="40" dur="500" fill="hold"/>
                                        <p:tgtEl>
                                          <p:spTgt spid="62467">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62467">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a:extLst>
              <a:ext uri="{FF2B5EF4-FFF2-40B4-BE49-F238E27FC236}">
                <a16:creationId xmlns:a16="http://schemas.microsoft.com/office/drawing/2014/main" id="{758AEBF3-1773-4A36-AED7-4E44CA0092F2}"/>
              </a:ext>
            </a:extLst>
          </p:cNvPr>
          <p:cNvSpPr>
            <a:spLocks noGrp="1" noChangeArrowheads="1"/>
          </p:cNvSpPr>
          <p:nvPr>
            <p:ph type="body" idx="1"/>
          </p:nvPr>
        </p:nvSpPr>
        <p:spPr>
          <a:xfrm>
            <a:off x="1752600" y="1219200"/>
            <a:ext cx="8686800" cy="5410200"/>
          </a:xfrm>
        </p:spPr>
        <p:txBody>
          <a:bodyPr/>
          <a:lstStyle/>
          <a:p>
            <a:pPr algn="ctr">
              <a:lnSpc>
                <a:spcPct val="120000"/>
              </a:lnSpc>
              <a:buFont typeface="Wingdings 3" panose="05040102010807070707" pitchFamily="18" charset="2"/>
              <a:buNone/>
            </a:pPr>
            <a:r>
              <a:rPr lang="en-US" altLang="en-US">
                <a:effectLst/>
              </a:rPr>
              <a:t>“They are materialists to the core. Their involvement is more the result of the lust of the flesh than a belief in the power of magic. They claim that indulgence in the flesh produces happiness and that the rituals, incantations, and meditations of the black arts serve to give them peace of mind and greater mental prowess…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34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a:extLst>
              <a:ext uri="{FF2B5EF4-FFF2-40B4-BE49-F238E27FC236}">
                <a16:creationId xmlns:a16="http://schemas.microsoft.com/office/drawing/2014/main" id="{0A2B598D-E0C8-4CC0-AA57-26C938C78FC4}"/>
              </a:ext>
            </a:extLst>
          </p:cNvPr>
          <p:cNvSpPr>
            <a:spLocks noGrp="1" noChangeArrowheads="1"/>
          </p:cNvSpPr>
          <p:nvPr>
            <p:ph type="body" idx="1"/>
          </p:nvPr>
        </p:nvSpPr>
        <p:spPr>
          <a:xfrm>
            <a:off x="1848051" y="1366786"/>
            <a:ext cx="8142972" cy="5262613"/>
          </a:xfrm>
        </p:spPr>
        <p:txBody>
          <a:bodyPr/>
          <a:lstStyle/>
          <a:p>
            <a:pPr algn="ctr">
              <a:lnSpc>
                <a:spcPct val="160000"/>
              </a:lnSpc>
              <a:buFont typeface="Wingdings 3" panose="05040102010807070707" pitchFamily="18" charset="2"/>
              <a:buNone/>
            </a:pPr>
            <a:r>
              <a:rPr lang="en-US" altLang="en-US" dirty="0">
                <a:effectLst/>
              </a:rPr>
              <a:t>“They believe the power of their magic is psychological, not supernatural... the wickedness associated with it is unbelievable. It is blasphemy, unbridled lust, and uninhibited selfishness all in one”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ASTROLOGY</a:t>
            </a:r>
          </a:p>
        </p:txBody>
      </p:sp>
      <p:sp>
        <p:nvSpPr>
          <p:cNvPr id="3" name="Action Button: Go Back or Previous 2">
            <a:hlinkClick r:id="rId2" action="ppaction://hlinksldjump" highlightClick="1"/>
            <a:extLst>
              <a:ext uri="{FF2B5EF4-FFF2-40B4-BE49-F238E27FC236}">
                <a16:creationId xmlns:a16="http://schemas.microsoft.com/office/drawing/2014/main" id="{74EF61AC-AF29-4482-ABA0-C4B4FDE7955B}"/>
              </a:ext>
            </a:extLst>
          </p:cNvPr>
          <p:cNvSpPr/>
          <p:nvPr/>
        </p:nvSpPr>
        <p:spPr>
          <a:xfrm>
            <a:off x="9914021" y="4754879"/>
            <a:ext cx="830660" cy="67665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63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AEA18539-3967-435B-A34B-309BC87D26D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6" y="242888"/>
            <a:ext cx="11706810" cy="6372225"/>
          </a:xfrm>
          <a:prstGeom prst="rect">
            <a:avLst/>
          </a:prstGeom>
          <a:noFill/>
          <a:ln>
            <a:noFill/>
          </a:ln>
        </p:spPr>
      </p:pic>
    </p:spTree>
    <p:extLst>
      <p:ext uri="{BB962C8B-B14F-4D97-AF65-F5344CB8AC3E}">
        <p14:creationId xmlns:p14="http://schemas.microsoft.com/office/powerpoint/2010/main" val="19441708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365760" y="760397"/>
            <a:ext cx="11675444" cy="933650"/>
          </a:xfrm>
        </p:spPr>
        <p:txBody>
          <a:bodyPr>
            <a:noAutofit/>
          </a:bodyPr>
          <a:lstStyle/>
          <a:p>
            <a:r>
              <a:rPr lang="en-US" sz="5400" dirty="0">
                <a:solidFill>
                  <a:schemeClr val="accent2">
                    <a:lumMod val="20000"/>
                    <a:lumOff val="80000"/>
                  </a:schemeClr>
                </a:solidFill>
                <a:latin typeface="Ravie" panose="04040805050809020602" pitchFamily="82" charset="0"/>
              </a:rPr>
              <a:t>2) Biblical Demonology</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1164657" y="2791326"/>
            <a:ext cx="10446150" cy="4889634"/>
          </a:xfrm>
        </p:spPr>
        <p:txBody>
          <a:bodyPr>
            <a:normAutofit fontScale="92500" lnSpcReduction="20000"/>
          </a:bodyPr>
          <a:lstStyle/>
          <a:p>
            <a:r>
              <a:rPr lang="en-US" sz="4000" dirty="0">
                <a:solidFill>
                  <a:schemeClr val="accent1">
                    <a:lumMod val="20000"/>
                    <a:lumOff val="80000"/>
                  </a:schemeClr>
                </a:solidFill>
                <a:latin typeface="Castellar" panose="020A0402060406010301" pitchFamily="18" charset="0"/>
              </a:rPr>
              <a:t>Occult </a:t>
            </a:r>
            <a:r>
              <a:rPr lang="en-US" sz="4000" dirty="0" err="1">
                <a:solidFill>
                  <a:schemeClr val="accent1">
                    <a:lumMod val="20000"/>
                    <a:lumOff val="80000"/>
                  </a:schemeClr>
                </a:solidFill>
                <a:latin typeface="Castellar" panose="020A0402060406010301" pitchFamily="18" charset="0"/>
              </a:rPr>
              <a:t>Magick</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3" action="ppaction://hlinksldjump"/>
              </a:rPr>
              <a:t>Astrological signs</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4" action="ppaction://hlinksldjump"/>
              </a:rPr>
              <a:t>Witchcraft &amp; curses</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5" action="ppaction://hlinksldjump"/>
              </a:rPr>
              <a:t>Soothsayers &amp; seances </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6" action="ppaction://hlinksldjump"/>
              </a:rPr>
              <a:t>Demon Dead possession</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7" action="ppaction://hlinksldjump"/>
              </a:rPr>
              <a:t>Demon Doctrine: New Age</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8" action="ppaction://hlinksldjump"/>
              </a:rPr>
              <a:t>Complete &amp; Forever Darkness  </a:t>
            </a:r>
            <a:endParaRPr lang="en-US" sz="4000" dirty="0">
              <a:solidFill>
                <a:schemeClr val="accent1">
                  <a:lumMod val="20000"/>
                  <a:lumOff val="80000"/>
                </a:schemeClr>
              </a:solidFill>
              <a:latin typeface="Castellar" panose="020A0402060406010301" pitchFamily="18" charset="0"/>
            </a:endParaRPr>
          </a:p>
          <a:p>
            <a:endParaRPr lang="en-US" sz="40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2343974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9AAF1FF2-C92B-42E3-8BD0-485FAEB89ACD}"/>
              </a:ext>
            </a:extLst>
          </p:cNvPr>
          <p:cNvPicPr>
            <a:picLocks noGrp="1" noChangeAspect="1"/>
          </p:cNvPicPr>
          <p:nvPr>
            <p:ph idx="1"/>
          </p:nvPr>
        </p:nvPicPr>
        <p:blipFill>
          <a:blip r:embed="rId3"/>
          <a:stretch>
            <a:fillRect/>
          </a:stretch>
        </p:blipFill>
        <p:spPr>
          <a:xfrm>
            <a:off x="242595" y="242596"/>
            <a:ext cx="11719249" cy="6372808"/>
          </a:xfrm>
          <a:solidFill>
            <a:schemeClr val="accent2">
              <a:lumMod val="20000"/>
              <a:lumOff val="80000"/>
            </a:schemeClr>
          </a:solidFill>
          <a:ln>
            <a:noFill/>
          </a:ln>
        </p:spPr>
      </p:pic>
      <p:sp>
        <p:nvSpPr>
          <p:cNvPr id="7" name="TextBox 6">
            <a:extLst>
              <a:ext uri="{FF2B5EF4-FFF2-40B4-BE49-F238E27FC236}">
                <a16:creationId xmlns:a16="http://schemas.microsoft.com/office/drawing/2014/main" id="{6BB8B4FC-D936-4795-8F44-0E36E3129B33}"/>
              </a:ext>
            </a:extLst>
          </p:cNvPr>
          <p:cNvSpPr txBox="1"/>
          <p:nvPr/>
        </p:nvSpPr>
        <p:spPr>
          <a:xfrm>
            <a:off x="3048828" y="2795648"/>
            <a:ext cx="6097656" cy="1038105"/>
          </a:xfrm>
          <a:prstGeom prst="rect">
            <a:avLst/>
          </a:prstGeom>
          <a:noFill/>
        </p:spPr>
        <p:txBody>
          <a:bodyPr wrap="square">
            <a:spAutoFit/>
          </a:bodyPr>
          <a:lstStyle/>
          <a:p>
            <a:pPr marL="0" marR="0" fontAlgn="base">
              <a:lnSpc>
                <a:spcPts val="1200"/>
              </a:lnSpc>
              <a:spcBef>
                <a:spcPts val="0"/>
              </a:spcBef>
              <a:spcAft>
                <a:spcPts val="800"/>
              </a:spcAft>
            </a:pPr>
            <a:r>
              <a:rPr lang="en-US" sz="1800" dirty="0">
                <a:solidFill>
                  <a:srgbClr val="FF0000"/>
                </a:solidFill>
                <a:effectLst/>
                <a:latin typeface="inherit"/>
                <a:ea typeface="Times New Roman" panose="02020603050405020304" pitchFamily="18" charset="0"/>
                <a:cs typeface="Times New Roman" panose="02020603050405020304" pitchFamily="18" charset="0"/>
              </a:rPr>
              <a:t>Figure. If you were born between March 21 and April 19, your astrological sign is said to be Aries. But this was only true for a while, back when the system was set up in 600 BC. Today, the Sun is no longer within the constellation of Aries during much of that period. From March 11 to April 18, the Sun is actually in the constellation of Pisces!</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19982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6246C8F-0340-4D91-B1CD-723E6F1A0CA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595" y="242596"/>
            <a:ext cx="11706810" cy="6372517"/>
          </a:xfrm>
          <a:prstGeom prst="rect">
            <a:avLst/>
          </a:prstGeom>
        </p:spPr>
      </p:pic>
      <p:sp>
        <p:nvSpPr>
          <p:cNvPr id="5" name="Rectangle 4">
            <a:extLst>
              <a:ext uri="{FF2B5EF4-FFF2-40B4-BE49-F238E27FC236}">
                <a16:creationId xmlns:a16="http://schemas.microsoft.com/office/drawing/2014/main" id="{AD180975-BD4E-4C5F-920E-30450292BD25}"/>
              </a:ext>
            </a:extLst>
          </p:cNvPr>
          <p:cNvSpPr/>
          <p:nvPr/>
        </p:nvSpPr>
        <p:spPr>
          <a:xfrm>
            <a:off x="888647" y="2967335"/>
            <a:ext cx="10414710" cy="1323439"/>
          </a:xfrm>
          <a:prstGeom prst="rect">
            <a:avLst/>
          </a:prstGeom>
          <a:noFill/>
        </p:spPr>
        <p:txBody>
          <a:bodyPr wrap="none" lIns="91440" tIns="45720" rIns="91440" bIns="45720">
            <a:spAutoFit/>
          </a:bodyPr>
          <a:lstStyle/>
          <a:p>
            <a:pPr algn="ctr"/>
            <a:r>
              <a:rPr lang="en-US" sz="8000" b="1"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rPr>
              <a:t>FORTUNE-TELLING</a:t>
            </a:r>
            <a:endParaRPr lang="en-US" sz="8000" b="1" cap="none" spc="0"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31063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chemeClr val="accent2"/>
                                        </p:clrVal>
                                      </p:to>
                                    </p:set>
                                    <p:set>
                                      <p:cBhvr>
                                        <p:cTn id="7" dur="500" fill="hold"/>
                                        <p:tgtEl>
                                          <p:spTgt spid="5"/>
                                        </p:tgtEl>
                                        <p:attrNameLst>
                                          <p:attrName>fillcolor</p:attrName>
                                        </p:attrNameLst>
                                      </p:cBhvr>
                                      <p:to>
                                        <p:clrVal>
                                          <a:schemeClr val="accent2"/>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6B11C437-A1B3-4A85-BE19-5088181ADD7E}"/>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888"/>
            <a:ext cx="11706810" cy="6372225"/>
          </a:xfrm>
          <a:prstGeom prst="rect">
            <a:avLst/>
          </a:prstGeom>
          <a:noFill/>
          <a:ln>
            <a:noFill/>
          </a:ln>
        </p:spPr>
      </p:pic>
    </p:spTree>
    <p:extLst>
      <p:ext uri="{BB962C8B-B14F-4D97-AF65-F5344CB8AC3E}">
        <p14:creationId xmlns:p14="http://schemas.microsoft.com/office/powerpoint/2010/main" val="40254273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C3146FEC-E3CC-43D5-B22A-EA14D0C8323E}"/>
              </a:ext>
            </a:extLst>
          </p:cNvPr>
          <p:cNvSpPr>
            <a:spLocks noGrp="1" noChangeArrowheads="1"/>
          </p:cNvSpPr>
          <p:nvPr>
            <p:ph type="body" idx="1"/>
          </p:nvPr>
        </p:nvSpPr>
        <p:spPr>
          <a:xfrm>
            <a:off x="2098307" y="1771048"/>
            <a:ext cx="8864868" cy="4858352"/>
          </a:xfrm>
        </p:spPr>
        <p:txBody>
          <a:bodyPr/>
          <a:lstStyle/>
          <a:p>
            <a:pPr>
              <a:lnSpc>
                <a:spcPct val="190000"/>
              </a:lnSpc>
            </a:pPr>
            <a:r>
              <a:rPr lang="en-US" altLang="en-US" dirty="0">
                <a:effectLst/>
              </a:rPr>
              <a:t>“What does the future hold for me?”</a:t>
            </a:r>
          </a:p>
          <a:p>
            <a:pPr>
              <a:lnSpc>
                <a:spcPct val="190000"/>
              </a:lnSpc>
            </a:pPr>
            <a:r>
              <a:rPr lang="en-US" altLang="en-US" dirty="0">
                <a:effectLst/>
              </a:rPr>
              <a:t>The problem with this query is...we eliminate the faith and trust in God to care for us in the future.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p:cTn id="7" dur="500" fill="hold"/>
                                        <p:tgtEl>
                                          <p:spTgt spid="68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861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8611">
                                            <p:txEl>
                                              <p:pRg st="1" end="1"/>
                                            </p:txEl>
                                          </p:spTgt>
                                        </p:tgtEl>
                                        <p:attrNameLst>
                                          <p:attrName>style.visibility</p:attrName>
                                        </p:attrNameLst>
                                      </p:cBhvr>
                                      <p:to>
                                        <p:strVal val="visible"/>
                                      </p:to>
                                    </p:set>
                                    <p:anim calcmode="lin" valueType="num">
                                      <p:cBhvr>
                                        <p:cTn id="14" dur="500" fill="hold"/>
                                        <p:tgtEl>
                                          <p:spTgt spid="686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86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86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00A77DB3-3FC0-4F22-AFC0-5C0FF820424A}"/>
              </a:ext>
            </a:extLst>
          </p:cNvPr>
          <p:cNvSpPr>
            <a:spLocks noGrp="1" noChangeArrowheads="1"/>
          </p:cNvSpPr>
          <p:nvPr>
            <p:ph type="body" idx="1"/>
          </p:nvPr>
        </p:nvSpPr>
        <p:spPr>
          <a:xfrm>
            <a:off x="2107932" y="1219200"/>
            <a:ext cx="7960093" cy="5410200"/>
          </a:xfrm>
        </p:spPr>
        <p:txBody>
          <a:bodyPr/>
          <a:lstStyle/>
          <a:p>
            <a:pPr algn="ctr">
              <a:lnSpc>
                <a:spcPct val="140000"/>
              </a:lnSpc>
              <a:buFont typeface="Wingdings 3" panose="05040102010807070707" pitchFamily="18" charset="2"/>
              <a:buNone/>
            </a:pPr>
            <a:r>
              <a:rPr lang="en-US" altLang="en-US" sz="3600" dirty="0">
                <a:solidFill>
                  <a:srgbClr val="C00000"/>
                </a:solidFill>
                <a:effectLst/>
              </a:rPr>
              <a:t>“Divination”</a:t>
            </a:r>
          </a:p>
          <a:p>
            <a:pPr>
              <a:lnSpc>
                <a:spcPct val="140000"/>
              </a:lnSpc>
            </a:pPr>
            <a:r>
              <a:rPr lang="en-US" altLang="en-US" dirty="0">
                <a:effectLst/>
              </a:rPr>
              <a:t>Used in Scripture to refer to the action of forecasting future events by supernatural means</a:t>
            </a:r>
          </a:p>
          <a:p>
            <a:pPr>
              <a:lnSpc>
                <a:spcPct val="140000"/>
              </a:lnSpc>
            </a:pPr>
            <a:r>
              <a:rPr lang="en-US" altLang="en-US" dirty="0">
                <a:effectLst/>
              </a:rPr>
              <a:t>Used by professional fortune-tellers</a:t>
            </a:r>
          </a:p>
          <a:p>
            <a:pPr>
              <a:lnSpc>
                <a:spcPct val="140000"/>
              </a:lnSpc>
            </a:pPr>
            <a:r>
              <a:rPr lang="en-US" altLang="en-US" dirty="0">
                <a:effectLst/>
              </a:rPr>
              <a:t>A Latin word meaning “the gift of prophecy”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5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6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9635">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p:cTn id="13" dur="500" fill="hold"/>
                                        <p:tgtEl>
                                          <p:spTgt spid="6963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963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6963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69635">
                                            <p:txEl>
                                              <p:pRg st="2" end="2"/>
                                            </p:txEl>
                                          </p:spTgt>
                                        </p:tgtEl>
                                        <p:attrNameLst>
                                          <p:attrName>style.visibility</p:attrName>
                                        </p:attrNameLst>
                                      </p:cBhvr>
                                      <p:to>
                                        <p:strVal val="visible"/>
                                      </p:to>
                                    </p:set>
                                    <p:anim calcmode="lin" valueType="num">
                                      <p:cBhvr>
                                        <p:cTn id="20" dur="500" fill="hold"/>
                                        <p:tgtEl>
                                          <p:spTgt spid="6963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9635">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6963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69635">
                                            <p:txEl>
                                              <p:pRg st="3" end="3"/>
                                            </p:txEl>
                                          </p:spTgt>
                                        </p:tgtEl>
                                        <p:attrNameLst>
                                          <p:attrName>style.visibility</p:attrName>
                                        </p:attrNameLst>
                                      </p:cBhvr>
                                      <p:to>
                                        <p:strVal val="visible"/>
                                      </p:to>
                                    </p:set>
                                    <p:anim calcmode="lin" valueType="num">
                                      <p:cBhvr>
                                        <p:cTn id="27" dur="500" fill="hold"/>
                                        <p:tgtEl>
                                          <p:spTgt spid="6963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69635">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696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a:extLst>
              <a:ext uri="{FF2B5EF4-FFF2-40B4-BE49-F238E27FC236}">
                <a16:creationId xmlns:a16="http://schemas.microsoft.com/office/drawing/2014/main" id="{28A7B083-3DF6-4145-8E6E-6A62449E1AC0}"/>
              </a:ext>
            </a:extLst>
          </p:cNvPr>
          <p:cNvSpPr>
            <a:spLocks noGrp="1" noChangeArrowheads="1"/>
          </p:cNvSpPr>
          <p:nvPr>
            <p:ph type="body" idx="1"/>
          </p:nvPr>
        </p:nvSpPr>
        <p:spPr>
          <a:xfrm>
            <a:off x="2059806" y="1219200"/>
            <a:ext cx="7382577" cy="5410200"/>
          </a:xfrm>
        </p:spPr>
        <p:txBody>
          <a:bodyPr/>
          <a:lstStyle/>
          <a:p>
            <a:pPr algn="ctr">
              <a:lnSpc>
                <a:spcPct val="130000"/>
              </a:lnSpc>
              <a:buFont typeface="Wingdings 3" panose="05040102010807070707" pitchFamily="18" charset="2"/>
              <a:buNone/>
            </a:pPr>
            <a:r>
              <a:rPr lang="en-US" altLang="en-US" sz="3600" dirty="0">
                <a:effectLst/>
              </a:rPr>
              <a:t>“Divination”</a:t>
            </a:r>
          </a:p>
          <a:p>
            <a:pPr>
              <a:lnSpc>
                <a:spcPct val="130000"/>
              </a:lnSpc>
            </a:pPr>
            <a:r>
              <a:rPr lang="en-US" altLang="en-US" dirty="0">
                <a:effectLst/>
              </a:rPr>
              <a:t>The fortune-teller is one who has the ability to prophesy the future events with accuracy.</a:t>
            </a:r>
          </a:p>
          <a:p>
            <a:pPr>
              <a:lnSpc>
                <a:spcPct val="130000"/>
              </a:lnSpc>
            </a:pPr>
            <a:r>
              <a:rPr lang="en-US" altLang="en-US" dirty="0">
                <a:effectLst/>
              </a:rPr>
              <a:t>“The term implies an ability from divine powers to know specific events of the future and general trends of the future.”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anim calcmode="lin" valueType="num">
                                      <p:cBhvr>
                                        <p:cTn id="7" dur="500" fill="hold"/>
                                        <p:tgtEl>
                                          <p:spTgt spid="7065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065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0659">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0659">
                                            <p:txEl>
                                              <p:pRg st="2" end="2"/>
                                            </p:txEl>
                                          </p:spTgt>
                                        </p:tgtEl>
                                        <p:attrNameLst>
                                          <p:attrName>style.visibility</p:attrName>
                                        </p:attrNameLst>
                                      </p:cBhvr>
                                      <p:to>
                                        <p:strVal val="visible"/>
                                      </p:to>
                                    </p:set>
                                    <p:anim calcmode="lin" valueType="num">
                                      <p:cBhvr>
                                        <p:cTn id="14" dur="500" fill="hold"/>
                                        <p:tgtEl>
                                          <p:spTgt spid="70659">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0659">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06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6246C8F-0340-4D91-B1CD-723E6F1A0CA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595" y="242596"/>
            <a:ext cx="11706810" cy="6372517"/>
          </a:xfrm>
          <a:prstGeom prst="rect">
            <a:avLst/>
          </a:prstGeom>
        </p:spPr>
      </p:pic>
      <p:sp>
        <p:nvSpPr>
          <p:cNvPr id="5" name="Rectangle 4">
            <a:extLst>
              <a:ext uri="{FF2B5EF4-FFF2-40B4-BE49-F238E27FC236}">
                <a16:creationId xmlns:a16="http://schemas.microsoft.com/office/drawing/2014/main" id="{AD180975-BD4E-4C5F-920E-30450292BD25}"/>
              </a:ext>
            </a:extLst>
          </p:cNvPr>
          <p:cNvSpPr/>
          <p:nvPr/>
        </p:nvSpPr>
        <p:spPr>
          <a:xfrm>
            <a:off x="2225904" y="2967335"/>
            <a:ext cx="7740197" cy="1569660"/>
          </a:xfrm>
          <a:prstGeom prst="rect">
            <a:avLst/>
          </a:prstGeom>
          <a:noFill/>
        </p:spPr>
        <p:txBody>
          <a:bodyPr wrap="none" lIns="91440" tIns="45720" rIns="91440" bIns="45720">
            <a:spAutoFit/>
          </a:bodyPr>
          <a:lstStyle/>
          <a:p>
            <a:pPr algn="ctr"/>
            <a:r>
              <a:rPr lang="en-US" sz="9600" b="1"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rPr>
              <a:t>ASTROLOGY</a:t>
            </a:r>
            <a:endParaRPr lang="en-US" sz="9600" b="1" cap="none" spc="0"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74068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chemeClr val="accent2"/>
                                        </p:clrVal>
                                      </p:to>
                                    </p:set>
                                    <p:set>
                                      <p:cBhvr>
                                        <p:cTn id="7" dur="500" fill="hold"/>
                                        <p:tgtEl>
                                          <p:spTgt spid="5"/>
                                        </p:tgtEl>
                                        <p:attrNameLst>
                                          <p:attrName>fillcolor</p:attrName>
                                        </p:attrNameLst>
                                      </p:cBhvr>
                                      <p:to>
                                        <p:clrVal>
                                          <a:schemeClr val="accent2"/>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7"/>
            <a:ext cx="11719249" cy="6372808"/>
          </a:xfrm>
          <a:solidFill>
            <a:schemeClr val="accent2">
              <a:lumMod val="20000"/>
              <a:lumOff val="80000"/>
            </a:schemeClr>
          </a:solidFill>
          <a:ln>
            <a:noFill/>
          </a:ln>
        </p:spPr>
        <p:txBody>
          <a:bodyPr>
            <a:normAutofit fontScale="70000" lnSpcReduction="20000"/>
          </a:bodyPr>
          <a:lstStyle/>
          <a:p>
            <a:pPr marL="0" marR="0" indent="0" algn="ctr">
              <a:lnSpc>
                <a:spcPct val="107000"/>
              </a:lnSpc>
              <a:spcBef>
                <a:spcPts val="0"/>
              </a:spcBef>
              <a:spcAft>
                <a:spcPts val="0"/>
              </a:spcAft>
              <a:buNone/>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sz="40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Methods Used to Tell the Future</a:t>
            </a:r>
          </a:p>
          <a:p>
            <a:pPr marL="0" marR="0" indent="0" algn="ctr">
              <a:lnSpc>
                <a:spcPct val="107000"/>
              </a:lnSpc>
              <a:spcBef>
                <a:spcPts val="0"/>
              </a:spcBef>
              <a:spcAft>
                <a:spcPts val="0"/>
              </a:spcAft>
              <a:buNone/>
            </a:pPr>
            <a:r>
              <a:rPr lang="en-US" sz="13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1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Astrology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This method of fortune-telling claims to receive revelations regarding the future from the positions of the sun, moon, planets, and stars. The Astrologist claims to be able to foretell the future for individuals by taking the day of that person’s birth and factoring in other information. One is destined to live life with the “fated” control of the stars! Astrology believes that every part of your life is determined at the moment of birth and the relationship of the stars at that moment. Astrology IS NOT astronomy! Why Christians must not have anything to do with this ancient belief system.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 is creature worship </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(Romans 1:25; acts 7:42, 43) .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 is idolatry </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(Isaiah 47:12-14).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 is condemned </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(Amos 5:26; acts 7:42, 43).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 is a false miracle </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(2 Thessalonians 2:9ff).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 is a false religion.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 is contradictory.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Tarot cards (</a:t>
            </a:r>
            <a:r>
              <a:rPr lang="en-US" sz="1800" b="1"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Cartomancy</a:t>
            </a: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This is a form of forecasting the future that originated in Egypt about the first century B.C. The cards use Egyptian religious symbols. As the cards are dealt on the table, the diviner interprets every card’s meaning.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Mirror, glass, and water gazing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In this method the diviner supposedly enters into a trance-like state. In this trance he is able to “see” events of the future (Ezekiel 13:6-8). Crystal ball gazing would be included in this category.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Dreams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occult teaches that one’s dreams are “windows to the unseen realm.” It is suggested that while you sleep the spirits of the unseen realm invade your mind and try to enlighten you about the future.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Numerology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This suggests that numerals are directly associated with the real essence of a being. It is further suggested that the names and birth dates are universally controlled by a cosmic force that is all-knowing.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Palm reading (Chiromancy)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This is the art of divination by using the shape and markings of the hand and fingers. Those who believe in palm reading teach that man’s destiny is imprinted in his hand. Deuteronomy 18:10-12 condemns the act of trying to divine the future by palm reading.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Radiestesia</a:t>
            </a: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 Rods and Pendulums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This is the practice of medical diagnosis, discovery of lost objects, or divining critical questions by using a divining rod or swinging pendulum. This theory suggests that the unseen spirits use the divine as the conduit of energy.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Scrying – coffee, tea, wax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This is an attempt to foretell the future by using various substances as a vision tunnel for revealing future events and offering spiritual counsel (</a:t>
            </a:r>
            <a:r>
              <a:rPr lang="en-US" sz="1800"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Ezk</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21:21).</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69932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D8483832-308C-49CF-9BEB-2AE947296FE6}"/>
              </a:ext>
            </a:extLst>
          </p:cNvPr>
          <p:cNvSpPr>
            <a:spLocks noGrp="1" noChangeArrowheads="1"/>
          </p:cNvSpPr>
          <p:nvPr>
            <p:ph type="body" idx="1"/>
          </p:nvPr>
        </p:nvSpPr>
        <p:spPr>
          <a:xfrm>
            <a:off x="2079055" y="990600"/>
            <a:ext cx="8258477" cy="5638800"/>
          </a:xfrm>
        </p:spPr>
        <p:txBody>
          <a:bodyPr/>
          <a:lstStyle/>
          <a:p>
            <a:pPr algn="ctr">
              <a:buFont typeface="Wingdings 3" panose="05040102010807070707" pitchFamily="18" charset="2"/>
              <a:buNone/>
            </a:pPr>
            <a:r>
              <a:rPr lang="en-US" altLang="en-US" sz="3600" dirty="0">
                <a:solidFill>
                  <a:srgbClr val="C00000"/>
                </a:solidFill>
                <a:effectLst/>
              </a:rPr>
              <a:t>Astrology</a:t>
            </a:r>
          </a:p>
          <a:p>
            <a:r>
              <a:rPr lang="en-US" altLang="en-US" dirty="0">
                <a:effectLst/>
              </a:rPr>
              <a:t>Revelations by the positions of the sun, moon, planets, and stars</a:t>
            </a:r>
          </a:p>
          <a:p>
            <a:r>
              <a:rPr lang="en-US" altLang="en-US" dirty="0">
                <a:effectLst/>
              </a:rPr>
              <a:t>Taking the day of a person’s birth and factoring in other information</a:t>
            </a:r>
          </a:p>
          <a:p>
            <a:r>
              <a:rPr lang="en-US" altLang="en-US" dirty="0">
                <a:effectLst/>
              </a:rPr>
              <a:t>Since the stars change, a “reading” is required for every choice</a:t>
            </a:r>
          </a:p>
          <a:p>
            <a:r>
              <a:rPr lang="en-US" altLang="en-US" dirty="0">
                <a:effectLst/>
              </a:rPr>
              <a:t>Every action has be ruled by the stars</a:t>
            </a:r>
          </a:p>
          <a:p>
            <a:r>
              <a:rPr lang="en-US" altLang="en-US" dirty="0">
                <a:effectLst/>
              </a:rPr>
              <a:t>Destined to live life with the “fated” control of the stars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5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6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683">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p:cTn id="13" dur="500" fill="hold"/>
                                        <p:tgtEl>
                                          <p:spTgt spid="7168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168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7168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71683">
                                            <p:txEl>
                                              <p:pRg st="2" end="2"/>
                                            </p:txEl>
                                          </p:spTgt>
                                        </p:tgtEl>
                                        <p:attrNameLst>
                                          <p:attrName>style.visibility</p:attrName>
                                        </p:attrNameLst>
                                      </p:cBhvr>
                                      <p:to>
                                        <p:strVal val="visible"/>
                                      </p:to>
                                    </p:set>
                                    <p:anim calcmode="lin" valueType="num">
                                      <p:cBhvr>
                                        <p:cTn id="20" dur="500" fill="hold"/>
                                        <p:tgtEl>
                                          <p:spTgt spid="7168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7168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7168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71683">
                                            <p:txEl>
                                              <p:pRg st="3" end="3"/>
                                            </p:txEl>
                                          </p:spTgt>
                                        </p:tgtEl>
                                        <p:attrNameLst>
                                          <p:attrName>style.visibility</p:attrName>
                                        </p:attrNameLst>
                                      </p:cBhvr>
                                      <p:to>
                                        <p:strVal val="visible"/>
                                      </p:to>
                                    </p:set>
                                    <p:anim calcmode="lin" valueType="num">
                                      <p:cBhvr>
                                        <p:cTn id="27" dur="500" fill="hold"/>
                                        <p:tgtEl>
                                          <p:spTgt spid="7168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71683">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7168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71683">
                                            <p:txEl>
                                              <p:pRg st="4" end="4"/>
                                            </p:txEl>
                                          </p:spTgt>
                                        </p:tgtEl>
                                        <p:attrNameLst>
                                          <p:attrName>style.visibility</p:attrName>
                                        </p:attrNameLst>
                                      </p:cBhvr>
                                      <p:to>
                                        <p:strVal val="visible"/>
                                      </p:to>
                                    </p:set>
                                    <p:anim calcmode="lin" valueType="num">
                                      <p:cBhvr>
                                        <p:cTn id="34" dur="500" fill="hold"/>
                                        <p:tgtEl>
                                          <p:spTgt spid="7168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7168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71683">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71683">
                                            <p:txEl>
                                              <p:pRg st="5" end="5"/>
                                            </p:txEl>
                                          </p:spTgt>
                                        </p:tgtEl>
                                        <p:attrNameLst>
                                          <p:attrName>style.visibility</p:attrName>
                                        </p:attrNameLst>
                                      </p:cBhvr>
                                      <p:to>
                                        <p:strVal val="visible"/>
                                      </p:to>
                                    </p:set>
                                    <p:anim calcmode="lin" valueType="num">
                                      <p:cBhvr>
                                        <p:cTn id="41" dur="500" fill="hold"/>
                                        <p:tgtEl>
                                          <p:spTgt spid="7168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71683">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716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a:extLst>
              <a:ext uri="{FF2B5EF4-FFF2-40B4-BE49-F238E27FC236}">
                <a16:creationId xmlns:a16="http://schemas.microsoft.com/office/drawing/2014/main" id="{37410065-F6A4-46E4-B60E-85E7EE169B26}"/>
              </a:ext>
            </a:extLst>
          </p:cNvPr>
          <p:cNvSpPr>
            <a:spLocks noGrp="1" noChangeArrowheads="1"/>
          </p:cNvSpPr>
          <p:nvPr>
            <p:ph type="body" idx="1"/>
          </p:nvPr>
        </p:nvSpPr>
        <p:spPr>
          <a:xfrm>
            <a:off x="1740568" y="1260908"/>
            <a:ext cx="8317832" cy="5339615"/>
          </a:xfrm>
        </p:spPr>
        <p:txBody>
          <a:bodyPr/>
          <a:lstStyle/>
          <a:p>
            <a:pPr>
              <a:lnSpc>
                <a:spcPct val="110000"/>
              </a:lnSpc>
            </a:pPr>
            <a:r>
              <a:rPr lang="en-US" altLang="en-US" dirty="0">
                <a:effectLst/>
              </a:rPr>
              <a:t>Early Mesopotamians first taught that the stars prefigured the movements of great men and kings.</a:t>
            </a:r>
          </a:p>
          <a:p>
            <a:pPr>
              <a:lnSpc>
                <a:spcPct val="110000"/>
              </a:lnSpc>
            </a:pPr>
            <a:r>
              <a:rPr lang="en-US" altLang="en-US" dirty="0">
                <a:effectLst/>
              </a:rPr>
              <a:t>Adopted by the Assyrians whose libraries contained over 22,000 clay tablets of astrological information</a:t>
            </a:r>
          </a:p>
          <a:p>
            <a:pPr>
              <a:lnSpc>
                <a:spcPct val="110000"/>
              </a:lnSpc>
            </a:pPr>
            <a:r>
              <a:rPr lang="en-US" altLang="en-US" dirty="0">
                <a:effectLst/>
              </a:rPr>
              <a:t>Absorbed into the Babylonian Empire, Greece, and eventually the Roman Empire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p:cTn id="7" dur="500" fill="hold"/>
                                        <p:tgtEl>
                                          <p:spTgt spid="727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27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270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2707">
                                            <p:txEl>
                                              <p:pRg st="1" end="1"/>
                                            </p:txEl>
                                          </p:spTgt>
                                        </p:tgtEl>
                                        <p:attrNameLst>
                                          <p:attrName>style.visibility</p:attrName>
                                        </p:attrNameLst>
                                      </p:cBhvr>
                                      <p:to>
                                        <p:strVal val="visible"/>
                                      </p:to>
                                    </p:set>
                                    <p:anim calcmode="lin" valueType="num">
                                      <p:cBhvr>
                                        <p:cTn id="14" dur="500" fill="hold"/>
                                        <p:tgtEl>
                                          <p:spTgt spid="7270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270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270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2707">
                                            <p:txEl>
                                              <p:pRg st="2" end="2"/>
                                            </p:txEl>
                                          </p:spTgt>
                                        </p:tgtEl>
                                        <p:attrNameLst>
                                          <p:attrName>style.visibility</p:attrName>
                                        </p:attrNameLst>
                                      </p:cBhvr>
                                      <p:to>
                                        <p:strVal val="visible"/>
                                      </p:to>
                                    </p:set>
                                    <p:anim calcmode="lin" valueType="num">
                                      <p:cBhvr>
                                        <p:cTn id="21" dur="500" fill="hold"/>
                                        <p:tgtEl>
                                          <p:spTgt spid="7270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270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2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graphicFrame>
        <p:nvGraphicFramePr>
          <p:cNvPr id="4" name="Content Placeholder 3">
            <a:extLst>
              <a:ext uri="{FF2B5EF4-FFF2-40B4-BE49-F238E27FC236}">
                <a16:creationId xmlns:a16="http://schemas.microsoft.com/office/drawing/2014/main" id="{F87F2835-E642-49E1-B22C-848305A4AFF6}"/>
              </a:ext>
            </a:extLst>
          </p:cNvPr>
          <p:cNvGraphicFramePr>
            <a:graphicFrameLocks noGrp="1"/>
          </p:cNvGraphicFramePr>
          <p:nvPr>
            <p:ph idx="1"/>
            <p:extLst>
              <p:ext uri="{D42A27DB-BD31-4B8C-83A1-F6EECF244321}">
                <p14:modId xmlns:p14="http://schemas.microsoft.com/office/powerpoint/2010/main" val="1599869"/>
              </p:ext>
            </p:extLst>
          </p:nvPr>
        </p:nvGraphicFramePr>
        <p:xfrm>
          <a:off x="242595" y="242596"/>
          <a:ext cx="11719251" cy="6372807"/>
        </p:xfrm>
        <a:graphic>
          <a:graphicData uri="http://schemas.openxmlformats.org/drawingml/2006/table">
            <a:tbl>
              <a:tblPr/>
              <a:tblGrid>
                <a:gridCol w="3906417">
                  <a:extLst>
                    <a:ext uri="{9D8B030D-6E8A-4147-A177-3AD203B41FA5}">
                      <a16:colId xmlns:a16="http://schemas.microsoft.com/office/drawing/2014/main" val="2468863688"/>
                    </a:ext>
                  </a:extLst>
                </a:gridCol>
                <a:gridCol w="3906417">
                  <a:extLst>
                    <a:ext uri="{9D8B030D-6E8A-4147-A177-3AD203B41FA5}">
                      <a16:colId xmlns:a16="http://schemas.microsoft.com/office/drawing/2014/main" val="2397166752"/>
                    </a:ext>
                  </a:extLst>
                </a:gridCol>
                <a:gridCol w="3906417">
                  <a:extLst>
                    <a:ext uri="{9D8B030D-6E8A-4147-A177-3AD203B41FA5}">
                      <a16:colId xmlns:a16="http://schemas.microsoft.com/office/drawing/2014/main" val="2734075173"/>
                    </a:ext>
                  </a:extLst>
                </a:gridCol>
              </a:tblGrid>
              <a:tr h="910401">
                <a:tc>
                  <a:txBody>
                    <a:bodyPr/>
                    <a:lstStyle/>
                    <a:p>
                      <a:pPr algn="l" latinLnBrk="1"/>
                      <a:r>
                        <a:rPr lang="en-US" sz="4400" b="1" dirty="0">
                          <a:effectLst/>
                        </a:rPr>
                        <a:t>Things Believed</a:t>
                      </a:r>
                      <a:endParaRPr lang="en-US" sz="4400" dirty="0">
                        <a:effectLst/>
                      </a:endParaRP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effectLst/>
                        </a:rPr>
                        <a:t>1976</a:t>
                      </a:r>
                      <a:endParaRPr lang="en-US" sz="4400">
                        <a:effectLst/>
                      </a:endParaRP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effectLst/>
                        </a:rPr>
                        <a:t>1998</a:t>
                      </a:r>
                      <a:endParaRPr lang="en-US" sz="4400">
                        <a:effectLst/>
                      </a:endParaRP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extLst>
                  <a:ext uri="{0D108BD9-81ED-4DB2-BD59-A6C34878D82A}">
                    <a16:rowId xmlns:a16="http://schemas.microsoft.com/office/drawing/2014/main" val="3312987470"/>
                  </a:ext>
                </a:extLst>
              </a:tr>
              <a:tr h="910401">
                <a:tc>
                  <a:txBody>
                    <a:bodyPr/>
                    <a:lstStyle/>
                    <a:p>
                      <a:pPr algn="l" latinLnBrk="1"/>
                      <a:r>
                        <a:rPr lang="en-US" sz="4400" b="1">
                          <a:solidFill>
                            <a:srgbClr val="C00000"/>
                          </a:solidFill>
                          <a:effectLst/>
                        </a:rPr>
                        <a:t>Spiritualism</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12%</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52%</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extLst>
                  <a:ext uri="{0D108BD9-81ED-4DB2-BD59-A6C34878D82A}">
                    <a16:rowId xmlns:a16="http://schemas.microsoft.com/office/drawing/2014/main" val="1194948348"/>
                  </a:ext>
                </a:extLst>
              </a:tr>
              <a:tr h="910401">
                <a:tc>
                  <a:txBody>
                    <a:bodyPr/>
                    <a:lstStyle/>
                    <a:p>
                      <a:pPr algn="l" latinLnBrk="1"/>
                      <a:r>
                        <a:rPr lang="en-US" sz="4400" b="1">
                          <a:solidFill>
                            <a:srgbClr val="C00000"/>
                          </a:solidFill>
                          <a:effectLst/>
                        </a:rPr>
                        <a:t>Faith healing</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10%</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45%</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extLst>
                  <a:ext uri="{0D108BD9-81ED-4DB2-BD59-A6C34878D82A}">
                    <a16:rowId xmlns:a16="http://schemas.microsoft.com/office/drawing/2014/main" val="1270688074"/>
                  </a:ext>
                </a:extLst>
              </a:tr>
              <a:tr h="910401">
                <a:tc>
                  <a:txBody>
                    <a:bodyPr/>
                    <a:lstStyle/>
                    <a:p>
                      <a:pPr algn="l" latinLnBrk="1"/>
                      <a:r>
                        <a:rPr lang="en-US" sz="4400" b="1">
                          <a:solidFill>
                            <a:srgbClr val="C00000"/>
                          </a:solidFill>
                          <a:effectLst/>
                        </a:rPr>
                        <a:t>Astrology</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17%</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37%</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extLst>
                  <a:ext uri="{0D108BD9-81ED-4DB2-BD59-A6C34878D82A}">
                    <a16:rowId xmlns:a16="http://schemas.microsoft.com/office/drawing/2014/main" val="2705012417"/>
                  </a:ext>
                </a:extLst>
              </a:tr>
              <a:tr h="910401">
                <a:tc>
                  <a:txBody>
                    <a:bodyPr/>
                    <a:lstStyle/>
                    <a:p>
                      <a:pPr algn="ctr" latinLnBrk="1"/>
                      <a:r>
                        <a:rPr lang="en-US" sz="4400" b="1" dirty="0">
                          <a:solidFill>
                            <a:srgbClr val="C00000"/>
                          </a:solidFill>
                          <a:effectLst/>
                        </a:rPr>
                        <a:t>UFOs</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24%</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30%</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extLst>
                  <a:ext uri="{0D108BD9-81ED-4DB2-BD59-A6C34878D82A}">
                    <a16:rowId xmlns:a16="http://schemas.microsoft.com/office/drawing/2014/main" val="1956249254"/>
                  </a:ext>
                </a:extLst>
              </a:tr>
              <a:tr h="910401">
                <a:tc>
                  <a:txBody>
                    <a:bodyPr/>
                    <a:lstStyle/>
                    <a:p>
                      <a:pPr algn="l" latinLnBrk="1"/>
                      <a:r>
                        <a:rPr lang="en-US" sz="4400" b="1">
                          <a:solidFill>
                            <a:srgbClr val="C00000"/>
                          </a:solidFill>
                          <a:effectLst/>
                        </a:rPr>
                        <a:t>Reincarnation</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9%</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25%</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extLst>
                  <a:ext uri="{0D108BD9-81ED-4DB2-BD59-A6C34878D82A}">
                    <a16:rowId xmlns:a16="http://schemas.microsoft.com/office/drawing/2014/main" val="3362757342"/>
                  </a:ext>
                </a:extLst>
              </a:tr>
              <a:tr h="910401">
                <a:tc>
                  <a:txBody>
                    <a:bodyPr/>
                    <a:lstStyle/>
                    <a:p>
                      <a:pPr algn="l" latinLnBrk="1"/>
                      <a:r>
                        <a:rPr lang="en-US" sz="4400" b="1">
                          <a:solidFill>
                            <a:srgbClr val="C00000"/>
                          </a:solidFill>
                          <a:effectLst/>
                        </a:rPr>
                        <a:t>Fortune Telling</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a:solidFill>
                            <a:srgbClr val="C00000"/>
                          </a:solidFill>
                          <a:effectLst/>
                        </a:rPr>
                        <a:t>4%</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tc>
                  <a:txBody>
                    <a:bodyPr/>
                    <a:lstStyle/>
                    <a:p>
                      <a:pPr algn="ctr" latinLnBrk="1"/>
                      <a:r>
                        <a:rPr lang="en-US" sz="4400" b="1" dirty="0">
                          <a:solidFill>
                            <a:srgbClr val="C00000"/>
                          </a:solidFill>
                          <a:effectLst/>
                        </a:rPr>
                        <a:t>14%</a:t>
                      </a:r>
                    </a:p>
                  </a:txBody>
                  <a:tcPr marL="0" marR="0" marT="0" marB="0">
                    <a:lnL w="9525" cap="flat" cmpd="sng" algn="ctr">
                      <a:solidFill>
                        <a:srgbClr val="767676"/>
                      </a:solidFill>
                      <a:prstDash val="solid"/>
                      <a:round/>
                      <a:headEnd type="none" w="med" len="med"/>
                      <a:tailEnd type="none" w="med" len="med"/>
                    </a:lnL>
                    <a:lnR w="9525" cap="flat" cmpd="sng" algn="ctr">
                      <a:solidFill>
                        <a:srgbClr val="767676"/>
                      </a:solidFill>
                      <a:prstDash val="solid"/>
                      <a:round/>
                      <a:headEnd type="none" w="med" len="med"/>
                      <a:tailEnd type="none" w="med" len="med"/>
                    </a:lnR>
                    <a:lnT w="9525" cap="flat" cmpd="sng" algn="ctr">
                      <a:solidFill>
                        <a:srgbClr val="767676"/>
                      </a:solidFill>
                      <a:prstDash val="solid"/>
                      <a:round/>
                      <a:headEnd type="none" w="med" len="med"/>
                      <a:tailEnd type="none" w="med" len="med"/>
                    </a:lnT>
                    <a:lnB w="9525" cap="flat" cmpd="sng" algn="ctr">
                      <a:solidFill>
                        <a:srgbClr val="767676"/>
                      </a:solidFill>
                      <a:prstDash val="solid"/>
                      <a:round/>
                      <a:headEnd type="none" w="med" len="med"/>
                      <a:tailEnd type="none" w="med" len="med"/>
                    </a:lnB>
                    <a:solidFill>
                      <a:srgbClr val="FFFFFF"/>
                    </a:solidFill>
                  </a:tcPr>
                </a:tc>
                <a:extLst>
                  <a:ext uri="{0D108BD9-81ED-4DB2-BD59-A6C34878D82A}">
                    <a16:rowId xmlns:a16="http://schemas.microsoft.com/office/drawing/2014/main" val="124662190"/>
                  </a:ext>
                </a:extLst>
              </a:tr>
            </a:tbl>
          </a:graphicData>
        </a:graphic>
      </p:graphicFrame>
    </p:spTree>
    <p:extLst>
      <p:ext uri="{BB962C8B-B14F-4D97-AF65-F5344CB8AC3E}">
        <p14:creationId xmlns:p14="http://schemas.microsoft.com/office/powerpoint/2010/main" val="2467216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a:extLst>
              <a:ext uri="{FF2B5EF4-FFF2-40B4-BE49-F238E27FC236}">
                <a16:creationId xmlns:a16="http://schemas.microsoft.com/office/drawing/2014/main" id="{DB469F34-8704-46DD-980B-64569D0F5731}"/>
              </a:ext>
            </a:extLst>
          </p:cNvPr>
          <p:cNvSpPr>
            <a:spLocks noGrp="1" noChangeArrowheads="1"/>
          </p:cNvSpPr>
          <p:nvPr>
            <p:ph type="body" idx="1"/>
          </p:nvPr>
        </p:nvSpPr>
        <p:spPr>
          <a:xfrm>
            <a:off x="1981200" y="1066800"/>
            <a:ext cx="8229600" cy="5562600"/>
          </a:xfrm>
        </p:spPr>
        <p:txBody>
          <a:bodyPr/>
          <a:lstStyle/>
          <a:p>
            <a:pPr>
              <a:lnSpc>
                <a:spcPct val="90000"/>
              </a:lnSpc>
            </a:pPr>
            <a:r>
              <a:rPr lang="en-US" altLang="en-US">
                <a:effectLst/>
              </a:rPr>
              <a:t>Star gazing remained a strong practice until the Roman Empire collapsed in 476 A.D.</a:t>
            </a:r>
          </a:p>
          <a:p>
            <a:pPr>
              <a:lnSpc>
                <a:spcPct val="90000"/>
              </a:lnSpc>
            </a:pPr>
            <a:r>
              <a:rPr lang="en-US" altLang="en-US">
                <a:effectLst/>
              </a:rPr>
              <a:t>Reappeared in the 11th century and remained a strong force until Copernicus’ declared the sun, not earth, as the center of the universe.</a:t>
            </a:r>
          </a:p>
          <a:p>
            <a:pPr>
              <a:lnSpc>
                <a:spcPct val="90000"/>
              </a:lnSpc>
            </a:pPr>
            <a:r>
              <a:rPr lang="en-US" altLang="en-US">
                <a:effectLst/>
              </a:rPr>
              <a:t>Astrology has always presented a strong presence.</a:t>
            </a:r>
          </a:p>
          <a:p>
            <a:pPr>
              <a:lnSpc>
                <a:spcPct val="90000"/>
              </a:lnSpc>
            </a:pPr>
            <a:r>
              <a:rPr lang="en-US" altLang="en-US">
                <a:effectLst/>
              </a:rPr>
              <a:t>Astrology has risen to the level it once held in the Roman Empire.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p:cTn id="7" dur="500" fill="hold"/>
                                        <p:tgtEl>
                                          <p:spTgt spid="737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37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373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3731">
                                            <p:txEl>
                                              <p:pRg st="1" end="1"/>
                                            </p:txEl>
                                          </p:spTgt>
                                        </p:tgtEl>
                                        <p:attrNameLst>
                                          <p:attrName>style.visibility</p:attrName>
                                        </p:attrNameLst>
                                      </p:cBhvr>
                                      <p:to>
                                        <p:strVal val="visible"/>
                                      </p:to>
                                    </p:set>
                                    <p:anim calcmode="lin" valueType="num">
                                      <p:cBhvr>
                                        <p:cTn id="14" dur="500" fill="hold"/>
                                        <p:tgtEl>
                                          <p:spTgt spid="737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37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373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3731">
                                            <p:txEl>
                                              <p:pRg st="2" end="2"/>
                                            </p:txEl>
                                          </p:spTgt>
                                        </p:tgtEl>
                                        <p:attrNameLst>
                                          <p:attrName>style.visibility</p:attrName>
                                        </p:attrNameLst>
                                      </p:cBhvr>
                                      <p:to>
                                        <p:strVal val="visible"/>
                                      </p:to>
                                    </p:set>
                                    <p:anim calcmode="lin" valueType="num">
                                      <p:cBhvr>
                                        <p:cTn id="21" dur="500" fill="hold"/>
                                        <p:tgtEl>
                                          <p:spTgt spid="7373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373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373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3731">
                                            <p:txEl>
                                              <p:pRg st="3" end="3"/>
                                            </p:txEl>
                                          </p:spTgt>
                                        </p:tgtEl>
                                        <p:attrNameLst>
                                          <p:attrName>style.visibility</p:attrName>
                                        </p:attrNameLst>
                                      </p:cBhvr>
                                      <p:to>
                                        <p:strVal val="visible"/>
                                      </p:to>
                                    </p:set>
                                    <p:anim calcmode="lin" valueType="num">
                                      <p:cBhvr>
                                        <p:cTn id="28" dur="500" fill="hold"/>
                                        <p:tgtEl>
                                          <p:spTgt spid="7373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373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37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a:extLst>
              <a:ext uri="{FF2B5EF4-FFF2-40B4-BE49-F238E27FC236}">
                <a16:creationId xmlns:a16="http://schemas.microsoft.com/office/drawing/2014/main" id="{2ABDDDD3-FA1B-492E-BAE7-7E3C723726F7}"/>
              </a:ext>
            </a:extLst>
          </p:cNvPr>
          <p:cNvSpPr>
            <a:spLocks noGrp="1" noChangeArrowheads="1"/>
          </p:cNvSpPr>
          <p:nvPr>
            <p:ph type="body" idx="1"/>
          </p:nvPr>
        </p:nvSpPr>
        <p:spPr>
          <a:xfrm>
            <a:off x="1780675" y="1347536"/>
            <a:ext cx="8595360" cy="5281863"/>
          </a:xfrm>
        </p:spPr>
        <p:txBody>
          <a:bodyPr/>
          <a:lstStyle/>
          <a:p>
            <a:pPr algn="ctr">
              <a:lnSpc>
                <a:spcPct val="120000"/>
              </a:lnSpc>
              <a:buFont typeface="Wingdings 3" panose="05040102010807070707" pitchFamily="18" charset="2"/>
              <a:buNone/>
            </a:pPr>
            <a:r>
              <a:rPr lang="en-US" altLang="en-US" sz="3600" dirty="0">
                <a:effectLst/>
              </a:rPr>
              <a:t>Astrology...</a:t>
            </a:r>
          </a:p>
          <a:p>
            <a:pPr>
              <a:lnSpc>
                <a:spcPct val="120000"/>
              </a:lnSpc>
            </a:pPr>
            <a:r>
              <a:rPr lang="en-US" altLang="en-US" dirty="0">
                <a:effectLst/>
              </a:rPr>
              <a:t>Assumes that the position of the sun, moon, planets, and stars have a direct influence on people and events</a:t>
            </a:r>
          </a:p>
          <a:p>
            <a:pPr>
              <a:lnSpc>
                <a:spcPct val="120000"/>
              </a:lnSpc>
            </a:pPr>
            <a:r>
              <a:rPr lang="en-US" altLang="en-US" dirty="0">
                <a:effectLst/>
              </a:rPr>
              <a:t>Teaches that the stars determine man’s choices, actions, and destiny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5779">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p:cTn id="13"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577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7577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75779">
                                            <p:txEl>
                                              <p:pRg st="2" end="2"/>
                                            </p:txEl>
                                          </p:spTgt>
                                        </p:tgtEl>
                                        <p:attrNameLst>
                                          <p:attrName>style.visibility</p:attrName>
                                        </p:attrNameLst>
                                      </p:cBhvr>
                                      <p:to>
                                        <p:strVal val="visible"/>
                                      </p:to>
                                    </p:set>
                                    <p:anim calcmode="lin" valueType="num">
                                      <p:cBhvr>
                                        <p:cTn id="20" dur="500" fill="hold"/>
                                        <p:tgtEl>
                                          <p:spTgt spid="75779">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75779">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757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9E3581C5-F449-4B77-B8D6-7D56E3E6218A}"/>
              </a:ext>
            </a:extLst>
          </p:cNvPr>
          <p:cNvSpPr>
            <a:spLocks noGrp="1" noChangeArrowheads="1"/>
          </p:cNvSpPr>
          <p:nvPr>
            <p:ph type="body" idx="1"/>
          </p:nvPr>
        </p:nvSpPr>
        <p:spPr>
          <a:xfrm>
            <a:off x="2107932" y="1219200"/>
            <a:ext cx="7642459" cy="5410200"/>
          </a:xfrm>
        </p:spPr>
        <p:txBody>
          <a:bodyPr/>
          <a:lstStyle/>
          <a:p>
            <a:pPr algn="ctr">
              <a:lnSpc>
                <a:spcPct val="150000"/>
              </a:lnSpc>
              <a:buFont typeface="Wingdings 3" panose="05040102010807070707" pitchFamily="18" charset="2"/>
              <a:buNone/>
            </a:pPr>
            <a:r>
              <a:rPr lang="en-US" altLang="en-US" sz="3600" dirty="0">
                <a:effectLst/>
              </a:rPr>
              <a:t>Astrology...</a:t>
            </a:r>
          </a:p>
          <a:p>
            <a:pPr>
              <a:lnSpc>
                <a:spcPct val="150000"/>
              </a:lnSpc>
            </a:pPr>
            <a:r>
              <a:rPr lang="en-US" altLang="en-US" dirty="0">
                <a:effectLst/>
              </a:rPr>
              <a:t>Believes that every part of life is determined at the moment of birth and the relationship of the stars at that moment.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6803">
                                            <p:txEl>
                                              <p:pRg st="1" end="1"/>
                                            </p:txEl>
                                          </p:spTgt>
                                        </p:tgtEl>
                                        <p:attrNameLst>
                                          <p:attrName>style.visibility</p:attrName>
                                        </p:attrNameLst>
                                      </p:cBhvr>
                                      <p:to>
                                        <p:strVal val="visible"/>
                                      </p:to>
                                    </p:set>
                                    <p:anim calcmode="lin" valueType="num">
                                      <p:cBhvr>
                                        <p:cTn id="7" dur="500" fill="hold"/>
                                        <p:tgtEl>
                                          <p:spTgt spid="7680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680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6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30988369-8FB1-42F4-8465-9EC630C9283D}"/>
              </a:ext>
            </a:extLst>
          </p:cNvPr>
          <p:cNvSpPr>
            <a:spLocks noGrp="1" noChangeArrowheads="1"/>
          </p:cNvSpPr>
          <p:nvPr>
            <p:ph type="body" idx="1"/>
          </p:nvPr>
        </p:nvSpPr>
        <p:spPr>
          <a:xfrm>
            <a:off x="2117558" y="1219200"/>
            <a:ext cx="7565457" cy="5410200"/>
          </a:xfrm>
        </p:spPr>
        <p:txBody>
          <a:bodyPr/>
          <a:lstStyle/>
          <a:p>
            <a:pPr>
              <a:lnSpc>
                <a:spcPct val="160000"/>
              </a:lnSpc>
            </a:pPr>
            <a:r>
              <a:rPr lang="en-US" altLang="en-US" dirty="0">
                <a:effectLst/>
              </a:rPr>
              <a:t>Astrology IS NOT astronomy.</a:t>
            </a:r>
          </a:p>
          <a:p>
            <a:pPr>
              <a:lnSpc>
                <a:spcPct val="160000"/>
              </a:lnSpc>
            </a:pPr>
            <a:r>
              <a:rPr lang="en-US" altLang="en-US" dirty="0">
                <a:effectLst/>
              </a:rPr>
              <a:t>Astrology is a RELIGION and Astronomy is a SCIENCE.</a:t>
            </a:r>
          </a:p>
          <a:p>
            <a:pPr>
              <a:lnSpc>
                <a:spcPct val="160000"/>
              </a:lnSpc>
            </a:pPr>
            <a:r>
              <a:rPr lang="en-US" altLang="en-US" dirty="0">
                <a:effectLst/>
              </a:rPr>
              <a:t>A Christian can be an Astronomer, </a:t>
            </a:r>
            <a:r>
              <a:rPr lang="en-US" altLang="en-US" sz="3600" dirty="0">
                <a:effectLst/>
              </a:rPr>
              <a:t>but a Christian CANNOT be an Astrologist!</a:t>
            </a:r>
            <a:r>
              <a:rPr lang="en-US" altLang="en-US" sz="36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p:cTn id="7"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782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7827">
                                            <p:txEl>
                                              <p:pRg st="1" end="1"/>
                                            </p:txEl>
                                          </p:spTgt>
                                        </p:tgtEl>
                                        <p:attrNameLst>
                                          <p:attrName>style.visibility</p:attrName>
                                        </p:attrNameLst>
                                      </p:cBhvr>
                                      <p:to>
                                        <p:strVal val="visible"/>
                                      </p:to>
                                    </p:set>
                                    <p:anim calcmode="lin" valueType="num">
                                      <p:cBhvr>
                                        <p:cTn id="14" dur="500" fill="hold"/>
                                        <p:tgtEl>
                                          <p:spTgt spid="7782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782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782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7827">
                                            <p:txEl>
                                              <p:pRg st="2" end="2"/>
                                            </p:txEl>
                                          </p:spTgt>
                                        </p:tgtEl>
                                        <p:attrNameLst>
                                          <p:attrName>style.visibility</p:attrName>
                                        </p:attrNameLst>
                                      </p:cBhvr>
                                      <p:to>
                                        <p:strVal val="visible"/>
                                      </p:to>
                                    </p:set>
                                    <p:anim calcmode="lin" valueType="num">
                                      <p:cBhvr>
                                        <p:cTn id="21" dur="500" fill="hold"/>
                                        <p:tgtEl>
                                          <p:spTgt spid="778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782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7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a:extLst>
              <a:ext uri="{FF2B5EF4-FFF2-40B4-BE49-F238E27FC236}">
                <a16:creationId xmlns:a16="http://schemas.microsoft.com/office/drawing/2014/main" id="{B06EE922-743E-4637-9995-9C11FA5E2C7D}"/>
              </a:ext>
            </a:extLst>
          </p:cNvPr>
          <p:cNvSpPr>
            <a:spLocks noGrp="1" noChangeArrowheads="1"/>
          </p:cNvSpPr>
          <p:nvPr>
            <p:ph type="body" idx="1"/>
          </p:nvPr>
        </p:nvSpPr>
        <p:spPr>
          <a:xfrm>
            <a:off x="2127182" y="1463040"/>
            <a:ext cx="6660683" cy="5166360"/>
          </a:xfrm>
        </p:spPr>
        <p:txBody>
          <a:bodyPr/>
          <a:lstStyle/>
          <a:p>
            <a:pPr>
              <a:lnSpc>
                <a:spcPct val="150000"/>
              </a:lnSpc>
            </a:pPr>
            <a:r>
              <a:rPr lang="en-US" altLang="en-US" sz="3600" dirty="0">
                <a:effectLst/>
              </a:rPr>
              <a:t>It is creature worship!</a:t>
            </a:r>
          </a:p>
          <a:p>
            <a:pPr>
              <a:lnSpc>
                <a:spcPct val="150000"/>
              </a:lnSpc>
              <a:buFont typeface="Wingdings 3" panose="05040102010807070707" pitchFamily="18" charset="2"/>
              <a:buNone/>
            </a:pPr>
            <a:r>
              <a:rPr lang="en-US" altLang="en-US" dirty="0">
                <a:effectLst/>
              </a:rPr>
              <a:t>	A worship that is directed to a part of the creation and not directed to God, the Creator!</a:t>
            </a:r>
          </a:p>
          <a:p>
            <a:pPr>
              <a:lnSpc>
                <a:spcPct val="150000"/>
              </a:lnSpc>
              <a:buFont typeface="Wingdings 3" panose="05040102010807070707" pitchFamily="18" charset="2"/>
              <a:buNone/>
            </a:pPr>
            <a:r>
              <a:rPr lang="en-US" altLang="en-US" dirty="0">
                <a:effectLst/>
              </a:rPr>
              <a:t>	(Romans 1:25; Acts 7:42, 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p:cTn id="7" dur="5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8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85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 calcmode="lin" valueType="num">
                                      <p:cBhvr>
                                        <p:cTn id="12" dur="500" fill="hold"/>
                                        <p:tgtEl>
                                          <p:spTgt spid="7885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885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885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8851">
                                            <p:txEl>
                                              <p:pRg st="2" end="2"/>
                                            </p:txEl>
                                          </p:spTgt>
                                        </p:tgtEl>
                                        <p:attrNameLst>
                                          <p:attrName>style.visibility</p:attrName>
                                        </p:attrNameLst>
                                      </p:cBhvr>
                                      <p:to>
                                        <p:strVal val="visible"/>
                                      </p:to>
                                    </p:set>
                                    <p:anim calcmode="lin" valueType="num">
                                      <p:cBhvr>
                                        <p:cTn id="17" dur="500" fill="hold"/>
                                        <p:tgtEl>
                                          <p:spTgt spid="7885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885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6C49007B-CCB2-428E-A55E-4C46D976044A}"/>
              </a:ext>
            </a:extLst>
          </p:cNvPr>
          <p:cNvSpPr>
            <a:spLocks noGrp="1" noChangeArrowheads="1"/>
          </p:cNvSpPr>
          <p:nvPr>
            <p:ph type="body" idx="1"/>
          </p:nvPr>
        </p:nvSpPr>
        <p:spPr>
          <a:xfrm>
            <a:off x="2165684" y="1501540"/>
            <a:ext cx="7016817" cy="5127859"/>
          </a:xfrm>
        </p:spPr>
        <p:txBody>
          <a:bodyPr/>
          <a:lstStyle/>
          <a:p>
            <a:pPr>
              <a:lnSpc>
                <a:spcPct val="140000"/>
              </a:lnSpc>
            </a:pPr>
            <a:r>
              <a:rPr lang="en-US" altLang="en-US" sz="3600" dirty="0">
                <a:effectLst/>
              </a:rPr>
              <a:t>It is idolatry!</a:t>
            </a:r>
          </a:p>
          <a:p>
            <a:pPr>
              <a:lnSpc>
                <a:spcPct val="140000"/>
              </a:lnSpc>
              <a:buFont typeface="Wingdings 3" panose="05040102010807070707" pitchFamily="18" charset="2"/>
              <a:buNone/>
            </a:pPr>
            <a:r>
              <a:rPr lang="en-US" altLang="en-US" dirty="0">
                <a:effectLst/>
              </a:rPr>
              <a:t>	Isaiah warned his people about the idolatry of Astrology </a:t>
            </a:r>
          </a:p>
          <a:p>
            <a:pPr>
              <a:lnSpc>
                <a:spcPct val="140000"/>
              </a:lnSpc>
              <a:buFont typeface="Wingdings 3" panose="05040102010807070707" pitchFamily="18" charset="2"/>
              <a:buNone/>
            </a:pPr>
            <a:r>
              <a:rPr lang="en-US" altLang="en-US" dirty="0">
                <a:effectLst/>
              </a:rPr>
              <a:t>  (Isaiah 47:12-14)</a:t>
            </a:r>
          </a:p>
          <a:p>
            <a:pPr>
              <a:lnSpc>
                <a:spcPct val="140000"/>
              </a:lnSpc>
              <a:buFont typeface="Wingdings 3" panose="05040102010807070707" pitchFamily="18" charset="2"/>
              <a:buNone/>
            </a:pPr>
            <a:r>
              <a:rPr lang="en-US" altLang="en-US" dirty="0">
                <a:effectLst/>
              </a:rPr>
              <a:t>	Jeremiah warned of this idolatry (Jeremiah 10:1,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p:cTn id="7" dur="5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98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987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 calcmode="lin" valueType="num">
                                      <p:cBhvr>
                                        <p:cTn id="12" dur="500" fill="hold"/>
                                        <p:tgtEl>
                                          <p:spTgt spid="7987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987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9875">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 calcmode="lin" valueType="num">
                                      <p:cBhvr>
                                        <p:cTn id="17" dur="500" fill="hold"/>
                                        <p:tgtEl>
                                          <p:spTgt spid="7987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987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9875">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79875">
                                            <p:txEl>
                                              <p:pRg st="3" end="3"/>
                                            </p:txEl>
                                          </p:spTgt>
                                        </p:tgtEl>
                                        <p:attrNameLst>
                                          <p:attrName>style.visibility</p:attrName>
                                        </p:attrNameLst>
                                      </p:cBhvr>
                                      <p:to>
                                        <p:strVal val="visible"/>
                                      </p:to>
                                    </p:set>
                                    <p:anim calcmode="lin" valueType="num">
                                      <p:cBhvr>
                                        <p:cTn id="22" dur="500" fill="hold"/>
                                        <p:tgtEl>
                                          <p:spTgt spid="7987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987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798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a:extLst>
              <a:ext uri="{FF2B5EF4-FFF2-40B4-BE49-F238E27FC236}">
                <a16:creationId xmlns:a16="http://schemas.microsoft.com/office/drawing/2014/main" id="{7CF11731-0E51-4B8F-9EDC-CCCBBB3AB237}"/>
              </a:ext>
            </a:extLst>
          </p:cNvPr>
          <p:cNvSpPr>
            <a:spLocks noGrp="1" noChangeArrowheads="1"/>
          </p:cNvSpPr>
          <p:nvPr>
            <p:ph type="body" idx="1"/>
          </p:nvPr>
        </p:nvSpPr>
        <p:spPr>
          <a:xfrm>
            <a:off x="2117557" y="1219200"/>
            <a:ext cx="7392203" cy="5410200"/>
          </a:xfrm>
        </p:spPr>
        <p:txBody>
          <a:bodyPr/>
          <a:lstStyle/>
          <a:p>
            <a:pPr>
              <a:lnSpc>
                <a:spcPct val="150000"/>
              </a:lnSpc>
            </a:pPr>
            <a:r>
              <a:rPr lang="en-US" altLang="en-US" sz="3600" dirty="0">
                <a:effectLst/>
              </a:rPr>
              <a:t>It is condemned!</a:t>
            </a:r>
          </a:p>
          <a:p>
            <a:pPr>
              <a:lnSpc>
                <a:spcPct val="150000"/>
              </a:lnSpc>
              <a:buFont typeface="Wingdings 3" panose="05040102010807070707" pitchFamily="18" charset="2"/>
              <a:buNone/>
            </a:pPr>
            <a:r>
              <a:rPr lang="en-US" altLang="en-US" dirty="0">
                <a:effectLst/>
              </a:rPr>
              <a:t>	Amos 5:26–the “star of your god”</a:t>
            </a:r>
          </a:p>
          <a:p>
            <a:pPr>
              <a:lnSpc>
                <a:spcPct val="150000"/>
              </a:lnSpc>
              <a:buFont typeface="Wingdings 3" panose="05040102010807070707" pitchFamily="18" charset="2"/>
              <a:buNone/>
            </a:pPr>
            <a:r>
              <a:rPr lang="en-US" altLang="en-US" dirty="0">
                <a:effectLst/>
              </a:rPr>
              <a:t>	Acts 7:42, 43–the error that led to exile was Astrology</a:t>
            </a:r>
          </a:p>
          <a:p>
            <a:pPr>
              <a:lnSpc>
                <a:spcPct val="150000"/>
              </a:lnSpc>
              <a:buFont typeface="Wingdings 3" panose="05040102010807070707" pitchFamily="18" charset="2"/>
              <a:buNone/>
            </a:pPr>
            <a:r>
              <a:rPr lang="en-US" altLang="en-US" dirty="0">
                <a:effectLst/>
              </a:rPr>
              <a:t>	Astrology is a bitter opponent to the Christian religion.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p:cTn id="7" dur="500" fill="hold"/>
                                        <p:tgtEl>
                                          <p:spTgt spid="80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089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 calcmode="lin" valueType="num">
                                      <p:cBhvr>
                                        <p:cTn id="12" dur="500" fill="hold"/>
                                        <p:tgtEl>
                                          <p:spTgt spid="8089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089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0899">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 calcmode="lin" valueType="num">
                                      <p:cBhvr>
                                        <p:cTn id="17" dur="500" fill="hold"/>
                                        <p:tgtEl>
                                          <p:spTgt spid="8089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089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0899">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0899">
                                            <p:txEl>
                                              <p:pRg st="3" end="3"/>
                                            </p:txEl>
                                          </p:spTgt>
                                        </p:tgtEl>
                                        <p:attrNameLst>
                                          <p:attrName>style.visibility</p:attrName>
                                        </p:attrNameLst>
                                      </p:cBhvr>
                                      <p:to>
                                        <p:strVal val="visible"/>
                                      </p:to>
                                    </p:set>
                                    <p:anim calcmode="lin" valueType="num">
                                      <p:cBhvr>
                                        <p:cTn id="22" dur="500" fill="hold"/>
                                        <p:tgtEl>
                                          <p:spTgt spid="8089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0899">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80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EA943DCB-BEE6-4676-8D61-F0EB74E6C5DF}"/>
              </a:ext>
            </a:extLst>
          </p:cNvPr>
          <p:cNvSpPr>
            <a:spLocks noGrp="1" noChangeArrowheads="1"/>
          </p:cNvSpPr>
          <p:nvPr>
            <p:ph type="body" idx="1"/>
          </p:nvPr>
        </p:nvSpPr>
        <p:spPr>
          <a:xfrm>
            <a:off x="1742173" y="1219200"/>
            <a:ext cx="8431730" cy="5410200"/>
          </a:xfrm>
        </p:spPr>
        <p:txBody>
          <a:bodyPr/>
          <a:lstStyle/>
          <a:p>
            <a:pPr>
              <a:lnSpc>
                <a:spcPct val="90000"/>
              </a:lnSpc>
            </a:pPr>
            <a:r>
              <a:rPr lang="en-US" altLang="en-US" sz="3600" dirty="0">
                <a:effectLst/>
              </a:rPr>
              <a:t>It is a false miracle!</a:t>
            </a:r>
          </a:p>
          <a:p>
            <a:pPr>
              <a:lnSpc>
                <a:spcPct val="90000"/>
              </a:lnSpc>
              <a:buFont typeface="Wingdings 3" panose="05040102010807070707" pitchFamily="18" charset="2"/>
              <a:buNone/>
            </a:pPr>
            <a:r>
              <a:rPr lang="en-US" altLang="en-US" dirty="0">
                <a:effectLst/>
              </a:rPr>
              <a:t>	Astrology claims the ability to foretell that which is unknown except through supernatural means.</a:t>
            </a:r>
          </a:p>
          <a:p>
            <a:pPr>
              <a:lnSpc>
                <a:spcPct val="90000"/>
              </a:lnSpc>
              <a:buFont typeface="Wingdings 3" panose="05040102010807070707" pitchFamily="18" charset="2"/>
              <a:buNone/>
            </a:pPr>
            <a:r>
              <a:rPr lang="en-US" altLang="en-US" dirty="0">
                <a:effectLst/>
              </a:rPr>
              <a:t>	This miracle would “cease” when the “perfect” had been revealed </a:t>
            </a:r>
            <a:br>
              <a:rPr lang="en-US" altLang="en-US" dirty="0">
                <a:effectLst/>
              </a:rPr>
            </a:br>
            <a:r>
              <a:rPr lang="en-US" altLang="en-US" dirty="0">
                <a:effectLst/>
              </a:rPr>
              <a:t>(1 Corinthians 13:8, 10).</a:t>
            </a:r>
          </a:p>
          <a:p>
            <a:pPr>
              <a:lnSpc>
                <a:spcPct val="90000"/>
              </a:lnSpc>
              <a:buFont typeface="Wingdings 3" panose="05040102010807070707" pitchFamily="18" charset="2"/>
              <a:buNone/>
            </a:pPr>
            <a:r>
              <a:rPr lang="en-US" altLang="en-US" dirty="0">
                <a:effectLst/>
              </a:rPr>
              <a:t>	Those who believe in Astrology’s ability to foretell the future DO NOT believe in the Bible as the complete, revealed will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p:cTn id="7" dur="500" fill="hold"/>
                                        <p:tgtEl>
                                          <p:spTgt spid="819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2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1923">
                                            <p:txEl>
                                              <p:pRg st="1" end="1"/>
                                            </p:txEl>
                                          </p:spTgt>
                                        </p:tgtEl>
                                        <p:attrNameLst>
                                          <p:attrName>style.visibility</p:attrName>
                                        </p:attrNameLst>
                                      </p:cBhvr>
                                      <p:to>
                                        <p:strVal val="visible"/>
                                      </p:to>
                                    </p:set>
                                    <p:anim calcmode="lin" valueType="num">
                                      <p:cBhvr>
                                        <p:cTn id="12" dur="500" fill="hold"/>
                                        <p:tgtEl>
                                          <p:spTgt spid="8192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192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192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1923">
                                            <p:txEl>
                                              <p:pRg st="2" end="2"/>
                                            </p:txEl>
                                          </p:spTgt>
                                        </p:tgtEl>
                                        <p:attrNameLst>
                                          <p:attrName>style.visibility</p:attrName>
                                        </p:attrNameLst>
                                      </p:cBhvr>
                                      <p:to>
                                        <p:strVal val="visible"/>
                                      </p:to>
                                    </p:set>
                                    <p:anim calcmode="lin" valueType="num">
                                      <p:cBhvr>
                                        <p:cTn id="17" dur="500" fill="hold"/>
                                        <p:tgtEl>
                                          <p:spTgt spid="8192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192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192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1923">
                                            <p:txEl>
                                              <p:pRg st="3" end="3"/>
                                            </p:txEl>
                                          </p:spTgt>
                                        </p:tgtEl>
                                        <p:attrNameLst>
                                          <p:attrName>style.visibility</p:attrName>
                                        </p:attrNameLst>
                                      </p:cBhvr>
                                      <p:to>
                                        <p:strVal val="visible"/>
                                      </p:to>
                                    </p:set>
                                    <p:anim calcmode="lin" valueType="num">
                                      <p:cBhvr>
                                        <p:cTn id="22" dur="500" fill="hold"/>
                                        <p:tgtEl>
                                          <p:spTgt spid="8192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192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819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a:extLst>
              <a:ext uri="{FF2B5EF4-FFF2-40B4-BE49-F238E27FC236}">
                <a16:creationId xmlns:a16="http://schemas.microsoft.com/office/drawing/2014/main" id="{4494C698-C213-4149-B484-28A21175196E}"/>
              </a:ext>
            </a:extLst>
          </p:cNvPr>
          <p:cNvSpPr>
            <a:spLocks noGrp="1" noChangeArrowheads="1"/>
          </p:cNvSpPr>
          <p:nvPr>
            <p:ph type="body" idx="1"/>
          </p:nvPr>
        </p:nvSpPr>
        <p:spPr>
          <a:xfrm>
            <a:off x="2107932" y="1219200"/>
            <a:ext cx="6737685" cy="5410200"/>
          </a:xfrm>
        </p:spPr>
        <p:txBody>
          <a:bodyPr/>
          <a:lstStyle/>
          <a:p>
            <a:pPr algn="ctr">
              <a:lnSpc>
                <a:spcPct val="150000"/>
              </a:lnSpc>
              <a:buFont typeface="Wingdings 3" panose="05040102010807070707" pitchFamily="18" charset="2"/>
              <a:buNone/>
            </a:pPr>
            <a:r>
              <a:rPr lang="en-US" altLang="en-US" dirty="0">
                <a:effectLst/>
              </a:rPr>
              <a:t>IF Astrology has the miraculous ability to foretell the future, </a:t>
            </a:r>
          </a:p>
          <a:p>
            <a:pPr algn="ctr">
              <a:lnSpc>
                <a:spcPct val="150000"/>
              </a:lnSpc>
              <a:buFont typeface="Wingdings 3" panose="05040102010807070707" pitchFamily="18" charset="2"/>
              <a:buNone/>
            </a:pPr>
            <a:r>
              <a:rPr lang="en-US" altLang="en-US" dirty="0">
                <a:effectLst/>
              </a:rPr>
              <a:t>WHOSE miracle is it?</a:t>
            </a:r>
          </a:p>
          <a:p>
            <a:pPr>
              <a:lnSpc>
                <a:spcPct val="150000"/>
              </a:lnSpc>
            </a:pPr>
            <a:r>
              <a:rPr lang="en-US" altLang="en-US" dirty="0">
                <a:effectLst/>
              </a:rPr>
              <a:t>It CANNOT be God’s miracle.</a:t>
            </a:r>
          </a:p>
          <a:p>
            <a:pPr>
              <a:lnSpc>
                <a:spcPct val="150000"/>
              </a:lnSpc>
            </a:pPr>
            <a:r>
              <a:rPr lang="en-US" altLang="en-US" dirty="0">
                <a:effectLst/>
              </a:rPr>
              <a:t>It must be Satan’s miracle </a:t>
            </a:r>
            <a:br>
              <a:rPr lang="en-US" altLang="en-US" dirty="0">
                <a:effectLst/>
              </a:rPr>
            </a:br>
            <a:r>
              <a:rPr lang="en-US" altLang="en-US" dirty="0">
                <a:effectLst/>
              </a:rPr>
              <a:t>(2 Thessalonians 2:9ff).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9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2947">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 calcmode="lin" valueType="num">
                                      <p:cBhvr>
                                        <p:cTn id="12" dur="500" fill="hold"/>
                                        <p:tgtEl>
                                          <p:spTgt spid="8294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94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294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82947">
                                            <p:txEl>
                                              <p:pRg st="2" end="2"/>
                                            </p:txEl>
                                          </p:spTgt>
                                        </p:tgtEl>
                                        <p:attrNameLst>
                                          <p:attrName>style.visibility</p:attrName>
                                        </p:attrNameLst>
                                      </p:cBhvr>
                                      <p:to>
                                        <p:strVal val="visible"/>
                                      </p:to>
                                    </p:set>
                                    <p:anim calcmode="lin" valueType="num">
                                      <p:cBhvr>
                                        <p:cTn id="19" dur="500" fill="hold"/>
                                        <p:tgtEl>
                                          <p:spTgt spid="829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294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8294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82947">
                                            <p:txEl>
                                              <p:pRg st="3" end="3"/>
                                            </p:txEl>
                                          </p:spTgt>
                                        </p:tgtEl>
                                        <p:attrNameLst>
                                          <p:attrName>style.visibility</p:attrName>
                                        </p:attrNameLst>
                                      </p:cBhvr>
                                      <p:to>
                                        <p:strVal val="visible"/>
                                      </p:to>
                                    </p:set>
                                    <p:anim calcmode="lin" valueType="num">
                                      <p:cBhvr>
                                        <p:cTn id="26" dur="500" fill="hold"/>
                                        <p:tgtEl>
                                          <p:spTgt spid="8294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82947">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829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a:extLst>
              <a:ext uri="{FF2B5EF4-FFF2-40B4-BE49-F238E27FC236}">
                <a16:creationId xmlns:a16="http://schemas.microsoft.com/office/drawing/2014/main" id="{54234759-B24C-4571-98D5-F564B0612C62}"/>
              </a:ext>
            </a:extLst>
          </p:cNvPr>
          <p:cNvSpPr>
            <a:spLocks noGrp="1" noChangeArrowheads="1"/>
          </p:cNvSpPr>
          <p:nvPr>
            <p:ph type="body" idx="1"/>
          </p:nvPr>
        </p:nvSpPr>
        <p:spPr>
          <a:xfrm>
            <a:off x="1732548" y="1549667"/>
            <a:ext cx="9849852" cy="5079732"/>
          </a:xfrm>
        </p:spPr>
        <p:txBody>
          <a:bodyPr/>
          <a:lstStyle/>
          <a:p>
            <a:pPr>
              <a:lnSpc>
                <a:spcPct val="170000"/>
              </a:lnSpc>
            </a:pPr>
            <a:r>
              <a:rPr lang="en-US" altLang="en-US" sz="3600" dirty="0">
                <a:effectLst/>
              </a:rPr>
              <a:t>It is a false religion!</a:t>
            </a:r>
          </a:p>
          <a:p>
            <a:pPr>
              <a:lnSpc>
                <a:spcPct val="170000"/>
              </a:lnSpc>
              <a:buFont typeface="Wingdings 3" panose="05040102010807070707" pitchFamily="18" charset="2"/>
              <a:buNone/>
            </a:pPr>
            <a:r>
              <a:rPr lang="en-US" altLang="en-US" dirty="0">
                <a:effectLst/>
              </a:rPr>
              <a:t>	Astrology is a religious belief system.</a:t>
            </a:r>
          </a:p>
          <a:p>
            <a:pPr>
              <a:lnSpc>
                <a:spcPct val="170000"/>
              </a:lnSpc>
              <a:buFont typeface="Wingdings 3" panose="05040102010807070707" pitchFamily="18" charset="2"/>
              <a:buNone/>
            </a:pPr>
            <a:r>
              <a:rPr lang="en-US" altLang="en-US" dirty="0">
                <a:effectLst/>
              </a:rPr>
              <a:t>	It replaces the God-ordained religious practices with Satan’s substitute.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p:cTn id="7" dur="500" fill="hold"/>
                                        <p:tgtEl>
                                          <p:spTgt spid="839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397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calcmode="lin" valueType="num">
                                      <p:cBhvr>
                                        <p:cTn id="12" dur="500" fill="hold"/>
                                        <p:tgtEl>
                                          <p:spTgt spid="839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39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397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3971">
                                            <p:txEl>
                                              <p:pRg st="2" end="2"/>
                                            </p:txEl>
                                          </p:spTgt>
                                        </p:tgtEl>
                                        <p:attrNameLst>
                                          <p:attrName>style.visibility</p:attrName>
                                        </p:attrNameLst>
                                      </p:cBhvr>
                                      <p:to>
                                        <p:strVal val="visible"/>
                                      </p:to>
                                    </p:set>
                                    <p:anim calcmode="lin" valueType="num">
                                      <p:cBhvr>
                                        <p:cTn id="17" dur="500" fill="hold"/>
                                        <p:tgtEl>
                                          <p:spTgt spid="839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39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39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8800" b="1" dirty="0">
                <a:solidFill>
                  <a:srgbClr val="8B2939"/>
                </a:solidFill>
                <a:effectLst>
                  <a:outerShdw blurRad="38100" dist="38100" dir="2700000" algn="tl">
                    <a:srgbClr val="000000">
                      <a:alpha val="43137"/>
                    </a:srgbClr>
                  </a:outerShdw>
                </a:effectLst>
              </a:rPr>
              <a:t>OCCULT MAGIC</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8725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C658F209-ED37-40DB-965C-AE45892DAFA2}"/>
              </a:ext>
            </a:extLst>
          </p:cNvPr>
          <p:cNvSpPr>
            <a:spLocks noGrp="1" noChangeArrowheads="1"/>
          </p:cNvSpPr>
          <p:nvPr>
            <p:ph type="body" idx="1"/>
          </p:nvPr>
        </p:nvSpPr>
        <p:spPr>
          <a:xfrm>
            <a:off x="1665170" y="1530417"/>
            <a:ext cx="9917229" cy="5098982"/>
          </a:xfrm>
        </p:spPr>
        <p:txBody>
          <a:bodyPr/>
          <a:lstStyle/>
          <a:p>
            <a:pPr>
              <a:lnSpc>
                <a:spcPct val="140000"/>
              </a:lnSpc>
            </a:pPr>
            <a:r>
              <a:rPr lang="en-US" altLang="en-US" sz="3600" dirty="0">
                <a:effectLst/>
              </a:rPr>
              <a:t>It is a false religion!</a:t>
            </a:r>
          </a:p>
          <a:p>
            <a:pPr>
              <a:lnSpc>
                <a:spcPct val="140000"/>
              </a:lnSpc>
              <a:buFont typeface="Wingdings 3" panose="05040102010807070707" pitchFamily="18" charset="2"/>
              <a:buNone/>
            </a:pPr>
            <a:r>
              <a:rPr lang="en-US" altLang="en-US" sz="2800" dirty="0">
                <a:effectLst/>
              </a:rPr>
              <a:t>	It is a religion that does not believe the Bible.</a:t>
            </a:r>
          </a:p>
          <a:p>
            <a:pPr>
              <a:lnSpc>
                <a:spcPct val="140000"/>
              </a:lnSpc>
              <a:buFont typeface="Wingdings 3" panose="05040102010807070707" pitchFamily="18" charset="2"/>
              <a:buNone/>
            </a:pPr>
            <a:r>
              <a:rPr lang="en-US" altLang="en-US" sz="2800" dirty="0">
                <a:effectLst/>
              </a:rPr>
              <a:t>	It is a religion that does not believe in “sin.”</a:t>
            </a:r>
          </a:p>
          <a:p>
            <a:pPr>
              <a:lnSpc>
                <a:spcPct val="140000"/>
              </a:lnSpc>
              <a:buFont typeface="Wingdings 3" panose="05040102010807070707" pitchFamily="18" charset="2"/>
              <a:buNone/>
            </a:pPr>
            <a:r>
              <a:rPr lang="en-US" altLang="en-US" sz="2800" dirty="0">
                <a:effectLst/>
              </a:rPr>
              <a:t>	It is a religion of convenience.</a:t>
            </a:r>
          </a:p>
          <a:p>
            <a:pPr>
              <a:lnSpc>
                <a:spcPct val="140000"/>
              </a:lnSpc>
              <a:buFont typeface="Wingdings 3" panose="05040102010807070707" pitchFamily="18" charset="2"/>
              <a:buNone/>
            </a:pPr>
            <a:r>
              <a:rPr lang="en-US" altLang="en-US" sz="2800" dirty="0">
                <a:effectLst/>
              </a:rPr>
              <a:t>	It is a religion that destroys the 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anim calcmode="lin" valueType="num">
                                      <p:cBhvr>
                                        <p:cTn id="7" dur="5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499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4995">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4995">
                                            <p:txEl>
                                              <p:pRg st="2" end="2"/>
                                            </p:txEl>
                                          </p:spTgt>
                                        </p:tgtEl>
                                        <p:attrNameLst>
                                          <p:attrName>style.visibility</p:attrName>
                                        </p:attrNameLst>
                                      </p:cBhvr>
                                      <p:to>
                                        <p:strVal val="visible"/>
                                      </p:to>
                                    </p:set>
                                    <p:anim calcmode="lin" valueType="num">
                                      <p:cBhvr>
                                        <p:cTn id="12" dur="5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84995">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84995">
                                            <p:txEl>
                                              <p:pRg st="2" end="2"/>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4995">
                                            <p:txEl>
                                              <p:pRg st="3" end="3"/>
                                            </p:txEl>
                                          </p:spTgt>
                                        </p:tgtEl>
                                        <p:attrNameLst>
                                          <p:attrName>style.visibility</p:attrName>
                                        </p:attrNameLst>
                                      </p:cBhvr>
                                      <p:to>
                                        <p:strVal val="visible"/>
                                      </p:to>
                                    </p:set>
                                    <p:anim calcmode="lin" valueType="num">
                                      <p:cBhvr>
                                        <p:cTn id="17" dur="500" fill="hold"/>
                                        <p:tgtEl>
                                          <p:spTgt spid="84995">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84995">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84995">
                                            <p:txEl>
                                              <p:pRg st="3" end="3"/>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4995">
                                            <p:txEl>
                                              <p:pRg st="4" end="4"/>
                                            </p:txEl>
                                          </p:spTgt>
                                        </p:tgtEl>
                                        <p:attrNameLst>
                                          <p:attrName>style.visibility</p:attrName>
                                        </p:attrNameLst>
                                      </p:cBhvr>
                                      <p:to>
                                        <p:strVal val="visible"/>
                                      </p:to>
                                    </p:set>
                                    <p:anim calcmode="lin" valueType="num">
                                      <p:cBhvr>
                                        <p:cTn id="22" dur="500" fill="hold"/>
                                        <p:tgtEl>
                                          <p:spTgt spid="84995">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84995">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849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9663F931-7666-4339-8B84-87DC9CF6B043}"/>
              </a:ext>
            </a:extLst>
          </p:cNvPr>
          <p:cNvSpPr>
            <a:spLocks noGrp="1" noChangeArrowheads="1"/>
          </p:cNvSpPr>
          <p:nvPr>
            <p:ph type="body" idx="1"/>
          </p:nvPr>
        </p:nvSpPr>
        <p:spPr>
          <a:xfrm>
            <a:off x="1751798" y="1501540"/>
            <a:ext cx="9830601" cy="5127859"/>
          </a:xfrm>
        </p:spPr>
        <p:txBody>
          <a:bodyPr/>
          <a:lstStyle/>
          <a:p>
            <a:pPr>
              <a:lnSpc>
                <a:spcPct val="170000"/>
              </a:lnSpc>
            </a:pPr>
            <a:r>
              <a:rPr lang="en-US" altLang="en-US" sz="3600" dirty="0">
                <a:effectLst/>
              </a:rPr>
              <a:t>It is contradictory!</a:t>
            </a:r>
          </a:p>
          <a:p>
            <a:pPr>
              <a:lnSpc>
                <a:spcPct val="170000"/>
              </a:lnSpc>
              <a:buFont typeface="Wingdings 3" panose="05040102010807070707" pitchFamily="18" charset="2"/>
              <a:buNone/>
            </a:pPr>
            <a:r>
              <a:rPr lang="en-US" altLang="en-US" dirty="0">
                <a:effectLst/>
              </a:rPr>
              <a:t>	It is inconsistent in application.</a:t>
            </a:r>
          </a:p>
          <a:p>
            <a:pPr>
              <a:lnSpc>
                <a:spcPct val="170000"/>
              </a:lnSpc>
              <a:buFont typeface="Wingdings 3" panose="05040102010807070707" pitchFamily="18" charset="2"/>
              <a:buNone/>
            </a:pPr>
            <a:r>
              <a:rPr lang="en-US" altLang="en-US" dirty="0">
                <a:effectLst/>
              </a:rPr>
              <a:t>	It is constantly conflicting with itself.</a:t>
            </a:r>
          </a:p>
          <a:p>
            <a:pPr>
              <a:lnSpc>
                <a:spcPct val="170000"/>
              </a:lnSpc>
              <a:buFont typeface="Wingdings 3" panose="05040102010807070707" pitchFamily="18" charset="2"/>
              <a:buNone/>
            </a:pPr>
            <a:r>
              <a:rPr lang="en-US" altLang="en-US" dirty="0">
                <a:effectLst/>
              </a:rPr>
              <a:t>	It is without scientific basis for belief.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p:cTn id="7" dur="500" fill="hold"/>
                                        <p:tgtEl>
                                          <p:spTgt spid="86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60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601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 calcmode="lin" valueType="num">
                                      <p:cBhvr>
                                        <p:cTn id="12" dur="500" fill="hold"/>
                                        <p:tgtEl>
                                          <p:spTgt spid="8601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601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6019">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 calcmode="lin" valueType="num">
                                      <p:cBhvr>
                                        <p:cTn id="17" dur="500" fill="hold"/>
                                        <p:tgtEl>
                                          <p:spTgt spid="8601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601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6019">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6019">
                                            <p:txEl>
                                              <p:pRg st="3" end="3"/>
                                            </p:txEl>
                                          </p:spTgt>
                                        </p:tgtEl>
                                        <p:attrNameLst>
                                          <p:attrName>style.visibility</p:attrName>
                                        </p:attrNameLst>
                                      </p:cBhvr>
                                      <p:to>
                                        <p:strVal val="visible"/>
                                      </p:to>
                                    </p:set>
                                    <p:anim calcmode="lin" valueType="num">
                                      <p:cBhvr>
                                        <p:cTn id="22" dur="500" fill="hold"/>
                                        <p:tgtEl>
                                          <p:spTgt spid="8601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6019">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86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a:extLst>
              <a:ext uri="{FF2B5EF4-FFF2-40B4-BE49-F238E27FC236}">
                <a16:creationId xmlns:a16="http://schemas.microsoft.com/office/drawing/2014/main" id="{164448F8-2D4B-4AE6-B0A2-7C536BD5135F}"/>
              </a:ext>
            </a:extLst>
          </p:cNvPr>
          <p:cNvSpPr>
            <a:spLocks noGrp="1" noChangeArrowheads="1"/>
          </p:cNvSpPr>
          <p:nvPr>
            <p:ph type="body" idx="1"/>
          </p:nvPr>
        </p:nvSpPr>
        <p:spPr>
          <a:xfrm>
            <a:off x="2107932" y="1219200"/>
            <a:ext cx="7392203" cy="5410200"/>
          </a:xfrm>
        </p:spPr>
        <p:txBody>
          <a:bodyPr/>
          <a:lstStyle/>
          <a:p>
            <a:pPr>
              <a:lnSpc>
                <a:spcPct val="120000"/>
              </a:lnSpc>
            </a:pPr>
            <a:r>
              <a:rPr lang="en-US" altLang="en-US" sz="3600" dirty="0">
                <a:effectLst/>
              </a:rPr>
              <a:t>The Bible is very clear in its discussion of Astrology.</a:t>
            </a:r>
          </a:p>
          <a:p>
            <a:pPr>
              <a:lnSpc>
                <a:spcPct val="120000"/>
              </a:lnSpc>
              <a:buFont typeface="Wingdings 3" panose="05040102010807070707" pitchFamily="18" charset="2"/>
              <a:buNone/>
            </a:pPr>
            <a:r>
              <a:rPr lang="en-US" altLang="en-US" dirty="0">
                <a:effectLst/>
              </a:rPr>
              <a:t>	There are clear warnings against trusting Astrology</a:t>
            </a:r>
          </a:p>
          <a:p>
            <a:pPr>
              <a:lnSpc>
                <a:spcPct val="120000"/>
              </a:lnSpc>
              <a:buFont typeface="Wingdings 3" panose="05040102010807070707" pitchFamily="18" charset="2"/>
              <a:buNone/>
            </a:pPr>
            <a:r>
              <a:rPr lang="en-US" altLang="en-US" dirty="0">
                <a:effectLst/>
              </a:rPr>
              <a:t>	(Isaiah 47:13-15; Jeremiah 10:2; Deuteronomy 4:19)</a:t>
            </a:r>
          </a:p>
          <a:p>
            <a:pPr>
              <a:lnSpc>
                <a:spcPct val="120000"/>
              </a:lnSpc>
              <a:buFont typeface="Wingdings 3" panose="05040102010807070707" pitchFamily="18" charset="2"/>
              <a:buNone/>
            </a:pPr>
            <a:r>
              <a:rPr lang="en-US" altLang="en-US" dirty="0">
                <a:effectLst/>
              </a:rPr>
              <a:t>	A fatalistic approach</a:t>
            </a:r>
          </a:p>
          <a:p>
            <a:pPr>
              <a:lnSpc>
                <a:spcPct val="120000"/>
              </a:lnSpc>
              <a:buFont typeface="Wingdings 3" panose="05040102010807070707" pitchFamily="18" charset="2"/>
              <a:buNone/>
            </a:pPr>
            <a:r>
              <a:rPr lang="en-US" altLang="en-US" dirty="0">
                <a:effectLst/>
              </a:rPr>
              <a:t>	(Revelation 3:20; 22:17)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p:cTn id="7" dur="500" fill="hold"/>
                                        <p:tgtEl>
                                          <p:spTgt spid="870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70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7043">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p:cTn id="13" dur="500" fill="hold"/>
                                        <p:tgtEl>
                                          <p:spTgt spid="8704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704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87043">
                                            <p:txEl>
                                              <p:pRg st="1" end="1"/>
                                            </p:txEl>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87043">
                                            <p:txEl>
                                              <p:pRg st="2" end="2"/>
                                            </p:txEl>
                                          </p:spTgt>
                                        </p:tgtEl>
                                        <p:attrNameLst>
                                          <p:attrName>style.visibility</p:attrName>
                                        </p:attrNameLst>
                                      </p:cBhvr>
                                      <p:to>
                                        <p:strVal val="visible"/>
                                      </p:to>
                                    </p:set>
                                    <p:anim calcmode="lin" valueType="num">
                                      <p:cBhvr>
                                        <p:cTn id="18" dur="500" fill="hold"/>
                                        <p:tgtEl>
                                          <p:spTgt spid="8704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8704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8704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p:cTn id="25" dur="500" fill="hold"/>
                                        <p:tgtEl>
                                          <p:spTgt spid="8704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704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87043">
                                            <p:txEl>
                                              <p:pRg st="3" end="3"/>
                                            </p:txEl>
                                          </p:spTgt>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87043">
                                            <p:txEl>
                                              <p:pRg st="4" end="4"/>
                                            </p:txEl>
                                          </p:spTgt>
                                        </p:tgtEl>
                                        <p:attrNameLst>
                                          <p:attrName>style.visibility</p:attrName>
                                        </p:attrNameLst>
                                      </p:cBhvr>
                                      <p:to>
                                        <p:strVal val="visible"/>
                                      </p:to>
                                    </p:set>
                                    <p:anim calcmode="lin" valueType="num">
                                      <p:cBhvr>
                                        <p:cTn id="30" dur="500" fill="hold"/>
                                        <p:tgtEl>
                                          <p:spTgt spid="8704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87043">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870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id="{00492FAD-17B2-43DE-8010-DF723B92C05A}"/>
              </a:ext>
            </a:extLst>
          </p:cNvPr>
          <p:cNvSpPr>
            <a:spLocks noGrp="1" noChangeArrowheads="1"/>
          </p:cNvSpPr>
          <p:nvPr>
            <p:ph type="body" idx="1"/>
          </p:nvPr>
        </p:nvSpPr>
        <p:spPr>
          <a:xfrm>
            <a:off x="1722922" y="1655545"/>
            <a:ext cx="7960093" cy="4973854"/>
          </a:xfrm>
        </p:spPr>
        <p:txBody>
          <a:bodyPr/>
          <a:lstStyle/>
          <a:p>
            <a:pPr>
              <a:lnSpc>
                <a:spcPct val="170000"/>
              </a:lnSpc>
            </a:pPr>
            <a:r>
              <a:rPr lang="en-US" altLang="en-US" sz="3600" dirty="0">
                <a:effectLst/>
              </a:rPr>
              <a:t>There is great danger.</a:t>
            </a:r>
          </a:p>
          <a:p>
            <a:pPr>
              <a:lnSpc>
                <a:spcPct val="170000"/>
              </a:lnSpc>
              <a:buFont typeface="Wingdings 3" panose="05040102010807070707" pitchFamily="18" charset="2"/>
              <a:buNone/>
            </a:pPr>
            <a:r>
              <a:rPr lang="en-US" altLang="en-US" dirty="0">
                <a:effectLst/>
              </a:rPr>
              <a:t>	Danger of financial loss</a:t>
            </a:r>
          </a:p>
          <a:p>
            <a:pPr>
              <a:lnSpc>
                <a:spcPct val="170000"/>
              </a:lnSpc>
              <a:buFont typeface="Wingdings 3" panose="05040102010807070707" pitchFamily="18" charset="2"/>
              <a:buNone/>
            </a:pPr>
            <a:r>
              <a:rPr lang="en-US" altLang="en-US" dirty="0">
                <a:effectLst/>
              </a:rPr>
              <a:t>	Danger in viewing life as offering no hope because all is predetermined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p:cTn id="7" dur="500" fill="hold"/>
                                        <p:tgtEl>
                                          <p:spTgt spid="88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80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8067">
                                            <p:txEl>
                                              <p:pRg st="1" end="1"/>
                                            </p:txEl>
                                          </p:spTgt>
                                        </p:tgtEl>
                                        <p:attrNameLst>
                                          <p:attrName>style.visibility</p:attrName>
                                        </p:attrNameLst>
                                      </p:cBhvr>
                                      <p:to>
                                        <p:strVal val="visible"/>
                                      </p:to>
                                    </p:set>
                                    <p:anim calcmode="lin" valueType="num">
                                      <p:cBhvr>
                                        <p:cTn id="14" dur="500" fill="hold"/>
                                        <p:tgtEl>
                                          <p:spTgt spid="880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806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80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8067">
                                            <p:txEl>
                                              <p:pRg st="2" end="2"/>
                                            </p:txEl>
                                          </p:spTgt>
                                        </p:tgtEl>
                                        <p:attrNameLst>
                                          <p:attrName>style.visibility</p:attrName>
                                        </p:attrNameLst>
                                      </p:cBhvr>
                                      <p:to>
                                        <p:strVal val="visible"/>
                                      </p:to>
                                    </p:set>
                                    <p:anim calcmode="lin" valueType="num">
                                      <p:cBhvr>
                                        <p:cTn id="21" dur="500" fill="hold"/>
                                        <p:tgtEl>
                                          <p:spTgt spid="8806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806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80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a:extLst>
              <a:ext uri="{FF2B5EF4-FFF2-40B4-BE49-F238E27FC236}">
                <a16:creationId xmlns:a16="http://schemas.microsoft.com/office/drawing/2014/main" id="{C08F14BD-6C4B-4979-B053-69F1467B3CDF}"/>
              </a:ext>
            </a:extLst>
          </p:cNvPr>
          <p:cNvSpPr>
            <a:spLocks noGrp="1" noChangeArrowheads="1"/>
          </p:cNvSpPr>
          <p:nvPr>
            <p:ph type="body" idx="1"/>
          </p:nvPr>
        </p:nvSpPr>
        <p:spPr>
          <a:xfrm>
            <a:off x="2146435" y="1094071"/>
            <a:ext cx="7209322" cy="5410200"/>
          </a:xfrm>
        </p:spPr>
        <p:txBody>
          <a:bodyPr/>
          <a:lstStyle/>
          <a:p>
            <a:pPr algn="ctr">
              <a:lnSpc>
                <a:spcPct val="130000"/>
              </a:lnSpc>
              <a:buFont typeface="Wingdings 3" panose="05040102010807070707" pitchFamily="18" charset="2"/>
              <a:buNone/>
            </a:pPr>
            <a:r>
              <a:rPr lang="en-US" altLang="en-US" sz="4000" dirty="0">
                <a:effectLst/>
              </a:rPr>
              <a:t>Summary...</a:t>
            </a:r>
          </a:p>
          <a:p>
            <a:pPr>
              <a:lnSpc>
                <a:spcPct val="130000"/>
              </a:lnSpc>
            </a:pPr>
            <a:r>
              <a:rPr lang="en-US" altLang="en-US" dirty="0">
                <a:effectLst/>
              </a:rPr>
              <a:t>It is creature worship!</a:t>
            </a:r>
          </a:p>
          <a:p>
            <a:pPr>
              <a:lnSpc>
                <a:spcPct val="130000"/>
              </a:lnSpc>
            </a:pPr>
            <a:r>
              <a:rPr lang="en-US" altLang="en-US" dirty="0">
                <a:effectLst/>
              </a:rPr>
              <a:t>It is idolatry!</a:t>
            </a:r>
          </a:p>
          <a:p>
            <a:pPr>
              <a:lnSpc>
                <a:spcPct val="130000"/>
              </a:lnSpc>
            </a:pPr>
            <a:r>
              <a:rPr lang="en-US" altLang="en-US" dirty="0">
                <a:effectLst/>
              </a:rPr>
              <a:t>It is condemned!</a:t>
            </a:r>
          </a:p>
          <a:p>
            <a:pPr>
              <a:lnSpc>
                <a:spcPct val="130000"/>
              </a:lnSpc>
            </a:pPr>
            <a:r>
              <a:rPr lang="en-US" altLang="en-US" dirty="0">
                <a:effectLst/>
              </a:rPr>
              <a:t>It is a false miracle!</a:t>
            </a:r>
          </a:p>
          <a:p>
            <a:pPr>
              <a:lnSpc>
                <a:spcPct val="130000"/>
              </a:lnSpc>
            </a:pPr>
            <a:r>
              <a:rPr lang="en-US" altLang="en-US" dirty="0">
                <a:effectLst/>
              </a:rPr>
              <a:t>It is a false religion!</a:t>
            </a:r>
          </a:p>
          <a:p>
            <a:pPr>
              <a:lnSpc>
                <a:spcPct val="130000"/>
              </a:lnSpc>
            </a:pPr>
            <a:r>
              <a:rPr lang="en-US" altLang="en-US" dirty="0">
                <a:effectLst/>
              </a:rPr>
              <a:t>It is contradictory!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p:cTn id="7" dur="500" fill="hold"/>
                                        <p:tgtEl>
                                          <p:spTgt spid="890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0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909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 calcmode="lin" valueType="num">
                                      <p:cBhvr>
                                        <p:cTn id="12" dur="500" fill="hold"/>
                                        <p:tgtEl>
                                          <p:spTgt spid="8909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909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909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 calcmode="lin" valueType="num">
                                      <p:cBhvr>
                                        <p:cTn id="17" dur="500" fill="hold"/>
                                        <p:tgtEl>
                                          <p:spTgt spid="8909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909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9091">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9091">
                                            <p:txEl>
                                              <p:pRg st="3" end="3"/>
                                            </p:txEl>
                                          </p:spTgt>
                                        </p:tgtEl>
                                        <p:attrNameLst>
                                          <p:attrName>style.visibility</p:attrName>
                                        </p:attrNameLst>
                                      </p:cBhvr>
                                      <p:to>
                                        <p:strVal val="visible"/>
                                      </p:to>
                                    </p:set>
                                    <p:anim calcmode="lin" valueType="num">
                                      <p:cBhvr>
                                        <p:cTn id="22" dur="500" fill="hold"/>
                                        <p:tgtEl>
                                          <p:spTgt spid="8909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909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89091">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89091">
                                            <p:txEl>
                                              <p:pRg st="4" end="4"/>
                                            </p:txEl>
                                          </p:spTgt>
                                        </p:tgtEl>
                                        <p:attrNameLst>
                                          <p:attrName>style.visibility</p:attrName>
                                        </p:attrNameLst>
                                      </p:cBhvr>
                                      <p:to>
                                        <p:strVal val="visible"/>
                                      </p:to>
                                    </p:set>
                                    <p:anim calcmode="lin" valueType="num">
                                      <p:cBhvr>
                                        <p:cTn id="27" dur="500" fill="hold"/>
                                        <p:tgtEl>
                                          <p:spTgt spid="8909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909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89091">
                                            <p:txEl>
                                              <p:pRg st="4" end="4"/>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89091">
                                            <p:txEl>
                                              <p:pRg st="5" end="5"/>
                                            </p:txEl>
                                          </p:spTgt>
                                        </p:tgtEl>
                                        <p:attrNameLst>
                                          <p:attrName>style.visibility</p:attrName>
                                        </p:attrNameLst>
                                      </p:cBhvr>
                                      <p:to>
                                        <p:strVal val="visible"/>
                                      </p:to>
                                    </p:set>
                                    <p:anim calcmode="lin" valueType="num">
                                      <p:cBhvr>
                                        <p:cTn id="32" dur="500" fill="hold"/>
                                        <p:tgtEl>
                                          <p:spTgt spid="89091">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89091">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89091">
                                            <p:txEl>
                                              <p:pRg st="5" end="5"/>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89091">
                                            <p:txEl>
                                              <p:pRg st="6" end="6"/>
                                            </p:txEl>
                                          </p:spTgt>
                                        </p:tgtEl>
                                        <p:attrNameLst>
                                          <p:attrName>style.visibility</p:attrName>
                                        </p:attrNameLst>
                                      </p:cBhvr>
                                      <p:to>
                                        <p:strVal val="visible"/>
                                      </p:to>
                                    </p:set>
                                    <p:anim calcmode="lin" valueType="num">
                                      <p:cBhvr>
                                        <p:cTn id="37" dur="500" fill="hold"/>
                                        <p:tgtEl>
                                          <p:spTgt spid="89091">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9091">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890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7"/>
            <a:ext cx="11719249" cy="423326"/>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1B89E567-88E4-425C-96BE-192AF5143AB4}"/>
              </a:ext>
            </a:extLst>
          </p:cNvPr>
          <p:cNvPicPr>
            <a:picLocks noGrp="1" noChangeAspect="1"/>
          </p:cNvPicPr>
          <p:nvPr>
            <p:ph idx="1"/>
          </p:nvPr>
        </p:nvPicPr>
        <p:blipFill>
          <a:blip r:embed="rId3"/>
          <a:stretch>
            <a:fillRect/>
          </a:stretch>
        </p:blipFill>
        <p:spPr>
          <a:xfrm>
            <a:off x="242595" y="665923"/>
            <a:ext cx="11719249" cy="5949479"/>
          </a:xfrm>
          <a:solidFill>
            <a:schemeClr val="accent2">
              <a:lumMod val="20000"/>
              <a:lumOff val="80000"/>
            </a:schemeClr>
          </a:solidFill>
          <a:ln>
            <a:noFill/>
          </a:ln>
        </p:spPr>
      </p:pic>
    </p:spTree>
    <p:extLst>
      <p:ext uri="{BB962C8B-B14F-4D97-AF65-F5344CB8AC3E}">
        <p14:creationId xmlns:p14="http://schemas.microsoft.com/office/powerpoint/2010/main" val="2577947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a:extLst>
              <a:ext uri="{FF2B5EF4-FFF2-40B4-BE49-F238E27FC236}">
                <a16:creationId xmlns:a16="http://schemas.microsoft.com/office/drawing/2014/main" id="{B53F2039-3CEF-43E9-8AA7-245F2AAFC272}"/>
              </a:ext>
            </a:extLst>
          </p:cNvPr>
          <p:cNvSpPr>
            <a:spLocks noGrp="1" noChangeArrowheads="1"/>
          </p:cNvSpPr>
          <p:nvPr>
            <p:ph type="body" idx="1"/>
          </p:nvPr>
        </p:nvSpPr>
        <p:spPr>
          <a:xfrm>
            <a:off x="1809549" y="1174282"/>
            <a:ext cx="8219975" cy="5342021"/>
          </a:xfrm>
        </p:spPr>
        <p:txBody>
          <a:bodyPr/>
          <a:lstStyle/>
          <a:p>
            <a:pPr algn="ctr">
              <a:lnSpc>
                <a:spcPct val="160000"/>
              </a:lnSpc>
              <a:buFont typeface="Wingdings 3" panose="05040102010807070707" pitchFamily="18" charset="2"/>
              <a:buNone/>
            </a:pPr>
            <a:r>
              <a:rPr lang="en-US" altLang="en-US" sz="3600" dirty="0">
                <a:solidFill>
                  <a:srgbClr val="C00000"/>
                </a:solidFill>
                <a:effectLst/>
              </a:rPr>
              <a:t>Tarot Cards (</a:t>
            </a:r>
            <a:r>
              <a:rPr lang="en-US" altLang="en-US" sz="3600" dirty="0" err="1">
                <a:solidFill>
                  <a:srgbClr val="C00000"/>
                </a:solidFill>
                <a:effectLst/>
              </a:rPr>
              <a:t>Cartomancy</a:t>
            </a:r>
            <a:r>
              <a:rPr lang="en-US" altLang="en-US" sz="3600" dirty="0">
                <a:solidFill>
                  <a:srgbClr val="C00000"/>
                </a:solidFill>
                <a:effectLst/>
              </a:rPr>
              <a:t>)</a:t>
            </a:r>
          </a:p>
          <a:p>
            <a:pPr>
              <a:lnSpc>
                <a:spcPct val="160000"/>
              </a:lnSpc>
            </a:pPr>
            <a:r>
              <a:rPr lang="en-US" altLang="en-US" dirty="0">
                <a:effectLst/>
              </a:rPr>
              <a:t>Originated in Egypt</a:t>
            </a:r>
          </a:p>
          <a:p>
            <a:pPr>
              <a:lnSpc>
                <a:spcPct val="160000"/>
              </a:lnSpc>
            </a:pPr>
            <a:r>
              <a:rPr lang="en-US" altLang="en-US" dirty="0">
                <a:effectLst/>
              </a:rPr>
              <a:t>Cards use Egyptian religious symbols</a:t>
            </a:r>
          </a:p>
          <a:p>
            <a:pPr>
              <a:lnSpc>
                <a:spcPct val="160000"/>
              </a:lnSpc>
            </a:pPr>
            <a:r>
              <a:rPr lang="en-US" altLang="en-US" dirty="0">
                <a:effectLst/>
              </a:rPr>
              <a:t>Cards suggest the effect of powers</a:t>
            </a:r>
          </a:p>
          <a:p>
            <a:pPr>
              <a:lnSpc>
                <a:spcPct val="160000"/>
              </a:lnSpc>
            </a:pPr>
            <a:r>
              <a:rPr lang="en-US" altLang="en-US" dirty="0">
                <a:effectLst/>
              </a:rPr>
              <a:t>Cards are suppose to be “keys” to unlock the secrets of the universe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p:cTn id="7"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1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0115">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p:cTn id="13" dur="500" fill="hold"/>
                                        <p:tgtEl>
                                          <p:spTgt spid="901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011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9011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90115">
                                            <p:txEl>
                                              <p:pRg st="2" end="2"/>
                                            </p:txEl>
                                          </p:spTgt>
                                        </p:tgtEl>
                                        <p:attrNameLst>
                                          <p:attrName>style.visibility</p:attrName>
                                        </p:attrNameLst>
                                      </p:cBhvr>
                                      <p:to>
                                        <p:strVal val="visible"/>
                                      </p:to>
                                    </p:set>
                                    <p:anim calcmode="lin" valueType="num">
                                      <p:cBhvr>
                                        <p:cTn id="20" dur="500" fill="hold"/>
                                        <p:tgtEl>
                                          <p:spTgt spid="9011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90115">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9011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90115">
                                            <p:txEl>
                                              <p:pRg st="3" end="3"/>
                                            </p:txEl>
                                          </p:spTgt>
                                        </p:tgtEl>
                                        <p:attrNameLst>
                                          <p:attrName>style.visibility</p:attrName>
                                        </p:attrNameLst>
                                      </p:cBhvr>
                                      <p:to>
                                        <p:strVal val="visible"/>
                                      </p:to>
                                    </p:set>
                                    <p:anim calcmode="lin" valueType="num">
                                      <p:cBhvr>
                                        <p:cTn id="27" dur="500" fill="hold"/>
                                        <p:tgtEl>
                                          <p:spTgt spid="9011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90115">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90115">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90115">
                                            <p:txEl>
                                              <p:pRg st="4" end="4"/>
                                            </p:txEl>
                                          </p:spTgt>
                                        </p:tgtEl>
                                        <p:attrNameLst>
                                          <p:attrName>style.visibility</p:attrName>
                                        </p:attrNameLst>
                                      </p:cBhvr>
                                      <p:to>
                                        <p:strVal val="visible"/>
                                      </p:to>
                                    </p:set>
                                    <p:anim calcmode="lin" valueType="num">
                                      <p:cBhvr>
                                        <p:cTn id="34" dur="500" fill="hold"/>
                                        <p:tgtEl>
                                          <p:spTgt spid="90115">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90115">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90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44FDD141-191F-429F-90FA-478E368B60D8}"/>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2596" y="242888"/>
            <a:ext cx="11706810" cy="6372225"/>
          </a:xfrm>
          <a:prstGeom prst="rect">
            <a:avLst/>
          </a:prstGeom>
          <a:noFill/>
          <a:ln>
            <a:noFill/>
          </a:ln>
        </p:spPr>
      </p:pic>
    </p:spTree>
    <p:extLst>
      <p:ext uri="{BB962C8B-B14F-4D97-AF65-F5344CB8AC3E}">
        <p14:creationId xmlns:p14="http://schemas.microsoft.com/office/powerpoint/2010/main" val="18255166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a:extLst>
              <a:ext uri="{FF2B5EF4-FFF2-40B4-BE49-F238E27FC236}">
                <a16:creationId xmlns:a16="http://schemas.microsoft.com/office/drawing/2014/main" id="{DCC11036-4861-4397-9C4D-081BF9C86295}"/>
              </a:ext>
            </a:extLst>
          </p:cNvPr>
          <p:cNvSpPr>
            <a:spLocks noGrp="1" noChangeArrowheads="1"/>
          </p:cNvSpPr>
          <p:nvPr>
            <p:ph type="body" idx="1"/>
          </p:nvPr>
        </p:nvSpPr>
        <p:spPr>
          <a:xfrm>
            <a:off x="2011680" y="1636294"/>
            <a:ext cx="8017844" cy="4993105"/>
          </a:xfrm>
        </p:spPr>
        <p:txBody>
          <a:bodyPr/>
          <a:lstStyle/>
          <a:p>
            <a:pPr algn="ctr">
              <a:lnSpc>
                <a:spcPct val="180000"/>
              </a:lnSpc>
              <a:buFont typeface="Wingdings 3" panose="05040102010807070707" pitchFamily="18" charset="2"/>
              <a:buNone/>
            </a:pPr>
            <a:r>
              <a:rPr lang="en-US" altLang="en-US" dirty="0">
                <a:effectLst/>
              </a:rPr>
              <a:t>Mirror, glass, and water gazing</a:t>
            </a:r>
          </a:p>
          <a:p>
            <a:pPr>
              <a:lnSpc>
                <a:spcPct val="180000"/>
              </a:lnSpc>
            </a:pPr>
            <a:r>
              <a:rPr lang="en-US" altLang="en-US" dirty="0">
                <a:effectLst/>
              </a:rPr>
              <a:t>A trance-like state that is able to “see” events of the future</a:t>
            </a:r>
          </a:p>
          <a:p>
            <a:pPr>
              <a:lnSpc>
                <a:spcPct val="180000"/>
              </a:lnSpc>
            </a:pPr>
            <a:r>
              <a:rPr lang="en-US" altLang="en-US" dirty="0">
                <a:effectLst/>
              </a:rPr>
              <a:t>Condemned by God (Ezekiel 13:6-8)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p:cTn id="7" dur="500" fill="hold"/>
                                        <p:tgtEl>
                                          <p:spTgt spid="91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11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11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1139">
                                            <p:txEl>
                                              <p:pRg st="1" end="1"/>
                                            </p:txEl>
                                          </p:spTgt>
                                        </p:tgtEl>
                                        <p:attrNameLst>
                                          <p:attrName>style.visibility</p:attrName>
                                        </p:attrNameLst>
                                      </p:cBhvr>
                                      <p:to>
                                        <p:strVal val="visible"/>
                                      </p:to>
                                    </p:set>
                                    <p:anim calcmode="lin" valueType="num">
                                      <p:cBhvr>
                                        <p:cTn id="14" dur="500" fill="hold"/>
                                        <p:tgtEl>
                                          <p:spTgt spid="9113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113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113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1139">
                                            <p:txEl>
                                              <p:pRg st="2" end="2"/>
                                            </p:txEl>
                                          </p:spTgt>
                                        </p:tgtEl>
                                        <p:attrNameLst>
                                          <p:attrName>style.visibility</p:attrName>
                                        </p:attrNameLst>
                                      </p:cBhvr>
                                      <p:to>
                                        <p:strVal val="visible"/>
                                      </p:to>
                                    </p:set>
                                    <p:anim calcmode="lin" valueType="num">
                                      <p:cBhvr>
                                        <p:cTn id="21" dur="500" fill="hold"/>
                                        <p:tgtEl>
                                          <p:spTgt spid="9113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113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11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a:extLst>
              <a:ext uri="{FF2B5EF4-FFF2-40B4-BE49-F238E27FC236}">
                <a16:creationId xmlns:a16="http://schemas.microsoft.com/office/drawing/2014/main" id="{5A2BB1E0-0FEC-4896-B165-D25D0C0A0BD9}"/>
              </a:ext>
            </a:extLst>
          </p:cNvPr>
          <p:cNvSpPr>
            <a:spLocks noGrp="1" noChangeArrowheads="1"/>
          </p:cNvSpPr>
          <p:nvPr>
            <p:ph type="body" idx="1"/>
          </p:nvPr>
        </p:nvSpPr>
        <p:spPr>
          <a:xfrm>
            <a:off x="2184935" y="1039528"/>
            <a:ext cx="7324825" cy="5589872"/>
          </a:xfrm>
        </p:spPr>
        <p:txBody>
          <a:bodyPr/>
          <a:lstStyle/>
          <a:p>
            <a:pPr algn="ctr">
              <a:lnSpc>
                <a:spcPct val="120000"/>
              </a:lnSpc>
              <a:buFont typeface="Wingdings 3" panose="05040102010807070707" pitchFamily="18" charset="2"/>
              <a:buNone/>
            </a:pPr>
            <a:r>
              <a:rPr lang="en-US" altLang="en-US" sz="3600" dirty="0">
                <a:solidFill>
                  <a:srgbClr val="C00000"/>
                </a:solidFill>
                <a:effectLst/>
              </a:rPr>
              <a:t>Dream Interpretation</a:t>
            </a:r>
          </a:p>
          <a:p>
            <a:pPr>
              <a:lnSpc>
                <a:spcPct val="120000"/>
              </a:lnSpc>
            </a:pPr>
            <a:r>
              <a:rPr lang="en-US" altLang="en-US" dirty="0">
                <a:effectLst/>
              </a:rPr>
              <a:t>Dreams are “windows to the unseen realm.”</a:t>
            </a:r>
          </a:p>
          <a:p>
            <a:pPr>
              <a:lnSpc>
                <a:spcPct val="120000"/>
              </a:lnSpc>
            </a:pPr>
            <a:r>
              <a:rPr lang="en-US" altLang="en-US" dirty="0">
                <a:effectLst/>
              </a:rPr>
              <a:t>While you sleep, the spirits of the unseen realm invade your mind and try to enlighten you about the future.</a:t>
            </a:r>
          </a:p>
          <a:p>
            <a:pPr>
              <a:lnSpc>
                <a:spcPct val="120000"/>
              </a:lnSpc>
            </a:pPr>
            <a:r>
              <a:rPr lang="en-US" altLang="en-US" dirty="0">
                <a:effectLst/>
              </a:rPr>
              <a:t>Only the spiritual person is able to give interpretation.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p:cTn id="7" dur="500" fill="hold"/>
                                        <p:tgtEl>
                                          <p:spTgt spid="92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21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2163">
                                            <p:txEl>
                                              <p:pRg st="1" end="1"/>
                                            </p:txEl>
                                          </p:spTgt>
                                        </p:tgtEl>
                                        <p:attrNameLst>
                                          <p:attrName>style.visibility</p:attrName>
                                        </p:attrNameLst>
                                      </p:cBhvr>
                                      <p:to>
                                        <p:strVal val="visible"/>
                                      </p:to>
                                    </p:set>
                                    <p:anim calcmode="lin" valueType="num">
                                      <p:cBhvr>
                                        <p:cTn id="14" dur="500" fill="hold"/>
                                        <p:tgtEl>
                                          <p:spTgt spid="9216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216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216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2163">
                                            <p:txEl>
                                              <p:pRg st="2" end="2"/>
                                            </p:txEl>
                                          </p:spTgt>
                                        </p:tgtEl>
                                        <p:attrNameLst>
                                          <p:attrName>style.visibility</p:attrName>
                                        </p:attrNameLst>
                                      </p:cBhvr>
                                      <p:to>
                                        <p:strVal val="visible"/>
                                      </p:to>
                                    </p:set>
                                    <p:anim calcmode="lin" valueType="num">
                                      <p:cBhvr>
                                        <p:cTn id="21" dur="500" fill="hold"/>
                                        <p:tgtEl>
                                          <p:spTgt spid="9216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216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216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92163">
                                            <p:txEl>
                                              <p:pRg st="3" end="3"/>
                                            </p:txEl>
                                          </p:spTgt>
                                        </p:tgtEl>
                                        <p:attrNameLst>
                                          <p:attrName>style.visibility</p:attrName>
                                        </p:attrNameLst>
                                      </p:cBhvr>
                                      <p:to>
                                        <p:strVal val="visible"/>
                                      </p:to>
                                    </p:set>
                                    <p:anim calcmode="lin" valueType="num">
                                      <p:cBhvr>
                                        <p:cTn id="28" dur="500" fill="hold"/>
                                        <p:tgtEl>
                                          <p:spTgt spid="9216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9216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921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6246C8F-0340-4D91-B1CD-723E6F1A0CA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595" y="242596"/>
            <a:ext cx="11706810" cy="6372517"/>
          </a:xfrm>
          <a:prstGeom prst="rect">
            <a:avLst/>
          </a:prstGeom>
        </p:spPr>
      </p:pic>
      <p:sp>
        <p:nvSpPr>
          <p:cNvPr id="5" name="Rectangle 4">
            <a:extLst>
              <a:ext uri="{FF2B5EF4-FFF2-40B4-BE49-F238E27FC236}">
                <a16:creationId xmlns:a16="http://schemas.microsoft.com/office/drawing/2014/main" id="{D19503BC-AA3F-4E00-94D8-7E421AE85BA6}"/>
              </a:ext>
            </a:extLst>
          </p:cNvPr>
          <p:cNvSpPr/>
          <p:nvPr/>
        </p:nvSpPr>
        <p:spPr>
          <a:xfrm>
            <a:off x="1694798" y="2967335"/>
            <a:ext cx="8802410" cy="1569660"/>
          </a:xfrm>
          <a:prstGeom prst="rect">
            <a:avLst/>
          </a:prstGeom>
          <a:noFill/>
        </p:spPr>
        <p:txBody>
          <a:bodyPr wrap="none" lIns="91440" tIns="45720" rIns="91440" bIns="45720">
            <a:spAutoFit/>
          </a:bodyPr>
          <a:lstStyle/>
          <a:p>
            <a:pPr algn="ctr"/>
            <a:r>
              <a:rPr lang="en-US" sz="9600" b="1"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rPr>
              <a:t>MAGI MAGICK</a:t>
            </a:r>
            <a:endParaRPr lang="en-US" sz="9600" b="1" cap="none" spc="0"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42616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chemeClr val="accent2"/>
                                        </p:clrVal>
                                      </p:to>
                                    </p:set>
                                    <p:set>
                                      <p:cBhvr>
                                        <p:cTn id="7" dur="500" fill="hold"/>
                                        <p:tgtEl>
                                          <p:spTgt spid="5"/>
                                        </p:tgtEl>
                                        <p:attrNameLst>
                                          <p:attrName>fillcolor</p:attrName>
                                        </p:attrNameLst>
                                      </p:cBhvr>
                                      <p:to>
                                        <p:clrVal>
                                          <a:schemeClr val="accent2"/>
                                        </p:clrVal>
                                      </p:to>
                                    </p:set>
                                    <p:set>
                                      <p:cBhvr>
                                        <p:cTn id="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3BB59B96-9263-420E-8E59-63BEC0CB3B22}"/>
              </a:ext>
            </a:extLst>
          </p:cNvPr>
          <p:cNvSpPr>
            <a:spLocks noGrp="1" noChangeArrowheads="1"/>
          </p:cNvSpPr>
          <p:nvPr>
            <p:ph type="body" idx="1"/>
          </p:nvPr>
        </p:nvSpPr>
        <p:spPr>
          <a:xfrm>
            <a:off x="1732546" y="1722922"/>
            <a:ext cx="8258477" cy="4906478"/>
          </a:xfrm>
        </p:spPr>
        <p:txBody>
          <a:bodyPr/>
          <a:lstStyle/>
          <a:p>
            <a:pPr>
              <a:lnSpc>
                <a:spcPct val="120000"/>
              </a:lnSpc>
            </a:pPr>
            <a:r>
              <a:rPr lang="en-US" altLang="en-US" sz="2800" dirty="0">
                <a:effectLst/>
              </a:rPr>
              <a:t>God used dreams as a method of revealing His will to others (Genesis 28:12; 41:1-36; Matthew 1:20, 21; 2:13; Numbers 12:6; Joel 2:28). BUT the revelation ended when the Bible was completed. </a:t>
            </a:r>
          </a:p>
          <a:p>
            <a:pPr>
              <a:lnSpc>
                <a:spcPct val="120000"/>
              </a:lnSpc>
            </a:pPr>
            <a:r>
              <a:rPr lang="en-US" altLang="en-US" sz="2800" dirty="0">
                <a:effectLst/>
              </a:rPr>
              <a:t>God condemns those who try to interpret dreams (Deuteronomy 13:1-5; Jeremiah 23:25-32).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p:cTn id="7" dur="500" fill="hold"/>
                                        <p:tgtEl>
                                          <p:spTgt spid="931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31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318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3187">
                                            <p:txEl>
                                              <p:pRg st="1" end="1"/>
                                            </p:txEl>
                                          </p:spTgt>
                                        </p:tgtEl>
                                        <p:attrNameLst>
                                          <p:attrName>style.visibility</p:attrName>
                                        </p:attrNameLst>
                                      </p:cBhvr>
                                      <p:to>
                                        <p:strVal val="visible"/>
                                      </p:to>
                                    </p:set>
                                    <p:anim calcmode="lin" valueType="num">
                                      <p:cBhvr>
                                        <p:cTn id="14" dur="500" fill="hold"/>
                                        <p:tgtEl>
                                          <p:spTgt spid="9318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318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3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5C53846A-E5FA-4344-B5D2-66F92CD9D063}"/>
              </a:ext>
            </a:extLst>
          </p:cNvPr>
          <p:cNvSpPr>
            <a:spLocks noGrp="1" noChangeArrowheads="1"/>
          </p:cNvSpPr>
          <p:nvPr>
            <p:ph type="body" idx="1"/>
          </p:nvPr>
        </p:nvSpPr>
        <p:spPr>
          <a:xfrm>
            <a:off x="2098307" y="1780674"/>
            <a:ext cx="7584708" cy="4848726"/>
          </a:xfrm>
        </p:spPr>
        <p:txBody>
          <a:bodyPr/>
          <a:lstStyle/>
          <a:p>
            <a:pPr>
              <a:lnSpc>
                <a:spcPct val="180000"/>
              </a:lnSpc>
            </a:pPr>
            <a:r>
              <a:rPr lang="en-US" altLang="en-US" sz="3600" dirty="0">
                <a:effectLst/>
              </a:rPr>
              <a:t>God says dreams are not to be followed (Deuteronomy 13:3; Jeremiah 29:8).</a:t>
            </a:r>
            <a:endParaRPr lang="en-US"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p:cTn id="7" dur="500" fill="hold"/>
                                        <p:tgtEl>
                                          <p:spTgt spid="1054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54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54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1B2CF688-2215-4A96-B17E-0BCA71E8B4DC}"/>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156" y="242888"/>
            <a:ext cx="11719249" cy="6372225"/>
          </a:xfrm>
          <a:prstGeom prst="rect">
            <a:avLst/>
          </a:prstGeom>
          <a:noFill/>
          <a:ln>
            <a:noFill/>
          </a:ln>
        </p:spPr>
      </p:pic>
    </p:spTree>
    <p:extLst>
      <p:ext uri="{BB962C8B-B14F-4D97-AF65-F5344CB8AC3E}">
        <p14:creationId xmlns:p14="http://schemas.microsoft.com/office/powerpoint/2010/main" val="13500636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a:extLst>
              <a:ext uri="{FF2B5EF4-FFF2-40B4-BE49-F238E27FC236}">
                <a16:creationId xmlns:a16="http://schemas.microsoft.com/office/drawing/2014/main" id="{D90FF7AA-8912-4701-902A-D9F10ABFEAE0}"/>
              </a:ext>
            </a:extLst>
          </p:cNvPr>
          <p:cNvSpPr>
            <a:spLocks noGrp="1" noChangeArrowheads="1"/>
          </p:cNvSpPr>
          <p:nvPr>
            <p:ph type="body" idx="1"/>
          </p:nvPr>
        </p:nvSpPr>
        <p:spPr>
          <a:xfrm>
            <a:off x="1703672" y="1193533"/>
            <a:ext cx="8479856" cy="5435867"/>
          </a:xfrm>
        </p:spPr>
        <p:txBody>
          <a:bodyPr/>
          <a:lstStyle/>
          <a:p>
            <a:pPr algn="ctr">
              <a:buFont typeface="Wingdings 3" panose="05040102010807070707" pitchFamily="18" charset="2"/>
              <a:buNone/>
            </a:pPr>
            <a:r>
              <a:rPr lang="en-US" altLang="en-US" sz="3600" dirty="0">
                <a:solidFill>
                  <a:srgbClr val="C00000"/>
                </a:solidFill>
                <a:effectLst/>
              </a:rPr>
              <a:t>Numerology</a:t>
            </a:r>
          </a:p>
          <a:p>
            <a:r>
              <a:rPr lang="en-US" altLang="en-US" dirty="0">
                <a:effectLst/>
              </a:rPr>
              <a:t>An ancient practice</a:t>
            </a:r>
          </a:p>
          <a:p>
            <a:r>
              <a:rPr lang="en-US" altLang="en-US" dirty="0">
                <a:effectLst/>
              </a:rPr>
              <a:t>Numerals are directly associated with the real essence of a being.</a:t>
            </a:r>
          </a:p>
          <a:p>
            <a:r>
              <a:rPr lang="en-US" altLang="en-US" dirty="0">
                <a:effectLst/>
              </a:rPr>
              <a:t>Names and birth dates are universally controlled by a cosmic force that is all-knowing.</a:t>
            </a:r>
          </a:p>
          <a:p>
            <a:r>
              <a:rPr lang="en-US" altLang="en-US" dirty="0">
                <a:effectLst/>
              </a:rPr>
              <a:t>If one is able to divine the truth of the numbers in life, then one is equipped to know the future.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p:cTn id="7" dur="500" fill="hold"/>
                                        <p:tgtEl>
                                          <p:spTgt spid="94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2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421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4211">
                                            <p:txEl>
                                              <p:pRg st="1" end="1"/>
                                            </p:txEl>
                                          </p:spTgt>
                                        </p:tgtEl>
                                        <p:attrNameLst>
                                          <p:attrName>style.visibility</p:attrName>
                                        </p:attrNameLst>
                                      </p:cBhvr>
                                      <p:to>
                                        <p:strVal val="visible"/>
                                      </p:to>
                                    </p:set>
                                    <p:anim calcmode="lin" valueType="num">
                                      <p:cBhvr>
                                        <p:cTn id="14" dur="500" fill="hold"/>
                                        <p:tgtEl>
                                          <p:spTgt spid="942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42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421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4211">
                                            <p:txEl>
                                              <p:pRg st="2" end="2"/>
                                            </p:txEl>
                                          </p:spTgt>
                                        </p:tgtEl>
                                        <p:attrNameLst>
                                          <p:attrName>style.visibility</p:attrName>
                                        </p:attrNameLst>
                                      </p:cBhvr>
                                      <p:to>
                                        <p:strVal val="visible"/>
                                      </p:to>
                                    </p:set>
                                    <p:anim calcmode="lin" valueType="num">
                                      <p:cBhvr>
                                        <p:cTn id="21" dur="500" fill="hold"/>
                                        <p:tgtEl>
                                          <p:spTgt spid="942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421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421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94211">
                                            <p:txEl>
                                              <p:pRg st="3" end="3"/>
                                            </p:txEl>
                                          </p:spTgt>
                                        </p:tgtEl>
                                        <p:attrNameLst>
                                          <p:attrName>style.visibility</p:attrName>
                                        </p:attrNameLst>
                                      </p:cBhvr>
                                      <p:to>
                                        <p:strVal val="visible"/>
                                      </p:to>
                                    </p:set>
                                    <p:anim calcmode="lin" valueType="num">
                                      <p:cBhvr>
                                        <p:cTn id="28" dur="500" fill="hold"/>
                                        <p:tgtEl>
                                          <p:spTgt spid="9421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9421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9421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94211">
                                            <p:txEl>
                                              <p:pRg st="4" end="4"/>
                                            </p:txEl>
                                          </p:spTgt>
                                        </p:tgtEl>
                                        <p:attrNameLst>
                                          <p:attrName>style.visibility</p:attrName>
                                        </p:attrNameLst>
                                      </p:cBhvr>
                                      <p:to>
                                        <p:strVal val="visible"/>
                                      </p:to>
                                    </p:set>
                                    <p:anim calcmode="lin" valueType="num">
                                      <p:cBhvr>
                                        <p:cTn id="35" dur="500" fill="hold"/>
                                        <p:tgtEl>
                                          <p:spTgt spid="9421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94211">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942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a:extLst>
              <a:ext uri="{FF2B5EF4-FFF2-40B4-BE49-F238E27FC236}">
                <a16:creationId xmlns:a16="http://schemas.microsoft.com/office/drawing/2014/main" id="{116977E6-AF96-4550-B852-41336A7A90D4}"/>
              </a:ext>
            </a:extLst>
          </p:cNvPr>
          <p:cNvSpPr>
            <a:spLocks noGrp="1" noChangeArrowheads="1"/>
          </p:cNvSpPr>
          <p:nvPr>
            <p:ph type="body" idx="1"/>
          </p:nvPr>
        </p:nvSpPr>
        <p:spPr>
          <a:xfrm>
            <a:off x="1790299" y="1164657"/>
            <a:ext cx="7565458" cy="5464743"/>
          </a:xfrm>
        </p:spPr>
        <p:txBody>
          <a:bodyPr/>
          <a:lstStyle/>
          <a:p>
            <a:pPr>
              <a:lnSpc>
                <a:spcPct val="150000"/>
              </a:lnSpc>
            </a:pPr>
            <a:r>
              <a:rPr lang="en-US" altLang="en-US" dirty="0">
                <a:effectLst/>
              </a:rPr>
              <a:t>Add up the vowels of a name and discover the “heart’s true desires.”</a:t>
            </a:r>
          </a:p>
          <a:p>
            <a:pPr>
              <a:lnSpc>
                <a:spcPct val="150000"/>
              </a:lnSpc>
            </a:pPr>
            <a:r>
              <a:rPr lang="en-US" altLang="en-US" dirty="0">
                <a:effectLst/>
              </a:rPr>
              <a:t>Add up the consonants of a name and discover how you can become wealthy, how many children you will have, and much more.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p:cTn id="7" dur="500" fill="hold"/>
                                        <p:tgtEl>
                                          <p:spTgt spid="952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52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523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5235">
                                            <p:txEl>
                                              <p:pRg st="1" end="1"/>
                                            </p:txEl>
                                          </p:spTgt>
                                        </p:tgtEl>
                                        <p:attrNameLst>
                                          <p:attrName>style.visibility</p:attrName>
                                        </p:attrNameLst>
                                      </p:cBhvr>
                                      <p:to>
                                        <p:strVal val="visible"/>
                                      </p:to>
                                    </p:set>
                                    <p:anim calcmode="lin" valueType="num">
                                      <p:cBhvr>
                                        <p:cTn id="14" dur="500" fill="hold"/>
                                        <p:tgtEl>
                                          <p:spTgt spid="9523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523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52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a:extLst>
              <a:ext uri="{FF2B5EF4-FFF2-40B4-BE49-F238E27FC236}">
                <a16:creationId xmlns:a16="http://schemas.microsoft.com/office/drawing/2014/main" id="{49C3A32B-861E-4F75-BABF-D6DAE6A35A46}"/>
              </a:ext>
            </a:extLst>
          </p:cNvPr>
          <p:cNvSpPr>
            <a:spLocks noGrp="1" noChangeArrowheads="1"/>
          </p:cNvSpPr>
          <p:nvPr>
            <p:ph type="body" idx="1"/>
          </p:nvPr>
        </p:nvSpPr>
        <p:spPr>
          <a:xfrm>
            <a:off x="1472666" y="1337912"/>
            <a:ext cx="9115124" cy="5291487"/>
          </a:xfrm>
        </p:spPr>
        <p:txBody>
          <a:bodyPr/>
          <a:lstStyle/>
          <a:p>
            <a:pPr algn="ctr">
              <a:lnSpc>
                <a:spcPct val="180000"/>
              </a:lnSpc>
              <a:buFont typeface="Wingdings 3" panose="05040102010807070707" pitchFamily="18" charset="2"/>
              <a:buNone/>
            </a:pPr>
            <a:r>
              <a:rPr lang="en-US" altLang="en-US" sz="3600" dirty="0">
                <a:effectLst/>
              </a:rPr>
              <a:t>There is great difference between </a:t>
            </a:r>
          </a:p>
          <a:p>
            <a:pPr algn="ctr">
              <a:lnSpc>
                <a:spcPct val="180000"/>
              </a:lnSpc>
              <a:buFont typeface="Wingdings 3" panose="05040102010807070707" pitchFamily="18" charset="2"/>
              <a:buNone/>
            </a:pPr>
            <a:r>
              <a:rPr lang="en-US" altLang="en-US" sz="3600" dirty="0">
                <a:effectLst/>
              </a:rPr>
              <a:t>the Bible’s SYMBOLIC USE of numbers and the MYSTICAL INTERPRETATION of numbers in the occult.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p:cTn id="7" dur="500" fill="hold"/>
                                        <p:tgtEl>
                                          <p:spTgt spid="962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62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625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6259">
                                            <p:txEl>
                                              <p:pRg st="1" end="1"/>
                                            </p:txEl>
                                          </p:spTgt>
                                        </p:tgtEl>
                                        <p:attrNameLst>
                                          <p:attrName>style.visibility</p:attrName>
                                        </p:attrNameLst>
                                      </p:cBhvr>
                                      <p:to>
                                        <p:strVal val="visible"/>
                                      </p:to>
                                    </p:set>
                                    <p:anim calcmode="lin" valueType="num">
                                      <p:cBhvr>
                                        <p:cTn id="12" dur="500" fill="hold"/>
                                        <p:tgtEl>
                                          <p:spTgt spid="9625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625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96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a:extLst>
              <a:ext uri="{FF2B5EF4-FFF2-40B4-BE49-F238E27FC236}">
                <a16:creationId xmlns:a16="http://schemas.microsoft.com/office/drawing/2014/main" id="{06756D99-F6C4-4F04-B785-618261F6E2F9}"/>
              </a:ext>
            </a:extLst>
          </p:cNvPr>
          <p:cNvSpPr>
            <a:spLocks noGrp="1" noChangeArrowheads="1"/>
          </p:cNvSpPr>
          <p:nvPr>
            <p:ph type="body" idx="1"/>
          </p:nvPr>
        </p:nvSpPr>
        <p:spPr>
          <a:xfrm>
            <a:off x="2127183" y="1164656"/>
            <a:ext cx="7623209" cy="5464743"/>
          </a:xfrm>
        </p:spPr>
        <p:txBody>
          <a:bodyPr/>
          <a:lstStyle/>
          <a:p>
            <a:pPr algn="ctr">
              <a:lnSpc>
                <a:spcPct val="120000"/>
              </a:lnSpc>
              <a:buFont typeface="Wingdings 3" panose="05040102010807070707" pitchFamily="18" charset="2"/>
              <a:buNone/>
            </a:pPr>
            <a:r>
              <a:rPr lang="en-US" altLang="en-US" sz="3600" dirty="0">
                <a:solidFill>
                  <a:srgbClr val="C00000"/>
                </a:solidFill>
                <a:effectLst/>
              </a:rPr>
              <a:t>Palm Reading (chiromancy)</a:t>
            </a:r>
          </a:p>
          <a:p>
            <a:pPr>
              <a:lnSpc>
                <a:spcPct val="120000"/>
              </a:lnSpc>
            </a:pPr>
            <a:r>
              <a:rPr lang="en-US" altLang="en-US" dirty="0">
                <a:effectLst/>
              </a:rPr>
              <a:t>Divination by using the shape and markings of the hand and fingers</a:t>
            </a:r>
          </a:p>
          <a:p>
            <a:pPr>
              <a:lnSpc>
                <a:spcPct val="120000"/>
              </a:lnSpc>
            </a:pPr>
            <a:r>
              <a:rPr lang="en-US" altLang="en-US" dirty="0">
                <a:effectLst/>
              </a:rPr>
              <a:t>Man’s destiny is imprinted in his hand</a:t>
            </a:r>
          </a:p>
          <a:p>
            <a:pPr>
              <a:lnSpc>
                <a:spcPct val="120000"/>
              </a:lnSpc>
            </a:pPr>
            <a:r>
              <a:rPr lang="en-US" altLang="en-US" dirty="0">
                <a:effectLst/>
              </a:rPr>
              <a:t>Used by Gypsies</a:t>
            </a:r>
          </a:p>
          <a:p>
            <a:pPr>
              <a:lnSpc>
                <a:spcPct val="120000"/>
              </a:lnSpc>
            </a:pPr>
            <a:r>
              <a:rPr lang="en-US" altLang="en-US" dirty="0">
                <a:effectLst/>
              </a:rPr>
              <a:t>Deuteronomy 18:10-12 condemns the act of palm reading.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p:cTn id="7" dur="500" fill="hold"/>
                                        <p:tgtEl>
                                          <p:spTgt spid="972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72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72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7283">
                                            <p:txEl>
                                              <p:pRg st="1" end="1"/>
                                            </p:txEl>
                                          </p:spTgt>
                                        </p:tgtEl>
                                        <p:attrNameLst>
                                          <p:attrName>style.visibility</p:attrName>
                                        </p:attrNameLst>
                                      </p:cBhvr>
                                      <p:to>
                                        <p:strVal val="visible"/>
                                      </p:to>
                                    </p:set>
                                    <p:anim calcmode="lin" valueType="num">
                                      <p:cBhvr>
                                        <p:cTn id="14" dur="500" fill="hold"/>
                                        <p:tgtEl>
                                          <p:spTgt spid="972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72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72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7283">
                                            <p:txEl>
                                              <p:pRg st="2" end="2"/>
                                            </p:txEl>
                                          </p:spTgt>
                                        </p:tgtEl>
                                        <p:attrNameLst>
                                          <p:attrName>style.visibility</p:attrName>
                                        </p:attrNameLst>
                                      </p:cBhvr>
                                      <p:to>
                                        <p:strVal val="visible"/>
                                      </p:to>
                                    </p:set>
                                    <p:anim calcmode="lin" valueType="num">
                                      <p:cBhvr>
                                        <p:cTn id="21" dur="500" fill="hold"/>
                                        <p:tgtEl>
                                          <p:spTgt spid="972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72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72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97283">
                                            <p:txEl>
                                              <p:pRg st="3" end="3"/>
                                            </p:txEl>
                                          </p:spTgt>
                                        </p:tgtEl>
                                        <p:attrNameLst>
                                          <p:attrName>style.visibility</p:attrName>
                                        </p:attrNameLst>
                                      </p:cBhvr>
                                      <p:to>
                                        <p:strVal val="visible"/>
                                      </p:to>
                                    </p:set>
                                    <p:anim calcmode="lin" valueType="num">
                                      <p:cBhvr>
                                        <p:cTn id="28" dur="500" fill="hold"/>
                                        <p:tgtEl>
                                          <p:spTgt spid="972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972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9728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97283">
                                            <p:txEl>
                                              <p:pRg st="4" end="4"/>
                                            </p:txEl>
                                          </p:spTgt>
                                        </p:tgtEl>
                                        <p:attrNameLst>
                                          <p:attrName>style.visibility</p:attrName>
                                        </p:attrNameLst>
                                      </p:cBhvr>
                                      <p:to>
                                        <p:strVal val="visible"/>
                                      </p:to>
                                    </p:set>
                                    <p:anim calcmode="lin" valueType="num">
                                      <p:cBhvr>
                                        <p:cTn id="35" dur="500" fill="hold"/>
                                        <p:tgtEl>
                                          <p:spTgt spid="9728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9728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972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D676F1E7-4D3F-4341-9C47-E5C8B00FA554}"/>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156" y="242888"/>
            <a:ext cx="11719249" cy="6372225"/>
          </a:xfrm>
          <a:prstGeom prst="rect">
            <a:avLst/>
          </a:prstGeom>
          <a:noFill/>
          <a:ln>
            <a:noFill/>
          </a:ln>
        </p:spPr>
      </p:pic>
    </p:spTree>
    <p:extLst>
      <p:ext uri="{BB962C8B-B14F-4D97-AF65-F5344CB8AC3E}">
        <p14:creationId xmlns:p14="http://schemas.microsoft.com/office/powerpoint/2010/main" val="13648503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F2250860-1744-4D97-B0E6-D1E923987D4D}"/>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888"/>
            <a:ext cx="11706810" cy="6372225"/>
          </a:xfrm>
          <a:prstGeom prst="rect">
            <a:avLst/>
          </a:prstGeom>
          <a:noFill/>
          <a:ln>
            <a:noFill/>
          </a:ln>
        </p:spPr>
      </p:pic>
    </p:spTree>
    <p:extLst>
      <p:ext uri="{BB962C8B-B14F-4D97-AF65-F5344CB8AC3E}">
        <p14:creationId xmlns:p14="http://schemas.microsoft.com/office/powerpoint/2010/main" val="8349104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D269C9FF-D214-43AA-9B39-772789923FE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156" y="242888"/>
            <a:ext cx="11719249" cy="6372225"/>
          </a:xfrm>
          <a:prstGeom prst="rect">
            <a:avLst/>
          </a:prstGeom>
          <a:noFill/>
          <a:ln>
            <a:noFill/>
          </a:ln>
        </p:spPr>
      </p:pic>
    </p:spTree>
    <p:extLst>
      <p:ext uri="{BB962C8B-B14F-4D97-AF65-F5344CB8AC3E}">
        <p14:creationId xmlns:p14="http://schemas.microsoft.com/office/powerpoint/2010/main" val="1042830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FED9F6E1-27EB-47ED-ABFC-A50CCC986F3E}"/>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156" y="242888"/>
            <a:ext cx="11719249" cy="6372225"/>
          </a:xfrm>
          <a:prstGeom prst="rect">
            <a:avLst/>
          </a:prstGeom>
          <a:noFill/>
          <a:ln>
            <a:noFill/>
          </a:ln>
        </p:spPr>
      </p:pic>
    </p:spTree>
    <p:extLst>
      <p:ext uri="{BB962C8B-B14F-4D97-AF65-F5344CB8AC3E}">
        <p14:creationId xmlns:p14="http://schemas.microsoft.com/office/powerpoint/2010/main" val="23648196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a:extLst>
              <a:ext uri="{FF2B5EF4-FFF2-40B4-BE49-F238E27FC236}">
                <a16:creationId xmlns:a16="http://schemas.microsoft.com/office/drawing/2014/main" id="{33DB1759-2E88-4A86-9645-A760C5A331F4}"/>
              </a:ext>
            </a:extLst>
          </p:cNvPr>
          <p:cNvSpPr>
            <a:spLocks noGrp="1" noChangeArrowheads="1"/>
          </p:cNvSpPr>
          <p:nvPr>
            <p:ph type="body" idx="1"/>
          </p:nvPr>
        </p:nvSpPr>
        <p:spPr>
          <a:xfrm>
            <a:off x="1761423" y="1318661"/>
            <a:ext cx="8114098" cy="5310739"/>
          </a:xfrm>
        </p:spPr>
        <p:txBody>
          <a:bodyPr/>
          <a:lstStyle/>
          <a:p>
            <a:pPr algn="ctr">
              <a:lnSpc>
                <a:spcPct val="140000"/>
              </a:lnSpc>
              <a:buFont typeface="Wingdings 3" panose="05040102010807070707" pitchFamily="18" charset="2"/>
              <a:buNone/>
            </a:pPr>
            <a:r>
              <a:rPr lang="en-US" altLang="en-US" i="1" dirty="0" err="1">
                <a:effectLst/>
              </a:rPr>
              <a:t>Radiestesia</a:t>
            </a:r>
            <a:r>
              <a:rPr lang="en-US" altLang="en-US" dirty="0">
                <a:effectLst/>
              </a:rPr>
              <a:t> – Rods and Pendulums</a:t>
            </a:r>
          </a:p>
          <a:p>
            <a:pPr>
              <a:lnSpc>
                <a:spcPct val="140000"/>
              </a:lnSpc>
            </a:pPr>
            <a:r>
              <a:rPr lang="en-US" altLang="en-US" dirty="0">
                <a:effectLst/>
              </a:rPr>
              <a:t>The practice of medical diagnosis, discovery of lost objects, or divining critical questions by using a divining rod or swinging pendulum</a:t>
            </a:r>
          </a:p>
          <a:p>
            <a:pPr>
              <a:lnSpc>
                <a:spcPct val="140000"/>
              </a:lnSpc>
            </a:pPr>
            <a:r>
              <a:rPr lang="en-US" altLang="en-US" dirty="0">
                <a:effectLst/>
              </a:rPr>
              <a:t>Suggests that unseen spirits use the divine as the conduit of energy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p:cTn id="7" dur="500" fill="hold"/>
                                        <p:tgtEl>
                                          <p:spTgt spid="98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83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830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8307">
                                            <p:txEl>
                                              <p:pRg st="1" end="1"/>
                                            </p:txEl>
                                          </p:spTgt>
                                        </p:tgtEl>
                                        <p:attrNameLst>
                                          <p:attrName>style.visibility</p:attrName>
                                        </p:attrNameLst>
                                      </p:cBhvr>
                                      <p:to>
                                        <p:strVal val="visible"/>
                                      </p:to>
                                    </p:set>
                                    <p:anim calcmode="lin" valueType="num">
                                      <p:cBhvr>
                                        <p:cTn id="14" dur="500" fill="hold"/>
                                        <p:tgtEl>
                                          <p:spTgt spid="9830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830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830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8307">
                                            <p:txEl>
                                              <p:pRg st="2" end="2"/>
                                            </p:txEl>
                                          </p:spTgt>
                                        </p:tgtEl>
                                        <p:attrNameLst>
                                          <p:attrName>style.visibility</p:attrName>
                                        </p:attrNameLst>
                                      </p:cBhvr>
                                      <p:to>
                                        <p:strVal val="visible"/>
                                      </p:to>
                                    </p:set>
                                    <p:anim calcmode="lin" valueType="num">
                                      <p:cBhvr>
                                        <p:cTn id="21" dur="500" fill="hold"/>
                                        <p:tgtEl>
                                          <p:spTgt spid="9830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830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83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a:extLst>
              <a:ext uri="{FF2B5EF4-FFF2-40B4-BE49-F238E27FC236}">
                <a16:creationId xmlns:a16="http://schemas.microsoft.com/office/drawing/2014/main" id="{3C0DDC78-500F-4329-86BD-E69521058386}"/>
              </a:ext>
            </a:extLst>
          </p:cNvPr>
          <p:cNvSpPr>
            <a:spLocks noGrp="1" noChangeArrowheads="1"/>
          </p:cNvSpPr>
          <p:nvPr>
            <p:ph type="body" idx="1"/>
          </p:nvPr>
        </p:nvSpPr>
        <p:spPr>
          <a:xfrm>
            <a:off x="2107933" y="1280160"/>
            <a:ext cx="7151570" cy="5349240"/>
          </a:xfrm>
        </p:spPr>
        <p:txBody>
          <a:bodyPr/>
          <a:lstStyle/>
          <a:p>
            <a:pPr algn="ctr">
              <a:lnSpc>
                <a:spcPct val="150000"/>
              </a:lnSpc>
              <a:buFont typeface="Wingdings 3" panose="05040102010807070707" pitchFamily="18" charset="2"/>
              <a:buNone/>
            </a:pPr>
            <a:r>
              <a:rPr lang="en-US" altLang="en-US" i="1" dirty="0">
                <a:effectLst/>
              </a:rPr>
              <a:t>Scrying</a:t>
            </a:r>
            <a:r>
              <a:rPr lang="en-US" altLang="en-US" dirty="0">
                <a:effectLst/>
              </a:rPr>
              <a:t> – Coffee, tea, wax</a:t>
            </a:r>
          </a:p>
          <a:p>
            <a:pPr>
              <a:lnSpc>
                <a:spcPct val="150000"/>
              </a:lnSpc>
            </a:pPr>
            <a:r>
              <a:rPr lang="en-US" altLang="en-US" dirty="0">
                <a:effectLst/>
              </a:rPr>
              <a:t>Babylonians used this (Ezekiel 21:21)</a:t>
            </a:r>
          </a:p>
          <a:p>
            <a:pPr>
              <a:lnSpc>
                <a:spcPct val="150000"/>
              </a:lnSpc>
            </a:pPr>
            <a:r>
              <a:rPr lang="en-US" altLang="en-US" dirty="0">
                <a:effectLst/>
              </a:rPr>
              <a:t>Substances include the common tea leaves, coffee grounds, or wax dripped into water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p:cTn id="7" dur="500" fill="hold"/>
                                        <p:tgtEl>
                                          <p:spTgt spid="993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93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933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9331">
                                            <p:txEl>
                                              <p:pRg st="1" end="1"/>
                                            </p:txEl>
                                          </p:spTgt>
                                        </p:tgtEl>
                                        <p:attrNameLst>
                                          <p:attrName>style.visibility</p:attrName>
                                        </p:attrNameLst>
                                      </p:cBhvr>
                                      <p:to>
                                        <p:strVal val="visible"/>
                                      </p:to>
                                    </p:set>
                                    <p:anim calcmode="lin" valueType="num">
                                      <p:cBhvr>
                                        <p:cTn id="14" dur="500" fill="hold"/>
                                        <p:tgtEl>
                                          <p:spTgt spid="993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93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933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9331">
                                            <p:txEl>
                                              <p:pRg st="2" end="2"/>
                                            </p:txEl>
                                          </p:spTgt>
                                        </p:tgtEl>
                                        <p:attrNameLst>
                                          <p:attrName>style.visibility</p:attrName>
                                        </p:attrNameLst>
                                      </p:cBhvr>
                                      <p:to>
                                        <p:strVal val="visible"/>
                                      </p:to>
                                    </p:set>
                                    <p:anim calcmode="lin" valueType="num">
                                      <p:cBhvr>
                                        <p:cTn id="21" dur="500" fill="hold"/>
                                        <p:tgtEl>
                                          <p:spTgt spid="9933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933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9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a:extLst>
              <a:ext uri="{FF2B5EF4-FFF2-40B4-BE49-F238E27FC236}">
                <a16:creationId xmlns:a16="http://schemas.microsoft.com/office/drawing/2014/main" id="{39B05BF9-307A-42D6-9970-B06D0976CFF9}"/>
              </a:ext>
            </a:extLst>
          </p:cNvPr>
          <p:cNvSpPr>
            <a:spLocks noGrp="1" noChangeArrowheads="1"/>
          </p:cNvSpPr>
          <p:nvPr>
            <p:ph type="body" idx="1"/>
          </p:nvPr>
        </p:nvSpPr>
        <p:spPr>
          <a:xfrm>
            <a:off x="1771048" y="1212783"/>
            <a:ext cx="7421078" cy="5416617"/>
          </a:xfrm>
        </p:spPr>
        <p:txBody>
          <a:bodyPr/>
          <a:lstStyle/>
          <a:p>
            <a:pPr algn="ctr">
              <a:lnSpc>
                <a:spcPct val="90000"/>
              </a:lnSpc>
              <a:buFont typeface="Wingdings 3" panose="05040102010807070707" pitchFamily="18" charset="2"/>
              <a:buNone/>
            </a:pPr>
            <a:r>
              <a:rPr lang="en-US" altLang="en-US" sz="3600" dirty="0">
                <a:effectLst/>
              </a:rPr>
              <a:t>The Christian’s Response </a:t>
            </a:r>
          </a:p>
          <a:p>
            <a:pPr algn="ctr">
              <a:lnSpc>
                <a:spcPct val="90000"/>
              </a:lnSpc>
              <a:buFont typeface="Wingdings 3" panose="05040102010807070707" pitchFamily="18" charset="2"/>
              <a:buNone/>
            </a:pPr>
            <a:r>
              <a:rPr lang="en-US" altLang="en-US" sz="3600" dirty="0">
                <a:effectLst/>
              </a:rPr>
              <a:t>to Fortune-Telling</a:t>
            </a:r>
          </a:p>
          <a:p>
            <a:pPr algn="ctr">
              <a:lnSpc>
                <a:spcPct val="90000"/>
              </a:lnSpc>
              <a:buFont typeface="Wingdings 3" panose="05040102010807070707" pitchFamily="18" charset="2"/>
              <a:buNone/>
            </a:pPr>
            <a:endParaRPr lang="en-US" altLang="en-US" sz="800" dirty="0">
              <a:effectLst/>
            </a:endParaRPr>
          </a:p>
          <a:p>
            <a:pPr>
              <a:lnSpc>
                <a:spcPct val="90000"/>
              </a:lnSpc>
            </a:pPr>
            <a:r>
              <a:rPr lang="en-US" altLang="en-US" dirty="0">
                <a:effectLst/>
              </a:rPr>
              <a:t>Immediate rejection of the idea &amp; a separation from the practice</a:t>
            </a:r>
          </a:p>
          <a:p>
            <a:pPr>
              <a:lnSpc>
                <a:spcPct val="90000"/>
              </a:lnSpc>
            </a:pPr>
            <a:r>
              <a:rPr lang="en-US" altLang="en-US" dirty="0">
                <a:effectLst/>
              </a:rPr>
              <a:t>Give no thought to these methods being a “possibility”</a:t>
            </a:r>
          </a:p>
          <a:p>
            <a:pPr>
              <a:lnSpc>
                <a:spcPct val="90000"/>
              </a:lnSpc>
            </a:pPr>
            <a:r>
              <a:rPr lang="en-US" altLang="en-US" dirty="0">
                <a:effectLst/>
              </a:rPr>
              <a:t>Realize that they are contrary to God’s revealed</a:t>
            </a:r>
          </a:p>
          <a:p>
            <a:pPr>
              <a:lnSpc>
                <a:spcPct val="90000"/>
              </a:lnSpc>
            </a:pPr>
            <a:r>
              <a:rPr lang="en-US" altLang="en-US" dirty="0">
                <a:effectLst/>
              </a:rPr>
              <a:t>Those who practice them are condemned as followers of Satan.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p:cTn id="7" dur="500" fill="hold"/>
                                        <p:tgtEl>
                                          <p:spTgt spid="1003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035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035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 calcmode="lin" valueType="num">
                                      <p:cBhvr>
                                        <p:cTn id="12" dur="500" fill="hold"/>
                                        <p:tgtEl>
                                          <p:spTgt spid="10035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035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0355">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0355">
                                            <p:txEl>
                                              <p:pRg st="3" end="3"/>
                                            </p:txEl>
                                          </p:spTgt>
                                        </p:tgtEl>
                                        <p:attrNameLst>
                                          <p:attrName>style.visibility</p:attrName>
                                        </p:attrNameLst>
                                      </p:cBhvr>
                                      <p:to>
                                        <p:strVal val="visible"/>
                                      </p:to>
                                    </p:set>
                                    <p:anim calcmode="lin" valueType="num">
                                      <p:cBhvr>
                                        <p:cTn id="19" dur="500" fill="hold"/>
                                        <p:tgtEl>
                                          <p:spTgt spid="10035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00355">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00355">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00355">
                                            <p:txEl>
                                              <p:pRg st="4" end="4"/>
                                            </p:txEl>
                                          </p:spTgt>
                                        </p:tgtEl>
                                        <p:attrNameLst>
                                          <p:attrName>style.visibility</p:attrName>
                                        </p:attrNameLst>
                                      </p:cBhvr>
                                      <p:to>
                                        <p:strVal val="visible"/>
                                      </p:to>
                                    </p:set>
                                    <p:anim calcmode="lin" valueType="num">
                                      <p:cBhvr>
                                        <p:cTn id="26" dur="500" fill="hold"/>
                                        <p:tgtEl>
                                          <p:spTgt spid="100355">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100355">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100355">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00355">
                                            <p:txEl>
                                              <p:pRg st="5" end="5"/>
                                            </p:txEl>
                                          </p:spTgt>
                                        </p:tgtEl>
                                        <p:attrNameLst>
                                          <p:attrName>style.visibility</p:attrName>
                                        </p:attrNameLst>
                                      </p:cBhvr>
                                      <p:to>
                                        <p:strVal val="visible"/>
                                      </p:to>
                                    </p:set>
                                    <p:anim calcmode="lin" valueType="num">
                                      <p:cBhvr>
                                        <p:cTn id="33" dur="500" fill="hold"/>
                                        <p:tgtEl>
                                          <p:spTgt spid="100355">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00355">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100355">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00355">
                                            <p:txEl>
                                              <p:pRg st="6" end="6"/>
                                            </p:txEl>
                                          </p:spTgt>
                                        </p:tgtEl>
                                        <p:attrNameLst>
                                          <p:attrName>style.visibility</p:attrName>
                                        </p:attrNameLst>
                                      </p:cBhvr>
                                      <p:to>
                                        <p:strVal val="visible"/>
                                      </p:to>
                                    </p:set>
                                    <p:anim calcmode="lin" valueType="num">
                                      <p:cBhvr>
                                        <p:cTn id="40" dur="500" fill="hold"/>
                                        <p:tgtEl>
                                          <p:spTgt spid="100355">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100355">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1003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a:extLst>
              <a:ext uri="{FF2B5EF4-FFF2-40B4-BE49-F238E27FC236}">
                <a16:creationId xmlns:a16="http://schemas.microsoft.com/office/drawing/2014/main" id="{25A5925D-A776-4424-A18D-93FC90BDB5D8}"/>
              </a:ext>
            </a:extLst>
          </p:cNvPr>
          <p:cNvSpPr>
            <a:spLocks noGrp="1" noChangeArrowheads="1"/>
          </p:cNvSpPr>
          <p:nvPr>
            <p:ph type="body" idx="1"/>
          </p:nvPr>
        </p:nvSpPr>
        <p:spPr>
          <a:xfrm>
            <a:off x="1828800" y="1219200"/>
            <a:ext cx="7257448" cy="5410200"/>
          </a:xfrm>
        </p:spPr>
        <p:txBody>
          <a:bodyPr/>
          <a:lstStyle/>
          <a:p>
            <a:pPr algn="ctr">
              <a:lnSpc>
                <a:spcPct val="160000"/>
              </a:lnSpc>
              <a:buFont typeface="Wingdings 3" panose="05040102010807070707" pitchFamily="18" charset="2"/>
              <a:buNone/>
            </a:pPr>
            <a:r>
              <a:rPr lang="en-US" altLang="en-US" sz="3600" dirty="0">
                <a:effectLst/>
              </a:rPr>
              <a:t>Fortune-Telling is...</a:t>
            </a:r>
          </a:p>
          <a:p>
            <a:pPr>
              <a:lnSpc>
                <a:spcPct val="160000"/>
              </a:lnSpc>
            </a:pPr>
            <a:r>
              <a:rPr lang="en-US" altLang="en-US" sz="2800" dirty="0">
                <a:effectLst/>
              </a:rPr>
              <a:t>Prohibited </a:t>
            </a:r>
            <a:r>
              <a:rPr lang="en-US" altLang="en-US" sz="2400" dirty="0">
                <a:effectLst/>
              </a:rPr>
              <a:t>(Leviticus 19:26; Micah 5:12)</a:t>
            </a:r>
          </a:p>
          <a:p>
            <a:pPr>
              <a:lnSpc>
                <a:spcPct val="160000"/>
              </a:lnSpc>
            </a:pPr>
            <a:r>
              <a:rPr lang="en-US" altLang="en-US" sz="2800" dirty="0">
                <a:effectLst/>
              </a:rPr>
              <a:t>Sinful </a:t>
            </a:r>
            <a:r>
              <a:rPr lang="en-US" altLang="en-US" sz="2400" dirty="0">
                <a:effectLst/>
              </a:rPr>
              <a:t>(1 Samuel 15:23; 2 Kings 17:17; 21:6; Deuteronomy 13:1-5)</a:t>
            </a:r>
          </a:p>
          <a:p>
            <a:pPr>
              <a:lnSpc>
                <a:spcPct val="160000"/>
              </a:lnSpc>
            </a:pPr>
            <a:r>
              <a:rPr lang="en-US" altLang="en-US" sz="2800" dirty="0">
                <a:effectLst/>
              </a:rPr>
              <a:t>Contrary to God’s will </a:t>
            </a:r>
            <a:r>
              <a:rPr lang="en-US" altLang="en-US" sz="2400" dirty="0">
                <a:effectLst/>
              </a:rPr>
              <a:t>(Galatians 1:8, 9)</a:t>
            </a:r>
          </a:p>
          <a:p>
            <a:pPr>
              <a:lnSpc>
                <a:spcPct val="160000"/>
              </a:lnSpc>
            </a:pPr>
            <a:r>
              <a:rPr lang="en-US" altLang="en-US" sz="2800" dirty="0">
                <a:effectLst/>
              </a:rPr>
              <a:t>Selfish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p:cTn id="7" dur="500" fill="hold"/>
                                        <p:tgtEl>
                                          <p:spTgt spid="1013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13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1379">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p:cTn id="13" dur="500" fill="hold"/>
                                        <p:tgtEl>
                                          <p:spTgt spid="1013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137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0137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01379">
                                            <p:txEl>
                                              <p:pRg st="2" end="2"/>
                                            </p:txEl>
                                          </p:spTgt>
                                        </p:tgtEl>
                                        <p:attrNameLst>
                                          <p:attrName>style.visibility</p:attrName>
                                        </p:attrNameLst>
                                      </p:cBhvr>
                                      <p:to>
                                        <p:strVal val="visible"/>
                                      </p:to>
                                    </p:set>
                                    <p:anim calcmode="lin" valueType="num">
                                      <p:cBhvr>
                                        <p:cTn id="20" dur="500" fill="hold"/>
                                        <p:tgtEl>
                                          <p:spTgt spid="101379">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101379">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10137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01379">
                                            <p:txEl>
                                              <p:pRg st="3" end="3"/>
                                            </p:txEl>
                                          </p:spTgt>
                                        </p:tgtEl>
                                        <p:attrNameLst>
                                          <p:attrName>style.visibility</p:attrName>
                                        </p:attrNameLst>
                                      </p:cBhvr>
                                      <p:to>
                                        <p:strVal val="visible"/>
                                      </p:to>
                                    </p:set>
                                    <p:anim calcmode="lin" valueType="num">
                                      <p:cBhvr>
                                        <p:cTn id="27" dur="500" fill="hold"/>
                                        <p:tgtEl>
                                          <p:spTgt spid="10137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01379">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101379">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01379">
                                            <p:txEl>
                                              <p:pRg st="4" end="4"/>
                                            </p:txEl>
                                          </p:spTgt>
                                        </p:tgtEl>
                                        <p:attrNameLst>
                                          <p:attrName>style.visibility</p:attrName>
                                        </p:attrNameLst>
                                      </p:cBhvr>
                                      <p:to>
                                        <p:strVal val="visible"/>
                                      </p:to>
                                    </p:set>
                                    <p:anim calcmode="lin" valueType="num">
                                      <p:cBhvr>
                                        <p:cTn id="34" dur="500" fill="hold"/>
                                        <p:tgtEl>
                                          <p:spTgt spid="101379">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101379">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101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a:extLst>
              <a:ext uri="{FF2B5EF4-FFF2-40B4-BE49-F238E27FC236}">
                <a16:creationId xmlns:a16="http://schemas.microsoft.com/office/drawing/2014/main" id="{52FABCE7-3035-40D6-9EC6-7C66560CEEC7}"/>
              </a:ext>
            </a:extLst>
          </p:cNvPr>
          <p:cNvSpPr>
            <a:spLocks noGrp="1" noChangeArrowheads="1"/>
          </p:cNvSpPr>
          <p:nvPr>
            <p:ph type="body" idx="1"/>
          </p:nvPr>
        </p:nvSpPr>
        <p:spPr>
          <a:xfrm>
            <a:off x="2127182" y="1219200"/>
            <a:ext cx="6256421" cy="5410200"/>
          </a:xfrm>
        </p:spPr>
        <p:txBody>
          <a:bodyPr/>
          <a:lstStyle/>
          <a:p>
            <a:pPr algn="ctr">
              <a:lnSpc>
                <a:spcPct val="120000"/>
              </a:lnSpc>
              <a:buFont typeface="Wingdings 3" panose="05040102010807070707" pitchFamily="18" charset="2"/>
              <a:buNone/>
            </a:pPr>
            <a:r>
              <a:rPr lang="en-US" altLang="en-US" sz="3600" dirty="0">
                <a:effectLst/>
              </a:rPr>
              <a:t>Fortune Telling is...</a:t>
            </a:r>
          </a:p>
          <a:p>
            <a:pPr>
              <a:lnSpc>
                <a:spcPct val="120000"/>
              </a:lnSpc>
            </a:pPr>
            <a:r>
              <a:rPr lang="en-US" altLang="en-US" dirty="0">
                <a:effectLst/>
              </a:rPr>
              <a:t>Deceitful (Jeremiah 14:14; Ezekiel 13:22, 23)</a:t>
            </a:r>
          </a:p>
          <a:p>
            <a:pPr>
              <a:lnSpc>
                <a:spcPct val="120000"/>
              </a:lnSpc>
            </a:pPr>
            <a:r>
              <a:rPr lang="en-US" altLang="en-US" dirty="0">
                <a:effectLst/>
              </a:rPr>
              <a:t>Earth-centered</a:t>
            </a:r>
          </a:p>
          <a:p>
            <a:pPr>
              <a:lnSpc>
                <a:spcPct val="120000"/>
              </a:lnSpc>
            </a:pPr>
            <a:r>
              <a:rPr lang="en-US" altLang="en-US" dirty="0">
                <a:effectLst/>
              </a:rPr>
              <a:t>Fatalistic</a:t>
            </a:r>
          </a:p>
          <a:p>
            <a:pPr>
              <a:lnSpc>
                <a:spcPct val="120000"/>
              </a:lnSpc>
            </a:pPr>
            <a:r>
              <a:rPr lang="en-US" altLang="en-US" dirty="0">
                <a:effectLst/>
              </a:rPr>
              <a:t>Foolishness (Ezekiel 8:17)</a:t>
            </a:r>
          </a:p>
          <a:p>
            <a:pPr>
              <a:lnSpc>
                <a:spcPct val="120000"/>
              </a:lnSpc>
            </a:pPr>
            <a:r>
              <a:rPr lang="en-US" altLang="en-US" dirty="0">
                <a:effectLst/>
              </a:rPr>
              <a:t>Presumptive (Deuteronomy 29:29; Daniel 2:27, 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403">
                                            <p:txEl>
                                              <p:pRg st="1" end="1"/>
                                            </p:txEl>
                                          </p:spTgt>
                                        </p:tgtEl>
                                        <p:attrNameLst>
                                          <p:attrName>style.visibility</p:attrName>
                                        </p:attrNameLst>
                                      </p:cBhvr>
                                      <p:to>
                                        <p:strVal val="visible"/>
                                      </p:to>
                                    </p:set>
                                    <p:anim calcmode="lin" valueType="num">
                                      <p:cBhvr>
                                        <p:cTn id="7" dur="500" fill="hold"/>
                                        <p:tgtEl>
                                          <p:spTgt spid="10240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240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2403">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2403">
                                            <p:txEl>
                                              <p:pRg st="2" end="2"/>
                                            </p:txEl>
                                          </p:spTgt>
                                        </p:tgtEl>
                                        <p:attrNameLst>
                                          <p:attrName>style.visibility</p:attrName>
                                        </p:attrNameLst>
                                      </p:cBhvr>
                                      <p:to>
                                        <p:strVal val="visible"/>
                                      </p:to>
                                    </p:set>
                                    <p:anim calcmode="lin" valueType="num">
                                      <p:cBhvr>
                                        <p:cTn id="14" dur="500" fill="hold"/>
                                        <p:tgtEl>
                                          <p:spTgt spid="10240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240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240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2403">
                                            <p:txEl>
                                              <p:pRg st="3" end="3"/>
                                            </p:txEl>
                                          </p:spTgt>
                                        </p:tgtEl>
                                        <p:attrNameLst>
                                          <p:attrName>style.visibility</p:attrName>
                                        </p:attrNameLst>
                                      </p:cBhvr>
                                      <p:to>
                                        <p:strVal val="visible"/>
                                      </p:to>
                                    </p:set>
                                    <p:anim calcmode="lin" valueType="num">
                                      <p:cBhvr>
                                        <p:cTn id="21" dur="500" fill="hold"/>
                                        <p:tgtEl>
                                          <p:spTgt spid="10240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240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0240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02403">
                                            <p:txEl>
                                              <p:pRg st="4" end="4"/>
                                            </p:txEl>
                                          </p:spTgt>
                                        </p:tgtEl>
                                        <p:attrNameLst>
                                          <p:attrName>style.visibility</p:attrName>
                                        </p:attrNameLst>
                                      </p:cBhvr>
                                      <p:to>
                                        <p:strVal val="visible"/>
                                      </p:to>
                                    </p:set>
                                    <p:anim calcmode="lin" valueType="num">
                                      <p:cBhvr>
                                        <p:cTn id="28" dur="500" fill="hold"/>
                                        <p:tgtEl>
                                          <p:spTgt spid="10240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0240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0240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02403">
                                            <p:txEl>
                                              <p:pRg st="5" end="5"/>
                                            </p:txEl>
                                          </p:spTgt>
                                        </p:tgtEl>
                                        <p:attrNameLst>
                                          <p:attrName>style.visibility</p:attrName>
                                        </p:attrNameLst>
                                      </p:cBhvr>
                                      <p:to>
                                        <p:strVal val="visible"/>
                                      </p:to>
                                    </p:set>
                                    <p:anim calcmode="lin" valueType="num">
                                      <p:cBhvr>
                                        <p:cTn id="35" dur="500" fill="hold"/>
                                        <p:tgtEl>
                                          <p:spTgt spid="10240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10240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1024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a:extLst>
              <a:ext uri="{FF2B5EF4-FFF2-40B4-BE49-F238E27FC236}">
                <a16:creationId xmlns:a16="http://schemas.microsoft.com/office/drawing/2014/main" id="{3E4779E8-0F6F-4DEE-9258-9862383CE765}"/>
              </a:ext>
            </a:extLst>
          </p:cNvPr>
          <p:cNvSpPr>
            <a:spLocks noGrp="1" noChangeArrowheads="1"/>
          </p:cNvSpPr>
          <p:nvPr>
            <p:ph type="body" idx="1"/>
          </p:nvPr>
        </p:nvSpPr>
        <p:spPr>
          <a:xfrm>
            <a:off x="1867300" y="1559292"/>
            <a:ext cx="8152599" cy="5070107"/>
          </a:xfrm>
        </p:spPr>
        <p:txBody>
          <a:bodyPr/>
          <a:lstStyle/>
          <a:p>
            <a:pPr>
              <a:lnSpc>
                <a:spcPct val="130000"/>
              </a:lnSpc>
            </a:pPr>
            <a:r>
              <a:rPr lang="en-US" altLang="en-US" sz="2800" dirty="0">
                <a:effectLst/>
              </a:rPr>
              <a:t>Practices defy God’s sovereign control and place our trust in Satan’s evil methods.</a:t>
            </a:r>
          </a:p>
          <a:p>
            <a:pPr>
              <a:lnSpc>
                <a:spcPct val="130000"/>
              </a:lnSpc>
            </a:pPr>
            <a:r>
              <a:rPr lang="en-US" altLang="en-US" sz="2800" dirty="0">
                <a:effectLst/>
              </a:rPr>
              <a:t>Guidance we need for tomorrow can be found in the Gospel of Christ Jesus.</a:t>
            </a:r>
          </a:p>
          <a:p>
            <a:pPr>
              <a:lnSpc>
                <a:spcPct val="130000"/>
              </a:lnSpc>
            </a:pPr>
            <a:r>
              <a:rPr lang="en-US" altLang="en-US" sz="2800" dirty="0">
                <a:effectLst/>
              </a:rPr>
              <a:t>Concern for our future ought to prompt us to search and study the Scriptures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p:cTn id="7" dur="500" fill="hold"/>
                                        <p:tgtEl>
                                          <p:spTgt spid="103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34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342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3427">
                                            <p:txEl>
                                              <p:pRg st="1" end="1"/>
                                            </p:txEl>
                                          </p:spTgt>
                                        </p:tgtEl>
                                        <p:attrNameLst>
                                          <p:attrName>style.visibility</p:attrName>
                                        </p:attrNameLst>
                                      </p:cBhvr>
                                      <p:to>
                                        <p:strVal val="visible"/>
                                      </p:to>
                                    </p:set>
                                    <p:anim calcmode="lin" valueType="num">
                                      <p:cBhvr>
                                        <p:cTn id="14" dur="500" fill="hold"/>
                                        <p:tgtEl>
                                          <p:spTgt spid="10342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342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342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3427">
                                            <p:txEl>
                                              <p:pRg st="2" end="2"/>
                                            </p:txEl>
                                          </p:spTgt>
                                        </p:tgtEl>
                                        <p:attrNameLst>
                                          <p:attrName>style.visibility</p:attrName>
                                        </p:attrNameLst>
                                      </p:cBhvr>
                                      <p:to>
                                        <p:strVal val="visible"/>
                                      </p:to>
                                    </p:set>
                                    <p:anim calcmode="lin" valueType="num">
                                      <p:cBhvr>
                                        <p:cTn id="21" dur="500" fill="hold"/>
                                        <p:tgtEl>
                                          <p:spTgt spid="1034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342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3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a:extLst>
              <a:ext uri="{FF2B5EF4-FFF2-40B4-BE49-F238E27FC236}">
                <a16:creationId xmlns:a16="http://schemas.microsoft.com/office/drawing/2014/main" id="{521BB8DD-B96F-4BAA-B20D-F54A1643370C}"/>
              </a:ext>
            </a:extLst>
          </p:cNvPr>
          <p:cNvSpPr>
            <a:spLocks noGrp="1" noChangeArrowheads="1"/>
          </p:cNvSpPr>
          <p:nvPr>
            <p:ph type="body" idx="1"/>
          </p:nvPr>
        </p:nvSpPr>
        <p:spPr>
          <a:xfrm>
            <a:off x="1597793" y="1501540"/>
            <a:ext cx="8730113" cy="5127859"/>
          </a:xfrm>
        </p:spPr>
        <p:txBody>
          <a:bodyPr/>
          <a:lstStyle/>
          <a:p>
            <a:pPr algn="ctr">
              <a:lnSpc>
                <a:spcPct val="160000"/>
              </a:lnSpc>
              <a:buFont typeface="Wingdings 3" panose="05040102010807070707" pitchFamily="18" charset="2"/>
              <a:buNone/>
            </a:pPr>
            <a:r>
              <a:rPr lang="en-US" altLang="en-US" sz="3600" dirty="0">
                <a:solidFill>
                  <a:srgbClr val="C00000"/>
                </a:solidFill>
                <a:effectLst/>
              </a:rPr>
              <a:t>The practice of fortune-telling is completely condemned by the Bible</a:t>
            </a:r>
          </a:p>
          <a:p>
            <a:pPr>
              <a:lnSpc>
                <a:spcPct val="160000"/>
              </a:lnSpc>
            </a:pPr>
            <a:r>
              <a:rPr lang="en-US" altLang="en-US" dirty="0">
                <a:effectLst/>
              </a:rPr>
              <a:t>Detestable (Deuteronomy 18:11, 12)</a:t>
            </a:r>
          </a:p>
          <a:p>
            <a:pPr>
              <a:lnSpc>
                <a:spcPct val="160000"/>
              </a:lnSpc>
            </a:pPr>
            <a:r>
              <a:rPr lang="en-US" altLang="en-US" dirty="0">
                <a:effectLst/>
              </a:rPr>
              <a:t>Condemned to death (Leviticus 20:27)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p:cTn id="7" dur="500" fill="hold"/>
                                        <p:tgtEl>
                                          <p:spTgt spid="104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44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44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4451">
                                            <p:txEl>
                                              <p:pRg st="1" end="1"/>
                                            </p:txEl>
                                          </p:spTgt>
                                        </p:tgtEl>
                                        <p:attrNameLst>
                                          <p:attrName>style.visibility</p:attrName>
                                        </p:attrNameLst>
                                      </p:cBhvr>
                                      <p:to>
                                        <p:strVal val="visible"/>
                                      </p:to>
                                    </p:set>
                                    <p:anim calcmode="lin" valueType="num">
                                      <p:cBhvr>
                                        <p:cTn id="14" dur="500" fill="hold"/>
                                        <p:tgtEl>
                                          <p:spTgt spid="1044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44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44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4451">
                                            <p:txEl>
                                              <p:pRg st="2" end="2"/>
                                            </p:txEl>
                                          </p:spTgt>
                                        </p:tgtEl>
                                        <p:attrNameLst>
                                          <p:attrName>style.visibility</p:attrName>
                                        </p:attrNameLst>
                                      </p:cBhvr>
                                      <p:to>
                                        <p:strVal val="visible"/>
                                      </p:to>
                                    </p:set>
                                    <p:anim calcmode="lin" valueType="num">
                                      <p:cBhvr>
                                        <p:cTn id="21" dur="500" fill="hold"/>
                                        <p:tgtEl>
                                          <p:spTgt spid="1044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44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44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WITCHCRAFT</a:t>
            </a:r>
          </a:p>
        </p:txBody>
      </p:sp>
      <p:sp>
        <p:nvSpPr>
          <p:cNvPr id="3" name="Action Button: Go Back or Previous 2">
            <a:hlinkClick r:id="rId2" action="ppaction://hlinksldjump" highlightClick="1"/>
            <a:extLst>
              <a:ext uri="{FF2B5EF4-FFF2-40B4-BE49-F238E27FC236}">
                <a16:creationId xmlns:a16="http://schemas.microsoft.com/office/drawing/2014/main" id="{123EEB8C-1BA3-4332-A788-135BE08D3713}"/>
              </a:ext>
            </a:extLst>
          </p:cNvPr>
          <p:cNvSpPr/>
          <p:nvPr/>
        </p:nvSpPr>
        <p:spPr>
          <a:xfrm>
            <a:off x="9914021" y="4754879"/>
            <a:ext cx="830660" cy="67665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2890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6246C8F-0340-4D91-B1CD-723E6F1A0CA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595" y="242596"/>
            <a:ext cx="11706810" cy="6372517"/>
          </a:xfrm>
          <a:prstGeom prst="rect">
            <a:avLst/>
          </a:prstGeom>
        </p:spPr>
      </p:pic>
      <p:sp>
        <p:nvSpPr>
          <p:cNvPr id="3" name="Rectangle 2">
            <a:extLst>
              <a:ext uri="{FF2B5EF4-FFF2-40B4-BE49-F238E27FC236}">
                <a16:creationId xmlns:a16="http://schemas.microsoft.com/office/drawing/2014/main" id="{EDB3120A-5AEF-4485-B7D9-C14E77EBE215}"/>
              </a:ext>
            </a:extLst>
          </p:cNvPr>
          <p:cNvSpPr/>
          <p:nvPr/>
        </p:nvSpPr>
        <p:spPr>
          <a:xfrm>
            <a:off x="1796299" y="2967335"/>
            <a:ext cx="8599406" cy="1569660"/>
          </a:xfrm>
          <a:prstGeom prst="rect">
            <a:avLst/>
          </a:prstGeom>
          <a:noFill/>
        </p:spPr>
        <p:txBody>
          <a:bodyPr wrap="none" lIns="91440" tIns="45720" rIns="91440" bIns="45720">
            <a:spAutoFit/>
          </a:bodyPr>
          <a:lstStyle/>
          <a:p>
            <a:pPr algn="ctr"/>
            <a:r>
              <a:rPr lang="en-US" sz="9600" b="1" cap="none" spc="0" dirty="0">
                <a:ln w="12700">
                  <a:solidFill>
                    <a:schemeClr val="tx2">
                      <a:lumMod val="75000"/>
                    </a:schemeClr>
                  </a:solidFill>
                  <a:prstDash val="solid"/>
                </a:ln>
                <a:solidFill>
                  <a:srgbClr val="CC5468"/>
                </a:solidFill>
                <a:effectLst>
                  <a:outerShdw blurRad="38100" dist="38100" dir="2700000" algn="tl">
                    <a:srgbClr val="000000">
                      <a:alpha val="43137"/>
                    </a:srgbClr>
                  </a:outerShdw>
                </a:effectLst>
              </a:rPr>
              <a:t>WITCHCRAFT</a:t>
            </a:r>
          </a:p>
        </p:txBody>
      </p:sp>
    </p:spTree>
    <p:extLst>
      <p:ext uri="{BB962C8B-B14F-4D97-AF65-F5344CB8AC3E}">
        <p14:creationId xmlns:p14="http://schemas.microsoft.com/office/powerpoint/2010/main" val="28105373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6967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712268"/>
            <a:ext cx="11719249" cy="5903135"/>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2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so-called </a:t>
            </a:r>
            <a:r>
              <a:rPr lang="en-US" sz="2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"witch of the Hebrews" </a:t>
            </a:r>
            <a:r>
              <a:rPr lang="en-US" sz="2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did not rate higher than a fortune teller or a divining woman. Notwithstanding, hers was a crime deserving of death (Exod. 22:17). Not, however, because she was a hideous creature, the distorted product of Medieval imagination firmly believed in by multitudes, who could transform herself and others into animals, raise and allay tempests, frequent the revelry of evil spirits, cast spells, destroy lives, blight harvests, upset Nature, and cause multitudinous other daily calamities, ties, but because her occultism involved a rejection of Jehovah's supremacy, in that it was a bold intrusion upon the task of the genuine prophet of God, through whom God's Spirit at that time regularly spoke to make known the divine will.</a:t>
            </a:r>
          </a:p>
          <a:p>
            <a:pPr marL="0" marR="0">
              <a:lnSpc>
                <a:spcPct val="107000"/>
              </a:lnSpc>
              <a:spcBef>
                <a:spcPts val="0"/>
              </a:spcBef>
              <a:spcAft>
                <a:spcPts val="800"/>
              </a:spcAft>
            </a:pPr>
            <a:endParaRPr lang="en-US" sz="1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Merrill F. Unger. Biblical Demonology: A Study of Spiritual Forces at Work Today (Kindle Locations 1883-1887). Kindle Edition. </a:t>
            </a:r>
          </a:p>
        </p:txBody>
      </p:sp>
    </p:spTree>
    <p:extLst>
      <p:ext uri="{BB962C8B-B14F-4D97-AF65-F5344CB8AC3E}">
        <p14:creationId xmlns:p14="http://schemas.microsoft.com/office/powerpoint/2010/main" val="33994905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fontScale="92500" lnSpcReduction="20000"/>
          </a:bodyPr>
          <a:lstStyle/>
          <a:p>
            <a:pPr marL="0" marR="0" indent="0">
              <a:lnSpc>
                <a:spcPct val="107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sz="3200" b="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Different Kinds of Magic</a:t>
            </a:r>
          </a:p>
          <a:p>
            <a:pPr marL="0" marR="0" indent="0" algn="ctr">
              <a:lnSpc>
                <a:spcPct val="107000"/>
              </a:lnSpc>
              <a:spcBef>
                <a:spcPts val="0"/>
              </a:spcBef>
              <a:spcAft>
                <a:spcPts val="0"/>
              </a:spcAft>
              <a:buNone/>
            </a:pPr>
            <a:r>
              <a:rPr lang="en-US" sz="26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2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 – the “art” of illusion </a:t>
            </a:r>
            <a:endPar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This is the kind of magic commonly associate with the term. This kind is the performance of a trick that leaves the audience astonished. This type of magic is explained as “sleight of hand” because the magician has practiced the act until he can do it smoothly. Its purpose is strictly entertainment.</a:t>
            </a:r>
          </a:p>
          <a:p>
            <a:pPr marL="0" marR="0" indent="0" algn="just">
              <a:lnSpc>
                <a:spcPct val="107000"/>
              </a:lnSpc>
              <a:spcBef>
                <a:spcPts val="0"/>
              </a:spcBef>
              <a:spcAft>
                <a:spcPts val="0"/>
              </a:spcAft>
              <a:buNone/>
            </a:pPr>
            <a:r>
              <a:rPr lang="en-US" sz="9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 – the inexplicable events of life</a:t>
            </a:r>
          </a:p>
          <a:p>
            <a:pPr marL="0" marR="0" indent="0" algn="just">
              <a:lnSpc>
                <a:spcPct val="107000"/>
              </a:lnSpc>
              <a:spcBef>
                <a:spcPts val="0"/>
              </a:spcBef>
              <a:spcAft>
                <a:spcPts val="0"/>
              </a:spcAft>
              <a:buNone/>
            </a:pPr>
            <a:r>
              <a:rPr lang="en-US" sz="9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There are many who experience certain events in life and the only way they can explain such is to say, “It’s magic!” What they are really saying is that they are without proper knowledge of the event. The ignorant tribes of the world would look at the eclipse of the sun and declare it was “magic.” They did not have the true knowledge to explain the situation. The purpose is explained as sheer ignorance!</a:t>
            </a:r>
          </a:p>
          <a:p>
            <a:pPr marL="0" marR="0" indent="0" algn="just">
              <a:lnSpc>
                <a:spcPct val="107000"/>
              </a:lnSpc>
              <a:spcBef>
                <a:spcPts val="0"/>
              </a:spcBef>
              <a:spcAft>
                <a:spcPts val="0"/>
              </a:spcAft>
              <a:buNone/>
            </a:pPr>
            <a:r>
              <a:rPr lang="en-US" sz="1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2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 – the occultic practices</a:t>
            </a:r>
          </a:p>
          <a:p>
            <a:pPr marL="0" marR="0" algn="just">
              <a:lnSpc>
                <a:spcPct val="107000"/>
              </a:lnSpc>
              <a:spcBef>
                <a:spcPts val="0"/>
              </a:spcBef>
              <a:spcAft>
                <a:spcPts val="0"/>
              </a:spcAft>
            </a:pPr>
            <a:endParaRPr lang="en-US" sz="9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a:p>
            <a:pPr marL="0" algn="just">
              <a:lnSpc>
                <a:spcPct val="107000"/>
              </a:lnSpc>
              <a:spcBef>
                <a:spcPts val="0"/>
              </a:spcBef>
            </a:pPr>
            <a:r>
              <a:rPr lang="en-US" sz="19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This is the magic condemned by Scripture. It is not performed from ignorance or to provide entertainment. This type of magic is often spelled “</a:t>
            </a:r>
            <a:r>
              <a:rPr lang="en-US" sz="19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9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to distinguish it from the other kinds. This kind of </a:t>
            </a:r>
            <a:r>
              <a:rPr lang="en-US" sz="19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9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is an attempt to master the elements of Nature and the unseen spiritual forces in order to gain personal benefits. It searches for the right formulas or right charms which will control the natural forces necessary to control whatever the magician desires. The control over Nature and supernatural spirits is attempted by a variety of spells, charms, and other techniques. It is suggested that when this control is achieved the magician will be empowered to do what is impossible with only normal human powers. Such will mix herbs, roots, oils, incense, perfumes, and other ingredients to concoct the right formula for the required spell.</a:t>
            </a:r>
            <a:r>
              <a:rPr lang="en-US" sz="18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500"/>
              </a:spcAft>
            </a:pP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51626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6135"/>
            <a:ext cx="11719249" cy="6259269"/>
          </a:xfrm>
          <a:solidFill>
            <a:schemeClr val="accent2">
              <a:lumMod val="20000"/>
              <a:lumOff val="80000"/>
            </a:schemeClr>
          </a:solidFill>
          <a:ln>
            <a:noFill/>
          </a:ln>
        </p:spPr>
        <p:txBody>
          <a:bodyPr>
            <a:normAutofit fontScale="85000" lnSpcReduction="20000"/>
          </a:bodyPr>
          <a:lstStyle/>
          <a:p>
            <a:pPr marL="0" marR="0" algn="ctr">
              <a:lnSpc>
                <a:spcPct val="107000"/>
              </a:lnSpc>
              <a:spcBef>
                <a:spcPts val="0"/>
              </a:spcBef>
              <a:spcAft>
                <a:spcPts val="0"/>
              </a:spcAft>
            </a:pPr>
            <a:r>
              <a:rPr lang="en-US" sz="1800" dirty="0">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 </a:t>
            </a:r>
            <a:r>
              <a:rPr lang="en-US" sz="1800" b="1" dirty="0">
                <a:solidFill>
                  <a:srgbClr val="000000"/>
                </a:solidFill>
                <a:effectLst>
                  <a:outerShdw blurRad="38100" dist="38100" dir="2700000" algn="tl">
                    <a:srgbClr val="000000">
                      <a:alpha val="43137"/>
                    </a:srgbClr>
                  </a:outerShdw>
                </a:effectLst>
                <a:latin typeface="Tahoma" panose="020B0604030504040204" pitchFamily="34" charset="0"/>
                <a:ea typeface="Calibri" panose="020F0502020204030204" pitchFamily="34" charset="0"/>
                <a:cs typeface="Times New Roman" panose="02020603050405020304" pitchFamily="18" charset="0"/>
              </a:rPr>
              <a:t>Witchcraft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Witchcraft is one of the most “romantic” aspects of the occultic practices. The practice of witchcraft has experienced a spectrum of human responses from full persecution to complete embrace and defense. Common associations of witches distort the Truth about witchcraft. In today’s world, witchcraft has become an accepted practice and has been presented in a very positive way. Witchcraft is, therefore, a very serious problem confronting believers in the modern world.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Its History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presence of witchcraft can be found since civilization has kept records. In every civilization there has been the presence of a group that believed they could control the forces of Nature (the Shamans, the Witch Doctors, the Medicine man, etc.). The practice of witchcraft is a practice of religion devoted to understanding and controlling the elements of Nature. Throughout history this pagan concept has survived. It has been modified by different cultures, but the basic thoughts are the same – one is able to control and command natural forces through manipulation of the so-called “spiritual forces” of Nature (personified by Ceres, Demeter, “Mother Nature”). The forces are able to be manipulated by the mixing of various herbs at specific times in connection with the earth’s seasons, stars, or changing moon. All aspects deal with Natural elements. There are certain spells and potions/mixtures/tonics that combine various natural elements that will be forced to do the bidding of the witch. The points below will explain why Christians are unable to encourage, practice, or cooperate with witchcraft.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Its Beliefs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basic worldview of witchcraft is totally natural. It believes that everything is “god.” The term “witchcraft” is derived from the ancient Celtic word “wicca” which means “wisdom.” There are three important points about witchcraft that must be understood by Believers: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00050" marR="0" indent="-22860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Witchcraft IS a religion.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00050" marR="0" indent="-22860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 IS NOT a religion of Satan worship.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00050" marR="0" indent="-22860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 is concerned with doing good.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pantheistic beliefs of the practice of witchcraft result in the following points controlling their teachings: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elements of “Mother Earth” are capable of healing powers if they are mixed and administered properly. Witchcraft elevates the created elements to a position that is ABOVE the Creator!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Since “god” is found in everything that lives on earth, witches deny the one Almighty God as sovereign Ruler. Witches believe that the female goddess (the goddess of birth) is the highest deity. Thus, they replace God the Father with “god the mother.”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Since all of Nature is deity, then witchcraft has many gods.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Essential to witchcraft is the belief of reincarnation. Witches believe that all is a “closed system” with a constant recycling in progress. When a living thing dies, its “life force” (or energy) goes to a resting place and waits there to be reborn in a form as another living thing.</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500"/>
              </a:spcAft>
            </a:pP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4256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060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48640"/>
            <a:ext cx="11719249" cy="6066764"/>
          </a:xfrm>
          <a:solidFill>
            <a:schemeClr val="accent2">
              <a:lumMod val="20000"/>
              <a:lumOff val="80000"/>
            </a:schemeClr>
          </a:solidFill>
          <a:ln>
            <a:noFill/>
          </a:ln>
        </p:spPr>
        <p:txBody>
          <a:bodyPr>
            <a:normAutofit/>
          </a:bodyPr>
          <a:lstStyle/>
          <a:p>
            <a:pPr algn="ctr" rtl="0"/>
            <a:r>
              <a:rPr lang="en-US" sz="3200" b="1" dirty="0">
                <a:effectLst>
                  <a:outerShdw blurRad="38100" dist="38100" dir="2700000" algn="tl">
                    <a:srgbClr val="000000">
                      <a:alpha val="43137"/>
                    </a:srgbClr>
                  </a:outerShdw>
                </a:effectLst>
                <a:latin typeface="Open Sans"/>
              </a:rPr>
              <a:t>Occult Institutions</a:t>
            </a:r>
          </a:p>
          <a:p>
            <a:pPr algn="l" rtl="0"/>
            <a:r>
              <a:rPr lang="en-US" sz="2000" b="1" dirty="0">
                <a:effectLst>
                  <a:outerShdw blurRad="38100" dist="38100" dir="2700000" algn="tl">
                    <a:srgbClr val="000000">
                      <a:alpha val="43137"/>
                    </a:srgbClr>
                  </a:outerShdw>
                </a:effectLst>
                <a:latin typeface="Open Sans"/>
              </a:rPr>
              <a:t>Witchcraft and Wizardry</a:t>
            </a:r>
          </a:p>
          <a:p>
            <a:pPr algn="just" rtl="0"/>
            <a:r>
              <a:rPr lang="en-US" sz="1600" dirty="0">
                <a:effectLst>
                  <a:outerShdw blurRad="38100" dist="38100" dir="2700000" algn="tl">
                    <a:srgbClr val="000000">
                      <a:alpha val="43137"/>
                    </a:srgbClr>
                  </a:outerShdw>
                </a:effectLst>
              </a:rPr>
              <a:t>Some people think of witchcraft as an alternate faith and thus pronounce it as valid. What is often not seen at first is its Satanic and demonic involvement, and many who get into it for its novelty are soon under powerful demonic control. A relevant definition of witchcraft is given by Rick Joyner: “Witchcraft is counterfeit spiritual authority; it is using a spirit other than the Holy Spirit to dominate, manipulate, or control others.”</a:t>
            </a:r>
          </a:p>
          <a:p>
            <a:pPr algn="just" rtl="0"/>
            <a:r>
              <a:rPr lang="en-US" sz="1600" dirty="0">
                <a:effectLst>
                  <a:outerShdw blurRad="38100" dist="38100" dir="2700000" algn="tl">
                    <a:srgbClr val="000000">
                      <a:alpha val="43137"/>
                    </a:srgbClr>
                  </a:outerShdw>
                </a:effectLst>
              </a:rPr>
              <a:t>Our scope does not permit us to go into witchcraft in detail, but it has existed for centuries and apart from its non-Christian practices among various religions, there has also been witchcraft practiced and promoted in decidedly Christian regions and contexts. Medieval Europe abounded with witches and wizards who were often used even by monarchy for various purposes. There were both white witches and black witches, the former seemingly using their “skills” for good purposes, like doctors, while the black witches used their abilities for evil purposes.</a:t>
            </a:r>
          </a:p>
          <a:p>
            <a:pPr algn="just" rtl="0"/>
            <a:r>
              <a:rPr lang="en-US" sz="1600" dirty="0">
                <a:effectLst>
                  <a:outerShdw blurRad="38100" dist="38100" dir="2700000" algn="tl">
                    <a:srgbClr val="000000">
                      <a:alpha val="43137"/>
                    </a:srgbClr>
                  </a:outerShdw>
                </a:effectLst>
              </a:rPr>
              <a:t>In modern times we must be aware of covens that exist in harmless looking communities and of witchcraft practices associated with the New Age movement. Also, </a:t>
            </a:r>
            <a:r>
              <a:rPr lang="en-US" sz="1600" dirty="0" err="1">
                <a:effectLst>
                  <a:outerShdw blurRad="38100" dist="38100" dir="2700000" algn="tl">
                    <a:srgbClr val="000000">
                      <a:alpha val="43137"/>
                    </a:srgbClr>
                  </a:outerShdw>
                </a:effectLst>
              </a:rPr>
              <a:t>voodooism</a:t>
            </a:r>
            <a:r>
              <a:rPr lang="en-US" sz="1600" dirty="0">
                <a:effectLst>
                  <a:outerShdw blurRad="38100" dist="38100" dir="2700000" algn="tl">
                    <a:srgbClr val="000000">
                      <a:alpha val="43137"/>
                    </a:srgbClr>
                  </a:outerShdw>
                </a:effectLst>
              </a:rPr>
              <a:t>, so common in the Caribbean, obeah (spiders play an important part in obeah practices), werewolves, etc., are all variations of witchcraft beliefs.</a:t>
            </a:r>
          </a:p>
          <a:p>
            <a:pPr algn="just" rtl="0"/>
            <a:r>
              <a:rPr lang="en-US" sz="1600" dirty="0">
                <a:effectLst>
                  <a:outerShdw blurRad="38100" dist="38100" dir="2700000" algn="tl">
                    <a:srgbClr val="000000">
                      <a:alpha val="43137"/>
                    </a:srgbClr>
                  </a:outerShdw>
                </a:effectLst>
              </a:rPr>
              <a:t>The notorious Salem witchcraft trials should cause us to carefully examine whether accounts of witchcraft are real or just fictional and sensational in nature. But be assured: The devil </a:t>
            </a:r>
            <a:r>
              <a:rPr lang="en-US" sz="1600" i="1" dirty="0">
                <a:effectLst>
                  <a:outerShdw blurRad="38100" dist="38100" dir="2700000" algn="tl">
                    <a:srgbClr val="000000">
                      <a:alpha val="43137"/>
                    </a:srgbClr>
                  </a:outerShdw>
                </a:effectLst>
              </a:rPr>
              <a:t>does use witchcraft, and Scripture warns us about it. The Old Testament expressly forbids witchcraft (see Exod. 22:18; Deut. 18:10). And Paul’s warnings against “sorcery” in Galatians 5:20 could well be a reference to witchcraft.</a:t>
            </a:r>
          </a:p>
          <a:p>
            <a:pPr lvl="1"/>
            <a:r>
              <a:rPr lang="en-US" dirty="0">
                <a:effectLst>
                  <a:outerShdw blurRad="38100" dist="38100" dir="2700000" algn="tl">
                    <a:srgbClr val="000000">
                      <a:alpha val="43137"/>
                    </a:srgbClr>
                  </a:outerShdw>
                </a:effectLst>
              </a:rPr>
              <a:t> Thompson, L. (2005).  (pp. 8990). Joplin, MO: College Press Publishing Company.</a:t>
            </a:r>
          </a:p>
          <a:p>
            <a:pPr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(pp. 89–90).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47044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lnSpcReduction="10000"/>
          </a:bodyPr>
          <a:lstStyle/>
          <a:p>
            <a:pPr algn="ctr" rtl="0"/>
            <a:r>
              <a:rPr lang="en-US" sz="3200" b="1" dirty="0">
                <a:effectLst>
                  <a:outerShdw blurRad="38100" dist="38100" dir="2700000" algn="tl">
                    <a:srgbClr val="000000">
                      <a:alpha val="43137"/>
                    </a:srgbClr>
                  </a:outerShdw>
                </a:effectLst>
                <a:latin typeface="Open Sans"/>
              </a:rPr>
              <a:t>Pronouncement of Curses</a:t>
            </a:r>
          </a:p>
          <a:p>
            <a:pPr algn="just" rtl="0"/>
            <a:r>
              <a:rPr lang="en-US" dirty="0">
                <a:effectLst>
                  <a:outerShdw blurRad="38100" dist="38100" dir="2700000" algn="tl">
                    <a:srgbClr val="000000">
                      <a:alpha val="43137"/>
                    </a:srgbClr>
                  </a:outerShdw>
                </a:effectLst>
              </a:rPr>
              <a:t>Curses are more than mere pronouncements of negative wishes imposed on somebody. In religions of the East, particularly Hinduism, a curse is considered to be real and effective. People pay priests and others to make curses on their enemies. Often, a childless woman is said to have been curse by someone else close to her. And just as payment is made to invoke a curse by a “holy man” or a priest, so also appeasement is made to break the curse. But are these real?</a:t>
            </a:r>
          </a:p>
          <a:p>
            <a:pPr algn="just" rtl="0"/>
            <a:r>
              <a:rPr lang="en-US" dirty="0">
                <a:effectLst>
                  <a:outerShdw blurRad="38100" dist="38100" dir="2700000" algn="tl">
                    <a:srgbClr val="000000">
                      <a:alpha val="43137"/>
                    </a:srgbClr>
                  </a:outerShdw>
                </a:effectLst>
              </a:rPr>
              <a:t>The Old Testament is fraught with both, blessings and curses. For example, early in Genesis, Noah blesses Shem and Japheth, while cursing Canaan. On the other hand, Paul, in the book of Romans, urges Christians not to curse. “Bless those who persecute you; bless and curse not” (Rom. 12:14, NASB). Evidently cursing is the counterpart of blessing, and if one is efficacious, then so is the other. Derek Prince gives us a simple definition of a curse in his book, </a:t>
            </a:r>
            <a:r>
              <a:rPr lang="en-US" i="1" dirty="0">
                <a:effectLst>
                  <a:outerShdw blurRad="38100" dist="38100" dir="2700000" algn="tl">
                    <a:srgbClr val="000000">
                      <a:alpha val="43137"/>
                    </a:srgbClr>
                  </a:outerShdw>
                </a:effectLst>
              </a:rPr>
              <a:t>Thou Shall Expel Demons. He says, “I have compared a curse to a dark shadow over our lives that shuts out part (at least) of God’s blessings.” And he goes on to say, “Two of the blessings that may be excluded by a curse are physical healing and deliverance from evil spirits.”</a:t>
            </a:r>
            <a:r>
              <a:rPr lang="en-US" i="1" baseline="30000" dirty="0">
                <a:effectLst>
                  <a:outerShdw blurRad="38100" dist="38100" dir="2700000" algn="tl">
                    <a:srgbClr val="000000">
                      <a:alpha val="43137"/>
                    </a:srgbClr>
                  </a:outerShdw>
                </a:effectLst>
              </a:rPr>
              <a:t>13</a:t>
            </a:r>
          </a:p>
          <a:p>
            <a:pPr algn="just" rtl="0"/>
            <a:r>
              <a:rPr lang="en-US" dirty="0">
                <a:effectLst>
                  <a:outerShdw blurRad="38100" dist="38100" dir="2700000" algn="tl">
                    <a:srgbClr val="000000">
                      <a:alpha val="43137"/>
                    </a:srgbClr>
                  </a:outerShdw>
                </a:effectLst>
              </a:rPr>
              <a:t>Demonic cursing is when the demonic spirit world is invoked, either through magic or through incantations, sacrifices, and the like, to bring about negative influences and even physical attacks on the individual being cursed. Demons, when given any opportunity to influence or control a person, seize on the curse and inflict their evil powers on the victim. However, we can be assured that this happens to those whose own spiritual lives are not close to the Lord. And also, we can overcome such curses by the power of Him who took our curses on Himself. “Christ redeemed us from the curse of the Law, having become a curse for us—for it is written, “Cursed is every one who hangs on a tree” (Gal. 3:13, NASB).</a:t>
            </a:r>
          </a:p>
          <a:p>
            <a:pPr lvl="1"/>
            <a:r>
              <a:rPr lang="en-US" dirty="0">
                <a:effectLst>
                  <a:outerShdw blurRad="38100" dist="38100" dir="2700000" algn="tl">
                    <a:srgbClr val="000000">
                      <a:alpha val="43137"/>
                    </a:srgbClr>
                  </a:outerShdw>
                </a:effectLst>
              </a:rPr>
              <a:t> Thompson, L. (2005).  (p. 95). Joplin, MO: College Press Publishing Company.</a:t>
            </a:r>
          </a:p>
          <a:p>
            <a:pPr algn="just" rtl="0"/>
            <a:endParaRPr lang="en-US" dirty="0"/>
          </a:p>
          <a:p>
            <a:r>
              <a:rPr lang="en-US" b="0" i="0" u="none" strike="noStrike" baseline="0" dirty="0"/>
              <a:t> Thompson, L. (2005). </a:t>
            </a:r>
            <a:r>
              <a:rPr lang="en-US" b="0" i="1" u="sng" strike="noStrike" baseline="0" dirty="0">
                <a:solidFill>
                  <a:srgbClr val="0000FF"/>
                </a:solidFill>
                <a:hlinkClick r:id="rId3"/>
              </a:rPr>
              <a:t>Demons</a:t>
            </a:r>
            <a:r>
              <a:rPr lang="en-US" b="0" i="0" u="none" strike="noStrike" baseline="0" dirty="0">
                <a:solidFill>
                  <a:srgbClr val="0000FF"/>
                </a:solidFill>
                <a:hlinkClick r:id="rId3"/>
              </a:rPr>
              <a:t> (p. 95). Joplin, MO: College Press Publishing Company.</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22649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99C735EA-2059-4A5A-AABA-A72DB90E3F68}"/>
              </a:ext>
            </a:extLst>
          </p:cNvPr>
          <p:cNvSpPr>
            <a:spLocks noGrp="1" noChangeArrowheads="1"/>
          </p:cNvSpPr>
          <p:nvPr>
            <p:ph type="body" idx="1"/>
          </p:nvPr>
        </p:nvSpPr>
        <p:spPr>
          <a:xfrm>
            <a:off x="1299411" y="1607419"/>
            <a:ext cx="10318282" cy="5021981"/>
          </a:xfrm>
        </p:spPr>
        <p:txBody>
          <a:bodyPr/>
          <a:lstStyle/>
          <a:p>
            <a:pPr>
              <a:lnSpc>
                <a:spcPct val="120000"/>
              </a:lnSpc>
            </a:pPr>
            <a:r>
              <a:rPr lang="en-US" altLang="en-US" dirty="0">
                <a:effectLst/>
              </a:rPr>
              <a:t>“Romantic” aspects of the occultic practices</a:t>
            </a:r>
          </a:p>
          <a:p>
            <a:pPr>
              <a:lnSpc>
                <a:spcPct val="120000"/>
              </a:lnSpc>
            </a:pPr>
            <a:r>
              <a:rPr lang="en-US" altLang="en-US" dirty="0">
                <a:effectLst/>
              </a:rPr>
              <a:t>Experienced the spectrum of human responses</a:t>
            </a:r>
          </a:p>
          <a:p>
            <a:pPr>
              <a:lnSpc>
                <a:spcPct val="120000"/>
              </a:lnSpc>
            </a:pPr>
            <a:r>
              <a:rPr lang="en-US" altLang="en-US" dirty="0">
                <a:effectLst/>
              </a:rPr>
              <a:t>Associated with the haggardly, wart-faced old woman</a:t>
            </a:r>
          </a:p>
          <a:p>
            <a:pPr>
              <a:lnSpc>
                <a:spcPct val="120000"/>
              </a:lnSpc>
            </a:pPr>
            <a:r>
              <a:rPr lang="en-US" altLang="en-US" dirty="0">
                <a:effectLst/>
              </a:rPr>
              <a:t>Mixing herbs and casting spells</a:t>
            </a:r>
          </a:p>
          <a:p>
            <a:pPr>
              <a:lnSpc>
                <a:spcPct val="120000"/>
              </a:lnSpc>
            </a:pPr>
            <a:r>
              <a:rPr lang="en-US" altLang="en-US" dirty="0">
                <a:effectLst/>
              </a:rPr>
              <a:t>Epitome of extremes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10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017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 calcmode="lin" valueType="num">
                                      <p:cBhvr>
                                        <p:cTn id="12" dur="10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50179">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50179">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 calcmode="lin" valueType="num">
                                      <p:cBhvr>
                                        <p:cTn id="17" dur="10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50179">
                                            <p:txEl>
                                              <p:pRg st="2" end="2"/>
                                            </p:txEl>
                                          </p:spTgt>
                                        </p:tgtEl>
                                        <p:attrNameLst>
                                          <p:attrName>ppt_h</p:attrName>
                                        </p:attrNameLst>
                                      </p:cBhvr>
                                      <p:tavLst>
                                        <p:tav tm="0">
                                          <p:val>
                                            <p:fltVal val="0"/>
                                          </p:val>
                                        </p:tav>
                                        <p:tav tm="100000">
                                          <p:val>
                                            <p:strVal val="#ppt_h"/>
                                          </p:val>
                                        </p:tav>
                                      </p:tavLst>
                                    </p:anim>
                                    <p:animEffect transition="in" filter="fade">
                                      <p:cBhvr>
                                        <p:cTn id="19" dur="1000"/>
                                        <p:tgtEl>
                                          <p:spTgt spid="50179">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 calcmode="lin" valueType="num">
                                      <p:cBhvr>
                                        <p:cTn id="22" dur="1000" fill="hold"/>
                                        <p:tgtEl>
                                          <p:spTgt spid="50179">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50179">
                                            <p:txEl>
                                              <p:pRg st="3" end="3"/>
                                            </p:txEl>
                                          </p:spTgt>
                                        </p:tgtEl>
                                        <p:attrNameLst>
                                          <p:attrName>ppt_h</p:attrName>
                                        </p:attrNameLst>
                                      </p:cBhvr>
                                      <p:tavLst>
                                        <p:tav tm="0">
                                          <p:val>
                                            <p:fltVal val="0"/>
                                          </p:val>
                                        </p:tav>
                                        <p:tav tm="100000">
                                          <p:val>
                                            <p:strVal val="#ppt_h"/>
                                          </p:val>
                                        </p:tav>
                                      </p:tavLst>
                                    </p:anim>
                                    <p:animEffect transition="in" filter="fade">
                                      <p:cBhvr>
                                        <p:cTn id="24" dur="1000"/>
                                        <p:tgtEl>
                                          <p:spTgt spid="50179">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 calcmode="lin" valueType="num">
                                      <p:cBhvr>
                                        <p:cTn id="27" dur="1000" fill="hold"/>
                                        <p:tgtEl>
                                          <p:spTgt spid="50179">
                                            <p:txEl>
                                              <p:pRg st="4" end="4"/>
                                            </p:txEl>
                                          </p:spTgt>
                                        </p:tgtEl>
                                        <p:attrNameLst>
                                          <p:attrName>ppt_w</p:attrName>
                                        </p:attrNameLst>
                                      </p:cBhvr>
                                      <p:tavLst>
                                        <p:tav tm="0">
                                          <p:val>
                                            <p:fltVal val="0"/>
                                          </p:val>
                                        </p:tav>
                                        <p:tav tm="100000">
                                          <p:val>
                                            <p:strVal val="#ppt_w"/>
                                          </p:val>
                                        </p:tav>
                                      </p:tavLst>
                                    </p:anim>
                                    <p:anim calcmode="lin" valueType="num">
                                      <p:cBhvr>
                                        <p:cTn id="28" dur="1000" fill="hold"/>
                                        <p:tgtEl>
                                          <p:spTgt spid="50179">
                                            <p:txEl>
                                              <p:pRg st="4" end="4"/>
                                            </p:txEl>
                                          </p:spTgt>
                                        </p:tgtEl>
                                        <p:attrNameLst>
                                          <p:attrName>ppt_h</p:attrName>
                                        </p:attrNameLst>
                                      </p:cBhvr>
                                      <p:tavLst>
                                        <p:tav tm="0">
                                          <p:val>
                                            <p:fltVal val="0"/>
                                          </p:val>
                                        </p:tav>
                                        <p:tav tm="100000">
                                          <p:val>
                                            <p:strVal val="#ppt_h"/>
                                          </p:val>
                                        </p:tav>
                                      </p:tavLst>
                                    </p:anim>
                                    <p:animEffect transition="in" filter="fade">
                                      <p:cBhvr>
                                        <p:cTn id="29" dur="10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0E649738-6449-46C9-9C18-6F7CB90FB271}"/>
              </a:ext>
            </a:extLst>
          </p:cNvPr>
          <p:cNvSpPr>
            <a:spLocks noGrp="1" noChangeArrowheads="1"/>
          </p:cNvSpPr>
          <p:nvPr>
            <p:ph type="body" idx="1"/>
          </p:nvPr>
        </p:nvSpPr>
        <p:spPr>
          <a:xfrm>
            <a:off x="866274" y="1665170"/>
            <a:ext cx="10716126" cy="4964229"/>
          </a:xfrm>
        </p:spPr>
        <p:txBody>
          <a:bodyPr/>
          <a:lstStyle/>
          <a:p>
            <a:pPr>
              <a:lnSpc>
                <a:spcPct val="130000"/>
              </a:lnSpc>
            </a:pPr>
            <a:r>
              <a:rPr lang="en-US" altLang="en-US" dirty="0">
                <a:effectLst/>
              </a:rPr>
              <a:t>Common associations distort the Truth.</a:t>
            </a:r>
          </a:p>
          <a:p>
            <a:pPr>
              <a:lnSpc>
                <a:spcPct val="130000"/>
              </a:lnSpc>
            </a:pPr>
            <a:r>
              <a:rPr lang="en-US" altLang="en-US" dirty="0">
                <a:effectLst/>
              </a:rPr>
              <a:t>Witchcraft has become an accepted practice and is presented in a very positive way.</a:t>
            </a:r>
          </a:p>
          <a:p>
            <a:pPr>
              <a:lnSpc>
                <a:spcPct val="130000"/>
              </a:lnSpc>
            </a:pPr>
            <a:r>
              <a:rPr lang="en-US" altLang="en-US" dirty="0">
                <a:effectLst/>
              </a:rPr>
              <a:t>Witchcraft is a very serious problem confronting Believers in the modern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20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120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1203">
                                            <p:txEl>
                                              <p:pRg st="1" end="1"/>
                                            </p:txEl>
                                          </p:spTgt>
                                        </p:tgtEl>
                                        <p:attrNameLst>
                                          <p:attrName>style.visibility</p:attrName>
                                        </p:attrNameLst>
                                      </p:cBhvr>
                                      <p:to>
                                        <p:strVal val="visible"/>
                                      </p:to>
                                    </p:set>
                                    <p:anim calcmode="lin" valueType="num">
                                      <p:cBhvr>
                                        <p:cTn id="14" dur="1000" fill="hold"/>
                                        <p:tgtEl>
                                          <p:spTgt spid="5120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1203">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5120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1203">
                                            <p:txEl>
                                              <p:pRg st="2" end="2"/>
                                            </p:txEl>
                                          </p:spTgt>
                                        </p:tgtEl>
                                        <p:attrNameLst>
                                          <p:attrName>style.visibility</p:attrName>
                                        </p:attrNameLst>
                                      </p:cBhvr>
                                      <p:to>
                                        <p:strVal val="visible"/>
                                      </p:to>
                                    </p:set>
                                    <p:anim calcmode="lin" valueType="num">
                                      <p:cBhvr>
                                        <p:cTn id="21" dur="1000" fill="hold"/>
                                        <p:tgtEl>
                                          <p:spTgt spid="5120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1203">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CB861393-6D8E-437C-B952-8B5705A4DB18}"/>
              </a:ext>
            </a:extLst>
          </p:cNvPr>
          <p:cNvSpPr>
            <a:spLocks noGrp="1" noChangeArrowheads="1"/>
          </p:cNvSpPr>
          <p:nvPr>
            <p:ph type="body" idx="1"/>
          </p:nvPr>
        </p:nvSpPr>
        <p:spPr>
          <a:xfrm>
            <a:off x="808522" y="1694046"/>
            <a:ext cx="10376035" cy="4935354"/>
          </a:xfrm>
        </p:spPr>
        <p:txBody>
          <a:bodyPr/>
          <a:lstStyle/>
          <a:p>
            <a:pPr>
              <a:lnSpc>
                <a:spcPct val="110000"/>
              </a:lnSpc>
            </a:pPr>
            <a:r>
              <a:rPr lang="en-US" altLang="en-US" sz="2800" dirty="0">
                <a:effectLst/>
              </a:rPr>
              <a:t>Witchcraft can be found ever since civilization has kept records because mankind has always been closely connected to the natural elements of our planet.</a:t>
            </a:r>
          </a:p>
          <a:p>
            <a:pPr>
              <a:lnSpc>
                <a:spcPct val="110000"/>
              </a:lnSpc>
            </a:pPr>
            <a:r>
              <a:rPr lang="en-US" altLang="en-US" sz="2800" dirty="0">
                <a:effectLst/>
              </a:rPr>
              <a:t>Man seeks to find ways of manipulating natural elements for his benefit.</a:t>
            </a:r>
          </a:p>
          <a:p>
            <a:pPr>
              <a:lnSpc>
                <a:spcPct val="110000"/>
              </a:lnSpc>
            </a:pPr>
            <a:r>
              <a:rPr lang="en-US" altLang="en-US" sz="2800" dirty="0">
                <a:effectLst/>
              </a:rPr>
              <a:t>Actually began as a practice of religion devoted to understanding and controlling the elements of Nature.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10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222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222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2227">
                                            <p:txEl>
                                              <p:pRg st="1" end="1"/>
                                            </p:txEl>
                                          </p:spTgt>
                                        </p:tgtEl>
                                        <p:attrNameLst>
                                          <p:attrName>style.visibility</p:attrName>
                                        </p:attrNameLst>
                                      </p:cBhvr>
                                      <p:to>
                                        <p:strVal val="visible"/>
                                      </p:to>
                                    </p:set>
                                    <p:anim calcmode="lin" valueType="num">
                                      <p:cBhvr>
                                        <p:cTn id="14" dur="1000" fill="hold"/>
                                        <p:tgtEl>
                                          <p:spTgt spid="52227">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2227">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5222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2227">
                                            <p:txEl>
                                              <p:pRg st="2" end="2"/>
                                            </p:txEl>
                                          </p:spTgt>
                                        </p:tgtEl>
                                        <p:attrNameLst>
                                          <p:attrName>style.visibility</p:attrName>
                                        </p:attrNameLst>
                                      </p:cBhvr>
                                      <p:to>
                                        <p:strVal val="visible"/>
                                      </p:to>
                                    </p:set>
                                    <p:anim calcmode="lin" valueType="num">
                                      <p:cBhvr>
                                        <p:cTn id="21" dur="1000" fill="hold"/>
                                        <p:tgtEl>
                                          <p:spTgt spid="52227">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2227">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a:extLst>
              <a:ext uri="{FF2B5EF4-FFF2-40B4-BE49-F238E27FC236}">
                <a16:creationId xmlns:a16="http://schemas.microsoft.com/office/drawing/2014/main" id="{3CE83380-E0FC-4158-B9B9-96A2522C7563}"/>
              </a:ext>
            </a:extLst>
          </p:cNvPr>
          <p:cNvSpPr>
            <a:spLocks noGrp="1" noChangeArrowheads="1"/>
          </p:cNvSpPr>
          <p:nvPr>
            <p:ph type="body" idx="1"/>
          </p:nvPr>
        </p:nvSpPr>
        <p:spPr>
          <a:xfrm>
            <a:off x="2146433" y="1219200"/>
            <a:ext cx="7709836" cy="5410200"/>
          </a:xfrm>
        </p:spPr>
        <p:txBody>
          <a:bodyPr/>
          <a:lstStyle/>
          <a:p>
            <a:pPr algn="ctr">
              <a:lnSpc>
                <a:spcPct val="130000"/>
              </a:lnSpc>
              <a:buFont typeface="Wingdings 3" panose="05040102010807070707" pitchFamily="18" charset="2"/>
              <a:buNone/>
            </a:pPr>
            <a:r>
              <a:rPr lang="en-US" altLang="en-US" dirty="0">
                <a:effectLst/>
              </a:rPr>
              <a:t>The basic thought—one is able to control and command natural forces through manipulation of the </a:t>
            </a:r>
            <a:br>
              <a:rPr lang="en-US" altLang="en-US" dirty="0">
                <a:effectLst/>
              </a:rPr>
            </a:br>
            <a:r>
              <a:rPr lang="en-US" altLang="en-US" dirty="0">
                <a:effectLst/>
              </a:rPr>
              <a:t>so-called  “spiritual forces” of Nature by the mixing of various herbs at specific times in connection with the earth’s seasons, stars, or changing moon.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p:cTn id="7"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325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3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a:extLst>
              <a:ext uri="{FF2B5EF4-FFF2-40B4-BE49-F238E27FC236}">
                <a16:creationId xmlns:a16="http://schemas.microsoft.com/office/drawing/2014/main" id="{3DF08C29-3E9D-4964-B2F7-7A288BFF3C3E}"/>
              </a:ext>
            </a:extLst>
          </p:cNvPr>
          <p:cNvSpPr>
            <a:spLocks noGrp="1" noChangeArrowheads="1"/>
          </p:cNvSpPr>
          <p:nvPr>
            <p:ph type="body" idx="1"/>
          </p:nvPr>
        </p:nvSpPr>
        <p:spPr>
          <a:xfrm>
            <a:off x="1463040" y="1511166"/>
            <a:ext cx="9201752" cy="5118234"/>
          </a:xfrm>
        </p:spPr>
        <p:txBody>
          <a:bodyPr/>
          <a:lstStyle/>
          <a:p>
            <a:pPr algn="ctr">
              <a:lnSpc>
                <a:spcPct val="130000"/>
              </a:lnSpc>
              <a:buFont typeface="Wingdings 3" panose="05040102010807070707" pitchFamily="18" charset="2"/>
              <a:buNone/>
            </a:pPr>
            <a:r>
              <a:rPr lang="en-US" altLang="en-US" dirty="0"/>
              <a:t>Unjust persecutions have been used by many to advocate a lenient attitude toward witchcraft that encourages its acceptance and to offer a twisted perspective on the Christian worldview that is designed to prejudice any favorable position of Christianity.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p:cTn id="7" dur="1000" fill="hold"/>
                                        <p:tgtEl>
                                          <p:spTgt spid="542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427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4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1C8E4B46-D7A4-4AD6-918E-B78E7A3A593E}"/>
              </a:ext>
            </a:extLst>
          </p:cNvPr>
          <p:cNvSpPr>
            <a:spLocks noGrp="1" noChangeArrowheads="1"/>
          </p:cNvSpPr>
          <p:nvPr>
            <p:ph type="body" idx="1"/>
          </p:nvPr>
        </p:nvSpPr>
        <p:spPr>
          <a:xfrm>
            <a:off x="1145406" y="1588168"/>
            <a:ext cx="9962147" cy="5041232"/>
          </a:xfrm>
        </p:spPr>
        <p:txBody>
          <a:bodyPr/>
          <a:lstStyle/>
          <a:p>
            <a:pPr>
              <a:lnSpc>
                <a:spcPct val="110000"/>
              </a:lnSpc>
            </a:pPr>
            <a:r>
              <a:rPr lang="en-US" altLang="en-US" dirty="0">
                <a:effectLst/>
              </a:rPr>
              <a:t>The basic worldview is totally natural</a:t>
            </a:r>
          </a:p>
          <a:p>
            <a:pPr>
              <a:lnSpc>
                <a:spcPct val="110000"/>
              </a:lnSpc>
            </a:pPr>
            <a:r>
              <a:rPr lang="en-US" altLang="en-US" dirty="0">
                <a:effectLst/>
              </a:rPr>
              <a:t>Believes that everything is “god”</a:t>
            </a:r>
          </a:p>
          <a:p>
            <a:pPr>
              <a:lnSpc>
                <a:spcPct val="110000"/>
              </a:lnSpc>
            </a:pPr>
            <a:r>
              <a:rPr lang="en-US" altLang="en-US" dirty="0">
                <a:effectLst/>
              </a:rPr>
              <a:t>Term “witchcraft” is derived from the ancient Celtic word “wicca” which means “wisdom”</a:t>
            </a:r>
          </a:p>
          <a:p>
            <a:pPr>
              <a:lnSpc>
                <a:spcPct val="110000"/>
              </a:lnSpc>
            </a:pPr>
            <a:r>
              <a:rPr lang="en-US" altLang="en-US" dirty="0">
                <a:effectLst/>
              </a:rPr>
              <a:t>Objective is for adherents to gain the proper “wisdom” in which they can manipulate natural elements to suit personal desires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p:cTn id="7" dur="1000" fill="hold"/>
                                        <p:tgtEl>
                                          <p:spTgt spid="5529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529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529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5299">
                                            <p:txEl>
                                              <p:pRg st="1" end="1"/>
                                            </p:txEl>
                                          </p:spTgt>
                                        </p:tgtEl>
                                        <p:attrNameLst>
                                          <p:attrName>style.visibility</p:attrName>
                                        </p:attrNameLst>
                                      </p:cBhvr>
                                      <p:to>
                                        <p:strVal val="visible"/>
                                      </p:to>
                                    </p:set>
                                    <p:anim calcmode="lin" valueType="num">
                                      <p:cBhvr>
                                        <p:cTn id="14" dur="1000" fill="hold"/>
                                        <p:tgtEl>
                                          <p:spTgt spid="55299">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5299">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5529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5299">
                                            <p:txEl>
                                              <p:pRg st="2" end="2"/>
                                            </p:txEl>
                                          </p:spTgt>
                                        </p:tgtEl>
                                        <p:attrNameLst>
                                          <p:attrName>style.visibility</p:attrName>
                                        </p:attrNameLst>
                                      </p:cBhvr>
                                      <p:to>
                                        <p:strVal val="visible"/>
                                      </p:to>
                                    </p:set>
                                    <p:anim calcmode="lin" valueType="num">
                                      <p:cBhvr>
                                        <p:cTn id="21" dur="1000" fill="hold"/>
                                        <p:tgtEl>
                                          <p:spTgt spid="55299">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5299">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552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5299">
                                            <p:txEl>
                                              <p:pRg st="3" end="3"/>
                                            </p:txEl>
                                          </p:spTgt>
                                        </p:tgtEl>
                                        <p:attrNameLst>
                                          <p:attrName>style.visibility</p:attrName>
                                        </p:attrNameLst>
                                      </p:cBhvr>
                                      <p:to>
                                        <p:strVal val="visible"/>
                                      </p:to>
                                    </p:set>
                                    <p:anim calcmode="lin" valueType="num">
                                      <p:cBhvr>
                                        <p:cTn id="28" dur="1000" fill="hold"/>
                                        <p:tgtEl>
                                          <p:spTgt spid="55299">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55299">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552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a:extLst>
              <a:ext uri="{FF2B5EF4-FFF2-40B4-BE49-F238E27FC236}">
                <a16:creationId xmlns:a16="http://schemas.microsoft.com/office/drawing/2014/main" id="{78288C72-2F17-419C-B63F-18FC4DEC9E26}"/>
              </a:ext>
            </a:extLst>
          </p:cNvPr>
          <p:cNvSpPr>
            <a:spLocks noGrp="1" noChangeArrowheads="1"/>
          </p:cNvSpPr>
          <p:nvPr>
            <p:ph type="body" idx="1"/>
          </p:nvPr>
        </p:nvSpPr>
        <p:spPr>
          <a:xfrm>
            <a:off x="1799924" y="1318660"/>
            <a:ext cx="8470232" cy="5310739"/>
          </a:xfrm>
        </p:spPr>
        <p:txBody>
          <a:bodyPr/>
          <a:lstStyle/>
          <a:p>
            <a:pPr algn="ctr">
              <a:lnSpc>
                <a:spcPct val="160000"/>
              </a:lnSpc>
              <a:buFont typeface="Wingdings 3" panose="05040102010807070707" pitchFamily="18" charset="2"/>
              <a:buNone/>
            </a:pPr>
            <a:r>
              <a:rPr lang="en-US" altLang="en-US" sz="4000" dirty="0">
                <a:effectLst/>
              </a:rPr>
              <a:t>Three important points: </a:t>
            </a:r>
          </a:p>
          <a:p>
            <a:pPr>
              <a:lnSpc>
                <a:spcPct val="160000"/>
              </a:lnSpc>
            </a:pPr>
            <a:r>
              <a:rPr lang="en-US" altLang="en-US" dirty="0">
                <a:effectLst/>
              </a:rPr>
              <a:t>IS a religion</a:t>
            </a:r>
          </a:p>
          <a:p>
            <a:pPr>
              <a:lnSpc>
                <a:spcPct val="160000"/>
              </a:lnSpc>
            </a:pPr>
            <a:r>
              <a:rPr lang="en-US" altLang="en-US" dirty="0">
                <a:effectLst/>
              </a:rPr>
              <a:t>IS NOT a religion of Satan worship</a:t>
            </a:r>
          </a:p>
          <a:p>
            <a:pPr>
              <a:lnSpc>
                <a:spcPct val="160000"/>
              </a:lnSpc>
            </a:pPr>
            <a:r>
              <a:rPr lang="en-US" altLang="en-US" dirty="0">
                <a:effectLst/>
              </a:rPr>
              <a:t>Claims it is concerned with doing good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p:cTn id="7" dur="1000" fill="hold"/>
                                        <p:tgtEl>
                                          <p:spTgt spid="563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632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6323">
                                            <p:txEl>
                                              <p:pRg st="0" end="0"/>
                                            </p:txEl>
                                          </p:spTgt>
                                        </p:tgtEl>
                                      </p:cBhvr>
                                    </p:animEffect>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p:cTn id="13" dur="1000" fill="hold"/>
                                        <p:tgtEl>
                                          <p:spTgt spid="5632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6323">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5632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56323">
                                            <p:txEl>
                                              <p:pRg st="2" end="2"/>
                                            </p:txEl>
                                          </p:spTgt>
                                        </p:tgtEl>
                                        <p:attrNameLst>
                                          <p:attrName>style.visibility</p:attrName>
                                        </p:attrNameLst>
                                      </p:cBhvr>
                                      <p:to>
                                        <p:strVal val="visible"/>
                                      </p:to>
                                    </p:set>
                                    <p:anim calcmode="lin" valueType="num">
                                      <p:cBhvr>
                                        <p:cTn id="20" dur="1000" fill="hold"/>
                                        <p:tgtEl>
                                          <p:spTgt spid="5632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56323">
                                            <p:txEl>
                                              <p:pRg st="2" end="2"/>
                                            </p:txEl>
                                          </p:spTgt>
                                        </p:tgtEl>
                                        <p:attrNameLst>
                                          <p:attrName>ppt_h</p:attrName>
                                        </p:attrNameLst>
                                      </p:cBhvr>
                                      <p:tavLst>
                                        <p:tav tm="0">
                                          <p:val>
                                            <p:fltVal val="0"/>
                                          </p:val>
                                        </p:tav>
                                        <p:tav tm="100000">
                                          <p:val>
                                            <p:strVal val="#ppt_h"/>
                                          </p:val>
                                        </p:tav>
                                      </p:tavLst>
                                    </p:anim>
                                    <p:animEffect transition="in" filter="fade">
                                      <p:cBhvr>
                                        <p:cTn id="22" dur="1000"/>
                                        <p:tgtEl>
                                          <p:spTgt spid="5632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56323">
                                            <p:txEl>
                                              <p:pRg st="3" end="3"/>
                                            </p:txEl>
                                          </p:spTgt>
                                        </p:tgtEl>
                                        <p:attrNameLst>
                                          <p:attrName>style.visibility</p:attrName>
                                        </p:attrNameLst>
                                      </p:cBhvr>
                                      <p:to>
                                        <p:strVal val="visible"/>
                                      </p:to>
                                    </p:set>
                                    <p:anim calcmode="lin" valueType="num">
                                      <p:cBhvr>
                                        <p:cTn id="27" dur="1000" fill="hold"/>
                                        <p:tgtEl>
                                          <p:spTgt spid="5632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56323">
                                            <p:txEl>
                                              <p:pRg st="3" end="3"/>
                                            </p:txEl>
                                          </p:spTgt>
                                        </p:tgtEl>
                                        <p:attrNameLst>
                                          <p:attrName>ppt_h</p:attrName>
                                        </p:attrNameLst>
                                      </p:cBhvr>
                                      <p:tavLst>
                                        <p:tav tm="0">
                                          <p:val>
                                            <p:fltVal val="0"/>
                                          </p:val>
                                        </p:tav>
                                        <p:tav tm="100000">
                                          <p:val>
                                            <p:strVal val="#ppt_h"/>
                                          </p:val>
                                        </p:tav>
                                      </p:tavLst>
                                    </p:anim>
                                    <p:animEffect transition="in" filter="fade">
                                      <p:cBhvr>
                                        <p:cTn id="29" dur="1000"/>
                                        <p:tgtEl>
                                          <p:spTgt spid="563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353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7"/>
            <a:ext cx="11719249" cy="6372808"/>
          </a:xfrm>
          <a:solidFill>
            <a:schemeClr val="accent2">
              <a:lumMod val="20000"/>
              <a:lumOff val="80000"/>
            </a:schemeClr>
          </a:solidFill>
          <a:ln>
            <a:noFill/>
          </a:ln>
        </p:spPr>
        <p:txBody>
          <a:bodyPr>
            <a:normAutofit/>
          </a:bodyPr>
          <a:lstStyle/>
          <a:p>
            <a:pPr marL="0" marR="0" indent="0" algn="ctr">
              <a:lnSpc>
                <a:spcPct val="107000"/>
              </a:lnSpc>
              <a:spcBef>
                <a:spcPts val="0"/>
              </a:spcBef>
              <a:spcAft>
                <a:spcPts val="0"/>
              </a:spcAft>
              <a:buNone/>
            </a:pPr>
            <a:r>
              <a:rPr lang="en-US" sz="1800" dirty="0">
                <a:solidFill>
                  <a:srgbClr val="000000"/>
                </a:solidFill>
                <a:effectLst/>
                <a:latin typeface="Harrington" panose="04040505050A02020702" pitchFamily="82" charset="0"/>
                <a:ea typeface="Calibri" panose="020F0502020204030204" pitchFamily="34" charset="0"/>
                <a:cs typeface="Harrington" panose="04040505050A02020702" pitchFamily="82"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occultic magician uses special instruments in performing </a:t>
            </a:r>
            <a:r>
              <a:rPr lang="en-US" sz="1600"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These instruments are most effective when the magician makes them himself during the full moon. The entire objective of occultic </a:t>
            </a:r>
            <a:r>
              <a:rPr lang="en-US" sz="1600"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is for the magician to gain an absolute control of everything and everyone surrounding him. There is no concern for how others will be used in achieving this objective. There are no restrictions hindering one from using </a:t>
            </a:r>
            <a:r>
              <a:rPr lang="en-US" sz="1600"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to obtain this objective. The occultic </a:t>
            </a:r>
            <a:r>
              <a:rPr lang="en-US" sz="1600"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seeks to contact supernatural spirits that will lead the magician to a greater knowledge of life so that control can be gained.</a:t>
            </a:r>
          </a:p>
          <a:p>
            <a:pPr marL="0" marR="0" indent="0" algn="just">
              <a:lnSpc>
                <a:spcPct val="107000"/>
              </a:lnSpc>
              <a:spcBef>
                <a:spcPts val="0"/>
              </a:spcBef>
              <a:spcAft>
                <a:spcPts val="0"/>
              </a:spcAft>
              <a:buNone/>
            </a:pP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WHITE MAGICK </a:t>
            </a: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is a practice of the occultic kind that seeks to use magical powers in an unselfish way for the benefit of others. It is used to combat evil. However, one must remember that this kind of </a:t>
            </a:r>
            <a:r>
              <a:rPr lang="en-US" sz="1600"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relies upon contacting spirits and using knowledge that God has not provided. It is a practice that turns one away from God.</a:t>
            </a:r>
          </a:p>
          <a:p>
            <a:pPr marL="0" algn="just">
              <a:lnSpc>
                <a:spcPct val="107000"/>
              </a:lnSpc>
              <a:spcBef>
                <a:spcPts val="0"/>
              </a:spcBef>
            </a:pP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sz="16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BLACK MAGICK </a:t>
            </a:r>
            <a:r>
              <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is the use of magical powers to harm. The spells and charms are used to bring personal injury to another.</a:t>
            </a:r>
          </a:p>
          <a:p>
            <a:pPr marL="0" algn="just">
              <a:lnSpc>
                <a:spcPct val="107000"/>
              </a:lnSpc>
              <a:spcBef>
                <a:spcPts val="0"/>
              </a:spcBef>
            </a:pPr>
            <a:endParaRPr lang="en-US" sz="1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Four Categories of Magical Beliefs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(Lynn A. McMillon, </a:t>
            </a:r>
            <a:r>
              <a:rPr lang="en-US" sz="1800" i="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Doctrines of Demons</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84ff).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Sympathetic </a:t>
            </a:r>
            <a:r>
              <a:rPr lang="en-US" sz="1800" b="1"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u</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ses the powers of suggestion. If a person “believes” in the power, then he will “see” the results of this kind of </a:t>
            </a:r>
            <a:r>
              <a:rPr lang="en-US" sz="1800"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Contagion </a:t>
            </a:r>
            <a:r>
              <a:rPr lang="en-US" sz="1800" b="1"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depends upon actual contact with charms possessing spiritual powers.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Esoteric </a:t>
            </a:r>
            <a:r>
              <a:rPr lang="en-US" sz="1800" b="1"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d</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epends upon one comprehending the secrets of the universal spiritual powers. This </a:t>
            </a:r>
            <a:r>
              <a:rPr lang="en-US" sz="1800"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believes that one is able to “unlock” the powers of the unseen realm by gaining special insights and knowledge.</a:t>
            </a:r>
          </a:p>
          <a:p>
            <a:pPr marL="0" algn="just">
              <a:lnSpc>
                <a:spcPct val="107000"/>
              </a:lnSpc>
              <a:spcBef>
                <a:spcPts val="0"/>
              </a:spcBef>
            </a:pP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Ceremonial </a:t>
            </a:r>
            <a:r>
              <a:rPr lang="en-US" sz="1800" b="1" dirty="0" err="1">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Magick</a:t>
            </a:r>
            <a:r>
              <a:rPr lang="en-US" sz="1800" b="1"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i</a:t>
            </a:r>
            <a:r>
              <a:rPr lang="en-US" sz="18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nvokes the unseen spirits of the universe. These spirits are used to perform the wishes of the magician. There are no absolute good or evil deeds. Man is seen to be able to transcend mortality and become immortal</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algn="just">
              <a:lnSpc>
                <a:spcPct val="107000"/>
              </a:lnSpc>
              <a:spcBef>
                <a:spcPts val="0"/>
              </a:spcBef>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1500"/>
              </a:spcAft>
              <a:buNone/>
            </a:pP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04444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6696C2F4-26B9-4052-B66A-F6C6327F3997}"/>
              </a:ext>
            </a:extLst>
          </p:cNvPr>
          <p:cNvSpPr>
            <a:spLocks noGrp="1" noChangeArrowheads="1"/>
          </p:cNvSpPr>
          <p:nvPr>
            <p:ph type="body" idx="1"/>
          </p:nvPr>
        </p:nvSpPr>
        <p:spPr>
          <a:xfrm>
            <a:off x="558265" y="1559293"/>
            <a:ext cx="10530038" cy="5070106"/>
          </a:xfrm>
        </p:spPr>
        <p:txBody>
          <a:bodyPr/>
          <a:lstStyle/>
          <a:p>
            <a:pPr algn="ctr">
              <a:lnSpc>
                <a:spcPct val="120000"/>
              </a:lnSpc>
              <a:buFont typeface="Wingdings 3" panose="05040102010807070707" pitchFamily="18" charset="2"/>
              <a:buNone/>
            </a:pPr>
            <a:r>
              <a:rPr lang="en-US" altLang="en-US" dirty="0">
                <a:effectLst/>
              </a:rPr>
              <a:t>The basic philosophy of modern witchcraft says, “You can do whatever you want to do as long as you harm no one.” Thus, modern witches are presented as benefactors of society and are the ones who create herbal mixtures and offer guidance so that humanity’s ills are removed and burdens are lifted.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10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734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7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7B704109-CAF2-46ED-B6E0-777D5681D9CE}"/>
              </a:ext>
            </a:extLst>
          </p:cNvPr>
          <p:cNvSpPr>
            <a:spLocks noGrp="1" noChangeArrowheads="1"/>
          </p:cNvSpPr>
          <p:nvPr>
            <p:ph type="body" idx="1"/>
          </p:nvPr>
        </p:nvSpPr>
        <p:spPr>
          <a:xfrm>
            <a:off x="1819175" y="1203158"/>
            <a:ext cx="8422105" cy="5426242"/>
          </a:xfrm>
        </p:spPr>
        <p:txBody>
          <a:bodyPr/>
          <a:lstStyle/>
          <a:p>
            <a:r>
              <a:rPr lang="en-US" altLang="en-US" dirty="0">
                <a:effectLst/>
              </a:rPr>
              <a:t>The elements of “Mother Earth” are capable of healing powers if they are mixed and administered properly.</a:t>
            </a:r>
          </a:p>
          <a:p>
            <a:r>
              <a:rPr lang="en-US" altLang="en-US" dirty="0">
                <a:effectLst/>
              </a:rPr>
              <a:t>Since “god” is found in everything that lives on Earth, witches deny the one Almighty God as sovereign Ruler.</a:t>
            </a:r>
          </a:p>
          <a:p>
            <a:r>
              <a:rPr lang="en-US" altLang="en-US" dirty="0">
                <a:effectLst/>
              </a:rPr>
              <a:t>Since all of Nature is deity, witchcraft has many gods.</a:t>
            </a:r>
          </a:p>
          <a:p>
            <a:r>
              <a:rPr lang="en-US" altLang="en-US" dirty="0">
                <a:effectLst/>
              </a:rPr>
              <a:t>Essential to witchcraft is the belief of reincarnation.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10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837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83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8371">
                                            <p:txEl>
                                              <p:pRg st="1" end="1"/>
                                            </p:txEl>
                                          </p:spTgt>
                                        </p:tgtEl>
                                        <p:attrNameLst>
                                          <p:attrName>style.visibility</p:attrName>
                                        </p:attrNameLst>
                                      </p:cBhvr>
                                      <p:to>
                                        <p:strVal val="visible"/>
                                      </p:to>
                                    </p:set>
                                    <p:anim calcmode="lin" valueType="num">
                                      <p:cBhvr>
                                        <p:cTn id="14" dur="1000" fill="hold"/>
                                        <p:tgtEl>
                                          <p:spTgt spid="58371">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8371">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5837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8371">
                                            <p:txEl>
                                              <p:pRg st="2" end="2"/>
                                            </p:txEl>
                                          </p:spTgt>
                                        </p:tgtEl>
                                        <p:attrNameLst>
                                          <p:attrName>style.visibility</p:attrName>
                                        </p:attrNameLst>
                                      </p:cBhvr>
                                      <p:to>
                                        <p:strVal val="visible"/>
                                      </p:to>
                                    </p:set>
                                    <p:anim calcmode="lin" valueType="num">
                                      <p:cBhvr>
                                        <p:cTn id="21" dur="1000" fill="hold"/>
                                        <p:tgtEl>
                                          <p:spTgt spid="58371">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8371">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5837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8371">
                                            <p:txEl>
                                              <p:pRg st="3" end="3"/>
                                            </p:txEl>
                                          </p:spTgt>
                                        </p:tgtEl>
                                        <p:attrNameLst>
                                          <p:attrName>style.visibility</p:attrName>
                                        </p:attrNameLst>
                                      </p:cBhvr>
                                      <p:to>
                                        <p:strVal val="visible"/>
                                      </p:to>
                                    </p:set>
                                    <p:anim calcmode="lin" valueType="num">
                                      <p:cBhvr>
                                        <p:cTn id="28" dur="1000" fill="hold"/>
                                        <p:tgtEl>
                                          <p:spTgt spid="58371">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58371">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583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91D07299-904D-4338-B690-5C4F6625E8E8}"/>
              </a:ext>
            </a:extLst>
          </p:cNvPr>
          <p:cNvSpPr>
            <a:spLocks noGrp="1" noChangeArrowheads="1"/>
          </p:cNvSpPr>
          <p:nvPr>
            <p:ph type="body" idx="1"/>
          </p:nvPr>
        </p:nvSpPr>
        <p:spPr>
          <a:xfrm>
            <a:off x="1819175" y="1337912"/>
            <a:ext cx="8364354" cy="5291488"/>
          </a:xfrm>
        </p:spPr>
        <p:txBody>
          <a:bodyPr/>
          <a:lstStyle/>
          <a:p>
            <a:pPr algn="ctr">
              <a:lnSpc>
                <a:spcPct val="140000"/>
              </a:lnSpc>
              <a:buFont typeface="Wingdings 3" panose="05040102010807070707" pitchFamily="18" charset="2"/>
              <a:buNone/>
            </a:pPr>
            <a:r>
              <a:rPr lang="en-US" altLang="en-US" sz="4000" dirty="0">
                <a:effectLst/>
              </a:rPr>
              <a:t>The current fascination:</a:t>
            </a:r>
          </a:p>
          <a:p>
            <a:pPr>
              <a:lnSpc>
                <a:spcPct val="140000"/>
              </a:lnSpc>
            </a:pPr>
            <a:r>
              <a:rPr lang="en-US" altLang="en-US" dirty="0">
                <a:effectLst/>
              </a:rPr>
              <a:t>An appeal of magic’s presumed power</a:t>
            </a:r>
          </a:p>
          <a:p>
            <a:pPr>
              <a:lnSpc>
                <a:spcPct val="140000"/>
              </a:lnSpc>
            </a:pPr>
            <a:r>
              <a:rPr lang="en-US" altLang="en-US" dirty="0">
                <a:effectLst/>
              </a:rPr>
              <a:t>An appeal of rebellion</a:t>
            </a:r>
          </a:p>
          <a:p>
            <a:pPr>
              <a:lnSpc>
                <a:spcPct val="140000"/>
              </a:lnSpc>
            </a:pPr>
            <a:r>
              <a:rPr lang="en-US" altLang="en-US" dirty="0">
                <a:effectLst/>
              </a:rPr>
              <a:t>The real appeal of witchcraft is that it is a religion that says self-control is wrong.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p:cTn id="7" dur="1000" fill="hold"/>
                                        <p:tgtEl>
                                          <p:spTgt spid="593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939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9395">
                                            <p:txEl>
                                              <p:pRg st="0" end="0"/>
                                            </p:txEl>
                                          </p:spTgt>
                                        </p:tgtEl>
                                      </p:cBhvr>
                                    </p:animEffect>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p:cTn id="13" dur="1000" fill="hold"/>
                                        <p:tgtEl>
                                          <p:spTgt spid="5939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9395">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5939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59395">
                                            <p:txEl>
                                              <p:pRg st="2" end="2"/>
                                            </p:txEl>
                                          </p:spTgt>
                                        </p:tgtEl>
                                        <p:attrNameLst>
                                          <p:attrName>style.visibility</p:attrName>
                                        </p:attrNameLst>
                                      </p:cBhvr>
                                      <p:to>
                                        <p:strVal val="visible"/>
                                      </p:to>
                                    </p:set>
                                    <p:anim calcmode="lin" valueType="num">
                                      <p:cBhvr>
                                        <p:cTn id="20" dur="1000" fill="hold"/>
                                        <p:tgtEl>
                                          <p:spTgt spid="59395">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59395">
                                            <p:txEl>
                                              <p:pRg st="2" end="2"/>
                                            </p:txEl>
                                          </p:spTgt>
                                        </p:tgtEl>
                                        <p:attrNameLst>
                                          <p:attrName>ppt_h</p:attrName>
                                        </p:attrNameLst>
                                      </p:cBhvr>
                                      <p:tavLst>
                                        <p:tav tm="0">
                                          <p:val>
                                            <p:fltVal val="0"/>
                                          </p:val>
                                        </p:tav>
                                        <p:tav tm="100000">
                                          <p:val>
                                            <p:strVal val="#ppt_h"/>
                                          </p:val>
                                        </p:tav>
                                      </p:tavLst>
                                    </p:anim>
                                    <p:animEffect transition="in" filter="fade">
                                      <p:cBhvr>
                                        <p:cTn id="22" dur="1000"/>
                                        <p:tgtEl>
                                          <p:spTgt spid="5939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59395">
                                            <p:txEl>
                                              <p:pRg st="3" end="3"/>
                                            </p:txEl>
                                          </p:spTgt>
                                        </p:tgtEl>
                                        <p:attrNameLst>
                                          <p:attrName>style.visibility</p:attrName>
                                        </p:attrNameLst>
                                      </p:cBhvr>
                                      <p:to>
                                        <p:strVal val="visible"/>
                                      </p:to>
                                    </p:set>
                                    <p:anim calcmode="lin" valueType="num">
                                      <p:cBhvr>
                                        <p:cTn id="27" dur="1000" fill="hold"/>
                                        <p:tgtEl>
                                          <p:spTgt spid="59395">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59395">
                                            <p:txEl>
                                              <p:pRg st="3" end="3"/>
                                            </p:txEl>
                                          </p:spTgt>
                                        </p:tgtEl>
                                        <p:attrNameLst>
                                          <p:attrName>ppt_h</p:attrName>
                                        </p:attrNameLst>
                                      </p:cBhvr>
                                      <p:tavLst>
                                        <p:tav tm="0">
                                          <p:val>
                                            <p:fltVal val="0"/>
                                          </p:val>
                                        </p:tav>
                                        <p:tav tm="100000">
                                          <p:val>
                                            <p:strVal val="#ppt_h"/>
                                          </p:val>
                                        </p:tav>
                                      </p:tavLst>
                                    </p:anim>
                                    <p:animEffect transition="in" filter="fade">
                                      <p:cBhvr>
                                        <p:cTn id="29" dur="1000"/>
                                        <p:tgtEl>
                                          <p:spTgt spid="593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a:extLst>
              <a:ext uri="{FF2B5EF4-FFF2-40B4-BE49-F238E27FC236}">
                <a16:creationId xmlns:a16="http://schemas.microsoft.com/office/drawing/2014/main" id="{30B170DD-2F85-4D2B-9DAA-133BC0AE1447}"/>
              </a:ext>
            </a:extLst>
          </p:cNvPr>
          <p:cNvSpPr>
            <a:spLocks noGrp="1" noChangeArrowheads="1"/>
          </p:cNvSpPr>
          <p:nvPr>
            <p:ph type="body" idx="1"/>
          </p:nvPr>
        </p:nvSpPr>
        <p:spPr>
          <a:xfrm>
            <a:off x="1694046" y="1405288"/>
            <a:ext cx="8739739" cy="5224111"/>
          </a:xfrm>
        </p:spPr>
        <p:txBody>
          <a:bodyPr/>
          <a:lstStyle/>
          <a:p>
            <a:pPr>
              <a:lnSpc>
                <a:spcPct val="120000"/>
              </a:lnSpc>
            </a:pPr>
            <a:r>
              <a:rPr lang="en-US" altLang="en-US" sz="3600" dirty="0">
                <a:solidFill>
                  <a:srgbClr val="C00000"/>
                </a:solidFill>
                <a:effectLst/>
              </a:rPr>
              <a:t>Witchcraft is forbidden by God</a:t>
            </a:r>
          </a:p>
          <a:p>
            <a:pPr>
              <a:lnSpc>
                <a:spcPct val="120000"/>
              </a:lnSpc>
              <a:buFont typeface="Wingdings 3" panose="05040102010807070707" pitchFamily="18" charset="2"/>
              <a:buNone/>
            </a:pPr>
            <a:r>
              <a:rPr lang="en-US" altLang="en-US" dirty="0">
                <a:effectLst/>
              </a:rPr>
              <a:t>	Exodus 22:18; Leviticus 19:26,31; 20:6, 27; Deuteronomy 12:31; 18:10,11,14; 1st Samuel 15:23; 2 Kings 21:6; 23:24; 1st Chronicles 10:13; Isaiah 8:19; 19:3; 47:9,12,13; Jeremiah 27:9,10; Malachi 3:5; Galatians 5:19-21; Revelation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p:cTn id="7" dur="1000" fill="hold"/>
                                        <p:tgtEl>
                                          <p:spTgt spid="604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041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041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 calcmode="lin" valueType="num">
                                      <p:cBhvr>
                                        <p:cTn id="12" dur="1000" fill="hold"/>
                                        <p:tgtEl>
                                          <p:spTgt spid="60419">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60419">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604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a:extLst>
              <a:ext uri="{FF2B5EF4-FFF2-40B4-BE49-F238E27FC236}">
                <a16:creationId xmlns:a16="http://schemas.microsoft.com/office/drawing/2014/main" id="{5B14F761-F791-4AF9-876D-AF4545C2C33D}"/>
              </a:ext>
            </a:extLst>
          </p:cNvPr>
          <p:cNvSpPr>
            <a:spLocks noGrp="1" noChangeArrowheads="1"/>
          </p:cNvSpPr>
          <p:nvPr>
            <p:ph type="body" idx="1"/>
          </p:nvPr>
        </p:nvSpPr>
        <p:spPr>
          <a:xfrm>
            <a:off x="1944304" y="1395662"/>
            <a:ext cx="8566484" cy="5233737"/>
          </a:xfrm>
        </p:spPr>
        <p:txBody>
          <a:bodyPr/>
          <a:lstStyle/>
          <a:p>
            <a:pPr>
              <a:lnSpc>
                <a:spcPct val="120000"/>
              </a:lnSpc>
            </a:pPr>
            <a:r>
              <a:rPr lang="en-US" altLang="en-US" sz="3600" dirty="0">
                <a:solidFill>
                  <a:srgbClr val="C00000"/>
                </a:solidFill>
                <a:effectLst/>
              </a:rPr>
              <a:t>Witchcraft is forbidden by God.</a:t>
            </a:r>
          </a:p>
          <a:p>
            <a:pPr>
              <a:lnSpc>
                <a:spcPct val="120000"/>
              </a:lnSpc>
            </a:pPr>
            <a:r>
              <a:rPr lang="en-US" altLang="en-US" sz="3600" dirty="0">
                <a:solidFill>
                  <a:srgbClr val="C00000"/>
                </a:solidFill>
                <a:effectLst/>
              </a:rPr>
              <a:t>Witchcraft is polytheistic.</a:t>
            </a:r>
          </a:p>
          <a:p>
            <a:pPr>
              <a:lnSpc>
                <a:spcPct val="120000"/>
              </a:lnSpc>
              <a:buFont typeface="Wingdings 3" panose="05040102010807070707" pitchFamily="18" charset="2"/>
              <a:buNone/>
            </a:pPr>
            <a:r>
              <a:rPr lang="en-US" altLang="en-US" dirty="0">
                <a:effectLst/>
              </a:rPr>
              <a:t>	Deuteronomy 6:4; Exodus 20:3; </a:t>
            </a:r>
            <a:br>
              <a:rPr lang="en-US" altLang="en-US" dirty="0">
                <a:effectLst/>
              </a:rPr>
            </a:br>
            <a:r>
              <a:rPr lang="en-US" altLang="en-US" dirty="0">
                <a:effectLst/>
              </a:rPr>
              <a:t>John 17:3</a:t>
            </a:r>
          </a:p>
          <a:p>
            <a:pPr>
              <a:lnSpc>
                <a:spcPct val="120000"/>
              </a:lnSpc>
            </a:pPr>
            <a:r>
              <a:rPr lang="en-US" altLang="en-US" sz="3600" dirty="0">
                <a:solidFill>
                  <a:srgbClr val="C00000"/>
                </a:solidFill>
                <a:effectLst/>
              </a:rPr>
              <a:t>Witchcraft denies the deity of Jesus Christ.</a:t>
            </a:r>
            <a:r>
              <a:rPr lang="en-US" altLang="en-US" sz="3600" dirty="0">
                <a:effectLst/>
              </a:rPr>
              <a:t> John 3:16; Acts 4:12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anim calcmode="lin" valueType="num">
                                      <p:cBhvr>
                                        <p:cTn id="7" dur="500" fill="hold"/>
                                        <p:tgtEl>
                                          <p:spTgt spid="6144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144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61443">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p:cTn id="12" dur="500" fill="hold"/>
                                        <p:tgtEl>
                                          <p:spTgt spid="6144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6144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61443">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anim calcmode="lin" valueType="num">
                                      <p:cBhvr>
                                        <p:cTn id="19" dur="500" fill="hold"/>
                                        <p:tgtEl>
                                          <p:spTgt spid="6144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6144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614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F8BBA928-5296-465F-BCAF-C9759FAEAE06}"/>
              </a:ext>
            </a:extLst>
          </p:cNvPr>
          <p:cNvSpPr>
            <a:spLocks noGrp="1" noChangeArrowheads="1"/>
          </p:cNvSpPr>
          <p:nvPr>
            <p:ph type="body" idx="1"/>
          </p:nvPr>
        </p:nvSpPr>
        <p:spPr>
          <a:xfrm>
            <a:off x="1058780" y="1645920"/>
            <a:ext cx="10684042" cy="4983480"/>
          </a:xfrm>
        </p:spPr>
        <p:txBody>
          <a:bodyPr/>
          <a:lstStyle/>
          <a:p>
            <a:pPr>
              <a:lnSpc>
                <a:spcPct val="130000"/>
              </a:lnSpc>
            </a:pPr>
            <a:r>
              <a:rPr lang="en-US" altLang="en-US" sz="3600" dirty="0">
                <a:solidFill>
                  <a:srgbClr val="C00000"/>
                </a:solidFill>
                <a:effectLst/>
              </a:rPr>
              <a:t>Witchcraft is forbidden by God</a:t>
            </a:r>
          </a:p>
          <a:p>
            <a:pPr>
              <a:lnSpc>
                <a:spcPct val="130000"/>
              </a:lnSpc>
            </a:pPr>
            <a:r>
              <a:rPr lang="en-US" altLang="en-US" sz="3600" dirty="0">
                <a:solidFill>
                  <a:srgbClr val="C00000"/>
                </a:solidFill>
                <a:effectLst/>
              </a:rPr>
              <a:t>Witchcraft is polytheistic.</a:t>
            </a:r>
          </a:p>
          <a:p>
            <a:pPr>
              <a:lnSpc>
                <a:spcPct val="130000"/>
              </a:lnSpc>
            </a:pPr>
            <a:r>
              <a:rPr lang="en-US" altLang="en-US" sz="3600" dirty="0">
                <a:solidFill>
                  <a:srgbClr val="C00000"/>
                </a:solidFill>
                <a:effectLst/>
              </a:rPr>
              <a:t>Witchcraft denies the deity of Jesus Christ.</a:t>
            </a:r>
          </a:p>
          <a:p>
            <a:pPr>
              <a:lnSpc>
                <a:spcPct val="130000"/>
              </a:lnSpc>
            </a:pPr>
            <a:r>
              <a:rPr lang="en-US" altLang="en-US" sz="3600" dirty="0">
                <a:solidFill>
                  <a:srgbClr val="C00000"/>
                </a:solidFill>
                <a:effectLst/>
              </a:rPr>
              <a:t>Witchcraft glorifies the earthly life rather than heaven. </a:t>
            </a:r>
            <a:r>
              <a:rPr lang="en-US" altLang="en-US" sz="3600" dirty="0">
                <a:effectLst/>
              </a:rPr>
              <a:t>Galatians 5:20, 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2467">
                                            <p:txEl>
                                              <p:pRg st="3" end="3"/>
                                            </p:txEl>
                                          </p:spTgt>
                                        </p:tgtEl>
                                        <p:attrNameLst>
                                          <p:attrName>style.visibility</p:attrName>
                                        </p:attrNameLst>
                                      </p:cBhvr>
                                      <p:to>
                                        <p:strVal val="visible"/>
                                      </p:to>
                                    </p:set>
                                    <p:anim calcmode="lin" valueType="num">
                                      <p:cBhvr>
                                        <p:cTn id="7" dur="1000" fill="hold"/>
                                        <p:tgtEl>
                                          <p:spTgt spid="62467">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62467">
                                            <p:txEl>
                                              <p:pRg st="3" end="3"/>
                                            </p:txEl>
                                          </p:spTgt>
                                        </p:tgtEl>
                                        <p:attrNameLst>
                                          <p:attrName>ppt_h</p:attrName>
                                        </p:attrNameLst>
                                      </p:cBhvr>
                                      <p:tavLst>
                                        <p:tav tm="0">
                                          <p:val>
                                            <p:fltVal val="0"/>
                                          </p:val>
                                        </p:tav>
                                        <p:tav tm="100000">
                                          <p:val>
                                            <p:strVal val="#ppt_h"/>
                                          </p:val>
                                        </p:tav>
                                      </p:tavLst>
                                    </p:anim>
                                    <p:animEffect transition="in" filter="fade">
                                      <p:cBhvr>
                                        <p:cTn id="9" dur="1000"/>
                                        <p:tgtEl>
                                          <p:spTgt spid="62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a:extLst>
              <a:ext uri="{FF2B5EF4-FFF2-40B4-BE49-F238E27FC236}">
                <a16:creationId xmlns:a16="http://schemas.microsoft.com/office/drawing/2014/main" id="{82DB3998-A88F-41D1-8B8E-95E6708241CD}"/>
              </a:ext>
            </a:extLst>
          </p:cNvPr>
          <p:cNvSpPr>
            <a:spLocks noGrp="1" noChangeArrowheads="1"/>
          </p:cNvSpPr>
          <p:nvPr>
            <p:ph type="body" idx="1"/>
          </p:nvPr>
        </p:nvSpPr>
        <p:spPr>
          <a:xfrm>
            <a:off x="943276" y="1501540"/>
            <a:ext cx="10639124" cy="5127859"/>
          </a:xfrm>
        </p:spPr>
        <p:txBody>
          <a:bodyPr/>
          <a:lstStyle/>
          <a:p>
            <a:pPr>
              <a:lnSpc>
                <a:spcPct val="90000"/>
              </a:lnSpc>
            </a:pPr>
            <a:r>
              <a:rPr lang="en-US" altLang="en-US" sz="3600" dirty="0">
                <a:solidFill>
                  <a:srgbClr val="C00000"/>
                </a:solidFill>
                <a:effectLst/>
              </a:rPr>
              <a:t>Witchcraft is forbidden by God.</a:t>
            </a:r>
          </a:p>
          <a:p>
            <a:pPr>
              <a:lnSpc>
                <a:spcPct val="90000"/>
              </a:lnSpc>
            </a:pPr>
            <a:r>
              <a:rPr lang="en-US" altLang="en-US" sz="3600" dirty="0">
                <a:solidFill>
                  <a:srgbClr val="C00000"/>
                </a:solidFill>
                <a:effectLst/>
              </a:rPr>
              <a:t>Witchcraft is polytheistic.</a:t>
            </a:r>
          </a:p>
          <a:p>
            <a:pPr>
              <a:lnSpc>
                <a:spcPct val="90000"/>
              </a:lnSpc>
            </a:pPr>
            <a:r>
              <a:rPr lang="en-US" altLang="en-US" sz="3600" dirty="0">
                <a:solidFill>
                  <a:srgbClr val="C00000"/>
                </a:solidFill>
                <a:effectLst/>
              </a:rPr>
              <a:t>Witchcraft denies the deity of Jesus Christ.</a:t>
            </a:r>
          </a:p>
          <a:p>
            <a:pPr>
              <a:lnSpc>
                <a:spcPct val="90000"/>
              </a:lnSpc>
            </a:pPr>
            <a:r>
              <a:rPr lang="en-US" altLang="en-US" sz="3600" dirty="0">
                <a:solidFill>
                  <a:srgbClr val="C00000"/>
                </a:solidFill>
                <a:effectLst/>
              </a:rPr>
              <a:t>Witchcraft glorifies earthly life rather than heaven.</a:t>
            </a:r>
          </a:p>
          <a:p>
            <a:pPr>
              <a:lnSpc>
                <a:spcPct val="90000"/>
              </a:lnSpc>
            </a:pPr>
            <a:r>
              <a:rPr lang="en-US" altLang="en-US" sz="3600" dirty="0">
                <a:solidFill>
                  <a:srgbClr val="C00000"/>
                </a:solidFill>
                <a:effectLst/>
              </a:rPr>
              <a:t>Witchcraft does not deal with sin.</a:t>
            </a:r>
          </a:p>
          <a:p>
            <a:pPr>
              <a:lnSpc>
                <a:spcPct val="90000"/>
              </a:lnSpc>
            </a:pPr>
            <a:r>
              <a:rPr lang="en-US" altLang="en-US" sz="3600" dirty="0">
                <a:solidFill>
                  <a:srgbClr val="C00000"/>
                </a:solidFill>
                <a:effectLst/>
              </a:rPr>
              <a:t>Witchcraft denies heaven and hell.</a:t>
            </a:r>
          </a:p>
          <a:p>
            <a:pPr>
              <a:lnSpc>
                <a:spcPct val="90000"/>
              </a:lnSpc>
              <a:buFont typeface="Wingdings 3" panose="05040102010807070707" pitchFamily="18" charset="2"/>
              <a:buNone/>
            </a:pPr>
            <a:r>
              <a:rPr lang="en-US" altLang="en-US" dirty="0">
                <a:effectLst/>
              </a:rPr>
              <a:t>	Acts 17:30, 31; Matthew 16:27; Hebrews 9:27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3491">
                                            <p:txEl>
                                              <p:pRg st="4" end="4"/>
                                            </p:txEl>
                                          </p:spTgt>
                                        </p:tgtEl>
                                        <p:attrNameLst>
                                          <p:attrName>style.visibility</p:attrName>
                                        </p:attrNameLst>
                                      </p:cBhvr>
                                      <p:to>
                                        <p:strVal val="visible"/>
                                      </p:to>
                                    </p:set>
                                    <p:anim calcmode="lin" valueType="num">
                                      <p:cBhvr>
                                        <p:cTn id="7" dur="1000" fill="hold"/>
                                        <p:tgtEl>
                                          <p:spTgt spid="63491">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63491">
                                            <p:txEl>
                                              <p:pRg st="4" end="4"/>
                                            </p:txEl>
                                          </p:spTgt>
                                        </p:tgtEl>
                                        <p:attrNameLst>
                                          <p:attrName>ppt_h</p:attrName>
                                        </p:attrNameLst>
                                      </p:cBhvr>
                                      <p:tavLst>
                                        <p:tav tm="0">
                                          <p:val>
                                            <p:fltVal val="0"/>
                                          </p:val>
                                        </p:tav>
                                        <p:tav tm="100000">
                                          <p:val>
                                            <p:strVal val="#ppt_h"/>
                                          </p:val>
                                        </p:tav>
                                      </p:tavLst>
                                    </p:anim>
                                    <p:animEffect transition="in" filter="fade">
                                      <p:cBhvr>
                                        <p:cTn id="9" dur="1000"/>
                                        <p:tgtEl>
                                          <p:spTgt spid="63491">
                                            <p:txEl>
                                              <p:pRg st="4" end="4"/>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3491">
                                            <p:txEl>
                                              <p:pRg st="5" end="5"/>
                                            </p:txEl>
                                          </p:spTgt>
                                        </p:tgtEl>
                                        <p:attrNameLst>
                                          <p:attrName>style.visibility</p:attrName>
                                        </p:attrNameLst>
                                      </p:cBhvr>
                                      <p:to>
                                        <p:strVal val="visible"/>
                                      </p:to>
                                    </p:set>
                                    <p:anim calcmode="lin" valueType="num">
                                      <p:cBhvr>
                                        <p:cTn id="14" dur="1000" fill="hold"/>
                                        <p:tgtEl>
                                          <p:spTgt spid="63491">
                                            <p:txEl>
                                              <p:pRg st="5" end="5"/>
                                            </p:txEl>
                                          </p:spTgt>
                                        </p:tgtEl>
                                        <p:attrNameLst>
                                          <p:attrName>ppt_w</p:attrName>
                                        </p:attrNameLst>
                                      </p:cBhvr>
                                      <p:tavLst>
                                        <p:tav tm="0">
                                          <p:val>
                                            <p:fltVal val="0"/>
                                          </p:val>
                                        </p:tav>
                                        <p:tav tm="100000">
                                          <p:val>
                                            <p:strVal val="#ppt_w"/>
                                          </p:val>
                                        </p:tav>
                                      </p:tavLst>
                                    </p:anim>
                                    <p:anim calcmode="lin" valueType="num">
                                      <p:cBhvr>
                                        <p:cTn id="15" dur="1000" fill="hold"/>
                                        <p:tgtEl>
                                          <p:spTgt spid="63491">
                                            <p:txEl>
                                              <p:pRg st="5" end="5"/>
                                            </p:txEl>
                                          </p:spTgt>
                                        </p:tgtEl>
                                        <p:attrNameLst>
                                          <p:attrName>ppt_h</p:attrName>
                                        </p:attrNameLst>
                                      </p:cBhvr>
                                      <p:tavLst>
                                        <p:tav tm="0">
                                          <p:val>
                                            <p:fltVal val="0"/>
                                          </p:val>
                                        </p:tav>
                                        <p:tav tm="100000">
                                          <p:val>
                                            <p:strVal val="#ppt_h"/>
                                          </p:val>
                                        </p:tav>
                                      </p:tavLst>
                                    </p:anim>
                                    <p:animEffect transition="in" filter="fade">
                                      <p:cBhvr>
                                        <p:cTn id="16" dur="1000"/>
                                        <p:tgtEl>
                                          <p:spTgt spid="63491">
                                            <p:txEl>
                                              <p:pRg st="5" end="5"/>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anim calcmode="lin" valueType="num">
                                      <p:cBhvr>
                                        <p:cTn id="19" dur="1000" fill="hold"/>
                                        <p:tgtEl>
                                          <p:spTgt spid="63491">
                                            <p:txEl>
                                              <p:pRg st="6" end="6"/>
                                            </p:txEl>
                                          </p:spTgt>
                                        </p:tgtEl>
                                        <p:attrNameLst>
                                          <p:attrName>ppt_w</p:attrName>
                                        </p:attrNameLst>
                                      </p:cBhvr>
                                      <p:tavLst>
                                        <p:tav tm="0">
                                          <p:val>
                                            <p:fltVal val="0"/>
                                          </p:val>
                                        </p:tav>
                                        <p:tav tm="100000">
                                          <p:val>
                                            <p:strVal val="#ppt_w"/>
                                          </p:val>
                                        </p:tav>
                                      </p:tavLst>
                                    </p:anim>
                                    <p:anim calcmode="lin" valueType="num">
                                      <p:cBhvr>
                                        <p:cTn id="20" dur="1000" fill="hold"/>
                                        <p:tgtEl>
                                          <p:spTgt spid="63491">
                                            <p:txEl>
                                              <p:pRg st="6" end="6"/>
                                            </p:txEl>
                                          </p:spTgt>
                                        </p:tgtEl>
                                        <p:attrNameLst>
                                          <p:attrName>ppt_h</p:attrName>
                                        </p:attrNameLst>
                                      </p:cBhvr>
                                      <p:tavLst>
                                        <p:tav tm="0">
                                          <p:val>
                                            <p:fltVal val="0"/>
                                          </p:val>
                                        </p:tav>
                                        <p:tav tm="100000">
                                          <p:val>
                                            <p:strVal val="#ppt_h"/>
                                          </p:val>
                                        </p:tav>
                                      </p:tavLst>
                                    </p:anim>
                                    <p:animEffect transition="in" filter="fade">
                                      <p:cBhvr>
                                        <p:cTn id="21" dur="1000"/>
                                        <p:tgtEl>
                                          <p:spTgt spid="634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a:extLst>
              <a:ext uri="{FF2B5EF4-FFF2-40B4-BE49-F238E27FC236}">
                <a16:creationId xmlns:a16="http://schemas.microsoft.com/office/drawing/2014/main" id="{81899490-AB6C-41FB-9822-11506671C589}"/>
              </a:ext>
            </a:extLst>
          </p:cNvPr>
          <p:cNvSpPr>
            <a:spLocks noGrp="1" noChangeArrowheads="1"/>
          </p:cNvSpPr>
          <p:nvPr>
            <p:ph type="body" idx="1"/>
          </p:nvPr>
        </p:nvSpPr>
        <p:spPr>
          <a:xfrm>
            <a:off x="1617044" y="1337912"/>
            <a:ext cx="8970745" cy="5291488"/>
          </a:xfrm>
        </p:spPr>
        <p:txBody>
          <a:bodyPr/>
          <a:lstStyle/>
          <a:p>
            <a:pPr>
              <a:lnSpc>
                <a:spcPct val="140000"/>
              </a:lnSpc>
            </a:pPr>
            <a:r>
              <a:rPr lang="en-US" altLang="en-US" sz="3600" dirty="0">
                <a:effectLst/>
              </a:rPr>
              <a:t>Witchcraft believes in reincarnation.</a:t>
            </a:r>
          </a:p>
          <a:p>
            <a:pPr>
              <a:lnSpc>
                <a:spcPct val="140000"/>
              </a:lnSpc>
              <a:buFont typeface="Wingdings 3" panose="05040102010807070707" pitchFamily="18" charset="2"/>
              <a:buNone/>
            </a:pPr>
            <a:r>
              <a:rPr lang="en-US" altLang="en-US" sz="3600" dirty="0">
                <a:effectLst/>
              </a:rPr>
              <a:t>	2 Samuel 14:14; James 4:14; Hebrews 9:27</a:t>
            </a:r>
          </a:p>
          <a:p>
            <a:pPr>
              <a:lnSpc>
                <a:spcPct val="140000"/>
              </a:lnSpc>
            </a:pPr>
            <a:r>
              <a:rPr lang="en-US" altLang="en-US" sz="3600" dirty="0">
                <a:effectLst/>
              </a:rPr>
              <a:t>Witchcraft encourages pride.</a:t>
            </a:r>
          </a:p>
          <a:p>
            <a:pPr>
              <a:lnSpc>
                <a:spcPct val="140000"/>
              </a:lnSpc>
              <a:buFont typeface="Wingdings 3" panose="05040102010807070707" pitchFamily="18" charset="2"/>
              <a:buNone/>
            </a:pPr>
            <a:r>
              <a:rPr lang="en-US" altLang="en-US" sz="3600" dirty="0">
                <a:effectLst/>
              </a:rPr>
              <a:t>	Acts 8:9-11; 1 Samuel 15:23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p:cTn id="7" dur="1000" fill="hold"/>
                                        <p:tgtEl>
                                          <p:spTgt spid="645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451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451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 calcmode="lin" valueType="num">
                                      <p:cBhvr>
                                        <p:cTn id="12" dur="1000" fill="hold"/>
                                        <p:tgtEl>
                                          <p:spTgt spid="64515">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64515">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64515">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p:cTn id="19" dur="1000" fill="hold"/>
                                        <p:tgtEl>
                                          <p:spTgt spid="64515">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64515">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64515">
                                            <p:txEl>
                                              <p:pRg st="2" end="2"/>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4515">
                                            <p:txEl>
                                              <p:pRg st="3" end="3"/>
                                            </p:txEl>
                                          </p:spTgt>
                                        </p:tgtEl>
                                        <p:attrNameLst>
                                          <p:attrName>style.visibility</p:attrName>
                                        </p:attrNameLst>
                                      </p:cBhvr>
                                      <p:to>
                                        <p:strVal val="visible"/>
                                      </p:to>
                                    </p:set>
                                    <p:anim calcmode="lin" valueType="num">
                                      <p:cBhvr>
                                        <p:cTn id="24" dur="1000" fill="hold"/>
                                        <p:tgtEl>
                                          <p:spTgt spid="64515">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64515">
                                            <p:txEl>
                                              <p:pRg st="3" end="3"/>
                                            </p:txEl>
                                          </p:spTgt>
                                        </p:tgtEl>
                                        <p:attrNameLst>
                                          <p:attrName>ppt_h</p:attrName>
                                        </p:attrNameLst>
                                      </p:cBhvr>
                                      <p:tavLst>
                                        <p:tav tm="0">
                                          <p:val>
                                            <p:fltVal val="0"/>
                                          </p:val>
                                        </p:tav>
                                        <p:tav tm="100000">
                                          <p:val>
                                            <p:strVal val="#ppt_h"/>
                                          </p:val>
                                        </p:tav>
                                      </p:tavLst>
                                    </p:anim>
                                    <p:animEffect transition="in" filter="fade">
                                      <p:cBhvr>
                                        <p:cTn id="26" dur="1000"/>
                                        <p:tgtEl>
                                          <p:spTgt spid="645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441FD1E7-2ABF-471A-8F7C-AFE6C54D5818}"/>
              </a:ext>
            </a:extLst>
          </p:cNvPr>
          <p:cNvSpPr>
            <a:spLocks noGrp="1" noChangeArrowheads="1"/>
          </p:cNvSpPr>
          <p:nvPr>
            <p:ph type="body" idx="1"/>
          </p:nvPr>
        </p:nvSpPr>
        <p:spPr>
          <a:xfrm>
            <a:off x="2165684" y="1049154"/>
            <a:ext cx="9416715" cy="5580246"/>
          </a:xfrm>
        </p:spPr>
        <p:txBody>
          <a:bodyPr/>
          <a:lstStyle/>
          <a:p>
            <a:pPr>
              <a:lnSpc>
                <a:spcPct val="110000"/>
              </a:lnSpc>
            </a:pPr>
            <a:r>
              <a:rPr lang="en-US" altLang="en-US" sz="3600" dirty="0">
                <a:solidFill>
                  <a:srgbClr val="C00000"/>
                </a:solidFill>
                <a:effectLst/>
              </a:rPr>
              <a:t>Forbidden by God</a:t>
            </a:r>
          </a:p>
          <a:p>
            <a:pPr>
              <a:lnSpc>
                <a:spcPct val="110000"/>
              </a:lnSpc>
            </a:pPr>
            <a:r>
              <a:rPr lang="en-US" altLang="en-US" sz="3600" dirty="0">
                <a:solidFill>
                  <a:srgbClr val="C00000"/>
                </a:solidFill>
                <a:effectLst/>
              </a:rPr>
              <a:t>Polytheistic</a:t>
            </a:r>
          </a:p>
          <a:p>
            <a:pPr>
              <a:lnSpc>
                <a:spcPct val="110000"/>
              </a:lnSpc>
            </a:pPr>
            <a:r>
              <a:rPr lang="en-US" altLang="en-US" sz="3600" dirty="0">
                <a:solidFill>
                  <a:srgbClr val="C00000"/>
                </a:solidFill>
                <a:effectLst/>
              </a:rPr>
              <a:t>Denies the deity of Jesus Christ</a:t>
            </a:r>
          </a:p>
          <a:p>
            <a:pPr>
              <a:lnSpc>
                <a:spcPct val="110000"/>
              </a:lnSpc>
            </a:pPr>
            <a:r>
              <a:rPr lang="en-US" altLang="en-US" sz="3600" dirty="0">
                <a:solidFill>
                  <a:srgbClr val="C00000"/>
                </a:solidFill>
                <a:effectLst/>
              </a:rPr>
              <a:t>Glorifies earthly life</a:t>
            </a:r>
          </a:p>
          <a:p>
            <a:pPr>
              <a:lnSpc>
                <a:spcPct val="110000"/>
              </a:lnSpc>
            </a:pPr>
            <a:r>
              <a:rPr lang="en-US" altLang="en-US" sz="3600" dirty="0">
                <a:solidFill>
                  <a:srgbClr val="C00000"/>
                </a:solidFill>
                <a:effectLst/>
              </a:rPr>
              <a:t>Does not deal with sin</a:t>
            </a:r>
          </a:p>
          <a:p>
            <a:pPr>
              <a:lnSpc>
                <a:spcPct val="110000"/>
              </a:lnSpc>
            </a:pPr>
            <a:r>
              <a:rPr lang="en-US" altLang="en-US" sz="3600" dirty="0">
                <a:solidFill>
                  <a:srgbClr val="C00000"/>
                </a:solidFill>
                <a:effectLst/>
              </a:rPr>
              <a:t>Denies heaven and hell</a:t>
            </a:r>
          </a:p>
          <a:p>
            <a:pPr>
              <a:lnSpc>
                <a:spcPct val="110000"/>
              </a:lnSpc>
            </a:pPr>
            <a:r>
              <a:rPr lang="en-US" altLang="en-US" sz="3600" dirty="0">
                <a:solidFill>
                  <a:srgbClr val="C00000"/>
                </a:solidFill>
                <a:effectLst/>
              </a:rPr>
              <a:t>Believes in reincarnation</a:t>
            </a:r>
          </a:p>
          <a:p>
            <a:pPr>
              <a:lnSpc>
                <a:spcPct val="110000"/>
              </a:lnSpc>
            </a:pPr>
            <a:r>
              <a:rPr lang="en-US" altLang="en-US" sz="3600" dirty="0">
                <a:solidFill>
                  <a:srgbClr val="C00000"/>
                </a:solidFill>
                <a:effectLst/>
              </a:rPr>
              <a:t>Encourages pride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p:cTn id="7" dur="1000" fill="hold"/>
                                        <p:tgtEl>
                                          <p:spTgt spid="6553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553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553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 calcmode="lin" valueType="num">
                                      <p:cBhvr>
                                        <p:cTn id="12" dur="1000" fill="hold"/>
                                        <p:tgtEl>
                                          <p:spTgt spid="65539">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65539">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65539">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5539">
                                            <p:txEl>
                                              <p:pRg st="2" end="2"/>
                                            </p:txEl>
                                          </p:spTgt>
                                        </p:tgtEl>
                                        <p:attrNameLst>
                                          <p:attrName>style.visibility</p:attrName>
                                        </p:attrNameLst>
                                      </p:cBhvr>
                                      <p:to>
                                        <p:strVal val="visible"/>
                                      </p:to>
                                    </p:set>
                                    <p:anim calcmode="lin" valueType="num">
                                      <p:cBhvr>
                                        <p:cTn id="17" dur="1000" fill="hold"/>
                                        <p:tgtEl>
                                          <p:spTgt spid="65539">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65539">
                                            <p:txEl>
                                              <p:pRg st="2" end="2"/>
                                            </p:txEl>
                                          </p:spTgt>
                                        </p:tgtEl>
                                        <p:attrNameLst>
                                          <p:attrName>ppt_h</p:attrName>
                                        </p:attrNameLst>
                                      </p:cBhvr>
                                      <p:tavLst>
                                        <p:tav tm="0">
                                          <p:val>
                                            <p:fltVal val="0"/>
                                          </p:val>
                                        </p:tav>
                                        <p:tav tm="100000">
                                          <p:val>
                                            <p:strVal val="#ppt_h"/>
                                          </p:val>
                                        </p:tav>
                                      </p:tavLst>
                                    </p:anim>
                                    <p:animEffect transition="in" filter="fade">
                                      <p:cBhvr>
                                        <p:cTn id="19" dur="1000"/>
                                        <p:tgtEl>
                                          <p:spTgt spid="65539">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5539">
                                            <p:txEl>
                                              <p:pRg st="3" end="3"/>
                                            </p:txEl>
                                          </p:spTgt>
                                        </p:tgtEl>
                                        <p:attrNameLst>
                                          <p:attrName>style.visibility</p:attrName>
                                        </p:attrNameLst>
                                      </p:cBhvr>
                                      <p:to>
                                        <p:strVal val="visible"/>
                                      </p:to>
                                    </p:set>
                                    <p:anim calcmode="lin" valueType="num">
                                      <p:cBhvr>
                                        <p:cTn id="22" dur="1000" fill="hold"/>
                                        <p:tgtEl>
                                          <p:spTgt spid="65539">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65539">
                                            <p:txEl>
                                              <p:pRg st="3" end="3"/>
                                            </p:txEl>
                                          </p:spTgt>
                                        </p:tgtEl>
                                        <p:attrNameLst>
                                          <p:attrName>ppt_h</p:attrName>
                                        </p:attrNameLst>
                                      </p:cBhvr>
                                      <p:tavLst>
                                        <p:tav tm="0">
                                          <p:val>
                                            <p:fltVal val="0"/>
                                          </p:val>
                                        </p:tav>
                                        <p:tav tm="100000">
                                          <p:val>
                                            <p:strVal val="#ppt_h"/>
                                          </p:val>
                                        </p:tav>
                                      </p:tavLst>
                                    </p:anim>
                                    <p:animEffect transition="in" filter="fade">
                                      <p:cBhvr>
                                        <p:cTn id="24" dur="1000"/>
                                        <p:tgtEl>
                                          <p:spTgt spid="65539">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65539">
                                            <p:txEl>
                                              <p:pRg st="4" end="4"/>
                                            </p:txEl>
                                          </p:spTgt>
                                        </p:tgtEl>
                                        <p:attrNameLst>
                                          <p:attrName>style.visibility</p:attrName>
                                        </p:attrNameLst>
                                      </p:cBhvr>
                                      <p:to>
                                        <p:strVal val="visible"/>
                                      </p:to>
                                    </p:set>
                                    <p:anim calcmode="lin" valueType="num">
                                      <p:cBhvr>
                                        <p:cTn id="27" dur="1000" fill="hold"/>
                                        <p:tgtEl>
                                          <p:spTgt spid="65539">
                                            <p:txEl>
                                              <p:pRg st="4" end="4"/>
                                            </p:txEl>
                                          </p:spTgt>
                                        </p:tgtEl>
                                        <p:attrNameLst>
                                          <p:attrName>ppt_w</p:attrName>
                                        </p:attrNameLst>
                                      </p:cBhvr>
                                      <p:tavLst>
                                        <p:tav tm="0">
                                          <p:val>
                                            <p:fltVal val="0"/>
                                          </p:val>
                                        </p:tav>
                                        <p:tav tm="100000">
                                          <p:val>
                                            <p:strVal val="#ppt_w"/>
                                          </p:val>
                                        </p:tav>
                                      </p:tavLst>
                                    </p:anim>
                                    <p:anim calcmode="lin" valueType="num">
                                      <p:cBhvr>
                                        <p:cTn id="28" dur="1000" fill="hold"/>
                                        <p:tgtEl>
                                          <p:spTgt spid="65539">
                                            <p:txEl>
                                              <p:pRg st="4" end="4"/>
                                            </p:txEl>
                                          </p:spTgt>
                                        </p:tgtEl>
                                        <p:attrNameLst>
                                          <p:attrName>ppt_h</p:attrName>
                                        </p:attrNameLst>
                                      </p:cBhvr>
                                      <p:tavLst>
                                        <p:tav tm="0">
                                          <p:val>
                                            <p:fltVal val="0"/>
                                          </p:val>
                                        </p:tav>
                                        <p:tav tm="100000">
                                          <p:val>
                                            <p:strVal val="#ppt_h"/>
                                          </p:val>
                                        </p:tav>
                                      </p:tavLst>
                                    </p:anim>
                                    <p:animEffect transition="in" filter="fade">
                                      <p:cBhvr>
                                        <p:cTn id="29" dur="1000"/>
                                        <p:tgtEl>
                                          <p:spTgt spid="65539">
                                            <p:txEl>
                                              <p:pRg st="4" end="4"/>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65539">
                                            <p:txEl>
                                              <p:pRg st="5" end="5"/>
                                            </p:txEl>
                                          </p:spTgt>
                                        </p:tgtEl>
                                        <p:attrNameLst>
                                          <p:attrName>style.visibility</p:attrName>
                                        </p:attrNameLst>
                                      </p:cBhvr>
                                      <p:to>
                                        <p:strVal val="visible"/>
                                      </p:to>
                                    </p:set>
                                    <p:anim calcmode="lin" valueType="num">
                                      <p:cBhvr>
                                        <p:cTn id="32" dur="1000" fill="hold"/>
                                        <p:tgtEl>
                                          <p:spTgt spid="65539">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65539">
                                            <p:txEl>
                                              <p:pRg st="5" end="5"/>
                                            </p:txEl>
                                          </p:spTgt>
                                        </p:tgtEl>
                                        <p:attrNameLst>
                                          <p:attrName>ppt_h</p:attrName>
                                        </p:attrNameLst>
                                      </p:cBhvr>
                                      <p:tavLst>
                                        <p:tav tm="0">
                                          <p:val>
                                            <p:fltVal val="0"/>
                                          </p:val>
                                        </p:tav>
                                        <p:tav tm="100000">
                                          <p:val>
                                            <p:strVal val="#ppt_h"/>
                                          </p:val>
                                        </p:tav>
                                      </p:tavLst>
                                    </p:anim>
                                    <p:animEffect transition="in" filter="fade">
                                      <p:cBhvr>
                                        <p:cTn id="34" dur="1000"/>
                                        <p:tgtEl>
                                          <p:spTgt spid="65539">
                                            <p:txEl>
                                              <p:pRg st="5" end="5"/>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65539">
                                            <p:txEl>
                                              <p:pRg st="6" end="6"/>
                                            </p:txEl>
                                          </p:spTgt>
                                        </p:tgtEl>
                                        <p:attrNameLst>
                                          <p:attrName>style.visibility</p:attrName>
                                        </p:attrNameLst>
                                      </p:cBhvr>
                                      <p:to>
                                        <p:strVal val="visible"/>
                                      </p:to>
                                    </p:set>
                                    <p:anim calcmode="lin" valueType="num">
                                      <p:cBhvr>
                                        <p:cTn id="37" dur="1000" fill="hold"/>
                                        <p:tgtEl>
                                          <p:spTgt spid="65539">
                                            <p:txEl>
                                              <p:pRg st="6" end="6"/>
                                            </p:txEl>
                                          </p:spTgt>
                                        </p:tgtEl>
                                        <p:attrNameLst>
                                          <p:attrName>ppt_w</p:attrName>
                                        </p:attrNameLst>
                                      </p:cBhvr>
                                      <p:tavLst>
                                        <p:tav tm="0">
                                          <p:val>
                                            <p:fltVal val="0"/>
                                          </p:val>
                                        </p:tav>
                                        <p:tav tm="100000">
                                          <p:val>
                                            <p:strVal val="#ppt_w"/>
                                          </p:val>
                                        </p:tav>
                                      </p:tavLst>
                                    </p:anim>
                                    <p:anim calcmode="lin" valueType="num">
                                      <p:cBhvr>
                                        <p:cTn id="38" dur="1000" fill="hold"/>
                                        <p:tgtEl>
                                          <p:spTgt spid="65539">
                                            <p:txEl>
                                              <p:pRg st="6" end="6"/>
                                            </p:txEl>
                                          </p:spTgt>
                                        </p:tgtEl>
                                        <p:attrNameLst>
                                          <p:attrName>ppt_h</p:attrName>
                                        </p:attrNameLst>
                                      </p:cBhvr>
                                      <p:tavLst>
                                        <p:tav tm="0">
                                          <p:val>
                                            <p:fltVal val="0"/>
                                          </p:val>
                                        </p:tav>
                                        <p:tav tm="100000">
                                          <p:val>
                                            <p:strVal val="#ppt_h"/>
                                          </p:val>
                                        </p:tav>
                                      </p:tavLst>
                                    </p:anim>
                                    <p:animEffect transition="in" filter="fade">
                                      <p:cBhvr>
                                        <p:cTn id="39" dur="1000"/>
                                        <p:tgtEl>
                                          <p:spTgt spid="65539">
                                            <p:txEl>
                                              <p:pRg st="6" end="6"/>
                                            </p:txEl>
                                          </p:spTgt>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65539">
                                            <p:txEl>
                                              <p:pRg st="7" end="7"/>
                                            </p:txEl>
                                          </p:spTgt>
                                        </p:tgtEl>
                                        <p:attrNameLst>
                                          <p:attrName>style.visibility</p:attrName>
                                        </p:attrNameLst>
                                      </p:cBhvr>
                                      <p:to>
                                        <p:strVal val="visible"/>
                                      </p:to>
                                    </p:set>
                                    <p:anim calcmode="lin" valueType="num">
                                      <p:cBhvr>
                                        <p:cTn id="42" dur="1000" fill="hold"/>
                                        <p:tgtEl>
                                          <p:spTgt spid="65539">
                                            <p:txEl>
                                              <p:pRg st="7" end="7"/>
                                            </p:txEl>
                                          </p:spTgt>
                                        </p:tgtEl>
                                        <p:attrNameLst>
                                          <p:attrName>ppt_w</p:attrName>
                                        </p:attrNameLst>
                                      </p:cBhvr>
                                      <p:tavLst>
                                        <p:tav tm="0">
                                          <p:val>
                                            <p:fltVal val="0"/>
                                          </p:val>
                                        </p:tav>
                                        <p:tav tm="100000">
                                          <p:val>
                                            <p:strVal val="#ppt_w"/>
                                          </p:val>
                                        </p:tav>
                                      </p:tavLst>
                                    </p:anim>
                                    <p:anim calcmode="lin" valueType="num">
                                      <p:cBhvr>
                                        <p:cTn id="43" dur="1000" fill="hold"/>
                                        <p:tgtEl>
                                          <p:spTgt spid="65539">
                                            <p:txEl>
                                              <p:pRg st="7" end="7"/>
                                            </p:txEl>
                                          </p:spTgt>
                                        </p:tgtEl>
                                        <p:attrNameLst>
                                          <p:attrName>ppt_h</p:attrName>
                                        </p:attrNameLst>
                                      </p:cBhvr>
                                      <p:tavLst>
                                        <p:tav tm="0">
                                          <p:val>
                                            <p:fltVal val="0"/>
                                          </p:val>
                                        </p:tav>
                                        <p:tav tm="100000">
                                          <p:val>
                                            <p:strVal val="#ppt_h"/>
                                          </p:val>
                                        </p:tav>
                                      </p:tavLst>
                                    </p:anim>
                                    <p:animEffect transition="in" filter="fade">
                                      <p:cBhvr>
                                        <p:cTn id="44" dur="1000"/>
                                        <p:tgtEl>
                                          <p:spTgt spid="655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7D9FE048-B10F-406E-815C-11779B41B0E4}"/>
              </a:ext>
            </a:extLst>
          </p:cNvPr>
          <p:cNvSpPr>
            <a:spLocks noGrp="1" noChangeArrowheads="1"/>
          </p:cNvSpPr>
          <p:nvPr>
            <p:ph type="body" idx="1"/>
          </p:nvPr>
        </p:nvSpPr>
        <p:spPr>
          <a:xfrm>
            <a:off x="1318660" y="1337912"/>
            <a:ext cx="9442383" cy="5291488"/>
          </a:xfrm>
        </p:spPr>
        <p:txBody>
          <a:bodyPr/>
          <a:lstStyle/>
          <a:p>
            <a:pPr algn="ctr">
              <a:lnSpc>
                <a:spcPct val="180000"/>
              </a:lnSpc>
              <a:buFont typeface="Wingdings 3" panose="05040102010807070707" pitchFamily="18" charset="2"/>
              <a:buNone/>
            </a:pPr>
            <a:r>
              <a:rPr lang="en-US" altLang="en-US" sz="4000" dirty="0">
                <a:effectLst/>
              </a:rPr>
              <a:t>Witchcraft is drastically different </a:t>
            </a:r>
          </a:p>
          <a:p>
            <a:pPr algn="ctr">
              <a:lnSpc>
                <a:spcPct val="180000"/>
              </a:lnSpc>
              <a:buFont typeface="Wingdings 3" panose="05040102010807070707" pitchFamily="18" charset="2"/>
              <a:buNone/>
            </a:pPr>
            <a:r>
              <a:rPr lang="en-US" altLang="en-US" sz="4000" dirty="0">
                <a:effectLst/>
              </a:rPr>
              <a:t>than Christianity! </a:t>
            </a:r>
          </a:p>
          <a:p>
            <a:pPr algn="ctr">
              <a:lnSpc>
                <a:spcPct val="180000"/>
              </a:lnSpc>
              <a:buFont typeface="Wingdings 3" panose="05040102010807070707" pitchFamily="18" charset="2"/>
              <a:buNone/>
            </a:pPr>
            <a:r>
              <a:rPr lang="en-US" altLang="en-US" sz="4000" dirty="0">
                <a:effectLst/>
              </a:rPr>
              <a:t>One cannot practice both witchcraft and Christianity.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p:cTn id="7" dur="1000" fill="hold"/>
                                        <p:tgtEl>
                                          <p:spTgt spid="6656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656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656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 calcmode="lin" valueType="num">
                                      <p:cBhvr>
                                        <p:cTn id="12" dur="1000" fill="hold"/>
                                        <p:tgtEl>
                                          <p:spTgt spid="6656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66563">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6656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 calcmode="lin" valueType="num">
                                      <p:cBhvr>
                                        <p:cTn id="17" dur="1000" fill="hold"/>
                                        <p:tgtEl>
                                          <p:spTgt spid="6656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66563">
                                            <p:txEl>
                                              <p:pRg st="2" end="2"/>
                                            </p:txEl>
                                          </p:spTgt>
                                        </p:tgtEl>
                                        <p:attrNameLst>
                                          <p:attrName>ppt_h</p:attrName>
                                        </p:attrNameLst>
                                      </p:cBhvr>
                                      <p:tavLst>
                                        <p:tav tm="0">
                                          <p:val>
                                            <p:fltVal val="0"/>
                                          </p:val>
                                        </p:tav>
                                        <p:tav tm="100000">
                                          <p:val>
                                            <p:strVal val="#ppt_h"/>
                                          </p:val>
                                        </p:tav>
                                      </p:tavLst>
                                    </p:anim>
                                    <p:animEffect transition="in" filter="fade">
                                      <p:cBhvr>
                                        <p:cTn id="19" dur="1000"/>
                                        <p:tgtEl>
                                          <p:spTgt spid="66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0.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ustom Design">
  <a:themeElements>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ustom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Custom Design">
  <a:themeElements>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ustom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4.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Default Design 1">
      <a:dk1>
        <a:srgbClr val="000000"/>
      </a:dk1>
      <a:lt1>
        <a:srgbClr val="FFFFFF"/>
      </a:lt1>
      <a:dk2>
        <a:srgbClr val="000000"/>
      </a:dk2>
      <a:lt2>
        <a:srgbClr val="FFFF00"/>
      </a:lt2>
      <a:accent1>
        <a:srgbClr val="FF9900"/>
      </a:accent1>
      <a:accent2>
        <a:srgbClr val="336600"/>
      </a:accent2>
      <a:accent3>
        <a:srgbClr val="AAAAAA"/>
      </a:accent3>
      <a:accent4>
        <a:srgbClr val="DADADA"/>
      </a:accent4>
      <a:accent5>
        <a:srgbClr val="FFCAAA"/>
      </a:accent5>
      <a:accent6>
        <a:srgbClr val="2D5C00"/>
      </a:accent6>
      <a:hlink>
        <a:srgbClr val="993300"/>
      </a:hlink>
      <a:folHlink>
        <a:srgbClr val="969696"/>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000000"/>
        </a:dk1>
        <a:lt1>
          <a:srgbClr val="FFFFFF"/>
        </a:lt1>
        <a:dk2>
          <a:srgbClr val="000000"/>
        </a:dk2>
        <a:lt2>
          <a:srgbClr val="FFFF00"/>
        </a:lt2>
        <a:accent1>
          <a:srgbClr val="FF9900"/>
        </a:accent1>
        <a:accent2>
          <a:srgbClr val="336600"/>
        </a:accent2>
        <a:accent3>
          <a:srgbClr val="AAAAAA"/>
        </a:accent3>
        <a:accent4>
          <a:srgbClr val="DADADA"/>
        </a:accent4>
        <a:accent5>
          <a:srgbClr val="FFCAAA"/>
        </a:accent5>
        <a:accent6>
          <a:srgbClr val="2D5C00"/>
        </a:accent6>
        <a:hlink>
          <a:srgbClr val="993300"/>
        </a:hlink>
        <a:folHlink>
          <a:srgbClr val="9696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6D3478-2986-4664-940C-67E0CAA21E04}">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116C154-5A0F-4CDC-8C15-D2E21584649C}">
  <ds:schemaRefs>
    <ds:schemaRef ds:uri="http://schemas.microsoft.com/sharepoint/v3/contenttype/forms"/>
  </ds:schemaRefs>
</ds:datastoreItem>
</file>

<file path=customXml/itemProps3.xml><?xml version="1.0" encoding="utf-8"?>
<ds:datastoreItem xmlns:ds="http://schemas.openxmlformats.org/officeDocument/2006/customXml" ds:itemID="{956C3F92-CC28-42D8-BF09-077075551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{B12219B0-1DA2-47A3-8979-545B448A7A8F}tf56535239</Template>
  <TotalTime>0</TotalTime>
  <Words>19242</Words>
  <Application>Microsoft Office PowerPoint</Application>
  <PresentationFormat>Widescreen</PresentationFormat>
  <Paragraphs>995</Paragraphs>
  <Slides>230</Slides>
  <Notes>75</Notes>
  <HiddenSlides>0</HiddenSlides>
  <MMClips>0</MMClips>
  <ScaleCrop>false</ScaleCrop>
  <HeadingPairs>
    <vt:vector size="6" baseType="variant">
      <vt:variant>
        <vt:lpstr>Fonts Used</vt:lpstr>
      </vt:variant>
      <vt:variant>
        <vt:i4>25</vt:i4>
      </vt:variant>
      <vt:variant>
        <vt:lpstr>Theme</vt:lpstr>
      </vt:variant>
      <vt:variant>
        <vt:i4>16</vt:i4>
      </vt:variant>
      <vt:variant>
        <vt:lpstr>Slide Titles</vt:lpstr>
      </vt:variant>
      <vt:variant>
        <vt:i4>230</vt:i4>
      </vt:variant>
    </vt:vector>
  </HeadingPairs>
  <TitlesOfParts>
    <vt:vector size="271" baseType="lpstr">
      <vt:lpstr>Algerian</vt:lpstr>
      <vt:lpstr>Arial</vt:lpstr>
      <vt:lpstr>Arial Black</vt:lpstr>
      <vt:lpstr>Broadway</vt:lpstr>
      <vt:lpstr>Calibri</vt:lpstr>
      <vt:lpstr>Calligrapher</vt:lpstr>
      <vt:lpstr>Castellar</vt:lpstr>
      <vt:lpstr>Flat Brush</vt:lpstr>
      <vt:lpstr>Forte</vt:lpstr>
      <vt:lpstr>Franklin Gothic Book</vt:lpstr>
      <vt:lpstr>Franklin Gothic Demi</vt:lpstr>
      <vt:lpstr>Garamond</vt:lpstr>
      <vt:lpstr>Georgia</vt:lpstr>
      <vt:lpstr>Harrington</vt:lpstr>
      <vt:lpstr>inherit</vt:lpstr>
      <vt:lpstr>Lucida Sans</vt:lpstr>
      <vt:lpstr>Open Sans</vt:lpstr>
      <vt:lpstr>Ravie</vt:lpstr>
      <vt:lpstr>Stencil</vt:lpstr>
      <vt:lpstr>Tahoma</vt:lpstr>
      <vt:lpstr>Times</vt:lpstr>
      <vt:lpstr>Times New Roman</vt:lpstr>
      <vt:lpstr>Wide Latin</vt:lpstr>
      <vt:lpstr>Wingdings 2</vt:lpstr>
      <vt:lpstr>Wingdings 3</vt:lpstr>
      <vt:lpstr>DividendVTI</vt:lpstr>
      <vt:lpstr>2_Default Design</vt:lpstr>
      <vt:lpstr>3_Default Design</vt:lpstr>
      <vt:lpstr>4_Default Design</vt:lpstr>
      <vt:lpstr>5_Default Design</vt:lpstr>
      <vt:lpstr>6_Default Design</vt:lpstr>
      <vt:lpstr>9_Default Design</vt:lpstr>
      <vt:lpstr>1_pw_crosses_brwn</vt:lpstr>
      <vt:lpstr>10_Default Design</vt:lpstr>
      <vt:lpstr>Office Theme</vt:lpstr>
      <vt:lpstr>Custom Design</vt:lpstr>
      <vt:lpstr>1_Custom Design</vt:lpstr>
      <vt:lpstr>Savon</vt:lpstr>
      <vt:lpstr>Presentation12</vt:lpstr>
      <vt:lpstr>Powerpoint 1 - CLASSIC PHILOSOPHICAL, HUMAN RELIGIOUS, AND CHURCH</vt:lpstr>
      <vt:lpstr>ppt43EE</vt:lpstr>
      <vt:lpstr>BIBLICAL DEMONOLOGY THE OCCULT &amp; SATANIC RITUAL</vt:lpstr>
      <vt:lpstr>1) Biblical Demonology</vt:lpstr>
      <vt:lpstr>2) Biblical Demonology</vt:lpstr>
      <vt:lpstr>PowerPoint Presentation</vt:lpstr>
      <vt:lpstr>OCCULT MAGIC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ASTROLOGY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WITCHCRAFT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NECROMANCY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DEMONIC POSSESSION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Of The Lie” by  M. Scott Peck, M.D.</vt:lpstr>
      <vt:lpstr>“People Of The Lie” by  M. Scott Peck, M.D.</vt:lpstr>
      <vt:lpstr>PowerPoint Presentation</vt:lpstr>
      <vt:lpstr>“People Of The Lie” by  M. Scott Peck, M.D.</vt:lpstr>
      <vt:lpstr>THE NEW AGE:   MASKS OF DEMON  INDOCTRINATION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 DARKNESS!</vt:lpstr>
      <vt:lpstr>PowerPoint Presentation</vt:lpstr>
      <vt:lpstr>PowerPoint Presentation</vt:lpstr>
      <vt:lpstr>PowerPoint Presentation</vt:lpstr>
      <vt:lpstr>Darkness was upon earth !</vt:lpstr>
      <vt:lpstr>It took God to change earth</vt:lpstr>
      <vt:lpstr>An horror of great darkness</vt:lpstr>
      <vt:lpstr>Darkness returned to Egypt</vt:lpstr>
      <vt:lpstr>God uses darkness in Egypt</vt:lpstr>
      <vt:lpstr>God is in the midst of darkness</vt:lpstr>
      <vt:lpstr>Darkness, clouds, &amp; thick darkness</vt:lpstr>
      <vt:lpstr>Out of the midst of the fire, cloud and thick darkness </vt:lpstr>
      <vt:lpstr>Out of the midst of the darkness</vt:lpstr>
      <vt:lpstr>Wicked shall be silent in darkness</vt:lpstr>
      <vt:lpstr>There is no darkness</vt:lpstr>
      <vt:lpstr>Such as sit in darkness</vt:lpstr>
      <vt:lpstr>Jesus came to light up darkness</vt:lpstr>
      <vt:lpstr>How great is that darkness</vt:lpstr>
      <vt:lpstr>No wedding garment – is darkness</vt:lpstr>
      <vt:lpstr>Cast ye, the unprofitable servant</vt:lpstr>
      <vt:lpstr>Darkness all over the land</vt:lpstr>
      <vt:lpstr>Men loved darkness</vt:lpstr>
      <vt:lpstr>A call from darkness to light</vt:lpstr>
      <vt:lpstr>Walk as children of light</vt:lpstr>
      <vt:lpstr>Stand against rulers of darkness</vt:lpstr>
      <vt:lpstr>Chains of darkness</vt:lpstr>
      <vt:lpstr>Full of Darkness</vt:lpstr>
      <vt:lpstr>Outer Darkness:                                    Homer Hailey Highlights  </vt:lpstr>
      <vt:lpstr>Outer Darkness:                                                  Homer Hailey Highlights  </vt:lpstr>
      <vt:lpstr>Outer Darkness:                                                 Homer Hailey Highlights  </vt:lpstr>
      <vt:lpstr>Outer Darkness:                                                Homer Hailey Highlights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2020-07-02T12:47:29Z</dcterms:created>
  <dcterms:modified xsi:type="dcterms:W3CDTF">2020-07-07T13:26:00Z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