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74" r:id="rId5"/>
    <p:sldMasterId id="2147483686" r:id="rId6"/>
    <p:sldMasterId id="2147483698" r:id="rId7"/>
    <p:sldMasterId id="2147483719" r:id="rId8"/>
    <p:sldMasterId id="2147483867" r:id="rId9"/>
    <p:sldMasterId id="2147483879" r:id="rId10"/>
    <p:sldMasterId id="2147483756" r:id="rId11"/>
    <p:sldMasterId id="2147483768" r:id="rId12"/>
    <p:sldMasterId id="2147483787" r:id="rId13"/>
    <p:sldMasterId id="2147483890" r:id="rId14"/>
    <p:sldMasterId id="2147483660" r:id="rId15"/>
    <p:sldMasterId id="2147483732" r:id="rId16"/>
    <p:sldMasterId id="2147483805" r:id="rId17"/>
  </p:sldMasterIdLst>
  <p:notesMasterIdLst>
    <p:notesMasterId r:id="rId141"/>
  </p:notesMasterIdLst>
  <p:sldIdLst>
    <p:sldId id="257" r:id="rId18"/>
    <p:sldId id="2057" r:id="rId19"/>
    <p:sldId id="2075" r:id="rId20"/>
    <p:sldId id="2069" r:id="rId21"/>
    <p:sldId id="2062" r:id="rId22"/>
    <p:sldId id="2064" r:id="rId23"/>
    <p:sldId id="2065" r:id="rId24"/>
    <p:sldId id="2066" r:id="rId25"/>
    <p:sldId id="2067" r:id="rId26"/>
    <p:sldId id="1436" r:id="rId27"/>
    <p:sldId id="1437" r:id="rId28"/>
    <p:sldId id="1438" r:id="rId29"/>
    <p:sldId id="1439" r:id="rId30"/>
    <p:sldId id="1440" r:id="rId31"/>
    <p:sldId id="1441" r:id="rId32"/>
    <p:sldId id="1452" r:id="rId33"/>
    <p:sldId id="1453" r:id="rId34"/>
    <p:sldId id="1454" r:id="rId35"/>
    <p:sldId id="1455" r:id="rId36"/>
    <p:sldId id="2073" r:id="rId37"/>
    <p:sldId id="2074" r:id="rId38"/>
    <p:sldId id="1456" r:id="rId39"/>
    <p:sldId id="1457" r:id="rId40"/>
    <p:sldId id="1458" r:id="rId41"/>
    <p:sldId id="1483" r:id="rId42"/>
    <p:sldId id="1484" r:id="rId43"/>
    <p:sldId id="1485" r:id="rId44"/>
    <p:sldId id="1486" r:id="rId45"/>
    <p:sldId id="1487" r:id="rId46"/>
    <p:sldId id="1488" r:id="rId47"/>
    <p:sldId id="1489" r:id="rId48"/>
    <p:sldId id="1443" r:id="rId49"/>
    <p:sldId id="1444" r:id="rId50"/>
    <p:sldId id="1445" r:id="rId51"/>
    <p:sldId id="1446" r:id="rId52"/>
    <p:sldId id="1447" r:id="rId53"/>
    <p:sldId id="1448" r:id="rId54"/>
    <p:sldId id="1449" r:id="rId55"/>
    <p:sldId id="1450" r:id="rId56"/>
    <p:sldId id="1451" r:id="rId57"/>
    <p:sldId id="1459" r:id="rId58"/>
    <p:sldId id="1420" r:id="rId59"/>
    <p:sldId id="1421" r:id="rId60"/>
    <p:sldId id="1723" r:id="rId61"/>
    <p:sldId id="1708" r:id="rId62"/>
    <p:sldId id="1741" r:id="rId63"/>
    <p:sldId id="2055" r:id="rId64"/>
    <p:sldId id="2036" r:id="rId65"/>
    <p:sldId id="2061" r:id="rId66"/>
    <p:sldId id="2056" r:id="rId67"/>
    <p:sldId id="2072" r:id="rId68"/>
    <p:sldId id="1262" r:id="rId69"/>
    <p:sldId id="1259" r:id="rId70"/>
    <p:sldId id="1501" r:id="rId71"/>
    <p:sldId id="1502" r:id="rId72"/>
    <p:sldId id="1258" r:id="rId73"/>
    <p:sldId id="1260" r:id="rId74"/>
    <p:sldId id="1261" r:id="rId75"/>
    <p:sldId id="1263" r:id="rId76"/>
    <p:sldId id="1493" r:id="rId77"/>
    <p:sldId id="1494" r:id="rId78"/>
    <p:sldId id="1495" r:id="rId79"/>
    <p:sldId id="1500" r:id="rId80"/>
    <p:sldId id="607" r:id="rId81"/>
    <p:sldId id="719" r:id="rId82"/>
    <p:sldId id="691" r:id="rId83"/>
    <p:sldId id="1137" r:id="rId84"/>
    <p:sldId id="1138" r:id="rId85"/>
    <p:sldId id="1139" r:id="rId86"/>
    <p:sldId id="1140" r:id="rId87"/>
    <p:sldId id="1141" r:id="rId88"/>
    <p:sldId id="1142" r:id="rId89"/>
    <p:sldId id="1682" r:id="rId90"/>
    <p:sldId id="1108" r:id="rId91"/>
    <p:sldId id="1156" r:id="rId92"/>
    <p:sldId id="1148" r:id="rId93"/>
    <p:sldId id="1149" r:id="rId94"/>
    <p:sldId id="1151" r:id="rId95"/>
    <p:sldId id="1150" r:id="rId96"/>
    <p:sldId id="1534" r:id="rId97"/>
    <p:sldId id="1267" r:id="rId98"/>
    <p:sldId id="688" r:id="rId99"/>
    <p:sldId id="1269" r:id="rId100"/>
    <p:sldId id="1264" r:id="rId101"/>
    <p:sldId id="1265" r:id="rId102"/>
    <p:sldId id="1135" r:id="rId103"/>
    <p:sldId id="1257" r:id="rId104"/>
    <p:sldId id="1119" r:id="rId105"/>
    <p:sldId id="723" r:id="rId106"/>
    <p:sldId id="724" r:id="rId107"/>
    <p:sldId id="725" r:id="rId108"/>
    <p:sldId id="726" r:id="rId109"/>
    <p:sldId id="727" r:id="rId110"/>
    <p:sldId id="728" r:id="rId111"/>
    <p:sldId id="729" r:id="rId112"/>
    <p:sldId id="730" r:id="rId113"/>
    <p:sldId id="731" r:id="rId114"/>
    <p:sldId id="732" r:id="rId115"/>
    <p:sldId id="733" r:id="rId116"/>
    <p:sldId id="734" r:id="rId117"/>
    <p:sldId id="735" r:id="rId118"/>
    <p:sldId id="2070" r:id="rId119"/>
    <p:sldId id="1116" r:id="rId120"/>
    <p:sldId id="1115" r:id="rId121"/>
    <p:sldId id="1118" r:id="rId122"/>
    <p:sldId id="1245" r:id="rId123"/>
    <p:sldId id="1246" r:id="rId124"/>
    <p:sldId id="1247" r:id="rId125"/>
    <p:sldId id="1248" r:id="rId126"/>
    <p:sldId id="1249" r:id="rId127"/>
    <p:sldId id="1250" r:id="rId128"/>
    <p:sldId id="1251" r:id="rId129"/>
    <p:sldId id="1252" r:id="rId130"/>
    <p:sldId id="1253" r:id="rId131"/>
    <p:sldId id="1117" r:id="rId132"/>
    <p:sldId id="1588" r:id="rId133"/>
    <p:sldId id="1589" r:id="rId134"/>
    <p:sldId id="716" r:id="rId135"/>
    <p:sldId id="2071" r:id="rId136"/>
    <p:sldId id="1496" r:id="rId137"/>
    <p:sldId id="1497" r:id="rId138"/>
    <p:sldId id="1498" r:id="rId139"/>
    <p:sldId id="1147"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1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99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slide" Target="slides/slide115.xml"/><Relationship Id="rId140" Type="http://schemas.openxmlformats.org/officeDocument/2006/relationships/slide" Target="slides/slide123.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680CF-D2D8-4E39-BE16-95869D909283}" type="datetimeFigureOut">
              <a:rPr lang="en-US" smtClean="0"/>
              <a:t>7/24/2020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E586D-9F14-4B6F-A762-C7FADB525B61}" type="slidenum">
              <a:rPr lang="en-US" smtClean="0"/>
              <a:t>‹#›</a:t>
            </a:fld>
            <a:endParaRPr lang="en-US"/>
          </a:p>
        </p:txBody>
      </p:sp>
    </p:spTree>
    <p:extLst>
      <p:ext uri="{BB962C8B-B14F-4D97-AF65-F5344CB8AC3E}">
        <p14:creationId xmlns:p14="http://schemas.microsoft.com/office/powerpoint/2010/main" val="157688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442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17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716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8162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2362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9257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1093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1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CE02-184F-443E-A374-57570C1807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12835" name="Rectangle 2"/>
          <p:cNvSpPr>
            <a:spLocks noGrp="1" noRot="1" noChangeAspect="1" noChangeArrowheads="1" noTextEdit="1"/>
          </p:cNvSpPr>
          <p:nvPr>
            <p:ph type="sldImg"/>
          </p:nvPr>
        </p:nvSpPr>
        <p:spPr>
          <a:xfrm>
            <a:off x="382588" y="685800"/>
            <a:ext cx="6094412" cy="3429000"/>
          </a:xfrm>
          <a:ln/>
        </p:spPr>
      </p:sp>
      <p:sp>
        <p:nvSpPr>
          <p:cNvPr id="1912836"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38677-7347-4242-83A9-CD8605F4680F}"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5554" name="Rectangle 2"/>
          <p:cNvSpPr>
            <a:spLocks noGrp="1" noRot="1" noChangeAspect="1" noChangeArrowheads="1" noTextEdit="1"/>
          </p:cNvSpPr>
          <p:nvPr>
            <p:ph type="sldImg"/>
          </p:nvPr>
        </p:nvSpPr>
        <p:spPr>
          <a:ln/>
        </p:spPr>
      </p:sp>
      <p:sp>
        <p:nvSpPr>
          <p:cNvPr id="11755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BD3FB-55AC-4ED6-A621-759A69009E93}"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C9410-C71C-4E0C-A7EF-8F7D97512A7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7602" name="Rectangle 2"/>
          <p:cNvSpPr>
            <a:spLocks noGrp="1" noRot="1" noChangeAspect="1" noChangeArrowheads="1" noTextEdit="1"/>
          </p:cNvSpPr>
          <p:nvPr>
            <p:ph type="sldImg"/>
          </p:nvPr>
        </p:nvSpPr>
        <p:spPr>
          <a:ln/>
        </p:spPr>
      </p:sp>
      <p:sp>
        <p:nvSpPr>
          <p:cNvPr id="11776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1E81D-B125-4EEB-B274-65D952C6284D}"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8626" name="Rectangle 2"/>
          <p:cNvSpPr>
            <a:spLocks noGrp="1" noRot="1" noChangeAspect="1" noChangeArrowheads="1" noTextEdit="1"/>
          </p:cNvSpPr>
          <p:nvPr>
            <p:ph type="sldImg"/>
          </p:nvPr>
        </p:nvSpPr>
        <p:spPr>
          <a:ln/>
        </p:spPr>
      </p:sp>
      <p:sp>
        <p:nvSpPr>
          <p:cNvPr id="1178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36B77-5A79-4044-8CE3-E009DBB4E59E}"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9650" name="Rectangle 2"/>
          <p:cNvSpPr>
            <a:spLocks noGrp="1" noRot="1" noChangeAspect="1" noChangeArrowheads="1" noTextEdit="1"/>
          </p:cNvSpPr>
          <p:nvPr>
            <p:ph type="sldImg"/>
          </p:nvPr>
        </p:nvSpPr>
        <p:spPr>
          <a:ln/>
        </p:spPr>
      </p:sp>
      <p:sp>
        <p:nvSpPr>
          <p:cNvPr id="11796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47284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9FCF0-5E34-48A7-AB68-391CAFD8E77C}"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A006A-90DA-402F-9A95-6D851C3126A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1698" name="Rectangle 2"/>
          <p:cNvSpPr>
            <a:spLocks noGrp="1" noRot="1" noChangeAspect="1" noChangeArrowheads="1" noTextEdit="1"/>
          </p:cNvSpPr>
          <p:nvPr>
            <p:ph type="sldImg"/>
          </p:nvPr>
        </p:nvSpPr>
        <p:spPr>
          <a:ln/>
        </p:spPr>
      </p:sp>
      <p:sp>
        <p:nvSpPr>
          <p:cNvPr id="11816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13D9C-219F-4086-B5FD-3296EEC8B63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2722" name="Rectangle 2"/>
          <p:cNvSpPr>
            <a:spLocks noGrp="1" noRot="1" noChangeAspect="1" noChangeArrowheads="1" noTextEdit="1"/>
          </p:cNvSpPr>
          <p:nvPr>
            <p:ph type="sldImg"/>
          </p:nvPr>
        </p:nvSpPr>
        <p:spPr>
          <a:ln/>
        </p:spPr>
      </p:sp>
      <p:sp>
        <p:nvSpPr>
          <p:cNvPr id="11827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BA16A-EDC9-4283-9308-8310E6C8BEA6}"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3746" name="Rectangle 2"/>
          <p:cNvSpPr>
            <a:spLocks noGrp="1" noRot="1" noChangeAspect="1" noChangeArrowheads="1" noTextEdit="1"/>
          </p:cNvSpPr>
          <p:nvPr>
            <p:ph type="sldImg"/>
          </p:nvPr>
        </p:nvSpPr>
        <p:spPr>
          <a:ln/>
        </p:spPr>
      </p:sp>
      <p:sp>
        <p:nvSpPr>
          <p:cNvPr id="11837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94332-136A-4C77-9B8C-B16351ED4971}"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70E07-6718-4CC7-8855-57E66AC89AC4}"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5794" name="Rectangle 2"/>
          <p:cNvSpPr>
            <a:spLocks noGrp="1" noRot="1" noChangeAspect="1" noChangeArrowheads="1" noTextEdit="1"/>
          </p:cNvSpPr>
          <p:nvPr>
            <p:ph type="sldImg"/>
          </p:nvPr>
        </p:nvSpPr>
        <p:spPr>
          <a:ln/>
        </p:spPr>
      </p:sp>
      <p:sp>
        <p:nvSpPr>
          <p:cNvPr id="11857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1BD53-FDE6-480D-B311-F5DFF62CCFA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6818" name="Rectangle 2"/>
          <p:cNvSpPr>
            <a:spLocks noGrp="1" noRot="1" noChangeAspect="1" noChangeArrowheads="1" noTextEdit="1"/>
          </p:cNvSpPr>
          <p:nvPr>
            <p:ph type="sldImg"/>
          </p:nvPr>
        </p:nvSpPr>
        <p:spPr>
          <a:ln/>
        </p:spPr>
      </p:sp>
      <p:sp>
        <p:nvSpPr>
          <p:cNvPr id="11868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Amen! Hallelujah! A study of the Book of Revelation by Dale Wells</a:t>
            </a:r>
          </a:p>
        </p:txBody>
      </p:sp>
      <p:sp>
        <p:nvSpPr>
          <p:cNvPr id="5" name="Rectangle 3"/>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01/14/2009</a:t>
            </a:r>
          </a:p>
        </p:txBody>
      </p:sp>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Lesson 2 - The Alpha and the Omega (2) - Symbolic Numbers in Revelation</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C51CD5-98CC-48FA-AE91-44F4FE9E3313}"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7842" name="Rectangle 2"/>
          <p:cNvSpPr>
            <a:spLocks noGrp="1" noRot="1" noChangeAspect="1" noChangeArrowheads="1" noTextEdit="1"/>
          </p:cNvSpPr>
          <p:nvPr>
            <p:ph type="sldImg"/>
          </p:nvPr>
        </p:nvSpPr>
        <p:spPr>
          <a:ln/>
        </p:spPr>
      </p:sp>
      <p:sp>
        <p:nvSpPr>
          <p:cNvPr id="11878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F9DEF4-C735-4243-ABD1-1E7F2F1854F0}"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Introduction:  This presentation is to serve as an overview of the seven churches mentioned in Revelation chapters two and three.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205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174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3285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135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0BBA5F-C1C0-4C9D-A3F8-0776110F67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8434" name="Rectangle 2"/>
          <p:cNvSpPr>
            <a:spLocks noGrp="1" noRot="1" noChangeAspect="1" noChangeArrowheads="1" noTextEdit="1"/>
          </p:cNvSpPr>
          <p:nvPr>
            <p:ph type="sldImg"/>
          </p:nvPr>
        </p:nvSpPr>
        <p:spPr>
          <a:ln/>
        </p:spPr>
      </p:sp>
      <p:sp>
        <p:nvSpPr>
          <p:cNvPr id="3218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3949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1081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7/24/2020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40417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404176"/>
              </a:solidFill>
            </a:endParaRPr>
          </a:p>
        </p:txBody>
      </p:sp>
      <p:sp>
        <p:nvSpPr>
          <p:cNvPr id="6" name="Slide Number Placeholder 5"/>
          <p:cNvSpPr>
            <a:spLocks noGrp="1"/>
          </p:cNvSpPr>
          <p:nvPr>
            <p:ph type="sldNum" sz="quarter" idx="12"/>
          </p:nvPr>
        </p:nvSpPr>
        <p:spPr/>
        <p:txBody>
          <a:bodyPr/>
          <a:lstStyle>
            <a:lvl1pPr>
              <a:defRPr/>
            </a:lvl1pPr>
          </a:lstStyle>
          <a:p>
            <a:fld id="{AA03A3DE-F4DD-4398-85CE-9F073CDFD1C5}"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753606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40417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404176"/>
              </a:solidFill>
            </a:endParaRPr>
          </a:p>
        </p:txBody>
      </p:sp>
      <p:sp>
        <p:nvSpPr>
          <p:cNvPr id="6" name="Slide Number Placeholder 5"/>
          <p:cNvSpPr>
            <a:spLocks noGrp="1"/>
          </p:cNvSpPr>
          <p:nvPr>
            <p:ph type="sldNum" sz="quarter" idx="12"/>
          </p:nvPr>
        </p:nvSpPr>
        <p:spPr/>
        <p:txBody>
          <a:bodyPr/>
          <a:lstStyle>
            <a:lvl1pPr>
              <a:defRPr/>
            </a:lvl1pPr>
          </a:lstStyle>
          <a:p>
            <a:fld id="{7C79BC32-0ED7-4F49-873C-B540407611E2}"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515601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p:txBody>
          <a:bodyPr/>
          <a:lstStyle>
            <a:lvl1pPr>
              <a:defRPr/>
            </a:lvl1pPr>
          </a:lstStyle>
          <a:p>
            <a:fld id="{244AEEC5-EA7B-456E-A405-7E9354BA9FC3}"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33452621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404176"/>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404176"/>
              </a:solidFill>
            </a:endParaRPr>
          </a:p>
        </p:txBody>
      </p:sp>
      <p:sp>
        <p:nvSpPr>
          <p:cNvPr id="9" name="Slide Number Placeholder 8"/>
          <p:cNvSpPr>
            <a:spLocks noGrp="1"/>
          </p:cNvSpPr>
          <p:nvPr>
            <p:ph type="sldNum" sz="quarter" idx="12"/>
          </p:nvPr>
        </p:nvSpPr>
        <p:spPr/>
        <p:txBody>
          <a:bodyPr/>
          <a:lstStyle>
            <a:lvl1pPr>
              <a:defRPr/>
            </a:lvl1pPr>
          </a:lstStyle>
          <a:p>
            <a:fld id="{C38ED68F-3331-4407-9E71-F33DC4974E88}"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3060779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404176"/>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404176"/>
              </a:solidFill>
            </a:endParaRPr>
          </a:p>
        </p:txBody>
      </p:sp>
      <p:sp>
        <p:nvSpPr>
          <p:cNvPr id="5" name="Slide Number Placeholder 4"/>
          <p:cNvSpPr>
            <a:spLocks noGrp="1"/>
          </p:cNvSpPr>
          <p:nvPr>
            <p:ph type="sldNum" sz="quarter" idx="12"/>
          </p:nvPr>
        </p:nvSpPr>
        <p:spPr/>
        <p:txBody>
          <a:bodyPr/>
          <a:lstStyle>
            <a:lvl1pPr>
              <a:defRPr/>
            </a:lvl1pPr>
          </a:lstStyle>
          <a:p>
            <a:fld id="{62C1462B-03A0-4C78-BE4C-395D4BBB9E6D}"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6572298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404176"/>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404176"/>
              </a:solidFill>
            </a:endParaRPr>
          </a:p>
        </p:txBody>
      </p:sp>
      <p:sp>
        <p:nvSpPr>
          <p:cNvPr id="4" name="Slide Number Placeholder 3"/>
          <p:cNvSpPr>
            <a:spLocks noGrp="1"/>
          </p:cNvSpPr>
          <p:nvPr>
            <p:ph type="sldNum" sz="quarter" idx="12"/>
          </p:nvPr>
        </p:nvSpPr>
        <p:spPr/>
        <p:txBody>
          <a:bodyPr/>
          <a:lstStyle>
            <a:lvl1pPr>
              <a:defRPr/>
            </a:lvl1pPr>
          </a:lstStyle>
          <a:p>
            <a:fld id="{352F6D54-4B65-4D57-9C76-D34A7748A1F1}"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14769474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p:txBody>
          <a:bodyPr/>
          <a:lstStyle>
            <a:lvl1pPr>
              <a:defRPr/>
            </a:lvl1pPr>
          </a:lstStyle>
          <a:p>
            <a:fld id="{B07ED39E-B9D8-424B-8E20-F3AFA2D96747}"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819292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p:txBody>
          <a:bodyPr/>
          <a:lstStyle>
            <a:lvl1pPr>
              <a:defRPr/>
            </a:lvl1pPr>
          </a:lstStyle>
          <a:p>
            <a:fld id="{87997892-1B0D-4C94-8BD5-6E6FB53134A8}"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1798871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40417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404176"/>
              </a:solidFill>
            </a:endParaRPr>
          </a:p>
        </p:txBody>
      </p:sp>
      <p:sp>
        <p:nvSpPr>
          <p:cNvPr id="6" name="Slide Number Placeholder 5"/>
          <p:cNvSpPr>
            <a:spLocks noGrp="1"/>
          </p:cNvSpPr>
          <p:nvPr>
            <p:ph type="sldNum" sz="quarter" idx="12"/>
          </p:nvPr>
        </p:nvSpPr>
        <p:spPr/>
        <p:txBody>
          <a:bodyPr/>
          <a:lstStyle>
            <a:lvl1pPr>
              <a:defRPr/>
            </a:lvl1pPr>
          </a:lstStyle>
          <a:p>
            <a:fld id="{AED001A1-7DBD-42D0-8FF4-F53F06083495}"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1972012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40417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404176"/>
              </a:solidFill>
            </a:endParaRPr>
          </a:p>
        </p:txBody>
      </p:sp>
      <p:sp>
        <p:nvSpPr>
          <p:cNvPr id="6" name="Slide Number Placeholder 5"/>
          <p:cNvSpPr>
            <a:spLocks noGrp="1"/>
          </p:cNvSpPr>
          <p:nvPr>
            <p:ph type="sldNum" sz="quarter" idx="12"/>
          </p:nvPr>
        </p:nvSpPr>
        <p:spPr/>
        <p:txBody>
          <a:bodyPr/>
          <a:lstStyle>
            <a:lvl1pPr>
              <a:defRPr/>
            </a:lvl1pPr>
          </a:lstStyle>
          <a:p>
            <a:fld id="{A2D62A78-E333-4BBF-A3A0-0130E61F0DEB}"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93067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a:xfrm>
            <a:off x="8737600" y="6172200"/>
            <a:ext cx="2540000" cy="457200"/>
          </a:xfrm>
        </p:spPr>
        <p:txBody>
          <a:bodyPr/>
          <a:lstStyle>
            <a:lvl1pPr>
              <a:defRPr/>
            </a:lvl1pPr>
          </a:lstStyle>
          <a:p>
            <a:fld id="{1E1BF3C5-0ED2-4557-BDBC-0F770B54AAE7}"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18070364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a:xfrm>
            <a:off x="8737600" y="6172200"/>
            <a:ext cx="2540000" cy="457200"/>
          </a:xfrm>
        </p:spPr>
        <p:txBody>
          <a:bodyPr/>
          <a:lstStyle>
            <a:lvl1pPr>
              <a:defRPr/>
            </a:lvl1pPr>
          </a:lstStyle>
          <a:p>
            <a:fld id="{E9A646C4-8AE9-4E02-AF8E-2BDC4C9AD030}"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42658470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7" name="Footer Placeholder 6"/>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8" name="Slide Number Placeholder 7"/>
          <p:cNvSpPr>
            <a:spLocks noGrp="1"/>
          </p:cNvSpPr>
          <p:nvPr>
            <p:ph type="sldNum" sz="quarter" idx="12"/>
          </p:nvPr>
        </p:nvSpPr>
        <p:spPr>
          <a:xfrm>
            <a:off x="8737600" y="6172200"/>
            <a:ext cx="2540000" cy="457200"/>
          </a:xfrm>
        </p:spPr>
        <p:txBody>
          <a:bodyPr/>
          <a:lstStyle>
            <a:lvl1pPr>
              <a:defRPr/>
            </a:lvl1pPr>
          </a:lstStyle>
          <a:p>
            <a:fld id="{FC16EBB9-F620-43F5-A8BC-B5D195B9A86A}"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1726429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a:xfrm>
            <a:off x="8737600" y="6172200"/>
            <a:ext cx="2540000" cy="457200"/>
          </a:xfrm>
        </p:spPr>
        <p:txBody>
          <a:bodyPr/>
          <a:lstStyle>
            <a:lvl1pPr>
              <a:defRPr/>
            </a:lvl1pPr>
          </a:lstStyle>
          <a:p>
            <a:fld id="{FCED7452-3F7A-40BC-9BED-6414B908EEF4}"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9273731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7" name="Footer Placeholder 6"/>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8" name="Slide Number Placeholder 7"/>
          <p:cNvSpPr>
            <a:spLocks noGrp="1"/>
          </p:cNvSpPr>
          <p:nvPr>
            <p:ph type="sldNum" sz="quarter" idx="12"/>
          </p:nvPr>
        </p:nvSpPr>
        <p:spPr>
          <a:xfrm>
            <a:off x="8737600" y="6172200"/>
            <a:ext cx="2540000" cy="457200"/>
          </a:xfrm>
        </p:spPr>
        <p:txBody>
          <a:bodyPr/>
          <a:lstStyle>
            <a:lvl1pPr>
              <a:defRPr/>
            </a:lvl1pPr>
          </a:lstStyle>
          <a:p>
            <a:fld id="{E22EC17E-6B1C-4C0A-9664-31FD85A1A044}"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3981997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a:xfrm>
            <a:off x="8737600" y="6172200"/>
            <a:ext cx="2540000" cy="457200"/>
          </a:xfrm>
        </p:spPr>
        <p:txBody>
          <a:bodyPr/>
          <a:lstStyle>
            <a:lvl1pPr>
              <a:defRPr/>
            </a:lvl1pPr>
          </a:lstStyle>
          <a:p>
            <a:fld id="{876CD586-91D4-4C61-AE67-4DA389914E04}"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5648230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172200"/>
            <a:ext cx="2540000" cy="457200"/>
          </a:xfrm>
        </p:spPr>
        <p:txBody>
          <a:bodyPr/>
          <a:lstStyle>
            <a:lvl1pPr>
              <a:defRPr/>
            </a:lvl1pPr>
          </a:lstStyle>
          <a:p>
            <a:endParaRPr lang="en-US" altLang="en-US">
              <a:solidFill>
                <a:srgbClr val="404176"/>
              </a:solidFill>
            </a:endParaRPr>
          </a:p>
        </p:txBody>
      </p:sp>
      <p:sp>
        <p:nvSpPr>
          <p:cNvPr id="6" name="Footer Placeholder 5"/>
          <p:cNvSpPr>
            <a:spLocks noGrp="1"/>
          </p:cNvSpPr>
          <p:nvPr>
            <p:ph type="ftr" sz="quarter" idx="11"/>
          </p:nvPr>
        </p:nvSpPr>
        <p:spPr>
          <a:xfrm>
            <a:off x="4165600" y="6172200"/>
            <a:ext cx="3860800" cy="457200"/>
          </a:xfrm>
        </p:spPr>
        <p:txBody>
          <a:bodyPr/>
          <a:lstStyle>
            <a:lvl1pPr>
              <a:defRPr/>
            </a:lvl1pPr>
          </a:lstStyle>
          <a:p>
            <a:endParaRPr lang="en-US" altLang="en-US">
              <a:solidFill>
                <a:srgbClr val="404176"/>
              </a:solidFill>
            </a:endParaRPr>
          </a:p>
        </p:txBody>
      </p:sp>
      <p:sp>
        <p:nvSpPr>
          <p:cNvPr id="7" name="Slide Number Placeholder 6"/>
          <p:cNvSpPr>
            <a:spLocks noGrp="1"/>
          </p:cNvSpPr>
          <p:nvPr>
            <p:ph type="sldNum" sz="quarter" idx="12"/>
          </p:nvPr>
        </p:nvSpPr>
        <p:spPr>
          <a:xfrm>
            <a:off x="8737600" y="6172200"/>
            <a:ext cx="2540000" cy="457200"/>
          </a:xfrm>
        </p:spPr>
        <p:txBody>
          <a:bodyPr/>
          <a:lstStyle>
            <a:lvl1pPr>
              <a:defRPr/>
            </a:lvl1pPr>
          </a:lstStyle>
          <a:p>
            <a:fld id="{50E749F2-9A7D-466C-9228-D0959280A1D1}" type="slidenum">
              <a:rPr lang="en-US" altLang="en-US">
                <a:solidFill>
                  <a:srgbClr val="404176"/>
                </a:solidFill>
              </a:rPr>
              <a:pPr/>
              <a:t>‹#›</a:t>
            </a:fld>
            <a:endParaRPr lang="en-US" altLang="en-US">
              <a:solidFill>
                <a:srgbClr val="404176"/>
              </a:solidFill>
            </a:endParaRPr>
          </a:p>
        </p:txBody>
      </p:sp>
    </p:spTree>
    <p:extLst>
      <p:ext uri="{BB962C8B-B14F-4D97-AF65-F5344CB8AC3E}">
        <p14:creationId xmlns:p14="http://schemas.microsoft.com/office/powerpoint/2010/main" val="25015031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81CBB-FB22-4663-8E9C-6205EEFF50AF}"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2382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5E2A4-5817-4DE2-9DD3-579217EC4F22}"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1807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37D31-9046-4418-8000-2AAC9617A6C4}"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06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2FD23814-B4B5-497D-B7E0-7739BF60F372}" type="datetimeFigureOut">
              <a:rPr lang="en-US" smtClean="0"/>
              <a:t>7/24/2020</a:t>
            </a:fld>
            <a:endParaRPr lang="en-US"/>
          </a:p>
        </p:txBody>
      </p:sp>
      <p:sp>
        <p:nvSpPr>
          <p:cNvPr id="17" name="Slide Number Placeholder 16"/>
          <p:cNvSpPr>
            <a:spLocks noGrp="1"/>
          </p:cNvSpPr>
          <p:nvPr>
            <p:ph type="sldNum" sz="quarter" idx="11"/>
          </p:nvPr>
        </p:nvSpPr>
        <p:spPr/>
        <p:txBody>
          <a:bodyPr/>
          <a:lstStyle/>
          <a:p>
            <a:fld id="{914E72F7-4A3C-4E2D-866F-8D0987F9D59A}"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294506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67C3B-16F0-489C-9E62-89DF11C9806F}"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0543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6B98FF-CAA7-40DE-8E4C-EAD8B45DE607}" type="datetime1">
              <a:rPr lang="en-US" smtClean="0">
                <a:solidFill>
                  <a:prstClr val="black">
                    <a:tint val="75000"/>
                  </a:prstClr>
                </a:solidFill>
              </a:rPr>
              <a:pPr/>
              <a:t>7/24/2020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8125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7A0DD2-06C5-4D34-8837-2BF68A823C86}" type="datetime1">
              <a:rPr lang="en-US" smtClean="0">
                <a:solidFill>
                  <a:prstClr val="black">
                    <a:tint val="75000"/>
                  </a:prstClr>
                </a:solidFill>
              </a:rPr>
              <a:pPr/>
              <a:t>7/24/2020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797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334DD-5068-45A1-808A-F8DFD538FB96}" type="datetime1">
              <a:rPr lang="en-US" smtClean="0">
                <a:solidFill>
                  <a:prstClr val="black">
                    <a:tint val="75000"/>
                  </a:prstClr>
                </a:solidFill>
              </a:rPr>
              <a:pPr/>
              <a:t>7/24/2020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101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E5BFAE-02B9-4D73-8E9C-9FCD7DA34895}"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9510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F322B-009E-42CC-BC98-E8FC1211254C}"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5079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7F9D8-6A5F-480C-A98C-58C344FCEC87}"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0908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54AFB-CB22-459F-9E3A-C1BA1344F5BB}"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8590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7/24/2020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2FD23814-B4B5-497D-B7E0-7739BF60F372}" type="datetimeFigureOut">
              <a:rPr lang="en-US" smtClean="0"/>
              <a:t>7/24/2020</a:t>
            </a:fld>
            <a:endParaRPr lang="en-US"/>
          </a:p>
        </p:txBody>
      </p:sp>
      <p:sp>
        <p:nvSpPr>
          <p:cNvPr id="12" name="Slide Number Placeholder 11"/>
          <p:cNvSpPr>
            <a:spLocks noGrp="1"/>
          </p:cNvSpPr>
          <p:nvPr>
            <p:ph type="sldNum" sz="quarter" idx="15"/>
          </p:nvPr>
        </p:nvSpPr>
        <p:spPr/>
        <p:txBody>
          <a:bodyPr/>
          <a:lstStyle/>
          <a:p>
            <a:fld id="{914E72F7-4A3C-4E2D-866F-8D0987F9D59A}"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490960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7/24/2020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7/24/2020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7/24/2020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7/24/2020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2FD23814-B4B5-497D-B7E0-7739BF60F372}" type="datetimeFigureOut">
              <a:rPr lang="en-US" smtClean="0"/>
              <a:t>7/24/2020</a:t>
            </a:fld>
            <a:endParaRPr lang="en-US"/>
          </a:p>
        </p:txBody>
      </p:sp>
      <p:sp>
        <p:nvSpPr>
          <p:cNvPr id="14" name="Slide Number Placeholder 13"/>
          <p:cNvSpPr>
            <a:spLocks noGrp="1"/>
          </p:cNvSpPr>
          <p:nvPr>
            <p:ph type="sldNum" sz="quarter" idx="11"/>
          </p:nvPr>
        </p:nvSpPr>
        <p:spPr/>
        <p:txBody>
          <a:bodyPr/>
          <a:lstStyle/>
          <a:p>
            <a:fld id="{914E72F7-4A3C-4E2D-866F-8D0987F9D59A}"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16602268"/>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7/24/2020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7/24/2020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7/24/2020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7/24/2020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520541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21364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2FD23814-B4B5-497D-B7E0-7739BF60F372}" type="datetimeFigureOut">
              <a:rPr lang="en-US" smtClean="0"/>
              <a:t>7/24/2020</a:t>
            </a:fld>
            <a:endParaRPr lang="en-US"/>
          </a:p>
        </p:txBody>
      </p:sp>
      <p:sp>
        <p:nvSpPr>
          <p:cNvPr id="12" name="Slide Number Placeholder 11"/>
          <p:cNvSpPr>
            <a:spLocks noGrp="1"/>
          </p:cNvSpPr>
          <p:nvPr>
            <p:ph type="sldNum" sz="quarter" idx="16"/>
          </p:nvPr>
        </p:nvSpPr>
        <p:spPr/>
        <p:txBody>
          <a:bodyPr/>
          <a:lstStyle/>
          <a:p>
            <a:fld id="{914E72F7-4A3C-4E2D-866F-8D0987F9D59A}"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41545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9146418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7482043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1872876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3045768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7346435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19255289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2246407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6832727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7354516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530390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2FD23814-B4B5-497D-B7E0-7739BF60F372}" type="datetimeFigureOut">
              <a:rPr lang="en-US" smtClean="0"/>
              <a:t>7/24/2020</a:t>
            </a:fld>
            <a:endParaRPr lang="en-US"/>
          </a:p>
        </p:txBody>
      </p:sp>
      <p:sp>
        <p:nvSpPr>
          <p:cNvPr id="12" name="Slide Number Placeholder 11"/>
          <p:cNvSpPr>
            <a:spLocks noGrp="1"/>
          </p:cNvSpPr>
          <p:nvPr>
            <p:ph type="sldNum" sz="quarter" idx="17"/>
          </p:nvPr>
        </p:nvSpPr>
        <p:spPr/>
        <p:txBody>
          <a:bodyPr/>
          <a:lstStyle/>
          <a:p>
            <a:fld id="{914E72F7-4A3C-4E2D-866F-8D0987F9D59A}"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33326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8022169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6791331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709486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773571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2669171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2249218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5299643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0751848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4749354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420931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2FD23814-B4B5-497D-B7E0-7739BF60F372}" type="datetimeFigureOut">
              <a:rPr lang="en-US" smtClean="0"/>
              <a:t>7/24/2020</a:t>
            </a:fld>
            <a:endParaRPr lang="en-US"/>
          </a:p>
        </p:txBody>
      </p:sp>
      <p:sp>
        <p:nvSpPr>
          <p:cNvPr id="16" name="Slide Number Placeholder 15"/>
          <p:cNvSpPr>
            <a:spLocks noGrp="1"/>
          </p:cNvSpPr>
          <p:nvPr>
            <p:ph type="sldNum" sz="quarter" idx="11"/>
          </p:nvPr>
        </p:nvSpPr>
        <p:spPr/>
        <p:txBody>
          <a:bodyPr/>
          <a:lstStyle/>
          <a:p>
            <a:fld id="{914E72F7-4A3C-4E2D-866F-8D0987F9D59A}"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785225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178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056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2400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443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474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51371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5000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6668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2055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166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FD23814-B4B5-497D-B7E0-7739BF60F372}" type="datetimeFigureOut">
              <a:rPr lang="en-US" smtClean="0"/>
              <a:t>7/24/2020</a:t>
            </a:fld>
            <a:endParaRPr lang="en-US"/>
          </a:p>
        </p:txBody>
      </p:sp>
      <p:sp>
        <p:nvSpPr>
          <p:cNvPr id="8" name="Slide Number Placeholder 7"/>
          <p:cNvSpPr>
            <a:spLocks noGrp="1"/>
          </p:cNvSpPr>
          <p:nvPr>
            <p:ph type="sldNum" sz="quarter" idx="11"/>
          </p:nvPr>
        </p:nvSpPr>
        <p:spPr/>
        <p:txBody>
          <a:bodyPr/>
          <a:lstStyle/>
          <a:p>
            <a:fld id="{914E72F7-4A3C-4E2D-866F-8D0987F9D59A}"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487738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3877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010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5984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875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9283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8407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06906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4188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7585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998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2FD23814-B4B5-497D-B7E0-7739BF60F372}" type="datetimeFigureOut">
              <a:rPr lang="en-US" smtClean="0"/>
              <a:t>7/24/2020</a:t>
            </a:fld>
            <a:endParaRPr lang="en-US"/>
          </a:p>
        </p:txBody>
      </p:sp>
      <p:sp>
        <p:nvSpPr>
          <p:cNvPr id="19" name="Slide Number Placeholder 18"/>
          <p:cNvSpPr>
            <a:spLocks noGrp="1"/>
          </p:cNvSpPr>
          <p:nvPr>
            <p:ph type="sldNum" sz="quarter" idx="16"/>
          </p:nvPr>
        </p:nvSpPr>
        <p:spPr/>
        <p:txBody>
          <a:bodyPr/>
          <a:lstStyle/>
          <a:p>
            <a:fld id="{914E72F7-4A3C-4E2D-866F-8D0987F9D59A}"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7921394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2041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10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3352800" y="975360"/>
            <a:ext cx="5486400" cy="701040"/>
          </a:xfrm>
        </p:spPr>
        <p:txBody>
          <a:bodyPr/>
          <a:lstStyle/>
          <a:p>
            <a:r>
              <a:rPr lang="en-US"/>
              <a:t>Click to edit Master title style</a:t>
            </a:r>
          </a:p>
        </p:txBody>
      </p:sp>
      <p:sp>
        <p:nvSpPr>
          <p:cNvPr id="13" name="Date Placeholder 12"/>
          <p:cNvSpPr>
            <a:spLocks noGrp="1"/>
          </p:cNvSpPr>
          <p:nvPr>
            <p:ph type="dt" sz="half" idx="14"/>
          </p:nvPr>
        </p:nvSpPr>
        <p:spPr>
          <a:xfrm>
            <a:off x="3975100" y="273180"/>
            <a:ext cx="4241800" cy="292100"/>
          </a:xfrm>
        </p:spPr>
        <p:txBody>
          <a:bodyPr/>
          <a:lstStyle/>
          <a:p>
            <a:fld id="{2FD23814-B4B5-497D-B7E0-7739BF60F372}" type="datetimeFigureOut">
              <a:rPr lang="en-US" smtClean="0"/>
              <a:t>7/24/2020</a:t>
            </a:fld>
            <a:endParaRPr lang="en-US"/>
          </a:p>
        </p:txBody>
      </p:sp>
      <p:sp>
        <p:nvSpPr>
          <p:cNvPr id="14" name="Slide Number Placeholder 13"/>
          <p:cNvSpPr>
            <a:spLocks noGrp="1"/>
          </p:cNvSpPr>
          <p:nvPr>
            <p:ph type="sldNum" sz="quarter" idx="15"/>
          </p:nvPr>
        </p:nvSpPr>
        <p:spPr>
          <a:xfrm>
            <a:off x="5384800" y="6172200"/>
            <a:ext cx="1422400" cy="304800"/>
          </a:xfrm>
        </p:spPr>
        <p:txBody>
          <a:bodyPr/>
          <a:lstStyle/>
          <a:p>
            <a:fld id="{914E72F7-4A3C-4E2D-866F-8D0987F9D59A}" type="slidenum">
              <a:rPr lang="en-US" smtClean="0"/>
              <a:t>‹#›</a:t>
            </a:fld>
            <a:endParaRPr lang="en-US"/>
          </a:p>
        </p:txBody>
      </p:sp>
      <p:sp>
        <p:nvSpPr>
          <p:cNvPr id="15" name="Footer Placeholder 14"/>
          <p:cNvSpPr>
            <a:spLocks noGrp="1"/>
          </p:cNvSpPr>
          <p:nvPr>
            <p:ph type="ftr" sz="quarter" idx="16"/>
          </p:nvPr>
        </p:nvSpPr>
        <p:spPr>
          <a:xfrm>
            <a:off x="1930400" y="6486525"/>
            <a:ext cx="8331200" cy="292100"/>
          </a:xfrm>
        </p:spPr>
        <p:txBody>
          <a:bodyPr/>
          <a:lstStyle/>
          <a:p>
            <a:endParaRPr lang="en-US"/>
          </a:p>
        </p:txBody>
      </p:sp>
    </p:spTree>
    <p:extLst>
      <p:ext uri="{BB962C8B-B14F-4D97-AF65-F5344CB8AC3E}">
        <p14:creationId xmlns:p14="http://schemas.microsoft.com/office/powerpoint/2010/main" val="138476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23814-B4B5-497D-B7E0-7739BF60F372}"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E72F7-4A3C-4E2D-866F-8D0987F9D59A}" type="slidenum">
              <a:rPr lang="en-US" smtClean="0"/>
              <a:t>‹#›</a:t>
            </a:fld>
            <a:endParaRPr lang="en-US"/>
          </a:p>
        </p:txBody>
      </p:sp>
    </p:spTree>
    <p:extLst>
      <p:ext uri="{BB962C8B-B14F-4D97-AF65-F5344CB8AC3E}">
        <p14:creationId xmlns:p14="http://schemas.microsoft.com/office/powerpoint/2010/main" val="3166554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23814-B4B5-497D-B7E0-7739BF60F372}"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E72F7-4A3C-4E2D-866F-8D0987F9D59A}" type="slidenum">
              <a:rPr lang="en-US" smtClean="0"/>
              <a:t>‹#›</a:t>
            </a:fld>
            <a:endParaRPr lang="en-US"/>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p>
        </p:txBody>
      </p:sp>
    </p:spTree>
    <p:extLst>
      <p:ext uri="{BB962C8B-B14F-4D97-AF65-F5344CB8AC3E}">
        <p14:creationId xmlns:p14="http://schemas.microsoft.com/office/powerpoint/2010/main" val="263061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07704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903029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a:solidFill>
                <a:srgbClr val="FFFFFF"/>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2FD23814-B4B5-497D-B7E0-7739BF60F372}" type="datetimeFigureOut">
              <a:rPr lang="en-US" smtClean="0">
                <a:solidFill>
                  <a:srgbClr val="000000"/>
                </a:solidFill>
              </a:rPr>
              <a:pPr/>
              <a:t>7/24/2020</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914E72F7-4A3C-4E2D-866F-8D0987F9D59A}" type="slidenum">
              <a:rPr lang="en-US" smtClean="0">
                <a:solidFill>
                  <a:srgbClr val="000000"/>
                </a:solidFill>
              </a:rPr>
              <a:pPr/>
              <a:t>‹#›</a:t>
            </a:fld>
            <a:endParaRPr lang="en-US">
              <a:solidFill>
                <a:srgbClr val="000000"/>
              </a:solidFill>
            </a:endParaRPr>
          </a:p>
        </p:txBody>
      </p:sp>
      <p:sp>
        <p:nvSpPr>
          <p:cNvPr id="15" name="Footer Placeholder 14"/>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73313349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7849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776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233330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8" name="Slide Number Placeholder 7"/>
          <p:cNvSpPr>
            <a:spLocks noGrp="1"/>
          </p:cNvSpPr>
          <p:nvPr>
            <p:ph type="sldNum" sz="quarter" idx="11"/>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057938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7/24/2020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105181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3352800" y="975360"/>
            <a:ext cx="5486400" cy="701040"/>
          </a:xfrm>
        </p:spPr>
        <p:txBody>
          <a:bodyPr/>
          <a:lstStyle/>
          <a:p>
            <a:r>
              <a:rPr lang="en-US"/>
              <a:t>Click to edit Master title style</a:t>
            </a:r>
          </a:p>
        </p:txBody>
      </p:sp>
      <p:sp>
        <p:nvSpPr>
          <p:cNvPr id="13" name="Date Placeholder 12"/>
          <p:cNvSpPr>
            <a:spLocks noGrp="1"/>
          </p:cNvSpPr>
          <p:nvPr>
            <p:ph type="dt" sz="half" idx="14"/>
          </p:nvPr>
        </p:nvSpPr>
        <p:spPr>
          <a:xfrm>
            <a:off x="3975100" y="273180"/>
            <a:ext cx="4241800" cy="292100"/>
          </a:xfrm>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982936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24987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914E72F7-4A3C-4E2D-866F-8D0987F9D59A}"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a:t>Click to edit Master title style</a:t>
            </a:r>
          </a:p>
        </p:txBody>
      </p:sp>
    </p:spTree>
    <p:extLst>
      <p:ext uri="{BB962C8B-B14F-4D97-AF65-F5344CB8AC3E}">
        <p14:creationId xmlns:p14="http://schemas.microsoft.com/office/powerpoint/2010/main" val="3685512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1BD29-708E-405A-90D1-06790213A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831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EF5F1A-2B8D-4FF2-8D43-D84323EC3B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410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4A5587-4AD4-4042-84C8-575745C6B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259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AB6B3C-0E3C-4E97-A130-A038F42FF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90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E2D2515-3227-4333-B12F-341DF26A35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306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00C652-2BE5-4014-92E9-3129DA1323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9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7359FD-4C56-44E8-BEEA-261187FA7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9177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47D3E8-7443-4129-A73D-2674E20ADE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833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8DF043-BC74-45DC-A3C1-05B2B27CC0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158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419244-A7FF-4869-B1FF-B1D86B253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590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D27D2-7372-4A43-BE53-1C38AFA17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272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C6890B-6B9E-4F11-A2A8-24743E251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446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7BA70-5A99-4683-A9D4-2D5CDB32B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447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30D5EFC-2A16-4BB9-8761-4F4A4D6F28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848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149BF-5773-444E-9DE8-58A488B20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01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DA2BEA-4970-4AB8-9A47-BB096AA806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40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AA2571-5B2D-4945-AFC7-8F67E5016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601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24F9A-5577-4297-BBE2-BD7D3BB749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597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C4603-90A9-4E49-A1F6-FF84A9A625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593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3173D6-94DA-499F-BF6D-3F280D7C7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710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3890" name="Group 2"/>
          <p:cNvGrpSpPr>
            <a:grpSpLocks/>
          </p:cNvGrpSpPr>
          <p:nvPr/>
        </p:nvGrpSpPr>
        <p:grpSpPr bwMode="auto">
          <a:xfrm>
            <a:off x="1" y="1"/>
            <a:ext cx="12187767" cy="6850063"/>
            <a:chOff x="0" y="0"/>
            <a:chExt cx="5758" cy="4315"/>
          </a:xfrm>
        </p:grpSpPr>
        <p:grpSp>
          <p:nvGrpSpPr>
            <p:cNvPr id="293891" name="Group 3"/>
            <p:cNvGrpSpPr>
              <a:grpSpLocks/>
            </p:cNvGrpSpPr>
            <p:nvPr userDrawn="1"/>
          </p:nvGrpSpPr>
          <p:grpSpPr bwMode="auto">
            <a:xfrm>
              <a:off x="1728" y="2230"/>
              <a:ext cx="4027" cy="2085"/>
              <a:chOff x="1728" y="2230"/>
              <a:chExt cx="4027" cy="2085"/>
            </a:xfrm>
          </p:grpSpPr>
          <p:sp>
            <p:nvSpPr>
              <p:cNvPr id="293892"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3893"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3894"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3895"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3896"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293897"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3898"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293899"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293900"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293901" name="Rectangle 13"/>
          <p:cNvSpPr>
            <a:spLocks noGrp="1" noChangeArrowheads="1"/>
          </p:cNvSpPr>
          <p:nvPr>
            <p:ph type="dt" sz="quarter" idx="2"/>
          </p:nvPr>
        </p:nvSpPr>
        <p:spPr>
          <a:xfrm>
            <a:off x="609600" y="6248400"/>
            <a:ext cx="2844800" cy="476250"/>
          </a:xfrm>
        </p:spPr>
        <p:txBody>
          <a:bodyPr/>
          <a:lstStyle>
            <a:lvl1pPr>
              <a:defRPr/>
            </a:lvl1pPr>
          </a:lstStyle>
          <a:p>
            <a:endParaRPr lang="en-US" altLang="en-US">
              <a:solidFill>
                <a:srgbClr val="FFFFFF"/>
              </a:solidFill>
            </a:endParaRPr>
          </a:p>
        </p:txBody>
      </p:sp>
      <p:sp>
        <p:nvSpPr>
          <p:cNvPr id="293902" name="Rectangle 14"/>
          <p:cNvSpPr>
            <a:spLocks noGrp="1" noChangeArrowheads="1"/>
          </p:cNvSpPr>
          <p:nvPr>
            <p:ph type="ftr" sz="quarter" idx="3"/>
          </p:nvPr>
        </p:nvSpPr>
        <p:spPr>
          <a:xfrm>
            <a:off x="4165600" y="6251575"/>
            <a:ext cx="3860800" cy="476250"/>
          </a:xfrm>
        </p:spPr>
        <p:txBody>
          <a:bodyPr/>
          <a:lstStyle>
            <a:lvl1pPr>
              <a:defRPr/>
            </a:lvl1pPr>
          </a:lstStyle>
          <a:p>
            <a:endParaRPr lang="en-US" altLang="en-US">
              <a:solidFill>
                <a:srgbClr val="FFFFFF"/>
              </a:solidFill>
            </a:endParaRPr>
          </a:p>
        </p:txBody>
      </p:sp>
      <p:sp>
        <p:nvSpPr>
          <p:cNvPr id="293903" name="Rectangle 15"/>
          <p:cNvSpPr>
            <a:spLocks noGrp="1" noChangeArrowheads="1"/>
          </p:cNvSpPr>
          <p:nvPr>
            <p:ph type="sldNum" sz="quarter" idx="4"/>
          </p:nvPr>
        </p:nvSpPr>
        <p:spPr>
          <a:xfrm>
            <a:off x="8737600" y="6254750"/>
            <a:ext cx="2844800" cy="476250"/>
          </a:xfrm>
        </p:spPr>
        <p:txBody>
          <a:bodyPr/>
          <a:lstStyle>
            <a:lvl1pPr>
              <a:defRPr/>
            </a:lvl1pPr>
          </a:lstStyle>
          <a:p>
            <a:fld id="{90A5F7A5-558F-4F7B-B9FC-9132144219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0782328"/>
      </p:ext>
    </p:extLst>
  </p:cSld>
  <p:clrMapOvr>
    <a:masterClrMapping/>
  </p:clrMapOvr>
  <p:transition advTm="0">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7EC70C82-D506-48EB-ABCD-36CEC512C04A}"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51796775"/>
      </p:ext>
    </p:extLst>
  </p:cSld>
  <p:clrMapOvr>
    <a:masterClrMapping/>
  </p:clrMapOvr>
  <p:transition advTm="0">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5A59645-7894-41B2-98D7-C2FB558D89A5}"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9695408"/>
      </p:ext>
    </p:extLst>
  </p:cSld>
  <p:clrMapOvr>
    <a:masterClrMapping/>
  </p:clrMapOvr>
  <p:transition advTm="0">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31719A4-3952-41C4-A3D4-866AED66AA0C}" type="slidenum">
              <a:rPr lang="en-US" altLang="en-US">
                <a:solidFill>
                  <a:srgbClr val="FFFFFF"/>
                </a:solidFill>
              </a:rPr>
              <a:pPr/>
              <a:t>‹#›</a:t>
            </a:fld>
            <a:endParaRPr lang="en-US" alt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85088026"/>
      </p:ext>
    </p:extLst>
  </p:cSld>
  <p:clrMapOvr>
    <a:masterClrMapping/>
  </p:clrMapOvr>
  <p:transition advTm="0">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0F4D1D6C-5A24-4B9B-9351-FAE2087907C0}" type="slidenum">
              <a:rPr lang="en-US" altLang="en-US">
                <a:solidFill>
                  <a:srgbClr val="FFFFFF"/>
                </a:solidFill>
              </a:rPr>
              <a:pPr/>
              <a:t>‹#›</a:t>
            </a:fld>
            <a:endParaRPr lang="en-US" alt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35832233"/>
      </p:ext>
    </p:extLst>
  </p:cSld>
  <p:clrMapOvr>
    <a:masterClrMapping/>
  </p:clrMapOvr>
  <p:transition advTm="0">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4F7CDE15-EE27-4C99-8D9E-9F44AE03A4F2}" type="slidenum">
              <a:rPr lang="en-US" altLang="en-US">
                <a:solidFill>
                  <a:srgbClr val="FFFFFF"/>
                </a:solidFill>
              </a:rPr>
              <a:pPr/>
              <a:t>‹#›</a:t>
            </a:fld>
            <a:endParaRPr lang="en-US" alt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42020264"/>
      </p:ext>
    </p:extLst>
  </p:cSld>
  <p:clrMapOvr>
    <a:masterClrMapping/>
  </p:clrMapOvr>
  <p:transition advTm="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681E3240-12E8-4913-BFAE-084C433A1EE0}" type="slidenum">
              <a:rPr lang="en-US" altLang="en-US">
                <a:solidFill>
                  <a:srgbClr val="FFFFFF"/>
                </a:solidFill>
              </a:rPr>
              <a:pPr/>
              <a:t>‹#›</a:t>
            </a:fld>
            <a:endParaRPr lang="en-US" alt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06478488"/>
      </p:ext>
    </p:extLst>
  </p:cSld>
  <p:clrMapOvr>
    <a:masterClrMapping/>
  </p:clrMapOvr>
  <p:transition advTm="0">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EB43EB1-977E-469A-8B4E-8FFF1F1BC15C}" type="slidenum">
              <a:rPr lang="en-US" altLang="en-US">
                <a:solidFill>
                  <a:srgbClr val="FFFFFF"/>
                </a:solidFill>
              </a:rPr>
              <a:pPr/>
              <a:t>‹#›</a:t>
            </a:fld>
            <a:endParaRPr lang="en-US" alt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05087963"/>
      </p:ext>
    </p:extLst>
  </p:cSld>
  <p:clrMapOvr>
    <a:masterClrMapping/>
  </p:clrMapOvr>
  <p:transition advTm="0">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6BD2E307-75F2-4E25-A3AA-0EBBC5E97B0B}" type="slidenum">
              <a:rPr lang="en-US" altLang="en-US">
                <a:solidFill>
                  <a:srgbClr val="FFFFFF"/>
                </a:solidFill>
              </a:rPr>
              <a:pPr/>
              <a:t>‹#›</a:t>
            </a:fld>
            <a:endParaRPr lang="en-US" alt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53092059"/>
      </p:ext>
    </p:extLst>
  </p:cSld>
  <p:clrMapOvr>
    <a:masterClrMapping/>
  </p:clrMapOvr>
  <p:transition advTm="0">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0C67E08A-4BB7-4D7F-94BB-E4589650E6B2}"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15356818"/>
      </p:ext>
    </p:extLst>
  </p:cSld>
  <p:clrMapOvr>
    <a:masterClrMapping/>
  </p:clrMapOvr>
  <p:transition advTm="0">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CF13CA0-4BFE-49BB-B111-64C73ADD3A07}"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47683095"/>
      </p:ext>
    </p:extLst>
  </p:cSld>
  <p:clrMapOvr>
    <a:masterClrMapping/>
  </p:clrMapOvr>
  <p:transition advTm="0">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51575"/>
            <a:ext cx="2844800" cy="476250"/>
          </a:xfrm>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a:xfrm>
            <a:off x="8737600" y="6248400"/>
            <a:ext cx="2844800" cy="476250"/>
          </a:xfrm>
        </p:spPr>
        <p:txBody>
          <a:bodyPr/>
          <a:lstStyle>
            <a:lvl1pPr>
              <a:defRPr/>
            </a:lvl1pPr>
          </a:lstStyle>
          <a:p>
            <a:fld id="{7EF15F15-AA52-4178-BE32-DCBB9AC16566}" type="slidenum">
              <a:rPr lang="en-US" altLang="en-US">
                <a:solidFill>
                  <a:srgbClr val="FFFFFF"/>
                </a:solidFill>
              </a:rPr>
              <a:pPr/>
              <a:t>‹#›</a:t>
            </a:fld>
            <a:endParaRPr lang="en-US" altLang="en-US">
              <a:solidFill>
                <a:srgbClr val="FFFFFF"/>
              </a:solidFill>
            </a:endParaRPr>
          </a:p>
        </p:txBody>
      </p:sp>
      <p:sp>
        <p:nvSpPr>
          <p:cNvPr id="5" name="Footer Placeholder 4"/>
          <p:cNvSpPr>
            <a:spLocks noGrp="1"/>
          </p:cNvSpPr>
          <p:nvPr>
            <p:ph type="ftr" sz="quarter" idx="12"/>
          </p:nvPr>
        </p:nvSpPr>
        <p:spPr>
          <a:xfrm>
            <a:off x="4165600" y="6248400"/>
            <a:ext cx="3860800" cy="476250"/>
          </a:xfrm>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38047135"/>
      </p:ext>
    </p:extLst>
  </p:cSld>
  <p:clrMapOvr>
    <a:masterClrMapping/>
  </p:clrMapOvr>
  <p:transition advTm="0">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252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00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9929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98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495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18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680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4684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441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844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87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E25195-D66B-4BA7-913B-887192F15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500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D50872-E394-4915-969C-7722AA1177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390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1EAFAF-399A-45DA-BC8C-8A44B7A478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487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7/24/2020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90ECE3-C1CA-4817-BB95-B5923B0995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699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E58AA5A-61EF-4097-BD37-3947115BD2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235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DEA1E18-E1E4-46CC-8A54-881001D473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868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9554F0E-1266-4C8B-B6FF-CBABDCCEB7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864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468D03-8F91-46B0-B6E8-3A2BF64BA0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2728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F9C8AD-0CBA-4A43-9217-D05CD8608C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2412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093BB-1ECF-42A2-8DF5-42DFF8DE80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410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C0DCB0-47E6-4688-BE49-0E03FA4F1C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5275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B173AC-0C30-467A-A2DA-87F8131F7151}"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25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EA141-8C64-4CBC-B14A-ED4047AC6432}"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58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7/24/2020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BF0B88-E553-430B-9EB1-70CCAE7FF640}"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534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6B3ECA-BD0B-4F5B-ADB4-AD3B98F86AB6}"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62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5631B2-ECF7-4387-B526-98056A22FE66}" type="datetime1">
              <a:rPr lang="en-US" smtClean="0">
                <a:solidFill>
                  <a:prstClr val="black">
                    <a:tint val="75000"/>
                  </a:prstClr>
                </a:solidFill>
              </a:rPr>
              <a:pPr/>
              <a:t>7/24/2020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9200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2A137E-C448-4CC0-A076-B7AF976A565D}" type="datetime1">
              <a:rPr lang="en-US" smtClean="0">
                <a:solidFill>
                  <a:prstClr val="black">
                    <a:tint val="75000"/>
                  </a:prstClr>
                </a:solidFill>
              </a:rPr>
              <a:pPr/>
              <a:t>7/24/2020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336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860CD-A99A-4F16-8B09-3EFDDC20951C}" type="datetime1">
              <a:rPr lang="en-US" smtClean="0">
                <a:solidFill>
                  <a:prstClr val="black">
                    <a:tint val="75000"/>
                  </a:prstClr>
                </a:solidFill>
              </a:rPr>
              <a:pPr/>
              <a:t>7/24/2020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3338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A6CD01-484E-4685-A282-14AD6C26BE22}"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865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416946-9D0C-4CB6-93F8-B591DACED496}"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6693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A4D2F1-5665-4A21-AEC2-649EF2170088}"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0383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97D8E2-41BB-41F2-A5C2-078CE710DCD8}"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9174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56706" name="Group 2"/>
          <p:cNvGrpSpPr>
            <a:grpSpLocks/>
          </p:cNvGrpSpPr>
          <p:nvPr/>
        </p:nvGrpSpPr>
        <p:grpSpPr bwMode="auto">
          <a:xfrm>
            <a:off x="0" y="107950"/>
            <a:ext cx="12134851" cy="6750050"/>
            <a:chOff x="0" y="68"/>
            <a:chExt cx="5733" cy="4252"/>
          </a:xfrm>
        </p:grpSpPr>
        <p:grpSp>
          <p:nvGrpSpPr>
            <p:cNvPr id="456707" name="Group 3"/>
            <p:cNvGrpSpPr>
              <a:grpSpLocks/>
            </p:cNvGrpSpPr>
            <p:nvPr/>
          </p:nvGrpSpPr>
          <p:grpSpPr bwMode="auto">
            <a:xfrm>
              <a:off x="0" y="68"/>
              <a:ext cx="5733" cy="4088"/>
              <a:chOff x="0" y="68"/>
              <a:chExt cx="5733" cy="4088"/>
            </a:xfrm>
          </p:grpSpPr>
          <p:grpSp>
            <p:nvGrpSpPr>
              <p:cNvPr id="456708" name="Group 4"/>
              <p:cNvGrpSpPr>
                <a:grpSpLocks/>
              </p:cNvGrpSpPr>
              <p:nvPr userDrawn="1"/>
            </p:nvGrpSpPr>
            <p:grpSpPr bwMode="auto">
              <a:xfrm>
                <a:off x="0" y="144"/>
                <a:ext cx="5730" cy="4012"/>
                <a:chOff x="0" y="144"/>
                <a:chExt cx="5730" cy="4012"/>
              </a:xfrm>
            </p:grpSpPr>
            <p:sp>
              <p:nvSpPr>
                <p:cNvPr id="456709"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0"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1"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2"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3"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4"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5"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16"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nvGrpSpPr>
                <p:cNvPr id="456717" name="Group 13"/>
                <p:cNvGrpSpPr>
                  <a:grpSpLocks/>
                </p:cNvGrpSpPr>
                <p:nvPr userDrawn="1"/>
              </p:nvGrpSpPr>
              <p:grpSpPr bwMode="auto">
                <a:xfrm>
                  <a:off x="483" y="144"/>
                  <a:ext cx="975" cy="4012"/>
                  <a:chOff x="483" y="144"/>
                  <a:chExt cx="975" cy="4012"/>
                </a:xfrm>
              </p:grpSpPr>
              <p:grpSp>
                <p:nvGrpSpPr>
                  <p:cNvPr id="456718" name="Group 14"/>
                  <p:cNvGrpSpPr>
                    <a:grpSpLocks/>
                  </p:cNvGrpSpPr>
                  <p:nvPr userDrawn="1"/>
                </p:nvGrpSpPr>
                <p:grpSpPr bwMode="auto">
                  <a:xfrm>
                    <a:off x="483" y="144"/>
                    <a:ext cx="975" cy="947"/>
                    <a:chOff x="483" y="144"/>
                    <a:chExt cx="975" cy="947"/>
                  </a:xfrm>
                </p:grpSpPr>
                <p:sp>
                  <p:nvSpPr>
                    <p:cNvPr id="456719"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0"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1"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2"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3"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4"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5"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6"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727" name="Group 23"/>
                  <p:cNvGrpSpPr>
                    <a:grpSpLocks/>
                  </p:cNvGrpSpPr>
                  <p:nvPr/>
                </p:nvGrpSpPr>
                <p:grpSpPr bwMode="auto">
                  <a:xfrm>
                    <a:off x="483" y="1166"/>
                    <a:ext cx="975" cy="947"/>
                    <a:chOff x="288" y="528"/>
                    <a:chExt cx="1680" cy="1632"/>
                  </a:xfrm>
                </p:grpSpPr>
                <p:sp>
                  <p:nvSpPr>
                    <p:cNvPr id="456728"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29"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0" name="Line 26"/>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1" name="Line 27"/>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2" name="Line 28"/>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3" name="Line 29"/>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4"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5"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736" name="Group 32"/>
                  <p:cNvGrpSpPr>
                    <a:grpSpLocks/>
                  </p:cNvGrpSpPr>
                  <p:nvPr/>
                </p:nvGrpSpPr>
                <p:grpSpPr bwMode="auto">
                  <a:xfrm>
                    <a:off x="483" y="2187"/>
                    <a:ext cx="975" cy="947"/>
                    <a:chOff x="288" y="528"/>
                    <a:chExt cx="1680" cy="1632"/>
                  </a:xfrm>
                </p:grpSpPr>
                <p:sp>
                  <p:nvSpPr>
                    <p:cNvPr id="456737"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8"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39" name="Line 35"/>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0" name="Line 36"/>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1" name="Line 37"/>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2" name="Line 38"/>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3"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4"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745" name="Group 41"/>
                  <p:cNvGrpSpPr>
                    <a:grpSpLocks/>
                  </p:cNvGrpSpPr>
                  <p:nvPr/>
                </p:nvGrpSpPr>
                <p:grpSpPr bwMode="auto">
                  <a:xfrm>
                    <a:off x="483" y="3209"/>
                    <a:ext cx="975" cy="947"/>
                    <a:chOff x="288" y="528"/>
                    <a:chExt cx="1680" cy="1632"/>
                  </a:xfrm>
                </p:grpSpPr>
                <p:sp>
                  <p:nvSpPr>
                    <p:cNvPr id="456746"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7"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8" name="Line 44"/>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49" name="Line 45"/>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0" name="Line 46"/>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1" name="Line 47"/>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2"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3"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nvGrpSpPr>
                <p:cNvPr id="456754" name="Group 50"/>
                <p:cNvGrpSpPr>
                  <a:grpSpLocks/>
                </p:cNvGrpSpPr>
                <p:nvPr userDrawn="1"/>
              </p:nvGrpSpPr>
              <p:grpSpPr bwMode="auto">
                <a:xfrm>
                  <a:off x="1551" y="144"/>
                  <a:ext cx="975" cy="4012"/>
                  <a:chOff x="1551" y="144"/>
                  <a:chExt cx="975" cy="4012"/>
                </a:xfrm>
              </p:grpSpPr>
              <p:grpSp>
                <p:nvGrpSpPr>
                  <p:cNvPr id="456755" name="Group 51"/>
                  <p:cNvGrpSpPr>
                    <a:grpSpLocks/>
                  </p:cNvGrpSpPr>
                  <p:nvPr userDrawn="1"/>
                </p:nvGrpSpPr>
                <p:grpSpPr bwMode="auto">
                  <a:xfrm>
                    <a:off x="1551" y="144"/>
                    <a:ext cx="975" cy="947"/>
                    <a:chOff x="1551" y="144"/>
                    <a:chExt cx="975" cy="947"/>
                  </a:xfrm>
                </p:grpSpPr>
                <p:sp>
                  <p:nvSpPr>
                    <p:cNvPr id="456756"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7"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8"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59"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0"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1"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2"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3"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764" name="Group 60"/>
                  <p:cNvGrpSpPr>
                    <a:grpSpLocks/>
                  </p:cNvGrpSpPr>
                  <p:nvPr/>
                </p:nvGrpSpPr>
                <p:grpSpPr bwMode="auto">
                  <a:xfrm>
                    <a:off x="1551" y="1166"/>
                    <a:ext cx="975" cy="947"/>
                    <a:chOff x="288" y="528"/>
                    <a:chExt cx="1680" cy="1632"/>
                  </a:xfrm>
                </p:grpSpPr>
                <p:sp>
                  <p:nvSpPr>
                    <p:cNvPr id="456765"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6"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7" name="Line 63"/>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8" name="Line 64"/>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69" name="Line 65"/>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0" name="Line 66"/>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1"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2"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773" name="Group 69"/>
                  <p:cNvGrpSpPr>
                    <a:grpSpLocks/>
                  </p:cNvGrpSpPr>
                  <p:nvPr/>
                </p:nvGrpSpPr>
                <p:grpSpPr bwMode="auto">
                  <a:xfrm>
                    <a:off x="1551" y="2187"/>
                    <a:ext cx="975" cy="947"/>
                    <a:chOff x="288" y="528"/>
                    <a:chExt cx="1680" cy="1632"/>
                  </a:xfrm>
                </p:grpSpPr>
                <p:sp>
                  <p:nvSpPr>
                    <p:cNvPr id="456774"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5"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6" name="Line 72"/>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7" name="Line 73"/>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8" name="Line 74"/>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79" name="Line 75"/>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0"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1"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782" name="Group 78"/>
                  <p:cNvGrpSpPr>
                    <a:grpSpLocks/>
                  </p:cNvGrpSpPr>
                  <p:nvPr/>
                </p:nvGrpSpPr>
                <p:grpSpPr bwMode="auto">
                  <a:xfrm>
                    <a:off x="1551" y="3209"/>
                    <a:ext cx="975" cy="947"/>
                    <a:chOff x="288" y="528"/>
                    <a:chExt cx="1680" cy="1632"/>
                  </a:xfrm>
                </p:grpSpPr>
                <p:sp>
                  <p:nvSpPr>
                    <p:cNvPr id="456783"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4"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5" name="Line 81"/>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6" name="Line 82"/>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7" name="Line 83"/>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8" name="Line 84"/>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89"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0"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nvGrpSpPr>
                <p:cNvPr id="456791" name="Group 87"/>
                <p:cNvGrpSpPr>
                  <a:grpSpLocks/>
                </p:cNvGrpSpPr>
                <p:nvPr userDrawn="1"/>
              </p:nvGrpSpPr>
              <p:grpSpPr bwMode="auto">
                <a:xfrm>
                  <a:off x="2619" y="144"/>
                  <a:ext cx="975" cy="4012"/>
                  <a:chOff x="2619" y="144"/>
                  <a:chExt cx="975" cy="4012"/>
                </a:xfrm>
              </p:grpSpPr>
              <p:grpSp>
                <p:nvGrpSpPr>
                  <p:cNvPr id="456792" name="Group 88"/>
                  <p:cNvGrpSpPr>
                    <a:grpSpLocks/>
                  </p:cNvGrpSpPr>
                  <p:nvPr userDrawn="1"/>
                </p:nvGrpSpPr>
                <p:grpSpPr bwMode="auto">
                  <a:xfrm>
                    <a:off x="2619" y="144"/>
                    <a:ext cx="975" cy="947"/>
                    <a:chOff x="2619" y="144"/>
                    <a:chExt cx="975" cy="947"/>
                  </a:xfrm>
                </p:grpSpPr>
                <p:sp>
                  <p:nvSpPr>
                    <p:cNvPr id="45679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79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01" name="Group 97"/>
                  <p:cNvGrpSpPr>
                    <a:grpSpLocks/>
                  </p:cNvGrpSpPr>
                  <p:nvPr/>
                </p:nvGrpSpPr>
                <p:grpSpPr bwMode="auto">
                  <a:xfrm>
                    <a:off x="2619" y="1166"/>
                    <a:ext cx="975" cy="947"/>
                    <a:chOff x="288" y="528"/>
                    <a:chExt cx="1680" cy="1632"/>
                  </a:xfrm>
                </p:grpSpPr>
                <p:sp>
                  <p:nvSpPr>
                    <p:cNvPr id="456802"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3"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4" name="Line 100"/>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5" name="Line 101"/>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6" name="Line 102"/>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7" name="Line 103"/>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8"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09"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10" name="Group 106"/>
                  <p:cNvGrpSpPr>
                    <a:grpSpLocks/>
                  </p:cNvGrpSpPr>
                  <p:nvPr/>
                </p:nvGrpSpPr>
                <p:grpSpPr bwMode="auto">
                  <a:xfrm>
                    <a:off x="2619" y="2187"/>
                    <a:ext cx="975" cy="947"/>
                    <a:chOff x="288" y="528"/>
                    <a:chExt cx="1680" cy="1632"/>
                  </a:xfrm>
                </p:grpSpPr>
                <p:sp>
                  <p:nvSpPr>
                    <p:cNvPr id="456811"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2"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3" name="Line 109"/>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4" name="Line 110"/>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5" name="Line 111"/>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6" name="Line 112"/>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7"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18"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19" name="Group 115"/>
                  <p:cNvGrpSpPr>
                    <a:grpSpLocks/>
                  </p:cNvGrpSpPr>
                  <p:nvPr/>
                </p:nvGrpSpPr>
                <p:grpSpPr bwMode="auto">
                  <a:xfrm>
                    <a:off x="2619" y="3209"/>
                    <a:ext cx="975" cy="947"/>
                    <a:chOff x="288" y="528"/>
                    <a:chExt cx="1680" cy="1632"/>
                  </a:xfrm>
                </p:grpSpPr>
                <p:sp>
                  <p:nvSpPr>
                    <p:cNvPr id="456820"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1"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2" name="Line 118"/>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3" name="Line 119"/>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4" name="Line 120"/>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5" name="Line 121"/>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6"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27"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nvGrpSpPr>
                <p:cNvPr id="456828" name="Group 124"/>
                <p:cNvGrpSpPr>
                  <a:grpSpLocks/>
                </p:cNvGrpSpPr>
                <p:nvPr userDrawn="1"/>
              </p:nvGrpSpPr>
              <p:grpSpPr bwMode="auto">
                <a:xfrm>
                  <a:off x="3687" y="144"/>
                  <a:ext cx="975" cy="4012"/>
                  <a:chOff x="3687" y="144"/>
                  <a:chExt cx="975" cy="4012"/>
                </a:xfrm>
              </p:grpSpPr>
              <p:grpSp>
                <p:nvGrpSpPr>
                  <p:cNvPr id="456829" name="Group 125"/>
                  <p:cNvGrpSpPr>
                    <a:grpSpLocks/>
                  </p:cNvGrpSpPr>
                  <p:nvPr userDrawn="1"/>
                </p:nvGrpSpPr>
                <p:grpSpPr bwMode="auto">
                  <a:xfrm>
                    <a:off x="3687" y="144"/>
                    <a:ext cx="975" cy="947"/>
                    <a:chOff x="3687" y="144"/>
                    <a:chExt cx="975" cy="947"/>
                  </a:xfrm>
                </p:grpSpPr>
                <p:sp>
                  <p:nvSpPr>
                    <p:cNvPr id="456830"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1"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2"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3"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4"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5"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6"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37"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38" name="Group 134"/>
                  <p:cNvGrpSpPr>
                    <a:grpSpLocks/>
                  </p:cNvGrpSpPr>
                  <p:nvPr/>
                </p:nvGrpSpPr>
                <p:grpSpPr bwMode="auto">
                  <a:xfrm>
                    <a:off x="3687" y="1166"/>
                    <a:ext cx="975" cy="947"/>
                    <a:chOff x="288" y="528"/>
                    <a:chExt cx="1680" cy="1632"/>
                  </a:xfrm>
                </p:grpSpPr>
                <p:sp>
                  <p:nvSpPr>
                    <p:cNvPr id="45683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1" name="Line 137"/>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2" name="Line 138"/>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3" name="Line 139"/>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4" name="Line 140"/>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47" name="Group 143"/>
                  <p:cNvGrpSpPr>
                    <a:grpSpLocks/>
                  </p:cNvGrpSpPr>
                  <p:nvPr/>
                </p:nvGrpSpPr>
                <p:grpSpPr bwMode="auto">
                  <a:xfrm>
                    <a:off x="3687" y="2187"/>
                    <a:ext cx="975" cy="947"/>
                    <a:chOff x="288" y="528"/>
                    <a:chExt cx="1680" cy="1632"/>
                  </a:xfrm>
                </p:grpSpPr>
                <p:sp>
                  <p:nvSpPr>
                    <p:cNvPr id="456848"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49"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0" name="Line 146"/>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1" name="Line 147"/>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2" name="Line 148"/>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3" name="Line 149"/>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4"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5"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56" name="Group 152"/>
                  <p:cNvGrpSpPr>
                    <a:grpSpLocks/>
                  </p:cNvGrpSpPr>
                  <p:nvPr/>
                </p:nvGrpSpPr>
                <p:grpSpPr bwMode="auto">
                  <a:xfrm>
                    <a:off x="3687" y="3209"/>
                    <a:ext cx="975" cy="947"/>
                    <a:chOff x="288" y="528"/>
                    <a:chExt cx="1680" cy="1632"/>
                  </a:xfrm>
                </p:grpSpPr>
                <p:sp>
                  <p:nvSpPr>
                    <p:cNvPr id="456857"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8"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59" name="Line 155"/>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0" name="Line 156"/>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1" name="Line 157"/>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2" name="Line 158"/>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3"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4"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nvGrpSpPr>
                <p:cNvPr id="456865" name="Group 161"/>
                <p:cNvGrpSpPr>
                  <a:grpSpLocks/>
                </p:cNvGrpSpPr>
                <p:nvPr userDrawn="1"/>
              </p:nvGrpSpPr>
              <p:grpSpPr bwMode="auto">
                <a:xfrm>
                  <a:off x="4755" y="144"/>
                  <a:ext cx="975" cy="4012"/>
                  <a:chOff x="4755" y="144"/>
                  <a:chExt cx="975" cy="4012"/>
                </a:xfrm>
              </p:grpSpPr>
              <p:grpSp>
                <p:nvGrpSpPr>
                  <p:cNvPr id="456866" name="Group 162"/>
                  <p:cNvGrpSpPr>
                    <a:grpSpLocks/>
                  </p:cNvGrpSpPr>
                  <p:nvPr userDrawn="1"/>
                </p:nvGrpSpPr>
                <p:grpSpPr bwMode="auto">
                  <a:xfrm>
                    <a:off x="4755" y="144"/>
                    <a:ext cx="975" cy="947"/>
                    <a:chOff x="4755" y="144"/>
                    <a:chExt cx="975" cy="947"/>
                  </a:xfrm>
                </p:grpSpPr>
                <p:sp>
                  <p:nvSpPr>
                    <p:cNvPr id="456867"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8"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69"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0"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1"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2"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3"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4"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75" name="Group 171"/>
                  <p:cNvGrpSpPr>
                    <a:grpSpLocks/>
                  </p:cNvGrpSpPr>
                  <p:nvPr/>
                </p:nvGrpSpPr>
                <p:grpSpPr bwMode="auto">
                  <a:xfrm>
                    <a:off x="4755" y="1166"/>
                    <a:ext cx="975" cy="947"/>
                    <a:chOff x="288" y="528"/>
                    <a:chExt cx="1680" cy="1632"/>
                  </a:xfrm>
                </p:grpSpPr>
                <p:sp>
                  <p:nvSpPr>
                    <p:cNvPr id="456876"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7"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8" name="Line 174"/>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79" name="Line 175"/>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0" name="Line 176"/>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1" name="Line 177"/>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2"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3"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84" name="Group 180"/>
                  <p:cNvGrpSpPr>
                    <a:grpSpLocks/>
                  </p:cNvGrpSpPr>
                  <p:nvPr/>
                </p:nvGrpSpPr>
                <p:grpSpPr bwMode="auto">
                  <a:xfrm>
                    <a:off x="4755" y="2187"/>
                    <a:ext cx="975" cy="947"/>
                    <a:chOff x="288" y="528"/>
                    <a:chExt cx="1680" cy="1632"/>
                  </a:xfrm>
                </p:grpSpPr>
                <p:sp>
                  <p:nvSpPr>
                    <p:cNvPr id="45688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7" name="Line 183"/>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8" name="Line 184"/>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89" name="Line 185"/>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0" name="Line 186"/>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893" name="Group 189"/>
                  <p:cNvGrpSpPr>
                    <a:grpSpLocks/>
                  </p:cNvGrpSpPr>
                  <p:nvPr/>
                </p:nvGrpSpPr>
                <p:grpSpPr bwMode="auto">
                  <a:xfrm>
                    <a:off x="4755" y="3209"/>
                    <a:ext cx="975" cy="947"/>
                    <a:chOff x="288" y="528"/>
                    <a:chExt cx="1680" cy="1632"/>
                  </a:xfrm>
                </p:grpSpPr>
                <p:sp>
                  <p:nvSpPr>
                    <p:cNvPr id="456894"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5"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6" name="Line 192"/>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7" name="Line 193"/>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8" name="Line 194"/>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899" name="Line 195"/>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0"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1"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grpSp>
            <p:nvGrpSpPr>
              <p:cNvPr id="456902" name="Group 198"/>
              <p:cNvGrpSpPr>
                <a:grpSpLocks/>
              </p:cNvGrpSpPr>
              <p:nvPr userDrawn="1"/>
            </p:nvGrpSpPr>
            <p:grpSpPr bwMode="auto">
              <a:xfrm>
                <a:off x="3" y="68"/>
                <a:ext cx="5730" cy="0"/>
                <a:chOff x="3" y="68"/>
                <a:chExt cx="5730" cy="0"/>
              </a:xfrm>
            </p:grpSpPr>
            <p:sp>
              <p:nvSpPr>
                <p:cNvPr id="456903" name="Line 199"/>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4" name="Line 200"/>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5" name="Line 201"/>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6" name="Line 202"/>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7" name="Line 203"/>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8" name="Line 204"/>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09" name="Line 205"/>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0" name="Line 206"/>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1" name="Line 207"/>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2" name="Line 208"/>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3" name="Line 209"/>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nvGrpSpPr>
            <p:cNvPr id="456914" name="Group 210"/>
            <p:cNvGrpSpPr>
              <a:grpSpLocks/>
            </p:cNvGrpSpPr>
            <p:nvPr/>
          </p:nvGrpSpPr>
          <p:grpSpPr bwMode="auto">
            <a:xfrm>
              <a:off x="336" y="1200"/>
              <a:ext cx="5088" cy="1056"/>
              <a:chOff x="336" y="1200"/>
              <a:chExt cx="5088" cy="1056"/>
            </a:xfrm>
          </p:grpSpPr>
          <p:sp>
            <p:nvSpPr>
              <p:cNvPr id="456915" name="Rectangle 211"/>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6" name="Rectangle 212"/>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7" name="Rectangle 213"/>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8" name="Rectangle 214"/>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19" name="Rectangle 215"/>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20" name="Group 216"/>
            <p:cNvGrpSpPr>
              <a:grpSpLocks/>
            </p:cNvGrpSpPr>
            <p:nvPr/>
          </p:nvGrpSpPr>
          <p:grpSpPr bwMode="auto">
            <a:xfrm>
              <a:off x="192" y="4273"/>
              <a:ext cx="5328" cy="47"/>
              <a:chOff x="192" y="3840"/>
              <a:chExt cx="5328" cy="47"/>
            </a:xfrm>
          </p:grpSpPr>
          <p:grpSp>
            <p:nvGrpSpPr>
              <p:cNvPr id="456921" name="Group 217"/>
              <p:cNvGrpSpPr>
                <a:grpSpLocks/>
              </p:cNvGrpSpPr>
              <p:nvPr userDrawn="1"/>
            </p:nvGrpSpPr>
            <p:grpSpPr bwMode="auto">
              <a:xfrm>
                <a:off x="192" y="3840"/>
                <a:ext cx="624" cy="47"/>
                <a:chOff x="624" y="3706"/>
                <a:chExt cx="1056" cy="106"/>
              </a:xfrm>
            </p:grpSpPr>
            <p:sp>
              <p:nvSpPr>
                <p:cNvPr id="456922" name="Rectangle 218"/>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23" name="Rectangle 219"/>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24" name="Group 220"/>
              <p:cNvGrpSpPr>
                <a:grpSpLocks/>
              </p:cNvGrpSpPr>
              <p:nvPr userDrawn="1"/>
            </p:nvGrpSpPr>
            <p:grpSpPr bwMode="auto">
              <a:xfrm>
                <a:off x="864" y="3840"/>
                <a:ext cx="624" cy="47"/>
                <a:chOff x="624" y="3600"/>
                <a:chExt cx="1056" cy="106"/>
              </a:xfrm>
            </p:grpSpPr>
            <p:sp>
              <p:nvSpPr>
                <p:cNvPr id="456925" name="Rectangle 221"/>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26" name="Rectangle 222"/>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27" name="Group 223"/>
              <p:cNvGrpSpPr>
                <a:grpSpLocks/>
              </p:cNvGrpSpPr>
              <p:nvPr userDrawn="1"/>
            </p:nvGrpSpPr>
            <p:grpSpPr bwMode="auto">
              <a:xfrm>
                <a:off x="1536" y="3840"/>
                <a:ext cx="624" cy="47"/>
                <a:chOff x="624" y="3706"/>
                <a:chExt cx="1056" cy="106"/>
              </a:xfrm>
            </p:grpSpPr>
            <p:sp>
              <p:nvSpPr>
                <p:cNvPr id="456928" name="Rectangle 224"/>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29" name="Rectangle 225"/>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30" name="Group 226"/>
              <p:cNvGrpSpPr>
                <a:grpSpLocks/>
              </p:cNvGrpSpPr>
              <p:nvPr userDrawn="1"/>
            </p:nvGrpSpPr>
            <p:grpSpPr bwMode="auto">
              <a:xfrm>
                <a:off x="2208" y="3840"/>
                <a:ext cx="624" cy="47"/>
                <a:chOff x="624" y="3600"/>
                <a:chExt cx="1056" cy="106"/>
              </a:xfrm>
            </p:grpSpPr>
            <p:sp>
              <p:nvSpPr>
                <p:cNvPr id="456931" name="Rectangle 227"/>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32" name="Rectangle 228"/>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33" name="Group 229"/>
              <p:cNvGrpSpPr>
                <a:grpSpLocks/>
              </p:cNvGrpSpPr>
              <p:nvPr userDrawn="1"/>
            </p:nvGrpSpPr>
            <p:grpSpPr bwMode="auto">
              <a:xfrm>
                <a:off x="2880" y="3840"/>
                <a:ext cx="624" cy="47"/>
                <a:chOff x="624" y="3706"/>
                <a:chExt cx="1056" cy="106"/>
              </a:xfrm>
            </p:grpSpPr>
            <p:sp>
              <p:nvSpPr>
                <p:cNvPr id="456934" name="Rectangle 230"/>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35" name="Rectangle 231"/>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36" name="Group 232"/>
              <p:cNvGrpSpPr>
                <a:grpSpLocks/>
              </p:cNvGrpSpPr>
              <p:nvPr userDrawn="1"/>
            </p:nvGrpSpPr>
            <p:grpSpPr bwMode="auto">
              <a:xfrm>
                <a:off x="3552" y="3840"/>
                <a:ext cx="624" cy="47"/>
                <a:chOff x="624" y="3600"/>
                <a:chExt cx="1056" cy="106"/>
              </a:xfrm>
            </p:grpSpPr>
            <p:sp>
              <p:nvSpPr>
                <p:cNvPr id="456937" name="Rectangle 233"/>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38" name="Rectangle 234"/>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39" name="Group 235"/>
              <p:cNvGrpSpPr>
                <a:grpSpLocks/>
              </p:cNvGrpSpPr>
              <p:nvPr userDrawn="1"/>
            </p:nvGrpSpPr>
            <p:grpSpPr bwMode="auto">
              <a:xfrm>
                <a:off x="4224" y="3840"/>
                <a:ext cx="624" cy="47"/>
                <a:chOff x="624" y="3706"/>
                <a:chExt cx="1056" cy="106"/>
              </a:xfrm>
            </p:grpSpPr>
            <p:sp>
              <p:nvSpPr>
                <p:cNvPr id="456940" name="Rectangle 236"/>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41" name="Rectangle 237"/>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6942" name="Group 238"/>
              <p:cNvGrpSpPr>
                <a:grpSpLocks/>
              </p:cNvGrpSpPr>
              <p:nvPr userDrawn="1"/>
            </p:nvGrpSpPr>
            <p:grpSpPr bwMode="auto">
              <a:xfrm>
                <a:off x="4896" y="3840"/>
                <a:ext cx="624" cy="47"/>
                <a:chOff x="624" y="3600"/>
                <a:chExt cx="1056" cy="106"/>
              </a:xfrm>
            </p:grpSpPr>
            <p:sp>
              <p:nvSpPr>
                <p:cNvPr id="456943" name="Rectangle 239"/>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6944" name="Rectangle 240"/>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sp>
        <p:nvSpPr>
          <p:cNvPr id="456945" name="Rectangle 241"/>
          <p:cNvSpPr>
            <a:spLocks noGrp="1" noChangeArrowheads="1"/>
          </p:cNvSpPr>
          <p:nvPr>
            <p:ph type="ctrTitle"/>
          </p:nvPr>
        </p:nvSpPr>
        <p:spPr>
          <a:xfrm>
            <a:off x="914400" y="2133600"/>
            <a:ext cx="10363200" cy="1143000"/>
          </a:xfrm>
        </p:spPr>
        <p:txBody>
          <a:bodyPr/>
          <a:lstStyle>
            <a:lvl1pPr>
              <a:defRPr/>
            </a:lvl1pPr>
          </a:lstStyle>
          <a:p>
            <a:pPr lvl="0"/>
            <a:r>
              <a:rPr lang="en-US" altLang="en-US" noProof="0"/>
              <a:t>Click to edit Master title style</a:t>
            </a:r>
          </a:p>
        </p:txBody>
      </p:sp>
      <p:sp>
        <p:nvSpPr>
          <p:cNvPr id="456946" name="Rectangle 242"/>
          <p:cNvSpPr>
            <a:spLocks noGrp="1" noChangeArrowheads="1"/>
          </p:cNvSpPr>
          <p:nvPr>
            <p:ph type="subTitle" idx="1"/>
          </p:nvPr>
        </p:nvSpPr>
        <p:spPr>
          <a:xfrm>
            <a:off x="1828800" y="3886200"/>
            <a:ext cx="8534400" cy="1752600"/>
          </a:xfrm>
        </p:spPr>
        <p:txBody>
          <a:bodyPr anchor="ctr"/>
          <a:lstStyle>
            <a:lvl1pPr marL="0" indent="0" algn="ctr">
              <a:buFontTx/>
              <a:buNone/>
              <a:defRPr/>
            </a:lvl1pPr>
          </a:lstStyle>
          <a:p>
            <a:pPr lvl="0"/>
            <a:r>
              <a:rPr lang="en-US" altLang="en-US" noProof="0"/>
              <a:t>Click to edit Master subtitle style</a:t>
            </a:r>
          </a:p>
        </p:txBody>
      </p:sp>
      <p:sp>
        <p:nvSpPr>
          <p:cNvPr id="456947" name="Rectangle 243"/>
          <p:cNvSpPr>
            <a:spLocks noGrp="1" noChangeArrowheads="1"/>
          </p:cNvSpPr>
          <p:nvPr>
            <p:ph type="dt" sz="half" idx="2"/>
          </p:nvPr>
        </p:nvSpPr>
        <p:spPr>
          <a:xfrm>
            <a:off x="914400" y="6248400"/>
            <a:ext cx="2540000" cy="457200"/>
          </a:xfrm>
        </p:spPr>
        <p:txBody>
          <a:bodyPr/>
          <a:lstStyle>
            <a:lvl1pPr>
              <a:defRPr/>
            </a:lvl1pPr>
          </a:lstStyle>
          <a:p>
            <a:endParaRPr lang="en-US" altLang="en-US">
              <a:solidFill>
                <a:srgbClr val="404176"/>
              </a:solidFill>
            </a:endParaRPr>
          </a:p>
        </p:txBody>
      </p:sp>
      <p:sp>
        <p:nvSpPr>
          <p:cNvPr id="456948" name="Rectangle 244"/>
          <p:cNvSpPr>
            <a:spLocks noGrp="1" noChangeArrowheads="1"/>
          </p:cNvSpPr>
          <p:nvPr>
            <p:ph type="ftr" sz="quarter" idx="3"/>
          </p:nvPr>
        </p:nvSpPr>
        <p:spPr>
          <a:xfrm>
            <a:off x="4165600" y="6248400"/>
            <a:ext cx="3860800" cy="457200"/>
          </a:xfrm>
        </p:spPr>
        <p:txBody>
          <a:bodyPr/>
          <a:lstStyle>
            <a:lvl1pPr>
              <a:defRPr/>
            </a:lvl1pPr>
          </a:lstStyle>
          <a:p>
            <a:endParaRPr lang="en-US" altLang="en-US">
              <a:solidFill>
                <a:srgbClr val="404176"/>
              </a:solidFill>
            </a:endParaRPr>
          </a:p>
        </p:txBody>
      </p:sp>
      <p:sp>
        <p:nvSpPr>
          <p:cNvPr id="456949" name="Rectangle 245"/>
          <p:cNvSpPr>
            <a:spLocks noGrp="1" noChangeArrowheads="1"/>
          </p:cNvSpPr>
          <p:nvPr>
            <p:ph type="sldNum" sz="quarter" idx="4"/>
          </p:nvPr>
        </p:nvSpPr>
        <p:spPr>
          <a:xfrm>
            <a:off x="8737600" y="6248400"/>
            <a:ext cx="2540000" cy="457200"/>
          </a:xfrm>
        </p:spPr>
        <p:txBody>
          <a:bodyPr/>
          <a:lstStyle>
            <a:lvl1pPr>
              <a:defRPr/>
            </a:lvl1pPr>
          </a:lstStyle>
          <a:p>
            <a:fld id="{7F5FF7DF-6BD6-44D1-8F6F-47E6CA1ACA74}" type="slidenum">
              <a:rPr lang="en-US" altLang="en-US">
                <a:solidFill>
                  <a:srgbClr val="404176"/>
                </a:solidFill>
              </a:rPr>
              <a:pPr/>
              <a:t>‹#›</a:t>
            </a:fld>
            <a:endParaRPr lang="en-US" altLang="en-US">
              <a:solidFill>
                <a:srgbClr val="404176"/>
              </a:solidFill>
            </a:endParaRPr>
          </a:p>
        </p:txBody>
      </p:sp>
      <p:pic>
        <p:nvPicPr>
          <p:cNvPr id="456950"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1484" y="3403601"/>
            <a:ext cx="330200"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6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10" Type="http://schemas.openxmlformats.org/officeDocument/2006/relationships/theme" Target="../theme/theme12.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theme" Target="../theme/theme13.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theme" Target="../theme/theme1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3.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7/24/2020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670" r:id="rId4"/>
    <p:sldLayoutId id="2147483862" r:id="rId5"/>
    <p:sldLayoutId id="2147483671" r:id="rId6"/>
    <p:sldLayoutId id="2147483672" r:id="rId7"/>
    <p:sldLayoutId id="2147483859" r:id="rId8"/>
    <p:sldLayoutId id="2147483860" r:id="rId9"/>
    <p:sldLayoutId id="2147483861" r:id="rId10"/>
    <p:sldLayoutId id="2147483863"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D0C8C-21B5-4823-B32D-0011796F585B}"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96681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7/24/2020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7/24/2020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3360507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4220951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2FD23814-B4B5-497D-B7E0-7739BF60F372}" type="datetimeFigureOut">
              <a:rPr lang="en-US" smtClean="0"/>
              <a:t>7/24/2020</a:t>
            </a:fld>
            <a:endParaRPr lang="en-US"/>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914E72F7-4A3C-4E2D-866F-8D0987F9D59A}" type="slidenum">
              <a:rPr lang="en-US" smtClean="0"/>
              <a:t>‹#›</a:t>
            </a:fld>
            <a:endParaRPr lang="en-US"/>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1071852729"/>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2FD23814-B4B5-497D-B7E0-7739BF60F372}" type="datetimeFigureOut">
              <a:rPr lang="en-US" smtClean="0">
                <a:solidFill>
                  <a:srgbClr val="FFFFFF"/>
                </a:solidFill>
              </a:rPr>
              <a:pPr/>
              <a:t>7/24/2020</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914E72F7-4A3C-4E2D-866F-8D0987F9D59A}"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extLst>
      <p:ext uri="{BB962C8B-B14F-4D97-AF65-F5344CB8AC3E}">
        <p14:creationId xmlns:p14="http://schemas.microsoft.com/office/powerpoint/2010/main" val="340334833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25F1B3B-3B95-48C7-92E4-77B5E482E10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506104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fontAlgn="base">
              <a:spcBef>
                <a:spcPct val="0"/>
              </a:spcBef>
              <a:spcAft>
                <a:spcPct val="0"/>
              </a:spcAft>
            </a:pPr>
            <a:endParaRPr lang="en-US" altLang="en-US">
              <a:solidFill>
                <a:srgbClr val="FFFFFF"/>
              </a:solidFill>
            </a:endParaRPr>
          </a:p>
        </p:txBody>
      </p:sp>
      <p:sp>
        <p:nvSpPr>
          <p:cNvPr id="292867"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pPr>
            <a:fld id="{6752862F-B56F-4F54-85D6-564C2937F14A}"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grpSp>
        <p:nvGrpSpPr>
          <p:cNvPr id="292868" name="Group 4"/>
          <p:cNvGrpSpPr>
            <a:grpSpLocks/>
          </p:cNvGrpSpPr>
          <p:nvPr/>
        </p:nvGrpSpPr>
        <p:grpSpPr bwMode="auto">
          <a:xfrm>
            <a:off x="1" y="1"/>
            <a:ext cx="12187767" cy="6850063"/>
            <a:chOff x="0" y="0"/>
            <a:chExt cx="5758" cy="4315"/>
          </a:xfrm>
        </p:grpSpPr>
        <p:grpSp>
          <p:nvGrpSpPr>
            <p:cNvPr id="292869" name="Group 5"/>
            <p:cNvGrpSpPr>
              <a:grpSpLocks/>
            </p:cNvGrpSpPr>
            <p:nvPr userDrawn="1"/>
          </p:nvGrpSpPr>
          <p:grpSpPr bwMode="auto">
            <a:xfrm>
              <a:off x="1728" y="2230"/>
              <a:ext cx="4027" cy="2085"/>
              <a:chOff x="1728" y="2230"/>
              <a:chExt cx="4027" cy="2085"/>
            </a:xfrm>
          </p:grpSpPr>
          <p:sp>
            <p:nvSpPr>
              <p:cNvPr id="2928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28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28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28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28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2928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928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292877"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2878"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pPr>
            <a:endParaRPr lang="en-US" altLang="en-US">
              <a:solidFill>
                <a:srgbClr val="FFFFFF"/>
              </a:solidFill>
            </a:endParaRPr>
          </a:p>
        </p:txBody>
      </p:sp>
      <p:sp>
        <p:nvSpPr>
          <p:cNvPr id="292879"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86777490"/>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ransition advTm="0">
    <p:dissolve/>
  </p:transition>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97982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B3D9FF"/>
            </a:gs>
            <a:gs pos="100000">
              <a:srgbClr val="97FF97"/>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0EF3751-5EBC-4278-9577-4BE996A63AA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7215794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BA362-73BB-4532-A4CB-4042523874E6}"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5FF15-26CC-42AA-8108-7F75ED12B1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5167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5682" name="Group 2"/>
          <p:cNvGrpSpPr>
            <a:grpSpLocks/>
          </p:cNvGrpSpPr>
          <p:nvPr/>
        </p:nvGrpSpPr>
        <p:grpSpPr bwMode="auto">
          <a:xfrm>
            <a:off x="287867" y="76200"/>
            <a:ext cx="11582400" cy="6781800"/>
            <a:chOff x="136" y="48"/>
            <a:chExt cx="5472" cy="4272"/>
          </a:xfrm>
        </p:grpSpPr>
        <p:grpSp>
          <p:nvGrpSpPr>
            <p:cNvPr id="455683" name="Group 3"/>
            <p:cNvGrpSpPr>
              <a:grpSpLocks/>
            </p:cNvGrpSpPr>
            <p:nvPr userDrawn="1"/>
          </p:nvGrpSpPr>
          <p:grpSpPr bwMode="auto">
            <a:xfrm>
              <a:off x="136" y="48"/>
              <a:ext cx="5472" cy="212"/>
              <a:chOff x="136" y="48"/>
              <a:chExt cx="5472" cy="212"/>
            </a:xfrm>
          </p:grpSpPr>
          <p:grpSp>
            <p:nvGrpSpPr>
              <p:cNvPr id="455684" name="Group 4"/>
              <p:cNvGrpSpPr>
                <a:grpSpLocks/>
              </p:cNvGrpSpPr>
              <p:nvPr/>
            </p:nvGrpSpPr>
            <p:grpSpPr bwMode="auto">
              <a:xfrm>
                <a:off x="136" y="48"/>
                <a:ext cx="1056" cy="212"/>
                <a:chOff x="2544" y="2160"/>
                <a:chExt cx="1920" cy="384"/>
              </a:xfrm>
            </p:grpSpPr>
            <p:sp>
              <p:nvSpPr>
                <p:cNvPr id="455685" name="Rectangle 5"/>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86" name="Rectangle 6"/>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87" name="Rectangle 7"/>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88" name="Rectangle 8"/>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89" name="Rectangle 9"/>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690" name="Group 10"/>
              <p:cNvGrpSpPr>
                <a:grpSpLocks/>
              </p:cNvGrpSpPr>
              <p:nvPr/>
            </p:nvGrpSpPr>
            <p:grpSpPr bwMode="auto">
              <a:xfrm>
                <a:off x="1240" y="48"/>
                <a:ext cx="1056" cy="212"/>
                <a:chOff x="2544" y="2160"/>
                <a:chExt cx="1920" cy="384"/>
              </a:xfrm>
            </p:grpSpPr>
            <p:sp>
              <p:nvSpPr>
                <p:cNvPr id="455691" name="Rectangle 11"/>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92" name="Rectangle 12"/>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93" name="Rectangle 13"/>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94" name="Rectangle 14"/>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95" name="Rectangle 15"/>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696" name="Group 16"/>
              <p:cNvGrpSpPr>
                <a:grpSpLocks/>
              </p:cNvGrpSpPr>
              <p:nvPr/>
            </p:nvGrpSpPr>
            <p:grpSpPr bwMode="auto">
              <a:xfrm>
                <a:off x="2344" y="48"/>
                <a:ext cx="1056" cy="212"/>
                <a:chOff x="2544" y="2160"/>
                <a:chExt cx="1920" cy="384"/>
              </a:xfrm>
            </p:grpSpPr>
            <p:sp>
              <p:nvSpPr>
                <p:cNvPr id="455697" name="Rectangle 17"/>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98" name="Rectangle 18"/>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699" name="Rectangle 19"/>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00" name="Rectangle 20"/>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01" name="Rectangle 21"/>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02" name="Group 22"/>
              <p:cNvGrpSpPr>
                <a:grpSpLocks/>
              </p:cNvGrpSpPr>
              <p:nvPr/>
            </p:nvGrpSpPr>
            <p:grpSpPr bwMode="auto">
              <a:xfrm>
                <a:off x="3448" y="48"/>
                <a:ext cx="1056" cy="212"/>
                <a:chOff x="2544" y="2160"/>
                <a:chExt cx="1920" cy="384"/>
              </a:xfrm>
            </p:grpSpPr>
            <p:sp>
              <p:nvSpPr>
                <p:cNvPr id="455703" name="Rectangle 23"/>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04" name="Rectangle 24"/>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05" name="Rectangle 25"/>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06" name="Rectangle 26"/>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07" name="Rectangle 27"/>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08" name="Group 28"/>
              <p:cNvGrpSpPr>
                <a:grpSpLocks/>
              </p:cNvGrpSpPr>
              <p:nvPr/>
            </p:nvGrpSpPr>
            <p:grpSpPr bwMode="auto">
              <a:xfrm>
                <a:off x="4552" y="48"/>
                <a:ext cx="1056" cy="212"/>
                <a:chOff x="2544" y="2160"/>
                <a:chExt cx="1920" cy="384"/>
              </a:xfrm>
            </p:grpSpPr>
            <p:sp>
              <p:nvSpPr>
                <p:cNvPr id="455709" name="Rectangle 29"/>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10" name="Rectangle 30"/>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11" name="Rectangle 31"/>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12" name="Rectangle 32"/>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13" name="Rectangle 33"/>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nvGrpSpPr>
            <p:cNvPr id="455714" name="Group 34"/>
            <p:cNvGrpSpPr>
              <a:grpSpLocks/>
            </p:cNvGrpSpPr>
            <p:nvPr userDrawn="1"/>
          </p:nvGrpSpPr>
          <p:grpSpPr bwMode="auto">
            <a:xfrm>
              <a:off x="192" y="4273"/>
              <a:ext cx="5328" cy="47"/>
              <a:chOff x="192" y="3840"/>
              <a:chExt cx="5328" cy="47"/>
            </a:xfrm>
          </p:grpSpPr>
          <p:grpSp>
            <p:nvGrpSpPr>
              <p:cNvPr id="455715" name="Group 35"/>
              <p:cNvGrpSpPr>
                <a:grpSpLocks/>
              </p:cNvGrpSpPr>
              <p:nvPr userDrawn="1"/>
            </p:nvGrpSpPr>
            <p:grpSpPr bwMode="auto">
              <a:xfrm>
                <a:off x="192" y="3840"/>
                <a:ext cx="624" cy="47"/>
                <a:chOff x="624" y="3706"/>
                <a:chExt cx="1056" cy="106"/>
              </a:xfrm>
            </p:grpSpPr>
            <p:sp>
              <p:nvSpPr>
                <p:cNvPr id="455716" name="Rectangle 36"/>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17" name="Rectangle 37"/>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18" name="Group 38"/>
              <p:cNvGrpSpPr>
                <a:grpSpLocks/>
              </p:cNvGrpSpPr>
              <p:nvPr userDrawn="1"/>
            </p:nvGrpSpPr>
            <p:grpSpPr bwMode="auto">
              <a:xfrm>
                <a:off x="864" y="3840"/>
                <a:ext cx="624" cy="47"/>
                <a:chOff x="624" y="3600"/>
                <a:chExt cx="1056" cy="106"/>
              </a:xfrm>
            </p:grpSpPr>
            <p:sp>
              <p:nvSpPr>
                <p:cNvPr id="455719" name="Rectangle 39"/>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20" name="Rectangle 40"/>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21" name="Group 41"/>
              <p:cNvGrpSpPr>
                <a:grpSpLocks/>
              </p:cNvGrpSpPr>
              <p:nvPr userDrawn="1"/>
            </p:nvGrpSpPr>
            <p:grpSpPr bwMode="auto">
              <a:xfrm>
                <a:off x="1536" y="3840"/>
                <a:ext cx="624" cy="47"/>
                <a:chOff x="624" y="3706"/>
                <a:chExt cx="1056" cy="106"/>
              </a:xfrm>
            </p:grpSpPr>
            <p:sp>
              <p:nvSpPr>
                <p:cNvPr id="455722" name="Rectangle 42"/>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23" name="Rectangle 43"/>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24" name="Group 44"/>
              <p:cNvGrpSpPr>
                <a:grpSpLocks/>
              </p:cNvGrpSpPr>
              <p:nvPr userDrawn="1"/>
            </p:nvGrpSpPr>
            <p:grpSpPr bwMode="auto">
              <a:xfrm>
                <a:off x="2208" y="3840"/>
                <a:ext cx="624" cy="47"/>
                <a:chOff x="624" y="3600"/>
                <a:chExt cx="1056" cy="106"/>
              </a:xfrm>
            </p:grpSpPr>
            <p:sp>
              <p:nvSpPr>
                <p:cNvPr id="455725" name="Rectangle 45"/>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26" name="Rectangle 46"/>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27" name="Group 47"/>
              <p:cNvGrpSpPr>
                <a:grpSpLocks/>
              </p:cNvGrpSpPr>
              <p:nvPr userDrawn="1"/>
            </p:nvGrpSpPr>
            <p:grpSpPr bwMode="auto">
              <a:xfrm>
                <a:off x="2880" y="3840"/>
                <a:ext cx="624" cy="47"/>
                <a:chOff x="624" y="3706"/>
                <a:chExt cx="1056" cy="106"/>
              </a:xfrm>
            </p:grpSpPr>
            <p:sp>
              <p:nvSpPr>
                <p:cNvPr id="455728" name="Rectangle 48"/>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29" name="Rectangle 49"/>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30" name="Group 50"/>
              <p:cNvGrpSpPr>
                <a:grpSpLocks/>
              </p:cNvGrpSpPr>
              <p:nvPr userDrawn="1"/>
            </p:nvGrpSpPr>
            <p:grpSpPr bwMode="auto">
              <a:xfrm>
                <a:off x="3552" y="3840"/>
                <a:ext cx="624" cy="47"/>
                <a:chOff x="624" y="3600"/>
                <a:chExt cx="1056" cy="106"/>
              </a:xfrm>
            </p:grpSpPr>
            <p:sp>
              <p:nvSpPr>
                <p:cNvPr id="455731" name="Rectangle 51"/>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32" name="Rectangle 52"/>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33" name="Group 53"/>
              <p:cNvGrpSpPr>
                <a:grpSpLocks/>
              </p:cNvGrpSpPr>
              <p:nvPr userDrawn="1"/>
            </p:nvGrpSpPr>
            <p:grpSpPr bwMode="auto">
              <a:xfrm>
                <a:off x="4224" y="3840"/>
                <a:ext cx="624" cy="47"/>
                <a:chOff x="624" y="3706"/>
                <a:chExt cx="1056" cy="106"/>
              </a:xfrm>
            </p:grpSpPr>
            <p:sp>
              <p:nvSpPr>
                <p:cNvPr id="455734" name="Rectangle 54"/>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35" name="Rectangle 55"/>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nvGrpSpPr>
              <p:cNvPr id="455736" name="Group 56"/>
              <p:cNvGrpSpPr>
                <a:grpSpLocks/>
              </p:cNvGrpSpPr>
              <p:nvPr userDrawn="1"/>
            </p:nvGrpSpPr>
            <p:grpSpPr bwMode="auto">
              <a:xfrm>
                <a:off x="4896" y="3840"/>
                <a:ext cx="624" cy="47"/>
                <a:chOff x="624" y="3600"/>
                <a:chExt cx="1056" cy="106"/>
              </a:xfrm>
            </p:grpSpPr>
            <p:sp>
              <p:nvSpPr>
                <p:cNvPr id="455737" name="Rectangle 57"/>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sp>
              <p:nvSpPr>
                <p:cNvPr id="455738" name="Rectangle 58"/>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8383AD"/>
                    </a:solidFill>
                    <a:latin typeface="Times New Roman" pitchFamily="18" charset="0"/>
                  </a:endParaRPr>
                </a:p>
              </p:txBody>
            </p:sp>
          </p:grpSp>
        </p:grpSp>
      </p:grpSp>
      <p:sp>
        <p:nvSpPr>
          <p:cNvPr id="455739" name="Rectangle 59"/>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5740" name="Rectangle 60"/>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5741" name="Rectangle 61"/>
          <p:cNvSpPr>
            <a:spLocks noGrp="1" noChangeArrowheads="1"/>
          </p:cNvSpPr>
          <p:nvPr>
            <p:ph type="dt" sz="half" idx="2"/>
          </p:nvPr>
        </p:nvSpPr>
        <p:spPr bwMode="auto">
          <a:xfrm>
            <a:off x="914400" y="61722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ltLang="en-US">
              <a:solidFill>
                <a:srgbClr val="404176"/>
              </a:solidFill>
            </a:endParaRPr>
          </a:p>
        </p:txBody>
      </p:sp>
      <p:sp>
        <p:nvSpPr>
          <p:cNvPr id="455742" name="Rectangle 62"/>
          <p:cNvSpPr>
            <a:spLocks noGrp="1" noChangeArrowheads="1"/>
          </p:cNvSpPr>
          <p:nvPr>
            <p:ph type="ftr" sz="quarter" idx="3"/>
          </p:nvPr>
        </p:nvSpPr>
        <p:spPr bwMode="auto">
          <a:xfrm>
            <a:off x="4165600" y="61722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ltLang="en-US">
              <a:solidFill>
                <a:srgbClr val="404176"/>
              </a:solidFill>
            </a:endParaRPr>
          </a:p>
        </p:txBody>
      </p:sp>
      <p:sp>
        <p:nvSpPr>
          <p:cNvPr id="455743" name="Rectangle 63"/>
          <p:cNvSpPr>
            <a:spLocks noGrp="1" noChangeArrowheads="1"/>
          </p:cNvSpPr>
          <p:nvPr>
            <p:ph type="sldNum" sz="quarter" idx="4"/>
          </p:nvPr>
        </p:nvSpPr>
        <p:spPr bwMode="auto">
          <a:xfrm>
            <a:off x="8737600" y="61722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E5CE1050-72D4-4A4D-AA9B-565A4973420B}" type="slidenum">
              <a:rPr lang="en-US" altLang="en-US" smtClean="0">
                <a:solidFill>
                  <a:srgbClr val="404176"/>
                </a:solidFill>
              </a:rPr>
              <a:pPr fontAlgn="base">
                <a:spcBef>
                  <a:spcPct val="0"/>
                </a:spcBef>
                <a:spcAft>
                  <a:spcPct val="0"/>
                </a:spcAft>
              </a:pPr>
              <a:t>‹#›</a:t>
            </a:fld>
            <a:endParaRPr lang="en-US" altLang="en-US">
              <a:solidFill>
                <a:srgbClr val="404176"/>
              </a:solidFill>
            </a:endParaRPr>
          </a:p>
        </p:txBody>
      </p:sp>
    </p:spTree>
    <p:extLst>
      <p:ext uri="{BB962C8B-B14F-4D97-AF65-F5344CB8AC3E}">
        <p14:creationId xmlns:p14="http://schemas.microsoft.com/office/powerpoint/2010/main" val="247280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Lst>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SzPct val="80000"/>
        <a:buBlip>
          <a:blip r:embed="rId20"/>
        </a:buBlip>
        <a:defRPr sz="2400">
          <a:solidFill>
            <a:schemeClr val="tx1"/>
          </a:solidFill>
          <a:latin typeface="+mn-lt"/>
          <a:ea typeface="+mn-ea"/>
          <a:cs typeface="+mn-cs"/>
        </a:defRPr>
      </a:lvl1pPr>
      <a:lvl2pPr marL="742950" indent="-285750" algn="l" rtl="0" fontAlgn="base">
        <a:spcBef>
          <a:spcPct val="20000"/>
        </a:spcBef>
        <a:spcAft>
          <a:spcPct val="0"/>
        </a:spcAft>
        <a:buClr>
          <a:schemeClr val="hlink"/>
        </a:buClr>
        <a:buSzPct val="70000"/>
        <a:buFont typeface="Wingdings" pitchFamily="2" charset="2"/>
        <a:buChar char="l"/>
        <a:defRPr sz="2000">
          <a:solidFill>
            <a:schemeClr val="tx1"/>
          </a:solidFill>
          <a:latin typeface="+mn-lt"/>
        </a:defRPr>
      </a:lvl2pPr>
      <a:lvl3pPr marL="1143000" indent="-228600" algn="l" rtl="0" fontAlgn="base">
        <a:spcBef>
          <a:spcPct val="20000"/>
        </a:spcBef>
        <a:spcAft>
          <a:spcPct val="0"/>
        </a:spcAft>
        <a:buClr>
          <a:schemeClr val="accent2"/>
        </a:buClr>
        <a:buSzPct val="65000"/>
        <a:buFont typeface="Wingdings" pitchFamily="2" charset="2"/>
        <a:buChar char="l"/>
        <a:defRPr>
          <a:solidFill>
            <a:schemeClr val="tx1"/>
          </a:solidFill>
          <a:latin typeface="+mn-lt"/>
        </a:defRPr>
      </a:lvl3pPr>
      <a:lvl4pPr marL="1600200" indent="-228600" algn="l" rtl="0" fontAlgn="base">
        <a:spcBef>
          <a:spcPct val="20000"/>
        </a:spcBef>
        <a:spcAft>
          <a:spcPct val="0"/>
        </a:spcAft>
        <a:buClr>
          <a:schemeClr val="folHlink"/>
        </a:buClr>
        <a:buSzPct val="65000"/>
        <a:buFont typeface="Wingdings" pitchFamily="2" charset="2"/>
        <a:buChar char="l"/>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1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9.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9.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9.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9.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0.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1.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oleObject2.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0.xml"/><Relationship Id="rId1" Type="http://schemas.openxmlformats.org/officeDocument/2006/relationships/vmlDrawing" Target="../drawings/vmlDrawing3.vml"/><Relationship Id="rId5" Type="http://schemas.openxmlformats.org/officeDocument/2006/relationships/image" Target="../media/image34.png"/><Relationship Id="rId4" Type="http://schemas.openxmlformats.org/officeDocument/2006/relationships/oleObject" Target="../embeddings/oleObject3.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1.xml"/><Relationship Id="rId1" Type="http://schemas.openxmlformats.org/officeDocument/2006/relationships/vmlDrawing" Target="../drawings/vmlDrawing4.vml"/><Relationship Id="rId5" Type="http://schemas.openxmlformats.org/officeDocument/2006/relationships/image" Target="../media/image35.png"/><Relationship Id="rId4" Type="http://schemas.openxmlformats.org/officeDocument/2006/relationships/oleObject" Target="../embeddings/oleObject4.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0.xml"/><Relationship Id="rId1" Type="http://schemas.openxmlformats.org/officeDocument/2006/relationships/vmlDrawing" Target="../drawings/vmlDrawing5.vml"/><Relationship Id="rId5" Type="http://schemas.openxmlformats.org/officeDocument/2006/relationships/image" Target="../media/image36.png"/><Relationship Id="rId4" Type="http://schemas.openxmlformats.org/officeDocument/2006/relationships/oleObject" Target="../embeddings/oleObject5.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1.xml"/><Relationship Id="rId1" Type="http://schemas.openxmlformats.org/officeDocument/2006/relationships/vmlDrawing" Target="../drawings/vmlDrawing6.vml"/><Relationship Id="rId5" Type="http://schemas.openxmlformats.org/officeDocument/2006/relationships/image" Target="../media/image37.png"/><Relationship Id="rId4" Type="http://schemas.openxmlformats.org/officeDocument/2006/relationships/oleObject" Target="../embeddings/oleObject6.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0.xml"/><Relationship Id="rId1" Type="http://schemas.openxmlformats.org/officeDocument/2006/relationships/vmlDrawing" Target="../drawings/vmlDrawing7.vml"/><Relationship Id="rId5" Type="http://schemas.openxmlformats.org/officeDocument/2006/relationships/image" Target="../media/image38.png"/><Relationship Id="rId4" Type="http://schemas.openxmlformats.org/officeDocument/2006/relationships/oleObject" Target="../embeddings/oleObject7.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1.xml"/><Relationship Id="rId1" Type="http://schemas.openxmlformats.org/officeDocument/2006/relationships/vmlDrawing" Target="../drawings/vmlDrawing8.vml"/><Relationship Id="rId5" Type="http://schemas.openxmlformats.org/officeDocument/2006/relationships/image" Target="../media/image39.png"/><Relationship Id="rId4" Type="http://schemas.openxmlformats.org/officeDocument/2006/relationships/oleObject" Target="../embeddings/oleObject8.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0.xml"/><Relationship Id="rId1" Type="http://schemas.openxmlformats.org/officeDocument/2006/relationships/vmlDrawing" Target="../drawings/vmlDrawing9.vml"/><Relationship Id="rId5" Type="http://schemas.openxmlformats.org/officeDocument/2006/relationships/image" Target="../media/image40.png"/><Relationship Id="rId4" Type="http://schemas.openxmlformats.org/officeDocument/2006/relationships/oleObject" Target="../embeddings/oleObject9.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1.xml"/><Relationship Id="rId1" Type="http://schemas.openxmlformats.org/officeDocument/2006/relationships/vmlDrawing" Target="../drawings/vmlDrawing10.vml"/><Relationship Id="rId5" Type="http://schemas.openxmlformats.org/officeDocument/2006/relationships/image" Target="../media/image41.png"/><Relationship Id="rId4" Type="http://schemas.openxmlformats.org/officeDocument/2006/relationships/oleObject" Target="../embeddings/oleObject10.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103272" y="2350017"/>
            <a:ext cx="5120639" cy="1630906"/>
          </a:xfrm>
        </p:spPr>
        <p:txBody>
          <a:bodyPr>
            <a:normAutofit/>
          </a:bodyPr>
          <a:lstStyle/>
          <a:p>
            <a:r>
              <a:rPr lang="en-US" sz="2400" dirty="0">
                <a:solidFill>
                  <a:schemeClr val="tx1"/>
                </a:solidFill>
                <a:effectLst>
                  <a:outerShdw blurRad="38100" dist="38100" dir="2700000" algn="tl">
                    <a:srgbClr val="000000">
                      <a:alpha val="43137"/>
                    </a:srgbClr>
                  </a:outerShdw>
                </a:effectLst>
              </a:rPr>
              <a:t>JOEL’S PROPHECY INTRODUCES THE Prophetic Book OF REVELATION:</a:t>
            </a:r>
            <a:br>
              <a:rPr lang="en-US" sz="2400" dirty="0">
                <a:solidFill>
                  <a:schemeClr val="tx1"/>
                </a:solidFill>
                <a:effectLst>
                  <a:outerShdw blurRad="38100" dist="38100" dir="2700000" algn="tl">
                    <a:srgbClr val="000000">
                      <a:alpha val="43137"/>
                    </a:srgbClr>
                  </a:outerShdw>
                </a:effectLst>
              </a:rPr>
            </a:br>
            <a:r>
              <a:rPr lang="en-US" sz="2400" dirty="0" err="1">
                <a:solidFill>
                  <a:schemeClr val="tx1"/>
                </a:solidFill>
                <a:effectLst>
                  <a:outerShdw blurRad="38100" dist="38100" dir="2700000" algn="tl">
                    <a:srgbClr val="000000">
                      <a:alpha val="43137"/>
                    </a:srgbClr>
                  </a:outerShdw>
                </a:effectLst>
              </a:rPr>
              <a:t>joel</a:t>
            </a:r>
            <a:r>
              <a:rPr lang="en-US" sz="2400" dirty="0">
                <a:solidFill>
                  <a:schemeClr val="tx1"/>
                </a:solidFill>
                <a:effectLst>
                  <a:outerShdw blurRad="38100" dist="38100" dir="2700000" algn="tl">
                    <a:srgbClr val="000000">
                      <a:alpha val="43137"/>
                    </a:srgbClr>
                  </a:outerShdw>
                </a:effectLst>
              </a:rPr>
              <a:t> chapter two: Verses 28-32</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a:normAutofit/>
          </a:bodyPr>
          <a:lstStyle/>
          <a:p>
            <a:r>
              <a:rPr lang="en-US" dirty="0">
                <a:solidFill>
                  <a:schemeClr val="tx1"/>
                </a:solidFill>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36524"/>
            <a:ext cx="9131166" cy="6569075"/>
          </a:xfrm>
        </p:spPr>
        <p:txBody>
          <a:bodyPr>
            <a:noAutofit/>
          </a:bodyPr>
          <a:lstStyle/>
          <a:p>
            <a:pPr marL="0" indent="0" algn="ctr">
              <a:lnSpc>
                <a:spcPts val="3400"/>
              </a:lnSpc>
              <a:buNone/>
            </a:pPr>
            <a:r>
              <a:rPr lang="en-US" sz="3000" b="1" dirty="0">
                <a:effectLst>
                  <a:outerShdw blurRad="38100" dist="38100" dir="2700000" algn="tl">
                    <a:srgbClr val="000000">
                      <a:alpha val="43137"/>
                    </a:srgbClr>
                  </a:outerShdw>
                </a:effectLst>
              </a:rPr>
              <a:t> </a:t>
            </a:r>
            <a:r>
              <a:rPr lang="en-US" sz="3600" b="1" dirty="0">
                <a:solidFill>
                  <a:schemeClr val="accent2">
                    <a:lumMod val="75000"/>
                  </a:schemeClr>
                </a:solidFill>
                <a:effectLst>
                  <a:outerShdw blurRad="38100" dist="38100" dir="2700000" algn="tl">
                    <a:srgbClr val="000000">
                      <a:alpha val="43137"/>
                    </a:srgbClr>
                  </a:outerShdw>
                </a:effectLst>
              </a:rPr>
              <a:t>2. </a:t>
            </a:r>
            <a:r>
              <a:rPr lang="en-US" sz="3600" b="1" u="sng" dirty="0">
                <a:solidFill>
                  <a:schemeClr val="accent2">
                    <a:lumMod val="75000"/>
                  </a:schemeClr>
                </a:solidFill>
                <a:effectLst>
                  <a:outerShdw blurRad="38100" dist="38100" dir="2700000" algn="tl">
                    <a:srgbClr val="000000">
                      <a:alpha val="43137"/>
                    </a:srgbClr>
                  </a:outerShdw>
                </a:effectLst>
              </a:rPr>
              <a:t>THE FALL OF JERUSALEM SEPARATED JUDAISM FROM THE CHURCH</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sz="3000" b="1" dirty="0">
                <a:effectLst>
                  <a:outerShdw blurRad="38100" dist="38100" dir="2700000" algn="tl">
                    <a:srgbClr val="000000">
                      <a:alpha val="43137"/>
                    </a:srgbClr>
                  </a:outerShdw>
                </a:effectLst>
              </a:rPr>
              <a:t>The fall of Jerusalem separated Judaism from Christianity.</a:t>
            </a:r>
          </a:p>
          <a:p>
            <a:pPr>
              <a:lnSpc>
                <a:spcPts val="3400"/>
              </a:lnSpc>
            </a:pPr>
            <a:r>
              <a:rPr lang="en-US" sz="3000" b="1" dirty="0">
                <a:effectLst>
                  <a:outerShdw blurRad="38100" dist="38100" dir="2700000" algn="tl">
                    <a:srgbClr val="000000">
                      <a:alpha val="43137"/>
                    </a:srgbClr>
                  </a:outerShdw>
                </a:effectLst>
              </a:rPr>
              <a:t>Judaism was a God-ordained religion.</a:t>
            </a:r>
          </a:p>
          <a:p>
            <a:pPr>
              <a:lnSpc>
                <a:spcPts val="3400"/>
              </a:lnSpc>
            </a:pPr>
            <a:r>
              <a:rPr lang="en-US" sz="3000" b="1" dirty="0">
                <a:effectLst>
                  <a:outerShdw blurRad="38100" dist="38100" dir="2700000" algn="tl">
                    <a:srgbClr val="000000">
                      <a:alpha val="43137"/>
                    </a:srgbClr>
                  </a:outerShdw>
                </a:effectLst>
              </a:rPr>
              <a:t>This made it possible for Judaizing teachers to deceive and confuse people as long as the temple existed.</a:t>
            </a:r>
          </a:p>
          <a:p>
            <a:pPr>
              <a:lnSpc>
                <a:spcPts val="3400"/>
              </a:lnSpc>
            </a:pPr>
            <a:r>
              <a:rPr lang="en-US" sz="3000" b="1" dirty="0">
                <a:effectLst>
                  <a:outerShdw blurRad="38100" dist="38100" dir="2700000" algn="tl">
                    <a:srgbClr val="000000">
                      <a:alpha val="43137"/>
                    </a:srgbClr>
                  </a:outerShdw>
                </a:effectLst>
              </a:rPr>
              <a:t>It was one thing to appeal to people to give up paganism with its religion as it was never approved by God.</a:t>
            </a:r>
          </a:p>
          <a:p>
            <a:pPr>
              <a:lnSpc>
                <a:spcPts val="3400"/>
              </a:lnSpc>
            </a:pPr>
            <a:r>
              <a:rPr lang="en-US" sz="3000" b="1" dirty="0">
                <a:effectLst>
                  <a:outerShdw blurRad="38100" dist="38100" dir="2700000" algn="tl">
                    <a:srgbClr val="000000">
                      <a:alpha val="43137"/>
                    </a:srgbClr>
                  </a:outerShdw>
                </a:effectLst>
              </a:rPr>
              <a:t>It was still another thing to call on the Jews to lay aside Judaism which was given by God and at one time acceptable to God.</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10</a:t>
            </a:fld>
            <a:endParaRPr lang="en-US">
              <a:solidFill>
                <a:prstClr val="black">
                  <a:tint val="75000"/>
                </a:prstClr>
              </a:solidFill>
              <a:latin typeface="Calibri"/>
            </a:endParaRPr>
          </a:p>
        </p:txBody>
      </p:sp>
    </p:spTree>
    <p:extLst>
      <p:ext uri="{BB962C8B-B14F-4D97-AF65-F5344CB8AC3E}">
        <p14:creationId xmlns:p14="http://schemas.microsoft.com/office/powerpoint/2010/main" val="41724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Seven “I Am” sayings in Revelation</a:t>
            </a:r>
          </a:p>
        </p:txBody>
      </p:sp>
      <p:sp>
        <p:nvSpPr>
          <p:cNvPr id="67587" name="Rectangle 3"/>
          <p:cNvSpPr>
            <a:spLocks noGrp="1" noChangeArrowheads="1"/>
          </p:cNvSpPr>
          <p:nvPr>
            <p:ph type="body" idx="1"/>
          </p:nvPr>
        </p:nvSpPr>
        <p:spPr/>
        <p:txBody>
          <a:bodyPr/>
          <a:lstStyle/>
          <a:p>
            <a:pPr>
              <a:lnSpc>
                <a:spcPct val="90000"/>
              </a:lnSpc>
            </a:pPr>
            <a:r>
              <a:rPr lang="en-US" altLang="en-US" i="1"/>
              <a:t>Rev 1:8 WEB “I am the Alpha and the Omega”</a:t>
            </a:r>
          </a:p>
          <a:p>
            <a:pPr>
              <a:lnSpc>
                <a:spcPct val="90000"/>
              </a:lnSpc>
            </a:pPr>
            <a:r>
              <a:rPr lang="en-US" altLang="en-US" i="1"/>
              <a:t>Rev 1:17-18 WEB  “… I am the first and the last and the Living one. I was dead, and behold, I am alive forevermore... </a:t>
            </a:r>
          </a:p>
          <a:p>
            <a:pPr>
              <a:lnSpc>
                <a:spcPct val="90000"/>
              </a:lnSpc>
            </a:pPr>
            <a:r>
              <a:rPr lang="en-US" altLang="en-US" i="1"/>
              <a:t>Rev 2:23 WEB … I am he who searches the minds and hearts...  </a:t>
            </a:r>
          </a:p>
          <a:p>
            <a:pPr>
              <a:lnSpc>
                <a:spcPct val="90000"/>
              </a:lnSpc>
            </a:pPr>
            <a:r>
              <a:rPr lang="en-US" altLang="en-US" i="1"/>
              <a:t>Rev 21:6 WEB “… I am the Alpha and the Omega, the Beginning and the End ...  </a:t>
            </a:r>
          </a:p>
          <a:p>
            <a:pPr>
              <a:lnSpc>
                <a:spcPct val="90000"/>
              </a:lnSpc>
            </a:pPr>
            <a:r>
              <a:rPr lang="en-US" altLang="en-US" i="1"/>
              <a:t>Rev 22:13 WEB I am the Alpha and the Omega, the First and the Last, the Beginning and the End. </a:t>
            </a:r>
          </a:p>
          <a:p>
            <a:pPr>
              <a:lnSpc>
                <a:spcPct val="90000"/>
              </a:lnSpc>
            </a:pPr>
            <a:r>
              <a:rPr lang="en-US" altLang="en-US" i="1"/>
              <a:t>Rev 22:16 WEB … I am the root and the offspring of David; the Bright and Morning Star.</a:t>
            </a:r>
          </a:p>
        </p:txBody>
      </p:sp>
    </p:spTree>
    <p:extLst>
      <p:ext uri="{BB962C8B-B14F-4D97-AF65-F5344CB8AC3E}">
        <p14:creationId xmlns:p14="http://schemas.microsoft.com/office/powerpoint/2010/main" val="114040610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p:cTn id="7" dur="1000" fill="hold"/>
                                        <p:tgtEl>
                                          <p:spTgt spid="67586"/>
                                        </p:tgtEl>
                                        <p:attrNameLst>
                                          <p:attrName>ppt_w</p:attrName>
                                        </p:attrNameLst>
                                      </p:cBhvr>
                                      <p:tavLst>
                                        <p:tav tm="0">
                                          <p:val>
                                            <p:strVal val="#ppt_w+.3"/>
                                          </p:val>
                                        </p:tav>
                                        <p:tav tm="100000">
                                          <p:val>
                                            <p:strVal val="#ppt_w"/>
                                          </p:val>
                                        </p:tav>
                                      </p:tavLst>
                                    </p:anim>
                                    <p:anim calcmode="lin" valueType="num">
                                      <p:cBhvr>
                                        <p:cTn id="8" dur="1000" fill="hold"/>
                                        <p:tgtEl>
                                          <p:spTgt spid="67586"/>
                                        </p:tgtEl>
                                        <p:attrNameLst>
                                          <p:attrName>ppt_h</p:attrName>
                                        </p:attrNameLst>
                                      </p:cBhvr>
                                      <p:tavLst>
                                        <p:tav tm="0">
                                          <p:val>
                                            <p:strVal val="#ppt_h"/>
                                          </p:val>
                                        </p:tav>
                                        <p:tav tm="100000">
                                          <p:val>
                                            <p:strVal val="#ppt_h"/>
                                          </p:val>
                                        </p:tav>
                                      </p:tavLst>
                                    </p:anim>
                                    <p:animEffect transition="in" filter="fade">
                                      <p:cBhvr>
                                        <p:cTn id="9" dur="1000"/>
                                        <p:tgtEl>
                                          <p:spTgt spid="675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7587">
                                            <p:txEl>
                                              <p:pRg st="0" end="0"/>
                                            </p:txEl>
                                          </p:spTgt>
                                        </p:tgtEl>
                                        <p:attrNameLst>
                                          <p:attrName>style.visibility</p:attrName>
                                        </p:attrNameLst>
                                      </p:cBhvr>
                                      <p:to>
                                        <p:strVal val="visible"/>
                                      </p:to>
                                    </p:set>
                                    <p:anim calcmode="lin" valueType="num">
                                      <p:cBhvr>
                                        <p:cTn id="14" dur="1000" fill="hold"/>
                                        <p:tgtEl>
                                          <p:spTgt spid="675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75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758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7587">
                                            <p:txEl>
                                              <p:pRg st="1" end="1"/>
                                            </p:txEl>
                                          </p:spTgt>
                                        </p:tgtEl>
                                        <p:attrNameLst>
                                          <p:attrName>style.visibility</p:attrName>
                                        </p:attrNameLst>
                                      </p:cBhvr>
                                      <p:to>
                                        <p:strVal val="visible"/>
                                      </p:to>
                                    </p:set>
                                    <p:anim calcmode="lin" valueType="num">
                                      <p:cBhvr>
                                        <p:cTn id="21" dur="1000" fill="hold"/>
                                        <p:tgtEl>
                                          <p:spTgt spid="67587">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6758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6758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67587">
                                            <p:txEl>
                                              <p:pRg st="2" end="2"/>
                                            </p:txEl>
                                          </p:spTgt>
                                        </p:tgtEl>
                                        <p:attrNameLst>
                                          <p:attrName>style.visibility</p:attrName>
                                        </p:attrNameLst>
                                      </p:cBhvr>
                                      <p:to>
                                        <p:strVal val="visible"/>
                                      </p:to>
                                    </p:set>
                                    <p:anim calcmode="lin" valueType="num">
                                      <p:cBhvr>
                                        <p:cTn id="28" dur="1000" fill="hold"/>
                                        <p:tgtEl>
                                          <p:spTgt spid="67587">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67587">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6758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anim calcmode="lin" valueType="num">
                                      <p:cBhvr>
                                        <p:cTn id="35" dur="1000" fill="hold"/>
                                        <p:tgtEl>
                                          <p:spTgt spid="67587">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6758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6758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67587">
                                            <p:txEl>
                                              <p:pRg st="4" end="4"/>
                                            </p:txEl>
                                          </p:spTgt>
                                        </p:tgtEl>
                                        <p:attrNameLst>
                                          <p:attrName>style.visibility</p:attrName>
                                        </p:attrNameLst>
                                      </p:cBhvr>
                                      <p:to>
                                        <p:strVal val="visible"/>
                                      </p:to>
                                    </p:set>
                                    <p:anim calcmode="lin" valueType="num">
                                      <p:cBhvr>
                                        <p:cTn id="42" dur="1000" fill="hold"/>
                                        <p:tgtEl>
                                          <p:spTgt spid="67587">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67587">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67587">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67587">
                                            <p:txEl>
                                              <p:pRg st="5" end="5"/>
                                            </p:txEl>
                                          </p:spTgt>
                                        </p:tgtEl>
                                        <p:attrNameLst>
                                          <p:attrName>style.visibility</p:attrName>
                                        </p:attrNameLst>
                                      </p:cBhvr>
                                      <p:to>
                                        <p:strVal val="visible"/>
                                      </p:to>
                                    </p:set>
                                    <p:anim calcmode="lin" valueType="num">
                                      <p:cBhvr>
                                        <p:cTn id="49" dur="1000" fill="hold"/>
                                        <p:tgtEl>
                                          <p:spTgt spid="67587">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67587">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675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More Sevens in the Book of Revelation</a:t>
            </a:r>
          </a:p>
        </p:txBody>
      </p:sp>
      <p:sp>
        <p:nvSpPr>
          <p:cNvPr id="69635" name="Rectangle 3"/>
          <p:cNvSpPr>
            <a:spLocks noGrp="1" noChangeArrowheads="1"/>
          </p:cNvSpPr>
          <p:nvPr>
            <p:ph type="body" idx="1"/>
          </p:nvPr>
        </p:nvSpPr>
        <p:spPr/>
        <p:txBody>
          <a:bodyPr/>
          <a:lstStyle/>
          <a:p>
            <a:pPr>
              <a:lnSpc>
                <a:spcPct val="90000"/>
              </a:lnSpc>
            </a:pPr>
            <a:r>
              <a:rPr lang="en-US" altLang="en-US"/>
              <a:t>7 kinds of men hide from God’s judgment</a:t>
            </a:r>
          </a:p>
          <a:p>
            <a:pPr lvl="1">
              <a:lnSpc>
                <a:spcPct val="90000"/>
              </a:lnSpc>
            </a:pPr>
            <a:r>
              <a:rPr lang="en-US" altLang="en-US" i="1"/>
              <a:t>Rev 6:15-17 WEB The kings of the earth, the princes, the commanding officers, the rich, the strong, and every slave and free person, hid themselves in the caves and in the rocks of the mountains …</a:t>
            </a:r>
          </a:p>
          <a:p>
            <a:pPr>
              <a:lnSpc>
                <a:spcPct val="90000"/>
              </a:lnSpc>
            </a:pPr>
            <a:r>
              <a:rPr lang="en-US" altLang="en-US"/>
              <a:t>7 things the Lamb is worthy to receive</a:t>
            </a:r>
          </a:p>
          <a:p>
            <a:pPr lvl="1">
              <a:lnSpc>
                <a:spcPct val="90000"/>
              </a:lnSpc>
            </a:pPr>
            <a:r>
              <a:rPr lang="en-US" altLang="en-US" i="1"/>
              <a:t>Rev 5:12 WEB ... “Worthy is the Lamb … to receive the power, wealth, wisdom, strength, honor, glory, and blessing!”</a:t>
            </a:r>
          </a:p>
          <a:p>
            <a:pPr>
              <a:lnSpc>
                <a:spcPct val="90000"/>
              </a:lnSpc>
            </a:pPr>
            <a:r>
              <a:rPr lang="en-US" altLang="en-US"/>
              <a:t>7 aspects of worship toward God</a:t>
            </a:r>
          </a:p>
          <a:p>
            <a:pPr lvl="1">
              <a:lnSpc>
                <a:spcPct val="90000"/>
              </a:lnSpc>
            </a:pPr>
            <a:r>
              <a:rPr lang="en-US" altLang="en-US" i="1"/>
              <a:t>Rev 7:11-12 WEB All the angels … fell on their faces … and worshiped God … “Amen! Blessing, glory, wisdom, thanksgiving, honor, power, and might, be to our God forever and ever! Amen.”</a:t>
            </a:r>
          </a:p>
          <a:p>
            <a:pPr>
              <a:lnSpc>
                <a:spcPct val="90000"/>
              </a:lnSpc>
            </a:pPr>
            <a:r>
              <a:rPr lang="en-US" altLang="en-US"/>
              <a:t>7 represents that God </a:t>
            </a:r>
            <a:r>
              <a:rPr lang="en-US" altLang="en-US" i="1"/>
              <a:t>will</a:t>
            </a:r>
            <a:r>
              <a:rPr lang="en-US" altLang="en-US"/>
              <a:t> accomplish his purpose</a:t>
            </a:r>
          </a:p>
        </p:txBody>
      </p:sp>
    </p:spTree>
    <p:extLst>
      <p:ext uri="{BB962C8B-B14F-4D97-AF65-F5344CB8AC3E}">
        <p14:creationId xmlns:p14="http://schemas.microsoft.com/office/powerpoint/2010/main" val="269631339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1000" fill="hold"/>
                                        <p:tgtEl>
                                          <p:spTgt spid="69634"/>
                                        </p:tgtEl>
                                        <p:attrNameLst>
                                          <p:attrName>ppt_w</p:attrName>
                                        </p:attrNameLst>
                                      </p:cBhvr>
                                      <p:tavLst>
                                        <p:tav tm="0">
                                          <p:val>
                                            <p:strVal val="#ppt_w+.3"/>
                                          </p:val>
                                        </p:tav>
                                        <p:tav tm="100000">
                                          <p:val>
                                            <p:strVal val="#ppt_w"/>
                                          </p:val>
                                        </p:tav>
                                      </p:tavLst>
                                    </p:anim>
                                    <p:anim calcmode="lin" valueType="num">
                                      <p:cBhvr>
                                        <p:cTn id="8" dur="1000" fill="hold"/>
                                        <p:tgtEl>
                                          <p:spTgt spid="69634"/>
                                        </p:tgtEl>
                                        <p:attrNameLst>
                                          <p:attrName>ppt_h</p:attrName>
                                        </p:attrNameLst>
                                      </p:cBhvr>
                                      <p:tavLst>
                                        <p:tav tm="0">
                                          <p:val>
                                            <p:strVal val="#ppt_h"/>
                                          </p:val>
                                        </p:tav>
                                        <p:tav tm="100000">
                                          <p:val>
                                            <p:strVal val="#ppt_h"/>
                                          </p:val>
                                        </p:tav>
                                      </p:tavLst>
                                    </p:anim>
                                    <p:animEffect transition="in" filter="fade">
                                      <p:cBhvr>
                                        <p:cTn id="9" dur="1000"/>
                                        <p:tgtEl>
                                          <p:spTgt spid="696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9635">
                                            <p:txEl>
                                              <p:pRg st="0" end="0"/>
                                            </p:txEl>
                                          </p:spTgt>
                                        </p:tgtEl>
                                        <p:attrNameLst>
                                          <p:attrName>style.visibility</p:attrName>
                                        </p:attrNameLst>
                                      </p:cBhvr>
                                      <p:to>
                                        <p:strVal val="visible"/>
                                      </p:to>
                                    </p:set>
                                    <p:anim calcmode="lin" valueType="num">
                                      <p:cBhvr>
                                        <p:cTn id="14" dur="1000" fill="hold"/>
                                        <p:tgtEl>
                                          <p:spTgt spid="6963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963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9635">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69635">
                                            <p:txEl>
                                              <p:pRg st="1" end="1"/>
                                            </p:txEl>
                                          </p:spTgt>
                                        </p:tgtEl>
                                        <p:attrNameLst>
                                          <p:attrName>style.visibility</p:attrName>
                                        </p:attrNameLst>
                                      </p:cBhvr>
                                      <p:to>
                                        <p:strVal val="visible"/>
                                      </p:to>
                                    </p:set>
                                    <p:anim calcmode="lin" valueType="num">
                                      <p:cBhvr>
                                        <p:cTn id="19" dur="1000" fill="hold"/>
                                        <p:tgtEl>
                                          <p:spTgt spid="6963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6963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963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9635">
                                            <p:txEl>
                                              <p:pRg st="2" end="2"/>
                                            </p:txEl>
                                          </p:spTgt>
                                        </p:tgtEl>
                                        <p:attrNameLst>
                                          <p:attrName>style.visibility</p:attrName>
                                        </p:attrNameLst>
                                      </p:cBhvr>
                                      <p:to>
                                        <p:strVal val="visible"/>
                                      </p:to>
                                    </p:set>
                                    <p:anim calcmode="lin" valueType="num">
                                      <p:cBhvr>
                                        <p:cTn id="26" dur="1000" fill="hold"/>
                                        <p:tgtEl>
                                          <p:spTgt spid="69635">
                                            <p:txEl>
                                              <p:pRg st="2" end="2"/>
                                            </p:txEl>
                                          </p:spTgt>
                                        </p:tgtEl>
                                        <p:attrNameLst>
                                          <p:attrName>ppt_w</p:attrName>
                                        </p:attrNameLst>
                                      </p:cBhvr>
                                      <p:tavLst>
                                        <p:tav tm="0">
                                          <p:val>
                                            <p:strVal val="#ppt_w+.3"/>
                                          </p:val>
                                        </p:tav>
                                        <p:tav tm="100000">
                                          <p:val>
                                            <p:strVal val="#ppt_w"/>
                                          </p:val>
                                        </p:tav>
                                      </p:tavLst>
                                    </p:anim>
                                    <p:anim calcmode="lin" valueType="num">
                                      <p:cBhvr>
                                        <p:cTn id="27" dur="1000" fill="hold"/>
                                        <p:tgtEl>
                                          <p:spTgt spid="69635">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69635">
                                            <p:txEl>
                                              <p:pRg st="2" end="2"/>
                                            </p:txEl>
                                          </p:spTgt>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69635">
                                            <p:txEl>
                                              <p:pRg st="3" end="3"/>
                                            </p:txEl>
                                          </p:spTgt>
                                        </p:tgtEl>
                                        <p:attrNameLst>
                                          <p:attrName>style.visibility</p:attrName>
                                        </p:attrNameLst>
                                      </p:cBhvr>
                                      <p:to>
                                        <p:strVal val="visible"/>
                                      </p:to>
                                    </p:set>
                                    <p:anim calcmode="lin" valueType="num">
                                      <p:cBhvr>
                                        <p:cTn id="31" dur="1000" fill="hold"/>
                                        <p:tgtEl>
                                          <p:spTgt spid="69635">
                                            <p:txEl>
                                              <p:pRg st="3" end="3"/>
                                            </p:txEl>
                                          </p:spTgt>
                                        </p:tgtEl>
                                        <p:attrNameLst>
                                          <p:attrName>ppt_w</p:attrName>
                                        </p:attrNameLst>
                                      </p:cBhvr>
                                      <p:tavLst>
                                        <p:tav tm="0">
                                          <p:val>
                                            <p:strVal val="#ppt_w+.3"/>
                                          </p:val>
                                        </p:tav>
                                        <p:tav tm="100000">
                                          <p:val>
                                            <p:strVal val="#ppt_w"/>
                                          </p:val>
                                        </p:tav>
                                      </p:tavLst>
                                    </p:anim>
                                    <p:anim calcmode="lin" valueType="num">
                                      <p:cBhvr>
                                        <p:cTn id="32" dur="1000" fill="hold"/>
                                        <p:tgtEl>
                                          <p:spTgt spid="69635">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69635">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69635">
                                            <p:txEl>
                                              <p:pRg st="4" end="4"/>
                                            </p:txEl>
                                          </p:spTgt>
                                        </p:tgtEl>
                                        <p:attrNameLst>
                                          <p:attrName>style.visibility</p:attrName>
                                        </p:attrNameLst>
                                      </p:cBhvr>
                                      <p:to>
                                        <p:strVal val="visible"/>
                                      </p:to>
                                    </p:set>
                                    <p:anim calcmode="lin" valueType="num">
                                      <p:cBhvr>
                                        <p:cTn id="38" dur="1000" fill="hold"/>
                                        <p:tgtEl>
                                          <p:spTgt spid="69635">
                                            <p:txEl>
                                              <p:pRg st="4" end="4"/>
                                            </p:txEl>
                                          </p:spTgt>
                                        </p:tgtEl>
                                        <p:attrNameLst>
                                          <p:attrName>ppt_w</p:attrName>
                                        </p:attrNameLst>
                                      </p:cBhvr>
                                      <p:tavLst>
                                        <p:tav tm="0">
                                          <p:val>
                                            <p:strVal val="#ppt_w+.3"/>
                                          </p:val>
                                        </p:tav>
                                        <p:tav tm="100000">
                                          <p:val>
                                            <p:strVal val="#ppt_w"/>
                                          </p:val>
                                        </p:tav>
                                      </p:tavLst>
                                    </p:anim>
                                    <p:anim calcmode="lin" valueType="num">
                                      <p:cBhvr>
                                        <p:cTn id="39" dur="1000" fill="hold"/>
                                        <p:tgtEl>
                                          <p:spTgt spid="69635">
                                            <p:txEl>
                                              <p:pRg st="4" end="4"/>
                                            </p:txEl>
                                          </p:spTgt>
                                        </p:tgtEl>
                                        <p:attrNameLst>
                                          <p:attrName>ppt_h</p:attrName>
                                        </p:attrNameLst>
                                      </p:cBhvr>
                                      <p:tavLst>
                                        <p:tav tm="0">
                                          <p:val>
                                            <p:strVal val="#ppt_h"/>
                                          </p:val>
                                        </p:tav>
                                        <p:tav tm="100000">
                                          <p:val>
                                            <p:strVal val="#ppt_h"/>
                                          </p:val>
                                        </p:tav>
                                      </p:tavLst>
                                    </p:anim>
                                    <p:animEffect transition="in" filter="fade">
                                      <p:cBhvr>
                                        <p:cTn id="40" dur="1000"/>
                                        <p:tgtEl>
                                          <p:spTgt spid="69635">
                                            <p:txEl>
                                              <p:pRg st="4" end="4"/>
                                            </p:txEl>
                                          </p:spTgt>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69635">
                                            <p:txEl>
                                              <p:pRg st="5" end="5"/>
                                            </p:txEl>
                                          </p:spTgt>
                                        </p:tgtEl>
                                        <p:attrNameLst>
                                          <p:attrName>style.visibility</p:attrName>
                                        </p:attrNameLst>
                                      </p:cBhvr>
                                      <p:to>
                                        <p:strVal val="visible"/>
                                      </p:to>
                                    </p:set>
                                    <p:anim calcmode="lin" valueType="num">
                                      <p:cBhvr>
                                        <p:cTn id="43" dur="1000" fill="hold"/>
                                        <p:tgtEl>
                                          <p:spTgt spid="69635">
                                            <p:txEl>
                                              <p:pRg st="5" end="5"/>
                                            </p:txEl>
                                          </p:spTgt>
                                        </p:tgtEl>
                                        <p:attrNameLst>
                                          <p:attrName>ppt_w</p:attrName>
                                        </p:attrNameLst>
                                      </p:cBhvr>
                                      <p:tavLst>
                                        <p:tav tm="0">
                                          <p:val>
                                            <p:strVal val="#ppt_w+.3"/>
                                          </p:val>
                                        </p:tav>
                                        <p:tav tm="100000">
                                          <p:val>
                                            <p:strVal val="#ppt_w"/>
                                          </p:val>
                                        </p:tav>
                                      </p:tavLst>
                                    </p:anim>
                                    <p:anim calcmode="lin" valueType="num">
                                      <p:cBhvr>
                                        <p:cTn id="44" dur="1000" fill="hold"/>
                                        <p:tgtEl>
                                          <p:spTgt spid="69635">
                                            <p:txEl>
                                              <p:pRg st="5" end="5"/>
                                            </p:txEl>
                                          </p:spTgt>
                                        </p:tgtEl>
                                        <p:attrNameLst>
                                          <p:attrName>ppt_h</p:attrName>
                                        </p:attrNameLst>
                                      </p:cBhvr>
                                      <p:tavLst>
                                        <p:tav tm="0">
                                          <p:val>
                                            <p:strVal val="#ppt_h"/>
                                          </p:val>
                                        </p:tav>
                                        <p:tav tm="100000">
                                          <p:val>
                                            <p:strVal val="#ppt_h"/>
                                          </p:val>
                                        </p:tav>
                                      </p:tavLst>
                                    </p:anim>
                                    <p:animEffect transition="in" filter="fade">
                                      <p:cBhvr>
                                        <p:cTn id="45" dur="1000"/>
                                        <p:tgtEl>
                                          <p:spTgt spid="69635">
                                            <p:txEl>
                                              <p:pRg st="5" end="5"/>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69635">
                                            <p:txEl>
                                              <p:pRg st="6" end="6"/>
                                            </p:txEl>
                                          </p:spTgt>
                                        </p:tgtEl>
                                        <p:attrNameLst>
                                          <p:attrName>style.visibility</p:attrName>
                                        </p:attrNameLst>
                                      </p:cBhvr>
                                      <p:to>
                                        <p:strVal val="visible"/>
                                      </p:to>
                                    </p:set>
                                    <p:anim calcmode="lin" valueType="num">
                                      <p:cBhvr>
                                        <p:cTn id="50" dur="1000" fill="hold"/>
                                        <p:tgtEl>
                                          <p:spTgt spid="69635">
                                            <p:txEl>
                                              <p:pRg st="6" end="6"/>
                                            </p:txEl>
                                          </p:spTgt>
                                        </p:tgtEl>
                                        <p:attrNameLst>
                                          <p:attrName>ppt_w</p:attrName>
                                        </p:attrNameLst>
                                      </p:cBhvr>
                                      <p:tavLst>
                                        <p:tav tm="0">
                                          <p:val>
                                            <p:strVal val="#ppt_w+.3"/>
                                          </p:val>
                                        </p:tav>
                                        <p:tav tm="100000">
                                          <p:val>
                                            <p:strVal val="#ppt_w"/>
                                          </p:val>
                                        </p:tav>
                                      </p:tavLst>
                                    </p:anim>
                                    <p:anim calcmode="lin" valueType="num">
                                      <p:cBhvr>
                                        <p:cTn id="51" dur="1000" fill="hold"/>
                                        <p:tgtEl>
                                          <p:spTgt spid="69635">
                                            <p:txEl>
                                              <p:pRg st="6" end="6"/>
                                            </p:txEl>
                                          </p:spTgt>
                                        </p:tgtEl>
                                        <p:attrNameLst>
                                          <p:attrName>ppt_h</p:attrName>
                                        </p:attrNameLst>
                                      </p:cBhvr>
                                      <p:tavLst>
                                        <p:tav tm="0">
                                          <p:val>
                                            <p:strVal val="#ppt_h"/>
                                          </p:val>
                                        </p:tav>
                                        <p:tav tm="100000">
                                          <p:val>
                                            <p:strVal val="#ppt_h"/>
                                          </p:val>
                                        </p:tav>
                                      </p:tavLst>
                                    </p:anim>
                                    <p:animEffect transition="in" filter="fade">
                                      <p:cBhvr>
                                        <p:cTn id="52" dur="1000"/>
                                        <p:tgtEl>
                                          <p:spTgt spid="696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6963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revelation </a:t>
            </a:r>
            <a:br>
              <a:rPr lang="en-US" sz="9600" b="1" dirty="0">
                <a:solidFill>
                  <a:srgbClr val="8B2939"/>
                </a:solidFill>
                <a:effectLst>
                  <a:outerShdw blurRad="38100" dist="38100" dir="2700000" algn="tl">
                    <a:srgbClr val="000000">
                      <a:alpha val="43137"/>
                    </a:srgbClr>
                  </a:outerShdw>
                </a:effectLst>
              </a:rPr>
            </a:br>
            <a:r>
              <a:rPr lang="en-US" sz="9600" b="1" dirty="0">
                <a:solidFill>
                  <a:srgbClr val="8B2939"/>
                </a:solidFill>
                <a:effectLst>
                  <a:outerShdw blurRad="38100" dist="38100" dir="2700000" algn="tl">
                    <a:srgbClr val="000000">
                      <a:alpha val="43137"/>
                    </a:srgbClr>
                  </a:outerShdw>
                </a:effectLst>
              </a:rPr>
              <a:t>Lampstands</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35781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3" y="0"/>
            <a:ext cx="12642209" cy="7365534"/>
          </a:xfrm>
          <a:prstGeom prst="rect">
            <a:avLst/>
          </a:prstGeom>
        </p:spPr>
      </p:pic>
    </p:spTree>
    <p:extLst>
      <p:ext uri="{BB962C8B-B14F-4D97-AF65-F5344CB8AC3E}">
        <p14:creationId xmlns:p14="http://schemas.microsoft.com/office/powerpoint/2010/main" val="10202511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04337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479720" y="889233"/>
            <a:ext cx="7712279" cy="3718488"/>
          </a:xfrm>
          <a:prstGeom prst="rect">
            <a:avLst/>
          </a:prstGeom>
          <a:solidFill>
            <a:srgbClr val="92D050"/>
          </a:solidFill>
        </p:spPr>
        <p:txBody>
          <a:bodyPr wrap="square" lIns="91440" tIns="45720" rIns="91440" bIns="45720">
            <a:spAutoFit/>
          </a:bodyPr>
          <a:lstStyle/>
          <a:p>
            <a:pPr algn="ctr"/>
            <a:r>
              <a:rPr lang="en-US" sz="5400" b="1" u="sng"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Order of Letter Sequence</a:t>
            </a:r>
          </a:p>
          <a:p>
            <a:pPr algn="ctr"/>
            <a:r>
              <a:rPr lang="en-US" sz="36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The Salutation  –  Christ Identification Commendation – “I know your works”</a:t>
            </a:r>
          </a:p>
          <a:p>
            <a:pPr algn="ctr"/>
            <a:r>
              <a:rPr lang="en-US" sz="36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Condemnation – “I know your works”</a:t>
            </a:r>
          </a:p>
          <a:p>
            <a:pPr algn="ctr"/>
            <a:r>
              <a:rPr lang="en-US" sz="36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Counsel –  Admonishing &amp; Exhorting</a:t>
            </a:r>
          </a:p>
          <a:p>
            <a:pPr algn="ctr"/>
            <a:r>
              <a:rPr lang="en-US" sz="36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Promise – “To him who overcomes…”</a:t>
            </a:r>
          </a:p>
        </p:txBody>
      </p:sp>
    </p:spTree>
    <p:extLst>
      <p:ext uri="{BB962C8B-B14F-4D97-AF65-F5344CB8AC3E}">
        <p14:creationId xmlns:p14="http://schemas.microsoft.com/office/powerpoint/2010/main" val="11681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0"/>
            <a:ext cx="7772400" cy="990600"/>
          </a:xfrm>
          <a:solidFill>
            <a:srgbClr val="FFFF00"/>
          </a:solidFill>
        </p:spPr>
        <p:txBody>
          <a:bodyPr/>
          <a:lstStyle/>
          <a:p>
            <a:endParaRPr lang="en-US" altLang="en-US"/>
          </a:p>
        </p:txBody>
      </p:sp>
      <p:sp>
        <p:nvSpPr>
          <p:cNvPr id="2051" name="Rectangle 3"/>
          <p:cNvSpPr>
            <a:spLocks noGrp="1" noChangeArrowheads="1"/>
          </p:cNvSpPr>
          <p:nvPr>
            <p:ph type="subTitle" idx="1"/>
          </p:nvPr>
        </p:nvSpPr>
        <p:spPr>
          <a:xfrm>
            <a:off x="2209800" y="1676400"/>
            <a:ext cx="7696200" cy="4495800"/>
          </a:xfrm>
        </p:spPr>
        <p:txBody>
          <a:bodyPr/>
          <a:lstStyle/>
          <a:p>
            <a:endParaRPr lang="en-US" altLang="en-US"/>
          </a:p>
        </p:txBody>
      </p:sp>
      <p:sp>
        <p:nvSpPr>
          <p:cNvPr id="2052" name="WordArt 4"/>
          <p:cNvSpPr>
            <a:spLocks noChangeArrowheads="1" noChangeShapeType="1" noTextEdit="1"/>
          </p:cNvSpPr>
          <p:nvPr/>
        </p:nvSpPr>
        <p:spPr bwMode="auto">
          <a:xfrm>
            <a:off x="2590800" y="85725"/>
            <a:ext cx="6934200" cy="641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pic>
        <p:nvPicPr>
          <p:cNvPr id="2054" name="Picture 6" descr="anoth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1676400"/>
            <a:ext cx="5562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9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in)">
                                      <p:cBhvr>
                                        <p:cTn id="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0"/>
            <a:ext cx="7772400" cy="990600"/>
          </a:xfrm>
          <a:solidFill>
            <a:srgbClr val="FFFF00"/>
          </a:solidFill>
        </p:spPr>
        <p:txBody>
          <a:bodyPr/>
          <a:lstStyle/>
          <a:p>
            <a:endParaRPr lang="en-US" altLang="en-US"/>
          </a:p>
        </p:txBody>
      </p:sp>
      <p:sp>
        <p:nvSpPr>
          <p:cNvPr id="3075" name="Rectangle 3"/>
          <p:cNvSpPr>
            <a:spLocks noGrp="1" noChangeArrowheads="1"/>
          </p:cNvSpPr>
          <p:nvPr>
            <p:ph type="subTitle" idx="1"/>
          </p:nvPr>
        </p:nvSpPr>
        <p:spPr>
          <a:xfrm>
            <a:off x="2057400" y="1828800"/>
            <a:ext cx="8077200" cy="4648200"/>
          </a:xfrm>
        </p:spPr>
        <p:txBody>
          <a:bodyPr/>
          <a:lstStyle/>
          <a:p>
            <a:pPr algn="l">
              <a:lnSpc>
                <a:spcPct val="80000"/>
              </a:lnSpc>
            </a:pPr>
            <a:r>
              <a:rPr lang="en-US" altLang="en-US" sz="2800"/>
              <a:t>“The letters to the seven churches are a distinct unit of seven within the book of Revelation. Other sevenfold units are the seven seals, the seven trumpets and the seven bowls of God's wrath. Because the number seven denotes divine completeness as a whole the seven letters form a whole unit which has a message to the church universal; there are more than seven churches in Asia, for example Colossi has been omitted. In 1:11 John is commanded to 'write on a scroll what you see and send it to the seven churches: to Ephesus, Smyrna, Pergamum, Thyatira, Sardis, Philadelphia and Laodicea‘….”</a:t>
            </a:r>
            <a:r>
              <a:rPr lang="en-US" altLang="en-US" sz="2400"/>
              <a:t> </a:t>
            </a:r>
          </a:p>
        </p:txBody>
      </p:sp>
      <p:sp>
        <p:nvSpPr>
          <p:cNvPr id="3076" name="WordArt 4"/>
          <p:cNvSpPr>
            <a:spLocks noChangeArrowheads="1" noChangeShapeType="1" noTextEdit="1"/>
          </p:cNvSpPr>
          <p:nvPr/>
        </p:nvSpPr>
        <p:spPr bwMode="auto">
          <a:xfrm>
            <a:off x="2590800" y="85725"/>
            <a:ext cx="6934200" cy="641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Tree>
    <p:extLst>
      <p:ext uri="{BB962C8B-B14F-4D97-AF65-F5344CB8AC3E}">
        <p14:creationId xmlns:p14="http://schemas.microsoft.com/office/powerpoint/2010/main" val="2976717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075">
                                            <p:txEl>
                                              <p:pRg st="0" end="0"/>
                                            </p:txEl>
                                          </p:spTgt>
                                        </p:tgtEl>
                                        <p:attrNameLst>
                                          <p:attrName>style.visibility</p:attrName>
                                        </p:attrNameLst>
                                      </p:cBhvr>
                                      <p:to>
                                        <p:strVal val="visible"/>
                                      </p:to>
                                    </p:set>
                                    <p:anim calcmode="discrete" valueType="clr">
                                      <p:cBhvr override="childStyle">
                                        <p:cTn id="7" dur="80"/>
                                        <p:tgtEl>
                                          <p:spTgt spid="30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07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33600" y="0"/>
            <a:ext cx="7772400" cy="990600"/>
          </a:xfrm>
          <a:solidFill>
            <a:srgbClr val="FFFF00"/>
          </a:solidFill>
        </p:spPr>
        <p:txBody>
          <a:bodyPr/>
          <a:lstStyle/>
          <a:p>
            <a:endParaRPr lang="en-US" altLang="en-US"/>
          </a:p>
        </p:txBody>
      </p:sp>
      <p:sp>
        <p:nvSpPr>
          <p:cNvPr id="4099" name="Rectangle 3"/>
          <p:cNvSpPr>
            <a:spLocks noGrp="1" noChangeArrowheads="1"/>
          </p:cNvSpPr>
          <p:nvPr>
            <p:ph type="subTitle" idx="1"/>
          </p:nvPr>
        </p:nvSpPr>
        <p:spPr>
          <a:xfrm>
            <a:off x="1981200" y="1676400"/>
            <a:ext cx="8153400" cy="4648200"/>
          </a:xfrm>
        </p:spPr>
        <p:txBody>
          <a:bodyPr/>
          <a:lstStyle/>
          <a:p>
            <a:pPr algn="l">
              <a:lnSpc>
                <a:spcPct val="80000"/>
              </a:lnSpc>
            </a:pPr>
            <a:r>
              <a:rPr lang="en-US" altLang="en-US" sz="2800"/>
              <a:t>“…In verse 13 we see Christ among the lampstands, that is the seven churches, and in the letters we find out what he observed as he walks among the seven churches (2:1). Our Lord is one who walks among the churches and sees their deeds both good and bad. The seven churches represent the different imperfections that are likely to be found in individual churches in different localities and at different times. The churches give us a template against which we can measure our church in order to see our weaknesses and strengths, he also gives us the remedy for our deficiencies.”</a:t>
            </a:r>
          </a:p>
          <a:p>
            <a:pPr algn="l">
              <a:lnSpc>
                <a:spcPct val="80000"/>
              </a:lnSpc>
            </a:pPr>
            <a:endParaRPr lang="en-US" altLang="en-US" sz="2800"/>
          </a:p>
        </p:txBody>
      </p:sp>
      <p:sp>
        <p:nvSpPr>
          <p:cNvPr id="4100" name="WordArt 4"/>
          <p:cNvSpPr>
            <a:spLocks noChangeArrowheads="1" noChangeShapeType="1" noTextEdit="1"/>
          </p:cNvSpPr>
          <p:nvPr/>
        </p:nvSpPr>
        <p:spPr bwMode="auto">
          <a:xfrm>
            <a:off x="2590800" y="85725"/>
            <a:ext cx="6934200" cy="641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Tree>
    <p:extLst>
      <p:ext uri="{BB962C8B-B14F-4D97-AF65-F5344CB8AC3E}">
        <p14:creationId xmlns:p14="http://schemas.microsoft.com/office/powerpoint/2010/main" val="258484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099">
                                            <p:txEl>
                                              <p:pRg st="0" end="0"/>
                                            </p:txEl>
                                          </p:spTgt>
                                        </p:tgtEl>
                                        <p:attrNameLst>
                                          <p:attrName>style.visibility</p:attrName>
                                        </p:attrNameLst>
                                      </p:cBhvr>
                                      <p:to>
                                        <p:strVal val="visible"/>
                                      </p:to>
                                    </p:set>
                                    <p:anim calcmode="discrete" valueType="clr">
                                      <p:cBhvr override="childStyle">
                                        <p:cTn id="7" dur="80"/>
                                        <p:tgtEl>
                                          <p:spTgt spid="40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09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0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2133600" y="0"/>
            <a:ext cx="7772400" cy="838200"/>
          </a:xfrm>
          <a:solidFill>
            <a:srgbClr val="FFFF00"/>
          </a:solidFill>
        </p:spPr>
        <p:txBody>
          <a:bodyPr/>
          <a:lstStyle/>
          <a:p>
            <a:endParaRPr lang="en-US" altLang="en-US"/>
          </a:p>
        </p:txBody>
      </p:sp>
      <p:sp>
        <p:nvSpPr>
          <p:cNvPr id="24580" name="WordArt 4"/>
          <p:cNvSpPr>
            <a:spLocks noChangeArrowheads="1" noChangeShapeType="1" noTextEdit="1"/>
          </p:cNvSpPr>
          <p:nvPr/>
        </p:nvSpPr>
        <p:spPr bwMode="auto">
          <a:xfrm>
            <a:off x="2806700" y="85726"/>
            <a:ext cx="66294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
        <p:nvSpPr>
          <p:cNvPr id="24581" name="WordArt 5"/>
          <p:cNvSpPr>
            <a:spLocks noChangeArrowheads="1" noChangeShapeType="1" noTextEdit="1"/>
          </p:cNvSpPr>
          <p:nvPr/>
        </p:nvSpPr>
        <p:spPr bwMode="auto">
          <a:xfrm>
            <a:off x="1981200" y="1828800"/>
            <a:ext cx="6553200" cy="457200"/>
          </a:xfrm>
          <a:prstGeom prst="rect">
            <a:avLst/>
          </a:prstGeom>
        </p:spPr>
        <p:txBody>
          <a:bodyPr wrap="none" fromWordArt="1">
            <a:prstTxWarp prst="textPlain">
              <a:avLst>
                <a:gd name="adj" fmla="val 50000"/>
              </a:avLst>
            </a:prstTxWarp>
          </a:bodyPr>
          <a:lstStyle/>
          <a:p>
            <a:pPr algn="ctr"/>
            <a:r>
              <a:rPr lang="en-US" sz="20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Letters have a sevenfold pattern:</a:t>
            </a:r>
          </a:p>
        </p:txBody>
      </p:sp>
      <p:sp>
        <p:nvSpPr>
          <p:cNvPr id="24583" name="Rectangle 7"/>
          <p:cNvSpPr>
            <a:spLocks noChangeArrowheads="1"/>
          </p:cNvSpPr>
          <p:nvPr/>
        </p:nvSpPr>
        <p:spPr bwMode="auto">
          <a:xfrm>
            <a:off x="1828801" y="2722037"/>
            <a:ext cx="859631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fontAlgn="base">
              <a:spcBef>
                <a:spcPct val="0"/>
              </a:spcBef>
              <a:spcAft>
                <a:spcPct val="0"/>
              </a:spcAft>
              <a:buFontTx/>
              <a:buAutoNum type="arabicPeriod"/>
            </a:pPr>
            <a:r>
              <a:rPr lang="en-US" altLang="en-US" sz="2400">
                <a:solidFill>
                  <a:srgbClr val="000000"/>
                </a:solidFill>
              </a:rPr>
              <a:t>A greeting. “To the angel of the church” (cp. 2: 1).</a:t>
            </a:r>
          </a:p>
          <a:p>
            <a:pPr fontAlgn="base">
              <a:spcBef>
                <a:spcPct val="0"/>
              </a:spcBef>
              <a:spcAft>
                <a:spcPct val="0"/>
              </a:spcAft>
              <a:buFontTx/>
              <a:buAutoNum type="arabicPeriod"/>
            </a:pPr>
            <a:r>
              <a:rPr lang="en-US" altLang="en-US" sz="2400">
                <a:solidFill>
                  <a:srgbClr val="000000"/>
                </a:solidFill>
              </a:rPr>
              <a:t>A reference to Christ's self designation from Rev. 1:12-19.</a:t>
            </a:r>
          </a:p>
          <a:p>
            <a:pPr fontAlgn="base">
              <a:spcBef>
                <a:spcPct val="0"/>
              </a:spcBef>
              <a:spcAft>
                <a:spcPct val="0"/>
              </a:spcAft>
              <a:buFontTx/>
              <a:buAutoNum type="arabicPeriod"/>
            </a:pPr>
            <a:r>
              <a:rPr lang="en-US" altLang="en-US" sz="2400">
                <a:solidFill>
                  <a:srgbClr val="000000"/>
                </a:solidFill>
              </a:rPr>
              <a:t>A commendation. “I know your deeds...” (except in case of Smyrna and Pergamum, cp. 2: 2).</a:t>
            </a:r>
          </a:p>
          <a:p>
            <a:pPr fontAlgn="base">
              <a:spcBef>
                <a:spcPct val="0"/>
              </a:spcBef>
              <a:spcAft>
                <a:spcPct val="0"/>
              </a:spcAft>
            </a:pPr>
            <a:r>
              <a:rPr lang="en-US" altLang="en-US" sz="2400">
                <a:solidFill>
                  <a:srgbClr val="000000"/>
                </a:solidFill>
              </a:rPr>
              <a:t>4. A rebuke if applicable (except in case of Smyrna and Philadelphia).</a:t>
            </a:r>
          </a:p>
          <a:p>
            <a:pPr fontAlgn="base">
              <a:spcBef>
                <a:spcPct val="0"/>
              </a:spcBef>
              <a:spcAft>
                <a:spcPct val="0"/>
              </a:spcAft>
            </a:pPr>
            <a:r>
              <a:rPr lang="en-US" altLang="en-US" sz="2400">
                <a:solidFill>
                  <a:srgbClr val="000000"/>
                </a:solidFill>
              </a:rPr>
              <a:t>5. A charge to repent or a warning (cp. 2: 5).</a:t>
            </a:r>
          </a:p>
          <a:p>
            <a:pPr fontAlgn="base">
              <a:spcBef>
                <a:spcPct val="0"/>
              </a:spcBef>
              <a:spcAft>
                <a:spcPct val="0"/>
              </a:spcAft>
            </a:pPr>
            <a:r>
              <a:rPr lang="en-US" altLang="en-US" sz="2400">
                <a:solidFill>
                  <a:srgbClr val="000000"/>
                </a:solidFill>
              </a:rPr>
              <a:t>6. A call to hear (2: 7). </a:t>
            </a:r>
          </a:p>
          <a:p>
            <a:pPr fontAlgn="base">
              <a:spcBef>
                <a:spcPct val="0"/>
              </a:spcBef>
              <a:spcAft>
                <a:spcPct val="0"/>
              </a:spcAft>
            </a:pPr>
            <a:r>
              <a:rPr lang="en-US" altLang="en-US" sz="2400">
                <a:solidFill>
                  <a:srgbClr val="000000"/>
                </a:solidFill>
              </a:rPr>
              <a:t>7. A promise. The phrase “To him who overcomes” (cp. 2: 7). </a:t>
            </a:r>
            <a:br>
              <a:rPr lang="en-US" altLang="en-US" sz="2400">
                <a:solidFill>
                  <a:srgbClr val="000000"/>
                </a:solidFill>
              </a:rPr>
            </a:br>
            <a:endParaRPr lang="en-US" altLang="en-US" sz="2400">
              <a:solidFill>
                <a:srgbClr val="000000"/>
              </a:solidFill>
            </a:endParaRPr>
          </a:p>
        </p:txBody>
      </p:sp>
    </p:spTree>
    <p:extLst>
      <p:ext uri="{BB962C8B-B14F-4D97-AF65-F5344CB8AC3E}">
        <p14:creationId xmlns:p14="http://schemas.microsoft.com/office/powerpoint/2010/main" val="1460310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plus(in)">
                                      <p:cBhvr>
                                        <p:cTn id="7" dur="20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583">
                                            <p:txEl>
                                              <p:pRg st="0" end="0"/>
                                            </p:txEl>
                                          </p:spTgt>
                                        </p:tgtEl>
                                        <p:attrNameLst>
                                          <p:attrName>style.visibility</p:attrName>
                                        </p:attrNameLst>
                                      </p:cBhvr>
                                      <p:to>
                                        <p:strVal val="visible"/>
                                      </p:to>
                                    </p:set>
                                    <p:animEffect transition="in" filter="dissolve">
                                      <p:cBhvr>
                                        <p:cTn id="12" dur="500"/>
                                        <p:tgtEl>
                                          <p:spTgt spid="24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583">
                                            <p:txEl>
                                              <p:pRg st="1" end="1"/>
                                            </p:txEl>
                                          </p:spTgt>
                                        </p:tgtEl>
                                        <p:attrNameLst>
                                          <p:attrName>style.visibility</p:attrName>
                                        </p:attrNameLst>
                                      </p:cBhvr>
                                      <p:to>
                                        <p:strVal val="visible"/>
                                      </p:to>
                                    </p:set>
                                    <p:animEffect transition="in" filter="dissolve">
                                      <p:cBhvr>
                                        <p:cTn id="17" dur="500"/>
                                        <p:tgtEl>
                                          <p:spTgt spid="245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4583">
                                            <p:txEl>
                                              <p:pRg st="2" end="2"/>
                                            </p:txEl>
                                          </p:spTgt>
                                        </p:tgtEl>
                                        <p:attrNameLst>
                                          <p:attrName>style.visibility</p:attrName>
                                        </p:attrNameLst>
                                      </p:cBhvr>
                                      <p:to>
                                        <p:strVal val="visible"/>
                                      </p:to>
                                    </p:set>
                                    <p:animEffect transition="in" filter="dissolve">
                                      <p:cBhvr>
                                        <p:cTn id="22" dur="500"/>
                                        <p:tgtEl>
                                          <p:spTgt spid="2458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4583">
                                            <p:txEl>
                                              <p:pRg st="3" end="3"/>
                                            </p:txEl>
                                          </p:spTgt>
                                        </p:tgtEl>
                                        <p:attrNameLst>
                                          <p:attrName>style.visibility</p:attrName>
                                        </p:attrNameLst>
                                      </p:cBhvr>
                                      <p:to>
                                        <p:strVal val="visible"/>
                                      </p:to>
                                    </p:set>
                                    <p:animEffect transition="in" filter="dissolve">
                                      <p:cBhvr>
                                        <p:cTn id="27" dur="500"/>
                                        <p:tgtEl>
                                          <p:spTgt spid="2458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4583">
                                            <p:txEl>
                                              <p:pRg st="4" end="4"/>
                                            </p:txEl>
                                          </p:spTgt>
                                        </p:tgtEl>
                                        <p:attrNameLst>
                                          <p:attrName>style.visibility</p:attrName>
                                        </p:attrNameLst>
                                      </p:cBhvr>
                                      <p:to>
                                        <p:strVal val="visible"/>
                                      </p:to>
                                    </p:set>
                                    <p:animEffect transition="in" filter="dissolve">
                                      <p:cBhvr>
                                        <p:cTn id="32" dur="500"/>
                                        <p:tgtEl>
                                          <p:spTgt spid="2458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4583">
                                            <p:txEl>
                                              <p:pRg st="5" end="5"/>
                                            </p:txEl>
                                          </p:spTgt>
                                        </p:tgtEl>
                                        <p:attrNameLst>
                                          <p:attrName>style.visibility</p:attrName>
                                        </p:attrNameLst>
                                      </p:cBhvr>
                                      <p:to>
                                        <p:strVal val="visible"/>
                                      </p:to>
                                    </p:set>
                                    <p:animEffect transition="in" filter="dissolve">
                                      <p:cBhvr>
                                        <p:cTn id="37" dur="500"/>
                                        <p:tgtEl>
                                          <p:spTgt spid="2458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4583">
                                            <p:txEl>
                                              <p:pRg st="6" end="6"/>
                                            </p:txEl>
                                          </p:spTgt>
                                        </p:tgtEl>
                                        <p:attrNameLst>
                                          <p:attrName>style.visibility</p:attrName>
                                        </p:attrNameLst>
                                      </p:cBhvr>
                                      <p:to>
                                        <p:strVal val="visible"/>
                                      </p:to>
                                    </p:set>
                                    <p:animEffect transition="in" filter="dissolve">
                                      <p:cBhvr>
                                        <p:cTn id="42" dur="500"/>
                                        <p:tgtEl>
                                          <p:spTgt spid="245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8543" y="346508"/>
            <a:ext cx="9115124" cy="6359091"/>
          </a:xfrm>
        </p:spPr>
        <p:txBody>
          <a:bodyPr>
            <a:noAutofit/>
          </a:bodyPr>
          <a:lstStyle/>
          <a:p>
            <a:pPr>
              <a:lnSpc>
                <a:spcPts val="3400"/>
              </a:lnSpc>
            </a:pPr>
            <a:r>
              <a:rPr lang="en-US" sz="3000" b="1" dirty="0">
                <a:effectLst>
                  <a:outerShdw blurRad="38100" dist="38100" dir="2700000" algn="tl">
                    <a:srgbClr val="000000">
                      <a:alpha val="43137"/>
                    </a:srgbClr>
                  </a:outerShdw>
                </a:effectLst>
              </a:rPr>
              <a:t>It is easy to see how Judaizing teachers used this in opposing the church.</a:t>
            </a:r>
          </a:p>
          <a:p>
            <a:pPr>
              <a:lnSpc>
                <a:spcPts val="3400"/>
              </a:lnSpc>
            </a:pPr>
            <a:r>
              <a:rPr lang="en-US" sz="3000" b="1" dirty="0">
                <a:effectLst>
                  <a:outerShdw blurRad="38100" dist="38100" dir="2700000" algn="tl">
                    <a:srgbClr val="000000">
                      <a:alpha val="43137"/>
                    </a:srgbClr>
                  </a:outerShdw>
                </a:effectLst>
              </a:rPr>
              <a:t>But when Jerusalem fell, the temple was destroyed, and they could no longer use this as a means of trying to confuse people.</a:t>
            </a:r>
          </a:p>
          <a:p>
            <a:pPr>
              <a:lnSpc>
                <a:spcPts val="3400"/>
              </a:lnSpc>
            </a:pPr>
            <a:r>
              <a:rPr lang="en-US" sz="3000" b="1" dirty="0">
                <a:effectLst>
                  <a:outerShdw blurRad="38100" dist="38100" dir="2700000" algn="tl">
                    <a:srgbClr val="000000">
                      <a:alpha val="43137"/>
                    </a:srgbClr>
                  </a:outerShdw>
                </a:effectLst>
              </a:rPr>
              <a:t>While the temple stood, many thought of the church as only a sect of Judaism.</a:t>
            </a:r>
          </a:p>
          <a:p>
            <a:pPr>
              <a:lnSpc>
                <a:spcPts val="3400"/>
              </a:lnSpc>
            </a:pPr>
            <a:r>
              <a:rPr lang="en-US" sz="3000" b="1" dirty="0">
                <a:effectLst>
                  <a:outerShdw blurRad="38100" dist="38100" dir="2700000" algn="tl">
                    <a:srgbClr val="000000">
                      <a:alpha val="43137"/>
                    </a:srgbClr>
                  </a:outerShdw>
                </a:effectLst>
              </a:rPr>
              <a:t>Christianity had its roots in Judaism.</a:t>
            </a:r>
          </a:p>
          <a:p>
            <a:pPr>
              <a:lnSpc>
                <a:spcPts val="3400"/>
              </a:lnSpc>
            </a:pPr>
            <a:r>
              <a:rPr lang="en-US" sz="3000" b="1" dirty="0">
                <a:effectLst>
                  <a:outerShdw blurRad="38100" dist="38100" dir="2700000" algn="tl">
                    <a:srgbClr val="000000">
                      <a:alpha val="43137"/>
                    </a:srgbClr>
                  </a:outerShdw>
                </a:effectLst>
              </a:rPr>
              <a:t>The types and shadows of Judaism pointed to the church.</a:t>
            </a:r>
          </a:p>
          <a:p>
            <a:pPr>
              <a:lnSpc>
                <a:spcPts val="3400"/>
              </a:lnSpc>
            </a:pPr>
            <a:r>
              <a:rPr lang="en-US" sz="3000" b="1" dirty="0">
                <a:effectLst>
                  <a:outerShdw blurRad="38100" dist="38100" dir="2700000" algn="tl">
                    <a:srgbClr val="000000">
                      <a:alpha val="43137"/>
                    </a:srgbClr>
                  </a:outerShdw>
                </a:effectLst>
              </a:rPr>
              <a:t>The prophecies of the Old Testament foretold of the establishment of another kingdom (Daniel 2, 7, 9; Isaiah 2:1-4).</a:t>
            </a:r>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11</a:t>
            </a:fld>
            <a:endParaRPr lang="en-US">
              <a:solidFill>
                <a:prstClr val="black">
                  <a:tint val="75000"/>
                </a:prstClr>
              </a:solidFill>
              <a:latin typeface="Calibri"/>
            </a:endParaRPr>
          </a:p>
        </p:txBody>
      </p:sp>
    </p:spTree>
    <p:extLst>
      <p:ext uri="{BB962C8B-B14F-4D97-AF65-F5344CB8AC3E}">
        <p14:creationId xmlns:p14="http://schemas.microsoft.com/office/powerpoint/2010/main" val="292302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133600" y="0"/>
            <a:ext cx="7772400" cy="838200"/>
          </a:xfrm>
          <a:solidFill>
            <a:srgbClr val="FFFF00"/>
          </a:solidFill>
        </p:spPr>
        <p:txBody>
          <a:bodyPr/>
          <a:lstStyle/>
          <a:p>
            <a:endParaRPr lang="en-US" altLang="en-US"/>
          </a:p>
        </p:txBody>
      </p:sp>
      <p:sp>
        <p:nvSpPr>
          <p:cNvPr id="20484" name="WordArt 4"/>
          <p:cNvSpPr>
            <a:spLocks noChangeArrowheads="1" noChangeShapeType="1" noTextEdit="1"/>
          </p:cNvSpPr>
          <p:nvPr/>
        </p:nvSpPr>
        <p:spPr bwMode="auto">
          <a:xfrm>
            <a:off x="2806700" y="85726"/>
            <a:ext cx="66294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
        <p:nvSpPr>
          <p:cNvPr id="20485" name="WordArt 5"/>
          <p:cNvSpPr>
            <a:spLocks noChangeArrowheads="1" noChangeShapeType="1" noTextEdit="1"/>
          </p:cNvSpPr>
          <p:nvPr/>
        </p:nvSpPr>
        <p:spPr bwMode="auto">
          <a:xfrm>
            <a:off x="2133600" y="1905000"/>
            <a:ext cx="6248400" cy="457200"/>
          </a:xfrm>
          <a:prstGeom prst="rect">
            <a:avLst/>
          </a:prstGeom>
        </p:spPr>
        <p:txBody>
          <a:bodyPr wrap="none" fromWordArt="1">
            <a:prstTxWarp prst="textPlain">
              <a:avLst>
                <a:gd name="adj" fmla="val 50000"/>
              </a:avLst>
            </a:prstTxWarp>
          </a:bodyPr>
          <a:lstStyle/>
          <a:p>
            <a:pPr algn="ctr"/>
            <a:r>
              <a:rPr lang="en-US" sz="20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Rewards for overcoming:</a:t>
            </a:r>
          </a:p>
        </p:txBody>
      </p:sp>
      <p:sp>
        <p:nvSpPr>
          <p:cNvPr id="20486" name="Rectangle 6"/>
          <p:cNvSpPr>
            <a:spLocks noChangeArrowheads="1"/>
          </p:cNvSpPr>
          <p:nvPr/>
        </p:nvSpPr>
        <p:spPr bwMode="auto">
          <a:xfrm>
            <a:off x="1905000" y="2802444"/>
            <a:ext cx="8305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fontAlgn="base">
              <a:spcBef>
                <a:spcPct val="0"/>
              </a:spcBef>
              <a:spcAft>
                <a:spcPct val="0"/>
              </a:spcAft>
              <a:buFontTx/>
              <a:buAutoNum type="arabicPeriod"/>
            </a:pPr>
            <a:r>
              <a:rPr lang="en-US" altLang="en-US" sz="2400">
                <a:solidFill>
                  <a:srgbClr val="000000"/>
                </a:solidFill>
              </a:rPr>
              <a:t>Will eat of the tree of life watered by the river of life whose source is Christ (2: 7).</a:t>
            </a:r>
          </a:p>
          <a:p>
            <a:pPr fontAlgn="base">
              <a:spcBef>
                <a:spcPct val="0"/>
              </a:spcBef>
              <a:spcAft>
                <a:spcPct val="0"/>
              </a:spcAft>
              <a:buFontTx/>
              <a:buAutoNum type="arabicPeriod"/>
            </a:pPr>
            <a:r>
              <a:rPr lang="en-US" altLang="en-US" sz="2400">
                <a:solidFill>
                  <a:srgbClr val="000000"/>
                </a:solidFill>
              </a:rPr>
              <a:t>Will receive the hidden manna (2: 17).</a:t>
            </a:r>
          </a:p>
          <a:p>
            <a:pPr fontAlgn="base">
              <a:spcBef>
                <a:spcPct val="0"/>
              </a:spcBef>
              <a:spcAft>
                <a:spcPct val="0"/>
              </a:spcAft>
              <a:buFontTx/>
              <a:buAutoNum type="arabicPeriod"/>
            </a:pPr>
            <a:r>
              <a:rPr lang="en-US" altLang="en-US" sz="2400">
                <a:solidFill>
                  <a:srgbClr val="000000"/>
                </a:solidFill>
              </a:rPr>
              <a:t>Will share in Christ's authority over the nations (2: 26).</a:t>
            </a:r>
          </a:p>
          <a:p>
            <a:pPr fontAlgn="base">
              <a:spcBef>
                <a:spcPct val="0"/>
              </a:spcBef>
              <a:spcAft>
                <a:spcPct val="0"/>
              </a:spcAft>
              <a:buFontTx/>
              <a:buAutoNum type="arabicPeriod"/>
            </a:pPr>
            <a:r>
              <a:rPr lang="en-US" altLang="en-US" sz="2400">
                <a:solidFill>
                  <a:srgbClr val="000000"/>
                </a:solidFill>
              </a:rPr>
              <a:t>Will walk with Christ dressed in white (3: 4).</a:t>
            </a:r>
          </a:p>
          <a:p>
            <a:pPr fontAlgn="base">
              <a:spcBef>
                <a:spcPct val="0"/>
              </a:spcBef>
              <a:spcAft>
                <a:spcPct val="0"/>
              </a:spcAft>
              <a:buFontTx/>
              <a:buAutoNum type="arabicPeriod"/>
            </a:pPr>
            <a:r>
              <a:rPr lang="en-US" altLang="en-US" sz="2400">
                <a:solidFill>
                  <a:srgbClr val="000000"/>
                </a:solidFill>
              </a:rPr>
              <a:t>Will write on him my new name (3: 12).</a:t>
            </a:r>
          </a:p>
          <a:p>
            <a:pPr fontAlgn="base">
              <a:spcBef>
                <a:spcPct val="0"/>
              </a:spcBef>
              <a:spcAft>
                <a:spcPct val="0"/>
              </a:spcAft>
              <a:buFontTx/>
              <a:buAutoNum type="arabicPeriod"/>
            </a:pPr>
            <a:r>
              <a:rPr lang="en-US" altLang="en-US" sz="2400">
                <a:solidFill>
                  <a:srgbClr val="000000"/>
                </a:solidFill>
              </a:rPr>
              <a:t>Will sit with Christ on his throne (3: 21).</a:t>
            </a:r>
            <a:br>
              <a:rPr lang="en-US" altLang="en-US" sz="2400">
                <a:solidFill>
                  <a:srgbClr val="000000"/>
                </a:solidFill>
              </a:rPr>
            </a:br>
            <a:endParaRPr lang="en-US" altLang="en-US" sz="2400">
              <a:solidFill>
                <a:srgbClr val="000000"/>
              </a:solidFill>
            </a:endParaRPr>
          </a:p>
        </p:txBody>
      </p:sp>
    </p:spTree>
    <p:extLst>
      <p:ext uri="{BB962C8B-B14F-4D97-AF65-F5344CB8AC3E}">
        <p14:creationId xmlns:p14="http://schemas.microsoft.com/office/powerpoint/2010/main" val="4222678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plus(in)">
                                      <p:cBhvr>
                                        <p:cTn id="7" dur="20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6">
                                            <p:txEl>
                                              <p:pRg st="0" end="0"/>
                                            </p:txEl>
                                          </p:spTgt>
                                        </p:tgtEl>
                                        <p:attrNameLst>
                                          <p:attrName>style.visibility</p:attrName>
                                        </p:attrNameLst>
                                      </p:cBhvr>
                                      <p:to>
                                        <p:strVal val="visible"/>
                                      </p:to>
                                    </p:set>
                                    <p:animEffect transition="in" filter="dissolve">
                                      <p:cBhvr>
                                        <p:cTn id="12" dur="500"/>
                                        <p:tgtEl>
                                          <p:spTgt spid="204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6">
                                            <p:txEl>
                                              <p:pRg st="1" end="1"/>
                                            </p:txEl>
                                          </p:spTgt>
                                        </p:tgtEl>
                                        <p:attrNameLst>
                                          <p:attrName>style.visibility</p:attrName>
                                        </p:attrNameLst>
                                      </p:cBhvr>
                                      <p:to>
                                        <p:strVal val="visible"/>
                                      </p:to>
                                    </p:set>
                                    <p:animEffect transition="in" filter="dissolve">
                                      <p:cBhvr>
                                        <p:cTn id="17" dur="500"/>
                                        <p:tgtEl>
                                          <p:spTgt spid="2048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486">
                                            <p:txEl>
                                              <p:pRg st="2" end="2"/>
                                            </p:txEl>
                                          </p:spTgt>
                                        </p:tgtEl>
                                        <p:attrNameLst>
                                          <p:attrName>style.visibility</p:attrName>
                                        </p:attrNameLst>
                                      </p:cBhvr>
                                      <p:to>
                                        <p:strVal val="visible"/>
                                      </p:to>
                                    </p:set>
                                    <p:animEffect transition="in" filter="dissolve">
                                      <p:cBhvr>
                                        <p:cTn id="22" dur="500"/>
                                        <p:tgtEl>
                                          <p:spTgt spid="2048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486">
                                            <p:txEl>
                                              <p:pRg st="3" end="3"/>
                                            </p:txEl>
                                          </p:spTgt>
                                        </p:tgtEl>
                                        <p:attrNameLst>
                                          <p:attrName>style.visibility</p:attrName>
                                        </p:attrNameLst>
                                      </p:cBhvr>
                                      <p:to>
                                        <p:strVal val="visible"/>
                                      </p:to>
                                    </p:set>
                                    <p:animEffect transition="in" filter="dissolve">
                                      <p:cBhvr>
                                        <p:cTn id="27" dur="500"/>
                                        <p:tgtEl>
                                          <p:spTgt spid="2048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0486">
                                            <p:txEl>
                                              <p:pRg st="4" end="4"/>
                                            </p:txEl>
                                          </p:spTgt>
                                        </p:tgtEl>
                                        <p:attrNameLst>
                                          <p:attrName>style.visibility</p:attrName>
                                        </p:attrNameLst>
                                      </p:cBhvr>
                                      <p:to>
                                        <p:strVal val="visible"/>
                                      </p:to>
                                    </p:set>
                                    <p:animEffect transition="in" filter="dissolve">
                                      <p:cBhvr>
                                        <p:cTn id="32" dur="500"/>
                                        <p:tgtEl>
                                          <p:spTgt spid="2048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0486">
                                            <p:txEl>
                                              <p:pRg st="5" end="5"/>
                                            </p:txEl>
                                          </p:spTgt>
                                        </p:tgtEl>
                                        <p:attrNameLst>
                                          <p:attrName>style.visibility</p:attrName>
                                        </p:attrNameLst>
                                      </p:cBhvr>
                                      <p:to>
                                        <p:strVal val="visible"/>
                                      </p:to>
                                    </p:set>
                                    <p:animEffect transition="in" filter="dissolve">
                                      <p:cBhvr>
                                        <p:cTn id="37" dur="500"/>
                                        <p:tgtEl>
                                          <p:spTgt spid="204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0"/>
            <a:ext cx="7772400" cy="838200"/>
          </a:xfrm>
          <a:solidFill>
            <a:srgbClr val="FFFF00"/>
          </a:solidFill>
        </p:spPr>
        <p:txBody>
          <a:bodyPr/>
          <a:lstStyle/>
          <a:p>
            <a:endParaRPr lang="en-US" altLang="en-US"/>
          </a:p>
        </p:txBody>
      </p:sp>
      <p:sp>
        <p:nvSpPr>
          <p:cNvPr id="22532" name="WordArt 4"/>
          <p:cNvSpPr>
            <a:spLocks noChangeArrowheads="1" noChangeShapeType="1" noTextEdit="1"/>
          </p:cNvSpPr>
          <p:nvPr/>
        </p:nvSpPr>
        <p:spPr bwMode="auto">
          <a:xfrm>
            <a:off x="2806700" y="85726"/>
            <a:ext cx="66294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
        <p:nvSpPr>
          <p:cNvPr id="22533" name="WordArt 5"/>
          <p:cNvSpPr>
            <a:spLocks noChangeArrowheads="1" noChangeShapeType="1" noTextEdit="1"/>
          </p:cNvSpPr>
          <p:nvPr/>
        </p:nvSpPr>
        <p:spPr bwMode="auto">
          <a:xfrm>
            <a:off x="2133600" y="1981200"/>
            <a:ext cx="6096000" cy="457200"/>
          </a:xfrm>
          <a:prstGeom prst="rect">
            <a:avLst/>
          </a:prstGeom>
        </p:spPr>
        <p:txBody>
          <a:bodyPr wrap="none" fromWordArt="1">
            <a:prstTxWarp prst="textPlain">
              <a:avLst>
                <a:gd name="adj" fmla="val 50000"/>
              </a:avLst>
            </a:prstTxWarp>
          </a:bodyPr>
          <a:lstStyle/>
          <a:p>
            <a:pPr algn="ctr"/>
            <a:r>
              <a:rPr lang="en-US" sz="20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Summary of conditions:</a:t>
            </a:r>
          </a:p>
        </p:txBody>
      </p:sp>
      <p:sp>
        <p:nvSpPr>
          <p:cNvPr id="22534" name="Rectangle 6"/>
          <p:cNvSpPr>
            <a:spLocks noChangeArrowheads="1"/>
          </p:cNvSpPr>
          <p:nvPr/>
        </p:nvSpPr>
        <p:spPr bwMode="auto">
          <a:xfrm>
            <a:off x="1981201" y="2709189"/>
            <a:ext cx="793432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endParaRPr>
          </a:p>
          <a:p>
            <a:pPr fontAlgn="base">
              <a:spcBef>
                <a:spcPct val="0"/>
              </a:spcBef>
              <a:spcAft>
                <a:spcPct val="0"/>
              </a:spcAft>
              <a:buFontTx/>
              <a:buAutoNum type="arabicPeriod"/>
            </a:pPr>
            <a:r>
              <a:rPr lang="en-US" altLang="en-US" sz="2400">
                <a:solidFill>
                  <a:srgbClr val="000000"/>
                </a:solidFill>
              </a:rPr>
              <a:t>Commended with nothing against:</a:t>
            </a:r>
          </a:p>
          <a:p>
            <a:pPr fontAlgn="base">
              <a:spcBef>
                <a:spcPct val="0"/>
              </a:spcBef>
              <a:spcAft>
                <a:spcPct val="0"/>
              </a:spcAft>
              <a:buFontTx/>
              <a:buAutoNum type="arabicPeriod"/>
            </a:pPr>
            <a:endParaRPr lang="en-US" altLang="en-US" sz="2400" b="1">
              <a:solidFill>
                <a:srgbClr val="008A00"/>
              </a:solidFill>
            </a:endParaRPr>
          </a:p>
          <a:p>
            <a:pPr fontAlgn="base">
              <a:spcBef>
                <a:spcPct val="0"/>
              </a:spcBef>
              <a:spcAft>
                <a:spcPct val="0"/>
              </a:spcAft>
            </a:pPr>
            <a:r>
              <a:rPr lang="en-US" altLang="en-US" sz="2400" b="1">
                <a:solidFill>
                  <a:srgbClr val="008A00"/>
                </a:solidFill>
              </a:rPr>
              <a:t>Smyrna:</a:t>
            </a:r>
            <a:r>
              <a:rPr lang="en-US" altLang="en-US" sz="2400">
                <a:solidFill>
                  <a:srgbClr val="000000"/>
                </a:solidFill>
              </a:rPr>
              <a:t> Materially poor but spiritually rich, enduring</a:t>
            </a:r>
          </a:p>
          <a:p>
            <a:pPr fontAlgn="base">
              <a:spcBef>
                <a:spcPct val="0"/>
              </a:spcBef>
              <a:spcAft>
                <a:spcPct val="0"/>
              </a:spcAft>
            </a:pPr>
            <a:r>
              <a:rPr lang="en-US" altLang="en-US" sz="2400">
                <a:solidFill>
                  <a:srgbClr val="000000"/>
                </a:solidFill>
              </a:rPr>
              <a:t>affliction, slandered and persecuted.</a:t>
            </a:r>
          </a:p>
          <a:p>
            <a:pPr fontAlgn="base">
              <a:spcBef>
                <a:spcPct val="0"/>
              </a:spcBef>
              <a:spcAft>
                <a:spcPct val="0"/>
              </a:spcAft>
            </a:pPr>
            <a:endParaRPr lang="en-US" altLang="en-US" sz="2400">
              <a:solidFill>
                <a:srgbClr val="000000"/>
              </a:solidFill>
            </a:endParaRPr>
          </a:p>
          <a:p>
            <a:pPr fontAlgn="base">
              <a:spcBef>
                <a:spcPct val="0"/>
              </a:spcBef>
              <a:spcAft>
                <a:spcPct val="0"/>
              </a:spcAft>
            </a:pPr>
            <a:r>
              <a:rPr lang="en-US" altLang="en-US" sz="2400" b="1">
                <a:solidFill>
                  <a:srgbClr val="008A00"/>
                </a:solidFill>
              </a:rPr>
              <a:t>Philadelphia:</a:t>
            </a:r>
            <a:r>
              <a:rPr lang="en-US" altLang="en-US" sz="2400">
                <a:solidFill>
                  <a:srgbClr val="000000"/>
                </a:solidFill>
              </a:rPr>
              <a:t> Open door, little strength, kept his word,</a:t>
            </a:r>
          </a:p>
          <a:p>
            <a:pPr fontAlgn="base">
              <a:spcBef>
                <a:spcPct val="0"/>
              </a:spcBef>
              <a:spcAft>
                <a:spcPct val="0"/>
              </a:spcAft>
            </a:pPr>
            <a:r>
              <a:rPr lang="en-US" altLang="en-US" sz="2400">
                <a:solidFill>
                  <a:srgbClr val="000000"/>
                </a:solidFill>
              </a:rPr>
              <a:t>had not denied his name, endured patiently.</a:t>
            </a:r>
            <a:br>
              <a:rPr lang="en-US" altLang="en-US" sz="2400">
                <a:solidFill>
                  <a:srgbClr val="000000"/>
                </a:solidFill>
              </a:rPr>
            </a:br>
            <a:endParaRPr lang="en-US" altLang="en-US" sz="2400">
              <a:solidFill>
                <a:srgbClr val="000000"/>
              </a:solidFill>
            </a:endParaRPr>
          </a:p>
        </p:txBody>
      </p:sp>
    </p:spTree>
    <p:extLst>
      <p:ext uri="{BB962C8B-B14F-4D97-AF65-F5344CB8AC3E}">
        <p14:creationId xmlns:p14="http://schemas.microsoft.com/office/powerpoint/2010/main" val="2493228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plus(in)">
                                      <p:cBhvr>
                                        <p:cTn id="7" dur="20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fade">
                                      <p:cBhvr>
                                        <p:cTn id="12" dur="2000"/>
                                        <p:tgtEl>
                                          <p:spTgt spid="22534">
                                            <p:txEl>
                                              <p:pRg st="1" end="1"/>
                                            </p:txEl>
                                          </p:spTgt>
                                        </p:tgtEl>
                                      </p:cBhvr>
                                    </p:animEffect>
                                    <p:anim calcmode="lin" valueType="num">
                                      <p:cBhvr>
                                        <p:cTn id="13" dur="2000" fill="hold"/>
                                        <p:tgtEl>
                                          <p:spTgt spid="22534">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253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2534">
                                            <p:txEl>
                                              <p:pRg st="3" end="3"/>
                                            </p:txEl>
                                          </p:spTgt>
                                        </p:tgtEl>
                                        <p:attrNameLst>
                                          <p:attrName>style.visibility</p:attrName>
                                        </p:attrNameLst>
                                      </p:cBhvr>
                                      <p:to>
                                        <p:strVal val="visible"/>
                                      </p:to>
                                    </p:set>
                                    <p:animEffect transition="in" filter="dissolve">
                                      <p:cBhvr>
                                        <p:cTn id="19" dur="500"/>
                                        <p:tgtEl>
                                          <p:spTgt spid="22534">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2534">
                                            <p:txEl>
                                              <p:pRg st="4" end="4"/>
                                            </p:txEl>
                                          </p:spTgt>
                                        </p:tgtEl>
                                        <p:attrNameLst>
                                          <p:attrName>style.visibility</p:attrName>
                                        </p:attrNameLst>
                                      </p:cBhvr>
                                      <p:to>
                                        <p:strVal val="visible"/>
                                      </p:to>
                                    </p:set>
                                    <p:animEffect transition="in" filter="dissolve">
                                      <p:cBhvr>
                                        <p:cTn id="22" dur="500"/>
                                        <p:tgtEl>
                                          <p:spTgt spid="2253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534">
                                            <p:txEl>
                                              <p:pRg st="6" end="6"/>
                                            </p:txEl>
                                          </p:spTgt>
                                        </p:tgtEl>
                                        <p:attrNameLst>
                                          <p:attrName>style.visibility</p:attrName>
                                        </p:attrNameLst>
                                      </p:cBhvr>
                                      <p:to>
                                        <p:strVal val="visible"/>
                                      </p:to>
                                    </p:set>
                                    <p:animEffect transition="in" filter="dissolve">
                                      <p:cBhvr>
                                        <p:cTn id="27" dur="500"/>
                                        <p:tgtEl>
                                          <p:spTgt spid="22534">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2534">
                                            <p:txEl>
                                              <p:pRg st="7" end="7"/>
                                            </p:txEl>
                                          </p:spTgt>
                                        </p:tgtEl>
                                        <p:attrNameLst>
                                          <p:attrName>style.visibility</p:attrName>
                                        </p:attrNameLst>
                                      </p:cBhvr>
                                      <p:to>
                                        <p:strVal val="visible"/>
                                      </p:to>
                                    </p:set>
                                    <p:animEffect transition="in" filter="dissolve">
                                      <p:cBhvr>
                                        <p:cTn id="30" dur="500"/>
                                        <p:tgtEl>
                                          <p:spTgt spid="225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133600" y="0"/>
            <a:ext cx="7772400" cy="838200"/>
          </a:xfrm>
          <a:solidFill>
            <a:srgbClr val="FFFF00"/>
          </a:solidFill>
        </p:spPr>
        <p:txBody>
          <a:bodyPr/>
          <a:lstStyle/>
          <a:p>
            <a:endParaRPr lang="en-US" altLang="en-US"/>
          </a:p>
        </p:txBody>
      </p:sp>
      <p:sp>
        <p:nvSpPr>
          <p:cNvPr id="23556" name="WordArt 4"/>
          <p:cNvSpPr>
            <a:spLocks noChangeArrowheads="1" noChangeShapeType="1" noTextEdit="1"/>
          </p:cNvSpPr>
          <p:nvPr/>
        </p:nvSpPr>
        <p:spPr bwMode="auto">
          <a:xfrm>
            <a:off x="2806700" y="85726"/>
            <a:ext cx="66294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
        <p:nvSpPr>
          <p:cNvPr id="23557" name="WordArt 5"/>
          <p:cNvSpPr>
            <a:spLocks noChangeArrowheads="1" noChangeShapeType="1" noTextEdit="1"/>
          </p:cNvSpPr>
          <p:nvPr/>
        </p:nvSpPr>
        <p:spPr bwMode="auto">
          <a:xfrm>
            <a:off x="2057400" y="1676400"/>
            <a:ext cx="5791200" cy="457200"/>
          </a:xfrm>
          <a:prstGeom prst="rect">
            <a:avLst/>
          </a:prstGeom>
        </p:spPr>
        <p:txBody>
          <a:bodyPr wrap="none" fromWordArt="1">
            <a:prstTxWarp prst="textPlain">
              <a:avLst>
                <a:gd name="adj" fmla="val 50000"/>
              </a:avLst>
            </a:prstTxWarp>
          </a:bodyPr>
          <a:lstStyle/>
          <a:p>
            <a:pPr algn="ctr"/>
            <a:r>
              <a:rPr lang="en-US" sz="20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Summary of conditions:</a:t>
            </a:r>
          </a:p>
        </p:txBody>
      </p:sp>
      <p:sp>
        <p:nvSpPr>
          <p:cNvPr id="23558" name="Rectangle 6"/>
          <p:cNvSpPr>
            <a:spLocks noChangeArrowheads="1"/>
          </p:cNvSpPr>
          <p:nvPr/>
        </p:nvSpPr>
        <p:spPr bwMode="auto">
          <a:xfrm>
            <a:off x="1981200" y="2355881"/>
            <a:ext cx="8077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en-US" sz="2400">
                <a:solidFill>
                  <a:srgbClr val="000000"/>
                </a:solidFill>
                <a:latin typeface="Arial"/>
              </a:rPr>
              <a:t>2. Commended but with things against.</a:t>
            </a:r>
          </a:p>
          <a:p>
            <a:pPr fontAlgn="base">
              <a:spcBef>
                <a:spcPct val="0"/>
              </a:spcBef>
              <a:spcAft>
                <a:spcPct val="0"/>
              </a:spcAft>
            </a:pPr>
            <a:endParaRPr lang="en-US" altLang="en-US" sz="2400">
              <a:solidFill>
                <a:srgbClr val="000000"/>
              </a:solidFill>
              <a:latin typeface="Arial"/>
            </a:endParaRPr>
          </a:p>
          <a:p>
            <a:pPr fontAlgn="base">
              <a:spcBef>
                <a:spcPct val="0"/>
              </a:spcBef>
              <a:spcAft>
                <a:spcPct val="0"/>
              </a:spcAft>
            </a:pPr>
            <a:r>
              <a:rPr lang="en-US" altLang="en-US" sz="2400" b="1">
                <a:solidFill>
                  <a:srgbClr val="008A00"/>
                </a:solidFill>
                <a:latin typeface="Arial"/>
              </a:rPr>
              <a:t>Ephesus:</a:t>
            </a:r>
            <a:r>
              <a:rPr lang="en-US" altLang="en-US" sz="2400">
                <a:solidFill>
                  <a:srgbClr val="000000"/>
                </a:solidFill>
                <a:latin typeface="Arial"/>
              </a:rPr>
              <a:t> Hard work, perseverance, have not grown weary, cannot tolerate wicked men but had lost their love.</a:t>
            </a:r>
          </a:p>
          <a:p>
            <a:pPr fontAlgn="base">
              <a:spcBef>
                <a:spcPct val="0"/>
              </a:spcBef>
              <a:spcAft>
                <a:spcPct val="0"/>
              </a:spcAft>
            </a:pPr>
            <a:endParaRPr lang="en-US" altLang="en-US" sz="2400">
              <a:solidFill>
                <a:srgbClr val="000000"/>
              </a:solidFill>
              <a:latin typeface="Arial"/>
            </a:endParaRPr>
          </a:p>
          <a:p>
            <a:pPr fontAlgn="base">
              <a:spcBef>
                <a:spcPct val="0"/>
              </a:spcBef>
              <a:spcAft>
                <a:spcPct val="0"/>
              </a:spcAft>
            </a:pPr>
            <a:r>
              <a:rPr lang="en-US" altLang="en-US" sz="2400" b="1">
                <a:solidFill>
                  <a:srgbClr val="008A00"/>
                </a:solidFill>
                <a:latin typeface="Arial"/>
              </a:rPr>
              <a:t>Pergamum:</a:t>
            </a:r>
            <a:r>
              <a:rPr lang="en-US" altLang="en-US" sz="2400">
                <a:solidFill>
                  <a:srgbClr val="000000"/>
                </a:solidFill>
                <a:latin typeface="Arial"/>
              </a:rPr>
              <a:t> Live where Satan has his throne, Antipas was martyred, remain true to his name did not renounce their faith, but some hold to teaching of Balaam.</a:t>
            </a:r>
          </a:p>
          <a:p>
            <a:pPr fontAlgn="base">
              <a:spcBef>
                <a:spcPct val="0"/>
              </a:spcBef>
              <a:spcAft>
                <a:spcPct val="0"/>
              </a:spcAft>
            </a:pPr>
            <a:endParaRPr lang="en-US" altLang="en-US" sz="2400">
              <a:solidFill>
                <a:srgbClr val="000000"/>
              </a:solidFill>
              <a:latin typeface="Arial"/>
            </a:endParaRPr>
          </a:p>
          <a:p>
            <a:pPr fontAlgn="base">
              <a:spcBef>
                <a:spcPct val="0"/>
              </a:spcBef>
              <a:spcAft>
                <a:spcPct val="0"/>
              </a:spcAft>
            </a:pPr>
            <a:r>
              <a:rPr lang="en-US" altLang="en-US" sz="2400" b="1">
                <a:solidFill>
                  <a:srgbClr val="008A00"/>
                </a:solidFill>
                <a:latin typeface="Arial"/>
              </a:rPr>
              <a:t>Thyatira:</a:t>
            </a:r>
            <a:r>
              <a:rPr lang="en-US" altLang="en-US" sz="2400">
                <a:solidFill>
                  <a:srgbClr val="000000"/>
                </a:solidFill>
                <a:latin typeface="Arial"/>
              </a:rPr>
              <a:t> Have growing love and faith but tolerate the false teaching of Jezebel.</a:t>
            </a:r>
            <a:br>
              <a:rPr lang="en-US" altLang="en-US" sz="2400">
                <a:solidFill>
                  <a:srgbClr val="000000"/>
                </a:solidFill>
                <a:latin typeface="Arial"/>
              </a:rPr>
            </a:br>
            <a:endParaRPr lang="en-US" altLang="en-US" sz="2400">
              <a:solidFill>
                <a:srgbClr val="000000"/>
              </a:solidFill>
              <a:latin typeface="Arial"/>
            </a:endParaRPr>
          </a:p>
        </p:txBody>
      </p:sp>
    </p:spTree>
    <p:extLst>
      <p:ext uri="{BB962C8B-B14F-4D97-AF65-F5344CB8AC3E}">
        <p14:creationId xmlns:p14="http://schemas.microsoft.com/office/powerpoint/2010/main" val="253126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plus(in)">
                                      <p:cBhvr>
                                        <p:cTn id="7" dur="20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23558">
                                            <p:txEl>
                                              <p:pRg st="0" end="0"/>
                                            </p:txEl>
                                          </p:spTgt>
                                        </p:tgtEl>
                                        <p:attrNameLst>
                                          <p:attrName>style.visibility</p:attrName>
                                        </p:attrNameLst>
                                      </p:cBhvr>
                                      <p:to>
                                        <p:strVal val="visible"/>
                                      </p:to>
                                    </p:set>
                                    <p:animEffect transition="in" filter="fade">
                                      <p:cBhvr>
                                        <p:cTn id="12" dur="2000"/>
                                        <p:tgtEl>
                                          <p:spTgt spid="23558">
                                            <p:txEl>
                                              <p:pRg st="0" end="0"/>
                                            </p:txEl>
                                          </p:spTgt>
                                        </p:tgtEl>
                                      </p:cBhvr>
                                    </p:animEffect>
                                    <p:anim calcmode="lin" valueType="num">
                                      <p:cBhvr>
                                        <p:cTn id="13" dur="2000" fill="hold"/>
                                        <p:tgtEl>
                                          <p:spTgt spid="23558">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355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3558">
                                            <p:txEl>
                                              <p:pRg st="2" end="2"/>
                                            </p:txEl>
                                          </p:spTgt>
                                        </p:tgtEl>
                                        <p:attrNameLst>
                                          <p:attrName>style.visibility</p:attrName>
                                        </p:attrNameLst>
                                      </p:cBhvr>
                                      <p:to>
                                        <p:strVal val="visible"/>
                                      </p:to>
                                    </p:set>
                                    <p:animEffect transition="in" filter="dissolve">
                                      <p:cBhvr>
                                        <p:cTn id="19" dur="500"/>
                                        <p:tgtEl>
                                          <p:spTgt spid="23558">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3558">
                                            <p:txEl>
                                              <p:pRg st="4" end="4"/>
                                            </p:txEl>
                                          </p:spTgt>
                                        </p:tgtEl>
                                        <p:attrNameLst>
                                          <p:attrName>style.visibility</p:attrName>
                                        </p:attrNameLst>
                                      </p:cBhvr>
                                      <p:to>
                                        <p:strVal val="visible"/>
                                      </p:to>
                                    </p:set>
                                    <p:animEffect transition="in" filter="dissolve">
                                      <p:cBhvr>
                                        <p:cTn id="24" dur="500"/>
                                        <p:tgtEl>
                                          <p:spTgt spid="23558">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3558">
                                            <p:txEl>
                                              <p:pRg st="6" end="6"/>
                                            </p:txEl>
                                          </p:spTgt>
                                        </p:tgtEl>
                                        <p:attrNameLst>
                                          <p:attrName>style.visibility</p:attrName>
                                        </p:attrNameLst>
                                      </p:cBhvr>
                                      <p:to>
                                        <p:strVal val="visible"/>
                                      </p:to>
                                    </p:set>
                                    <p:animEffect transition="in" filter="dissolve">
                                      <p:cBhvr>
                                        <p:cTn id="29" dur="500"/>
                                        <p:tgtEl>
                                          <p:spTgt spid="235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133600" y="0"/>
            <a:ext cx="7772400" cy="838200"/>
          </a:xfrm>
          <a:solidFill>
            <a:srgbClr val="FFFF00"/>
          </a:solidFill>
        </p:spPr>
        <p:txBody>
          <a:bodyPr/>
          <a:lstStyle/>
          <a:p>
            <a:endParaRPr lang="en-US" altLang="en-US"/>
          </a:p>
        </p:txBody>
      </p:sp>
      <p:sp>
        <p:nvSpPr>
          <p:cNvPr id="25604" name="WordArt 4"/>
          <p:cNvSpPr>
            <a:spLocks noChangeArrowheads="1" noChangeShapeType="1" noTextEdit="1"/>
          </p:cNvSpPr>
          <p:nvPr/>
        </p:nvSpPr>
        <p:spPr bwMode="auto">
          <a:xfrm>
            <a:off x="2806700" y="85726"/>
            <a:ext cx="66294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sp>
        <p:nvSpPr>
          <p:cNvPr id="25605" name="WordArt 5"/>
          <p:cNvSpPr>
            <a:spLocks noChangeArrowheads="1" noChangeShapeType="1" noTextEdit="1"/>
          </p:cNvSpPr>
          <p:nvPr/>
        </p:nvSpPr>
        <p:spPr bwMode="auto">
          <a:xfrm>
            <a:off x="1981200" y="1905000"/>
            <a:ext cx="5791200" cy="457200"/>
          </a:xfrm>
          <a:prstGeom prst="rect">
            <a:avLst/>
          </a:prstGeom>
        </p:spPr>
        <p:txBody>
          <a:bodyPr wrap="none" fromWordArt="1">
            <a:prstTxWarp prst="textPlain">
              <a:avLst>
                <a:gd name="adj" fmla="val 50000"/>
              </a:avLst>
            </a:prstTxWarp>
          </a:bodyPr>
          <a:lstStyle/>
          <a:p>
            <a:pPr algn="ctr"/>
            <a:r>
              <a:rPr lang="en-US" sz="20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Summary of conditions:</a:t>
            </a:r>
          </a:p>
        </p:txBody>
      </p:sp>
      <p:sp>
        <p:nvSpPr>
          <p:cNvPr id="25606" name="Rectangle 6"/>
          <p:cNvSpPr>
            <a:spLocks noChangeArrowheads="1"/>
          </p:cNvSpPr>
          <p:nvPr/>
        </p:nvSpPr>
        <p:spPr bwMode="auto">
          <a:xfrm>
            <a:off x="1905000" y="2802444"/>
            <a:ext cx="7696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en-US" sz="2400">
                <a:solidFill>
                  <a:srgbClr val="000000"/>
                </a:solidFill>
                <a:latin typeface="Arial"/>
              </a:rPr>
              <a:t>3. Nothing to commend.</a:t>
            </a:r>
          </a:p>
          <a:p>
            <a:pPr fontAlgn="base">
              <a:spcBef>
                <a:spcPct val="0"/>
              </a:spcBef>
              <a:spcAft>
                <a:spcPct val="0"/>
              </a:spcAft>
            </a:pPr>
            <a:endParaRPr lang="en-US" altLang="en-US" sz="2400">
              <a:solidFill>
                <a:srgbClr val="000000"/>
              </a:solidFill>
              <a:latin typeface="Arial"/>
            </a:endParaRPr>
          </a:p>
          <a:p>
            <a:pPr fontAlgn="base">
              <a:spcBef>
                <a:spcPct val="0"/>
              </a:spcBef>
              <a:spcAft>
                <a:spcPct val="0"/>
              </a:spcAft>
            </a:pPr>
            <a:r>
              <a:rPr lang="en-US" altLang="en-US" sz="2400" b="1">
                <a:solidFill>
                  <a:srgbClr val="008A00"/>
                </a:solidFill>
                <a:latin typeface="Arial"/>
              </a:rPr>
              <a:t>Sardis:</a:t>
            </a:r>
            <a:r>
              <a:rPr lang="en-US" altLang="en-US" sz="2400">
                <a:solidFill>
                  <a:srgbClr val="000000"/>
                </a:solidFill>
                <a:latin typeface="Arial"/>
              </a:rPr>
              <a:t> Reputation of being alive but spiritually dead. Wake-up.</a:t>
            </a:r>
          </a:p>
          <a:p>
            <a:pPr fontAlgn="base">
              <a:spcBef>
                <a:spcPct val="0"/>
              </a:spcBef>
              <a:spcAft>
                <a:spcPct val="0"/>
              </a:spcAft>
            </a:pPr>
            <a:endParaRPr lang="en-US" altLang="en-US" sz="2400">
              <a:solidFill>
                <a:srgbClr val="000000"/>
              </a:solidFill>
              <a:latin typeface="Arial"/>
            </a:endParaRPr>
          </a:p>
          <a:p>
            <a:pPr fontAlgn="base">
              <a:spcBef>
                <a:spcPct val="0"/>
              </a:spcBef>
              <a:spcAft>
                <a:spcPct val="0"/>
              </a:spcAft>
            </a:pPr>
            <a:r>
              <a:rPr lang="en-US" altLang="en-US" sz="2400" b="1">
                <a:solidFill>
                  <a:srgbClr val="008A00"/>
                </a:solidFill>
                <a:latin typeface="Arial"/>
              </a:rPr>
              <a:t>Laodicea:</a:t>
            </a:r>
            <a:r>
              <a:rPr lang="en-US" altLang="en-US" sz="2400">
                <a:solidFill>
                  <a:srgbClr val="000000"/>
                </a:solidFill>
                <a:latin typeface="Arial"/>
              </a:rPr>
              <a:t> Lukewarm, materially rich but spiritually poor, blind and naked.  About to be spewed out.</a:t>
            </a:r>
            <a:br>
              <a:rPr lang="en-US" altLang="en-US" sz="2400">
                <a:solidFill>
                  <a:srgbClr val="000000"/>
                </a:solidFill>
                <a:latin typeface="Arial"/>
              </a:rPr>
            </a:br>
            <a:endParaRPr lang="en-US" altLang="en-US" sz="2400">
              <a:solidFill>
                <a:srgbClr val="000000"/>
              </a:solidFill>
              <a:latin typeface="Arial"/>
            </a:endParaRPr>
          </a:p>
        </p:txBody>
      </p:sp>
    </p:spTree>
    <p:extLst>
      <p:ext uri="{BB962C8B-B14F-4D97-AF65-F5344CB8AC3E}">
        <p14:creationId xmlns:p14="http://schemas.microsoft.com/office/powerpoint/2010/main" val="311403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plus(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25606">
                                            <p:txEl>
                                              <p:pRg st="0" end="0"/>
                                            </p:txEl>
                                          </p:spTgt>
                                        </p:tgtEl>
                                        <p:attrNameLst>
                                          <p:attrName>style.visibility</p:attrName>
                                        </p:attrNameLst>
                                      </p:cBhvr>
                                      <p:to>
                                        <p:strVal val="visible"/>
                                      </p:to>
                                    </p:set>
                                    <p:animEffect transition="in" filter="fade">
                                      <p:cBhvr>
                                        <p:cTn id="12" dur="2000"/>
                                        <p:tgtEl>
                                          <p:spTgt spid="25606">
                                            <p:txEl>
                                              <p:pRg st="0" end="0"/>
                                            </p:txEl>
                                          </p:spTgt>
                                        </p:tgtEl>
                                      </p:cBhvr>
                                    </p:animEffect>
                                    <p:anim calcmode="lin" valueType="num">
                                      <p:cBhvr>
                                        <p:cTn id="13" dur="2000" fill="hold"/>
                                        <p:tgtEl>
                                          <p:spTgt spid="25606">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560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Effect transition="in" filter="dissolve">
                                      <p:cBhvr>
                                        <p:cTn id="19" dur="500"/>
                                        <p:tgtEl>
                                          <p:spTgt spid="2560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5606">
                                            <p:txEl>
                                              <p:pRg st="4" end="4"/>
                                            </p:txEl>
                                          </p:spTgt>
                                        </p:tgtEl>
                                        <p:attrNameLst>
                                          <p:attrName>style.visibility</p:attrName>
                                        </p:attrNameLst>
                                      </p:cBhvr>
                                      <p:to>
                                        <p:strVal val="visible"/>
                                      </p:to>
                                    </p:set>
                                    <p:animEffect transition="in" filter="dissolve">
                                      <p:cBhvr>
                                        <p:cTn id="24" dur="500"/>
                                        <p:tgtEl>
                                          <p:spTgt spid="256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133600" y="0"/>
            <a:ext cx="7772400" cy="838200"/>
          </a:xfrm>
          <a:solidFill>
            <a:srgbClr val="FFFF00"/>
          </a:solidFill>
        </p:spPr>
        <p:txBody>
          <a:bodyPr/>
          <a:lstStyle/>
          <a:p>
            <a:endParaRPr lang="en-US" altLang="en-US"/>
          </a:p>
        </p:txBody>
      </p:sp>
      <p:sp>
        <p:nvSpPr>
          <p:cNvPr id="21508" name="WordArt 4"/>
          <p:cNvSpPr>
            <a:spLocks noChangeArrowheads="1" noChangeShapeType="1" noTextEdit="1"/>
          </p:cNvSpPr>
          <p:nvPr/>
        </p:nvSpPr>
        <p:spPr bwMode="auto">
          <a:xfrm>
            <a:off x="2806700" y="85726"/>
            <a:ext cx="662940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13005"/>
                <a:gd name="adj2" fmla="val 0"/>
              </a:avLst>
            </a:prstTxWarp>
          </a:bodyPr>
          <a:lstStyle/>
          <a:p>
            <a:pPr algn="ctr" fontAlgn="base">
              <a:spcBef>
                <a:spcPct val="0"/>
              </a:spcBef>
              <a:spcAft>
                <a:spcPct val="0"/>
              </a:spcAft>
            </a:pPr>
            <a:r>
              <a:rPr lang="en-US" sz="2000" kern="10">
                <a:gradFill rotWithShape="0">
                  <a:gsLst>
                    <a:gs pos="0">
                      <a:srgbClr val="00FF00"/>
                    </a:gs>
                    <a:gs pos="100000">
                      <a:srgbClr val="00CCFF"/>
                    </a:gs>
                  </a:gsLst>
                  <a:lin ang="5400000" scaled="1"/>
                </a:gradFill>
                <a:effectLst>
                  <a:outerShdw dist="99190" dir="7788334" algn="ctr" rotWithShape="0">
                    <a:srgbClr val="000080">
                      <a:alpha val="80000"/>
                    </a:srgbClr>
                  </a:outerShdw>
                </a:effectLst>
                <a:latin typeface="Arial Black"/>
              </a:rPr>
              <a:t>The Seven Churches of Asia</a:t>
            </a:r>
          </a:p>
        </p:txBody>
      </p:sp>
      <p:pic>
        <p:nvPicPr>
          <p:cNvPr id="21511" name="Picture 7" descr="another map"/>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6781801" y="2057401"/>
            <a:ext cx="3228975" cy="309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2" name="Text Box 8"/>
          <p:cNvSpPr txBox="1">
            <a:spLocks noChangeArrowheads="1"/>
          </p:cNvSpPr>
          <p:nvPr/>
        </p:nvSpPr>
        <p:spPr bwMode="auto">
          <a:xfrm>
            <a:off x="1828800" y="1905001"/>
            <a:ext cx="4648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a:solidFill>
                <a:srgbClr val="000000"/>
              </a:solidFill>
              <a:latin typeface="Arial"/>
            </a:endParaRPr>
          </a:p>
          <a:p>
            <a:pPr fontAlgn="base">
              <a:spcBef>
                <a:spcPct val="50000"/>
              </a:spcBef>
              <a:spcAft>
                <a:spcPct val="0"/>
              </a:spcAft>
            </a:pPr>
            <a:endParaRPr lang="en-US" altLang="en-US">
              <a:solidFill>
                <a:srgbClr val="000000"/>
              </a:solidFill>
              <a:latin typeface="Arial"/>
            </a:endParaRPr>
          </a:p>
          <a:p>
            <a:pPr fontAlgn="base">
              <a:spcBef>
                <a:spcPct val="50000"/>
              </a:spcBef>
              <a:spcAft>
                <a:spcPct val="0"/>
              </a:spcAft>
            </a:pPr>
            <a:endParaRPr lang="en-US" altLang="en-US">
              <a:solidFill>
                <a:srgbClr val="000000"/>
              </a:solidFill>
              <a:latin typeface="Arial"/>
            </a:endParaRPr>
          </a:p>
          <a:p>
            <a:pPr fontAlgn="base">
              <a:spcBef>
                <a:spcPct val="50000"/>
              </a:spcBef>
              <a:spcAft>
                <a:spcPct val="0"/>
              </a:spcAft>
            </a:pPr>
            <a:r>
              <a:rPr lang="en-US" altLang="en-US" sz="2400">
                <a:solidFill>
                  <a:srgbClr val="000000"/>
                </a:solidFill>
                <a:latin typeface="Arial"/>
              </a:rPr>
              <a:t>To which church may we be compared and what do we need to do in insure that we retain our lampstand as a church?</a:t>
            </a:r>
          </a:p>
        </p:txBody>
      </p:sp>
      <p:sp>
        <p:nvSpPr>
          <p:cNvPr id="21513" name="WordArt 9"/>
          <p:cNvSpPr>
            <a:spLocks noChangeArrowheads="1" noChangeShapeType="1" noTextEdit="1"/>
          </p:cNvSpPr>
          <p:nvPr/>
        </p:nvSpPr>
        <p:spPr bwMode="auto">
          <a:xfrm>
            <a:off x="1981200" y="1905001"/>
            <a:ext cx="2133600" cy="5810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Conclusion:</a:t>
            </a:r>
          </a:p>
        </p:txBody>
      </p:sp>
    </p:spTree>
    <p:extLst>
      <p:ext uri="{BB962C8B-B14F-4D97-AF65-F5344CB8AC3E}">
        <p14:creationId xmlns:p14="http://schemas.microsoft.com/office/powerpoint/2010/main" val="1637524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plus(in)">
                                      <p:cBhvr>
                                        <p:cTn id="7" dur="2000"/>
                                        <p:tgtEl>
                                          <p:spTgt spid="21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1511"/>
                                        </p:tgtEl>
                                        <p:attrNameLst>
                                          <p:attrName>style.visibility</p:attrName>
                                        </p:attrNameLst>
                                      </p:cBhvr>
                                      <p:to>
                                        <p:strVal val="visible"/>
                                      </p:to>
                                    </p:set>
                                    <p:animEffect transition="in" filter="circle(in)">
                                      <p:cBhvr>
                                        <p:cTn id="12" dur="2000"/>
                                        <p:tgtEl>
                                          <p:spTgt spid="215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512">
                                            <p:txEl>
                                              <p:pRg st="3" end="3"/>
                                            </p:txEl>
                                          </p:spTgt>
                                        </p:tgtEl>
                                        <p:attrNameLst>
                                          <p:attrName>style.visibility</p:attrName>
                                        </p:attrNameLst>
                                      </p:cBhvr>
                                      <p:to>
                                        <p:strVal val="visible"/>
                                      </p:to>
                                    </p:set>
                                    <p:animEffect transition="in" filter="dissolve">
                                      <p:cBhvr>
                                        <p:cTn id="17" dur="500"/>
                                        <p:tgtEl>
                                          <p:spTgt spid="215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47866"/>
            <a:ext cx="12191998" cy="5486400"/>
          </a:xfrm>
          <a:prstGeom prst="rect">
            <a:avLst/>
          </a:prstGeom>
        </p:spPr>
      </p:pic>
      <p:sp>
        <p:nvSpPr>
          <p:cNvPr id="10" name="Rectangle 9"/>
          <p:cNvSpPr/>
          <p:nvPr/>
        </p:nvSpPr>
        <p:spPr>
          <a:xfrm>
            <a:off x="0" y="76202"/>
            <a:ext cx="12191999" cy="1261884"/>
          </a:xfrm>
          <a:prstGeom prst="rect">
            <a:avLst/>
          </a:prstGeom>
          <a:noFill/>
        </p:spPr>
        <p:txBody>
          <a:bodyPr wrap="square" lIns="91440" tIns="45720" rIns="91440" bIns="45720">
            <a:spAutoFit/>
          </a:bodyPr>
          <a:lstStyle/>
          <a:p>
            <a:pPr algn="ctr"/>
            <a:r>
              <a:rPr lang="en-US" sz="4400" b="1" cap="all" dirty="0">
                <a:ln w="9000" cmpd="sng">
                  <a:solidFill>
                    <a:srgbClr val="92A9B9">
                      <a:shade val="50000"/>
                      <a:satMod val="120000"/>
                    </a:srgbClr>
                  </a:solidFill>
                  <a:prstDash val="solid"/>
                </a:ln>
                <a:gradFill>
                  <a:gsLst>
                    <a:gs pos="0">
                      <a:srgbClr val="92A9B9">
                        <a:shade val="20000"/>
                        <a:satMod val="245000"/>
                      </a:srgbClr>
                    </a:gs>
                    <a:gs pos="43000">
                      <a:srgbClr val="92A9B9">
                        <a:satMod val="255000"/>
                      </a:srgbClr>
                    </a:gs>
                    <a:gs pos="48000">
                      <a:srgbClr val="92A9B9">
                        <a:shade val="85000"/>
                        <a:satMod val="255000"/>
                      </a:srgbClr>
                    </a:gs>
                    <a:gs pos="100000">
                      <a:srgbClr val="92A9B9">
                        <a:shade val="20000"/>
                        <a:satMod val="245000"/>
                      </a:srgb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Garamond"/>
              </a:rPr>
              <a:t>A Judgment Divinely  Sanctioned: </a:t>
            </a:r>
            <a:r>
              <a:rPr lang="en-US" sz="3200" b="1" cap="all" dirty="0">
                <a:ln w="9000" cmpd="sng">
                  <a:solidFill>
                    <a:srgbClr val="92A9B9">
                      <a:shade val="50000"/>
                      <a:satMod val="120000"/>
                    </a:srgbClr>
                  </a:solidFill>
                  <a:prstDash val="solid"/>
                </a:ln>
                <a:gradFill>
                  <a:gsLst>
                    <a:gs pos="0">
                      <a:srgbClr val="92A9B9">
                        <a:shade val="20000"/>
                        <a:satMod val="245000"/>
                      </a:srgbClr>
                    </a:gs>
                    <a:gs pos="43000">
                      <a:srgbClr val="92A9B9">
                        <a:satMod val="255000"/>
                      </a:srgbClr>
                    </a:gs>
                    <a:gs pos="48000">
                      <a:srgbClr val="92A9B9">
                        <a:shade val="85000"/>
                        <a:satMod val="255000"/>
                      </a:srgbClr>
                    </a:gs>
                    <a:gs pos="100000">
                      <a:srgbClr val="92A9B9">
                        <a:shade val="20000"/>
                        <a:satMod val="245000"/>
                      </a:srgb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Garamond"/>
              </a:rPr>
              <a:t>Christ center Of Congregation Lampstands</a:t>
            </a:r>
          </a:p>
        </p:txBody>
      </p:sp>
    </p:spTree>
    <p:extLst>
      <p:ext uri="{BB962C8B-B14F-4D97-AF65-F5344CB8AC3E}">
        <p14:creationId xmlns:p14="http://schemas.microsoft.com/office/powerpoint/2010/main" val="29461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397760"/>
            <a:ext cx="4114800" cy="1107440"/>
          </a:xfrm>
        </p:spPr>
        <p:txBody>
          <a:bodyPr>
            <a:noAutofit/>
          </a:bodyPr>
          <a:lstStyle/>
          <a:p>
            <a:r>
              <a:rPr lang="en-US" sz="2400" u="sng" dirty="0"/>
              <a:t>1</a:t>
            </a:r>
            <a:r>
              <a:rPr lang="en-US" sz="2400" u="sng" baseline="30000" dirty="0"/>
              <a:t>st</a:t>
            </a:r>
            <a:r>
              <a:rPr lang="en-US" sz="2400" u="sng" dirty="0"/>
              <a:t> Six Seals Represent</a:t>
            </a:r>
            <a:br>
              <a:rPr lang="en-US" sz="2400" u="sng" dirty="0"/>
            </a:br>
            <a:r>
              <a:rPr lang="en-US" sz="2400" u="sng" dirty="0"/>
              <a:t>Revelation 1:19 Points  </a:t>
            </a:r>
            <a:br>
              <a:rPr lang="en-US" sz="2400" u="sng" dirty="0"/>
            </a:br>
            <a:r>
              <a:rPr lang="en-US" sz="2400" u="sng" dirty="0"/>
              <a:t>Past - Present -Future </a:t>
            </a:r>
          </a:p>
        </p:txBody>
      </p:sp>
    </p:spTree>
    <p:extLst>
      <p:ext uri="{BB962C8B-B14F-4D97-AF65-F5344CB8AC3E}">
        <p14:creationId xmlns:p14="http://schemas.microsoft.com/office/powerpoint/2010/main" val="26606731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28601"/>
            <a:ext cx="9144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Short Study of Pre-Interlude Seals</a:t>
            </a:r>
          </a:p>
        </p:txBody>
      </p:sp>
      <p:sp>
        <p:nvSpPr>
          <p:cNvPr id="2" name="Rectangle 1"/>
          <p:cNvSpPr/>
          <p:nvPr/>
        </p:nvSpPr>
        <p:spPr>
          <a:xfrm>
            <a:off x="1524000" y="1447801"/>
            <a:ext cx="9144000" cy="7048083"/>
          </a:xfrm>
          <a:prstGeom prst="rect">
            <a:avLst/>
          </a:prstGeom>
          <a:noFill/>
        </p:spPr>
        <p:txBody>
          <a:bodyPr wrap="square" lIns="91440" tIns="45720" rIns="91440" bIns="45720">
            <a:spAutoFit/>
          </a:bodyPr>
          <a:lstStyle/>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1</a:t>
            </a:r>
            <a:r>
              <a:rPr lang="en-US" sz="2000" b="1" spc="50" baseline="3000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st</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Seal – Represents the development of the kingdom as foretold by Daniel through which the holy people (Israel) would be destroyed and scattered (Daniel 7, 8, 9, 12).  The Roman Empire was the kingdom by which these things were accomplished.  Daniel pictures the transformation from the Roman Republic to the Empire through the Caesars (Daniel 7).</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2</a:t>
            </a:r>
            <a:r>
              <a:rPr lang="en-US" sz="2000" b="1" spc="50" baseline="3000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nd</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Seal – This horse and rider represent bloodshed &amp; the Red Army of Rome which marched through the world killing foes and subduing nations.</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3</a:t>
            </a:r>
            <a:r>
              <a:rPr lang="en-US" sz="2000" b="1" spc="50" baseline="3000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rd</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Seal – The rider’s scales represent indicate food shortage along with high prices for the little that was available.  The Romans had the ability to create these conditions  - besieging cities - cutting off incoming supplies. Such was the end to which Jerusalem came.  The cry to ‘spare the oil and wine’ was designed to guarantee continued daily sacrifices in the temple.</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4</a:t>
            </a:r>
            <a:r>
              <a:rPr lang="en-US" sz="2000" b="1" spc="50" baseline="3000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Seal – The rider was named death to symbolize the powers by which death came to the Jews – sword, starvation, war plague, and theatre beasts.</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5</a:t>
            </a:r>
            <a:r>
              <a:rPr lang="en-US" sz="2000" b="1" spc="50" baseline="3000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Seal – The martyred under the altar are Old Testament worshipers.</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6</a:t>
            </a:r>
            <a:r>
              <a:rPr lang="en-US" sz="2000" b="1" spc="50" baseline="3000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Seal – References first question Jesus answered in Matthew 24 about those events preceding destruction of the religious capitol &amp; O.T. Temple.   </a:t>
            </a:r>
          </a:p>
          <a:p>
            <a:pPr algn="ct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a:t>
            </a:r>
          </a:p>
          <a:p>
            <a:pPr marL="342900" indent="-342900" algn="ctr">
              <a:buFont typeface="Wingdings" panose="05000000000000000000" pitchFamily="2" charset="2"/>
              <a:buChar char="v"/>
            </a:pPr>
            <a:endPar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endParaRPr>
          </a:p>
          <a:p>
            <a:pPr marL="342900" indent="-342900" algn="ctr">
              <a:buFont typeface="Wingdings" panose="05000000000000000000" pitchFamily="2" charset="2"/>
              <a:buChar char="v"/>
            </a:pPr>
            <a:endPar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endParaRPr>
          </a:p>
          <a:p>
            <a:pPr algn="ct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a:t>
            </a:r>
          </a:p>
          <a:p>
            <a:pPr algn="ctr"/>
            <a:r>
              <a:rPr lang="en-US" sz="32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a:t>
            </a:r>
          </a:p>
        </p:txBody>
      </p:sp>
    </p:spTree>
    <p:extLst>
      <p:ext uri="{BB962C8B-B14F-4D97-AF65-F5344CB8AC3E}">
        <p14:creationId xmlns:p14="http://schemas.microsoft.com/office/powerpoint/2010/main" val="5988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down)">
                                      <p:cBhvr>
                                        <p:cTn id="16" dur="500"/>
                                        <p:tgtEl>
                                          <p:spTgt spid="2">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ipe(down)">
                                      <p:cBhvr>
                                        <p:cTn id="28" dur="500"/>
                                        <p:tgtEl>
                                          <p:spTgt spid="2">
                                            <p:txEl>
                                              <p:pRg st="4" end="4"/>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ipe(down)">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5286"/>
            <a:ext cx="12192000" cy="5865114"/>
          </a:xfrm>
          <a:prstGeom prst="rect">
            <a:avLst/>
          </a:prstGeom>
        </p:spPr>
      </p:pic>
      <p:sp>
        <p:nvSpPr>
          <p:cNvPr id="3" name="Rectangle 2"/>
          <p:cNvSpPr/>
          <p:nvPr/>
        </p:nvSpPr>
        <p:spPr>
          <a:xfrm>
            <a:off x="1524000" y="0"/>
            <a:ext cx="9144000" cy="1569660"/>
          </a:xfrm>
          <a:prstGeom prst="rect">
            <a:avLst/>
          </a:prstGeom>
          <a:noFill/>
        </p:spPr>
        <p:txBody>
          <a:bodyPr wrap="square" lIns="91440" tIns="45720" rIns="91440" bIns="45720">
            <a:spAutoFit/>
          </a:bodyPr>
          <a:lstStyle/>
          <a:p>
            <a:pPr algn="ctr"/>
            <a:r>
              <a:rPr lang="en-US" sz="96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Beyond Malthus</a:t>
            </a:r>
          </a:p>
        </p:txBody>
      </p:sp>
      <p:graphicFrame>
        <p:nvGraphicFramePr>
          <p:cNvPr id="4" name="Table 3"/>
          <p:cNvGraphicFramePr>
            <a:graphicFrameLocks noGrp="1"/>
          </p:cNvGraphicFramePr>
          <p:nvPr>
            <p:extLst>
              <p:ext uri="{D42A27DB-BD31-4B8C-83A1-F6EECF244321}">
                <p14:modId xmlns:p14="http://schemas.microsoft.com/office/powerpoint/2010/main" val="3761026958"/>
              </p:ext>
            </p:extLst>
          </p:nvPr>
        </p:nvGraphicFramePr>
        <p:xfrm>
          <a:off x="327259" y="1569661"/>
          <a:ext cx="11540690" cy="5288341"/>
        </p:xfrm>
        <a:graphic>
          <a:graphicData uri="http://schemas.openxmlformats.org/drawingml/2006/table">
            <a:tbl>
              <a:tblPr/>
              <a:tblGrid>
                <a:gridCol w="7080128">
                  <a:extLst>
                    <a:ext uri="{9D8B030D-6E8A-4147-A177-3AD203B41FA5}">
                      <a16:colId xmlns:a16="http://schemas.microsoft.com/office/drawing/2014/main" val="20000"/>
                    </a:ext>
                  </a:extLst>
                </a:gridCol>
                <a:gridCol w="4460562">
                  <a:extLst>
                    <a:ext uri="{9D8B030D-6E8A-4147-A177-3AD203B41FA5}">
                      <a16:colId xmlns:a16="http://schemas.microsoft.com/office/drawing/2014/main" val="20001"/>
                    </a:ext>
                  </a:extLst>
                </a:gridCol>
              </a:tblGrid>
              <a:tr h="309184">
                <a:tc>
                  <a:txBody>
                    <a:bodyPr/>
                    <a:lstStyle/>
                    <a:p>
                      <a:pPr marL="0" marR="0">
                        <a:spcBef>
                          <a:spcPts val="0"/>
                        </a:spcBef>
                        <a:spcAft>
                          <a:spcPts val="0"/>
                        </a:spcAft>
                      </a:pPr>
                      <a:r>
                        <a:rPr lang="en-US" sz="1300" dirty="0">
                          <a:effectLst/>
                        </a:rPr>
                        <a:t>WORLD HISTORY</a:t>
                      </a:r>
                    </a:p>
                  </a:txBody>
                  <a:tcPr marL="47637" marR="47637" marT="0" marB="0">
                    <a:lnL>
                      <a:noFill/>
                    </a:lnL>
                    <a:lnR w="19050" cap="flat" cmpd="dbl" algn="ctr">
                      <a:solidFill>
                        <a:srgbClr val="000000"/>
                      </a:solidFill>
                      <a:prstDash val="solid"/>
                      <a:round/>
                      <a:headEnd type="none" w="med" len="med"/>
                      <a:tailEnd type="none" w="med" len="med"/>
                    </a:lnR>
                    <a:lnT>
                      <a:noFill/>
                    </a:lnT>
                    <a:lnB w="19050" cap="flat" cmpd="dbl" algn="ctr">
                      <a:solidFill>
                        <a:srgbClr val="000000"/>
                      </a:solidFill>
                      <a:prstDash val="solid"/>
                      <a:round/>
                      <a:headEnd type="none" w="med" len="med"/>
                      <a:tailEnd type="none" w="med" len="med"/>
                    </a:lnB>
                  </a:tcPr>
                </a:tc>
                <a:tc>
                  <a:txBody>
                    <a:bodyPr/>
                    <a:lstStyle/>
                    <a:p>
                      <a:endParaRPr lang="en-US" sz="1300"/>
                    </a:p>
                  </a:txBody>
                  <a:tcPr marL="63516" marR="63516" marT="31758" marB="31758">
                    <a:lnL w="1905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1186259">
                <a:tc>
                  <a:txBody>
                    <a:bodyPr/>
                    <a:lstStyle/>
                    <a:p>
                      <a:r>
                        <a:rPr lang="en-US" sz="1300">
                          <a:effectLst/>
                        </a:rPr>
                        <a:t>60 AD</a:t>
                      </a:r>
                    </a:p>
                  </a:txBody>
                  <a:tcPr marL="6616" marR="6616" marT="6616" marB="6616">
                    <a:lnL>
                      <a:noFill/>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r>
                        <a:rPr lang="en-US" sz="1300" dirty="0">
                          <a:effectLst/>
                        </a:rPr>
                        <a:t>The </a:t>
                      </a:r>
                      <a:r>
                        <a:rPr lang="en-US" sz="1300" dirty="0" err="1">
                          <a:effectLst/>
                        </a:rPr>
                        <a:t>Lycus</a:t>
                      </a:r>
                      <a:r>
                        <a:rPr lang="en-US" sz="1300" dirty="0">
                          <a:effectLst/>
                        </a:rPr>
                        <a:t> valley and cities of Pergamum, Laodicea, and </a:t>
                      </a:r>
                      <a:r>
                        <a:rPr lang="en-US" sz="1300" dirty="0" err="1">
                          <a:effectLst/>
                        </a:rPr>
                        <a:t>Collosse</a:t>
                      </a:r>
                      <a:r>
                        <a:rPr lang="en-US" sz="1300" dirty="0">
                          <a:effectLst/>
                        </a:rPr>
                        <a:t> destroyed by earthquakes. </a:t>
                      </a:r>
                      <a:r>
                        <a:rPr lang="en-US" sz="1300" i="1" dirty="0">
                          <a:effectLst/>
                        </a:rPr>
                        <a:t>~ Tacitus, Annals, XIV, Xxvii</a:t>
                      </a:r>
                      <a:endParaRPr lang="en-US" sz="1300" dirty="0">
                        <a:effectLst/>
                      </a:endParaRPr>
                    </a:p>
                  </a:txBody>
                  <a:tcPr marL="6616" marR="6616" marT="6616" marB="6616">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20382">
                <a:tc>
                  <a:txBody>
                    <a:bodyPr/>
                    <a:lstStyle/>
                    <a:p>
                      <a:endParaRPr lang="en-US" sz="1300" dirty="0">
                        <a:effectLst/>
                      </a:endParaRPr>
                    </a:p>
                  </a:txBody>
                  <a:tcPr marL="6616" marR="6616" marT="6616" marB="6616">
                    <a:lnL>
                      <a:noFill/>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r>
                        <a:rPr lang="en-US" sz="1300" dirty="0">
                          <a:effectLst/>
                        </a:rPr>
                        <a:t>On the 5th of February, 63, the city of Pompeii was nearly engulfed by an earthquake. In 79 it would be completely buried by Vesuvius. </a:t>
                      </a:r>
                      <a:r>
                        <a:rPr lang="en-US" sz="1300" i="1" dirty="0">
                          <a:effectLst/>
                        </a:rPr>
                        <a:t>~ Tacitus, Annals, XV, xxii; Josephus, Ant., XX, vii, 2.</a:t>
                      </a:r>
                      <a:endParaRPr lang="en-US" sz="1300" dirty="0">
                        <a:effectLst/>
                      </a:endParaRPr>
                    </a:p>
                  </a:txBody>
                  <a:tcPr marL="6616" marR="6616" marT="6616" marB="6616">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52134">
                <a:tc>
                  <a:txBody>
                    <a:bodyPr/>
                    <a:lstStyle/>
                    <a:p>
                      <a:r>
                        <a:rPr lang="en-US" sz="1300">
                          <a:effectLst/>
                        </a:rPr>
                        <a:t>68 AD</a:t>
                      </a:r>
                    </a:p>
                  </a:txBody>
                  <a:tcPr marL="6616" marR="6616" marT="6616" marB="6616">
                    <a:lnL>
                      <a:noFill/>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r>
                        <a:rPr lang="en-US" sz="1300">
                          <a:effectLst/>
                        </a:rPr>
                        <a:t>A sudden eruption of the sea inundated Lycia, a port city in Turkey. </a:t>
                      </a:r>
                      <a:r>
                        <a:rPr lang="en-US" sz="1300" i="1">
                          <a:effectLst/>
                        </a:rPr>
                        <a:t>~ Dio Cassius, LXIII, xvii; Renen, Le Antichrist, IV, clxv</a:t>
                      </a:r>
                      <a:endParaRPr lang="en-US" sz="1300">
                        <a:effectLst/>
                      </a:endParaRPr>
                    </a:p>
                  </a:txBody>
                  <a:tcPr marL="6616" marR="6616" marT="6616" marB="6616">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0382">
                <a:tc>
                  <a:txBody>
                    <a:bodyPr/>
                    <a:lstStyle/>
                    <a:p>
                      <a:r>
                        <a:rPr lang="en-US" sz="1300" dirty="0">
                          <a:effectLst/>
                        </a:rPr>
                        <a:t>69 AD</a:t>
                      </a:r>
                    </a:p>
                  </a:txBody>
                  <a:tcPr marL="6616" marR="6616" marT="6616" marB="6616">
                    <a:lnL>
                      <a:noFill/>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r>
                        <a:rPr lang="en-US" sz="1300" dirty="0">
                          <a:effectLst/>
                        </a:rPr>
                        <a:t>Leading citizens ruined; whole communities devastated, providing for </a:t>
                      </a:r>
                      <a:r>
                        <a:rPr lang="en-US" sz="1300" dirty="0" err="1">
                          <a:effectLst/>
                        </a:rPr>
                        <a:t>Vitellius</a:t>
                      </a:r>
                      <a:r>
                        <a:rPr lang="en-US" sz="1300" dirty="0">
                          <a:effectLst/>
                        </a:rPr>
                        <a:t>’ banquets and sixty thousand soldiers in route to Rome. </a:t>
                      </a:r>
                      <a:r>
                        <a:rPr lang="en-US" sz="1300" i="1" dirty="0">
                          <a:effectLst/>
                        </a:rPr>
                        <a:t>~ Tacitus, Histories, II, lxii; lxxxvii</a:t>
                      </a:r>
                      <a:endParaRPr lang="en-US" sz="1300" dirty="0">
                        <a:effectLst/>
                      </a:endParaRPr>
                    </a:p>
                  </a:txBody>
                  <a:tcPr marL="6616" marR="6616" marT="6616" marB="6616">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238500" y="1796344"/>
            <a:ext cx="7429500" cy="54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222180" numCol="1" anchor="ctr" anchorCtr="0" compatLnSpc="1">
            <a:prstTxWarp prst="textNoShape">
              <a:avLst/>
            </a:prstTxWarp>
            <a:spAutoFit/>
          </a:bodyPr>
          <a:lstStyle/>
          <a:p>
            <a:pPr fontAlgn="base">
              <a:spcBef>
                <a:spcPct val="0"/>
              </a:spcBef>
              <a:spcAft>
                <a:spcPct val="0"/>
              </a:spcAft>
            </a:pPr>
            <a:r>
              <a:rPr lang="en-US" altLang="en-US" dirty="0">
                <a:solidFill>
                  <a:srgbClr val="FFFFFF"/>
                </a:solidFill>
                <a:latin typeface="Arial" pitchFamily="34" charset="0"/>
                <a:cs typeface="Arial" pitchFamily="34" charset="0"/>
              </a:rPr>
              <a:t>WORLD HISTORY</a:t>
            </a:r>
          </a:p>
        </p:txBody>
      </p:sp>
      <p:sp>
        <p:nvSpPr>
          <p:cNvPr id="6" name="Rectangle 5">
            <a:extLst>
              <a:ext uri="{FF2B5EF4-FFF2-40B4-BE49-F238E27FC236}">
                <a16:creationId xmlns:a16="http://schemas.microsoft.com/office/drawing/2014/main" id="{F94EAB90-8E73-4E2D-9D18-0505608362B3}"/>
              </a:ext>
            </a:extLst>
          </p:cNvPr>
          <p:cNvSpPr/>
          <p:nvPr/>
        </p:nvSpPr>
        <p:spPr>
          <a:xfrm>
            <a:off x="0" y="3590223"/>
            <a:ext cx="12191999" cy="212365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JERUSALEM IS DESTROYED BY THE ROMANS IN A.D. 70! </a:t>
            </a:r>
          </a:p>
        </p:txBody>
      </p:sp>
    </p:spTree>
    <p:extLst>
      <p:ext uri="{BB962C8B-B14F-4D97-AF65-F5344CB8AC3E}">
        <p14:creationId xmlns:p14="http://schemas.microsoft.com/office/powerpoint/2010/main" val="98488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6">
                                            <p:txEl>
                                              <p:pRg st="0" end="0"/>
                                            </p:txEl>
                                          </p:spTgt>
                                        </p:tgtEl>
                                        <p:attrNameLst>
                                          <p:attrName>ppt_w</p:attrName>
                                        </p:attrNameLst>
                                      </p:cBhvr>
                                      <p:tavLst>
                                        <p:tav tm="0">
                                          <p:val>
                                            <p:strVal val="ppt_w"/>
                                          </p:val>
                                        </p:tav>
                                        <p:tav tm="100000">
                                          <p:val>
                                            <p:fltVal val="0"/>
                                          </p:val>
                                        </p:tav>
                                      </p:tavLst>
                                    </p:anim>
                                    <p:anim calcmode="lin" valueType="num">
                                      <p:cBhvr>
                                        <p:cTn id="23" dur="1000"/>
                                        <p:tgtEl>
                                          <p:spTgt spid="6">
                                            <p:txEl>
                                              <p:pRg st="0" end="0"/>
                                            </p:txEl>
                                          </p:spTgt>
                                        </p:tgtEl>
                                        <p:attrNameLst>
                                          <p:attrName>ppt_h</p:attrName>
                                        </p:attrNameLst>
                                      </p:cBhvr>
                                      <p:tavLst>
                                        <p:tav tm="0">
                                          <p:val>
                                            <p:strVal val="ppt_h"/>
                                          </p:val>
                                        </p:tav>
                                        <p:tav tm="100000">
                                          <p:val>
                                            <p:fltVal val="0"/>
                                          </p:val>
                                        </p:tav>
                                      </p:tavLst>
                                    </p:anim>
                                    <p:anim calcmode="lin" valueType="num">
                                      <p:cBhvr>
                                        <p:cTn id="24" dur="1000"/>
                                        <p:tgtEl>
                                          <p:spTgt spid="6">
                                            <p:txEl>
                                              <p:pRg st="0" end="0"/>
                                            </p:txEl>
                                          </p:spTgt>
                                        </p:tgtEl>
                                        <p:attrNameLst>
                                          <p:attrName>style.rotation</p:attrName>
                                        </p:attrNameLst>
                                      </p:cBhvr>
                                      <p:tavLst>
                                        <p:tav tm="0">
                                          <p:val>
                                            <p:fltVal val="0"/>
                                          </p:val>
                                        </p:tav>
                                        <p:tav tm="100000">
                                          <p:val>
                                            <p:fltVal val="90"/>
                                          </p:val>
                                        </p:tav>
                                      </p:tavLst>
                                    </p:anim>
                                    <p:animEffect transition="out" filter="fade">
                                      <p:cBhvr>
                                        <p:cTn id="25" dur="1000"/>
                                        <p:tgtEl>
                                          <p:spTgt spid="6">
                                            <p:txEl>
                                              <p:pRg st="0" end="0"/>
                                            </p:txEl>
                                          </p:spTgt>
                                        </p:tgtEl>
                                      </p:cBhvr>
                                    </p:animEffect>
                                    <p:set>
                                      <p:cBhvr>
                                        <p:cTn id="26" dur="1" fill="hold">
                                          <p:stCondLst>
                                            <p:cond delay="9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09035" y="2926079"/>
            <a:ext cx="9557887" cy="1755983"/>
          </a:xfrm>
        </p:spPr>
        <p:txBody>
          <a:bodyPr/>
          <a:lstStyle/>
          <a:p>
            <a:r>
              <a:rPr lang="en-US" sz="9600" b="1" dirty="0">
                <a:solidFill>
                  <a:srgbClr val="8B2939"/>
                </a:solidFill>
                <a:effectLst>
                  <a:outerShdw blurRad="38100" dist="38100" dir="2700000" algn="tl">
                    <a:srgbClr val="000000">
                      <a:alpha val="43137"/>
                    </a:srgbClr>
                  </a:outerShdw>
                </a:effectLst>
              </a:rPr>
              <a:t>revelation </a:t>
            </a:r>
            <a:br>
              <a:rPr lang="en-US" sz="9600" b="1" dirty="0">
                <a:solidFill>
                  <a:srgbClr val="8B2939"/>
                </a:solidFill>
                <a:effectLst>
                  <a:outerShdw blurRad="38100" dist="38100" dir="2700000" algn="tl">
                    <a:srgbClr val="000000">
                      <a:alpha val="43137"/>
                    </a:srgbClr>
                  </a:outerShdw>
                </a:effectLst>
              </a:rPr>
            </a:br>
            <a:r>
              <a:rPr lang="en-US" sz="9600" b="1" dirty="0">
                <a:solidFill>
                  <a:srgbClr val="8B2939"/>
                </a:solidFill>
                <a:effectLst>
                  <a:outerShdw blurRad="38100" dist="38100" dir="2700000" algn="tl">
                    <a:srgbClr val="000000">
                      <a:alpha val="43137"/>
                    </a:srgbClr>
                  </a:outerShdw>
                </a:effectLst>
              </a:rPr>
              <a:t>The Throne  Book &amp; Lamb</a:t>
            </a:r>
          </a:p>
        </p:txBody>
      </p:sp>
    </p:spTree>
    <p:extLst>
      <p:ext uri="{BB962C8B-B14F-4D97-AF65-F5344CB8AC3E}">
        <p14:creationId xmlns:p14="http://schemas.microsoft.com/office/powerpoint/2010/main" val="2942453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6294" y="423512"/>
            <a:ext cx="8879305" cy="6282088"/>
          </a:xfrm>
        </p:spPr>
        <p:txBody>
          <a:bodyPr>
            <a:noAutofit/>
          </a:bodyPr>
          <a:lstStyle/>
          <a:p>
            <a:pPr>
              <a:lnSpc>
                <a:spcPts val="3400"/>
              </a:lnSpc>
            </a:pPr>
            <a:r>
              <a:rPr lang="en-US" sz="3000" b="1" dirty="0">
                <a:effectLst>
                  <a:outerShdw blurRad="38100" dist="38100" dir="2700000" algn="tl">
                    <a:srgbClr val="000000">
                      <a:alpha val="43137"/>
                    </a:srgbClr>
                  </a:outerShdw>
                </a:effectLst>
              </a:rPr>
              <a:t>The fact that Christianity had its roots in Judaism did not mean that it was a continuance of it, or just an advancement within it.</a:t>
            </a:r>
          </a:p>
          <a:p>
            <a:pPr>
              <a:lnSpc>
                <a:spcPts val="3400"/>
              </a:lnSpc>
            </a:pPr>
            <a:r>
              <a:rPr lang="en-US" sz="3000" b="1" dirty="0">
                <a:effectLst>
                  <a:outerShdw blurRad="38100" dist="38100" dir="2700000" algn="tl">
                    <a:srgbClr val="000000">
                      <a:alpha val="43137"/>
                    </a:srgbClr>
                  </a:outerShdw>
                </a:effectLst>
              </a:rPr>
              <a:t>The gospel was an entirely different system from Judaism.</a:t>
            </a:r>
          </a:p>
          <a:p>
            <a:pPr>
              <a:lnSpc>
                <a:spcPts val="3400"/>
              </a:lnSpc>
            </a:pPr>
            <a:r>
              <a:rPr lang="en-US" sz="3000" b="1" dirty="0">
                <a:effectLst>
                  <a:outerShdw blurRad="38100" dist="38100" dir="2700000" algn="tl">
                    <a:srgbClr val="000000">
                      <a:alpha val="43137"/>
                    </a:srgbClr>
                  </a:outerShdw>
                </a:effectLst>
              </a:rPr>
              <a:t>The sacrifice of Christ was not just another sacrifice, it was a different kind of sacrifice (Hebrews 9: &amp; 10).</a:t>
            </a:r>
          </a:p>
          <a:p>
            <a:pPr>
              <a:lnSpc>
                <a:spcPts val="3400"/>
              </a:lnSpc>
            </a:pPr>
            <a:r>
              <a:rPr lang="en-US" sz="3000" b="1" dirty="0">
                <a:effectLst>
                  <a:outerShdw blurRad="38100" dist="38100" dir="2700000" algn="tl">
                    <a:srgbClr val="000000">
                      <a:alpha val="43137"/>
                    </a:srgbClr>
                  </a:outerShdw>
                </a:effectLst>
              </a:rPr>
              <a:t>When Paul went to Rome, they asked to hear “</a:t>
            </a:r>
            <a:r>
              <a:rPr lang="en-US" sz="3000" b="1" dirty="0">
                <a:solidFill>
                  <a:srgbClr val="FF0000"/>
                </a:solidFill>
                <a:effectLst>
                  <a:outerShdw blurRad="38100" dist="38100" dir="2700000" algn="tl">
                    <a:srgbClr val="000000">
                      <a:alpha val="43137"/>
                    </a:srgbClr>
                  </a:outerShdw>
                </a:effectLst>
              </a:rPr>
              <a:t>concerning this sect that was everywhere spoken against</a:t>
            </a:r>
            <a:r>
              <a:rPr lang="en-US" sz="3000" b="1" dirty="0">
                <a:effectLst>
                  <a:outerShdw blurRad="38100" dist="38100" dir="2700000" algn="tl">
                    <a:srgbClr val="000000">
                      <a:alpha val="43137"/>
                    </a:srgbClr>
                  </a:outerShdw>
                </a:effectLst>
              </a:rPr>
              <a:t>,” (Acts 28:22).</a:t>
            </a:r>
          </a:p>
          <a:p>
            <a:pPr>
              <a:lnSpc>
                <a:spcPts val="3400"/>
              </a:lnSpc>
            </a:pPr>
            <a:r>
              <a:rPr lang="en-US" sz="3000" b="1" dirty="0">
                <a:effectLst>
                  <a:outerShdw blurRad="38100" dist="38100" dir="2700000" algn="tl">
                    <a:srgbClr val="000000">
                      <a:alpha val="43137"/>
                    </a:srgbClr>
                  </a:outerShdw>
                </a:effectLst>
              </a:rPr>
              <a:t>This indicates that many considered the church as just another sect of Judaism like the Pharisees and the Sadducees.</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12</a:t>
            </a:fld>
            <a:endParaRPr lang="en-US">
              <a:solidFill>
                <a:prstClr val="black">
                  <a:tint val="75000"/>
                </a:prstClr>
              </a:solidFill>
              <a:latin typeface="Calibri"/>
            </a:endParaRPr>
          </a:p>
        </p:txBody>
      </p:sp>
    </p:spTree>
    <p:extLst>
      <p:ext uri="{BB962C8B-B14F-4D97-AF65-F5344CB8AC3E}">
        <p14:creationId xmlns:p14="http://schemas.microsoft.com/office/powerpoint/2010/main" val="140153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923330"/>
            <a:ext cx="8305800" cy="5782270"/>
          </a:xfrm>
        </p:spPr>
        <p:txBody>
          <a:bodyPr>
            <a:normAutofit fontScale="92500" lnSpcReduction="20000"/>
          </a:bodyPr>
          <a:lstStyle/>
          <a:p>
            <a:r>
              <a:rPr lang="en-US" b="1" dirty="0"/>
              <a:t>At the beginning of chapter four,  John makes a visionary journey through heaven’s open door. John sees a majestic throne room,  arranged in concentric circles.  At the center of the vision is the throne of God.</a:t>
            </a:r>
          </a:p>
          <a:p>
            <a:r>
              <a:rPr lang="en-US" b="1" dirty="0"/>
              <a:t>The next circle is composed of four mysterious creatures surrounding the throne. Their faces resemble  - lion, ox, human,  and eagle.  All of them have six wings and are covered with eyes.</a:t>
            </a:r>
          </a:p>
          <a:p>
            <a:r>
              <a:rPr lang="en-US" b="1" dirty="0"/>
              <a:t>This is a vision revealing the character of God and His throne.  God is omniscient, omnipotent, omnipresent, righteous, eternal, holy,  and just. The Almighty is also resolute, fierce, consuming. </a:t>
            </a:r>
            <a:r>
              <a:rPr lang="en-US" sz="3800" b="1" dirty="0"/>
              <a:t>God must be both feared and reverenced.</a:t>
            </a:r>
          </a:p>
          <a:p>
            <a:endParaRPr lang="en-US" b="1" dirty="0"/>
          </a:p>
        </p:txBody>
      </p:sp>
      <p:sp>
        <p:nvSpPr>
          <p:cNvPr id="2" name="Slide Number Placeholder 1"/>
          <p:cNvSpPr>
            <a:spLocks noGrp="1"/>
          </p:cNvSpPr>
          <p:nvPr>
            <p:ph type="sldNum" sz="quarter" idx="12"/>
          </p:nvPr>
        </p:nvSpPr>
        <p:spPr/>
        <p:txBody>
          <a:bodyPr/>
          <a:lstStyle/>
          <a:p>
            <a:fld id="{FCC5FF15-26CC-42AA-8108-7F75ED12B179}" type="slidenum">
              <a:rPr lang="en-US">
                <a:solidFill>
                  <a:prstClr val="black">
                    <a:tint val="75000"/>
                  </a:prstClr>
                </a:solidFill>
                <a:latin typeface="Calibri"/>
              </a:rPr>
              <a:pPr/>
              <a:t>120</a:t>
            </a:fld>
            <a:endParaRPr lang="en-US">
              <a:solidFill>
                <a:prstClr val="black">
                  <a:tint val="75000"/>
                </a:prstClr>
              </a:solidFill>
              <a:latin typeface="Calibri"/>
            </a:endParaRPr>
          </a:p>
        </p:txBody>
      </p:sp>
      <p:sp>
        <p:nvSpPr>
          <p:cNvPr id="4" name="Rectangle 3"/>
          <p:cNvSpPr/>
          <p:nvPr/>
        </p:nvSpPr>
        <p:spPr>
          <a:xfrm>
            <a:off x="1524000" y="0"/>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 THRONE ROOM OF GOD.</a:t>
            </a:r>
          </a:p>
        </p:txBody>
      </p:sp>
    </p:spTree>
    <p:extLst>
      <p:ext uri="{BB962C8B-B14F-4D97-AF65-F5344CB8AC3E}">
        <p14:creationId xmlns:p14="http://schemas.microsoft.com/office/powerpoint/2010/main" val="3437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066800"/>
            <a:ext cx="8305800" cy="5638800"/>
          </a:xfrm>
        </p:spPr>
        <p:txBody>
          <a:bodyPr>
            <a:normAutofit lnSpcReduction="10000"/>
          </a:bodyPr>
          <a:lstStyle/>
          <a:p>
            <a:r>
              <a:rPr lang="en-US" b="1" dirty="0"/>
              <a:t>Here, John is giving us a vision of a rightly ordered universe, centered by the Creator.</a:t>
            </a:r>
          </a:p>
          <a:p>
            <a:r>
              <a:rPr lang="en-US" b="1" dirty="0"/>
              <a:t>At the beginning of chapter four,  John makes a visionary journey through the open door of heaven.  There,  he sees a majestic throne room,  arranged in concentric circles.  At the center of the vision is the throne of God.</a:t>
            </a:r>
          </a:p>
          <a:p>
            <a:r>
              <a:rPr lang="en-US" b="1" dirty="0"/>
              <a:t>The next circle consists of 24 elders,  their own thrones encircling that of God.   </a:t>
            </a:r>
            <a:r>
              <a:rPr lang="en-US" b="1" i="1" dirty="0"/>
              <a:t>Elder</a:t>
            </a:r>
            <a:r>
              <a:rPr lang="en-US" b="1" dirty="0"/>
              <a:t> is and was terminology in Jewish and Christian communities that designated those servant leaders types that led by their wise counsel. </a:t>
            </a:r>
          </a:p>
          <a:p>
            <a:endParaRPr lang="en-US" b="1" dirty="0"/>
          </a:p>
        </p:txBody>
      </p:sp>
      <p:sp>
        <p:nvSpPr>
          <p:cNvPr id="2" name="Slide Number Placeholder 1"/>
          <p:cNvSpPr>
            <a:spLocks noGrp="1"/>
          </p:cNvSpPr>
          <p:nvPr>
            <p:ph type="sldNum" sz="quarter" idx="12"/>
          </p:nvPr>
        </p:nvSpPr>
        <p:spPr/>
        <p:txBody>
          <a:bodyPr/>
          <a:lstStyle/>
          <a:p>
            <a:fld id="{FCC5FF15-26CC-42AA-8108-7F75ED12B179}" type="slidenum">
              <a:rPr lang="en-US">
                <a:solidFill>
                  <a:prstClr val="black">
                    <a:tint val="75000"/>
                  </a:prstClr>
                </a:solidFill>
                <a:latin typeface="Calibri"/>
              </a:rPr>
              <a:pPr/>
              <a:t>121</a:t>
            </a:fld>
            <a:endParaRPr lang="en-US">
              <a:solidFill>
                <a:prstClr val="black">
                  <a:tint val="75000"/>
                </a:prstClr>
              </a:solidFill>
              <a:latin typeface="Calibri"/>
            </a:endParaRPr>
          </a:p>
        </p:txBody>
      </p:sp>
      <p:sp>
        <p:nvSpPr>
          <p:cNvPr id="4" name="Rectangle 3"/>
          <p:cNvSpPr/>
          <p:nvPr/>
        </p:nvSpPr>
        <p:spPr>
          <a:xfrm>
            <a:off x="1524000" y="0"/>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 THRONE ROOM OF GOD.</a:t>
            </a:r>
          </a:p>
        </p:txBody>
      </p:sp>
    </p:spTree>
    <p:extLst>
      <p:ext uri="{BB962C8B-B14F-4D97-AF65-F5344CB8AC3E}">
        <p14:creationId xmlns:p14="http://schemas.microsoft.com/office/powerpoint/2010/main" val="16018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066800"/>
            <a:ext cx="8305800" cy="5638800"/>
          </a:xfrm>
        </p:spPr>
        <p:txBody>
          <a:bodyPr>
            <a:normAutofit/>
          </a:bodyPr>
          <a:lstStyle/>
          <a:p>
            <a:r>
              <a:rPr lang="en-US" b="1" dirty="0"/>
              <a:t>The next circle consists of 24 elders,  their own thrones encircling that of God.   </a:t>
            </a:r>
            <a:r>
              <a:rPr lang="en-US" b="1" i="1" dirty="0"/>
              <a:t>Elder</a:t>
            </a:r>
            <a:r>
              <a:rPr lang="en-US" b="1" dirty="0"/>
              <a:t> is and was terminology in Jewish and Christian communities that designated those servant leader types that led by their wise counsel.</a:t>
            </a:r>
          </a:p>
          <a:p>
            <a:r>
              <a:rPr lang="en-US" b="1" dirty="0"/>
              <a:t> The elders in Revelation cast down their crowns before God, providing an example of true worship.  The gesture of giving a golden crown to a figure on a throne did not come from the Hebrew prophets but from the political world of the Greeks and Romans.</a:t>
            </a:r>
          </a:p>
          <a:p>
            <a:endParaRPr lang="en-US" b="1" dirty="0"/>
          </a:p>
        </p:txBody>
      </p:sp>
      <p:sp>
        <p:nvSpPr>
          <p:cNvPr id="2" name="Slide Number Placeholder 1"/>
          <p:cNvSpPr>
            <a:spLocks noGrp="1"/>
          </p:cNvSpPr>
          <p:nvPr>
            <p:ph type="sldNum" sz="quarter" idx="12"/>
          </p:nvPr>
        </p:nvSpPr>
        <p:spPr/>
        <p:txBody>
          <a:bodyPr/>
          <a:lstStyle/>
          <a:p>
            <a:fld id="{FCC5FF15-26CC-42AA-8108-7F75ED12B179}" type="slidenum">
              <a:rPr lang="en-US">
                <a:solidFill>
                  <a:prstClr val="black">
                    <a:tint val="75000"/>
                  </a:prstClr>
                </a:solidFill>
                <a:latin typeface="Calibri"/>
              </a:rPr>
              <a:pPr/>
              <a:t>122</a:t>
            </a:fld>
            <a:endParaRPr lang="en-US">
              <a:solidFill>
                <a:prstClr val="black">
                  <a:tint val="75000"/>
                </a:prstClr>
              </a:solidFill>
              <a:latin typeface="Calibri"/>
            </a:endParaRPr>
          </a:p>
        </p:txBody>
      </p:sp>
      <p:sp>
        <p:nvSpPr>
          <p:cNvPr id="4" name="Rectangle 3"/>
          <p:cNvSpPr/>
          <p:nvPr/>
        </p:nvSpPr>
        <p:spPr>
          <a:xfrm>
            <a:off x="1524000" y="0"/>
            <a:ext cx="9144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 THRONE ROOM OF GOD.</a:t>
            </a:r>
          </a:p>
        </p:txBody>
      </p:sp>
    </p:spTree>
    <p:extLst>
      <p:ext uri="{BB962C8B-B14F-4D97-AF65-F5344CB8AC3E}">
        <p14:creationId xmlns:p14="http://schemas.microsoft.com/office/powerpoint/2010/main" val="17494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12192000" cy="5486400"/>
          </a:xfrm>
          <a:prstGeom prst="rect">
            <a:avLst/>
          </a:prstGeom>
        </p:spPr>
      </p:pic>
      <p:sp>
        <p:nvSpPr>
          <p:cNvPr id="2" name="Rectangle 1"/>
          <p:cNvSpPr/>
          <p:nvPr/>
        </p:nvSpPr>
        <p:spPr>
          <a:xfrm>
            <a:off x="612395" y="-152400"/>
            <a:ext cx="10922468" cy="1754326"/>
          </a:xfrm>
          <a:prstGeom prst="rect">
            <a:avLst/>
          </a:prstGeom>
          <a:noFill/>
        </p:spPr>
        <p:txBody>
          <a:bodyPr wrap="square" lIns="91440" tIns="45720" rIns="91440" bIns="45720">
            <a:spAutoFit/>
          </a:bodyPr>
          <a:lstStyle/>
          <a:p>
            <a:pPr algn="ctr"/>
            <a:r>
              <a:rPr lang="en-US" sz="54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Throne Search for Only One   Worthy To Open This Book</a:t>
            </a:r>
          </a:p>
        </p:txBody>
      </p:sp>
      <p:sp>
        <p:nvSpPr>
          <p:cNvPr id="3" name="Rectangle 2"/>
          <p:cNvSpPr/>
          <p:nvPr/>
        </p:nvSpPr>
        <p:spPr>
          <a:xfrm>
            <a:off x="352338" y="5562600"/>
            <a:ext cx="11576807" cy="1200329"/>
          </a:xfrm>
          <a:prstGeom prst="rect">
            <a:avLst/>
          </a:prstGeom>
          <a:noFill/>
        </p:spPr>
        <p:txBody>
          <a:bodyPr wrap="square" lIns="91440" tIns="45720" rIns="91440" bIns="45720">
            <a:spAutoFit/>
          </a:bodyPr>
          <a:lstStyle/>
          <a:p>
            <a:pPr algn="ctr"/>
            <a:r>
              <a:rPr lang="en-US" sz="7200" b="1" dirty="0">
                <a:ln w="17780" cmpd="sng">
                  <a:solidFill>
                    <a:srgbClr val="FFFFFF"/>
                  </a:solidFill>
                  <a:prstDash val="solid"/>
                  <a:miter lim="800000"/>
                </a:ln>
                <a:solidFill>
                  <a:srgbClr val="FF0000"/>
                </a:solidFill>
                <a:effectLst>
                  <a:outerShdw blurRad="50800" algn="tl" rotWithShape="0">
                    <a:srgbClr val="000000"/>
                  </a:outerShdw>
                </a:effectLst>
                <a:latin typeface="Garamond"/>
              </a:rPr>
              <a:t>WORTHY IS THE LAMB!</a:t>
            </a:r>
          </a:p>
        </p:txBody>
      </p:sp>
    </p:spTree>
    <p:extLst>
      <p:ext uri="{BB962C8B-B14F-4D97-AF65-F5344CB8AC3E}">
        <p14:creationId xmlns:p14="http://schemas.microsoft.com/office/powerpoint/2010/main" val="21040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xEl>
                                              <p:pRg st="0" end="0"/>
                                            </p:txEl>
                                          </p:spTgt>
                                        </p:tgtEl>
                                      </p:cBhvr>
                                    </p:animEffect>
                                    <p:anim calcmode="lin" valueType="num">
                                      <p:cBhvr>
                                        <p:cTn id="7"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2">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40632"/>
            <a:ext cx="8991600" cy="6464967"/>
          </a:xfrm>
        </p:spPr>
        <p:txBody>
          <a:bodyPr>
            <a:noAutofit/>
          </a:bodyPr>
          <a:lstStyle/>
          <a:p>
            <a:pPr>
              <a:lnSpc>
                <a:spcPts val="3400"/>
              </a:lnSpc>
            </a:pPr>
            <a:r>
              <a:rPr lang="en-US" sz="3000" b="1" dirty="0">
                <a:effectLst>
                  <a:outerShdw blurRad="38100" dist="38100" dir="2700000" algn="tl">
                    <a:srgbClr val="000000">
                      <a:alpha val="43137"/>
                    </a:srgbClr>
                  </a:outerShdw>
                </a:effectLst>
              </a:rPr>
              <a:t>When Jerusalem fell, it ended any thoughts of the church being only a sect of Judaism.</a:t>
            </a:r>
          </a:p>
          <a:p>
            <a:pPr>
              <a:lnSpc>
                <a:spcPts val="3400"/>
              </a:lnSpc>
            </a:pPr>
            <a:r>
              <a:rPr lang="en-US" sz="3000" b="1" dirty="0">
                <a:effectLst>
                  <a:outerShdw blurRad="38100" dist="38100" dir="2700000" algn="tl">
                    <a:srgbClr val="000000">
                      <a:alpha val="43137"/>
                    </a:srgbClr>
                  </a:outerShdw>
                </a:effectLst>
              </a:rPr>
              <a:t>The fall of the nation left neither root nor branch: Malachi 4:1 ¶ </a:t>
            </a:r>
            <a:r>
              <a:rPr lang="en-US" sz="3000" b="1" dirty="0">
                <a:solidFill>
                  <a:srgbClr val="FF0000"/>
                </a:solidFill>
                <a:effectLst>
                  <a:outerShdw blurRad="38100" dist="38100" dir="2700000" algn="tl">
                    <a:srgbClr val="000000">
                      <a:alpha val="43137"/>
                    </a:srgbClr>
                  </a:outerShdw>
                </a:effectLst>
              </a:rPr>
              <a:t>For, behold, the day cometh, that shall burn as an oven; and all the proud, yea, and all that do wickedly, shall be stubble: and the day that cometh shall burn them up, saith the LORD of hosts, that it shall leave them neither root nor branch</a:t>
            </a:r>
            <a:r>
              <a:rPr lang="en-US" sz="3000" b="1" dirty="0">
                <a:effectLst>
                  <a:outerShdw blurRad="38100" dist="38100" dir="2700000" algn="tl">
                    <a:srgbClr val="000000">
                      <a:alpha val="43137"/>
                    </a:srgbClr>
                  </a:outerShdw>
                </a:effectLst>
              </a:rPr>
              <a:t>. </a:t>
            </a:r>
          </a:p>
          <a:p>
            <a:pPr>
              <a:lnSpc>
                <a:spcPts val="3400"/>
              </a:lnSpc>
            </a:pPr>
            <a:r>
              <a:rPr lang="en-US" sz="3000" b="1" dirty="0">
                <a:effectLst>
                  <a:outerShdw blurRad="38100" dist="38100" dir="2700000" algn="tl">
                    <a:srgbClr val="000000">
                      <a:alpha val="43137"/>
                    </a:srgbClr>
                  </a:outerShdw>
                </a:effectLst>
              </a:rPr>
              <a:t>When Jerusalem fell, God pulled up Judaism by the roots and burned the branches.</a:t>
            </a:r>
          </a:p>
          <a:p>
            <a:pPr>
              <a:lnSpc>
                <a:spcPts val="3400"/>
              </a:lnSpc>
            </a:pPr>
            <a:r>
              <a:rPr lang="en-US" sz="3000" b="1" dirty="0">
                <a:effectLst>
                  <a:outerShdw blurRad="38100" dist="38100" dir="2700000" algn="tl">
                    <a:srgbClr val="000000">
                      <a:alpha val="43137"/>
                    </a:srgbClr>
                  </a:outerShdw>
                </a:effectLst>
              </a:rPr>
              <a:t>Nothing was left but the ashes of Judaism.</a:t>
            </a:r>
          </a:p>
          <a:p>
            <a:pPr>
              <a:lnSpc>
                <a:spcPts val="3400"/>
              </a:lnSpc>
            </a:pPr>
            <a:r>
              <a:rPr lang="en-US" sz="3000" b="1" dirty="0">
                <a:effectLst>
                  <a:outerShdw blurRad="38100" dist="38100" dir="2700000" algn="tl">
                    <a:srgbClr val="000000">
                      <a:alpha val="43137"/>
                    </a:srgbClr>
                  </a:outerShdw>
                </a:effectLst>
              </a:rPr>
              <a:t>One might as well expect to use the ashes of a house that has burned down to rebuild it as to expect to put life back into Judaism.</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13</a:t>
            </a:fld>
            <a:endParaRPr lang="en-US">
              <a:solidFill>
                <a:prstClr val="black">
                  <a:tint val="75000"/>
                </a:prstClr>
              </a:solidFill>
              <a:latin typeface="Calibri"/>
            </a:endParaRPr>
          </a:p>
        </p:txBody>
      </p:sp>
    </p:spTree>
    <p:extLst>
      <p:ext uri="{BB962C8B-B14F-4D97-AF65-F5344CB8AC3E}">
        <p14:creationId xmlns:p14="http://schemas.microsoft.com/office/powerpoint/2010/main" val="28908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71638"/>
            <a:ext cx="8991600" cy="6233962"/>
          </a:xfrm>
        </p:spPr>
        <p:txBody>
          <a:bodyPr>
            <a:noAutofit/>
          </a:bodyPr>
          <a:lstStyle/>
          <a:p>
            <a:pPr>
              <a:lnSpc>
                <a:spcPts val="3400"/>
              </a:lnSpc>
            </a:pPr>
            <a:r>
              <a:rPr lang="en-US" sz="3000" b="1" dirty="0">
                <a:effectLst>
                  <a:outerShdw blurRad="38100" dist="38100" dir="2700000" algn="tl">
                    <a:srgbClr val="000000">
                      <a:alpha val="43137"/>
                    </a:srgbClr>
                  </a:outerShdw>
                </a:effectLst>
              </a:rPr>
              <a:t>Thus, when Jerusalem fell, Judaism was plucked up by the roots and burned.</a:t>
            </a:r>
          </a:p>
          <a:p>
            <a:pPr>
              <a:lnSpc>
                <a:spcPts val="3400"/>
              </a:lnSpc>
            </a:pPr>
            <a:r>
              <a:rPr lang="en-US" sz="3000" b="1" dirty="0">
                <a:effectLst>
                  <a:outerShdw blurRad="38100" dist="38100" dir="2700000" algn="tl">
                    <a:srgbClr val="000000">
                      <a:alpha val="43137"/>
                    </a:srgbClr>
                  </a:outerShdw>
                </a:effectLst>
              </a:rPr>
              <a:t>This left nothing but the church.</a:t>
            </a:r>
          </a:p>
          <a:p>
            <a:pPr>
              <a:lnSpc>
                <a:spcPts val="3400"/>
              </a:lnSpc>
            </a:pPr>
            <a:r>
              <a:rPr lang="en-US" sz="3000" b="1" dirty="0">
                <a:effectLst>
                  <a:outerShdw blurRad="38100" dist="38100" dir="2700000" algn="tl">
                    <a:srgbClr val="000000">
                      <a:alpha val="43137"/>
                    </a:srgbClr>
                  </a:outerShdw>
                </a:effectLst>
              </a:rPr>
              <a:t>The fall of Jerusalem forever separated Judaism and the Lord’s Church.</a:t>
            </a:r>
          </a:p>
          <a:p>
            <a:pPr>
              <a:lnSpc>
                <a:spcPts val="3400"/>
              </a:lnSpc>
            </a:pPr>
            <a:r>
              <a:rPr lang="en-US" sz="3000" b="1" dirty="0">
                <a:effectLst>
                  <a:outerShdw blurRad="38100" dist="38100" dir="2700000" algn="tl">
                    <a:srgbClr val="000000">
                      <a:alpha val="43137"/>
                    </a:srgbClr>
                  </a:outerShdw>
                </a:effectLst>
              </a:rPr>
              <a:t>Notice carefully these verses: </a:t>
            </a:r>
            <a:r>
              <a:rPr lang="en-US" sz="3000" b="1" dirty="0" err="1">
                <a:effectLst>
                  <a:outerShdw blurRad="38100" dist="38100" dir="2700000" algn="tl">
                    <a:srgbClr val="000000">
                      <a:alpha val="43137"/>
                    </a:srgbClr>
                  </a:outerShdw>
                </a:effectLst>
              </a:rPr>
              <a:t>Heb</a:t>
            </a:r>
            <a:r>
              <a:rPr lang="en-US" sz="3000" b="1" dirty="0">
                <a:effectLst>
                  <a:outerShdw blurRad="38100" dist="38100" dir="2700000" algn="tl">
                    <a:srgbClr val="000000">
                      <a:alpha val="43137"/>
                    </a:srgbClr>
                  </a:outerShdw>
                </a:effectLst>
              </a:rPr>
              <a:t> 12:27 </a:t>
            </a:r>
            <a:r>
              <a:rPr lang="en-US" sz="3000" b="1" dirty="0">
                <a:solidFill>
                  <a:srgbClr val="FF0000"/>
                </a:solidFill>
                <a:effectLst>
                  <a:outerShdw blurRad="38100" dist="38100" dir="2700000" algn="tl">
                    <a:srgbClr val="000000">
                      <a:alpha val="43137"/>
                    </a:srgbClr>
                  </a:outerShdw>
                </a:effectLst>
              </a:rPr>
              <a:t>And this word, Yet once more, </a:t>
            </a:r>
            <a:r>
              <a:rPr lang="en-US" sz="3000" b="1" dirty="0" err="1">
                <a:solidFill>
                  <a:srgbClr val="FF0000"/>
                </a:solidFill>
                <a:effectLst>
                  <a:outerShdw blurRad="38100" dist="38100" dir="2700000" algn="tl">
                    <a:srgbClr val="000000">
                      <a:alpha val="43137"/>
                    </a:srgbClr>
                  </a:outerShdw>
                </a:effectLst>
              </a:rPr>
              <a:t>signifieth</a:t>
            </a:r>
            <a:r>
              <a:rPr lang="en-US" sz="3000" b="1" dirty="0">
                <a:solidFill>
                  <a:srgbClr val="FF0000"/>
                </a:solidFill>
                <a:effectLst>
                  <a:outerShdw blurRad="38100" dist="38100" dir="2700000" algn="tl">
                    <a:srgbClr val="000000">
                      <a:alpha val="43137"/>
                    </a:srgbClr>
                  </a:outerShdw>
                </a:effectLst>
              </a:rPr>
              <a:t> the removing of those things that are shaken, as of things that are made, that those things which cannot be shaken may remain. </a:t>
            </a:r>
            <a:r>
              <a:rPr lang="en-US" sz="3000" b="1" dirty="0">
                <a:effectLst>
                  <a:outerShdw blurRad="38100" dist="38100" dir="2700000" algn="tl">
                    <a:srgbClr val="000000">
                      <a:alpha val="43137"/>
                    </a:srgbClr>
                  </a:outerShdw>
                </a:effectLst>
              </a:rPr>
              <a:t>28 </a:t>
            </a:r>
            <a:r>
              <a:rPr lang="en-US" sz="3000" b="1" dirty="0">
                <a:solidFill>
                  <a:srgbClr val="FF0000"/>
                </a:solidFill>
                <a:effectLst>
                  <a:outerShdw blurRad="38100" dist="38100" dir="2700000" algn="tl">
                    <a:srgbClr val="000000">
                      <a:alpha val="43137"/>
                    </a:srgbClr>
                  </a:outerShdw>
                </a:effectLst>
              </a:rPr>
              <a:t>Wherefore we receiving a kingdom which cannot be moved, let us have grace, whereby we may serve God acceptably with reverence and godly fear</a:t>
            </a:r>
            <a:r>
              <a:rPr lang="en-US" sz="3000" b="1" dirty="0">
                <a:effectLst>
                  <a:outerShdw blurRad="38100" dist="38100" dir="2700000" algn="tl">
                    <a:srgbClr val="000000">
                      <a:alpha val="43137"/>
                    </a:srgbClr>
                  </a:outerShdw>
                </a:effectLst>
              </a:rPr>
              <a:t>: 29 </a:t>
            </a:r>
            <a:r>
              <a:rPr lang="en-US" sz="3000" b="1" dirty="0">
                <a:solidFill>
                  <a:srgbClr val="FF0000"/>
                </a:solidFill>
                <a:effectLst>
                  <a:outerShdw blurRad="38100" dist="38100" dir="2700000" algn="tl">
                    <a:srgbClr val="000000">
                      <a:alpha val="43137"/>
                    </a:srgbClr>
                  </a:outerShdw>
                </a:effectLst>
              </a:rPr>
              <a:t>For our God is a consuming fire</a:t>
            </a:r>
            <a:r>
              <a:rPr lang="en-US" sz="3000" b="1" dirty="0">
                <a:effectLst>
                  <a:outerShdw blurRad="38100" dist="38100" dir="2700000" algn="tl">
                    <a:srgbClr val="000000">
                      <a:alpha val="43137"/>
                    </a:srgbClr>
                  </a:outerShdw>
                </a:effectLst>
              </a:rPr>
              <a:t>.</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14</a:t>
            </a:fld>
            <a:endParaRPr lang="en-US">
              <a:solidFill>
                <a:prstClr val="black">
                  <a:tint val="75000"/>
                </a:prstClr>
              </a:solidFill>
              <a:latin typeface="Calibri"/>
            </a:endParaRPr>
          </a:p>
        </p:txBody>
      </p:sp>
    </p:spTree>
    <p:extLst>
      <p:ext uri="{BB962C8B-B14F-4D97-AF65-F5344CB8AC3E}">
        <p14:creationId xmlns:p14="http://schemas.microsoft.com/office/powerpoint/2010/main" val="36753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66274"/>
            <a:ext cx="8991600" cy="5839326"/>
          </a:xfrm>
        </p:spPr>
        <p:txBody>
          <a:bodyPr>
            <a:noAutofit/>
          </a:bodyPr>
          <a:lstStyle/>
          <a:p>
            <a:pPr>
              <a:lnSpc>
                <a:spcPts val="3400"/>
              </a:lnSpc>
            </a:pPr>
            <a:r>
              <a:rPr lang="en-US" sz="3600" b="1" dirty="0">
                <a:effectLst>
                  <a:outerShdw blurRad="38100" dist="38100" dir="2700000" algn="tl">
                    <a:srgbClr val="000000">
                      <a:alpha val="43137"/>
                    </a:srgbClr>
                  </a:outerShdw>
                </a:effectLst>
              </a:rPr>
              <a:t>When Jerusalem fell, Judaism went down to rise no more, leaving only the kingdom that Daniel saw remaining, and one that could not be moved.</a:t>
            </a:r>
          </a:p>
          <a:p>
            <a:pPr>
              <a:lnSpc>
                <a:spcPts val="3400"/>
              </a:lnSpc>
            </a:pPr>
            <a:r>
              <a:rPr lang="en-US" sz="3600" b="1" dirty="0">
                <a:effectLst>
                  <a:outerShdw blurRad="38100" dist="38100" dir="2700000" algn="tl">
                    <a:srgbClr val="000000">
                      <a:alpha val="43137"/>
                    </a:srgbClr>
                  </a:outerShdw>
                </a:effectLst>
              </a:rPr>
              <a:t>The fall of Jerusalem closed the door of Judaism and left only the church remaining.</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15</a:t>
            </a:fld>
            <a:endParaRPr lang="en-US">
              <a:solidFill>
                <a:prstClr val="black">
                  <a:tint val="75000"/>
                </a:prstClr>
              </a:solidFill>
              <a:latin typeface="Calibri"/>
            </a:endParaRPr>
          </a:p>
        </p:txBody>
      </p:sp>
    </p:spTree>
    <p:extLst>
      <p:ext uri="{BB962C8B-B14F-4D97-AF65-F5344CB8AC3E}">
        <p14:creationId xmlns:p14="http://schemas.microsoft.com/office/powerpoint/2010/main" val="289873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88758"/>
            <a:ext cx="8991600" cy="6416841"/>
          </a:xfrm>
        </p:spPr>
        <p:txBody>
          <a:bodyPr>
            <a:noAutofit/>
          </a:bodyPr>
          <a:lstStyle/>
          <a:p>
            <a:pPr marL="0" indent="0" algn="ctr">
              <a:lnSpc>
                <a:spcPts val="3400"/>
              </a:lnSpc>
              <a:buNone/>
            </a:pPr>
            <a:r>
              <a:rPr lang="en-US" b="1" u="sng" dirty="0">
                <a:solidFill>
                  <a:schemeClr val="accent2">
                    <a:lumMod val="75000"/>
                  </a:schemeClr>
                </a:solidFill>
                <a:effectLst>
                  <a:outerShdw blurRad="38100" dist="38100" dir="2700000" algn="tl">
                    <a:srgbClr val="000000">
                      <a:alpha val="43137"/>
                    </a:srgbClr>
                  </a:outerShdw>
                </a:effectLst>
              </a:rPr>
              <a:t>3. THE FALL OF JERUSALEM ANSWERS THE QUESTION OF THE PROMISE TO ABRAHAM</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answers the question as to the meaning of God’s promise to Abraham.</a:t>
            </a:r>
          </a:p>
          <a:p>
            <a:pPr>
              <a:lnSpc>
                <a:spcPts val="3400"/>
              </a:lnSpc>
            </a:pPr>
            <a:r>
              <a:rPr lang="en-US" b="1" dirty="0">
                <a:effectLst>
                  <a:outerShdw blurRad="38100" dist="38100" dir="2700000" algn="tl">
                    <a:srgbClr val="000000">
                      <a:alpha val="43137"/>
                    </a:srgbClr>
                  </a:outerShdw>
                </a:effectLst>
              </a:rPr>
              <a:t>In Genesis 12 God made 3 promises to Abraham:</a:t>
            </a:r>
          </a:p>
          <a:p>
            <a:pPr marL="514350" indent="-514350">
              <a:lnSpc>
                <a:spcPts val="3400"/>
              </a:lnSpc>
              <a:buFont typeface="+mj-lt"/>
              <a:buAutoNum type="arabicParenR"/>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I will make of thee a great nation</a:t>
            </a:r>
            <a:r>
              <a:rPr lang="en-US" b="1" dirty="0">
                <a:effectLst>
                  <a:outerShdw blurRad="38100" dist="38100" dir="2700000" algn="tl">
                    <a:srgbClr val="000000">
                      <a:alpha val="43137"/>
                    </a:srgbClr>
                  </a:outerShdw>
                </a:effectLst>
              </a:rPr>
              <a:t>,” Gen. 12:2</a:t>
            </a:r>
          </a:p>
          <a:p>
            <a:pPr marL="514350" indent="-514350">
              <a:lnSpc>
                <a:spcPts val="3400"/>
              </a:lnSpc>
              <a:buFont typeface="+mj-lt"/>
              <a:buAutoNum type="arabicParenR"/>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Unto thy seed will I give this land</a:t>
            </a:r>
            <a:r>
              <a:rPr lang="en-US" b="1" dirty="0">
                <a:effectLst>
                  <a:outerShdw blurRad="38100" dist="38100" dir="2700000" algn="tl">
                    <a:srgbClr val="000000">
                      <a:alpha val="43137"/>
                    </a:srgbClr>
                  </a:outerShdw>
                </a:effectLst>
              </a:rPr>
              <a:t>,” Gen. 12:7</a:t>
            </a:r>
          </a:p>
          <a:p>
            <a:pPr marL="514350" indent="-514350">
              <a:lnSpc>
                <a:spcPts val="3400"/>
              </a:lnSpc>
              <a:buFont typeface="+mj-lt"/>
              <a:buAutoNum type="arabicParenR"/>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In thee shall all families of the earth be blessed</a:t>
            </a:r>
            <a:r>
              <a:rPr lang="en-US" b="1" dirty="0">
                <a:effectLst>
                  <a:outerShdw blurRad="38100" dist="38100" dir="2700000" algn="tl">
                    <a:srgbClr val="000000">
                      <a:alpha val="43137"/>
                    </a:srgbClr>
                  </a:outerShdw>
                </a:effectLst>
              </a:rPr>
              <a:t>,” Genesis 12:3</a:t>
            </a:r>
          </a:p>
          <a:p>
            <a:pPr>
              <a:lnSpc>
                <a:spcPts val="3400"/>
              </a:lnSpc>
            </a:pPr>
            <a:r>
              <a:rPr lang="en-US" b="1" dirty="0">
                <a:effectLst>
                  <a:outerShdw blurRad="38100" dist="38100" dir="2700000" algn="tl">
                    <a:srgbClr val="000000">
                      <a:alpha val="43137"/>
                    </a:srgbClr>
                  </a:outerShdw>
                </a:effectLst>
              </a:rPr>
              <a:t>In order for a nation to develop from Abraham, they needed a land.</a:t>
            </a:r>
          </a:p>
          <a:p>
            <a:pPr>
              <a:lnSpc>
                <a:spcPts val="3400"/>
              </a:lnSpc>
            </a:pPr>
            <a:r>
              <a:rPr lang="en-US" b="1" dirty="0">
                <a:effectLst>
                  <a:outerShdw blurRad="38100" dist="38100" dir="2700000" algn="tl">
                    <a:srgbClr val="000000">
                      <a:alpha val="43137"/>
                    </a:srgbClr>
                  </a:outerShdw>
                </a:effectLst>
              </a:rPr>
              <a:t>The nation and the land belonged together.</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16</a:t>
            </a:fld>
            <a:endParaRPr lang="en-US">
              <a:solidFill>
                <a:prstClr val="black">
                  <a:tint val="75000"/>
                </a:prstClr>
              </a:solidFill>
              <a:latin typeface="Calibri"/>
            </a:endParaRPr>
          </a:p>
        </p:txBody>
      </p:sp>
    </p:spTree>
    <p:extLst>
      <p:ext uri="{BB962C8B-B14F-4D97-AF65-F5344CB8AC3E}">
        <p14:creationId xmlns:p14="http://schemas.microsoft.com/office/powerpoint/2010/main" val="33021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9785" y="616016"/>
            <a:ext cx="9798517" cy="6089583"/>
          </a:xfrm>
        </p:spPr>
        <p:txBody>
          <a:bodyPr>
            <a:noAutofit/>
          </a:bodyPr>
          <a:lstStyle/>
          <a:p>
            <a:pPr>
              <a:lnSpc>
                <a:spcPts val="3400"/>
              </a:lnSpc>
            </a:pPr>
            <a:r>
              <a:rPr lang="en-US" b="1" dirty="0">
                <a:effectLst>
                  <a:outerShdw blurRad="38100" dist="38100" dir="2700000" algn="tl">
                    <a:srgbClr val="000000">
                      <a:alpha val="43137"/>
                    </a:srgbClr>
                  </a:outerShdw>
                </a:effectLst>
              </a:rPr>
              <a:t>The reason back of the nation and the land was the spiritual promise – the Messiah, the Son of God, and the Saviour of the world.</a:t>
            </a:r>
          </a:p>
          <a:p>
            <a:pPr>
              <a:lnSpc>
                <a:spcPts val="3400"/>
              </a:lnSpc>
            </a:pPr>
            <a:r>
              <a:rPr lang="en-US" b="1" dirty="0">
                <a:effectLst>
                  <a:outerShdw blurRad="38100" dist="38100" dir="2700000" algn="tl">
                    <a:srgbClr val="000000">
                      <a:alpha val="43137"/>
                    </a:srgbClr>
                  </a:outerShdw>
                </a:effectLst>
              </a:rPr>
              <a:t>The entire Old Testament from Genesis 12 through Malachi develops around the land of Canaan.</a:t>
            </a:r>
          </a:p>
          <a:p>
            <a:pPr>
              <a:lnSpc>
                <a:spcPts val="3400"/>
              </a:lnSpc>
            </a:pPr>
            <a:r>
              <a:rPr lang="en-US" b="1" dirty="0">
                <a:effectLst>
                  <a:outerShdw blurRad="38100" dist="38100" dir="2700000" algn="tl">
                    <a:srgbClr val="000000">
                      <a:alpha val="43137"/>
                    </a:srgbClr>
                  </a:outerShdw>
                </a:effectLst>
              </a:rPr>
              <a:t>The birth, life, death, and resurrection of Christ are in the land of Canaan.</a:t>
            </a:r>
          </a:p>
          <a:p>
            <a:pPr>
              <a:lnSpc>
                <a:spcPts val="3400"/>
              </a:lnSpc>
            </a:pPr>
            <a:r>
              <a:rPr lang="en-US" b="1" dirty="0">
                <a:effectLst>
                  <a:outerShdw blurRad="38100" dist="38100" dir="2700000" algn="tl">
                    <a:srgbClr val="000000">
                      <a:alpha val="43137"/>
                    </a:srgbClr>
                  </a:outerShdw>
                </a:effectLst>
              </a:rPr>
              <a:t>The church had its beginning in Jerusalem.</a:t>
            </a:r>
          </a:p>
          <a:p>
            <a:pPr>
              <a:lnSpc>
                <a:spcPts val="3400"/>
              </a:lnSpc>
            </a:pPr>
            <a:r>
              <a:rPr lang="en-US" b="1" dirty="0">
                <a:effectLst>
                  <a:outerShdw blurRad="38100" dist="38100" dir="2700000" algn="tl">
                    <a:srgbClr val="000000">
                      <a:alpha val="43137"/>
                    </a:srgbClr>
                  </a:outerShdw>
                </a:effectLst>
              </a:rPr>
              <a:t>A careful reading of the book of Acts shows the shift from the city of Jerusalem.</a:t>
            </a:r>
          </a:p>
          <a:p>
            <a:pPr>
              <a:lnSpc>
                <a:spcPts val="3400"/>
              </a:lnSpc>
            </a:pPr>
            <a:r>
              <a:rPr lang="en-US" b="1" dirty="0">
                <a:effectLst>
                  <a:outerShdw blurRad="38100" dist="38100" dir="2700000" algn="tl">
                    <a:srgbClr val="000000">
                      <a:alpha val="43137"/>
                    </a:srgbClr>
                  </a:outerShdw>
                </a:effectLst>
              </a:rPr>
              <a:t>The church was scattered out of Jerusalem (Acts 8:4).</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17</a:t>
            </a:fld>
            <a:endParaRPr lang="en-US">
              <a:solidFill>
                <a:prstClr val="black">
                  <a:tint val="75000"/>
                </a:prstClr>
              </a:solidFill>
              <a:latin typeface="Calibri"/>
            </a:endParaRPr>
          </a:p>
        </p:txBody>
      </p:sp>
    </p:spTree>
    <p:extLst>
      <p:ext uri="{BB962C8B-B14F-4D97-AF65-F5344CB8AC3E}">
        <p14:creationId xmlns:p14="http://schemas.microsoft.com/office/powerpoint/2010/main" val="19879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170" y="327258"/>
            <a:ext cx="8850429" cy="6378341"/>
          </a:xfrm>
        </p:spPr>
        <p:txBody>
          <a:bodyPr>
            <a:noAutofit/>
          </a:bodyPr>
          <a:lstStyle/>
          <a:p>
            <a:pPr>
              <a:lnSpc>
                <a:spcPts val="3400"/>
              </a:lnSpc>
            </a:pPr>
            <a:r>
              <a:rPr lang="en-US" b="1" dirty="0">
                <a:effectLst>
                  <a:outerShdw blurRad="38100" dist="38100" dir="2700000" algn="tl">
                    <a:srgbClr val="000000">
                      <a:alpha val="43137"/>
                    </a:srgbClr>
                  </a:outerShdw>
                </a:effectLst>
              </a:rPr>
              <a:t>The gospel was preached to Samaritans (Acts 8).</a:t>
            </a:r>
          </a:p>
          <a:p>
            <a:pPr>
              <a:lnSpc>
                <a:spcPts val="3400"/>
              </a:lnSpc>
            </a:pPr>
            <a:r>
              <a:rPr lang="en-US" b="1" dirty="0">
                <a:effectLst>
                  <a:outerShdw blurRad="38100" dist="38100" dir="2700000" algn="tl">
                    <a:srgbClr val="000000">
                      <a:alpha val="43137"/>
                    </a:srgbClr>
                  </a:outerShdw>
                </a:effectLst>
              </a:rPr>
              <a:t>The conversion of Saul is recorded in Acts 9.</a:t>
            </a:r>
          </a:p>
          <a:p>
            <a:pPr>
              <a:lnSpc>
                <a:spcPts val="3400"/>
              </a:lnSpc>
            </a:pPr>
            <a:r>
              <a:rPr lang="en-US" b="1" dirty="0">
                <a:effectLst>
                  <a:outerShdw blurRad="38100" dist="38100" dir="2700000" algn="tl">
                    <a:srgbClr val="000000">
                      <a:alpha val="43137"/>
                    </a:srgbClr>
                  </a:outerShdw>
                </a:effectLst>
              </a:rPr>
              <a:t>This is placed here because Saul was to be the apostle to the Gentile world.</a:t>
            </a:r>
          </a:p>
          <a:p>
            <a:pPr>
              <a:lnSpc>
                <a:spcPts val="3400"/>
              </a:lnSpc>
            </a:pPr>
            <a:r>
              <a:rPr lang="en-US" b="1" dirty="0">
                <a:effectLst>
                  <a:outerShdw blurRad="38100" dist="38100" dir="2700000" algn="tl">
                    <a:srgbClr val="000000">
                      <a:alpha val="43137"/>
                    </a:srgbClr>
                  </a:outerShdw>
                </a:effectLst>
              </a:rPr>
              <a:t>In Acts 10 &amp; 11  is recorded the conversion of Cornelius, the first Gentile.</a:t>
            </a:r>
          </a:p>
          <a:p>
            <a:pPr>
              <a:lnSpc>
                <a:spcPts val="3400"/>
              </a:lnSpc>
            </a:pPr>
            <a:r>
              <a:rPr lang="en-US" b="1" dirty="0">
                <a:effectLst>
                  <a:outerShdw blurRad="38100" dist="38100" dir="2700000" algn="tl">
                    <a:srgbClr val="000000">
                      <a:alpha val="43137"/>
                    </a:srgbClr>
                  </a:outerShdw>
                </a:effectLst>
              </a:rPr>
              <a:t>The purpose is to show that the gospel is for the Gentiles as well as the Jews.</a:t>
            </a:r>
          </a:p>
          <a:p>
            <a:pPr>
              <a:lnSpc>
                <a:spcPts val="3400"/>
              </a:lnSpc>
            </a:pPr>
            <a:r>
              <a:rPr lang="en-US" b="1" dirty="0">
                <a:effectLst>
                  <a:outerShdw blurRad="38100" dist="38100" dir="2700000" algn="tl">
                    <a:srgbClr val="000000">
                      <a:alpha val="43137"/>
                    </a:srgbClr>
                  </a:outerShdw>
                </a:effectLst>
              </a:rPr>
              <a:t>In the last part of Acts 11 is the beginning of the church in Antioch.</a:t>
            </a:r>
          </a:p>
          <a:p>
            <a:pPr>
              <a:lnSpc>
                <a:spcPts val="3400"/>
              </a:lnSpc>
            </a:pPr>
            <a:r>
              <a:rPr lang="en-US" b="1" dirty="0">
                <a:effectLst>
                  <a:outerShdw blurRad="38100" dist="38100" dir="2700000" algn="tl">
                    <a:srgbClr val="000000">
                      <a:alpha val="43137"/>
                    </a:srgbClr>
                  </a:outerShdw>
                </a:effectLst>
              </a:rPr>
              <a:t>Here is the first Gentile congregation.</a:t>
            </a:r>
          </a:p>
          <a:p>
            <a:pPr>
              <a:lnSpc>
                <a:spcPts val="3400"/>
              </a:lnSpc>
            </a:pPr>
            <a:r>
              <a:rPr lang="en-US" b="1" dirty="0">
                <a:effectLst>
                  <a:outerShdw blurRad="38100" dist="38100" dir="2700000" algn="tl">
                    <a:srgbClr val="000000">
                      <a:alpha val="43137"/>
                    </a:srgbClr>
                  </a:outerShdw>
                </a:effectLst>
              </a:rPr>
              <a:t>It is from here, not Jerusalem, that Paul goes on his missionary journey.</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18</a:t>
            </a:fld>
            <a:endParaRPr lang="en-US">
              <a:solidFill>
                <a:prstClr val="black">
                  <a:tint val="75000"/>
                </a:prstClr>
              </a:solidFill>
              <a:latin typeface="Calibri"/>
            </a:endParaRPr>
          </a:p>
        </p:txBody>
      </p:sp>
    </p:spTree>
    <p:extLst>
      <p:ext uri="{BB962C8B-B14F-4D97-AF65-F5344CB8AC3E}">
        <p14:creationId xmlns:p14="http://schemas.microsoft.com/office/powerpoint/2010/main" val="29497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292" y="327260"/>
            <a:ext cx="8956307" cy="6378340"/>
          </a:xfrm>
        </p:spPr>
        <p:txBody>
          <a:bodyPr>
            <a:noAutofit/>
          </a:bodyPr>
          <a:lstStyle/>
          <a:p>
            <a:pPr>
              <a:lnSpc>
                <a:spcPts val="3400"/>
              </a:lnSpc>
            </a:pPr>
            <a:r>
              <a:rPr lang="en-US" b="1" dirty="0">
                <a:effectLst>
                  <a:outerShdw blurRad="38100" dist="38100" dir="2700000" algn="tl">
                    <a:srgbClr val="000000">
                      <a:alpha val="43137"/>
                    </a:srgbClr>
                  </a:outerShdw>
                </a:effectLst>
              </a:rPr>
              <a:t>Antioch becomes the center from which the gospel radiates world-wide.</a:t>
            </a:r>
          </a:p>
          <a:p>
            <a:pPr>
              <a:lnSpc>
                <a:spcPts val="3400"/>
              </a:lnSpc>
            </a:pPr>
            <a:r>
              <a:rPr lang="en-US" b="1" dirty="0">
                <a:effectLst>
                  <a:outerShdw blurRad="38100" dist="38100" dir="2700000" algn="tl">
                    <a:srgbClr val="000000">
                      <a:alpha val="43137"/>
                    </a:srgbClr>
                  </a:outerShdw>
                </a:effectLst>
              </a:rPr>
              <a:t>This is not by accident.</a:t>
            </a:r>
          </a:p>
          <a:p>
            <a:pPr>
              <a:lnSpc>
                <a:spcPts val="3400"/>
              </a:lnSpc>
            </a:pPr>
            <a:r>
              <a:rPr lang="en-US" b="1" dirty="0">
                <a:effectLst>
                  <a:outerShdw blurRad="38100" dist="38100" dir="2700000" algn="tl">
                    <a:srgbClr val="000000">
                      <a:alpha val="43137"/>
                    </a:srgbClr>
                  </a:outerShdw>
                </a:effectLst>
              </a:rPr>
              <a:t>It is according to God’s purpose.</a:t>
            </a:r>
          </a:p>
          <a:p>
            <a:pPr>
              <a:lnSpc>
                <a:spcPts val="3400"/>
              </a:lnSpc>
            </a:pPr>
            <a:r>
              <a:rPr lang="en-US" b="1" dirty="0">
                <a:effectLst>
                  <a:outerShdw blurRad="38100" dist="38100" dir="2700000" algn="tl">
                    <a:srgbClr val="000000">
                      <a:alpha val="43137"/>
                    </a:srgbClr>
                  </a:outerShdw>
                </a:effectLst>
              </a:rPr>
              <a:t>This change from Jerusalem to Antioch, as the center of the spread of the gospel, is in keeping with the change from national and fleshly Israel to the universal and spiritual church.</a:t>
            </a:r>
          </a:p>
          <a:p>
            <a:pPr>
              <a:lnSpc>
                <a:spcPts val="3400"/>
              </a:lnSpc>
            </a:pPr>
            <a:r>
              <a:rPr lang="en-US" b="1" dirty="0">
                <a:effectLst>
                  <a:outerShdw blurRad="38100" dist="38100" dir="2700000" algn="tl">
                    <a:srgbClr val="000000">
                      <a:alpha val="43137"/>
                    </a:srgbClr>
                  </a:outerShdw>
                </a:effectLst>
              </a:rPr>
              <a:t>The church is now the Israel of God (Gal. 6:16).</a:t>
            </a:r>
          </a:p>
          <a:p>
            <a:pPr>
              <a:lnSpc>
                <a:spcPts val="3400"/>
              </a:lnSpc>
            </a:pPr>
            <a:r>
              <a:rPr lang="en-US" b="1" dirty="0">
                <a:effectLst>
                  <a:outerShdw blurRad="38100" dist="38100" dir="2700000" algn="tl">
                    <a:srgbClr val="000000">
                      <a:alpha val="43137"/>
                    </a:srgbClr>
                  </a:outerShdw>
                </a:effectLst>
              </a:rPr>
              <a:t>The church is the nation, but it is spiritual, not fleshly (1 Peter 2:8-9).</a:t>
            </a:r>
          </a:p>
          <a:p>
            <a:pPr>
              <a:lnSpc>
                <a:spcPts val="3400"/>
              </a:lnSpc>
            </a:pPr>
            <a:r>
              <a:rPr lang="en-US" b="1" dirty="0">
                <a:effectLst>
                  <a:outerShdw blurRad="38100" dist="38100" dir="2700000" algn="tl">
                    <a:srgbClr val="000000">
                      <a:alpha val="43137"/>
                    </a:srgbClr>
                  </a:outerShdw>
                </a:effectLst>
              </a:rPr>
              <a:t>When the nation went into Babylonian captivity, God brought it back to the land.</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19</a:t>
            </a:fld>
            <a:endParaRPr lang="en-US">
              <a:solidFill>
                <a:prstClr val="black">
                  <a:tint val="75000"/>
                </a:prstClr>
              </a:solidFill>
              <a:latin typeface="Calibri"/>
            </a:endParaRPr>
          </a:p>
        </p:txBody>
      </p:sp>
    </p:spTree>
    <p:extLst>
      <p:ext uri="{BB962C8B-B14F-4D97-AF65-F5344CB8AC3E}">
        <p14:creationId xmlns:p14="http://schemas.microsoft.com/office/powerpoint/2010/main" val="14136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0" y="558266"/>
            <a:ext cx="12192000" cy="616016"/>
          </a:xfrm>
        </p:spPr>
        <p:txBody>
          <a:bodyPr>
            <a:noAutofit/>
          </a:bodyPr>
          <a:lstStyle/>
          <a:p>
            <a:r>
              <a:rPr lang="en-US" sz="3200" dirty="0">
                <a:solidFill>
                  <a:schemeClr val="accent2">
                    <a:lumMod val="20000"/>
                    <a:lumOff val="80000"/>
                  </a:schemeClr>
                </a:solidFill>
                <a:latin typeface="Ravie" panose="04040805050809020602" pitchFamily="82" charset="0"/>
              </a:rPr>
              <a:t>  Joel’s Prophecy Of Double Application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73768" y="1174282"/>
            <a:ext cx="10937039" cy="6525929"/>
          </a:xfrm>
        </p:spPr>
        <p:txBody>
          <a:bodyPr>
            <a:normAutofit/>
          </a:bodyPr>
          <a:lstStyle/>
          <a:p>
            <a:r>
              <a:rPr lang="en-US" sz="4000" dirty="0">
                <a:solidFill>
                  <a:schemeClr val="accent1">
                    <a:lumMod val="20000"/>
                    <a:lumOff val="80000"/>
                  </a:schemeClr>
                </a:solidFill>
                <a:latin typeface="Castellar" panose="020A0402060406010301" pitchFamily="18" charset="0"/>
              </a:rPr>
              <a:t>THE </a:t>
            </a:r>
            <a:r>
              <a:rPr lang="en-US" sz="4000" dirty="0" err="1">
                <a:solidFill>
                  <a:schemeClr val="accent1">
                    <a:lumMod val="20000"/>
                    <a:lumOff val="80000"/>
                  </a:schemeClr>
                </a:solidFill>
                <a:latin typeface="Castellar" panose="020A0402060406010301" pitchFamily="18" charset="0"/>
              </a:rPr>
              <a:t>mINOR</a:t>
            </a:r>
            <a:r>
              <a:rPr lang="en-US" sz="4000" dirty="0">
                <a:solidFill>
                  <a:schemeClr val="accent1">
                    <a:lumMod val="20000"/>
                    <a:lumOff val="80000"/>
                  </a:schemeClr>
                </a:solidFill>
                <a:latin typeface="Castellar" panose="020A0402060406010301" pitchFamily="18" charset="0"/>
              </a:rPr>
              <a:t> Prophets</a:t>
            </a:r>
          </a:p>
          <a:p>
            <a:r>
              <a:rPr lang="en-US" sz="4000" dirty="0">
                <a:solidFill>
                  <a:schemeClr val="accent1">
                    <a:lumMod val="20000"/>
                    <a:lumOff val="80000"/>
                  </a:schemeClr>
                </a:solidFill>
                <a:latin typeface="Castellar" panose="020A0402060406010301" pitchFamily="18" charset="0"/>
              </a:rPr>
              <a:t>Joel’s Jerusalem Prophecy</a:t>
            </a:r>
          </a:p>
          <a:p>
            <a:r>
              <a:rPr lang="en-US" sz="4000" dirty="0">
                <a:solidFill>
                  <a:schemeClr val="accent1">
                    <a:lumMod val="20000"/>
                    <a:lumOff val="80000"/>
                  </a:schemeClr>
                </a:solidFill>
                <a:latin typeface="Castellar" panose="020A0402060406010301" pitchFamily="18" charset="0"/>
              </a:rPr>
              <a:t>Matthew’s </a:t>
            </a:r>
            <a:r>
              <a:rPr lang="en-US" sz="4000" dirty="0" err="1">
                <a:solidFill>
                  <a:schemeClr val="accent1">
                    <a:lumMod val="20000"/>
                    <a:lumOff val="80000"/>
                  </a:schemeClr>
                </a:solidFill>
                <a:latin typeface="Castellar" panose="020A0402060406010301" pitchFamily="18" charset="0"/>
              </a:rPr>
              <a:t>olivet</a:t>
            </a:r>
            <a:r>
              <a:rPr lang="en-US" sz="4000" dirty="0">
                <a:solidFill>
                  <a:schemeClr val="accent1">
                    <a:lumMod val="20000"/>
                    <a:lumOff val="80000"/>
                  </a:schemeClr>
                </a:solidFill>
                <a:latin typeface="Castellar" panose="020A0402060406010301" pitchFamily="18" charset="0"/>
              </a:rPr>
              <a:t> discourse</a:t>
            </a:r>
          </a:p>
          <a:p>
            <a:r>
              <a:rPr lang="en-US" sz="4000" dirty="0">
                <a:solidFill>
                  <a:schemeClr val="accent1">
                    <a:lumMod val="20000"/>
                    <a:lumOff val="80000"/>
                  </a:schemeClr>
                </a:solidFill>
                <a:latin typeface="Castellar" panose="020A0402060406010301" pitchFamily="18" charset="0"/>
                <a:hlinkClick r:id="rId3" action="ppaction://hlinksldjump"/>
              </a:rPr>
              <a:t>Book of Revelation Overview</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Seven Churches of </a:t>
            </a:r>
            <a:r>
              <a:rPr lang="en-US" sz="4000" dirty="0" err="1">
                <a:solidFill>
                  <a:schemeClr val="accent1">
                    <a:lumMod val="20000"/>
                    <a:lumOff val="80000"/>
                  </a:schemeClr>
                </a:solidFill>
                <a:latin typeface="Castellar" panose="020A0402060406010301" pitchFamily="18" charset="0"/>
              </a:rPr>
              <a:t>asia</a:t>
            </a:r>
            <a:r>
              <a:rPr lang="en-US" sz="4000" dirty="0">
                <a:solidFill>
                  <a:schemeClr val="accent1">
                    <a:lumMod val="20000"/>
                    <a:lumOff val="80000"/>
                  </a:schemeClr>
                </a:solidFill>
                <a:latin typeface="Castellar" panose="020A0402060406010301" pitchFamily="18" charset="0"/>
              </a:rPr>
              <a:t>-minor</a:t>
            </a:r>
          </a:p>
          <a:p>
            <a:r>
              <a:rPr lang="en-US" sz="4000" dirty="0">
                <a:solidFill>
                  <a:schemeClr val="accent1">
                    <a:lumMod val="20000"/>
                    <a:lumOff val="80000"/>
                  </a:schemeClr>
                </a:solidFill>
                <a:latin typeface="Castellar" panose="020A0402060406010301" pitchFamily="18" charset="0"/>
              </a:rPr>
              <a:t>The Throne-The Book-The Lamb</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14487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7410" name="Rectangle 2"/>
          <p:cNvSpPr>
            <a:spLocks noGrp="1" noChangeArrowheads="1"/>
          </p:cNvSpPr>
          <p:nvPr>
            <p:ph type="title"/>
          </p:nvPr>
        </p:nvSpPr>
        <p:spPr>
          <a:xfrm>
            <a:off x="1828800" y="381000"/>
            <a:ext cx="8534400" cy="3657600"/>
          </a:xfrm>
          <a:solidFill>
            <a:srgbClr val="FF0000"/>
          </a:solidFill>
        </p:spPr>
        <p:txBody>
          <a:bodyPr/>
          <a:lstStyle/>
          <a:p>
            <a:r>
              <a:rPr lang="en-US">
                <a:solidFill>
                  <a:srgbClr val="FFFFFF"/>
                </a:solidFill>
                <a:effectLst>
                  <a:outerShdw blurRad="38100" dist="38100" dir="2700000" algn="tl">
                    <a:srgbClr val="000000"/>
                  </a:outerShdw>
                </a:effectLst>
              </a:rPr>
              <a:t>The Antiochene School Of Theology Practiced An Approach To Scriptural Interpretation With Literal Emphasis Rather Than Spiritual Meanings Not Immediately Evident From The Text</a:t>
            </a:r>
            <a:r>
              <a:rPr lang="en-US"/>
              <a:t>  </a:t>
            </a:r>
          </a:p>
        </p:txBody>
      </p:sp>
      <p:sp>
        <p:nvSpPr>
          <p:cNvPr id="3217411" name="Oval 3"/>
          <p:cNvSpPr>
            <a:spLocks noChangeArrowheads="1"/>
          </p:cNvSpPr>
          <p:nvPr/>
        </p:nvSpPr>
        <p:spPr bwMode="auto">
          <a:xfrm>
            <a:off x="8323868" y="4939644"/>
            <a:ext cx="688157" cy="603317"/>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7412" name="Text Box 4"/>
          <p:cNvSpPr txBox="1">
            <a:spLocks noChangeArrowheads="1"/>
          </p:cNvSpPr>
          <p:nvPr/>
        </p:nvSpPr>
        <p:spPr bwMode="auto">
          <a:xfrm>
            <a:off x="8531257" y="4343400"/>
            <a:ext cx="1555423" cy="523220"/>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Antioch Center Of Christian Theology</a:t>
            </a:r>
          </a:p>
        </p:txBody>
      </p:sp>
    </p:spTree>
    <p:extLst>
      <p:ext uri="{BB962C8B-B14F-4D97-AF65-F5344CB8AC3E}">
        <p14:creationId xmlns:p14="http://schemas.microsoft.com/office/powerpoint/2010/main" val="40105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7411"/>
                                        </p:tgtEl>
                                        <p:attrNameLst>
                                          <p:attrName>style.visibility</p:attrName>
                                        </p:attrNameLst>
                                      </p:cBhvr>
                                      <p:to>
                                        <p:strVal val="visible"/>
                                      </p:to>
                                    </p:set>
                                    <p:anim calcmode="lin" valueType="num">
                                      <p:cBhvr>
                                        <p:cTn id="7" dur="500" fill="hold"/>
                                        <p:tgtEl>
                                          <p:spTgt spid="3217411"/>
                                        </p:tgtEl>
                                        <p:attrNameLst>
                                          <p:attrName>ppt_w</p:attrName>
                                        </p:attrNameLst>
                                      </p:cBhvr>
                                      <p:tavLst>
                                        <p:tav tm="0">
                                          <p:val>
                                            <p:strVal val="4*#ppt_w"/>
                                          </p:val>
                                        </p:tav>
                                        <p:tav tm="100000">
                                          <p:val>
                                            <p:strVal val="#ppt_w"/>
                                          </p:val>
                                        </p:tav>
                                      </p:tavLst>
                                    </p:anim>
                                    <p:anim calcmode="lin" valueType="num">
                                      <p:cBhvr>
                                        <p:cTn id="8" dur="500" fill="hold"/>
                                        <p:tgtEl>
                                          <p:spTgt spid="32174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7412"/>
                                        </p:tgtEl>
                                        <p:attrNameLst>
                                          <p:attrName>style.visibility</p:attrName>
                                        </p:attrNameLst>
                                      </p:cBhvr>
                                      <p:to>
                                        <p:strVal val="visible"/>
                                      </p:to>
                                    </p:set>
                                    <p:anim calcmode="lin" valueType="num">
                                      <p:cBhvr>
                                        <p:cTn id="13" dur="1000" fill="hold"/>
                                        <p:tgtEl>
                                          <p:spTgt spid="3217412"/>
                                        </p:tgtEl>
                                        <p:attrNameLst>
                                          <p:attrName>ppt_w</p:attrName>
                                        </p:attrNameLst>
                                      </p:cBhvr>
                                      <p:tavLst>
                                        <p:tav tm="0">
                                          <p:val>
                                            <p:fltVal val="0"/>
                                          </p:val>
                                        </p:tav>
                                        <p:tav tm="100000">
                                          <p:val>
                                            <p:strVal val="#ppt_w"/>
                                          </p:val>
                                        </p:tav>
                                      </p:tavLst>
                                    </p:anim>
                                    <p:anim calcmode="lin" valueType="num">
                                      <p:cBhvr>
                                        <p:cTn id="14" dur="1000" fill="hold"/>
                                        <p:tgtEl>
                                          <p:spTgt spid="3217412"/>
                                        </p:tgtEl>
                                        <p:attrNameLst>
                                          <p:attrName>ppt_h</p:attrName>
                                        </p:attrNameLst>
                                      </p:cBhvr>
                                      <p:tavLst>
                                        <p:tav tm="0">
                                          <p:val>
                                            <p:fltVal val="0"/>
                                          </p:val>
                                        </p:tav>
                                        <p:tav tm="100000">
                                          <p:val>
                                            <p:strVal val="#ppt_h"/>
                                          </p:val>
                                        </p:tav>
                                      </p:tavLst>
                                    </p:anim>
                                    <p:anim calcmode="lin" valueType="num">
                                      <p:cBhvr>
                                        <p:cTn id="15" dur="1000" fill="hold"/>
                                        <p:tgtEl>
                                          <p:spTgt spid="32174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74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7410">
                                            <p:txEl>
                                              <p:pRg st="0" end="0"/>
                                            </p:txEl>
                                          </p:spTgt>
                                        </p:tgtEl>
                                        <p:attrNameLst>
                                          <p:attrName>style.visibility</p:attrName>
                                        </p:attrNameLst>
                                      </p:cBhvr>
                                      <p:to>
                                        <p:strVal val="visible"/>
                                      </p:to>
                                    </p:set>
                                    <p:anim calcmode="lin" valueType="num">
                                      <p:cBhvr additive="base">
                                        <p:cTn id="21" dur="300" fill="hold"/>
                                        <p:tgtEl>
                                          <p:spTgt spid="3217410">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74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7410" grpId="0" build="p" autoUpdateAnimBg="0"/>
      <p:bldP spid="3217411" grpId="0" animBg="1"/>
      <p:bldP spid="321741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32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6669" y="356136"/>
            <a:ext cx="8912993" cy="6349464"/>
          </a:xfrm>
        </p:spPr>
        <p:txBody>
          <a:bodyPr>
            <a:noAutofit/>
          </a:bodyPr>
          <a:lstStyle/>
          <a:p>
            <a:pPr>
              <a:lnSpc>
                <a:spcPts val="3400"/>
              </a:lnSpc>
            </a:pPr>
            <a:r>
              <a:rPr lang="en-US" sz="3000" b="1" dirty="0">
                <a:effectLst>
                  <a:outerShdw blurRad="38100" dist="38100" dir="2700000" algn="tl">
                    <a:srgbClr val="000000">
                      <a:alpha val="43137"/>
                    </a:srgbClr>
                  </a:outerShdw>
                </a:effectLst>
              </a:rPr>
              <a:t>This was necessary for the spiritual promise to be fulfilled in Christ.</a:t>
            </a:r>
          </a:p>
          <a:p>
            <a:pPr>
              <a:lnSpc>
                <a:spcPts val="3400"/>
              </a:lnSpc>
            </a:pPr>
            <a:r>
              <a:rPr lang="en-US" sz="3000" b="1" dirty="0">
                <a:effectLst>
                  <a:outerShdw blurRad="38100" dist="38100" dir="2700000" algn="tl">
                    <a:srgbClr val="000000">
                      <a:alpha val="43137"/>
                    </a:srgbClr>
                  </a:outerShdw>
                </a:effectLst>
              </a:rPr>
              <a:t>But Christ has come.</a:t>
            </a:r>
          </a:p>
          <a:p>
            <a:pPr>
              <a:lnSpc>
                <a:spcPts val="3400"/>
              </a:lnSpc>
            </a:pPr>
            <a:r>
              <a:rPr lang="en-US" sz="3000" b="1" dirty="0">
                <a:effectLst>
                  <a:outerShdw blurRad="38100" dist="38100" dir="2700000" algn="tl">
                    <a:srgbClr val="000000">
                      <a:alpha val="43137"/>
                    </a:srgbClr>
                  </a:outerShdw>
                </a:effectLst>
              </a:rPr>
              <a:t>He has fulfilled the spiritual promise.</a:t>
            </a:r>
          </a:p>
          <a:p>
            <a:pPr>
              <a:lnSpc>
                <a:spcPts val="3400"/>
              </a:lnSpc>
            </a:pPr>
            <a:r>
              <a:rPr lang="en-US" sz="3000" b="1" dirty="0">
                <a:effectLst>
                  <a:outerShdw blurRad="38100" dist="38100" dir="2700000" algn="tl">
                    <a:srgbClr val="000000">
                      <a:alpha val="43137"/>
                    </a:srgbClr>
                  </a:outerShdw>
                </a:effectLst>
              </a:rPr>
              <a:t>There is no more place for the mission of the nation.</a:t>
            </a:r>
          </a:p>
          <a:p>
            <a:pPr>
              <a:lnSpc>
                <a:spcPts val="3400"/>
              </a:lnSpc>
            </a:pPr>
            <a:r>
              <a:rPr lang="en-US" sz="3000" b="1" dirty="0">
                <a:effectLst>
                  <a:outerShdw blurRad="38100" dist="38100" dir="2700000" algn="tl">
                    <a:srgbClr val="000000">
                      <a:alpha val="43137"/>
                    </a:srgbClr>
                  </a:outerShdw>
                </a:effectLst>
              </a:rPr>
              <a:t>Since the nation has fulfilled its mission in the coming of Christ, there is no further need for the land.</a:t>
            </a:r>
          </a:p>
          <a:p>
            <a:pPr>
              <a:lnSpc>
                <a:spcPts val="3400"/>
              </a:lnSpc>
            </a:pPr>
            <a:r>
              <a:rPr lang="en-US" sz="3000" b="1" dirty="0">
                <a:effectLst>
                  <a:outerShdw blurRad="38100" dist="38100" dir="2700000" algn="tl">
                    <a:srgbClr val="000000">
                      <a:alpha val="43137"/>
                    </a:srgbClr>
                  </a:outerShdw>
                </a:effectLst>
              </a:rPr>
              <a:t>When Jerusalem fell, this was God’s way of saying that the promise to Abraham had found its fulfillment in Christ.</a:t>
            </a:r>
          </a:p>
          <a:p>
            <a:pPr>
              <a:lnSpc>
                <a:spcPts val="3400"/>
              </a:lnSpc>
            </a:pPr>
            <a:r>
              <a:rPr lang="en-US" sz="3000" b="1" dirty="0">
                <a:effectLst>
                  <a:outerShdw blurRad="38100" dist="38100" dir="2700000" algn="tl">
                    <a:srgbClr val="000000">
                      <a:alpha val="43137"/>
                    </a:srgbClr>
                  </a:outerShdw>
                </a:effectLst>
              </a:rPr>
              <a:t>When Jerusalem fell, it left nothing but the spiritual promise and the gospel as man’s only hope.</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22</a:t>
            </a:fld>
            <a:endParaRPr lang="en-US">
              <a:solidFill>
                <a:prstClr val="black">
                  <a:tint val="75000"/>
                </a:prstClr>
              </a:solidFill>
              <a:latin typeface="Calibri"/>
            </a:endParaRPr>
          </a:p>
        </p:txBody>
      </p:sp>
    </p:spTree>
    <p:extLst>
      <p:ext uri="{BB962C8B-B14F-4D97-AF65-F5344CB8AC3E}">
        <p14:creationId xmlns:p14="http://schemas.microsoft.com/office/powerpoint/2010/main" val="196228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293" y="770021"/>
            <a:ext cx="9115123" cy="5935578"/>
          </a:xfrm>
        </p:spPr>
        <p:txBody>
          <a:bodyPr>
            <a:noAutofit/>
          </a:bodyPr>
          <a:lstStyle/>
          <a:p>
            <a:pPr>
              <a:lnSpc>
                <a:spcPts val="3400"/>
              </a:lnSpc>
            </a:pPr>
            <a:r>
              <a:rPr lang="en-US" b="1" dirty="0">
                <a:effectLst>
                  <a:outerShdw blurRad="38100" dist="38100" dir="2700000" algn="tl">
                    <a:srgbClr val="000000">
                      <a:alpha val="43137"/>
                    </a:srgbClr>
                  </a:outerShdw>
                </a:effectLst>
              </a:rPr>
              <a:t>Any future for the Jews will be found in the gospel and as an individual, not as a nation.</a:t>
            </a:r>
          </a:p>
          <a:p>
            <a:pPr>
              <a:lnSpc>
                <a:spcPts val="3400"/>
              </a:lnSpc>
            </a:pPr>
            <a:r>
              <a:rPr lang="en-US" b="1" dirty="0">
                <a:effectLst>
                  <a:outerShdw blurRad="38100" dist="38100" dir="2700000" algn="tl">
                    <a:srgbClr val="000000">
                      <a:alpha val="43137"/>
                    </a:srgbClr>
                  </a:outerShdw>
                </a:effectLst>
              </a:rPr>
              <a:t>The fall of Jerusalem crowns the promise that God made to Abraham.</a:t>
            </a:r>
          </a:p>
          <a:p>
            <a:pPr>
              <a:lnSpc>
                <a:spcPts val="3400"/>
              </a:lnSpc>
            </a:pPr>
            <a:r>
              <a:rPr lang="en-US" b="1" dirty="0">
                <a:effectLst>
                  <a:outerShdw blurRad="38100" dist="38100" dir="2700000" algn="tl">
                    <a:srgbClr val="000000">
                      <a:alpha val="43137"/>
                    </a:srgbClr>
                  </a:outerShdw>
                </a:effectLst>
              </a:rPr>
              <a:t>The fulfillment of the promise began at Pentecost.</a:t>
            </a:r>
          </a:p>
          <a:p>
            <a:pPr>
              <a:lnSpc>
                <a:spcPts val="3400"/>
              </a:lnSpc>
            </a:pPr>
            <a:r>
              <a:rPr lang="en-US" b="1" dirty="0">
                <a:effectLst>
                  <a:outerShdw blurRad="38100" dist="38100" dir="2700000" algn="tl">
                    <a:srgbClr val="000000">
                      <a:alpha val="43137"/>
                    </a:srgbClr>
                  </a:outerShdw>
                </a:effectLst>
              </a:rPr>
              <a:t>When God brought judicial sentence on the nation in the fall of Jerusalem, it was His way of saying, “The gospel is the answer to the promise to Abraham.”</a:t>
            </a:r>
          </a:p>
          <a:p>
            <a:pPr>
              <a:lnSpc>
                <a:spcPts val="3400"/>
              </a:lnSpc>
            </a:pPr>
            <a:r>
              <a:rPr lang="en-US" b="1" dirty="0">
                <a:effectLst>
                  <a:outerShdw blurRad="38100" dist="38100" dir="2700000" algn="tl">
                    <a:srgbClr val="000000">
                      <a:alpha val="43137"/>
                    </a:srgbClr>
                  </a:outerShdw>
                </a:effectLst>
              </a:rPr>
              <a:t>The only hope for Jews or Gentiles is to be found in the gospel of Christ.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23</a:t>
            </a:fld>
            <a:endParaRPr lang="en-US">
              <a:solidFill>
                <a:prstClr val="black">
                  <a:tint val="75000"/>
                </a:prstClr>
              </a:solidFill>
              <a:latin typeface="Calibri"/>
            </a:endParaRPr>
          </a:p>
        </p:txBody>
      </p:sp>
    </p:spTree>
    <p:extLst>
      <p:ext uri="{BB962C8B-B14F-4D97-AF65-F5344CB8AC3E}">
        <p14:creationId xmlns:p14="http://schemas.microsoft.com/office/powerpoint/2010/main" val="3343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1116532"/>
            <a:ext cx="9179293" cy="5589068"/>
          </a:xfrm>
        </p:spPr>
        <p:txBody>
          <a:bodyPr>
            <a:noAutofit/>
          </a:bodyPr>
          <a:lstStyle/>
          <a:p>
            <a:pPr>
              <a:lnSpc>
                <a:spcPts val="3400"/>
              </a:lnSpc>
            </a:pPr>
            <a:r>
              <a:rPr lang="en-US" sz="3600" b="1" dirty="0">
                <a:effectLst>
                  <a:outerShdw blurRad="38100" dist="38100" dir="2700000" algn="tl">
                    <a:srgbClr val="000000">
                      <a:alpha val="43137"/>
                    </a:srgbClr>
                  </a:outerShdw>
                </a:effectLst>
              </a:rPr>
              <a:t>The fall of Jerusalem is a warning to all man and for all times that God is through with the Jews as a nation.</a:t>
            </a:r>
          </a:p>
          <a:p>
            <a:pPr>
              <a:lnSpc>
                <a:spcPts val="3400"/>
              </a:lnSpc>
            </a:pPr>
            <a:r>
              <a:rPr lang="en-US" sz="3600" b="1" dirty="0">
                <a:effectLst>
                  <a:outerShdw blurRad="38100" dist="38100" dir="2700000" algn="tl">
                    <a:srgbClr val="000000">
                      <a:alpha val="43137"/>
                    </a:srgbClr>
                  </a:outerShdw>
                </a:effectLst>
              </a:rPr>
              <a:t>The fall of Jerusalem is a warning to all man and for all times that their only hope is the gospel of Christ.</a:t>
            </a:r>
          </a:p>
          <a:p>
            <a:pPr>
              <a:lnSpc>
                <a:spcPts val="3400"/>
              </a:lnSpc>
            </a:pPr>
            <a:endParaRPr lang="en-US" b="1" dirty="0"/>
          </a:p>
          <a:p>
            <a:pPr>
              <a:lnSpc>
                <a:spcPts val="3400"/>
              </a:lnSpc>
            </a:pPr>
            <a:endParaRPr lang="en-US"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9737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1942"/>
            <a:ext cx="8991600" cy="6483658"/>
          </a:xfrm>
        </p:spPr>
        <p:txBody>
          <a:bodyPr>
            <a:noAutofit/>
          </a:bodyPr>
          <a:lstStyle/>
          <a:p>
            <a:pPr marL="0" indent="0" algn="ctr">
              <a:lnSpc>
                <a:spcPts val="3400"/>
              </a:lnSpc>
              <a:buNone/>
            </a:pPr>
            <a:r>
              <a:rPr lang="en-US" sz="4400" b="1" dirty="0">
                <a:solidFill>
                  <a:schemeClr val="accent2">
                    <a:lumMod val="75000"/>
                  </a:schemeClr>
                </a:solidFill>
                <a:effectLst>
                  <a:outerShdw blurRad="38100" dist="38100" dir="2700000" algn="tl">
                    <a:srgbClr val="000000">
                      <a:alpha val="43137"/>
                    </a:srgbClr>
                  </a:outerShdw>
                </a:effectLst>
              </a:rPr>
              <a:t>   </a:t>
            </a:r>
            <a:r>
              <a:rPr lang="en-US" sz="4400" b="1" u="sng" dirty="0">
                <a:solidFill>
                  <a:schemeClr val="accent2">
                    <a:lumMod val="75000"/>
                  </a:schemeClr>
                </a:solidFill>
                <a:effectLst>
                  <a:outerShdw blurRad="38100" dist="38100" dir="2700000" algn="tl">
                    <a:srgbClr val="000000">
                      <a:alpha val="43137"/>
                    </a:srgbClr>
                  </a:outerShdw>
                </a:effectLst>
              </a:rPr>
              <a:t>4. THE FALL OF JERUSALEM CLOSED           THE QUESTION OF THE MESSIAH</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closed the question of the promised Messiah.</a:t>
            </a:r>
          </a:p>
          <a:p>
            <a:pPr>
              <a:lnSpc>
                <a:spcPts val="3400"/>
              </a:lnSpc>
            </a:pPr>
            <a:r>
              <a:rPr lang="en-US" b="1" dirty="0">
                <a:effectLst>
                  <a:outerShdw blurRad="38100" dist="38100" dir="2700000" algn="tl">
                    <a:srgbClr val="000000">
                      <a:alpha val="43137"/>
                    </a:srgbClr>
                  </a:outerShdw>
                </a:effectLst>
              </a:rPr>
              <a:t>In Matthew 24, verses 5 and 24, Christ points out that there would be false messiahs following His rejection and crucifixion.</a:t>
            </a:r>
          </a:p>
          <a:p>
            <a:pPr>
              <a:lnSpc>
                <a:spcPts val="3400"/>
              </a:lnSpc>
            </a:pPr>
            <a:r>
              <a:rPr lang="en-US" b="1" dirty="0">
                <a:effectLst>
                  <a:outerShdw blurRad="38100" dist="38100" dir="2700000" algn="tl">
                    <a:srgbClr val="000000">
                      <a:alpha val="43137"/>
                    </a:srgbClr>
                  </a:outerShdw>
                </a:effectLst>
              </a:rPr>
              <a:t>Mt 24:5 </a:t>
            </a:r>
            <a:r>
              <a:rPr lang="en-US" b="1" dirty="0">
                <a:solidFill>
                  <a:srgbClr val="FF0000"/>
                </a:solidFill>
                <a:effectLst>
                  <a:outerShdw blurRad="38100" dist="38100" dir="2700000" algn="tl">
                    <a:srgbClr val="000000">
                      <a:alpha val="43137"/>
                    </a:srgbClr>
                  </a:outerShdw>
                </a:effectLst>
              </a:rPr>
              <a:t>For many shall come in my name, saying, I am Christ; and shall deceive many</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Mt 24:24 </a:t>
            </a:r>
            <a:r>
              <a:rPr lang="en-US" b="1" dirty="0">
                <a:solidFill>
                  <a:srgbClr val="FF0000"/>
                </a:solidFill>
                <a:effectLst>
                  <a:outerShdw blurRad="38100" dist="38100" dir="2700000" algn="tl">
                    <a:srgbClr val="000000">
                      <a:alpha val="43137"/>
                    </a:srgbClr>
                  </a:outerShdw>
                </a:effectLst>
              </a:rPr>
              <a:t>For there shall arise false </a:t>
            </a:r>
            <a:r>
              <a:rPr lang="en-US" b="1" dirty="0" err="1">
                <a:solidFill>
                  <a:srgbClr val="FF0000"/>
                </a:solidFill>
                <a:effectLst>
                  <a:outerShdw blurRad="38100" dist="38100" dir="2700000" algn="tl">
                    <a:srgbClr val="000000">
                      <a:alpha val="43137"/>
                    </a:srgbClr>
                  </a:outerShdw>
                </a:effectLst>
              </a:rPr>
              <a:t>Christs</a:t>
            </a:r>
            <a:r>
              <a:rPr lang="en-US" b="1" dirty="0">
                <a:solidFill>
                  <a:srgbClr val="FF0000"/>
                </a:solidFill>
                <a:effectLst>
                  <a:outerShdw blurRad="38100" dist="38100" dir="2700000" algn="tl">
                    <a:srgbClr val="000000">
                      <a:alpha val="43137"/>
                    </a:srgbClr>
                  </a:outerShdw>
                </a:effectLst>
              </a:rPr>
              <a:t>, and false prophets, and shall shew great signs and wonders; insomuch that, if it were possible, they shall deceive the very elect</a:t>
            </a:r>
            <a:r>
              <a:rPr lang="en-US"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7582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04260"/>
            <a:ext cx="8991600" cy="6301339"/>
          </a:xfrm>
        </p:spPr>
        <p:txBody>
          <a:bodyPr>
            <a:noAutofit/>
          </a:bodyPr>
          <a:lstStyle/>
          <a:p>
            <a:pPr>
              <a:lnSpc>
                <a:spcPts val="3400"/>
              </a:lnSpc>
            </a:pPr>
            <a:r>
              <a:rPr lang="en-US" b="1" dirty="0">
                <a:effectLst>
                  <a:outerShdw blurRad="38100" dist="38100" dir="2700000" algn="tl">
                    <a:srgbClr val="000000">
                      <a:alpha val="43137"/>
                    </a:srgbClr>
                  </a:outerShdw>
                </a:effectLst>
              </a:rPr>
              <a:t>It is not strange that when the Jews rejected Christ, the promised Messiah, that there were false Messiahs who used the false expectation of the Jews to deceive them.</a:t>
            </a:r>
          </a:p>
          <a:p>
            <a:pPr>
              <a:lnSpc>
                <a:spcPts val="3400"/>
              </a:lnSpc>
            </a:pPr>
            <a:r>
              <a:rPr lang="en-US" b="1" dirty="0">
                <a:effectLst>
                  <a:outerShdw blurRad="38100" dist="38100" dir="2700000" algn="tl">
                    <a:srgbClr val="000000">
                      <a:alpha val="43137"/>
                    </a:srgbClr>
                  </a:outerShdw>
                </a:effectLst>
              </a:rPr>
              <a:t>In rejecting Christ as the Messiah, the Jews would surely still look for one as long as the temple stood, which was the heart of Judaism.</a:t>
            </a:r>
          </a:p>
          <a:p>
            <a:pPr>
              <a:lnSpc>
                <a:spcPts val="3400"/>
              </a:lnSpc>
            </a:pPr>
            <a:r>
              <a:rPr lang="en-US" b="1" dirty="0">
                <a:effectLst>
                  <a:outerShdw blurRad="38100" dist="38100" dir="2700000" algn="tl">
                    <a:srgbClr val="000000">
                      <a:alpha val="43137"/>
                    </a:srgbClr>
                  </a:outerShdw>
                </a:effectLst>
              </a:rPr>
              <a:t>There would be the means of deceiving the Jews about the Messiah.</a:t>
            </a:r>
          </a:p>
          <a:p>
            <a:pPr>
              <a:lnSpc>
                <a:spcPts val="3400"/>
              </a:lnSpc>
            </a:pPr>
            <a:r>
              <a:rPr lang="en-US" b="1" dirty="0">
                <a:effectLst>
                  <a:outerShdw blurRad="38100" dist="38100" dir="2700000" algn="tl">
                    <a:srgbClr val="000000">
                      <a:alpha val="43137"/>
                    </a:srgbClr>
                  </a:outerShdw>
                </a:effectLst>
              </a:rPr>
              <a:t>It is of interest to note that until Christ came, there were no false Messiahs.</a:t>
            </a:r>
          </a:p>
          <a:p>
            <a:pPr>
              <a:lnSpc>
                <a:spcPts val="3400"/>
              </a:lnSpc>
            </a:pPr>
            <a:r>
              <a:rPr lang="en-US" b="1" dirty="0">
                <a:effectLst>
                  <a:outerShdw blurRad="38100" dist="38100" dir="2700000" algn="tl">
                    <a:srgbClr val="000000">
                      <a:alpha val="43137"/>
                    </a:srgbClr>
                  </a:outerShdw>
                </a:effectLst>
              </a:rPr>
              <a:t>His coming and His rejection left the door open to blinded Jews to still look for one.</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26</a:t>
            </a:fld>
            <a:endParaRPr lang="en-US">
              <a:solidFill>
                <a:prstClr val="black">
                  <a:tint val="75000"/>
                </a:prstClr>
              </a:solidFill>
              <a:latin typeface="Calibri"/>
            </a:endParaRPr>
          </a:p>
        </p:txBody>
      </p:sp>
    </p:spTree>
    <p:extLst>
      <p:ext uri="{BB962C8B-B14F-4D97-AF65-F5344CB8AC3E}">
        <p14:creationId xmlns:p14="http://schemas.microsoft.com/office/powerpoint/2010/main" val="113153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644893"/>
            <a:ext cx="9131166" cy="6060706"/>
          </a:xfrm>
        </p:spPr>
        <p:txBody>
          <a:bodyPr>
            <a:noAutofit/>
          </a:bodyPr>
          <a:lstStyle/>
          <a:p>
            <a:pPr>
              <a:lnSpc>
                <a:spcPts val="3400"/>
              </a:lnSpc>
            </a:pPr>
            <a:r>
              <a:rPr lang="en-US" b="1" dirty="0">
                <a:effectLst>
                  <a:outerShdw blurRad="38100" dist="38100" dir="2700000" algn="tl">
                    <a:srgbClr val="000000">
                      <a:alpha val="43137"/>
                    </a:srgbClr>
                  </a:outerShdw>
                </a:effectLst>
              </a:rPr>
              <a:t>When Jerusalem fell, this forever closed the door on that question.</a:t>
            </a:r>
          </a:p>
          <a:p>
            <a:pPr>
              <a:lnSpc>
                <a:spcPts val="3400"/>
              </a:lnSpc>
            </a:pPr>
            <a:r>
              <a:rPr lang="en-US" b="1" dirty="0">
                <a:effectLst>
                  <a:outerShdw blurRad="38100" dist="38100" dir="2700000" algn="tl">
                    <a:srgbClr val="000000">
                      <a:alpha val="43137"/>
                    </a:srgbClr>
                  </a:outerShdw>
                </a:effectLst>
              </a:rPr>
              <a:t>The temple and the records were destroyed.</a:t>
            </a:r>
          </a:p>
          <a:p>
            <a:pPr>
              <a:lnSpc>
                <a:spcPts val="3400"/>
              </a:lnSpc>
            </a:pPr>
            <a:r>
              <a:rPr lang="en-US" b="1" dirty="0">
                <a:effectLst>
                  <a:outerShdw blurRad="38100" dist="38100" dir="2700000" algn="tl">
                    <a:srgbClr val="000000">
                      <a:alpha val="43137"/>
                    </a:srgbClr>
                  </a:outerShdw>
                </a:effectLst>
              </a:rPr>
              <a:t>The Messiah was the promised seed (Genesis 12:3; 22:18).</a:t>
            </a:r>
          </a:p>
          <a:p>
            <a:pPr>
              <a:lnSpc>
                <a:spcPts val="3400"/>
              </a:lnSpc>
            </a:pPr>
            <a:r>
              <a:rPr lang="en-US" b="1" dirty="0">
                <a:effectLst>
                  <a:outerShdw blurRad="38100" dist="38100" dir="2700000" algn="tl">
                    <a:srgbClr val="000000">
                      <a:alpha val="43137"/>
                    </a:srgbClr>
                  </a:outerShdw>
                </a:effectLst>
              </a:rPr>
              <a:t>This promise was renewed to Isaac (26:4) and to Jacob (28:14) </a:t>
            </a:r>
          </a:p>
          <a:p>
            <a:pPr>
              <a:lnSpc>
                <a:spcPts val="3400"/>
              </a:lnSpc>
            </a:pPr>
            <a:r>
              <a:rPr lang="en-US" b="1" dirty="0">
                <a:effectLst>
                  <a:outerShdw blurRad="38100" dist="38100" dir="2700000" algn="tl">
                    <a:srgbClr val="000000">
                      <a:alpha val="43137"/>
                    </a:srgbClr>
                  </a:outerShdw>
                </a:effectLst>
              </a:rPr>
              <a:t>In Genesis 49:10, it is limited to the tribe of Judah.</a:t>
            </a:r>
          </a:p>
          <a:p>
            <a:pPr>
              <a:lnSpc>
                <a:spcPts val="3400"/>
              </a:lnSpc>
            </a:pPr>
            <a:r>
              <a:rPr lang="en-US" b="1" dirty="0">
                <a:effectLst>
                  <a:outerShdw blurRad="38100" dist="38100" dir="2700000" algn="tl">
                    <a:srgbClr val="000000">
                      <a:alpha val="43137"/>
                    </a:srgbClr>
                  </a:outerShdw>
                </a:effectLst>
              </a:rPr>
              <a:t>Gen 49:10 </a:t>
            </a:r>
            <a:r>
              <a:rPr lang="en-US" b="1" dirty="0">
                <a:solidFill>
                  <a:srgbClr val="FF0000"/>
                </a:solidFill>
                <a:effectLst>
                  <a:outerShdw blurRad="38100" dist="38100" dir="2700000" algn="tl">
                    <a:srgbClr val="000000">
                      <a:alpha val="43137"/>
                    </a:srgbClr>
                  </a:outerShdw>
                </a:effectLst>
              </a:rPr>
              <a:t>The </a:t>
            </a:r>
            <a:r>
              <a:rPr lang="en-US" b="1" dirty="0" err="1">
                <a:solidFill>
                  <a:srgbClr val="FF0000"/>
                </a:solidFill>
                <a:effectLst>
                  <a:outerShdw blurRad="38100" dist="38100" dir="2700000" algn="tl">
                    <a:srgbClr val="000000">
                      <a:alpha val="43137"/>
                    </a:srgbClr>
                  </a:outerShdw>
                </a:effectLst>
              </a:rPr>
              <a:t>sceptre</a:t>
            </a:r>
            <a:r>
              <a:rPr lang="en-US" b="1" dirty="0">
                <a:solidFill>
                  <a:srgbClr val="FF0000"/>
                </a:solidFill>
                <a:effectLst>
                  <a:outerShdw blurRad="38100" dist="38100" dir="2700000" algn="tl">
                    <a:srgbClr val="000000">
                      <a:alpha val="43137"/>
                    </a:srgbClr>
                  </a:outerShdw>
                </a:effectLst>
              </a:rPr>
              <a:t> shall not depart from Judah, nor a lawgiver from between his feet, until Shiloh come; and unto him shall the gathering of the people be</a:t>
            </a:r>
            <a:r>
              <a:rPr lang="en-US"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29442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170" y="67377"/>
            <a:ext cx="8850429" cy="6638223"/>
          </a:xfrm>
        </p:spPr>
        <p:txBody>
          <a:bodyPr>
            <a:noAutofit/>
          </a:bodyPr>
          <a:lstStyle/>
          <a:p>
            <a:pPr>
              <a:lnSpc>
                <a:spcPts val="3400"/>
              </a:lnSpc>
            </a:pPr>
            <a:r>
              <a:rPr lang="en-US" sz="2800" b="1" dirty="0">
                <a:effectLst>
                  <a:outerShdw blurRad="38100" dist="38100" dir="2700000" algn="tl">
                    <a:srgbClr val="000000">
                      <a:alpha val="43137"/>
                    </a:srgbClr>
                  </a:outerShdw>
                </a:effectLst>
              </a:rPr>
              <a:t>Then in 2</a:t>
            </a:r>
            <a:r>
              <a:rPr lang="en-US" sz="2800" b="1" baseline="30000" dirty="0">
                <a:effectLst>
                  <a:outerShdw blurRad="38100" dist="38100" dir="2700000" algn="tl">
                    <a:srgbClr val="000000">
                      <a:alpha val="43137"/>
                    </a:srgbClr>
                  </a:outerShdw>
                </a:effectLst>
              </a:rPr>
              <a:t>nd</a:t>
            </a:r>
            <a:r>
              <a:rPr lang="en-US" sz="2800" b="1" dirty="0">
                <a:effectLst>
                  <a:outerShdw blurRad="38100" dist="38100" dir="2700000" algn="tl">
                    <a:srgbClr val="000000">
                      <a:alpha val="43137"/>
                    </a:srgbClr>
                  </a:outerShdw>
                </a:effectLst>
              </a:rPr>
              <a:t> Samuel 7:10-13, it is limited in Judah to the house of David.</a:t>
            </a:r>
          </a:p>
          <a:p>
            <a:pPr>
              <a:lnSpc>
                <a:spcPts val="3200"/>
              </a:lnSpc>
            </a:pPr>
            <a:r>
              <a:rPr lang="en-US" sz="3000" b="1" dirty="0">
                <a:effectLst>
                  <a:outerShdw blurRad="38100" dist="38100" dir="2700000" algn="tl">
                    <a:srgbClr val="000000">
                      <a:alpha val="43137"/>
                    </a:srgbClr>
                  </a:outerShdw>
                </a:effectLst>
              </a:rPr>
              <a:t>2</a:t>
            </a:r>
            <a:r>
              <a:rPr lang="en-US" sz="3000" b="1" baseline="30000" dirty="0">
                <a:effectLst>
                  <a:outerShdw blurRad="38100" dist="38100" dir="2700000" algn="tl">
                    <a:srgbClr val="000000">
                      <a:alpha val="43137"/>
                    </a:srgbClr>
                  </a:outerShdw>
                </a:effectLst>
              </a:rPr>
              <a:t>nd</a:t>
            </a:r>
            <a:r>
              <a:rPr lang="en-US" sz="3000" b="1" dirty="0">
                <a:effectLst>
                  <a:outerShdw blurRad="38100" dist="38100" dir="2700000" algn="tl">
                    <a:srgbClr val="000000">
                      <a:alpha val="43137"/>
                    </a:srgbClr>
                  </a:outerShdw>
                </a:effectLst>
              </a:rPr>
              <a:t> Samuel 7:10 </a:t>
            </a:r>
            <a:r>
              <a:rPr lang="en-US" sz="3000" b="1" dirty="0">
                <a:solidFill>
                  <a:srgbClr val="FF0000"/>
                </a:solidFill>
                <a:effectLst>
                  <a:outerShdw blurRad="38100" dist="38100" dir="2700000" algn="tl">
                    <a:srgbClr val="000000">
                      <a:alpha val="43137"/>
                    </a:srgbClr>
                  </a:outerShdw>
                </a:effectLst>
              </a:rPr>
              <a:t>Moreover I will appoint a place for my people Israel, and will plant them, that they may dwell in a place of their own, and move no more; neither shall the children of wickedness afflict them any more, as beforetime, </a:t>
            </a:r>
            <a:r>
              <a:rPr lang="en-US" sz="3000" b="1" dirty="0">
                <a:effectLst>
                  <a:outerShdw blurRad="38100" dist="38100" dir="2700000" algn="tl">
                    <a:srgbClr val="000000">
                      <a:alpha val="43137"/>
                    </a:srgbClr>
                  </a:outerShdw>
                </a:effectLst>
              </a:rPr>
              <a:t>11 </a:t>
            </a:r>
            <a:r>
              <a:rPr lang="en-US" sz="3000" b="1" dirty="0">
                <a:solidFill>
                  <a:srgbClr val="FF0000"/>
                </a:solidFill>
                <a:effectLst>
                  <a:outerShdw blurRad="38100" dist="38100" dir="2700000" algn="tl">
                    <a:srgbClr val="000000">
                      <a:alpha val="43137"/>
                    </a:srgbClr>
                  </a:outerShdw>
                </a:effectLst>
              </a:rPr>
              <a:t>And as since the time that I commanded judges to be over my people Israel, and have caused thee to rest from all thine enemies. Also the LORD </a:t>
            </a:r>
            <a:r>
              <a:rPr lang="en-US" sz="3000" b="1" dirty="0" err="1">
                <a:solidFill>
                  <a:srgbClr val="FF0000"/>
                </a:solidFill>
                <a:effectLst>
                  <a:outerShdw blurRad="38100" dist="38100" dir="2700000" algn="tl">
                    <a:srgbClr val="000000">
                      <a:alpha val="43137"/>
                    </a:srgbClr>
                  </a:outerShdw>
                </a:effectLst>
              </a:rPr>
              <a:t>telleth</a:t>
            </a:r>
            <a:r>
              <a:rPr lang="en-US" sz="3000" b="1" dirty="0">
                <a:solidFill>
                  <a:srgbClr val="FF0000"/>
                </a:solidFill>
                <a:effectLst>
                  <a:outerShdw blurRad="38100" dist="38100" dir="2700000" algn="tl">
                    <a:srgbClr val="000000">
                      <a:alpha val="43137"/>
                    </a:srgbClr>
                  </a:outerShdw>
                </a:effectLst>
              </a:rPr>
              <a:t> thee that he will make thee an house.</a:t>
            </a:r>
            <a:r>
              <a:rPr lang="en-US" sz="3000" b="1" dirty="0">
                <a:effectLst>
                  <a:outerShdw blurRad="38100" dist="38100" dir="2700000" algn="tl">
                    <a:srgbClr val="000000">
                      <a:alpha val="43137"/>
                    </a:srgbClr>
                  </a:outerShdw>
                </a:effectLst>
              </a:rPr>
              <a:t> 12 </a:t>
            </a:r>
            <a:r>
              <a:rPr lang="en-US" sz="3000" b="1" dirty="0">
                <a:solidFill>
                  <a:srgbClr val="FF0000"/>
                </a:solidFill>
                <a:effectLst>
                  <a:outerShdw blurRad="38100" dist="38100" dir="2700000" algn="tl">
                    <a:srgbClr val="000000">
                      <a:alpha val="43137"/>
                    </a:srgbClr>
                  </a:outerShdw>
                </a:effectLst>
              </a:rPr>
              <a:t>And when thy days be fulfilled, and thou shalt sleep with thy fathers, I will set up thy seed after thee, which shall proceed out of thy bowels, and I will establish his kingdom</a:t>
            </a:r>
            <a:r>
              <a:rPr lang="en-US" sz="3000" b="1" dirty="0">
                <a:effectLst>
                  <a:outerShdw blurRad="38100" dist="38100" dir="2700000" algn="tl">
                    <a:srgbClr val="000000">
                      <a:alpha val="43137"/>
                    </a:srgbClr>
                  </a:outerShdw>
                </a:effectLst>
              </a:rPr>
              <a:t>. 13 </a:t>
            </a:r>
            <a:r>
              <a:rPr lang="en-US" sz="3000" b="1" dirty="0">
                <a:solidFill>
                  <a:srgbClr val="FF0000"/>
                </a:solidFill>
                <a:effectLst>
                  <a:outerShdw blurRad="38100" dist="38100" dir="2700000" algn="tl">
                    <a:srgbClr val="000000">
                      <a:alpha val="43137"/>
                    </a:srgbClr>
                  </a:outerShdw>
                </a:effectLst>
              </a:rPr>
              <a:t>He shall build an house for my name, and I will stablish the throne of his kingdom for ever</a:t>
            </a:r>
            <a:r>
              <a:rPr lang="en-US" sz="3000"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28</a:t>
            </a:fld>
            <a:endParaRPr lang="en-US">
              <a:solidFill>
                <a:prstClr val="black">
                  <a:tint val="75000"/>
                </a:prstClr>
              </a:solidFill>
              <a:latin typeface="Calibri"/>
            </a:endParaRPr>
          </a:p>
        </p:txBody>
      </p:sp>
    </p:spTree>
    <p:extLst>
      <p:ext uri="{BB962C8B-B14F-4D97-AF65-F5344CB8AC3E}">
        <p14:creationId xmlns:p14="http://schemas.microsoft.com/office/powerpoint/2010/main" val="23008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5920" y="136524"/>
            <a:ext cx="8869680" cy="6569076"/>
          </a:xfrm>
        </p:spPr>
        <p:txBody>
          <a:bodyPr>
            <a:noAutofit/>
          </a:bodyPr>
          <a:lstStyle/>
          <a:p>
            <a:pPr>
              <a:lnSpc>
                <a:spcPts val="3400"/>
              </a:lnSpc>
            </a:pPr>
            <a:r>
              <a:rPr lang="en-US" b="1" dirty="0">
                <a:effectLst>
                  <a:outerShdw blurRad="38100" dist="38100" dir="2700000" algn="tl">
                    <a:srgbClr val="000000">
                      <a:alpha val="43137"/>
                    </a:srgbClr>
                  </a:outerShdw>
                </a:effectLst>
              </a:rPr>
              <a:t>This accounts for Matthew’s introduction in Matthew 1:1:</a:t>
            </a:r>
          </a:p>
          <a:p>
            <a:pPr>
              <a:lnSpc>
                <a:spcPts val="3400"/>
              </a:lnSpc>
            </a:pPr>
            <a:r>
              <a:rPr lang="en-US" sz="3000" b="1" dirty="0">
                <a:effectLst>
                  <a:outerShdw blurRad="38100" dist="38100" dir="2700000" algn="tl">
                    <a:srgbClr val="000000">
                      <a:alpha val="43137"/>
                    </a:srgbClr>
                  </a:outerShdw>
                </a:effectLst>
              </a:rPr>
              <a:t>Mt 1:1 ¶ </a:t>
            </a:r>
            <a:r>
              <a:rPr lang="en-US" sz="3000" b="1" dirty="0">
                <a:solidFill>
                  <a:srgbClr val="FF0000"/>
                </a:solidFill>
                <a:effectLst>
                  <a:outerShdw blurRad="38100" dist="38100" dir="2700000" algn="tl">
                    <a:srgbClr val="000000">
                      <a:alpha val="43137"/>
                    </a:srgbClr>
                  </a:outerShdw>
                </a:effectLst>
              </a:rPr>
              <a:t>The book of the generation of Jesus Christ, the son of David, the son of Abraham</a:t>
            </a:r>
            <a:r>
              <a:rPr lang="en-US" sz="3000" b="1" dirty="0">
                <a:effectLst>
                  <a:outerShdw blurRad="38100" dist="38100" dir="2700000" algn="tl">
                    <a:srgbClr val="000000">
                      <a:alpha val="43137"/>
                    </a:srgbClr>
                  </a:outerShdw>
                </a:effectLst>
              </a:rPr>
              <a:t>.</a:t>
            </a:r>
          </a:p>
          <a:p>
            <a:pPr>
              <a:lnSpc>
                <a:spcPts val="3400"/>
              </a:lnSpc>
            </a:pPr>
            <a:r>
              <a:rPr lang="en-US" sz="3000" b="1" dirty="0">
                <a:effectLst>
                  <a:outerShdw blurRad="38100" dist="38100" dir="2700000" algn="tl">
                    <a:srgbClr val="000000">
                      <a:alpha val="43137"/>
                    </a:srgbClr>
                  </a:outerShdw>
                </a:effectLst>
              </a:rPr>
              <a:t>Abraham and David sum up the promised line.</a:t>
            </a:r>
          </a:p>
          <a:p>
            <a:pPr>
              <a:lnSpc>
                <a:spcPts val="3400"/>
              </a:lnSpc>
            </a:pPr>
            <a:r>
              <a:rPr lang="en-US" sz="3000" b="1" dirty="0">
                <a:effectLst>
                  <a:outerShdw blurRad="38100" dist="38100" dir="2700000" algn="tl">
                    <a:srgbClr val="000000">
                      <a:alpha val="43137"/>
                    </a:srgbClr>
                  </a:outerShdw>
                </a:effectLst>
              </a:rPr>
              <a:t>Then Matthew gives the genealogy from Abraham through David to Christ.</a:t>
            </a:r>
          </a:p>
          <a:p>
            <a:pPr>
              <a:lnSpc>
                <a:spcPts val="3400"/>
              </a:lnSpc>
            </a:pPr>
            <a:r>
              <a:rPr lang="en-US" sz="3000" b="1" dirty="0">
                <a:effectLst>
                  <a:outerShdw blurRad="38100" dist="38100" dir="2700000" algn="tl">
                    <a:srgbClr val="000000">
                      <a:alpha val="43137"/>
                    </a:srgbClr>
                  </a:outerShdw>
                </a:effectLst>
              </a:rPr>
              <a:t>If the babe born in Bethlehem is not the promised Messiah, then we can never know whether this promise will be fulfilled.</a:t>
            </a:r>
          </a:p>
          <a:p>
            <a:pPr>
              <a:lnSpc>
                <a:spcPts val="3400"/>
              </a:lnSpc>
            </a:pPr>
            <a:r>
              <a:rPr lang="en-US" sz="3000" b="1" dirty="0">
                <a:effectLst>
                  <a:outerShdw blurRad="38100" dist="38100" dir="2700000" algn="tl">
                    <a:srgbClr val="000000">
                      <a:alpha val="43137"/>
                    </a:srgbClr>
                  </a:outerShdw>
                </a:effectLst>
              </a:rPr>
              <a:t>When the temple was destroyed, it took with it the record of the line of descendants from Abraham.</a:t>
            </a:r>
          </a:p>
          <a:p>
            <a:pPr>
              <a:lnSpc>
                <a:spcPts val="3400"/>
              </a:lnSpc>
            </a:pPr>
            <a:r>
              <a:rPr lang="en-US" sz="3000" b="1" dirty="0">
                <a:effectLst>
                  <a:outerShdw blurRad="38100" dist="38100" dir="2700000" algn="tl">
                    <a:srgbClr val="000000">
                      <a:alpha val="43137"/>
                    </a:srgbClr>
                  </a:outerShdw>
                </a:effectLst>
              </a:rPr>
              <a:t>There is no way that a Jew can establish that he is   of the line of Abraham and David.</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9083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F38CF-33F2-4855-8B78-B5DA277E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F7493F-734B-4CCF-9FEF-6C63D3959134}"/>
              </a:ext>
            </a:extLst>
          </p:cNvPr>
          <p:cNvSpPr txBox="1"/>
          <p:nvPr/>
        </p:nvSpPr>
        <p:spPr>
          <a:xfrm>
            <a:off x="4369869" y="154004"/>
            <a:ext cx="7822131" cy="923330"/>
          </a:xfrm>
          <a:prstGeom prst="rect">
            <a:avLst/>
          </a:prstGeom>
          <a:noFill/>
        </p:spPr>
        <p:txBody>
          <a:bodyPr wrap="square">
            <a:spAutoFit/>
          </a:bodyPr>
          <a:lstStyle/>
          <a:p>
            <a:pPr algn="ctr"/>
            <a:r>
              <a:rPr lang="en-US" sz="5400" b="1" cap="none" spc="50" dirty="0">
                <a:ln w="0"/>
                <a:solidFill>
                  <a:schemeClr val="accent2">
                    <a:lumMod val="75000"/>
                  </a:schemeClr>
                </a:solidFill>
                <a:effectLst>
                  <a:innerShdw blurRad="63500" dist="50800" dir="13500000">
                    <a:srgbClr val="000000">
                      <a:alpha val="50000"/>
                    </a:srgbClr>
                  </a:innerShdw>
                </a:effectLst>
              </a:rPr>
              <a:t>O’ Jerusalem, Jerusalem!</a:t>
            </a:r>
          </a:p>
        </p:txBody>
      </p:sp>
    </p:spTree>
    <p:extLst>
      <p:ext uri="{BB962C8B-B14F-4D97-AF65-F5344CB8AC3E}">
        <p14:creationId xmlns:p14="http://schemas.microsoft.com/office/powerpoint/2010/main" val="15078634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2034" y="365760"/>
            <a:ext cx="10087275" cy="6339840"/>
          </a:xfrm>
        </p:spPr>
        <p:txBody>
          <a:bodyPr>
            <a:noAutofit/>
          </a:bodyPr>
          <a:lstStyle/>
          <a:p>
            <a:pPr>
              <a:lnSpc>
                <a:spcPts val="3400"/>
              </a:lnSpc>
            </a:pPr>
            <a:r>
              <a:rPr lang="en-US" b="1" dirty="0">
                <a:effectLst>
                  <a:outerShdw blurRad="38100" dist="38100" dir="2700000" algn="tl">
                    <a:srgbClr val="000000">
                      <a:alpha val="43137"/>
                    </a:srgbClr>
                  </a:outerShdw>
                </a:effectLst>
              </a:rPr>
              <a:t>If the Christ that was born in Bethlehem is not the Messiah, there will never be one.</a:t>
            </a:r>
          </a:p>
          <a:p>
            <a:pPr>
              <a:lnSpc>
                <a:spcPts val="3400"/>
              </a:lnSpc>
            </a:pPr>
            <a:r>
              <a:rPr lang="en-US" sz="3000" b="1" dirty="0">
                <a:effectLst>
                  <a:outerShdw blurRad="38100" dist="38100" dir="2700000" algn="tl">
                    <a:srgbClr val="000000">
                      <a:alpha val="43137"/>
                    </a:srgbClr>
                  </a:outerShdw>
                </a:effectLst>
              </a:rPr>
              <a:t>God’s judgment on the Jewish Nation and the fall of Jerusalem closed the door on the question of the Messiah.</a:t>
            </a:r>
          </a:p>
          <a:p>
            <a:pPr>
              <a:lnSpc>
                <a:spcPts val="3400"/>
              </a:lnSpc>
            </a:pPr>
            <a:r>
              <a:rPr lang="en-US" sz="3000" b="1" dirty="0">
                <a:effectLst>
                  <a:outerShdw blurRad="38100" dist="38100" dir="2700000" algn="tl">
                    <a:srgbClr val="000000">
                      <a:alpha val="43137"/>
                    </a:srgbClr>
                  </a:outerShdw>
                </a:effectLst>
              </a:rPr>
              <a:t>It is also well to remember that if Jesus is not  the Messiah, the whole Bible collapses.</a:t>
            </a:r>
          </a:p>
          <a:p>
            <a:pPr>
              <a:lnSpc>
                <a:spcPts val="3400"/>
              </a:lnSpc>
            </a:pPr>
            <a:r>
              <a:rPr lang="en-US" sz="3000" b="1" dirty="0">
                <a:effectLst>
                  <a:outerShdw blurRad="38100" dist="38100" dir="2700000" algn="tl">
                    <a:srgbClr val="000000">
                      <a:alpha val="43137"/>
                    </a:srgbClr>
                  </a:outerShdw>
                </a:effectLst>
              </a:rPr>
              <a:t>Christ, the Messiah, is the heart of both the Old and the New Testament.</a:t>
            </a:r>
          </a:p>
          <a:p>
            <a:pPr>
              <a:lnSpc>
                <a:spcPts val="3400"/>
              </a:lnSpc>
            </a:pPr>
            <a:r>
              <a:rPr lang="en-US" sz="3000" b="1" dirty="0">
                <a:effectLst>
                  <a:outerShdw blurRad="38100" dist="38100" dir="2700000" algn="tl">
                    <a:srgbClr val="000000">
                      <a:alpha val="43137"/>
                    </a:srgbClr>
                  </a:outerShdw>
                </a:effectLst>
              </a:rPr>
              <a:t>If he has not come, it would be impossible to determine it since AD 70, and the promise of God is left hanging without ever being fulfilled.</a:t>
            </a:r>
          </a:p>
          <a:p>
            <a:pPr>
              <a:lnSpc>
                <a:spcPts val="3400"/>
              </a:lnSpc>
            </a:pPr>
            <a:r>
              <a:rPr lang="en-US" sz="3000" b="1" dirty="0">
                <a:effectLst>
                  <a:outerShdw blurRad="38100" dist="38100" dir="2700000" algn="tl">
                    <a:srgbClr val="000000">
                      <a:alpha val="43137"/>
                    </a:srgbClr>
                  </a:outerShdw>
                </a:effectLst>
              </a:rPr>
              <a:t>But if God’s promise to Abraham falls, down goes the integrity of the entire Bible.</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30</a:t>
            </a:fld>
            <a:endParaRPr lang="en-US">
              <a:solidFill>
                <a:prstClr val="black">
                  <a:tint val="75000"/>
                </a:prstClr>
              </a:solidFill>
              <a:latin typeface="Calibri"/>
            </a:endParaRPr>
          </a:p>
        </p:txBody>
      </p:sp>
    </p:spTree>
    <p:extLst>
      <p:ext uri="{BB962C8B-B14F-4D97-AF65-F5344CB8AC3E}">
        <p14:creationId xmlns:p14="http://schemas.microsoft.com/office/powerpoint/2010/main" val="14105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75898"/>
            <a:ext cx="8991600" cy="5829701"/>
          </a:xfrm>
        </p:spPr>
        <p:txBody>
          <a:bodyPr>
            <a:noAutofit/>
          </a:bodyPr>
          <a:lstStyle/>
          <a:p>
            <a:pPr>
              <a:lnSpc>
                <a:spcPts val="3400"/>
              </a:lnSpc>
            </a:pPr>
            <a:r>
              <a:rPr lang="en-US" sz="3600" b="1" dirty="0">
                <a:effectLst>
                  <a:outerShdw blurRad="38100" dist="38100" dir="2700000" algn="tl">
                    <a:srgbClr val="000000">
                      <a:alpha val="43137"/>
                    </a:srgbClr>
                  </a:outerShdw>
                </a:effectLst>
              </a:rPr>
              <a:t>Is it any wonder that God closed the doors on the question of the Messiah when Jerusalem fell.</a:t>
            </a:r>
          </a:p>
          <a:p>
            <a:pPr>
              <a:lnSpc>
                <a:spcPts val="3400"/>
              </a:lnSpc>
            </a:pPr>
            <a:r>
              <a:rPr lang="en-US" sz="3600" b="1" dirty="0">
                <a:effectLst>
                  <a:outerShdw blurRad="38100" dist="38100" dir="2700000" algn="tl">
                    <a:srgbClr val="000000">
                      <a:alpha val="43137"/>
                    </a:srgbClr>
                  </a:outerShdw>
                </a:effectLst>
              </a:rPr>
              <a:t>We either have the Messiah and the Bible stands firm, or we can forget about the Bible and walk in darkness forever.</a:t>
            </a:r>
          </a:p>
          <a:p>
            <a:pPr>
              <a:lnSpc>
                <a:spcPts val="3400"/>
              </a:lnSpc>
            </a:pPr>
            <a:endParaRPr lang="en-US"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128951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7794" y="567890"/>
            <a:ext cx="8917806" cy="6137709"/>
          </a:xfrm>
        </p:spPr>
        <p:txBody>
          <a:bodyPr>
            <a:noAutofit/>
          </a:bodyPr>
          <a:lstStyle/>
          <a:p>
            <a:pPr marL="0" indent="0" algn="ctr">
              <a:lnSpc>
                <a:spcPts val="3400"/>
              </a:lnSpc>
              <a:buNone/>
            </a:pPr>
            <a:r>
              <a:rPr lang="en-US" sz="3600" b="1" u="sng" dirty="0">
                <a:solidFill>
                  <a:schemeClr val="accent2">
                    <a:lumMod val="75000"/>
                  </a:schemeClr>
                </a:solidFill>
                <a:effectLst>
                  <a:outerShdw blurRad="38100" dist="38100" dir="2700000" algn="tl">
                    <a:srgbClr val="000000">
                      <a:alpha val="43137"/>
                    </a:srgbClr>
                  </a:outerShdw>
                </a:effectLst>
              </a:rPr>
              <a:t>5. SETTLED THE QUESTION OF SONS OF GOD</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settled the question as to who are the sons of God.</a:t>
            </a:r>
          </a:p>
          <a:p>
            <a:pPr>
              <a:lnSpc>
                <a:spcPts val="3400"/>
              </a:lnSpc>
            </a:pPr>
            <a:r>
              <a:rPr lang="en-US" b="1" dirty="0">
                <a:effectLst>
                  <a:outerShdw blurRad="38100" dist="38100" dir="2700000" algn="tl">
                    <a:srgbClr val="000000">
                      <a:alpha val="43137"/>
                    </a:srgbClr>
                  </a:outerShdw>
                </a:effectLst>
              </a:rPr>
              <a:t>The struggle between the Jews, Judaizing teachers, and the apostles, and especially the apostle Paul, runs through all the Epistles.</a:t>
            </a:r>
          </a:p>
          <a:p>
            <a:pPr>
              <a:lnSpc>
                <a:spcPts val="3400"/>
              </a:lnSpc>
            </a:pPr>
            <a:r>
              <a:rPr lang="en-US" b="1" dirty="0">
                <a:effectLst>
                  <a:outerShdw blurRad="38100" dist="38100" dir="2700000" algn="tl">
                    <a:srgbClr val="000000">
                      <a:alpha val="43137"/>
                    </a:srgbClr>
                  </a:outerShdw>
                </a:effectLst>
              </a:rPr>
              <a:t>The attempt of Judaizing teachers to bind circumcision on the Gentiles and obligate them  to keep the law is evident in the Galatian letter.</a:t>
            </a:r>
          </a:p>
          <a:p>
            <a:pPr>
              <a:lnSpc>
                <a:spcPts val="3400"/>
              </a:lnSpc>
            </a:pPr>
            <a:r>
              <a:rPr lang="en-US" b="1" dirty="0">
                <a:effectLst>
                  <a:outerShdw blurRad="38100" dist="38100" dir="2700000" algn="tl">
                    <a:srgbClr val="000000">
                      <a:alpha val="43137"/>
                    </a:srgbClr>
                  </a:outerShdw>
                </a:effectLst>
              </a:rPr>
              <a:t>Chapters 3, 4, 5  of Galatians deal with this question.</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32</a:t>
            </a:fld>
            <a:endParaRPr lang="en-US">
              <a:solidFill>
                <a:prstClr val="black">
                  <a:tint val="75000"/>
                </a:prstClr>
              </a:solidFill>
              <a:latin typeface="Calibri"/>
            </a:endParaRPr>
          </a:p>
        </p:txBody>
      </p:sp>
    </p:spTree>
    <p:extLst>
      <p:ext uri="{BB962C8B-B14F-4D97-AF65-F5344CB8AC3E}">
        <p14:creationId xmlns:p14="http://schemas.microsoft.com/office/powerpoint/2010/main" val="38475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8542" y="818146"/>
            <a:ext cx="8941871" cy="5887453"/>
          </a:xfrm>
        </p:spPr>
        <p:txBody>
          <a:bodyPr>
            <a:noAutofit/>
          </a:bodyPr>
          <a:lstStyle/>
          <a:p>
            <a:pPr>
              <a:lnSpc>
                <a:spcPts val="3400"/>
              </a:lnSpc>
            </a:pPr>
            <a:r>
              <a:rPr lang="en-US" b="1" dirty="0">
                <a:effectLst>
                  <a:outerShdw blurRad="38100" dist="38100" dir="2700000" algn="tl">
                    <a:srgbClr val="000000">
                      <a:alpha val="43137"/>
                    </a:srgbClr>
                  </a:outerShdw>
                </a:effectLst>
              </a:rPr>
              <a:t>In chapter 3 Paul shows that the promise to Abraham includes the Gentiles </a:t>
            </a:r>
          </a:p>
          <a:p>
            <a:pPr>
              <a:lnSpc>
                <a:spcPts val="3400"/>
              </a:lnSpc>
            </a:pPr>
            <a:r>
              <a:rPr lang="en-US" b="1" dirty="0">
                <a:effectLst>
                  <a:outerShdw blurRad="38100" dist="38100" dir="2700000" algn="tl">
                    <a:srgbClr val="000000">
                      <a:alpha val="43137"/>
                    </a:srgbClr>
                  </a:outerShdw>
                </a:effectLst>
              </a:rPr>
              <a:t>Galatians 3:8 </a:t>
            </a:r>
            <a:r>
              <a:rPr lang="en-US" b="1" dirty="0">
                <a:solidFill>
                  <a:srgbClr val="FF0000"/>
                </a:solidFill>
                <a:effectLst>
                  <a:outerShdw blurRad="38100" dist="38100" dir="2700000" algn="tl">
                    <a:srgbClr val="000000">
                      <a:alpha val="43137"/>
                    </a:srgbClr>
                  </a:outerShdw>
                </a:effectLst>
              </a:rPr>
              <a:t>And the scripture, foreseeing that God would justify the heathen through faith, preached before the gospel unto Abraham, saying, In thee shall all nations be blessed</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And that the law was temporary: Galatians 3:19 ¶ </a:t>
            </a:r>
            <a:r>
              <a:rPr lang="en-US" b="1" dirty="0">
                <a:solidFill>
                  <a:srgbClr val="FF0000"/>
                </a:solidFill>
                <a:effectLst>
                  <a:outerShdw blurRad="38100" dist="38100" dir="2700000" algn="tl">
                    <a:srgbClr val="000000">
                      <a:alpha val="43137"/>
                    </a:srgbClr>
                  </a:outerShdw>
                </a:effectLst>
              </a:rPr>
              <a:t>Wherefore then </a:t>
            </a:r>
            <a:r>
              <a:rPr lang="en-US" b="1" dirty="0" err="1">
                <a:solidFill>
                  <a:srgbClr val="FF0000"/>
                </a:solidFill>
                <a:effectLst>
                  <a:outerShdw blurRad="38100" dist="38100" dir="2700000" algn="tl">
                    <a:srgbClr val="000000">
                      <a:alpha val="43137"/>
                    </a:srgbClr>
                  </a:outerShdw>
                </a:effectLst>
              </a:rPr>
              <a:t>serveth</a:t>
            </a:r>
            <a:r>
              <a:rPr lang="en-US" b="1" dirty="0">
                <a:solidFill>
                  <a:srgbClr val="FF0000"/>
                </a:solidFill>
                <a:effectLst>
                  <a:outerShdw blurRad="38100" dist="38100" dir="2700000" algn="tl">
                    <a:srgbClr val="000000">
                      <a:alpha val="43137"/>
                    </a:srgbClr>
                  </a:outerShdw>
                </a:effectLst>
              </a:rPr>
              <a:t> the law? It was added because of transgressions, until the seed should come to whom the promise was made; and it was ordained by angels in the hand of a mediator</a:t>
            </a:r>
            <a:r>
              <a:rPr lang="en-US"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11318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173254"/>
            <a:ext cx="9058183" cy="6532345"/>
          </a:xfrm>
        </p:spPr>
        <p:txBody>
          <a:bodyPr>
            <a:noAutofit/>
          </a:bodyPr>
          <a:lstStyle/>
          <a:p>
            <a:pPr>
              <a:lnSpc>
                <a:spcPts val="3400"/>
              </a:lnSpc>
            </a:pPr>
            <a:r>
              <a:rPr lang="en-US" b="1" dirty="0">
                <a:effectLst>
                  <a:outerShdw blurRad="38100" dist="38100" dir="2700000" algn="tl">
                    <a:srgbClr val="000000">
                      <a:alpha val="43137"/>
                    </a:srgbClr>
                  </a:outerShdw>
                </a:effectLst>
              </a:rPr>
              <a:t>In chapter 3 Paul shows that the promise to Abraham includes the Gentiles (continued)</a:t>
            </a:r>
          </a:p>
          <a:p>
            <a:pPr>
              <a:lnSpc>
                <a:spcPts val="3400"/>
              </a:lnSpc>
            </a:pPr>
            <a:r>
              <a:rPr lang="en-US" b="1" dirty="0">
                <a:effectLst>
                  <a:outerShdw blurRad="38100" dist="38100" dir="2700000" algn="tl">
                    <a:srgbClr val="000000">
                      <a:alpha val="43137"/>
                    </a:srgbClr>
                  </a:outerShdw>
                </a:effectLst>
              </a:rPr>
              <a:t>And that the law pointed to Christ. Ga 3:23 </a:t>
            </a:r>
            <a:r>
              <a:rPr lang="en-US" b="1" dirty="0">
                <a:solidFill>
                  <a:srgbClr val="FF0000"/>
                </a:solidFill>
                <a:effectLst>
                  <a:outerShdw blurRad="38100" dist="38100" dir="2700000" algn="tl">
                    <a:srgbClr val="000000">
                      <a:alpha val="43137"/>
                    </a:srgbClr>
                  </a:outerShdw>
                </a:effectLst>
              </a:rPr>
              <a:t>But before faith came, we were kept under the law, shut up unto the faith which should afterwards be revealed. </a:t>
            </a:r>
            <a:r>
              <a:rPr lang="en-US" b="1" dirty="0">
                <a:effectLst>
                  <a:outerShdw blurRad="38100" dist="38100" dir="2700000" algn="tl">
                    <a:srgbClr val="000000">
                      <a:alpha val="43137"/>
                    </a:srgbClr>
                  </a:outerShdw>
                </a:effectLst>
              </a:rPr>
              <a:t>24 </a:t>
            </a:r>
            <a:r>
              <a:rPr lang="en-US" b="1" dirty="0">
                <a:solidFill>
                  <a:srgbClr val="FF0000"/>
                </a:solidFill>
                <a:effectLst>
                  <a:outerShdw blurRad="38100" dist="38100" dir="2700000" algn="tl">
                    <a:srgbClr val="000000">
                      <a:alpha val="43137"/>
                    </a:srgbClr>
                  </a:outerShdw>
                </a:effectLst>
              </a:rPr>
              <a:t>Wherefore the law was our school-master to bring us unto Christ, that we might be justified by faith. </a:t>
            </a:r>
            <a:r>
              <a:rPr lang="en-US" b="1" dirty="0">
                <a:effectLst>
                  <a:outerShdw blurRad="38100" dist="38100" dir="2700000" algn="tl">
                    <a:srgbClr val="000000">
                      <a:alpha val="43137"/>
                    </a:srgbClr>
                  </a:outerShdw>
                </a:effectLst>
              </a:rPr>
              <a:t>25 </a:t>
            </a:r>
            <a:r>
              <a:rPr lang="en-US" b="1" dirty="0">
                <a:solidFill>
                  <a:srgbClr val="FF0000"/>
                </a:solidFill>
                <a:effectLst>
                  <a:outerShdw blurRad="38100" dist="38100" dir="2700000" algn="tl">
                    <a:srgbClr val="000000">
                      <a:alpha val="43137"/>
                    </a:srgbClr>
                  </a:outerShdw>
                </a:effectLst>
              </a:rPr>
              <a:t>But after that faith is come, we are no longer under a schoolmaster</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Then in verses 26 to 29 Paul draws his conclusion: “</a:t>
            </a:r>
            <a:r>
              <a:rPr lang="en-US" b="1" dirty="0">
                <a:solidFill>
                  <a:srgbClr val="FF0000"/>
                </a:solidFill>
                <a:effectLst>
                  <a:outerShdw blurRad="38100" dist="38100" dir="2700000" algn="tl">
                    <a:srgbClr val="000000">
                      <a:alpha val="43137"/>
                    </a:srgbClr>
                  </a:outerShdw>
                </a:effectLst>
              </a:rPr>
              <a:t>For ye are all the children of God by faith in Christ Jesus</a:t>
            </a:r>
            <a:r>
              <a:rPr lang="en-US" b="1" dirty="0">
                <a:effectLst>
                  <a:outerShdw blurRad="38100" dist="38100" dir="2700000" algn="tl">
                    <a:srgbClr val="000000">
                      <a:alpha val="43137"/>
                    </a:srgbClr>
                  </a:outerShdw>
                </a:effectLst>
              </a:rPr>
              <a:t>.” (v. 26)</a:t>
            </a:r>
          </a:p>
          <a:p>
            <a:pPr>
              <a:lnSpc>
                <a:spcPts val="3400"/>
              </a:lnSpc>
            </a:pPr>
            <a:r>
              <a:rPr lang="en-US" b="1" dirty="0">
                <a:effectLst>
                  <a:outerShdw blurRad="38100" dist="38100" dir="2700000" algn="tl">
                    <a:srgbClr val="000000">
                      <a:alpha val="43137"/>
                    </a:srgbClr>
                  </a:outerShdw>
                </a:effectLst>
              </a:rPr>
              <a:t>Notice the word “</a:t>
            </a:r>
            <a:r>
              <a:rPr lang="en-US" b="1" dirty="0">
                <a:solidFill>
                  <a:srgbClr val="FF0000"/>
                </a:solidFill>
                <a:effectLst>
                  <a:outerShdw blurRad="38100" dist="38100" dir="2700000" algn="tl">
                    <a:srgbClr val="000000">
                      <a:alpha val="43137"/>
                    </a:srgbClr>
                  </a:outerShdw>
                </a:effectLst>
              </a:rPr>
              <a:t>all</a:t>
            </a:r>
            <a:r>
              <a:rPr lang="en-US" b="1" dirty="0">
                <a:effectLst>
                  <a:outerShdw blurRad="38100" dist="38100" dir="2700000" algn="tl">
                    <a:srgbClr val="000000">
                      <a:alpha val="43137"/>
                    </a:srgbClr>
                  </a:outerShdw>
                </a:effectLst>
              </a:rPr>
              <a:t>” – Jew and Gentile.</a:t>
            </a:r>
          </a:p>
          <a:p>
            <a:pPr>
              <a:lnSpc>
                <a:spcPts val="3400"/>
              </a:lnSpc>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By faith</a:t>
            </a:r>
            <a:r>
              <a:rPr lang="en-US" b="1" dirty="0">
                <a:effectLst>
                  <a:outerShdw blurRad="38100" dist="38100" dir="2700000" algn="tl">
                    <a:srgbClr val="000000">
                      <a:alpha val="43137"/>
                    </a:srgbClr>
                  </a:outerShdw>
                </a:effectLst>
              </a:rPr>
              <a:t>” – not flesh.  “</a:t>
            </a:r>
            <a:r>
              <a:rPr lang="en-US" b="1" dirty="0">
                <a:solidFill>
                  <a:srgbClr val="FF0000"/>
                </a:solidFill>
                <a:effectLst>
                  <a:outerShdw blurRad="38100" dist="38100" dir="2700000" algn="tl">
                    <a:srgbClr val="000000">
                      <a:alpha val="43137"/>
                    </a:srgbClr>
                  </a:outerShdw>
                </a:effectLst>
              </a:rPr>
              <a:t>In Christ</a:t>
            </a:r>
            <a:r>
              <a:rPr lang="en-US" b="1" dirty="0">
                <a:effectLst>
                  <a:outerShdw blurRad="38100" dist="38100" dir="2700000" algn="tl">
                    <a:srgbClr val="000000">
                      <a:alpha val="43137"/>
                    </a:srgbClr>
                  </a:outerShdw>
                </a:effectLst>
              </a:rPr>
              <a:t>”- not in Abraham. </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a:xfrm>
            <a:off x="9093200" y="6045632"/>
            <a:ext cx="2844800" cy="365125"/>
          </a:xfrm>
        </p:spPr>
        <p:txBody>
          <a:bodyPr/>
          <a:lstStyle/>
          <a:p>
            <a:fld id="{9F95070E-70B9-42DA-A16A-9061E281E114}" type="slidenum">
              <a:rPr lang="en-US">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2934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7162" y="231006"/>
            <a:ext cx="9702265" cy="6474594"/>
          </a:xfrm>
        </p:spPr>
        <p:txBody>
          <a:bodyPr>
            <a:noAutofit/>
          </a:bodyPr>
          <a:lstStyle/>
          <a:p>
            <a:pPr>
              <a:lnSpc>
                <a:spcPts val="3400"/>
              </a:lnSpc>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For as many of you as have been baptized into Christ have put on Christ</a:t>
            </a:r>
            <a:r>
              <a:rPr lang="en-US" b="1" dirty="0">
                <a:effectLst>
                  <a:outerShdw blurRad="38100" dist="38100" dir="2700000" algn="tl">
                    <a:srgbClr val="000000">
                      <a:alpha val="43137"/>
                    </a:srgbClr>
                  </a:outerShdw>
                </a:effectLst>
              </a:rPr>
              <a:t>,” (Gal.3:27) </a:t>
            </a:r>
          </a:p>
          <a:p>
            <a:pPr>
              <a:lnSpc>
                <a:spcPts val="3400"/>
              </a:lnSpc>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As many</a:t>
            </a:r>
            <a:r>
              <a:rPr lang="en-US" b="1" dirty="0">
                <a:effectLst>
                  <a:outerShdw blurRad="38100" dist="38100" dir="2700000" algn="tl">
                    <a:srgbClr val="000000">
                      <a:alpha val="43137"/>
                    </a:srgbClr>
                  </a:outerShdw>
                </a:effectLst>
              </a:rPr>
              <a:t>” – that is , without distinction, whether Jew or Gentile.</a:t>
            </a:r>
          </a:p>
          <a:p>
            <a:pPr>
              <a:lnSpc>
                <a:spcPts val="3400"/>
              </a:lnSpc>
            </a:pPr>
            <a:r>
              <a:rPr lang="en-US" b="1" dirty="0">
                <a:effectLst>
                  <a:outerShdw blurRad="38100" dist="38100" dir="2700000" algn="tl">
                    <a:srgbClr val="000000">
                      <a:alpha val="43137"/>
                    </a:srgbClr>
                  </a:outerShdw>
                </a:effectLst>
              </a:rPr>
              <a:t>Those “</a:t>
            </a:r>
            <a:r>
              <a:rPr lang="en-US" b="1" dirty="0">
                <a:solidFill>
                  <a:srgbClr val="FF0000"/>
                </a:solidFill>
                <a:effectLst>
                  <a:outerShdw blurRad="38100" dist="38100" dir="2700000" algn="tl">
                    <a:srgbClr val="000000">
                      <a:alpha val="43137"/>
                    </a:srgbClr>
                  </a:outerShdw>
                </a:effectLst>
              </a:rPr>
              <a:t>baptized into Christ</a:t>
            </a:r>
            <a:r>
              <a:rPr lang="en-US" b="1" dirty="0">
                <a:effectLst>
                  <a:outerShdw blurRad="38100" dist="38100" dir="2700000" algn="tl">
                    <a:srgbClr val="000000">
                      <a:alpha val="43137"/>
                    </a:srgbClr>
                  </a:outerShdw>
                </a:effectLst>
              </a:rPr>
              <a:t>” – not those baptized and then circumcised.</a:t>
            </a:r>
          </a:p>
          <a:p>
            <a:pPr>
              <a:lnSpc>
                <a:spcPts val="3400"/>
              </a:lnSpc>
            </a:pPr>
            <a:r>
              <a:rPr lang="en-US" b="1" dirty="0">
                <a:effectLst>
                  <a:outerShdw blurRad="38100" dist="38100" dir="2700000" algn="tl">
                    <a:srgbClr val="000000">
                      <a:alpha val="43137"/>
                    </a:srgbClr>
                  </a:outerShdw>
                </a:effectLst>
              </a:rPr>
              <a:t>Thus, the one baptized into Christ, whether Jew or Greek, bond or free, male or female, were one in Christ and Abraham’s seed and heirs according to the promise (Gal. 3:28-29)</a:t>
            </a:r>
          </a:p>
          <a:p>
            <a:pPr>
              <a:lnSpc>
                <a:spcPts val="3400"/>
              </a:lnSpc>
            </a:pPr>
            <a:r>
              <a:rPr lang="en-US" b="1" dirty="0">
                <a:effectLst>
                  <a:outerShdw blurRad="38100" dist="38100" dir="2700000" algn="tl">
                    <a:srgbClr val="000000">
                      <a:alpha val="43137"/>
                    </a:srgbClr>
                  </a:outerShdw>
                </a:effectLst>
              </a:rPr>
              <a:t>This shows the attempt of false teachers to try to maintain that in order for a Gentile to be a son of God, it was necessary for him not only to be baptized, but also to be circumcised and keep the law.</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35</a:t>
            </a:fld>
            <a:endParaRPr lang="en-US">
              <a:solidFill>
                <a:prstClr val="black">
                  <a:tint val="75000"/>
                </a:prstClr>
              </a:solidFill>
              <a:latin typeface="Calibri"/>
            </a:endParaRPr>
          </a:p>
        </p:txBody>
      </p:sp>
    </p:spTree>
    <p:extLst>
      <p:ext uri="{BB962C8B-B14F-4D97-AF65-F5344CB8AC3E}">
        <p14:creationId xmlns:p14="http://schemas.microsoft.com/office/powerpoint/2010/main" val="30612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539014"/>
            <a:ext cx="9131167" cy="6166585"/>
          </a:xfrm>
        </p:spPr>
        <p:txBody>
          <a:bodyPr>
            <a:noAutofit/>
          </a:bodyPr>
          <a:lstStyle/>
          <a:p>
            <a:pPr>
              <a:lnSpc>
                <a:spcPts val="3400"/>
              </a:lnSpc>
            </a:pPr>
            <a:r>
              <a:rPr lang="en-US" b="1" dirty="0">
                <a:effectLst>
                  <a:outerShdw blurRad="38100" dist="38100" dir="2700000" algn="tl">
                    <a:srgbClr val="000000">
                      <a:alpha val="43137"/>
                    </a:srgbClr>
                  </a:outerShdw>
                </a:effectLst>
              </a:rPr>
              <a:t>Of course, the apostles, and especially Paul, denied this claim, and this Epistle shows that it was false.</a:t>
            </a:r>
          </a:p>
          <a:p>
            <a:pPr>
              <a:lnSpc>
                <a:spcPts val="3400"/>
              </a:lnSpc>
            </a:pPr>
            <a:r>
              <a:rPr lang="en-US" b="1" dirty="0">
                <a:effectLst>
                  <a:outerShdw blurRad="38100" dist="38100" dir="2700000" algn="tl">
                    <a:srgbClr val="000000">
                      <a:alpha val="43137"/>
                    </a:srgbClr>
                  </a:outerShdw>
                </a:effectLst>
              </a:rPr>
              <a:t>But God had one final argument in answer to these false teachers.</a:t>
            </a:r>
          </a:p>
          <a:p>
            <a:pPr>
              <a:lnSpc>
                <a:spcPts val="3400"/>
              </a:lnSpc>
            </a:pPr>
            <a:r>
              <a:rPr lang="en-US" b="1" dirty="0">
                <a:effectLst>
                  <a:outerShdw blurRad="38100" dist="38100" dir="2700000" algn="tl">
                    <a:srgbClr val="000000">
                      <a:alpha val="43137"/>
                    </a:srgbClr>
                  </a:outerShdw>
                </a:effectLst>
              </a:rPr>
              <a:t>When Jerusalem fell, that was God’s way of saying, “I will show you once and for all who the sons of God are.” </a:t>
            </a:r>
          </a:p>
          <a:p>
            <a:pPr>
              <a:lnSpc>
                <a:spcPts val="3400"/>
              </a:lnSpc>
            </a:pPr>
            <a:r>
              <a:rPr lang="en-US" b="1" dirty="0">
                <a:effectLst>
                  <a:outerShdw blurRad="38100" dist="38100" dir="2700000" algn="tl">
                    <a:srgbClr val="000000">
                      <a:alpha val="43137"/>
                    </a:srgbClr>
                  </a:outerShdw>
                </a:effectLst>
              </a:rPr>
              <a:t>Consider this passage, “Rev 10:7 </a:t>
            </a:r>
            <a:r>
              <a:rPr lang="en-US" b="1" dirty="0">
                <a:solidFill>
                  <a:srgbClr val="FF0000"/>
                </a:solidFill>
                <a:effectLst>
                  <a:outerShdw blurRad="38100" dist="38100" dir="2700000" algn="tl">
                    <a:srgbClr val="000000">
                      <a:alpha val="43137"/>
                    </a:srgbClr>
                  </a:outerShdw>
                </a:effectLst>
              </a:rPr>
              <a:t>But in the days   of the voice of the seventh angel, when he shall begin to sound, the mystery of God should be finished, as he hath declared to his servants the prophets</a:t>
            </a:r>
            <a:r>
              <a:rPr lang="en-US" b="1" dirty="0">
                <a:effectLst>
                  <a:outerShdw blurRad="38100" dist="38100" dir="2700000" algn="tl">
                    <a:srgbClr val="000000">
                      <a:alpha val="43137"/>
                    </a:srgbClr>
                  </a:outerShdw>
                </a:effectLst>
              </a:rPr>
              <a:t>. </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36</a:t>
            </a:fld>
            <a:endParaRPr lang="en-US">
              <a:solidFill>
                <a:prstClr val="black">
                  <a:tint val="75000"/>
                </a:prstClr>
              </a:solidFill>
              <a:latin typeface="Calibri"/>
            </a:endParaRPr>
          </a:p>
        </p:txBody>
      </p:sp>
    </p:spTree>
    <p:extLst>
      <p:ext uri="{BB962C8B-B14F-4D97-AF65-F5344CB8AC3E}">
        <p14:creationId xmlns:p14="http://schemas.microsoft.com/office/powerpoint/2010/main" val="32003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6294" y="250257"/>
            <a:ext cx="8879305" cy="6455343"/>
          </a:xfrm>
        </p:spPr>
        <p:txBody>
          <a:bodyPr>
            <a:noAutofit/>
          </a:bodyPr>
          <a:lstStyle/>
          <a:p>
            <a:pPr>
              <a:lnSpc>
                <a:spcPts val="3400"/>
              </a:lnSpc>
            </a:pPr>
            <a:r>
              <a:rPr lang="en-US" b="1" dirty="0">
                <a:effectLst>
                  <a:outerShdw blurRad="38100" dist="38100" dir="2700000" algn="tl">
                    <a:srgbClr val="000000">
                      <a:alpha val="43137"/>
                    </a:srgbClr>
                  </a:outerShdw>
                </a:effectLst>
              </a:rPr>
              <a:t>What was the mystery declared by the prophet?</a:t>
            </a:r>
          </a:p>
          <a:p>
            <a:pPr>
              <a:lnSpc>
                <a:spcPts val="3400"/>
              </a:lnSpc>
            </a:pPr>
            <a:r>
              <a:rPr lang="en-US" b="1" dirty="0">
                <a:effectLst>
                  <a:outerShdw blurRad="38100" dist="38100" dir="2700000" algn="tl">
                    <a:srgbClr val="000000">
                      <a:alpha val="43137"/>
                    </a:srgbClr>
                  </a:outerShdw>
                </a:effectLst>
              </a:rPr>
              <a:t>Paul leaves no doubt about this.</a:t>
            </a:r>
          </a:p>
          <a:p>
            <a:pPr>
              <a:lnSpc>
                <a:spcPts val="3400"/>
              </a:lnSpc>
            </a:pPr>
            <a:r>
              <a:rPr lang="en-US" b="1" dirty="0">
                <a:effectLst>
                  <a:outerShdw blurRad="38100" dist="38100" dir="2700000" algn="tl">
                    <a:srgbClr val="000000">
                      <a:alpha val="43137"/>
                    </a:srgbClr>
                  </a:outerShdw>
                </a:effectLst>
              </a:rPr>
              <a:t>Eph 3:3 </a:t>
            </a:r>
            <a:r>
              <a:rPr lang="en-US" b="1" dirty="0">
                <a:solidFill>
                  <a:srgbClr val="FF0000"/>
                </a:solidFill>
                <a:effectLst>
                  <a:outerShdw blurRad="38100" dist="38100" dir="2700000" algn="tl">
                    <a:srgbClr val="000000">
                      <a:alpha val="43137"/>
                    </a:srgbClr>
                  </a:outerShdw>
                </a:effectLst>
              </a:rPr>
              <a:t>How that by revelation he made known unto me the mystery; (as I wrote afore in few words, </a:t>
            </a:r>
            <a:r>
              <a:rPr lang="en-US" b="1" dirty="0">
                <a:effectLst>
                  <a:outerShdw blurRad="38100" dist="38100" dir="2700000" algn="tl">
                    <a:srgbClr val="000000">
                      <a:alpha val="43137"/>
                    </a:srgbClr>
                  </a:outerShdw>
                </a:effectLst>
              </a:rPr>
              <a:t>4</a:t>
            </a:r>
            <a:r>
              <a:rPr lang="en-US" b="1" dirty="0">
                <a:solidFill>
                  <a:srgbClr val="FF0000"/>
                </a:solidFill>
                <a:effectLst>
                  <a:outerShdw blurRad="38100" dist="38100" dir="2700000" algn="tl">
                    <a:srgbClr val="000000">
                      <a:alpha val="43137"/>
                    </a:srgbClr>
                  </a:outerShdw>
                </a:effectLst>
              </a:rPr>
              <a:t> Whereby, when ye read, ye may understand my knowledge in the mystery of Christ) </a:t>
            </a:r>
            <a:r>
              <a:rPr lang="en-US" b="1" dirty="0">
                <a:effectLst>
                  <a:outerShdw blurRad="38100" dist="38100" dir="2700000" algn="tl">
                    <a:srgbClr val="000000">
                      <a:alpha val="43137"/>
                    </a:srgbClr>
                  </a:outerShdw>
                </a:effectLst>
              </a:rPr>
              <a:t>5 </a:t>
            </a:r>
            <a:r>
              <a:rPr lang="en-US" b="1" dirty="0">
                <a:solidFill>
                  <a:srgbClr val="FF0000"/>
                </a:solidFill>
                <a:effectLst>
                  <a:outerShdw blurRad="38100" dist="38100" dir="2700000" algn="tl">
                    <a:srgbClr val="000000">
                      <a:alpha val="43137"/>
                    </a:srgbClr>
                  </a:outerShdw>
                </a:effectLst>
              </a:rPr>
              <a:t>Which in other ages was not made known unto the sons of men, as it is now revealed unto his holy apostles and prophets     by the Spirit</a:t>
            </a:r>
            <a:r>
              <a:rPr lang="en-US" b="1" dirty="0">
                <a:effectLst>
                  <a:outerShdw blurRad="38100" dist="38100" dir="2700000" algn="tl">
                    <a:srgbClr val="000000">
                      <a:alpha val="43137"/>
                    </a:srgbClr>
                  </a:outerShdw>
                </a:effectLst>
              </a:rPr>
              <a:t>; 6 </a:t>
            </a:r>
            <a:r>
              <a:rPr lang="en-US" b="1" dirty="0">
                <a:solidFill>
                  <a:srgbClr val="FF0000"/>
                </a:solidFill>
                <a:effectLst>
                  <a:outerShdw blurRad="38100" dist="38100" dir="2700000" algn="tl">
                    <a:srgbClr val="000000">
                      <a:alpha val="43137"/>
                    </a:srgbClr>
                  </a:outerShdw>
                </a:effectLst>
              </a:rPr>
              <a:t>That the Gentiles should be </a:t>
            </a:r>
            <a:r>
              <a:rPr lang="en-US" b="1" dirty="0" err="1">
                <a:solidFill>
                  <a:srgbClr val="FF0000"/>
                </a:solidFill>
                <a:effectLst>
                  <a:outerShdw blurRad="38100" dist="38100" dir="2700000" algn="tl">
                    <a:srgbClr val="000000">
                      <a:alpha val="43137"/>
                    </a:srgbClr>
                  </a:outerShdw>
                </a:effectLst>
              </a:rPr>
              <a:t>fellowheirs</a:t>
            </a:r>
            <a:r>
              <a:rPr lang="en-US" b="1" dirty="0">
                <a:solidFill>
                  <a:srgbClr val="FF0000"/>
                </a:solidFill>
                <a:effectLst>
                  <a:outerShdw blurRad="38100" dist="38100" dir="2700000" algn="tl">
                    <a:srgbClr val="000000">
                      <a:alpha val="43137"/>
                    </a:srgbClr>
                  </a:outerShdw>
                </a:effectLst>
              </a:rPr>
              <a:t>, and of the same body, partakers of his promise in Christ by the gospel</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The mystery was that Jew and Gentile would be heirs in Christ by the gospel.</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37</a:t>
            </a:fld>
            <a:endParaRPr lang="en-US">
              <a:solidFill>
                <a:prstClr val="black">
                  <a:tint val="75000"/>
                </a:prstClr>
              </a:solidFill>
              <a:latin typeface="Calibri"/>
            </a:endParaRPr>
          </a:p>
        </p:txBody>
      </p:sp>
    </p:spTree>
    <p:extLst>
      <p:ext uri="{BB962C8B-B14F-4D97-AF65-F5344CB8AC3E}">
        <p14:creationId xmlns:p14="http://schemas.microsoft.com/office/powerpoint/2010/main" val="41752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94636"/>
            <a:ext cx="8991600" cy="6310964"/>
          </a:xfrm>
        </p:spPr>
        <p:txBody>
          <a:bodyPr>
            <a:noAutofit/>
          </a:bodyPr>
          <a:lstStyle/>
          <a:p>
            <a:pPr>
              <a:lnSpc>
                <a:spcPts val="3400"/>
              </a:lnSpc>
            </a:pPr>
            <a:r>
              <a:rPr lang="en-US" b="1" dirty="0">
                <a:effectLst>
                  <a:outerShdw blurRad="38100" dist="38100" dir="2700000" algn="tl">
                    <a:srgbClr val="000000">
                      <a:alpha val="43137"/>
                    </a:srgbClr>
                  </a:outerShdw>
                </a:effectLst>
              </a:rPr>
              <a:t>John sees this question settled when Jerusalem fell.</a:t>
            </a:r>
          </a:p>
          <a:p>
            <a:pPr>
              <a:lnSpc>
                <a:spcPts val="3400"/>
              </a:lnSpc>
            </a:pPr>
            <a:r>
              <a:rPr lang="en-US" b="1" dirty="0">
                <a:effectLst>
                  <a:outerShdw blurRad="38100" dist="38100" dir="2700000" algn="tl">
                    <a:srgbClr val="000000">
                      <a:alpha val="43137"/>
                    </a:srgbClr>
                  </a:outerShdw>
                </a:effectLst>
              </a:rPr>
              <a:t>Notice the connection between the mystery and the fall of Jerusalem in Romans 16.</a:t>
            </a:r>
          </a:p>
          <a:p>
            <a:pPr>
              <a:lnSpc>
                <a:spcPts val="3400"/>
              </a:lnSpc>
            </a:pPr>
            <a:r>
              <a:rPr lang="en-US" b="1" dirty="0">
                <a:effectLst>
                  <a:outerShdw blurRad="38100" dist="38100" dir="2700000" algn="tl">
                    <a:srgbClr val="000000">
                      <a:alpha val="43137"/>
                    </a:srgbClr>
                  </a:outerShdw>
                </a:effectLst>
              </a:rPr>
              <a:t>In Romans 16:25 Paul ties together the gospel and the preaching of Jesus Christ. Then he states that it was “</a:t>
            </a:r>
            <a:r>
              <a:rPr lang="en-US" b="1" dirty="0">
                <a:solidFill>
                  <a:srgbClr val="FF0000"/>
                </a:solidFill>
                <a:effectLst>
                  <a:outerShdw blurRad="38100" dist="38100" dir="2700000" algn="tl">
                    <a:srgbClr val="000000">
                      <a:alpha val="43137"/>
                    </a:srgbClr>
                  </a:outerShdw>
                </a:effectLst>
              </a:rPr>
              <a:t>according to the revelation of the mystery, which was kept secret since the world began</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Back in verse 20, Paul points to the fall of Jerusalem. Rom 16:20 </a:t>
            </a:r>
            <a:r>
              <a:rPr lang="en-US" b="1" dirty="0">
                <a:solidFill>
                  <a:srgbClr val="FF0000"/>
                </a:solidFill>
                <a:effectLst>
                  <a:outerShdw blurRad="38100" dist="38100" dir="2700000" algn="tl">
                    <a:srgbClr val="000000">
                      <a:alpha val="43137"/>
                    </a:srgbClr>
                  </a:outerShdw>
                </a:effectLst>
              </a:rPr>
              <a:t>And the God of peace shall bruise Satan under your feet shortly</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Is there no connection between his reference to the mystery and the fall of Jerusalem?</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38</a:t>
            </a:fld>
            <a:endParaRPr lang="en-US">
              <a:solidFill>
                <a:prstClr val="black">
                  <a:tint val="75000"/>
                </a:prstClr>
              </a:solidFill>
              <a:latin typeface="Calibri"/>
            </a:endParaRPr>
          </a:p>
        </p:txBody>
      </p:sp>
    </p:spTree>
    <p:extLst>
      <p:ext uri="{BB962C8B-B14F-4D97-AF65-F5344CB8AC3E}">
        <p14:creationId xmlns:p14="http://schemas.microsoft.com/office/powerpoint/2010/main" val="2809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789" y="827773"/>
            <a:ext cx="9355756" cy="5877826"/>
          </a:xfrm>
        </p:spPr>
        <p:txBody>
          <a:bodyPr>
            <a:noAutofit/>
          </a:bodyPr>
          <a:lstStyle/>
          <a:p>
            <a:pPr>
              <a:lnSpc>
                <a:spcPts val="3400"/>
              </a:lnSpc>
            </a:pPr>
            <a:r>
              <a:rPr lang="en-US" b="1" dirty="0">
                <a:effectLst>
                  <a:outerShdw blurRad="38100" dist="38100" dir="2700000" algn="tl">
                    <a:srgbClr val="000000">
                      <a:alpha val="43137"/>
                    </a:srgbClr>
                  </a:outerShdw>
                </a:effectLst>
              </a:rPr>
              <a:t>While the teaching of the New Testament makes plain that both Jew and Gentile stood on equality before God in one body, God had one last and final answer to settle the question.</a:t>
            </a:r>
          </a:p>
          <a:p>
            <a:pPr>
              <a:lnSpc>
                <a:spcPts val="3400"/>
              </a:lnSpc>
            </a:pPr>
            <a:r>
              <a:rPr lang="en-US" b="1" dirty="0">
                <a:effectLst>
                  <a:outerShdw blurRad="38100" dist="38100" dir="2700000" algn="tl">
                    <a:srgbClr val="000000">
                      <a:alpha val="43137"/>
                    </a:srgbClr>
                  </a:outerShdw>
                </a:effectLst>
              </a:rPr>
              <a:t>When Jerusalem fell, the mystery had its concluding answer and proof that all baptized into Christ were sons of God whether Jews or Gentiles.</a:t>
            </a:r>
          </a:p>
          <a:p>
            <a:pPr>
              <a:lnSpc>
                <a:spcPts val="3400"/>
              </a:lnSpc>
            </a:pPr>
            <a:r>
              <a:rPr lang="en-US" b="1" dirty="0">
                <a:effectLst>
                  <a:outerShdw blurRad="38100" dist="38100" dir="2700000" algn="tl">
                    <a:srgbClr val="000000">
                      <a:alpha val="43137"/>
                    </a:srgbClr>
                  </a:outerShdw>
                </a:effectLst>
              </a:rPr>
              <a:t>The outpouring of the Holy Spirit on Cornelius and his household was God’s first argument that he was no respecter of person.</a:t>
            </a:r>
          </a:p>
          <a:p>
            <a:pPr>
              <a:lnSpc>
                <a:spcPts val="3400"/>
              </a:lnSpc>
            </a:pPr>
            <a:r>
              <a:rPr lang="en-US" b="1" dirty="0">
                <a:effectLst>
                  <a:outerShdw blurRad="38100" dist="38100" dir="2700000" algn="tl">
                    <a:srgbClr val="000000">
                      <a:alpha val="43137"/>
                    </a:srgbClr>
                  </a:outerShdw>
                </a:effectLst>
              </a:rPr>
              <a:t>The Epistles insist on this all the way through them.</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39</a:t>
            </a:fld>
            <a:endParaRPr lang="en-US">
              <a:solidFill>
                <a:prstClr val="black">
                  <a:tint val="75000"/>
                </a:prstClr>
              </a:solidFill>
              <a:latin typeface="Calibri"/>
            </a:endParaRPr>
          </a:p>
        </p:txBody>
      </p:sp>
    </p:spTree>
    <p:extLst>
      <p:ext uri="{BB962C8B-B14F-4D97-AF65-F5344CB8AC3E}">
        <p14:creationId xmlns:p14="http://schemas.microsoft.com/office/powerpoint/2010/main" val="218048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Olivet   Discourse</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68115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661" y="1193533"/>
            <a:ext cx="9606013" cy="5512066"/>
          </a:xfrm>
        </p:spPr>
        <p:txBody>
          <a:bodyPr>
            <a:noAutofit/>
          </a:bodyPr>
          <a:lstStyle/>
          <a:p>
            <a:pPr>
              <a:lnSpc>
                <a:spcPts val="3400"/>
              </a:lnSpc>
            </a:pPr>
            <a:r>
              <a:rPr lang="en-US" sz="3600" b="1" dirty="0">
                <a:effectLst>
                  <a:outerShdw blurRad="38100" dist="38100" dir="2700000" algn="tl">
                    <a:srgbClr val="000000">
                      <a:alpha val="43137"/>
                    </a:srgbClr>
                  </a:outerShdw>
                </a:effectLst>
              </a:rPr>
              <a:t>The fall of Jerusalem clenches the argument once and for all, and, thus, the fall of Jerusalem answers another Bible question as to who are the sons of God.</a:t>
            </a:r>
          </a:p>
          <a:p>
            <a:pPr>
              <a:lnSpc>
                <a:spcPts val="3400"/>
              </a:lnSpc>
            </a:pPr>
            <a:r>
              <a:rPr lang="en-US" sz="3600" b="1" dirty="0">
                <a:effectLst>
                  <a:outerShdw blurRad="38100" dist="38100" dir="2700000" algn="tl">
                    <a:srgbClr val="000000">
                      <a:alpha val="43137"/>
                    </a:srgbClr>
                  </a:outerShdw>
                </a:effectLst>
              </a:rPr>
              <a:t>The fall of Jerusalem and the end of Judaism was God’s way of saying, “sons of God are those who are obedient to the faith and are added to the church by the Lord.”</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40</a:t>
            </a:fld>
            <a:endParaRPr lang="en-US">
              <a:solidFill>
                <a:prstClr val="black">
                  <a:tint val="75000"/>
                </a:prstClr>
              </a:solidFill>
              <a:latin typeface="Calibri"/>
            </a:endParaRPr>
          </a:p>
        </p:txBody>
      </p:sp>
    </p:spTree>
    <p:extLst>
      <p:ext uri="{BB962C8B-B14F-4D97-AF65-F5344CB8AC3E}">
        <p14:creationId xmlns:p14="http://schemas.microsoft.com/office/powerpoint/2010/main" val="1458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912" y="654517"/>
            <a:ext cx="9346130" cy="6051081"/>
          </a:xfrm>
        </p:spPr>
        <p:txBody>
          <a:bodyPr>
            <a:noAutofit/>
          </a:bodyPr>
          <a:lstStyle/>
          <a:p>
            <a:pPr marL="0" indent="0" algn="ctr">
              <a:lnSpc>
                <a:spcPts val="3400"/>
              </a:lnSpc>
              <a:buNone/>
            </a:pPr>
            <a:r>
              <a:rPr lang="en-US" sz="4800" b="1" dirty="0">
                <a:solidFill>
                  <a:schemeClr val="accent2">
                    <a:lumMod val="75000"/>
                  </a:schemeClr>
                </a:solidFill>
                <a:effectLst>
                  <a:outerShdw blurRad="38100" dist="38100" dir="2700000" algn="tl">
                    <a:srgbClr val="000000">
                      <a:alpha val="43137"/>
                    </a:srgbClr>
                  </a:outerShdw>
                </a:effectLst>
              </a:rPr>
              <a:t>6. FALL OF JERUSALEM AND THE END OF THE MIRACULOUS AGE</a:t>
            </a:r>
          </a:p>
          <a:p>
            <a:pPr marL="0" indent="0" algn="ctr">
              <a:lnSpc>
                <a:spcPts val="3400"/>
              </a:lnSpc>
              <a:buNone/>
            </a:pPr>
            <a:endParaRPr lang="en-US" sz="800" b="1" dirty="0">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Joel’s prophecy of the coming of the Spirit comprehends the beginning and the ending of the miraculous operation of the Spirit.</a:t>
            </a:r>
          </a:p>
          <a:p>
            <a:pPr>
              <a:lnSpc>
                <a:spcPts val="3400"/>
              </a:lnSpc>
            </a:pPr>
            <a:r>
              <a:rPr lang="en-US" b="1" dirty="0">
                <a:effectLst>
                  <a:outerShdw blurRad="38100" dist="38100" dir="2700000" algn="tl">
                    <a:srgbClr val="000000">
                      <a:alpha val="43137"/>
                    </a:srgbClr>
                  </a:outerShdw>
                </a:effectLst>
              </a:rPr>
              <a:t>The miraculous age of the Spirit in Joel’s prophecy is placed between Pentecost and the fall of Jerusalem.</a:t>
            </a:r>
          </a:p>
          <a:p>
            <a:pPr>
              <a:lnSpc>
                <a:spcPts val="3400"/>
              </a:lnSpc>
            </a:pPr>
            <a:r>
              <a:rPr lang="en-US" b="1" dirty="0">
                <a:effectLst>
                  <a:outerShdw blurRad="38100" dist="38100" dir="2700000" algn="tl">
                    <a:srgbClr val="000000">
                      <a:alpha val="43137"/>
                    </a:srgbClr>
                  </a:outerShdw>
                </a:effectLst>
              </a:rPr>
              <a:t>During this period, revelation was completed and confirmed.</a:t>
            </a:r>
          </a:p>
          <a:p>
            <a:pPr>
              <a:lnSpc>
                <a:spcPts val="3400"/>
              </a:lnSpc>
            </a:pPr>
            <a:r>
              <a:rPr lang="en-US" b="1" dirty="0">
                <a:effectLst>
                  <a:outerShdw blurRad="38100" dist="38100" dir="2700000" algn="tl">
                    <a:srgbClr val="000000">
                      <a:alpha val="43137"/>
                    </a:srgbClr>
                  </a:outerShdw>
                </a:effectLst>
              </a:rPr>
              <a:t>During this period, the church grew from its infancy to its maturity.’</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41</a:t>
            </a:fld>
            <a:endParaRPr lang="en-US">
              <a:solidFill>
                <a:prstClr val="black">
                  <a:tint val="75000"/>
                </a:prstClr>
              </a:solidFill>
              <a:latin typeface="Calibri"/>
            </a:endParaRPr>
          </a:p>
        </p:txBody>
      </p:sp>
    </p:spTree>
    <p:extLst>
      <p:ext uri="{BB962C8B-B14F-4D97-AF65-F5344CB8AC3E}">
        <p14:creationId xmlns:p14="http://schemas.microsoft.com/office/powerpoint/2010/main" val="5215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6413" y="577516"/>
            <a:ext cx="9365381" cy="6128083"/>
          </a:xfrm>
        </p:spPr>
        <p:txBody>
          <a:bodyPr>
            <a:noAutofit/>
          </a:bodyPr>
          <a:lstStyle/>
          <a:p>
            <a:pPr marL="0" indent="0" algn="ctr">
              <a:lnSpc>
                <a:spcPts val="3400"/>
              </a:lnSpc>
              <a:buNone/>
            </a:pPr>
            <a:r>
              <a:rPr lang="en-US" sz="4400" b="1" u="sng" dirty="0">
                <a:solidFill>
                  <a:schemeClr val="accent2">
                    <a:lumMod val="75000"/>
                  </a:schemeClr>
                </a:solidFill>
                <a:effectLst>
                  <a:outerShdw blurRad="38100" dist="38100" dir="2700000" algn="tl">
                    <a:srgbClr val="000000">
                      <a:alpha val="43137"/>
                    </a:srgbClr>
                  </a:outerShdw>
                </a:effectLst>
              </a:rPr>
              <a:t>7. THE  FALL OF JERUSALEM IS A SYMBOL OF THE FINAL JUDGMENT.</a:t>
            </a:r>
          </a:p>
          <a:p>
            <a:pPr>
              <a:lnSpc>
                <a:spcPts val="3400"/>
              </a:lnSpc>
            </a:pPr>
            <a:endParaRPr lang="en-US" sz="800" b="1" dirty="0">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was God’s judicial sentence on the unbelief of the Jewish nation.</a:t>
            </a:r>
          </a:p>
          <a:p>
            <a:pPr>
              <a:lnSpc>
                <a:spcPts val="3400"/>
              </a:lnSpc>
            </a:pPr>
            <a:r>
              <a:rPr lang="en-US" b="1" dirty="0">
                <a:effectLst>
                  <a:outerShdw blurRad="38100" dist="38100" dir="2700000" algn="tl">
                    <a:srgbClr val="000000">
                      <a:alpha val="43137"/>
                    </a:srgbClr>
                  </a:outerShdw>
                </a:effectLst>
              </a:rPr>
              <a:t>Peter refers to the fall of Jerusalem and uses the word “judgment” in reference to it: “</a:t>
            </a:r>
            <a:r>
              <a:rPr lang="en-US" b="1" dirty="0">
                <a:solidFill>
                  <a:srgbClr val="FF0000"/>
                </a:solidFill>
                <a:effectLst>
                  <a:outerShdw blurRad="38100" dist="38100" dir="2700000" algn="tl">
                    <a:srgbClr val="000000">
                      <a:alpha val="43137"/>
                    </a:srgbClr>
                  </a:outerShdw>
                </a:effectLst>
              </a:rPr>
              <a:t>For the time is come that JUDGMENT must begin at the house of God; and if it first begin at us, what shall the end be of them that obey not the gospel of God? And if the righteous scarcely be saved, where shall the ungodly and the sinner appear</a:t>
            </a:r>
            <a:r>
              <a:rPr lang="en-US" b="1" dirty="0">
                <a:effectLst>
                  <a:outerShdw blurRad="38100" dist="38100" dir="2700000" algn="tl">
                    <a:srgbClr val="000000">
                      <a:alpha val="43137"/>
                    </a:srgbClr>
                  </a:outerShdw>
                </a:effectLst>
              </a:rPr>
              <a:t>?” (1</a:t>
            </a:r>
            <a:r>
              <a:rPr lang="en-US" b="1" baseline="30000" dirty="0">
                <a:effectLst>
                  <a:outerShdw blurRad="38100" dist="38100" dir="2700000" algn="tl">
                    <a:srgbClr val="000000">
                      <a:alpha val="43137"/>
                    </a:srgbClr>
                  </a:outerShdw>
                </a:effectLst>
              </a:rPr>
              <a:t>st</a:t>
            </a:r>
            <a:r>
              <a:rPr lang="en-US" b="1" dirty="0">
                <a:effectLst>
                  <a:outerShdw blurRad="38100" dist="38100" dir="2700000" algn="tl">
                    <a:srgbClr val="000000">
                      <a:alpha val="43137"/>
                    </a:srgbClr>
                  </a:outerShdw>
                </a:effectLst>
              </a:rPr>
              <a:t> Peter 4:17-18).</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42</a:t>
            </a:fld>
            <a:endParaRPr lang="en-US">
              <a:solidFill>
                <a:prstClr val="black">
                  <a:tint val="75000"/>
                </a:prstClr>
              </a:solidFill>
              <a:latin typeface="Calibri"/>
            </a:endParaRPr>
          </a:p>
        </p:txBody>
      </p:sp>
    </p:spTree>
    <p:extLst>
      <p:ext uri="{BB962C8B-B14F-4D97-AF65-F5344CB8AC3E}">
        <p14:creationId xmlns:p14="http://schemas.microsoft.com/office/powerpoint/2010/main" val="10706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675" y="136524"/>
            <a:ext cx="8556860" cy="6569076"/>
          </a:xfrm>
        </p:spPr>
        <p:txBody>
          <a:bodyPr>
            <a:noAutofit/>
          </a:bodyPr>
          <a:lstStyle/>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fall of Jerusalem was God’s judgment on the nation for its rejection of Christ.</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fall of the nation under God’s sentence of judgment is a symbol of the final judgment on all who are not faithful Christians.</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Will there be a final judgment?</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Did God’s judgment fall on the Jewish nation?</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final judgment and the punishment of the wicked is as certain as Christ and the apostles’ announcement of judgment on Judaism that came to pass.</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fall of Jerusalem is warning to unbelievers and </a:t>
            </a:r>
            <a:r>
              <a:rPr lang="en-US" b="1" dirty="0" err="1">
                <a:solidFill>
                  <a:schemeClr val="accent2">
                    <a:lumMod val="75000"/>
                  </a:schemeClr>
                </a:solidFill>
                <a:effectLst>
                  <a:outerShdw blurRad="38100" dist="38100" dir="2700000" algn="tl">
                    <a:srgbClr val="000000">
                      <a:alpha val="43137"/>
                    </a:srgbClr>
                  </a:outerShdw>
                </a:effectLst>
              </a:rPr>
              <a:t>impenitents</a:t>
            </a:r>
            <a:r>
              <a:rPr lang="en-US" b="1" dirty="0">
                <a:solidFill>
                  <a:schemeClr val="accent2">
                    <a:lumMod val="75000"/>
                  </a:schemeClr>
                </a:solidFill>
                <a:effectLst>
                  <a:outerShdw blurRad="38100" dist="38100" dir="2700000" algn="tl">
                    <a:srgbClr val="000000">
                      <a:alpha val="43137"/>
                    </a:srgbClr>
                  </a:outerShdw>
                </a:effectLst>
              </a:rPr>
              <a:t> that they will just as certain face God in judgment and be lost forever.</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43</a:t>
            </a:fld>
            <a:endParaRPr lang="en-US">
              <a:solidFill>
                <a:prstClr val="black">
                  <a:tint val="75000"/>
                </a:prstClr>
              </a:solidFill>
              <a:latin typeface="Calibri"/>
            </a:endParaRPr>
          </a:p>
        </p:txBody>
      </p:sp>
    </p:spTree>
    <p:extLst>
      <p:ext uri="{BB962C8B-B14F-4D97-AF65-F5344CB8AC3E}">
        <p14:creationId xmlns:p14="http://schemas.microsoft.com/office/powerpoint/2010/main" val="39517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6626" name="Picture 2">
            <a:extLst>
              <a:ext uri="{FF2B5EF4-FFF2-40B4-BE49-F238E27FC236}">
                <a16:creationId xmlns:a16="http://schemas.microsoft.com/office/drawing/2014/main" id="{B8C8E67E-E01C-44C2-83C6-265D89D4AA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747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CDE7AC-55C7-4CF9-8D11-33E33C2B0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3" y="417250"/>
            <a:ext cx="11372295" cy="603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640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1BA74E08-21A1-4298-8EE2-68DB221BC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4" y="399494"/>
            <a:ext cx="7051205" cy="6054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D09160-7CF6-4BB8-8D18-B30F8901B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579" y="399493"/>
            <a:ext cx="4324047" cy="605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353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7A60B8A-1AF5-4FFB-89CF-B906623A4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1" y="423512"/>
            <a:ext cx="11396311" cy="599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9976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2FC13B4-41B9-4901-9393-E8BB02DE0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13886"/>
            <a:ext cx="11367436" cy="605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654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0029F57-0FF1-468D-9D78-2AB91F89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23512"/>
            <a:ext cx="11348186" cy="605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005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4" name="TextBox 3">
            <a:extLst>
              <a:ext uri="{FF2B5EF4-FFF2-40B4-BE49-F238E27FC236}">
                <a16:creationId xmlns:a16="http://schemas.microsoft.com/office/drawing/2014/main" id="{78FBDA02-4685-4BF8-9CBB-7687854AA60D}"/>
              </a:ext>
            </a:extLst>
          </p:cNvPr>
          <p:cNvSpPr txBox="1"/>
          <p:nvPr/>
        </p:nvSpPr>
        <p:spPr>
          <a:xfrm>
            <a:off x="943275" y="1453415"/>
            <a:ext cx="10587789" cy="4887033"/>
          </a:xfrm>
          <a:prstGeom prst="rect">
            <a:avLst/>
          </a:prstGeom>
          <a:noFill/>
        </p:spPr>
        <p:txBody>
          <a:bodyPr wrap="square">
            <a:spAutoFit/>
          </a:bodyPr>
          <a:lstStyle/>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Millennialism Impacts Christian Watchfulness.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t>
            </a:r>
            <a:r>
              <a:rPr lang="en-US" sz="2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Olivet Discourse</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easiest understood by observing that the Apostles were asking the typical ethno-centric question of the end of the world as they knew it (TEOTWAWKI) but truth be told - they were asking two questions – one of the destruction of the temple along with the city of Jerusalem - and the other as regards the end of the world. The fact that Christ gave</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His</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answer in two-part – the pivotal passage at Matthew 24: 34 – is of greatest illumination to our subject today.</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we consider that Matthew 24: 3 – 34 parallels the events described in Revelation 20: 1, 2 to the End of that Age and Matthew 24: 35 – Matthew 25: 13 parallel events afterwards and until the End of Satan’s Story or End of the World  - we can then observe the following contrasts: </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Events Local Versus Events Global; “This Generation” Versus “The Days of Your Fathers”; “That Day” Versus “Those Days”; and </a:t>
            </a:r>
            <a:r>
              <a:rPr lang="en-US" sz="24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Signs Versus Suddenness</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8157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308041D-FB20-49DE-809D-0EC4F0150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13886"/>
            <a:ext cx="11377061" cy="605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62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03158" y="2091263"/>
            <a:ext cx="9827393" cy="2590800"/>
          </a:xfrm>
        </p:spPr>
        <p:txBody>
          <a:bodyPr/>
          <a:lstStyle/>
          <a:p>
            <a:r>
              <a:rPr lang="en-US" sz="9600" b="1" dirty="0">
                <a:solidFill>
                  <a:srgbClr val="8B2939"/>
                </a:solidFill>
                <a:effectLst>
                  <a:outerShdw blurRad="38100" dist="38100" dir="2700000" algn="tl">
                    <a:srgbClr val="000000">
                      <a:alpha val="43137"/>
                    </a:srgbClr>
                  </a:outerShdw>
                </a:effectLst>
              </a:rPr>
              <a:t>Revelation: </a:t>
            </a:r>
            <a:br>
              <a:rPr lang="en-US" sz="8800" b="1" dirty="0">
                <a:solidFill>
                  <a:srgbClr val="8B2939"/>
                </a:solidFill>
                <a:effectLst>
                  <a:outerShdw blurRad="38100" dist="38100" dir="2700000" algn="tl">
                    <a:srgbClr val="000000">
                      <a:alpha val="43137"/>
                    </a:srgbClr>
                  </a:outerShdw>
                </a:effectLst>
              </a:rPr>
            </a:br>
            <a:r>
              <a:rPr lang="en-US" sz="8800" b="1" dirty="0">
                <a:solidFill>
                  <a:srgbClr val="8B2939"/>
                </a:solidFill>
                <a:effectLst>
                  <a:outerShdw blurRad="38100" dist="38100" dir="2700000" algn="tl">
                    <a:srgbClr val="000000">
                      <a:alpha val="43137"/>
                    </a:srgbClr>
                  </a:outerShdw>
                </a:effectLst>
              </a:rPr>
              <a:t>Introduction</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
        <p:nvSpPr>
          <p:cNvPr id="2" name="Action Button: Go Back or Previous 1">
            <a:hlinkClick r:id="rId2" action="ppaction://hlinksldjump" highlightClick="1"/>
            <a:extLst>
              <a:ext uri="{FF2B5EF4-FFF2-40B4-BE49-F238E27FC236}">
                <a16:creationId xmlns:a16="http://schemas.microsoft.com/office/drawing/2014/main" id="{41A5748C-D95F-46F7-9167-E45C3712268C}"/>
              </a:ext>
            </a:extLst>
          </p:cNvPr>
          <p:cNvSpPr/>
          <p:nvPr/>
        </p:nvSpPr>
        <p:spPr>
          <a:xfrm>
            <a:off x="9798518" y="4682061"/>
            <a:ext cx="935133" cy="77291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391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8600" y="990600"/>
            <a:ext cx="4114800" cy="838200"/>
          </a:xfrm>
        </p:spPr>
        <p:txBody>
          <a:bodyPr/>
          <a:lstStyle/>
          <a:p>
            <a:endParaRPr lang="en-US" dirty="0"/>
          </a:p>
        </p:txBody>
      </p:sp>
      <p:sp>
        <p:nvSpPr>
          <p:cNvPr id="4" name="Rectangle 3"/>
          <p:cNvSpPr/>
          <p:nvPr/>
        </p:nvSpPr>
        <p:spPr>
          <a:xfrm>
            <a:off x="4114800" y="914400"/>
            <a:ext cx="3962400"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OVERVIEW </a:t>
            </a:r>
          </a:p>
        </p:txBody>
      </p:sp>
      <p:sp>
        <p:nvSpPr>
          <p:cNvPr id="5" name="TextBox 4">
            <a:extLst>
              <a:ext uri="{FF2B5EF4-FFF2-40B4-BE49-F238E27FC236}">
                <a16:creationId xmlns:a16="http://schemas.microsoft.com/office/drawing/2014/main" id="{8B609836-DB26-47C8-80F4-6BC0BA2123AD}"/>
              </a:ext>
            </a:extLst>
          </p:cNvPr>
          <p:cNvSpPr txBox="1"/>
          <p:nvPr/>
        </p:nvSpPr>
        <p:spPr>
          <a:xfrm>
            <a:off x="1132515" y="2751589"/>
            <a:ext cx="9756396" cy="3030209"/>
          </a:xfrm>
          <a:prstGeom prst="rect">
            <a:avLst/>
          </a:prstGeom>
          <a:noFill/>
        </p:spPr>
        <p:txBody>
          <a:bodyPr wrap="square">
            <a:spAutoFit/>
          </a:bodyPr>
          <a:lstStyle/>
          <a:p>
            <a:pPr algn="ctr"/>
            <a:r>
              <a:rPr lang="en-US" sz="9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BOOK OF REVELATION</a:t>
            </a:r>
          </a:p>
        </p:txBody>
      </p:sp>
    </p:spTree>
    <p:extLst>
      <p:ext uri="{BB962C8B-B14F-4D97-AF65-F5344CB8AC3E}">
        <p14:creationId xmlns:p14="http://schemas.microsoft.com/office/powerpoint/2010/main" val="266897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9144000" cy="6164580"/>
          </a:xfrm>
          <a:prstGeom prst="rect">
            <a:avLst/>
          </a:prstGeom>
        </p:spPr>
      </p:pic>
      <p:sp>
        <p:nvSpPr>
          <p:cNvPr id="3" name="Rectangle 2"/>
          <p:cNvSpPr/>
          <p:nvPr/>
        </p:nvSpPr>
        <p:spPr>
          <a:xfrm>
            <a:off x="1524000" y="76201"/>
            <a:ext cx="9144000"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Symbol &amp; Metaphor</a:t>
            </a:r>
          </a:p>
        </p:txBody>
      </p:sp>
    </p:spTree>
    <p:extLst>
      <p:ext uri="{BB962C8B-B14F-4D97-AF65-F5344CB8AC3E}">
        <p14:creationId xmlns:p14="http://schemas.microsoft.com/office/powerpoint/2010/main" val="207836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76200"/>
            <a:ext cx="9144000" cy="110799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Revelation Hermeneutic</a:t>
            </a:r>
          </a:p>
        </p:txBody>
      </p:sp>
      <p:sp>
        <p:nvSpPr>
          <p:cNvPr id="4" name="Rectangle 3"/>
          <p:cNvSpPr/>
          <p:nvPr/>
        </p:nvSpPr>
        <p:spPr>
          <a:xfrm>
            <a:off x="1524000" y="1295400"/>
            <a:ext cx="8991600" cy="5940088"/>
          </a:xfrm>
          <a:prstGeom prst="rect">
            <a:avLst/>
          </a:prstGeom>
          <a:noFill/>
        </p:spPr>
        <p:txBody>
          <a:bodyPr wrap="square" lIns="91440" tIns="45720" rIns="91440" bIns="45720">
            <a:spAutoFit/>
          </a:bodyPr>
          <a:lstStyle/>
          <a:p>
            <a:pPr marL="457200" indent="-4572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first thing to establish about any Bible passage is what it meant to the original readers;  to see it in the light of contemporary history.</a:t>
            </a:r>
          </a:p>
          <a:p>
            <a:pPr marL="457200" indent="-4572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Revelation belongs to a particular type of literature – apocalyptic.  It is both poetic and visionary,  expressing its meaning through symbols and imagery. To take this picture-language literally,  or treat the book as a logical treatise or time-table, is to go against the whole spirit of it.</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Revelation is rooted in the Old Testament.  This is where we find clues   to the meaning of various symbols – comparing scripture with scripture.</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Obscure passages must always be understood in light of comparable &amp;    clear passages – never the other way around.</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This is a book of visions.   The fact that John is not seriously concerned about harmonizing details makes it clear that it is the main thrust of each picture which is important. We should treat visions as we do parables,  looking first at the whole picture to discover the main idea.</a:t>
            </a:r>
          </a:p>
          <a:p>
            <a:pPr marL="342900" indent="-342900" algn="ctr">
              <a:buFont typeface="Wingdings" panose="05000000000000000000" pitchFamily="2" charset="2"/>
              <a:buChar char="v"/>
            </a:pP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We are not necessarily meant to take John’s vision as an events sequence which follow on one after the other.  The eastern mind is not as much preoccupied with chronology as we tend to be[time circular v. linear]         -  </a:t>
            </a:r>
            <a:r>
              <a:rPr lang="en-US" sz="2000" b="1" spc="50" dirty="0" err="1">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Eerdman’s</a:t>
            </a:r>
            <a:r>
              <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Handbook to the Bible, pg. 645   </a:t>
            </a:r>
          </a:p>
          <a:p>
            <a:pPr marL="457200" indent="-457200" algn="ctr">
              <a:buFontTx/>
              <a:buAutoNum type="arabicPeriod"/>
            </a:pPr>
            <a:endParaRPr lang="en-US" sz="20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endParaRPr>
          </a:p>
        </p:txBody>
      </p:sp>
    </p:spTree>
    <p:extLst>
      <p:ext uri="{BB962C8B-B14F-4D97-AF65-F5344CB8AC3E}">
        <p14:creationId xmlns:p14="http://schemas.microsoft.com/office/powerpoint/2010/main" val="199294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2000"/>
                                        <p:tgtEl>
                                          <p:spTgt spid="4">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ircle(in)">
                                      <p:cBhvr>
                                        <p:cTn id="18" dur="2000"/>
                                        <p:tgtEl>
                                          <p:spTgt spid="4">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circle(in)">
                                      <p:cBhvr>
                                        <p:cTn id="21" dur="2000"/>
                                        <p:tgtEl>
                                          <p:spTgt spid="4">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circle(in)">
                                      <p:cBhvr>
                                        <p:cTn id="24" dur="2000"/>
                                        <p:tgtEl>
                                          <p:spTgt spid="4">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circle(in)">
                                      <p:cBhvr>
                                        <p:cTn id="27" dur="2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mph" presetSubtype="0" fill="hold" nodeType="clickEffect">
                                  <p:stCondLst>
                                    <p:cond delay="0"/>
                                  </p:stCondLst>
                                  <p:iterate type="lt">
                                    <p:tmPct val="4000"/>
                                  </p:iterate>
                                  <p:childTnLst>
                                    <p:set>
                                      <p:cBhvr override="childStyle">
                                        <p:cTn id="31"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752600" y="76201"/>
            <a:ext cx="8534400" cy="667875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685800" indent="-685800" algn="ctr">
              <a:buFont typeface="Wingdings" panose="05000000000000000000" pitchFamily="2" charset="2"/>
              <a:buChar char="Ø"/>
            </a:pPr>
            <a:r>
              <a:rPr lang="en-US" sz="4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NATURE OF THE BOOK</a:t>
            </a:r>
          </a:p>
          <a:p>
            <a:pPr marL="342900" indent="-342900" algn="ctr">
              <a:buFont typeface="Wingdings" panose="05000000000000000000" pitchFamily="2" charset="2"/>
              <a:buChar char="Ø"/>
            </a:pPr>
            <a:r>
              <a:rPr lang="en-US" sz="2000" b="1" i="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r>
              <a:rPr lang="en-US" sz="2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Apocalyptic Literature.  </a:t>
            </a:r>
            <a:r>
              <a:rPr lang="en-US" sz="2000" b="1" i="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This is the name given by Bible scholars to     the writing style used by Daniel &amp; Ezekiel.  It was popularized by the    BC 200 uninspired writers who were trying to resist the Greek influence.</a:t>
            </a:r>
          </a:p>
          <a:p>
            <a:pPr marL="342900" indent="-342900" algn="ctr">
              <a:buFont typeface="Wingdings" panose="05000000000000000000" pitchFamily="2" charset="2"/>
              <a:buChar char="Ø"/>
            </a:pPr>
            <a:r>
              <a:rPr lang="en-US" sz="2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Apocalyptic Literature Usually Produced During Persecution Period. </a:t>
            </a:r>
          </a:p>
          <a:p>
            <a:pPr marL="685800" indent="-685800" algn="ctr">
              <a:buFont typeface="Wingdings" panose="05000000000000000000" pitchFamily="2" charset="2"/>
              <a:buChar char="Ø"/>
            </a:pPr>
            <a:r>
              <a:rPr lang="en-US" sz="2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Apocalyptic Lit Was Written In Design To Encourage  &amp; Strengthen.</a:t>
            </a:r>
          </a:p>
          <a:p>
            <a:pPr marL="685800" indent="-685800" algn="ctr">
              <a:buFont typeface="Wingdings" panose="05000000000000000000" pitchFamily="2" charset="2"/>
              <a:buChar char="Ø"/>
            </a:pPr>
            <a:r>
              <a:rPr lang="en-US" sz="2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This uninspired literature had the following two trait characteristics:</a:t>
            </a:r>
          </a:p>
          <a:p>
            <a:pPr marL="342900" indent="-342900" algn="ctr">
              <a:buFont typeface="Wingdings" panose="05000000000000000000" pitchFamily="2" charset="2"/>
              <a:buChar char="Ø"/>
            </a:pPr>
            <a:r>
              <a:rPr lang="en-US" sz="2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An intense despair of the present circumstances and an equally intense hope for divine intervention in the future;     by use of symbolic language, dreams, and visions.</a:t>
            </a:r>
          </a:p>
          <a:p>
            <a:pPr marL="685800" indent="-685800" algn="ctr">
              <a:buFont typeface="Wingdings" panose="05000000000000000000" pitchFamily="2" charset="2"/>
              <a:buChar char="Ø"/>
            </a:pPr>
            <a:r>
              <a:rPr lang="en-US" sz="2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By the introduction of celestial and demonic powers as messengers and agents in the progress of God’s purposes.</a:t>
            </a:r>
          </a:p>
          <a:p>
            <a:pPr marL="457200" indent="-457200" algn="ctr">
              <a:buFont typeface="Wingdings" panose="05000000000000000000" pitchFamily="2" charset="2"/>
              <a:buChar char="Ø"/>
            </a:pP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Why was this type of special literature even written?</a:t>
            </a:r>
          </a:p>
          <a:p>
            <a:pPr marL="457200" indent="-457200" algn="ctr">
              <a:buFont typeface="Wingdings" panose="05000000000000000000" pitchFamily="2" charset="2"/>
              <a:buChar char="Ø"/>
            </a:pPr>
            <a:r>
              <a:rPr lang="en-US" sz="2400" i="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answer to such a question is seen in the fact that this literature was written in dangerous times.  The personal safety of both writer and reader was endangered if the persecutors understood the true meaning of the book.  For this reason the message of the apocalypse was written so to conceal &amp; reveal – to conceal the message from the outsider,  but reveal its message to the initiated.</a:t>
            </a:r>
          </a:p>
        </p:txBody>
      </p:sp>
    </p:spTree>
    <p:extLst>
      <p:ext uri="{BB962C8B-B14F-4D97-AF65-F5344CB8AC3E}">
        <p14:creationId xmlns:p14="http://schemas.microsoft.com/office/powerpoint/2010/main" val="87470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981201" y="533400"/>
            <a:ext cx="8229601" cy="550920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685800" indent="-685800" algn="ctr">
              <a:buFont typeface="Wingdings" panose="05000000000000000000" pitchFamily="2" charset="2"/>
              <a:buChar char="Ø"/>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An important piece of the background concerns the word ‘apocalypse’ itself.  Today,  the word conjures images of disaster &amp; destruction, but the author of Revelation used it to mean ‘disclosure’;  that is,  an apocalypse is an act of disclosure.  The original Greek word </a:t>
            </a:r>
            <a:r>
              <a:rPr lang="en-US" sz="3200" b="1" i="1" dirty="0" err="1">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apokalypsis</a:t>
            </a:r>
            <a:r>
              <a:rPr lang="en-US" sz="3200" b="1" i="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first word in the book,    is translated into English as ‘revelation’   to convey the sense of giving insight into mystery. – Apocalypse Course Guidebook </a:t>
            </a:r>
          </a:p>
        </p:txBody>
      </p:sp>
    </p:spTree>
    <p:extLst>
      <p:ext uri="{BB962C8B-B14F-4D97-AF65-F5344CB8AC3E}">
        <p14:creationId xmlns:p14="http://schemas.microsoft.com/office/powerpoint/2010/main" val="25187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981201" y="533400"/>
            <a:ext cx="8229601" cy="550920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685800" indent="-685800" algn="ctr">
              <a:buFont typeface="Wingdings" panose="05000000000000000000" pitchFamily="2" charset="2"/>
              <a:buChar char="Ø"/>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prophetic tradition eventually gave birth to the apocalyptic tradition,  an important development that also lies behind the Book of Revelation.  This tradition depicts the world as a place in which the forces of good and evil are in conflict and focuses on disclosing the nature of this conflict in order to give readers confidence that the just and righteous purposes of God will win out.    –  Course Guidebook, The Apocalypse</a:t>
            </a:r>
          </a:p>
        </p:txBody>
      </p:sp>
    </p:spTree>
    <p:extLst>
      <p:ext uri="{BB962C8B-B14F-4D97-AF65-F5344CB8AC3E}">
        <p14:creationId xmlns:p14="http://schemas.microsoft.com/office/powerpoint/2010/main" val="51436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676400" y="533401"/>
            <a:ext cx="8839200" cy="600164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Shift of </a:t>
            </a:r>
            <a:r>
              <a:rPr lang="en-US" sz="3200" b="1" dirty="0" err="1">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Apocalypticism</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in Early Christianity.</a:t>
            </a:r>
          </a:p>
          <a:p>
            <a:pPr algn="ctr"/>
            <a:r>
              <a:rPr lang="en-US" sz="2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a:p>
            <a:pPr marL="457200" indent="-457200" algn="ctr">
              <a:buFont typeface="Wingdings" panose="05000000000000000000" pitchFamily="2" charset="2"/>
              <a:buChar char="§"/>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classic paradigm for Jewish apocalyptic thought consisted of two ages:  the present age, in which the powers of sin, evil, and death are at work, and the age to come, which there will be only life &amp; righteousness.</a:t>
            </a:r>
          </a:p>
          <a:p>
            <a:pPr marL="457200" indent="-457200" algn="ctr">
              <a:buFont typeface="Wingdings" panose="05000000000000000000" pitchFamily="2" charset="2"/>
              <a:buChar char="§"/>
            </a:pP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classic scenario expects God to act in a definitive way to end the present age by defeating the powers of evil.  The new age will begin with the resurrection of the dead. In this scenario, there is a direct movement from one age to the next.  For early Christians, the </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legacy of Jesus redefined this paradigm. </a:t>
            </a:r>
          </a:p>
          <a:p>
            <a:pPr algn="ctr"/>
            <a:endPar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endParaRPr>
          </a:p>
        </p:txBody>
      </p:sp>
    </p:spTree>
    <p:extLst>
      <p:ext uri="{BB962C8B-B14F-4D97-AF65-F5344CB8AC3E}">
        <p14:creationId xmlns:p14="http://schemas.microsoft.com/office/powerpoint/2010/main" val="36605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676400" y="533400"/>
            <a:ext cx="8839200" cy="6247864"/>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The Shift of </a:t>
            </a:r>
            <a:r>
              <a:rPr lang="en-US" sz="3200" b="1" dirty="0" err="1">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Apocalypticism</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in Early Christianity.</a:t>
            </a:r>
            <a:r>
              <a:rPr lang="en-US" sz="20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a:p>
            <a:pPr marL="457200" indent="-457200" algn="ctr">
              <a:buFont typeface="Wingdings" panose="05000000000000000000" pitchFamily="2" charset="2"/>
              <a:buChar char="§"/>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It was no longer a straightforward movement from present age into new age.  Instead the new age began before the old age was fully gone,  and Christians found themselves at the juncture of the two.</a:t>
            </a:r>
          </a:p>
          <a:p>
            <a:pPr marL="457200" indent="-457200" algn="ctr">
              <a:buFont typeface="Wingdings" panose="05000000000000000000" pitchFamily="2" charset="2"/>
              <a:buChar char="§"/>
            </a:pP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As they looked to the past,  early Christians believed that Jesus’ Coming had (forever) changed the world.  Yet when they looked at the present, these Christians realized that the powers of sin and death were still operative.  Jesus had risen from the dead,  but others had not - the resurrection remained a future hope.</a:t>
            </a:r>
          </a:p>
          <a:p>
            <a:pPr marL="457200" indent="-457200" algn="ctr">
              <a:buFont typeface="Wingdings" panose="05000000000000000000" pitchFamily="2" charset="2"/>
              <a:buChar char="§"/>
            </a:pP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Early Christians lived between these two realities:     resurrection of Jesus, which had already happened, and the resurrection of others which was yet to occur.</a:t>
            </a:r>
            <a:endPar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endParaRPr>
          </a:p>
        </p:txBody>
      </p:sp>
    </p:spTree>
    <p:extLst>
      <p:ext uri="{BB962C8B-B14F-4D97-AF65-F5344CB8AC3E}">
        <p14:creationId xmlns:p14="http://schemas.microsoft.com/office/powerpoint/2010/main" val="21470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5" name="TextBox 4">
            <a:extLst>
              <a:ext uri="{FF2B5EF4-FFF2-40B4-BE49-F238E27FC236}">
                <a16:creationId xmlns:a16="http://schemas.microsoft.com/office/drawing/2014/main" id="{EC01535B-C099-4124-9C93-131B94ADF095}"/>
              </a:ext>
            </a:extLst>
          </p:cNvPr>
          <p:cNvSpPr txBox="1"/>
          <p:nvPr/>
        </p:nvSpPr>
        <p:spPr>
          <a:xfrm>
            <a:off x="1078029" y="1732547"/>
            <a:ext cx="10116151" cy="4026552"/>
          </a:xfrm>
          <a:prstGeom prst="rect">
            <a:avLst/>
          </a:prstGeom>
          <a:noFill/>
        </p:spPr>
        <p:txBody>
          <a:bodyPr wrap="square">
            <a:spAutoFit/>
          </a:bodyPr>
          <a:lstStyle/>
          <a:p>
            <a:pPr marL="0" marR="0">
              <a:lnSpc>
                <a:spcPct val="107000"/>
              </a:lnSpc>
              <a:spcBef>
                <a:spcPts val="0"/>
              </a:spcBef>
              <a:spcAft>
                <a:spcPts val="800"/>
              </a:spcAft>
            </a:pPr>
            <a:r>
              <a:rPr lang="en-US" sz="24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Signs Versus Suddenness</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Brother Larry Ray </a:t>
            </a:r>
            <a:r>
              <a:rPr lang="en-US" sz="24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Hafley</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writes – “Jesus told of the signs preceding the destruction of Jerusalem; namely, ‘false Christs and false prophets,’ and wars and rumors of wars, famines and earthquakes – ‘all these are the beginnings of sorrows’ (Matthew 24: 6 – 8). Further He told them of ‘the abomination of desolation’ (Roman Eagle Standard), the Roman army (Matthew 24: 15; Luke 21: 20). ‘Then know that the desolation thereof is nigh’ (Luke 21: 20). They could ‘know’ the destruction of Jerusalem was ‘nigh,’ but the Coming of the Son of Man and the consequent Judgment were to be without warning (Matthew 24: 42, 43, 50; 25: 13). Compare ‘then know’ with ‘know not’ (Luke 21: 20; Matthew 24: 39). ‘So shall also the Coming of the Son of Man be.’ </a:t>
            </a:r>
          </a:p>
        </p:txBody>
      </p:sp>
    </p:spTree>
    <p:extLst>
      <p:ext uri="{BB962C8B-B14F-4D97-AF65-F5344CB8AC3E}">
        <p14:creationId xmlns:p14="http://schemas.microsoft.com/office/powerpoint/2010/main" val="1482375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676400" y="152401"/>
            <a:ext cx="8763000" cy="649408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Issues Facing Revelation’s First Readers:</a:t>
            </a:r>
          </a:p>
          <a:p>
            <a:pPr algn="ctr"/>
            <a:r>
              <a:rPr lang="en-US" sz="1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a:p>
            <a:pPr marL="457200" indent="-457200" algn="ctr">
              <a:buFont typeface="Wingdings" panose="05000000000000000000" pitchFamily="2" charset="2"/>
              <a:buChar char="§"/>
            </a:pP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Persecution.  The cult of the Roman emperors was not so much imposed from the top as it was developed from the bottom up.  It originated 100 years before the book was written when the people    of Asia Minor requested and received permission to build a temple in honor of the Emperor Augustus. Additional later temples were built in honor of Tiberius(Smyrna) and Domitian(Ephesus).           Also among the idol worshippers to the pagan gods Smyrna was famously known for her temple to the goddess Athena.  In the early chapters of the text, Revelation clearly indicates that in this specific area of Asia Minor - persecution was local and sporadic.  </a:t>
            </a:r>
          </a:p>
        </p:txBody>
      </p:sp>
    </p:spTree>
    <p:extLst>
      <p:ext uri="{BB962C8B-B14F-4D97-AF65-F5344CB8AC3E}">
        <p14:creationId xmlns:p14="http://schemas.microsoft.com/office/powerpoint/2010/main" val="4137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676400" y="152400"/>
            <a:ext cx="8763000" cy="63094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Issues Facing Revelation’s First Readers:</a:t>
            </a:r>
          </a:p>
          <a:p>
            <a:pPr algn="ctr"/>
            <a:r>
              <a:rPr lang="en-US" sz="1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a:p>
            <a:pPr marL="457200" indent="-457200" algn="ctr">
              <a:buFont typeface="Wingdings" panose="05000000000000000000" pitchFamily="2" charset="2"/>
              <a:buChar char="§"/>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Assimilation &amp; Complacency.  The issue of assimilation came up in connection with the practice of dining at temples to the Greek and Roman gods. In these </a:t>
            </a:r>
            <a:r>
              <a:rPr lang="en-US" sz="3200" b="1" dirty="0" err="1">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hellenized</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communities, social gatherings were often held at temples.  Most </a:t>
            </a:r>
            <a:r>
              <a:rPr lang="en-US" sz="3200" b="1" dirty="0" err="1">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christians</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were invited as part of those communities and they would be </a:t>
            </a:r>
            <a:r>
              <a:rPr lang="en-US" sz="3200" b="1" i="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conspicuous</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r>
              <a:rPr lang="en-US" sz="3200" b="1" i="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by their absence.  </a:t>
            </a: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Among the pagans, it was often looked upon as a near civic duty in that many of them believed these gods protected their city from natural and manmade disaster.    </a:t>
            </a:r>
          </a:p>
        </p:txBody>
      </p:sp>
    </p:spTree>
    <p:extLst>
      <p:ext uri="{BB962C8B-B14F-4D97-AF65-F5344CB8AC3E}">
        <p14:creationId xmlns:p14="http://schemas.microsoft.com/office/powerpoint/2010/main" val="11257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7103" y="2967335"/>
            <a:ext cx="3577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p:txBody>
      </p:sp>
      <p:sp>
        <p:nvSpPr>
          <p:cNvPr id="5" name="Rectangle 4"/>
          <p:cNvSpPr/>
          <p:nvPr/>
        </p:nvSpPr>
        <p:spPr>
          <a:xfrm>
            <a:off x="1676400" y="152401"/>
            <a:ext cx="8763000" cy="649408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Issues Facing Revelation’s First Readers:</a:t>
            </a:r>
            <a:r>
              <a:rPr lang="en-US" sz="16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p>
          <a:p>
            <a:pPr marL="457200" indent="-457200" algn="ctr">
              <a:buFont typeface="Wingdings" panose="05000000000000000000" pitchFamily="2" charset="2"/>
              <a:buChar char="§"/>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Assimilation &amp; Complacency.  The issue of complacency is most evident in Revelation in the message to the church of Laodicea.</a:t>
            </a:r>
          </a:p>
          <a:p>
            <a:pPr marL="457200" indent="-457200" algn="ctr">
              <a:buFont typeface="Wingdings" panose="05000000000000000000" pitchFamily="2" charset="2"/>
              <a:buChar char="§"/>
            </a:pPr>
            <a:r>
              <a:rPr lang="en-US" sz="32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  </a:t>
            </a: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John declares that the Christians there are tepid in their faith because of their wealth.  Their material comfort had sapped away at the vitality of their faith. These particular Christians were well positioned to physically thrive in that region Roman-era economy.</a:t>
            </a:r>
          </a:p>
          <a:p>
            <a:pPr marL="457200" indent="-457200" algn="ctr">
              <a:buFont typeface="Wingdings" panose="05000000000000000000" pitchFamily="2" charset="2"/>
              <a:buChar char="§"/>
            </a:pPr>
            <a:r>
              <a:rPr lang="en-US" sz="2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Regional markets had expanded into international markets.  In that cosmopolitan city - these people were not preoccupied with the shadow of Roman persecution or serious religion but instead with the brightness of their own situations and near future.     </a:t>
            </a:r>
          </a:p>
        </p:txBody>
      </p:sp>
    </p:spTree>
    <p:extLst>
      <p:ext uri="{BB962C8B-B14F-4D97-AF65-F5344CB8AC3E}">
        <p14:creationId xmlns:p14="http://schemas.microsoft.com/office/powerpoint/2010/main" val="22639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28601"/>
            <a:ext cx="9144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gradFill>
                  <a:gsLst>
                    <a:gs pos="0">
                      <a:srgbClr val="8D6974">
                        <a:tint val="90000"/>
                        <a:satMod val="120000"/>
                      </a:srgbClr>
                    </a:gs>
                    <a:gs pos="25000">
                      <a:srgbClr val="8D6974">
                        <a:tint val="93000"/>
                        <a:satMod val="120000"/>
                      </a:srgbClr>
                    </a:gs>
                    <a:gs pos="50000">
                      <a:srgbClr val="8D6974">
                        <a:shade val="89000"/>
                        <a:satMod val="110000"/>
                      </a:srgbClr>
                    </a:gs>
                    <a:gs pos="75000">
                      <a:srgbClr val="8D6974">
                        <a:tint val="93000"/>
                        <a:satMod val="120000"/>
                      </a:srgbClr>
                    </a:gs>
                    <a:gs pos="100000">
                      <a:srgbClr val="8D6974">
                        <a:tint val="90000"/>
                        <a:satMod val="120000"/>
                      </a:srgbClr>
                    </a:gs>
                  </a:gsLst>
                  <a:lin ang="5400000"/>
                </a:gradFill>
                <a:effectLst>
                  <a:outerShdw blurRad="80000" dist="40000" dir="5040000" algn="tl">
                    <a:srgbClr val="000000">
                      <a:alpha val="30000"/>
                    </a:srgbClr>
                  </a:outerShdw>
                </a:effectLst>
                <a:latin typeface="Garamond"/>
              </a:rPr>
              <a:t>Short Study of Twelve Symbols</a:t>
            </a:r>
          </a:p>
        </p:txBody>
      </p:sp>
      <p:sp>
        <p:nvSpPr>
          <p:cNvPr id="2" name="Rectangle 1"/>
          <p:cNvSpPr/>
          <p:nvPr/>
        </p:nvSpPr>
        <p:spPr>
          <a:xfrm>
            <a:off x="1524000" y="1447800"/>
            <a:ext cx="9144000" cy="5907822"/>
          </a:xfrm>
          <a:prstGeom prst="rect">
            <a:avLst/>
          </a:prstGeom>
          <a:noFill/>
        </p:spPr>
        <p:txBody>
          <a:bodyPr wrap="square" lIns="91440" tIns="45720" rIns="91440" bIns="45720">
            <a:spAutoFit/>
          </a:bodyPr>
          <a:lstStyle/>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Description of Christ – Rev. 1:13-16/Dan. 10: 1-20</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Candlesticks – Rev. 1:20/Exod. 25:31;Zech. 4</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Throne of God  –  Rev. 4: 1-11/Isaiah 6: 1-10</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Living Creatures – Rev. 4: 6-8/Ezekiel 1: 5-11</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Lamb of God – Rev. 5:5;19:7/Gen. 49;Exo. 12</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Four Horsemen – Rev. 6:1/Zech. 6;Ezek. 4,5</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Sealing of the Saints – Rev. 7: 1-3/Ezek. 9:1</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Little Book – Rev. 10: 1-11/Jer. 15:16;Ezek.2,3</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Winepress – Revelation 14: 19-20/Isa. 63: 1-6</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Plagues – Revelation 15,16/Exodus 7,8,9,11,12</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Marriage of the Lamb – Rev. 19/Isa. 54;Jer. 2</a:t>
            </a:r>
          </a:p>
          <a:p>
            <a:pPr algn="ctr"/>
            <a:r>
              <a:rPr lang="en-US" sz="28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The Books Were Opened  –  Rev. 20:12/Dan. 7:10</a:t>
            </a:r>
          </a:p>
          <a:p>
            <a:pPr algn="ctr"/>
            <a:r>
              <a:rPr lang="en-US" sz="3200" b="1" spc="50" dirty="0">
                <a:ln w="12700" cmpd="sng">
                  <a:solidFill>
                    <a:srgbClr val="8D6974">
                      <a:satMod val="120000"/>
                      <a:shade val="80000"/>
                    </a:srgbClr>
                  </a:solidFill>
                  <a:prstDash val="solid"/>
                </a:ln>
                <a:solidFill>
                  <a:srgbClr val="8D6974">
                    <a:tint val="1000"/>
                  </a:srgbClr>
                </a:solidFill>
                <a:effectLst>
                  <a:glow rad="53100">
                    <a:srgbClr val="8D6974">
                      <a:satMod val="180000"/>
                      <a:alpha val="30000"/>
                    </a:srgbClr>
                  </a:glow>
                </a:effectLst>
                <a:latin typeface="Garamond"/>
              </a:rPr>
              <a:t> </a:t>
            </a:r>
          </a:p>
        </p:txBody>
      </p:sp>
    </p:spTree>
    <p:extLst>
      <p:ext uri="{BB962C8B-B14F-4D97-AF65-F5344CB8AC3E}">
        <p14:creationId xmlns:p14="http://schemas.microsoft.com/office/powerpoint/2010/main" val="35892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0" end="0"/>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9602" name="Picture 2" descr="Bkg_col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675" name="Rectangle 3"/>
          <p:cNvSpPr>
            <a:spLocks noGrp="1" noChangeArrowheads="1"/>
          </p:cNvSpPr>
          <p:nvPr>
            <p:ph type="ctrTitle"/>
          </p:nvPr>
        </p:nvSpPr>
        <p:spPr>
          <a:xfrm>
            <a:off x="5791200" y="381000"/>
            <a:ext cx="4876800" cy="2438400"/>
          </a:xfrm>
        </p:spPr>
        <p:txBody>
          <a:bodyPr anchor="t"/>
          <a:lstStyle/>
          <a:p>
            <a:pPr algn="l" eaLnBrk="1" hangingPunct="1">
              <a:defRPr/>
            </a:pPr>
            <a:r>
              <a:rPr lang="en-US" sz="4000" b="1">
                <a:solidFill>
                  <a:srgbClr val="FF6600"/>
                </a:solidFill>
                <a:effectLst>
                  <a:outerShdw blurRad="38100" dist="38100" dir="2700000" algn="tl">
                    <a:srgbClr val="C0C0C0"/>
                  </a:outerShdw>
                </a:effectLst>
                <a:latin typeface="Arial" charset="0"/>
                <a:ea typeface="ＭＳ 明朝" charset="-128"/>
              </a:rPr>
              <a:t>Images and Ideas</a:t>
            </a:r>
            <a:endParaRPr lang="en-US" sz="4000" b="1">
              <a:solidFill>
                <a:srgbClr val="FF6600"/>
              </a:solidFill>
              <a:effectLst>
                <a:outerShdw blurRad="38100" dist="38100" dir="2700000" algn="tl">
                  <a:srgbClr val="C0C0C0"/>
                </a:outerShdw>
              </a:effectLst>
              <a:latin typeface="Courier" pitchFamily="-100" charset="0"/>
              <a:ea typeface="ＭＳ 明朝" charset="-128"/>
            </a:endParaRPr>
          </a:p>
        </p:txBody>
      </p:sp>
      <p:sp>
        <p:nvSpPr>
          <p:cNvPr id="1049604" name="Rectangle 4"/>
          <p:cNvSpPr>
            <a:spLocks noGrp="1" noChangeArrowheads="1"/>
          </p:cNvSpPr>
          <p:nvPr>
            <p:ph type="subTitle" idx="1"/>
          </p:nvPr>
        </p:nvSpPr>
        <p:spPr>
          <a:xfrm>
            <a:off x="1905000" y="3810000"/>
            <a:ext cx="8458200" cy="3124200"/>
          </a:xfrm>
        </p:spPr>
        <p:txBody>
          <a:bodyPr/>
          <a:lstStyle/>
          <a:p>
            <a:pPr algn="l" eaLnBrk="1" hangingPunct="1"/>
            <a:r>
              <a:rPr lang="en-US" altLang="en-US" sz="2800">
                <a:latin typeface="Arial" pitchFamily="34" charset="0"/>
                <a:ea typeface="MS Mincho" pitchFamily="49" charset="-128"/>
              </a:rPr>
              <a:t>Are ideas more important than images, or are       the two roughly equal in their expressive power? </a:t>
            </a:r>
            <a:br>
              <a:rPr lang="en-US" altLang="en-US" sz="2800">
                <a:latin typeface="Arial" pitchFamily="34" charset="0"/>
                <a:ea typeface="MS Mincho" pitchFamily="49" charset="-128"/>
              </a:rPr>
            </a:br>
            <a:r>
              <a:rPr lang="en-US" altLang="en-US" sz="2800">
                <a:latin typeface="Arial" pitchFamily="34" charset="0"/>
                <a:ea typeface="MS Mincho" pitchFamily="49" charset="-128"/>
              </a:rPr>
              <a:t>Is there something dangerous about an image without an idea?  What about an idea without a corresponding image?</a:t>
            </a:r>
          </a:p>
        </p:txBody>
      </p:sp>
      <p:sp>
        <p:nvSpPr>
          <p:cNvPr id="1052677" name="Line 5"/>
          <p:cNvSpPr>
            <a:spLocks noChangeShapeType="1"/>
          </p:cNvSpPr>
          <p:nvPr/>
        </p:nvSpPr>
        <p:spPr bwMode="auto">
          <a:xfrm flipV="1">
            <a:off x="5410200" y="381000"/>
            <a:ext cx="0" cy="2667000"/>
          </a:xfrm>
          <a:prstGeom prst="line">
            <a:avLst/>
          </a:prstGeom>
          <a:noFill/>
          <a:ln w="38100">
            <a:solidFill>
              <a:schemeClr val="bg1"/>
            </a:solidFill>
            <a:round/>
            <a:headEnd/>
            <a:tailEnd/>
          </a:ln>
        </p:spPr>
        <p:txBody>
          <a:bodyPr wrap="none" anchor="ctr"/>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extLst>
      <p:ext uri="{BB962C8B-B14F-4D97-AF65-F5344CB8AC3E}">
        <p14:creationId xmlns:p14="http://schemas.microsoft.com/office/powerpoint/2010/main" val="3496465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081429" y="2967335"/>
            <a:ext cx="6029151" cy="923330"/>
          </a:xfrm>
          <a:prstGeom prst="rect">
            <a:avLst/>
          </a:prstGeom>
          <a:noFill/>
        </p:spPr>
        <p:txBody>
          <a:bodyPr wrap="none" lIns="91440" tIns="45720" rIns="91440" bIns="45720">
            <a:spAutoFit/>
          </a:bodyPr>
          <a:lstStyle/>
          <a:p>
            <a:pPr algn="ctr"/>
            <a:r>
              <a:rPr lang="en-US" sz="54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WORD PICTURES</a:t>
            </a:r>
          </a:p>
        </p:txBody>
      </p:sp>
    </p:spTree>
    <p:extLst>
      <p:ext uri="{BB962C8B-B14F-4D97-AF65-F5344CB8AC3E}">
        <p14:creationId xmlns:p14="http://schemas.microsoft.com/office/powerpoint/2010/main" val="12275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Oh, I want to be in that number when   </a:t>
            </a:r>
            <a:r>
              <a:rPr lang="en-US" sz="2400" dirty="0">
                <a:effectLst>
                  <a:outerShdw blurRad="38100" dist="38100" dir="2700000" algn="tl">
                    <a:srgbClr val="000000">
                      <a:alpha val="43137"/>
                    </a:srgbClr>
                  </a:outerShdw>
                </a:effectLst>
              </a:rPr>
              <a:t>the saints go marching in</a:t>
            </a:r>
          </a:p>
        </p:txBody>
      </p:sp>
      <p:sp>
        <p:nvSpPr>
          <p:cNvPr id="4" name="Rectangle 1"/>
          <p:cNvSpPr>
            <a:spLocks noChangeArrowheads="1"/>
          </p:cNvSpPr>
          <p:nvPr/>
        </p:nvSpPr>
        <p:spPr bwMode="auto">
          <a:xfrm>
            <a:off x="3581400" y="1676401"/>
            <a:ext cx="8153400" cy="531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fontAlgn="base">
              <a:spcBef>
                <a:spcPct val="0"/>
              </a:spcBef>
              <a:spcAft>
                <a:spcPct val="0"/>
              </a:spcAft>
            </a:pPr>
            <a:endParaRPr lang="en-US" altLang="en-US" sz="1200" dirty="0">
              <a:solidFill>
                <a:srgbClr val="FFFFFF"/>
              </a:solidFill>
              <a:latin typeface="Arial" pitchFamily="34" charset="0"/>
              <a:cs typeface="Arial" pitchFamily="34" charset="0"/>
            </a:endParaRP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Oh, when the saints go marching in</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Oh, when the saints go marching in</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Lord 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drums begin to bang</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drums begin to bang</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stars fall from the sky</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stars fall from the sky</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moon turns red with blood</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moon turns red with blood</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trumpet sounds its call</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trumpet sounds its call</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fire begins to blaze</a:t>
            </a:r>
          </a:p>
          <a:p>
            <a:pPr lvl="1" eaLnBrk="0" fontAlgn="base" hangingPunct="0">
              <a:spcBef>
                <a:spcPct val="0"/>
              </a:spcBef>
              <a:spcAft>
                <a:spcPct val="0"/>
              </a:spcAft>
            </a:pPr>
            <a:r>
              <a:rPr lang="en-US" altLang="en-US" sz="1100" dirty="0">
                <a:solidFill>
                  <a:srgbClr val="FF0000"/>
                </a:solidFill>
                <a:latin typeface="Wide Latin" panose="020A0A07050505020404" pitchFamily="18" charset="0"/>
                <a:cs typeface="Arial" pitchFamily="34" charset="0"/>
              </a:rPr>
              <a:t>Oh, when the fire begins to blaze</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Oh, when the saints go marching in</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Oh, when the saints go marching in</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I want to be in that number</a:t>
            </a:r>
          </a:p>
          <a:p>
            <a:pPr lvl="1" eaLnBrk="0" fontAlgn="base" hangingPunct="0">
              <a:spcBef>
                <a:spcPct val="0"/>
              </a:spcBef>
              <a:spcAft>
                <a:spcPct val="0"/>
              </a:spcAft>
            </a:pPr>
            <a:r>
              <a:rPr lang="en-US" altLang="en-US" sz="1100" dirty="0">
                <a:solidFill>
                  <a:srgbClr val="FFFFFF"/>
                </a:solidFill>
                <a:latin typeface="Wide Latin" panose="020A0A07050505020404" pitchFamily="18" charset="0"/>
                <a:cs typeface="Arial" pitchFamily="34" charset="0"/>
              </a:rPr>
              <a:t>When the saints go marching in.</a:t>
            </a:r>
          </a:p>
          <a:p>
            <a:pPr eaLnBrk="0" fontAlgn="base" hangingPunct="0">
              <a:spcBef>
                <a:spcPct val="0"/>
              </a:spcBef>
              <a:spcAft>
                <a:spcPct val="0"/>
              </a:spcAft>
            </a:pPr>
            <a:endParaRPr lang="en-US" alt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341729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a:effectLst>
                  <a:glow rad="88900">
                    <a:schemeClr val="tx1">
                      <a:alpha val="60000"/>
                    </a:schemeClr>
                  </a:glow>
                  <a:outerShdw blurRad="38100" dist="38100" dir="2700000" algn="tl">
                    <a:srgbClr val="000000">
                      <a:alpha val="43137"/>
                    </a:srgbClr>
                  </a:outerShdw>
                </a:effectLst>
              </a:rPr>
              <a:t>Forms &amp; composition</a:t>
            </a:r>
          </a:p>
        </p:txBody>
      </p:sp>
    </p:spTree>
    <p:extLst>
      <p:ext uri="{BB962C8B-B14F-4D97-AF65-F5344CB8AC3E}">
        <p14:creationId xmlns:p14="http://schemas.microsoft.com/office/powerpoint/2010/main" val="3844172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1524001"/>
            <a:ext cx="7924800" cy="4247317"/>
          </a:xfrm>
          <a:prstGeom prst="rect">
            <a:avLst/>
          </a:prstGeom>
          <a:noFill/>
        </p:spPr>
        <p:txBody>
          <a:bodyPr wrap="square" rtlCol="0">
            <a:spAutoFit/>
          </a:bodyPr>
          <a:lstStyle/>
          <a:p>
            <a:r>
              <a:rPr lang="en-US" dirty="0">
                <a:solidFill>
                  <a:srgbClr val="FFFFFF"/>
                </a:solidFill>
                <a:latin typeface="Garamond"/>
              </a:rPr>
              <a:t>Revelation consists of several different component elements – epistolary, prophetic, proverbial. Near the beginning of his work the seer addresses the seven churches in an epistolary fashion(1:4)  and he concludes Revelation with an epistolary grace(22:21).</a:t>
            </a:r>
          </a:p>
          <a:p>
            <a:r>
              <a:rPr lang="en-US" dirty="0">
                <a:solidFill>
                  <a:srgbClr val="FFFFFF"/>
                </a:solidFill>
                <a:latin typeface="Garamond"/>
              </a:rPr>
              <a:t>Throughout Revelation the seer employs prophetic forms – inaugural vision(1:12-20);</a:t>
            </a:r>
          </a:p>
          <a:p>
            <a:r>
              <a:rPr lang="en-US" dirty="0">
                <a:solidFill>
                  <a:srgbClr val="FFFFFF"/>
                </a:solidFill>
                <a:latin typeface="Garamond"/>
              </a:rPr>
              <a:t>announcements of judgment or salvation(2:1-11); dirges(18:2,3) &amp; interpretations by angels(7:13-17). Like the exiled Hebrew prophets – he structures language in the form of hymns(5:9,10), acclamations(16:7), doxologies(7:12), declarations of worthiness (4:11), and a thanksgiving(11:17,18). Revelation also contains proverbial forms such as aphorism (13:10),  beatitude(22:7), lists of virtues and vices(22:15).</a:t>
            </a:r>
          </a:p>
          <a:p>
            <a:endParaRPr lang="en-US" dirty="0">
              <a:solidFill>
                <a:srgbClr val="FFFFFF"/>
              </a:solidFill>
              <a:latin typeface="Garamond"/>
            </a:endParaRPr>
          </a:p>
          <a:p>
            <a:r>
              <a:rPr lang="en-US" dirty="0">
                <a:solidFill>
                  <a:srgbClr val="FFFFFF"/>
                </a:solidFill>
                <a:latin typeface="Garamond"/>
              </a:rPr>
              <a:t>Among the compositional devices by which those smaller elements are ordered and subordinated to a larger, complex work, the most obvious is the sevenfold series.</a:t>
            </a:r>
          </a:p>
          <a:p>
            <a:endParaRPr lang="en-US" dirty="0">
              <a:solidFill>
                <a:srgbClr val="FFFFFF"/>
              </a:solidFill>
              <a:latin typeface="Garamond"/>
            </a:endParaRPr>
          </a:p>
          <a:p>
            <a:r>
              <a:rPr lang="en-US" dirty="0">
                <a:solidFill>
                  <a:srgbClr val="FFFFFF"/>
                </a:solidFill>
                <a:latin typeface="Garamond"/>
              </a:rPr>
              <a:t>Doublets also appear – (7:2 &amp; 14:1), trumpets/bowls(c 8-9 &amp; 16), (13:1 &amp; 17:3), (14:8 &amp; 18:2) and marked contrasts of weal and woe – (6:1-17 &amp; 7:1 – 8:4), (18:1 &amp; 19:1).</a:t>
            </a:r>
          </a:p>
        </p:txBody>
      </p:sp>
    </p:spTree>
    <p:extLst>
      <p:ext uri="{BB962C8B-B14F-4D97-AF65-F5344CB8AC3E}">
        <p14:creationId xmlns:p14="http://schemas.microsoft.com/office/powerpoint/2010/main" val="3306050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u="sng" dirty="0">
                <a:effectLst>
                  <a:glow rad="88900">
                    <a:schemeClr val="tx1">
                      <a:alpha val="60000"/>
                    </a:schemeClr>
                  </a:glow>
                  <a:outerShdw blurRad="38100" dist="38100" dir="2700000" algn="tl">
                    <a:srgbClr val="000000">
                      <a:alpha val="43137"/>
                    </a:srgbClr>
                  </a:outerShdw>
                </a:effectLst>
              </a:rPr>
              <a:t>Narrative unity</a:t>
            </a:r>
          </a:p>
        </p:txBody>
      </p:sp>
    </p:spTree>
    <p:extLst>
      <p:ext uri="{BB962C8B-B14F-4D97-AF65-F5344CB8AC3E}">
        <p14:creationId xmlns:p14="http://schemas.microsoft.com/office/powerpoint/2010/main" val="1627630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6" name="TextBox 5">
            <a:extLst>
              <a:ext uri="{FF2B5EF4-FFF2-40B4-BE49-F238E27FC236}">
                <a16:creationId xmlns:a16="http://schemas.microsoft.com/office/drawing/2014/main" id="{BCA6E2CF-9C01-4916-AB96-D87DA5E0A4CE}"/>
              </a:ext>
            </a:extLst>
          </p:cNvPr>
          <p:cNvSpPr txBox="1"/>
          <p:nvPr/>
        </p:nvSpPr>
        <p:spPr>
          <a:xfrm>
            <a:off x="1588167" y="1742172"/>
            <a:ext cx="9086249" cy="3733971"/>
          </a:xfrm>
          <a:prstGeom prst="rect">
            <a:avLst/>
          </a:prstGeom>
          <a:noFill/>
        </p:spPr>
        <p:txBody>
          <a:bodyPr wrap="square">
            <a:spAutoFit/>
          </a:bodyPr>
          <a:lstStyle/>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desolation and annihilation of ‘the buildings of the temple’ were to be seen by signs. ‘When ye shall see these things, know it is near, even at the doors… But of that day and hour </a:t>
            </a:r>
            <a:r>
              <a:rPr lang="en-US" sz="24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knoweth</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 man, no,  not the angels of heaven, but My Father Only’ (Matthew 24: 33, 36).  </a:t>
            </a:r>
          </a:p>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least three times, Jesus specifically indicated that He was giving tangible evidence of the destruction of Jerusalem (Matthew 24: 8, 25, 33) but the second coming and the judgment were to be sudden, unknown, as when a thief strikes (Matthew 24: 42, 44, 50; 25: 13; 1</a:t>
            </a:r>
            <a:r>
              <a:rPr lang="en-US" sz="24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st</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Thessalonians 5: 2 – 4; 2</a:t>
            </a:r>
            <a:r>
              <a:rPr lang="en-US" sz="24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nd</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Peter 3; 10).</a:t>
            </a:r>
          </a:p>
        </p:txBody>
      </p:sp>
    </p:spTree>
    <p:extLst>
      <p:ext uri="{BB962C8B-B14F-4D97-AF65-F5344CB8AC3E}">
        <p14:creationId xmlns:p14="http://schemas.microsoft.com/office/powerpoint/2010/main" val="4146646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r>
              <a:rPr lang="en-US" dirty="0"/>
              <a:t>Contrasting Units</a:t>
            </a:r>
          </a:p>
          <a:p>
            <a:r>
              <a:rPr lang="en-US" dirty="0"/>
              <a:t>Equivalence of Measure</a:t>
            </a:r>
          </a:p>
          <a:p>
            <a:r>
              <a:rPr lang="en-US" dirty="0"/>
              <a:t>Reversed Relationships</a:t>
            </a:r>
          </a:p>
          <a:p>
            <a:r>
              <a:rPr lang="en-US" dirty="0"/>
              <a:t>Accumulation of Images</a:t>
            </a:r>
          </a:p>
          <a:p>
            <a:r>
              <a:rPr lang="en-US" dirty="0"/>
              <a:t>Circularity –</a:t>
            </a:r>
          </a:p>
          <a:p>
            <a:pPr marL="0" indent="0">
              <a:buNone/>
            </a:pPr>
            <a:r>
              <a:rPr lang="en-US" dirty="0"/>
              <a:t>    </a:t>
            </a:r>
            <a:r>
              <a:rPr lang="en-US" sz="2400" dirty="0"/>
              <a:t>Circularity refers to concentric development of a passage so that the ending reflects the beginning –  chapter four door to door and chapter twelve character conflict - cosmic conflict – heaven’s battle.</a:t>
            </a:r>
          </a:p>
          <a:p>
            <a:pPr marL="0" indent="0">
              <a:buNone/>
            </a:pPr>
            <a:r>
              <a:rPr lang="en-US" sz="2400" dirty="0"/>
              <a:t>Revelation 17:1 through 19:10 is enclosed by an antithetical ring. </a:t>
            </a:r>
          </a:p>
          <a:p>
            <a:pPr marL="0" indent="0">
              <a:buNone/>
            </a:pPr>
            <a:r>
              <a:rPr lang="en-US" sz="2400" dirty="0"/>
              <a:t>Circularity consists of a concentric development of words, syntactical forms, or motifs.  The seer tends to develop </a:t>
            </a:r>
            <a:r>
              <a:rPr lang="en-US" sz="2400" dirty="0" err="1"/>
              <a:t>hismaterial</a:t>
            </a:r>
            <a:r>
              <a:rPr lang="en-US" sz="2400" dirty="0"/>
              <a:t> concentrically into ever-widening rings – i.e. ‘Those that Conquer’.</a:t>
            </a:r>
          </a:p>
          <a:p>
            <a:pPr marL="0" indent="0">
              <a:buNone/>
            </a:pPr>
            <a:r>
              <a:rPr lang="en-US" sz="2400" dirty="0"/>
              <a:t>The final section(22:6) circles back to the beginning three chapters.</a:t>
            </a:r>
          </a:p>
        </p:txBody>
      </p:sp>
    </p:spTree>
    <p:extLst>
      <p:ext uri="{BB962C8B-B14F-4D97-AF65-F5344CB8AC3E}">
        <p14:creationId xmlns:p14="http://schemas.microsoft.com/office/powerpoint/2010/main" val="3052276508"/>
      </p:ext>
    </p:extLst>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u="sng" dirty="0">
                <a:effectLst>
                  <a:glow rad="88900">
                    <a:schemeClr val="tx1">
                      <a:alpha val="60000"/>
                    </a:schemeClr>
                  </a:glow>
                  <a:outerShdw blurRad="38100" dist="38100" dir="2700000" algn="tl">
                    <a:srgbClr val="000000">
                      <a:alpha val="43137"/>
                    </a:srgbClr>
                  </a:outerShdw>
                </a:effectLst>
              </a:rPr>
              <a:t>Metaphoric unity</a:t>
            </a:r>
          </a:p>
        </p:txBody>
      </p:sp>
    </p:spTree>
    <p:extLst>
      <p:ext uri="{BB962C8B-B14F-4D97-AF65-F5344CB8AC3E}">
        <p14:creationId xmlns:p14="http://schemas.microsoft.com/office/powerpoint/2010/main" val="4156106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xfrm>
            <a:off x="2057400" y="274639"/>
            <a:ext cx="8153400" cy="5851525"/>
          </a:xfrm>
        </p:spPr>
        <p:txBody>
          <a:bodyPr/>
          <a:lstStyle/>
          <a:p>
            <a:r>
              <a:rPr lang="en-US" dirty="0"/>
              <a:t>Similes &amp; Metaphors</a:t>
            </a:r>
          </a:p>
          <a:p>
            <a:r>
              <a:rPr lang="en-US" dirty="0"/>
              <a:t>The Use of Irony</a:t>
            </a:r>
          </a:p>
          <a:p>
            <a:r>
              <a:rPr lang="en-US" dirty="0"/>
              <a:t>Puns and Word Plays –</a:t>
            </a:r>
          </a:p>
          <a:p>
            <a:pPr marL="0" indent="0">
              <a:buNone/>
            </a:pPr>
            <a:r>
              <a:rPr lang="en-US" sz="2400" dirty="0"/>
              <a:t>    The seer often creates puns and word plays on the different meanings of a word.  Ephesians cannot </a:t>
            </a:r>
            <a:r>
              <a:rPr lang="en-US" sz="2400" i="1" dirty="0"/>
              <a:t>bear, bearing up</a:t>
            </a:r>
            <a:r>
              <a:rPr lang="en-US" sz="2400" dirty="0"/>
              <a:t>, their </a:t>
            </a:r>
            <a:r>
              <a:rPr lang="en-US" sz="2400" i="1" dirty="0"/>
              <a:t>toil</a:t>
            </a:r>
            <a:r>
              <a:rPr lang="en-US" sz="2400" dirty="0"/>
              <a:t>,    &amp; they </a:t>
            </a:r>
            <a:r>
              <a:rPr lang="en-US" sz="2400" i="1" dirty="0"/>
              <a:t>have not grown weary</a:t>
            </a:r>
            <a:r>
              <a:rPr lang="en-US" sz="2400" dirty="0"/>
              <a:t>.  Sardis has a reputed </a:t>
            </a:r>
            <a:r>
              <a:rPr lang="en-US" sz="2400" i="1" dirty="0"/>
              <a:t>name</a:t>
            </a:r>
            <a:r>
              <a:rPr lang="en-US" sz="2400" dirty="0"/>
              <a:t>  - but not  one based in reality.  Philadelphians assured because they </a:t>
            </a:r>
            <a:r>
              <a:rPr lang="en-US" sz="2400" i="1" dirty="0"/>
              <a:t>kept</a:t>
            </a:r>
            <a:r>
              <a:rPr lang="en-US" sz="2400" dirty="0"/>
              <a:t> – God will </a:t>
            </a:r>
            <a:r>
              <a:rPr lang="en-US" sz="2400" i="1" dirty="0"/>
              <a:t>keep</a:t>
            </a:r>
            <a:r>
              <a:rPr lang="en-US" sz="2400" dirty="0"/>
              <a:t>.</a:t>
            </a:r>
          </a:p>
          <a:p>
            <a:pPr marL="0" indent="0">
              <a:buNone/>
            </a:pPr>
            <a:r>
              <a:rPr lang="en-US" sz="2400" dirty="0"/>
              <a:t>Verbal play can be seen in the reversals of the Ephesians and those at Thyatira:  the Ephesians should do their </a:t>
            </a:r>
            <a:r>
              <a:rPr lang="en-US" sz="2400" i="1" dirty="0"/>
              <a:t>first</a:t>
            </a:r>
            <a:r>
              <a:rPr lang="en-US" sz="2400" dirty="0"/>
              <a:t> works(2:5), whereas the latter works of those at Thyatira exceed their </a:t>
            </a:r>
            <a:r>
              <a:rPr lang="en-US" sz="2400" i="1" dirty="0"/>
              <a:t>first</a:t>
            </a:r>
            <a:r>
              <a:rPr lang="en-US" sz="2400" dirty="0"/>
              <a:t> (2:19).   Those at Laodicea must open the door(3:20),  but Philadelphians have an open door set before them(3:8). Those at Smyrna are poor but rich(2:9),  while those at Laodicea are rich but poor(3:17).</a:t>
            </a:r>
          </a:p>
          <a:p>
            <a:pPr marL="0" indent="0">
              <a:buNone/>
            </a:pPr>
            <a:endParaRPr lang="en-US" sz="2400" dirty="0"/>
          </a:p>
        </p:txBody>
      </p:sp>
    </p:spTree>
    <p:extLst>
      <p:ext uri="{BB962C8B-B14F-4D97-AF65-F5344CB8AC3E}">
        <p14:creationId xmlns:p14="http://schemas.microsoft.com/office/powerpoint/2010/main" val="2038178800"/>
      </p:ext>
    </p:extLst>
  </p:cSld>
  <p:clrMapOvr>
    <a:masterClrMapping/>
  </p:clrMapOvr>
  <p:transition>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13"/>
          </p:nvPr>
        </p:nvGraphicFramePr>
        <p:xfrm>
          <a:off x="2362200" y="2020888"/>
          <a:ext cx="7543800" cy="4075112"/>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20375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20375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3" name="Title 2"/>
          <p:cNvSpPr>
            <a:spLocks noGrp="1"/>
          </p:cNvSpPr>
          <p:nvPr>
            <p:ph type="title"/>
          </p:nvPr>
        </p:nvSpPr>
        <p:spPr/>
        <p:txBody>
          <a:bodyPr>
            <a:normAutofit/>
          </a:bodyPr>
          <a:lstStyle/>
          <a:p>
            <a:r>
              <a:rPr lang="en-US" sz="2400" u="sng" dirty="0">
                <a:solidFill>
                  <a:srgbClr val="C00000"/>
                </a:solidFill>
                <a:effectLst>
                  <a:outerShdw blurRad="38100" dist="38100" dir="2700000" algn="tl">
                    <a:srgbClr val="000000">
                      <a:alpha val="43137"/>
                    </a:srgbClr>
                  </a:outerShdw>
                </a:effectLst>
              </a:rPr>
              <a:t>individual</a:t>
            </a:r>
            <a:r>
              <a:rPr lang="en-US" sz="2400" dirty="0">
                <a:solidFill>
                  <a:srgbClr val="C00000"/>
                </a:solidFill>
                <a:effectLst>
                  <a:outerShdw blurRad="38100" dist="38100" dir="2700000" algn="tl">
                    <a:srgbClr val="000000">
                      <a:alpha val="43137"/>
                    </a:srgbClr>
                  </a:outerShdw>
                </a:effectLst>
              </a:rPr>
              <a:t> </a:t>
            </a:r>
            <a:r>
              <a:rPr lang="en-US" sz="2400" u="sng" dirty="0">
                <a:solidFill>
                  <a:srgbClr val="C00000"/>
                </a:solidFill>
                <a:effectLst>
                  <a:outerShdw blurRad="38100" dist="38100" dir="2700000" algn="tl">
                    <a:srgbClr val="000000">
                      <a:alpha val="43137"/>
                    </a:srgbClr>
                  </a:outerShdw>
                </a:effectLst>
              </a:rPr>
              <a:t>interpret</a:t>
            </a:r>
            <a:r>
              <a:rPr lang="en-US" sz="2400" dirty="0">
                <a:solidFill>
                  <a:srgbClr val="C00000"/>
                </a:solidFill>
                <a:effectLst>
                  <a:outerShdw blurRad="38100" dist="38100" dir="2700000" algn="tl">
                    <a:srgbClr val="000000">
                      <a:alpha val="43137"/>
                    </a:srgbClr>
                  </a:outerShdw>
                </a:effectLst>
              </a:rPr>
              <a:t> </a:t>
            </a:r>
            <a:r>
              <a:rPr lang="en-US" sz="2400" u="sng" dirty="0">
                <a:solidFill>
                  <a:srgbClr val="C00000"/>
                </a:solidFill>
                <a:effectLst>
                  <a:outerShdw blurRad="38100" dist="38100" dir="2700000" algn="tl">
                    <a:srgbClr val="000000">
                      <a:alpha val="43137"/>
                    </a:srgbClr>
                  </a:outerShdw>
                </a:effectLst>
              </a:rPr>
              <a:t>matrix</a:t>
            </a:r>
          </a:p>
        </p:txBody>
      </p:sp>
      <p:sp>
        <p:nvSpPr>
          <p:cNvPr id="4" name="Striped Right Arrow 3"/>
          <p:cNvSpPr/>
          <p:nvPr/>
        </p:nvSpPr>
        <p:spPr>
          <a:xfrm>
            <a:off x="2362200" y="6172200"/>
            <a:ext cx="7543800" cy="609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aramond"/>
            </a:endParaRPr>
          </a:p>
        </p:txBody>
      </p:sp>
      <p:sp>
        <p:nvSpPr>
          <p:cNvPr id="5" name="Striped Right Arrow 4"/>
          <p:cNvSpPr/>
          <p:nvPr/>
        </p:nvSpPr>
        <p:spPr>
          <a:xfrm rot="16200000">
            <a:off x="-114300" y="3695700"/>
            <a:ext cx="4114800" cy="6858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FFFF"/>
              </a:solidFill>
              <a:latin typeface="Garamond"/>
            </a:endParaRPr>
          </a:p>
        </p:txBody>
      </p:sp>
      <p:sp>
        <p:nvSpPr>
          <p:cNvPr id="7" name="Rectangle 6"/>
          <p:cNvSpPr/>
          <p:nvPr/>
        </p:nvSpPr>
        <p:spPr>
          <a:xfrm>
            <a:off x="1752600" y="2133601"/>
            <a:ext cx="381001" cy="4031873"/>
          </a:xfrm>
          <a:prstGeom prst="rect">
            <a:avLst/>
          </a:prstGeom>
          <a:noFill/>
        </p:spPr>
        <p:txBody>
          <a:bodyPr wrap="square" lIns="91440" tIns="45720" rIns="91440" bIns="45720">
            <a:spAutoFit/>
          </a:bodyPr>
          <a:lstStyle/>
          <a:p>
            <a:pPr algn="ctr"/>
            <a:r>
              <a:rPr lang="en-US" sz="28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STORYLIN</a:t>
            </a:r>
            <a:r>
              <a:rPr lang="en-US" sz="32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E</a:t>
            </a:r>
          </a:p>
        </p:txBody>
      </p:sp>
      <p:sp>
        <p:nvSpPr>
          <p:cNvPr id="8" name="Rectangle 7"/>
          <p:cNvSpPr/>
          <p:nvPr/>
        </p:nvSpPr>
        <p:spPr>
          <a:xfrm>
            <a:off x="2362200" y="6172201"/>
            <a:ext cx="7391400" cy="584775"/>
          </a:xfrm>
          <a:prstGeom prst="rect">
            <a:avLst/>
          </a:prstGeom>
          <a:noFill/>
        </p:spPr>
        <p:txBody>
          <a:bodyPr wrap="square" lIns="91440" tIns="45720" rIns="91440" bIns="45720">
            <a:spAutoFit/>
          </a:bodyPr>
          <a:lstStyle/>
          <a:p>
            <a:pPr algn="ctr"/>
            <a:r>
              <a:rPr lang="en-US" sz="3200" b="1" dirty="0">
                <a:ln w="31550" cmpd="sng">
                  <a:gradFill>
                    <a:gsLst>
                      <a:gs pos="70000">
                        <a:srgbClr val="8D6974">
                          <a:shade val="50000"/>
                          <a:satMod val="190000"/>
                        </a:srgbClr>
                      </a:gs>
                      <a:gs pos="0">
                        <a:srgbClr val="8D6974">
                          <a:tint val="77000"/>
                          <a:satMod val="180000"/>
                        </a:srgbClr>
                      </a:gs>
                    </a:gsLst>
                    <a:lin ang="5400000"/>
                  </a:gradFill>
                  <a:prstDash val="solid"/>
                </a:ln>
                <a:solidFill>
                  <a:srgbClr val="8D6974">
                    <a:tint val="15000"/>
                    <a:satMod val="200000"/>
                  </a:srgbClr>
                </a:solidFill>
                <a:effectLst>
                  <a:outerShdw blurRad="50800" dist="40000" dir="5400000" algn="tl" rotWithShape="0">
                    <a:srgbClr val="000000">
                      <a:shade val="5000"/>
                      <a:satMod val="120000"/>
                      <a:alpha val="33000"/>
                    </a:srgbClr>
                  </a:outerShdw>
                </a:effectLst>
                <a:latin typeface="Garamond"/>
              </a:rPr>
              <a:t>U N F O L D I N G   T I M E L I N E</a:t>
            </a:r>
          </a:p>
        </p:txBody>
      </p:sp>
      <p:sp>
        <p:nvSpPr>
          <p:cNvPr id="10" name="Rectangle 9"/>
          <p:cNvSpPr/>
          <p:nvPr/>
        </p:nvSpPr>
        <p:spPr>
          <a:xfrm>
            <a:off x="2362200" y="2133600"/>
            <a:ext cx="3771900" cy="1754326"/>
          </a:xfrm>
          <a:prstGeom prst="rect">
            <a:avLst/>
          </a:prstGeom>
          <a:noFill/>
        </p:spPr>
        <p:txBody>
          <a:bodyPr wrap="squar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Garamond"/>
              </a:rPr>
              <a:t>Figure History</a:t>
            </a:r>
          </a:p>
        </p:txBody>
      </p:sp>
      <p:sp>
        <p:nvSpPr>
          <p:cNvPr id="11" name="Rectangle 10"/>
          <p:cNvSpPr/>
          <p:nvPr/>
        </p:nvSpPr>
        <p:spPr>
          <a:xfrm>
            <a:off x="6134100" y="2133600"/>
            <a:ext cx="3695700" cy="1754326"/>
          </a:xfrm>
          <a:prstGeom prst="rect">
            <a:avLst/>
          </a:prstGeom>
          <a:noFill/>
        </p:spPr>
        <p:txBody>
          <a:bodyPr wrap="squar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Garamond"/>
              </a:rPr>
              <a:t>Figure Future </a:t>
            </a:r>
          </a:p>
        </p:txBody>
      </p:sp>
      <p:sp>
        <p:nvSpPr>
          <p:cNvPr id="12" name="Rectangle 11"/>
          <p:cNvSpPr/>
          <p:nvPr/>
        </p:nvSpPr>
        <p:spPr>
          <a:xfrm>
            <a:off x="2362200" y="4149536"/>
            <a:ext cx="3771901" cy="1754326"/>
          </a:xfrm>
          <a:prstGeom prst="rect">
            <a:avLst/>
          </a:prstGeom>
          <a:noFill/>
        </p:spPr>
        <p:txBody>
          <a:bodyPr wrap="squar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Garamond"/>
              </a:rPr>
              <a:t>Literal History </a:t>
            </a:r>
          </a:p>
        </p:txBody>
      </p:sp>
      <p:sp>
        <p:nvSpPr>
          <p:cNvPr id="13" name="Rectangle 12"/>
          <p:cNvSpPr/>
          <p:nvPr/>
        </p:nvSpPr>
        <p:spPr>
          <a:xfrm>
            <a:off x="6134100" y="4149536"/>
            <a:ext cx="3771900" cy="1754326"/>
          </a:xfrm>
          <a:prstGeom prst="rect">
            <a:avLst/>
          </a:prstGeom>
          <a:noFill/>
        </p:spPr>
        <p:txBody>
          <a:bodyPr wrap="squar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Garamond"/>
              </a:rPr>
              <a:t>Literal Future </a:t>
            </a:r>
          </a:p>
        </p:txBody>
      </p:sp>
    </p:spTree>
    <p:extLst>
      <p:ext uri="{BB962C8B-B14F-4D97-AF65-F5344CB8AC3E}">
        <p14:creationId xmlns:p14="http://schemas.microsoft.com/office/powerpoint/2010/main" val="370528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p:cTn id="22"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 calcmode="lin" valueType="num">
                                      <p:cBhvr>
                                        <p:cTn id="30"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p:cTn id="38"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9"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0"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41"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4133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4549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01709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spTree>
    <p:extLst>
      <p:ext uri="{BB962C8B-B14F-4D97-AF65-F5344CB8AC3E}">
        <p14:creationId xmlns:p14="http://schemas.microsoft.com/office/powerpoint/2010/main" val="4293290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87000"/>
          </a:xfrm>
          <a:prstGeom prst="rect">
            <a:avLst/>
          </a:prstGeom>
        </p:spPr>
      </p:pic>
    </p:spTree>
    <p:extLst>
      <p:ext uri="{BB962C8B-B14F-4D97-AF65-F5344CB8AC3E}">
        <p14:creationId xmlns:p14="http://schemas.microsoft.com/office/powerpoint/2010/main" val="2679319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543800"/>
          </a:xfrm>
          <a:prstGeom prst="rect">
            <a:avLst/>
          </a:prstGeom>
        </p:spPr>
      </p:pic>
    </p:spTree>
    <p:extLst>
      <p:ext uri="{BB962C8B-B14F-4D97-AF65-F5344CB8AC3E}">
        <p14:creationId xmlns:p14="http://schemas.microsoft.com/office/powerpoint/2010/main" val="23928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5" name="TextBox 4">
            <a:extLst>
              <a:ext uri="{FF2B5EF4-FFF2-40B4-BE49-F238E27FC236}">
                <a16:creationId xmlns:a16="http://schemas.microsoft.com/office/drawing/2014/main" id="{4C89B576-6FE5-4E7F-B5D2-FF551F658874}"/>
              </a:ext>
            </a:extLst>
          </p:cNvPr>
          <p:cNvSpPr txBox="1"/>
          <p:nvPr/>
        </p:nvSpPr>
        <p:spPr>
          <a:xfrm>
            <a:off x="1309035" y="1523552"/>
            <a:ext cx="9846645" cy="4682116"/>
          </a:xfrm>
          <a:prstGeom prst="rect">
            <a:avLst/>
          </a:prstGeom>
          <a:noFill/>
        </p:spPr>
        <p:txBody>
          <a:bodyPr wrap="square">
            <a:spAutoFit/>
          </a:bodyPr>
          <a:lstStyle/>
          <a:p>
            <a:pPr marL="0" marR="0">
              <a:lnSpc>
                <a:spcPct val="107000"/>
              </a:lnSpc>
              <a:spcBef>
                <a:spcPts val="0"/>
              </a:spcBef>
              <a:spcAft>
                <a:spcPts val="800"/>
              </a:spcAft>
            </a:pP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Jesus spoke of ‘great tribulation, such as was not since the beginning of the world to this time, no nor ever shall be’ (Matt. 24: 21). This implies that time will continue after ‘this time,’ but there is no sense in saying, ‘nor shall ever be’ if the end of the world and the (final) judgment were being studied. The same argument can be made from the next verse (Matthew 24: 22). Those days evidently will ‘be shortened;’ they will end, and the elect shall be saved because of it. But if the end of the world were in view, the elect would be saved whether the days were shortened or not. </a:t>
            </a:r>
          </a:p>
        </p:txBody>
      </p:sp>
    </p:spTree>
    <p:extLst>
      <p:ext uri="{BB962C8B-B14F-4D97-AF65-F5344CB8AC3E}">
        <p14:creationId xmlns:p14="http://schemas.microsoft.com/office/powerpoint/2010/main" val="38694897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951132"/>
          <a:ext cx="8839200" cy="583828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1287787">
                <a:tc>
                  <a:txBody>
                    <a:bodyPr/>
                    <a:lstStyle/>
                    <a:p>
                      <a:pPr algn="ctr"/>
                      <a:r>
                        <a:rPr lang="en-US" sz="2800" dirty="0">
                          <a:solidFill>
                            <a:schemeClr val="tx1"/>
                          </a:solidFill>
                        </a:rPr>
                        <a:t>1</a:t>
                      </a:r>
                      <a:r>
                        <a:rPr lang="en-US" sz="2800" baseline="30000" dirty="0">
                          <a:solidFill>
                            <a:schemeClr val="tx1"/>
                          </a:solidFill>
                        </a:rPr>
                        <a:t>st</a:t>
                      </a:r>
                      <a:r>
                        <a:rPr lang="en-US" baseline="0" dirty="0">
                          <a:solidFill>
                            <a:schemeClr val="tx1"/>
                          </a:solidFill>
                        </a:rPr>
                        <a:t> </a:t>
                      </a:r>
                      <a:r>
                        <a:rPr lang="en-US" dirty="0">
                          <a:solidFill>
                            <a:schemeClr val="tx1"/>
                          </a:solidFill>
                        </a:rPr>
                        <a:t> </a:t>
                      </a:r>
                    </a:p>
                    <a:p>
                      <a:pPr algn="ctr"/>
                      <a:r>
                        <a:rPr lang="en-US" sz="2800" dirty="0">
                          <a:solidFill>
                            <a:schemeClr val="tx1"/>
                          </a:solidFill>
                        </a:rPr>
                        <a:t>Chapters </a:t>
                      </a:r>
                    </a:p>
                    <a:p>
                      <a:pPr algn="ctr"/>
                      <a:r>
                        <a:rPr lang="en-US" sz="2800" dirty="0">
                          <a:solidFill>
                            <a:schemeClr val="tx1"/>
                          </a:solidFill>
                        </a:rPr>
                        <a:t>1-3</a:t>
                      </a:r>
                    </a:p>
                  </a:txBody>
                  <a:tcPr>
                    <a:solidFill>
                      <a:schemeClr val="accent1">
                        <a:tint val="20000"/>
                      </a:schemeClr>
                    </a:solidFill>
                  </a:tcPr>
                </a:tc>
                <a:tc>
                  <a:txBody>
                    <a:bodyPr/>
                    <a:lstStyle/>
                    <a:p>
                      <a:pPr algn="ctr"/>
                      <a:r>
                        <a:rPr lang="en-US" sz="2800" dirty="0">
                          <a:solidFill>
                            <a:schemeClr val="tx1"/>
                          </a:solidFill>
                        </a:rPr>
                        <a:t>2</a:t>
                      </a:r>
                      <a:r>
                        <a:rPr lang="en-US" sz="2800" baseline="30000" dirty="0">
                          <a:solidFill>
                            <a:schemeClr val="tx1"/>
                          </a:solidFill>
                        </a:rPr>
                        <a:t>nd</a:t>
                      </a:r>
                      <a:r>
                        <a:rPr lang="en-US" sz="2800" baseline="0" dirty="0">
                          <a:solidFill>
                            <a:schemeClr val="tx1"/>
                          </a:solidFill>
                        </a:rPr>
                        <a:t> </a:t>
                      </a:r>
                      <a:r>
                        <a:rPr lang="en-US" sz="2800" dirty="0">
                          <a:solidFill>
                            <a:schemeClr val="tx1"/>
                          </a:solidFill>
                        </a:rPr>
                        <a:t> </a:t>
                      </a:r>
                    </a:p>
                    <a:p>
                      <a:pPr algn="ctr"/>
                      <a:r>
                        <a:rPr lang="en-US" sz="2800" dirty="0">
                          <a:solidFill>
                            <a:schemeClr val="tx1"/>
                          </a:solidFill>
                        </a:rPr>
                        <a:t>Chapters </a:t>
                      </a:r>
                    </a:p>
                    <a:p>
                      <a:pPr algn="ctr"/>
                      <a:r>
                        <a:rPr lang="en-US" sz="2800" dirty="0">
                          <a:solidFill>
                            <a:schemeClr val="tx1"/>
                          </a:solidFill>
                        </a:rPr>
                        <a:t>4-11</a:t>
                      </a:r>
                    </a:p>
                  </a:txBody>
                  <a:tcPr>
                    <a:solidFill>
                      <a:schemeClr val="accent1">
                        <a:tint val="20000"/>
                      </a:schemeClr>
                    </a:solidFill>
                  </a:tcPr>
                </a:tc>
                <a:tc>
                  <a:txBody>
                    <a:bodyPr/>
                    <a:lstStyle/>
                    <a:p>
                      <a:pPr algn="ctr"/>
                      <a:r>
                        <a:rPr lang="en-US" sz="2800" dirty="0">
                          <a:solidFill>
                            <a:schemeClr val="tx1"/>
                          </a:solidFill>
                        </a:rPr>
                        <a:t>3</a:t>
                      </a:r>
                      <a:r>
                        <a:rPr lang="en-US" sz="2800" baseline="30000" dirty="0">
                          <a:solidFill>
                            <a:schemeClr val="tx1"/>
                          </a:solidFill>
                        </a:rPr>
                        <a:t>rd</a:t>
                      </a:r>
                      <a:r>
                        <a:rPr lang="en-US" sz="2800" dirty="0">
                          <a:solidFill>
                            <a:schemeClr val="tx1"/>
                          </a:solidFill>
                        </a:rPr>
                        <a:t> </a:t>
                      </a:r>
                    </a:p>
                    <a:p>
                      <a:pPr algn="ctr"/>
                      <a:r>
                        <a:rPr lang="en-US" sz="2800" dirty="0">
                          <a:solidFill>
                            <a:schemeClr val="tx1"/>
                          </a:solidFill>
                        </a:rPr>
                        <a:t>Chapters</a:t>
                      </a:r>
                      <a:r>
                        <a:rPr lang="en-US" sz="2800" baseline="0" dirty="0">
                          <a:solidFill>
                            <a:schemeClr val="tx1"/>
                          </a:solidFill>
                        </a:rPr>
                        <a:t> </a:t>
                      </a:r>
                    </a:p>
                    <a:p>
                      <a:pPr algn="ctr"/>
                      <a:r>
                        <a:rPr lang="en-US" sz="2800" baseline="0" dirty="0">
                          <a:solidFill>
                            <a:schemeClr val="tx1"/>
                          </a:solidFill>
                        </a:rPr>
                        <a:t>12-20</a:t>
                      </a:r>
                      <a:endParaRPr lang="en-US" sz="2800" dirty="0">
                        <a:solidFill>
                          <a:schemeClr val="tx1"/>
                        </a:solidFill>
                      </a:endParaRPr>
                    </a:p>
                  </a:txBody>
                  <a:tcPr>
                    <a:solidFill>
                      <a:schemeClr val="accent1">
                        <a:tint val="20000"/>
                      </a:schemeClr>
                    </a:solidFill>
                  </a:tcPr>
                </a:tc>
                <a:tc>
                  <a:txBody>
                    <a:bodyPr/>
                    <a:lstStyle/>
                    <a:p>
                      <a:pPr algn="ctr"/>
                      <a:r>
                        <a:rPr lang="en-US" sz="2800" dirty="0">
                          <a:solidFill>
                            <a:schemeClr val="tx1"/>
                          </a:solidFill>
                        </a:rPr>
                        <a:t>4</a:t>
                      </a:r>
                      <a:r>
                        <a:rPr lang="en-US" sz="2800" baseline="30000" dirty="0">
                          <a:solidFill>
                            <a:schemeClr val="tx1"/>
                          </a:solidFill>
                        </a:rPr>
                        <a:t>th</a:t>
                      </a:r>
                      <a:r>
                        <a:rPr lang="en-US" sz="2800" dirty="0">
                          <a:solidFill>
                            <a:schemeClr val="tx1"/>
                          </a:solidFill>
                        </a:rPr>
                        <a:t> </a:t>
                      </a:r>
                    </a:p>
                    <a:p>
                      <a:pPr algn="ctr"/>
                      <a:r>
                        <a:rPr lang="en-US" sz="2800" dirty="0">
                          <a:solidFill>
                            <a:schemeClr val="tx1"/>
                          </a:solidFill>
                        </a:rPr>
                        <a:t>Chapters </a:t>
                      </a:r>
                    </a:p>
                    <a:p>
                      <a:pPr algn="ctr"/>
                      <a:r>
                        <a:rPr lang="en-US" sz="2800" dirty="0">
                          <a:solidFill>
                            <a:schemeClr val="tx1"/>
                          </a:solidFill>
                        </a:rPr>
                        <a:t>21-22</a:t>
                      </a:r>
                    </a:p>
                  </a:txBody>
                  <a:tcPr>
                    <a:solidFill>
                      <a:schemeClr val="accent1">
                        <a:tint val="20000"/>
                      </a:schemeClr>
                    </a:solidFill>
                  </a:tcPr>
                </a:tc>
                <a:extLst>
                  <a:ext uri="{0D108BD9-81ED-4DB2-BD59-A6C34878D82A}">
                    <a16:rowId xmlns:a16="http://schemas.microsoft.com/office/drawing/2014/main" val="10000"/>
                  </a:ext>
                </a:extLst>
              </a:tr>
              <a:tr h="1891106">
                <a:tc>
                  <a:txBody>
                    <a:bodyPr/>
                    <a:lstStyle/>
                    <a:p>
                      <a:pPr algn="ctr"/>
                      <a:r>
                        <a:rPr lang="en-US" sz="2800" b="1" dirty="0"/>
                        <a:t>CHRIST</a:t>
                      </a:r>
                    </a:p>
                    <a:p>
                      <a:pPr algn="ctr"/>
                      <a:r>
                        <a:rPr lang="en-US" sz="2800" b="1" dirty="0"/>
                        <a:t>AMONG</a:t>
                      </a:r>
                      <a:r>
                        <a:rPr lang="en-US" sz="2800" b="1" baseline="0" dirty="0"/>
                        <a:t> THE</a:t>
                      </a:r>
                    </a:p>
                    <a:p>
                      <a:pPr algn="ctr"/>
                      <a:r>
                        <a:rPr lang="en-US" sz="2800" b="1" baseline="0" dirty="0"/>
                        <a:t>CHURCHES</a:t>
                      </a:r>
                      <a:endParaRPr lang="en-US" sz="2800" b="1" dirty="0"/>
                    </a:p>
                  </a:txBody>
                  <a:tcPr>
                    <a:solidFill>
                      <a:schemeClr val="accent1">
                        <a:tint val="20000"/>
                      </a:schemeClr>
                    </a:solidFill>
                  </a:tcPr>
                </a:tc>
                <a:tc>
                  <a:txBody>
                    <a:bodyPr/>
                    <a:lstStyle/>
                    <a:p>
                      <a:pPr algn="ctr"/>
                      <a:r>
                        <a:rPr lang="en-US" sz="3000" b="1" dirty="0"/>
                        <a:t>The</a:t>
                      </a:r>
                    </a:p>
                    <a:p>
                      <a:pPr algn="ctr"/>
                      <a:r>
                        <a:rPr lang="en-US" sz="3000" b="1" dirty="0"/>
                        <a:t>HEAVENLY</a:t>
                      </a:r>
                    </a:p>
                    <a:p>
                      <a:pPr algn="ctr"/>
                      <a:r>
                        <a:rPr lang="en-US" sz="3000" b="1" dirty="0"/>
                        <a:t>APOCALYPSE </a:t>
                      </a:r>
                    </a:p>
                  </a:txBody>
                  <a:tcPr>
                    <a:solidFill>
                      <a:schemeClr val="accent1">
                        <a:tint val="20000"/>
                      </a:schemeClr>
                    </a:solidFill>
                  </a:tcPr>
                </a:tc>
                <a:tc>
                  <a:txBody>
                    <a:bodyPr/>
                    <a:lstStyle/>
                    <a:p>
                      <a:pPr algn="ctr"/>
                      <a:r>
                        <a:rPr lang="en-US" sz="3000" b="1" dirty="0"/>
                        <a:t>THE </a:t>
                      </a:r>
                    </a:p>
                    <a:p>
                      <a:pPr algn="ctr"/>
                      <a:r>
                        <a:rPr lang="en-US" sz="3000" b="1" dirty="0"/>
                        <a:t>EARTHLY</a:t>
                      </a:r>
                    </a:p>
                    <a:p>
                      <a:pPr algn="ctr"/>
                      <a:r>
                        <a:rPr lang="en-US" sz="3000" b="1" dirty="0"/>
                        <a:t>APOCALYPSE</a:t>
                      </a:r>
                    </a:p>
                  </a:txBody>
                  <a:tcPr>
                    <a:solidFill>
                      <a:schemeClr val="accent1">
                        <a:tint val="20000"/>
                      </a:schemeClr>
                    </a:solidFill>
                  </a:tcPr>
                </a:tc>
                <a:tc>
                  <a:txBody>
                    <a:bodyPr/>
                    <a:lstStyle/>
                    <a:p>
                      <a:pPr algn="ctr"/>
                      <a:r>
                        <a:rPr lang="en-US" sz="3000" b="1" dirty="0"/>
                        <a:t>THE</a:t>
                      </a:r>
                    </a:p>
                    <a:p>
                      <a:pPr algn="ctr"/>
                      <a:r>
                        <a:rPr lang="en-US" sz="3000" b="1" dirty="0"/>
                        <a:t>NEW</a:t>
                      </a:r>
                    </a:p>
                    <a:p>
                      <a:pPr algn="ctr"/>
                      <a:r>
                        <a:rPr lang="en-US" sz="3000" b="1" dirty="0"/>
                        <a:t>JERUSALEM</a:t>
                      </a:r>
                    </a:p>
                  </a:txBody>
                  <a:tcPr>
                    <a:solidFill>
                      <a:schemeClr val="accent1">
                        <a:tint val="20000"/>
                      </a:schemeClr>
                    </a:solidFill>
                  </a:tcPr>
                </a:tc>
                <a:extLst>
                  <a:ext uri="{0D108BD9-81ED-4DB2-BD59-A6C34878D82A}">
                    <a16:rowId xmlns:a16="http://schemas.microsoft.com/office/drawing/2014/main" val="10001"/>
                  </a:ext>
                </a:extLst>
              </a:tr>
              <a:tr h="1287787">
                <a:tc>
                  <a:txBody>
                    <a:bodyPr/>
                    <a:lstStyle/>
                    <a:p>
                      <a:endParaRPr lang="en-US" dirty="0"/>
                    </a:p>
                  </a:txBody>
                  <a:tcPr>
                    <a:solidFill>
                      <a:schemeClr val="accent1">
                        <a:tint val="20000"/>
                      </a:schemeClr>
                    </a:solidFill>
                  </a:tcPr>
                </a:tc>
                <a:tc>
                  <a:txBody>
                    <a:bodyPr/>
                    <a:lstStyle/>
                    <a:p>
                      <a:endParaRPr lang="en-US" dirty="0"/>
                    </a:p>
                  </a:txBody>
                  <a:tcPr>
                    <a:solidFill>
                      <a:schemeClr val="accent1">
                        <a:tint val="20000"/>
                      </a:schemeClr>
                    </a:solidFill>
                  </a:tcPr>
                </a:tc>
                <a:tc>
                  <a:txBody>
                    <a:bodyPr/>
                    <a:lstStyle/>
                    <a:p>
                      <a:endParaRPr lang="en-US"/>
                    </a:p>
                  </a:txBody>
                  <a:tcPr>
                    <a:solidFill>
                      <a:schemeClr val="accent1">
                        <a:tint val="20000"/>
                      </a:schemeClr>
                    </a:solidFill>
                  </a:tcPr>
                </a:tc>
                <a:tc>
                  <a:txBody>
                    <a:bodyPr/>
                    <a:lstStyle/>
                    <a:p>
                      <a:endParaRPr lang="en-US"/>
                    </a:p>
                  </a:txBody>
                  <a:tcPr>
                    <a:solidFill>
                      <a:schemeClr val="accent1">
                        <a:tint val="20000"/>
                      </a:schemeClr>
                    </a:solidFill>
                  </a:tcPr>
                </a:tc>
                <a:extLst>
                  <a:ext uri="{0D108BD9-81ED-4DB2-BD59-A6C34878D82A}">
                    <a16:rowId xmlns:a16="http://schemas.microsoft.com/office/drawing/2014/main" val="10002"/>
                  </a:ext>
                </a:extLst>
              </a:tr>
              <a:tr h="1287787">
                <a:tc>
                  <a:txBody>
                    <a:bodyPr/>
                    <a:lstStyle/>
                    <a:p>
                      <a:endParaRPr lang="en-US" dirty="0"/>
                    </a:p>
                  </a:txBody>
                  <a:tcPr>
                    <a:solidFill>
                      <a:schemeClr val="accent1">
                        <a:tint val="20000"/>
                      </a:schemeClr>
                    </a:solidFill>
                  </a:tcPr>
                </a:tc>
                <a:tc>
                  <a:txBody>
                    <a:bodyPr/>
                    <a:lstStyle/>
                    <a:p>
                      <a:endParaRPr lang="en-US"/>
                    </a:p>
                  </a:txBody>
                  <a:tcPr>
                    <a:solidFill>
                      <a:schemeClr val="accent1">
                        <a:tint val="20000"/>
                      </a:schemeClr>
                    </a:solidFill>
                  </a:tcPr>
                </a:tc>
                <a:tc>
                  <a:txBody>
                    <a:bodyPr/>
                    <a:lstStyle/>
                    <a:p>
                      <a:endParaRPr lang="en-US" dirty="0"/>
                    </a:p>
                  </a:txBody>
                  <a:tcPr>
                    <a:solidFill>
                      <a:schemeClr val="accent1">
                        <a:tint val="20000"/>
                      </a:schemeClr>
                    </a:solidFill>
                  </a:tcPr>
                </a:tc>
                <a:tc>
                  <a:txBody>
                    <a:bodyPr/>
                    <a:lstStyle/>
                    <a:p>
                      <a:endParaRPr lang="en-US" dirty="0"/>
                    </a:p>
                  </a:txBody>
                  <a:tcPr>
                    <a:solidFill>
                      <a:schemeClr val="accent1">
                        <a:tint val="20000"/>
                      </a:scheme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3429000" y="304801"/>
            <a:ext cx="5867400" cy="646331"/>
          </a:xfrm>
          <a:prstGeom prst="rect">
            <a:avLst/>
          </a:prstGeom>
          <a:noFill/>
        </p:spPr>
        <p:txBody>
          <a:bodyPr wrap="square" rtlCol="0">
            <a:spAutoFit/>
          </a:bodyPr>
          <a:lstStyle/>
          <a:p>
            <a:r>
              <a:rPr lang="en-US" sz="3600" b="1" dirty="0">
                <a:solidFill>
                  <a:prstClr val="black"/>
                </a:solidFill>
                <a:latin typeface="Calibri"/>
              </a:rPr>
              <a:t>Four Divisions of the Book </a:t>
            </a:r>
          </a:p>
        </p:txBody>
      </p:sp>
      <p:cxnSp>
        <p:nvCxnSpPr>
          <p:cNvPr id="11" name="Straight Connector 10"/>
          <p:cNvCxnSpPr/>
          <p:nvPr/>
        </p:nvCxnSpPr>
        <p:spPr>
          <a:xfrm>
            <a:off x="3886200" y="951132"/>
            <a:ext cx="0" cy="59068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4" idx="2"/>
          </p:cNvCxnSpPr>
          <p:nvPr/>
        </p:nvCxnSpPr>
        <p:spPr>
          <a:xfrm>
            <a:off x="6096000" y="951132"/>
            <a:ext cx="0" cy="5838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05800" y="951132"/>
            <a:ext cx="0" cy="59893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76400" y="2362200"/>
            <a:ext cx="883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76400" y="3680870"/>
            <a:ext cx="8839200" cy="3108543"/>
          </a:xfrm>
          <a:prstGeom prst="rect">
            <a:avLst/>
          </a:prstGeom>
          <a:solidFill>
            <a:schemeClr val="bg1"/>
          </a:solidFill>
        </p:spPr>
        <p:txBody>
          <a:bodyPr wrap="square" rtlCol="0">
            <a:spAutoFit/>
          </a:bodyPr>
          <a:lstStyle/>
          <a:p>
            <a:r>
              <a:rPr lang="en-US" sz="2800" b="1" dirty="0">
                <a:solidFill>
                  <a:prstClr val="black"/>
                </a:solidFill>
                <a:latin typeface="Calibri"/>
              </a:rPr>
              <a:t>The clues to the understanding of the subject matter revealed in Revelation are found in the two middle sections, chapters 4-20. These clues may be divided into two parts: (1) those which reveal the primary and (2) secondary subject matter. Study the following passages in the Apocalypse which establish the primary subject</a:t>
            </a:r>
          </a:p>
          <a:p>
            <a:r>
              <a:rPr lang="en-US" sz="2800" b="1" dirty="0">
                <a:solidFill>
                  <a:prstClr val="black"/>
                </a:solidFill>
                <a:latin typeface="Calibri"/>
              </a:rPr>
              <a:t>under consideration.</a:t>
            </a:r>
          </a:p>
        </p:txBody>
      </p:sp>
    </p:spTree>
    <p:extLst>
      <p:ext uri="{BB962C8B-B14F-4D97-AF65-F5344CB8AC3E}">
        <p14:creationId xmlns:p14="http://schemas.microsoft.com/office/powerpoint/2010/main" val="32740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404" y="76200"/>
            <a:ext cx="9840286" cy="594919"/>
          </a:xfrm>
        </p:spPr>
        <p:txBody>
          <a:bodyPr>
            <a:noAutofit/>
          </a:bodyPr>
          <a:lstStyle/>
          <a:p>
            <a:r>
              <a:rPr lang="en-US" sz="4000" b="1" dirty="0">
                <a:solidFill>
                  <a:srgbClr val="C00000"/>
                </a:solidFill>
                <a:effectLst>
                  <a:outerShdw blurRad="38100" dist="38100" dir="2700000" algn="tl">
                    <a:srgbClr val="000000">
                      <a:alpha val="43137"/>
                    </a:srgbClr>
                  </a:outerShdw>
                </a:effectLst>
              </a:rPr>
              <a:t>THE HEAVENLY APOCALYPSE  Chapters 4-11</a:t>
            </a:r>
          </a:p>
        </p:txBody>
      </p:sp>
      <p:sp>
        <p:nvSpPr>
          <p:cNvPr id="3" name="Content Placeholder 2"/>
          <p:cNvSpPr>
            <a:spLocks noGrp="1"/>
          </p:cNvSpPr>
          <p:nvPr>
            <p:ph idx="1"/>
          </p:nvPr>
        </p:nvSpPr>
        <p:spPr>
          <a:xfrm>
            <a:off x="1524000" y="1143000"/>
            <a:ext cx="9067800" cy="5715000"/>
          </a:xfrm>
        </p:spPr>
        <p:txBody>
          <a:bodyPr>
            <a:normAutofit/>
          </a:bodyPr>
          <a:lstStyle/>
          <a:p>
            <a:pPr marL="0" indent="0">
              <a:buNone/>
            </a:pPr>
            <a:r>
              <a:rPr lang="en-US" sz="2800" b="1" dirty="0"/>
              <a:t>The Throne of God</a:t>
            </a:r>
            <a:endParaRPr lang="en-US" b="1" dirty="0"/>
          </a:p>
        </p:txBody>
      </p:sp>
      <p:sp>
        <p:nvSpPr>
          <p:cNvPr id="4" name="TextBox 3"/>
          <p:cNvSpPr txBox="1"/>
          <p:nvPr/>
        </p:nvSpPr>
        <p:spPr>
          <a:xfrm>
            <a:off x="1676400" y="2107525"/>
            <a:ext cx="1447800" cy="4647426"/>
          </a:xfrm>
          <a:prstGeom prst="rect">
            <a:avLst/>
          </a:prstGeom>
          <a:noFill/>
          <a:ln>
            <a:solidFill>
              <a:schemeClr val="tx1"/>
            </a:solidFill>
          </a:ln>
        </p:spPr>
        <p:txBody>
          <a:bodyPr wrap="square" rtlCol="0">
            <a:spAutoFit/>
          </a:bodyPr>
          <a:lstStyle/>
          <a:p>
            <a:pPr algn="ctr"/>
            <a:r>
              <a:rPr lang="en-US" sz="2400" b="1" dirty="0">
                <a:solidFill>
                  <a:prstClr val="black"/>
                </a:solidFill>
                <a:latin typeface="Calibri"/>
              </a:rPr>
              <a:t>Chapter</a:t>
            </a:r>
          </a:p>
          <a:p>
            <a:pPr algn="ctr"/>
            <a:endParaRPr lang="en-US" sz="2400" b="1" dirty="0">
              <a:solidFill>
                <a:prstClr val="black"/>
              </a:solidFill>
              <a:latin typeface="Calibri"/>
            </a:endParaRPr>
          </a:p>
          <a:p>
            <a:pPr algn="ctr"/>
            <a:r>
              <a:rPr lang="en-US" sz="2800" b="1" dirty="0">
                <a:solidFill>
                  <a:prstClr val="black"/>
                </a:solidFill>
                <a:latin typeface="Calibri"/>
              </a:rPr>
              <a:t>4:1-11</a:t>
            </a:r>
          </a:p>
          <a:p>
            <a:pPr algn="ctr"/>
            <a:endParaRPr lang="en-US" sz="2400" b="1" dirty="0">
              <a:solidFill>
                <a:prstClr val="black"/>
              </a:solidFill>
              <a:latin typeface="Calibri"/>
            </a:endParaRPr>
          </a:p>
          <a:p>
            <a:pPr algn="ctr"/>
            <a:endParaRPr lang="en-US" sz="2400" b="1" dirty="0">
              <a:solidFill>
                <a:prstClr val="black"/>
              </a:solidFill>
              <a:latin typeface="Calibri"/>
            </a:endParaRPr>
          </a:p>
          <a:p>
            <a:pPr algn="ctr"/>
            <a:r>
              <a:rPr lang="en-US" sz="2800" b="1" dirty="0">
                <a:solidFill>
                  <a:prstClr val="black"/>
                </a:solidFill>
                <a:latin typeface="Calibri"/>
              </a:rPr>
              <a:t>O.T.</a:t>
            </a:r>
          </a:p>
          <a:p>
            <a:pPr algn="ctr"/>
            <a:endParaRPr lang="en-US" sz="2400" b="1" dirty="0">
              <a:solidFill>
                <a:prstClr val="black"/>
              </a:solidFill>
              <a:latin typeface="Calibri"/>
            </a:endParaRPr>
          </a:p>
          <a:p>
            <a:pPr algn="ctr"/>
            <a:endParaRPr lang="en-US" sz="2400" b="1" dirty="0">
              <a:solidFill>
                <a:prstClr val="black"/>
              </a:solidFill>
              <a:latin typeface="Calibri"/>
            </a:endParaRPr>
          </a:p>
          <a:p>
            <a:pPr algn="ctr"/>
            <a:r>
              <a:rPr lang="en-US" sz="2400" b="1" dirty="0">
                <a:solidFill>
                  <a:prstClr val="black"/>
                </a:solidFill>
                <a:latin typeface="Calibri"/>
              </a:rPr>
              <a:t>THRONE </a:t>
            </a:r>
          </a:p>
          <a:p>
            <a:pPr algn="ctr"/>
            <a:endParaRPr lang="en-US" sz="2400" b="1" dirty="0">
              <a:solidFill>
                <a:prstClr val="black"/>
              </a:solidFill>
              <a:latin typeface="Calibri"/>
            </a:endParaRPr>
          </a:p>
          <a:p>
            <a:pPr algn="ctr"/>
            <a:endParaRPr lang="en-US" sz="2400" b="1" dirty="0">
              <a:solidFill>
                <a:prstClr val="black"/>
              </a:solidFill>
              <a:latin typeface="Calibri"/>
            </a:endParaRPr>
          </a:p>
          <a:p>
            <a:pPr algn="ctr"/>
            <a:r>
              <a:rPr lang="en-US" sz="2400" b="1" dirty="0">
                <a:solidFill>
                  <a:prstClr val="black"/>
                </a:solidFill>
                <a:latin typeface="Calibri"/>
              </a:rPr>
              <a:t>SCENE</a:t>
            </a:r>
          </a:p>
        </p:txBody>
      </p:sp>
      <p:sp>
        <p:nvSpPr>
          <p:cNvPr id="5" name="TextBox 4"/>
          <p:cNvSpPr txBox="1"/>
          <p:nvPr/>
        </p:nvSpPr>
        <p:spPr>
          <a:xfrm>
            <a:off x="3124200" y="2107525"/>
            <a:ext cx="1295400" cy="4647426"/>
          </a:xfrm>
          <a:prstGeom prst="rect">
            <a:avLst/>
          </a:prstGeom>
          <a:noFill/>
          <a:ln>
            <a:solidFill>
              <a:schemeClr val="tx1"/>
            </a:solidFill>
          </a:ln>
        </p:spPr>
        <p:txBody>
          <a:bodyPr wrap="square" rtlCol="0">
            <a:spAutoFit/>
          </a:bodyPr>
          <a:lstStyle/>
          <a:p>
            <a:pPr algn="ctr"/>
            <a:r>
              <a:rPr lang="en-US" sz="2400" b="1" dirty="0">
                <a:solidFill>
                  <a:prstClr val="black"/>
                </a:solidFill>
                <a:latin typeface="Calibri"/>
              </a:rPr>
              <a:t>Chapter</a:t>
            </a:r>
          </a:p>
          <a:p>
            <a:pPr algn="ctr"/>
            <a:endParaRPr lang="en-US" sz="2400" b="1" dirty="0">
              <a:solidFill>
                <a:prstClr val="black"/>
              </a:solidFill>
              <a:latin typeface="Calibri"/>
            </a:endParaRPr>
          </a:p>
          <a:p>
            <a:pPr algn="ctr"/>
            <a:r>
              <a:rPr lang="en-US" sz="2800" b="1" dirty="0">
                <a:solidFill>
                  <a:prstClr val="black"/>
                </a:solidFill>
                <a:latin typeface="Calibri"/>
              </a:rPr>
              <a:t>5:1-14</a:t>
            </a:r>
          </a:p>
          <a:p>
            <a:pPr algn="ctr"/>
            <a:endParaRPr lang="en-US" sz="2400" b="1" dirty="0">
              <a:solidFill>
                <a:prstClr val="black"/>
              </a:solidFill>
              <a:latin typeface="Calibri"/>
            </a:endParaRPr>
          </a:p>
          <a:p>
            <a:pPr algn="ctr"/>
            <a:endParaRPr lang="en-US" sz="2400" b="1" dirty="0">
              <a:solidFill>
                <a:prstClr val="black"/>
              </a:solidFill>
              <a:latin typeface="Calibri"/>
            </a:endParaRPr>
          </a:p>
          <a:p>
            <a:pPr algn="ctr"/>
            <a:r>
              <a:rPr lang="en-US" sz="2800" b="1" dirty="0">
                <a:solidFill>
                  <a:prstClr val="black"/>
                </a:solidFill>
                <a:latin typeface="Calibri"/>
              </a:rPr>
              <a:t>N.T.</a:t>
            </a:r>
          </a:p>
          <a:p>
            <a:pPr algn="ctr"/>
            <a:endParaRPr lang="en-US" sz="2400" b="1" dirty="0">
              <a:solidFill>
                <a:prstClr val="black"/>
              </a:solidFill>
              <a:latin typeface="Calibri"/>
            </a:endParaRPr>
          </a:p>
          <a:p>
            <a:pPr algn="ctr"/>
            <a:endParaRPr lang="en-US" sz="2400" b="1" dirty="0">
              <a:solidFill>
                <a:prstClr val="black"/>
              </a:solidFill>
              <a:latin typeface="Calibri"/>
            </a:endParaRPr>
          </a:p>
          <a:p>
            <a:pPr algn="ctr"/>
            <a:r>
              <a:rPr lang="en-US" sz="2400" b="1" dirty="0">
                <a:solidFill>
                  <a:prstClr val="black"/>
                </a:solidFill>
                <a:latin typeface="Calibri"/>
              </a:rPr>
              <a:t>THRONE </a:t>
            </a:r>
          </a:p>
          <a:p>
            <a:pPr algn="ctr"/>
            <a:endParaRPr lang="en-US" sz="2400" b="1" dirty="0">
              <a:solidFill>
                <a:prstClr val="black"/>
              </a:solidFill>
              <a:latin typeface="Calibri"/>
            </a:endParaRPr>
          </a:p>
          <a:p>
            <a:pPr algn="ctr"/>
            <a:endParaRPr lang="en-US" sz="2400" b="1" dirty="0">
              <a:solidFill>
                <a:prstClr val="black"/>
              </a:solidFill>
              <a:latin typeface="Calibri"/>
            </a:endParaRPr>
          </a:p>
          <a:p>
            <a:pPr algn="ctr"/>
            <a:r>
              <a:rPr lang="en-US" sz="2400" b="1" dirty="0">
                <a:solidFill>
                  <a:prstClr val="black"/>
                </a:solidFill>
                <a:latin typeface="Calibri"/>
              </a:rPr>
              <a:t>SCENE</a:t>
            </a:r>
          </a:p>
        </p:txBody>
      </p:sp>
      <p:graphicFrame>
        <p:nvGraphicFramePr>
          <p:cNvPr id="6" name="Table 5"/>
          <p:cNvGraphicFramePr>
            <a:graphicFrameLocks noGrp="1"/>
          </p:cNvGraphicFramePr>
          <p:nvPr/>
        </p:nvGraphicFramePr>
        <p:xfrm>
          <a:off x="4541522" y="1036320"/>
          <a:ext cx="6095999" cy="60655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1447799">
                  <a:extLst>
                    <a:ext uri="{9D8B030D-6E8A-4147-A177-3AD203B41FA5}">
                      <a16:colId xmlns:a16="http://schemas.microsoft.com/office/drawing/2014/main" val="20006"/>
                    </a:ext>
                  </a:extLst>
                </a:gridCol>
              </a:tblGrid>
              <a:tr h="5748636">
                <a:tc>
                  <a:txBody>
                    <a:bodyPr/>
                    <a:lstStyle/>
                    <a:p>
                      <a:pPr algn="ctr"/>
                      <a:r>
                        <a:rPr lang="en-US" sz="2000" dirty="0"/>
                        <a:t>6:1-2 </a:t>
                      </a:r>
                    </a:p>
                    <a:p>
                      <a:pPr algn="ctr"/>
                      <a:endParaRPr lang="en-US" sz="2000" dirty="0"/>
                    </a:p>
                    <a:p>
                      <a:pPr algn="ctr"/>
                      <a:r>
                        <a:rPr lang="en-US" sz="2000" dirty="0"/>
                        <a:t>1</a:t>
                      </a:r>
                      <a:r>
                        <a:rPr lang="en-US" sz="2000" baseline="30000" dirty="0"/>
                        <a:t>ST</a:t>
                      </a:r>
                    </a:p>
                    <a:p>
                      <a:pPr algn="ctr"/>
                      <a:endParaRPr lang="en-US" sz="2000" baseline="30000" dirty="0"/>
                    </a:p>
                    <a:p>
                      <a:pPr algn="ctr"/>
                      <a:r>
                        <a:rPr lang="en-US" sz="2800" baseline="30000" dirty="0"/>
                        <a:t>W</a:t>
                      </a:r>
                    </a:p>
                    <a:p>
                      <a:pPr algn="ctr"/>
                      <a:r>
                        <a:rPr lang="en-US" sz="2800" baseline="30000" dirty="0"/>
                        <a:t>H</a:t>
                      </a:r>
                    </a:p>
                    <a:p>
                      <a:pPr algn="ctr"/>
                      <a:r>
                        <a:rPr lang="en-US" sz="2800" baseline="30000" dirty="0"/>
                        <a:t>I</a:t>
                      </a:r>
                    </a:p>
                    <a:p>
                      <a:pPr algn="ctr"/>
                      <a:r>
                        <a:rPr lang="en-US" sz="2800" baseline="30000" dirty="0"/>
                        <a:t>T</a:t>
                      </a:r>
                    </a:p>
                    <a:p>
                      <a:pPr algn="ctr"/>
                      <a:r>
                        <a:rPr lang="en-US" sz="2800" baseline="30000" dirty="0"/>
                        <a:t>E</a:t>
                      </a:r>
                    </a:p>
                    <a:p>
                      <a:pPr algn="ctr"/>
                      <a:endParaRPr lang="en-US" sz="2800" baseline="30000" dirty="0"/>
                    </a:p>
                    <a:p>
                      <a:pPr algn="ctr"/>
                      <a:r>
                        <a:rPr lang="en-US" sz="2800" baseline="30000" dirty="0"/>
                        <a:t>H</a:t>
                      </a:r>
                    </a:p>
                    <a:p>
                      <a:pPr algn="ctr"/>
                      <a:r>
                        <a:rPr lang="en-US" sz="2800" baseline="30000" dirty="0"/>
                        <a:t>O</a:t>
                      </a:r>
                    </a:p>
                    <a:p>
                      <a:pPr algn="ctr"/>
                      <a:r>
                        <a:rPr lang="en-US" sz="2800" baseline="30000" dirty="0"/>
                        <a:t>R</a:t>
                      </a:r>
                    </a:p>
                    <a:p>
                      <a:pPr algn="ctr"/>
                      <a:r>
                        <a:rPr lang="en-US" sz="2800" baseline="30000" dirty="0"/>
                        <a:t>S</a:t>
                      </a:r>
                    </a:p>
                    <a:p>
                      <a:pPr algn="ctr"/>
                      <a:r>
                        <a:rPr lang="en-US" sz="2800" baseline="30000" dirty="0"/>
                        <a:t>E</a:t>
                      </a:r>
                      <a:endParaRPr lang="en-US" sz="2800" dirty="0"/>
                    </a:p>
                    <a:p>
                      <a:endParaRPr lang="en-US" sz="2400" dirty="0"/>
                    </a:p>
                  </a:txBody>
                  <a:tcPr/>
                </a:tc>
                <a:tc>
                  <a:txBody>
                    <a:bodyPr/>
                    <a:lstStyle/>
                    <a:p>
                      <a:pPr algn="ctr"/>
                      <a:r>
                        <a:rPr lang="en-US" dirty="0"/>
                        <a:t> 6:3-4</a:t>
                      </a:r>
                    </a:p>
                    <a:p>
                      <a:pPr algn="ctr"/>
                      <a:endParaRPr lang="en-US" dirty="0"/>
                    </a:p>
                    <a:p>
                      <a:pPr algn="ctr"/>
                      <a:r>
                        <a:rPr lang="en-US" dirty="0"/>
                        <a:t>2</a:t>
                      </a:r>
                      <a:r>
                        <a:rPr lang="en-US" baseline="30000" dirty="0"/>
                        <a:t>ND</a:t>
                      </a:r>
                      <a:endParaRPr lang="en-US" dirty="0"/>
                    </a:p>
                    <a:p>
                      <a:pPr algn="ctr"/>
                      <a:endParaRPr lang="en-US" dirty="0"/>
                    </a:p>
                    <a:p>
                      <a:pPr algn="ctr"/>
                      <a:r>
                        <a:rPr lang="en-US" dirty="0"/>
                        <a:t>R</a:t>
                      </a:r>
                    </a:p>
                    <a:p>
                      <a:pPr algn="ctr"/>
                      <a:r>
                        <a:rPr lang="en-US" dirty="0"/>
                        <a:t>E</a:t>
                      </a:r>
                    </a:p>
                    <a:p>
                      <a:pPr algn="ctr"/>
                      <a:r>
                        <a:rPr lang="en-US" dirty="0"/>
                        <a:t>D</a:t>
                      </a:r>
                    </a:p>
                    <a:p>
                      <a:pPr algn="ctr"/>
                      <a:endParaRPr lang="en-US" dirty="0"/>
                    </a:p>
                    <a:p>
                      <a:pPr algn="ctr"/>
                      <a:r>
                        <a:rPr lang="en-US" dirty="0"/>
                        <a:t>H</a:t>
                      </a:r>
                    </a:p>
                    <a:p>
                      <a:pPr algn="ctr"/>
                      <a:r>
                        <a:rPr lang="en-US" dirty="0"/>
                        <a:t>O</a:t>
                      </a:r>
                    </a:p>
                    <a:p>
                      <a:pPr algn="ctr"/>
                      <a:r>
                        <a:rPr lang="en-US" dirty="0"/>
                        <a:t>R</a:t>
                      </a:r>
                    </a:p>
                    <a:p>
                      <a:pPr algn="ctr"/>
                      <a:r>
                        <a:rPr lang="en-US" dirty="0"/>
                        <a:t>S</a:t>
                      </a:r>
                    </a:p>
                    <a:p>
                      <a:pPr algn="ctr"/>
                      <a:r>
                        <a:rPr lang="en-US" dirty="0"/>
                        <a:t>E</a:t>
                      </a:r>
                    </a:p>
                  </a:txBody>
                  <a:tcPr/>
                </a:tc>
                <a:tc>
                  <a:txBody>
                    <a:bodyPr/>
                    <a:lstStyle/>
                    <a:p>
                      <a:pPr algn="ctr"/>
                      <a:r>
                        <a:rPr lang="en-US" dirty="0"/>
                        <a:t>6:5-6</a:t>
                      </a:r>
                    </a:p>
                    <a:p>
                      <a:pPr algn="ctr"/>
                      <a:endParaRPr lang="en-US" dirty="0"/>
                    </a:p>
                    <a:p>
                      <a:pPr algn="ctr"/>
                      <a:r>
                        <a:rPr lang="en-US" dirty="0"/>
                        <a:t>3</a:t>
                      </a:r>
                      <a:r>
                        <a:rPr lang="en-US" baseline="30000" dirty="0"/>
                        <a:t>RD</a:t>
                      </a:r>
                      <a:endParaRPr lang="en-US" dirty="0"/>
                    </a:p>
                    <a:p>
                      <a:pPr algn="ctr"/>
                      <a:endParaRPr lang="en-US" dirty="0"/>
                    </a:p>
                    <a:p>
                      <a:pPr algn="ctr"/>
                      <a:r>
                        <a:rPr lang="en-US" dirty="0"/>
                        <a:t>B</a:t>
                      </a:r>
                    </a:p>
                    <a:p>
                      <a:pPr algn="ctr"/>
                      <a:r>
                        <a:rPr lang="en-US" dirty="0"/>
                        <a:t>L</a:t>
                      </a:r>
                    </a:p>
                    <a:p>
                      <a:pPr algn="ctr"/>
                      <a:r>
                        <a:rPr lang="en-US" dirty="0"/>
                        <a:t>A</a:t>
                      </a:r>
                    </a:p>
                    <a:p>
                      <a:pPr algn="ctr"/>
                      <a:r>
                        <a:rPr lang="en-US" dirty="0"/>
                        <a:t>C</a:t>
                      </a:r>
                    </a:p>
                    <a:p>
                      <a:pPr algn="ctr"/>
                      <a:r>
                        <a:rPr lang="en-US" dirty="0"/>
                        <a:t>K</a:t>
                      </a:r>
                    </a:p>
                    <a:p>
                      <a:pPr algn="ctr"/>
                      <a:endParaRPr lang="en-US" dirty="0"/>
                    </a:p>
                    <a:p>
                      <a:pPr algn="ctr"/>
                      <a:r>
                        <a:rPr lang="en-US" dirty="0"/>
                        <a:t>H</a:t>
                      </a:r>
                    </a:p>
                    <a:p>
                      <a:pPr algn="ctr"/>
                      <a:r>
                        <a:rPr lang="en-US" dirty="0"/>
                        <a:t>O</a:t>
                      </a:r>
                    </a:p>
                    <a:p>
                      <a:pPr algn="ctr"/>
                      <a:r>
                        <a:rPr lang="en-US" dirty="0"/>
                        <a:t>R</a:t>
                      </a:r>
                    </a:p>
                    <a:p>
                      <a:pPr algn="ctr"/>
                      <a:r>
                        <a:rPr lang="en-US" dirty="0"/>
                        <a:t>S</a:t>
                      </a:r>
                    </a:p>
                    <a:p>
                      <a:pPr algn="ctr"/>
                      <a:r>
                        <a:rPr lang="en-US" dirty="0"/>
                        <a:t>E</a:t>
                      </a:r>
                    </a:p>
                  </a:txBody>
                  <a:tcPr/>
                </a:tc>
                <a:tc>
                  <a:txBody>
                    <a:bodyPr/>
                    <a:lstStyle/>
                    <a:p>
                      <a:pPr algn="ctr"/>
                      <a:r>
                        <a:rPr lang="en-US" dirty="0"/>
                        <a:t>6:7-8</a:t>
                      </a:r>
                    </a:p>
                    <a:p>
                      <a:pPr algn="ctr"/>
                      <a:endParaRPr lang="en-US" dirty="0"/>
                    </a:p>
                    <a:p>
                      <a:pPr algn="ctr"/>
                      <a:r>
                        <a:rPr lang="en-US" dirty="0"/>
                        <a:t>4</a:t>
                      </a:r>
                      <a:r>
                        <a:rPr lang="en-US" baseline="30000" dirty="0"/>
                        <a:t>TH</a:t>
                      </a:r>
                      <a:endParaRPr lang="en-US" dirty="0"/>
                    </a:p>
                    <a:p>
                      <a:pPr algn="ctr"/>
                      <a:endParaRPr lang="en-US" dirty="0"/>
                    </a:p>
                    <a:p>
                      <a:pPr algn="ctr"/>
                      <a:r>
                        <a:rPr lang="en-US" dirty="0"/>
                        <a:t>P</a:t>
                      </a:r>
                    </a:p>
                    <a:p>
                      <a:pPr algn="ctr"/>
                      <a:r>
                        <a:rPr lang="en-US" dirty="0"/>
                        <a:t>A</a:t>
                      </a:r>
                    </a:p>
                    <a:p>
                      <a:pPr algn="ctr"/>
                      <a:r>
                        <a:rPr lang="en-US" dirty="0"/>
                        <a:t>L</a:t>
                      </a:r>
                    </a:p>
                    <a:p>
                      <a:pPr algn="ctr"/>
                      <a:r>
                        <a:rPr lang="en-US" dirty="0"/>
                        <a:t>E</a:t>
                      </a:r>
                    </a:p>
                    <a:p>
                      <a:pPr algn="ctr"/>
                      <a:endParaRPr lang="en-US" dirty="0"/>
                    </a:p>
                    <a:p>
                      <a:pPr algn="ctr"/>
                      <a:r>
                        <a:rPr lang="en-US" dirty="0"/>
                        <a:t>H</a:t>
                      </a:r>
                    </a:p>
                    <a:p>
                      <a:pPr algn="ctr"/>
                      <a:r>
                        <a:rPr lang="en-US" dirty="0"/>
                        <a:t>O</a:t>
                      </a:r>
                    </a:p>
                    <a:p>
                      <a:pPr algn="ctr"/>
                      <a:r>
                        <a:rPr lang="en-US" dirty="0"/>
                        <a:t>R</a:t>
                      </a:r>
                    </a:p>
                    <a:p>
                      <a:pPr algn="ctr"/>
                      <a:r>
                        <a:rPr lang="en-US" dirty="0"/>
                        <a:t>S</a:t>
                      </a:r>
                    </a:p>
                    <a:p>
                      <a:pPr algn="ctr"/>
                      <a:r>
                        <a:rPr lang="en-US" dirty="0"/>
                        <a:t>E</a:t>
                      </a:r>
                    </a:p>
                    <a:p>
                      <a:pPr algn="ctr"/>
                      <a:endParaRPr lang="en-US" dirty="0"/>
                    </a:p>
                  </a:txBody>
                  <a:tcPr/>
                </a:tc>
                <a:tc>
                  <a:txBody>
                    <a:bodyPr/>
                    <a:lstStyle/>
                    <a:p>
                      <a:pPr algn="ctr"/>
                      <a:r>
                        <a:rPr lang="en-US" dirty="0"/>
                        <a:t>6:9-11</a:t>
                      </a:r>
                    </a:p>
                    <a:p>
                      <a:pPr algn="ctr"/>
                      <a:r>
                        <a:rPr lang="en-US" dirty="0"/>
                        <a:t>5</a:t>
                      </a:r>
                      <a:r>
                        <a:rPr lang="en-US" baseline="30000" dirty="0"/>
                        <a:t>th</a:t>
                      </a:r>
                      <a:r>
                        <a:rPr lang="en-US" dirty="0"/>
                        <a:t> </a:t>
                      </a:r>
                    </a:p>
                    <a:p>
                      <a:pPr algn="ctr"/>
                      <a:endParaRPr lang="en-US" dirty="0"/>
                    </a:p>
                    <a:p>
                      <a:pPr algn="ctr"/>
                      <a:r>
                        <a:rPr lang="en-US" dirty="0"/>
                        <a:t>S</a:t>
                      </a:r>
                    </a:p>
                    <a:p>
                      <a:pPr algn="ctr"/>
                      <a:r>
                        <a:rPr lang="en-US" dirty="0"/>
                        <a:t>O</a:t>
                      </a:r>
                    </a:p>
                    <a:p>
                      <a:pPr algn="ctr"/>
                      <a:r>
                        <a:rPr lang="en-US" dirty="0"/>
                        <a:t>U</a:t>
                      </a:r>
                    </a:p>
                    <a:p>
                      <a:pPr algn="ctr"/>
                      <a:r>
                        <a:rPr lang="en-US" dirty="0"/>
                        <a:t>L</a:t>
                      </a:r>
                    </a:p>
                    <a:p>
                      <a:pPr algn="ctr"/>
                      <a:r>
                        <a:rPr lang="en-US" dirty="0"/>
                        <a:t>S</a:t>
                      </a:r>
                    </a:p>
                    <a:p>
                      <a:pPr algn="ctr"/>
                      <a:endParaRPr lang="en-US" dirty="0"/>
                    </a:p>
                    <a:p>
                      <a:pPr algn="ctr"/>
                      <a:r>
                        <a:rPr lang="en-US" dirty="0"/>
                        <a:t>U</a:t>
                      </a:r>
                    </a:p>
                    <a:p>
                      <a:pPr algn="ctr"/>
                      <a:r>
                        <a:rPr lang="en-US" dirty="0"/>
                        <a:t>N</a:t>
                      </a:r>
                    </a:p>
                    <a:p>
                      <a:pPr algn="ctr"/>
                      <a:r>
                        <a:rPr lang="en-US" dirty="0"/>
                        <a:t>D</a:t>
                      </a:r>
                    </a:p>
                    <a:p>
                      <a:pPr algn="ctr"/>
                      <a:r>
                        <a:rPr lang="en-US" dirty="0"/>
                        <a:t>E</a:t>
                      </a:r>
                    </a:p>
                    <a:p>
                      <a:pPr algn="ctr"/>
                      <a:r>
                        <a:rPr lang="en-US" dirty="0"/>
                        <a:t>R</a:t>
                      </a:r>
                    </a:p>
                    <a:p>
                      <a:pPr algn="ctr"/>
                      <a:endParaRPr lang="en-US" dirty="0"/>
                    </a:p>
                    <a:p>
                      <a:pPr algn="ctr"/>
                      <a:r>
                        <a:rPr lang="en-US" dirty="0"/>
                        <a:t>A</a:t>
                      </a:r>
                    </a:p>
                    <a:p>
                      <a:pPr algn="ctr"/>
                      <a:r>
                        <a:rPr lang="en-US" dirty="0"/>
                        <a:t>L</a:t>
                      </a:r>
                    </a:p>
                    <a:p>
                      <a:pPr algn="ctr"/>
                      <a:r>
                        <a:rPr lang="en-US" dirty="0"/>
                        <a:t>T</a:t>
                      </a:r>
                    </a:p>
                    <a:p>
                      <a:pPr algn="ctr"/>
                      <a:r>
                        <a:rPr lang="en-US" dirty="0"/>
                        <a:t>A</a:t>
                      </a:r>
                    </a:p>
                    <a:p>
                      <a:pPr algn="ctr"/>
                      <a:r>
                        <a:rPr lang="en-US" dirty="0"/>
                        <a:t>R</a:t>
                      </a:r>
                    </a:p>
                  </a:txBody>
                  <a:tcPr/>
                </a:tc>
                <a:tc>
                  <a:txBody>
                    <a:bodyPr/>
                    <a:lstStyle/>
                    <a:p>
                      <a:pPr algn="ctr"/>
                      <a:r>
                        <a:rPr lang="en-US" dirty="0"/>
                        <a:t>6:12-17</a:t>
                      </a:r>
                    </a:p>
                    <a:p>
                      <a:pPr algn="ctr"/>
                      <a:r>
                        <a:rPr lang="en-US" dirty="0"/>
                        <a:t>6</a:t>
                      </a:r>
                      <a:r>
                        <a:rPr lang="en-US" baseline="30000" dirty="0"/>
                        <a:t>TH</a:t>
                      </a:r>
                      <a:r>
                        <a:rPr lang="en-US" dirty="0"/>
                        <a:t> </a:t>
                      </a:r>
                    </a:p>
                    <a:p>
                      <a:pPr algn="ctr"/>
                      <a:endParaRPr lang="en-US" dirty="0"/>
                    </a:p>
                    <a:p>
                      <a:pPr algn="ctr"/>
                      <a:r>
                        <a:rPr lang="en-US" sz="2000" dirty="0"/>
                        <a:t>G</a:t>
                      </a:r>
                    </a:p>
                    <a:p>
                      <a:pPr algn="ctr"/>
                      <a:r>
                        <a:rPr lang="en-US" sz="2000" dirty="0"/>
                        <a:t>R</a:t>
                      </a:r>
                    </a:p>
                    <a:p>
                      <a:pPr algn="ctr"/>
                      <a:r>
                        <a:rPr lang="en-US" sz="2000" dirty="0"/>
                        <a:t>E</a:t>
                      </a:r>
                    </a:p>
                    <a:p>
                      <a:pPr algn="ctr"/>
                      <a:r>
                        <a:rPr lang="en-US" sz="2000" dirty="0"/>
                        <a:t>A</a:t>
                      </a:r>
                    </a:p>
                    <a:p>
                      <a:pPr algn="ctr"/>
                      <a:r>
                        <a:rPr lang="en-US" sz="2000" dirty="0"/>
                        <a:t>T</a:t>
                      </a:r>
                    </a:p>
                    <a:p>
                      <a:pPr algn="ctr"/>
                      <a:endParaRPr lang="en-US" sz="2000" dirty="0"/>
                    </a:p>
                    <a:p>
                      <a:pPr algn="ctr"/>
                      <a:r>
                        <a:rPr lang="en-US" sz="2000" dirty="0"/>
                        <a:t>E</a:t>
                      </a:r>
                    </a:p>
                    <a:p>
                      <a:pPr algn="ctr"/>
                      <a:r>
                        <a:rPr lang="en-US" sz="2000" dirty="0"/>
                        <a:t>A</a:t>
                      </a:r>
                    </a:p>
                    <a:p>
                      <a:pPr algn="ctr"/>
                      <a:r>
                        <a:rPr lang="en-US" sz="2000" dirty="0"/>
                        <a:t>R</a:t>
                      </a:r>
                    </a:p>
                    <a:p>
                      <a:pPr algn="ctr"/>
                      <a:r>
                        <a:rPr lang="en-US" sz="2000" dirty="0"/>
                        <a:t>T</a:t>
                      </a:r>
                    </a:p>
                    <a:p>
                      <a:pPr algn="ctr"/>
                      <a:r>
                        <a:rPr lang="en-US" sz="2000" dirty="0"/>
                        <a:t>H</a:t>
                      </a:r>
                    </a:p>
                    <a:p>
                      <a:pPr algn="ctr"/>
                      <a:r>
                        <a:rPr lang="en-US" sz="2000" dirty="0"/>
                        <a:t>Q</a:t>
                      </a:r>
                    </a:p>
                    <a:p>
                      <a:pPr algn="ctr"/>
                      <a:r>
                        <a:rPr lang="en-US" sz="2000" dirty="0"/>
                        <a:t>U</a:t>
                      </a:r>
                    </a:p>
                    <a:p>
                      <a:pPr algn="ctr"/>
                      <a:r>
                        <a:rPr lang="en-US" sz="2000" dirty="0"/>
                        <a:t>A</a:t>
                      </a:r>
                    </a:p>
                    <a:p>
                      <a:pPr algn="ctr"/>
                      <a:r>
                        <a:rPr lang="en-US" sz="2000" dirty="0"/>
                        <a:t>K</a:t>
                      </a:r>
                    </a:p>
                    <a:p>
                      <a:pPr algn="ctr"/>
                      <a:r>
                        <a:rPr lang="en-US" sz="2000" dirty="0"/>
                        <a:t>E</a:t>
                      </a:r>
                      <a:endParaRPr lang="en-US" dirty="0"/>
                    </a:p>
                  </a:txBody>
                  <a:tcPr/>
                </a:tc>
                <a:tc>
                  <a:txBody>
                    <a:bodyPr/>
                    <a:lstStyle/>
                    <a:p>
                      <a:pPr algn="ctr"/>
                      <a:r>
                        <a:rPr lang="en-US" dirty="0"/>
                        <a:t>CHAPTER</a:t>
                      </a:r>
                    </a:p>
                    <a:p>
                      <a:pPr algn="ctr"/>
                      <a:r>
                        <a:rPr lang="en-US" dirty="0"/>
                        <a:t>7:1-17</a:t>
                      </a:r>
                    </a:p>
                    <a:p>
                      <a:pPr algn="ctr"/>
                      <a:endParaRPr lang="en-US" dirty="0"/>
                    </a:p>
                    <a:p>
                      <a:pPr algn="ctr"/>
                      <a:r>
                        <a:rPr lang="en-US" sz="2400" dirty="0"/>
                        <a:t>Interlude</a:t>
                      </a:r>
                    </a:p>
                    <a:p>
                      <a:pPr algn="ctr"/>
                      <a:endParaRPr lang="en-US" dirty="0"/>
                    </a:p>
                    <a:p>
                      <a:pPr algn="ctr"/>
                      <a:r>
                        <a:rPr lang="en-US" sz="2400" dirty="0"/>
                        <a:t>Between</a:t>
                      </a:r>
                    </a:p>
                    <a:p>
                      <a:pPr algn="ctr"/>
                      <a:endParaRPr lang="en-US" dirty="0"/>
                    </a:p>
                    <a:p>
                      <a:pPr algn="ctr"/>
                      <a:r>
                        <a:rPr lang="en-US" sz="2400" dirty="0"/>
                        <a:t>6</a:t>
                      </a:r>
                      <a:r>
                        <a:rPr lang="en-US" sz="2400" baseline="30000" dirty="0"/>
                        <a:t>th</a:t>
                      </a:r>
                      <a:r>
                        <a:rPr lang="en-US" sz="2400" dirty="0"/>
                        <a:t> &amp; 7</a:t>
                      </a:r>
                      <a:r>
                        <a:rPr lang="en-US" sz="2400" baseline="30000" dirty="0"/>
                        <a:t>th</a:t>
                      </a:r>
                      <a:r>
                        <a:rPr lang="en-US" sz="2400" dirty="0"/>
                        <a:t> </a:t>
                      </a:r>
                    </a:p>
                    <a:p>
                      <a:pPr algn="ctr"/>
                      <a:endParaRPr lang="en-US" dirty="0"/>
                    </a:p>
                    <a:p>
                      <a:pPr algn="ctr"/>
                      <a:r>
                        <a:rPr lang="en-US" sz="2800" dirty="0"/>
                        <a:t>Seals</a:t>
                      </a:r>
                    </a:p>
                    <a:p>
                      <a:pPr algn="ctr"/>
                      <a:endParaRPr lang="en-US" dirty="0"/>
                    </a:p>
                    <a:p>
                      <a:pPr algn="ctr"/>
                      <a:r>
                        <a:rPr lang="en-US" sz="2400" dirty="0"/>
                        <a:t>144,000</a:t>
                      </a:r>
                    </a:p>
                    <a:p>
                      <a:pPr algn="ctr"/>
                      <a:r>
                        <a:rPr lang="en-US" sz="2400" dirty="0"/>
                        <a:t>Sealed</a:t>
                      </a:r>
                    </a:p>
                    <a:p>
                      <a:pPr algn="ctr"/>
                      <a:endParaRPr lang="en-US" dirty="0"/>
                    </a:p>
                    <a:p>
                      <a:pPr algn="ctr"/>
                      <a:r>
                        <a:rPr lang="en-US" dirty="0"/>
                        <a:t>The</a:t>
                      </a:r>
                      <a:r>
                        <a:rPr lang="en-US" baseline="0" dirty="0"/>
                        <a:t> </a:t>
                      </a:r>
                    </a:p>
                    <a:p>
                      <a:pPr algn="ctr"/>
                      <a:r>
                        <a:rPr lang="en-US" baseline="0" dirty="0"/>
                        <a:t>Innumerable</a:t>
                      </a:r>
                    </a:p>
                    <a:p>
                      <a:pPr algn="ctr"/>
                      <a:r>
                        <a:rPr lang="en-US" baseline="0" dirty="0"/>
                        <a:t>Multitude</a:t>
                      </a:r>
                      <a:endParaRPr lang="en-US" dirty="0"/>
                    </a:p>
                  </a:txBody>
                  <a:tcPr/>
                </a:tc>
                <a:extLst>
                  <a:ext uri="{0D108BD9-81ED-4DB2-BD59-A6C34878D82A}">
                    <a16:rowId xmlns:a16="http://schemas.microsoft.com/office/drawing/2014/main" val="10000"/>
                  </a:ext>
                </a:extLst>
              </a:tr>
            </a:tbl>
          </a:graphicData>
        </a:graphic>
      </p:graphicFrame>
      <p:sp>
        <p:nvSpPr>
          <p:cNvPr id="7" name="TextBox 6"/>
          <p:cNvSpPr txBox="1"/>
          <p:nvPr/>
        </p:nvSpPr>
        <p:spPr>
          <a:xfrm>
            <a:off x="4572000" y="609601"/>
            <a:ext cx="6096000" cy="461665"/>
          </a:xfrm>
          <a:prstGeom prst="rect">
            <a:avLst/>
          </a:prstGeom>
          <a:noFill/>
        </p:spPr>
        <p:txBody>
          <a:bodyPr wrap="square" rtlCol="0">
            <a:spAutoFit/>
          </a:bodyPr>
          <a:lstStyle/>
          <a:p>
            <a:pPr algn="ctr"/>
            <a:r>
              <a:rPr lang="en-US" dirty="0">
                <a:solidFill>
                  <a:prstClr val="black"/>
                </a:solidFill>
                <a:latin typeface="Calibri"/>
              </a:rPr>
              <a:t> </a:t>
            </a:r>
            <a:r>
              <a:rPr lang="en-US" sz="2400" b="1" dirty="0">
                <a:solidFill>
                  <a:prstClr val="black"/>
                </a:solidFill>
                <a:latin typeface="Calibri"/>
              </a:rPr>
              <a:t>THE SEVEN SEALS  Chapters 6-11</a:t>
            </a:r>
          </a:p>
        </p:txBody>
      </p:sp>
    </p:spTree>
    <p:extLst>
      <p:ext uri="{BB962C8B-B14F-4D97-AF65-F5344CB8AC3E}">
        <p14:creationId xmlns:p14="http://schemas.microsoft.com/office/powerpoint/2010/main" val="1404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3" y="0"/>
            <a:ext cx="6086007"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993" y="0"/>
            <a:ext cx="6086007" cy="6858000"/>
          </a:xfrm>
          <a:prstGeom prst="rect">
            <a:avLst/>
          </a:prstGeom>
        </p:spPr>
      </p:pic>
    </p:spTree>
    <p:extLst>
      <p:ext uri="{BB962C8B-B14F-4D97-AF65-F5344CB8AC3E}">
        <p14:creationId xmlns:p14="http://schemas.microsoft.com/office/powerpoint/2010/main" val="2996121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12192000" cy="715962"/>
          </a:xfrm>
        </p:spPr>
        <p:txBody>
          <a:bodyPr>
            <a:noAutofit/>
          </a:bodyPr>
          <a:lstStyle/>
          <a:p>
            <a:r>
              <a:rPr lang="en-US" sz="4800" b="1" dirty="0">
                <a:solidFill>
                  <a:srgbClr val="C00000"/>
                </a:solidFill>
                <a:effectLst>
                  <a:outerShdw blurRad="38100" dist="38100" dir="2700000" algn="tl">
                    <a:srgbClr val="000000">
                      <a:alpha val="43137"/>
                    </a:srgbClr>
                  </a:outerShdw>
                </a:effectLst>
              </a:rPr>
              <a:t>THE EARTHLY APOCALYPSE  Chapters 12 - 20</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26289863"/>
              </p:ext>
            </p:extLst>
          </p:nvPr>
        </p:nvGraphicFramePr>
        <p:xfrm>
          <a:off x="0" y="990600"/>
          <a:ext cx="12192001" cy="5943600"/>
        </p:xfrm>
        <a:graphic>
          <a:graphicData uri="http://schemas.openxmlformats.org/drawingml/2006/table">
            <a:tbl>
              <a:tblPr firstRow="1" bandRow="1">
                <a:tableStyleId>{5C22544A-7EE6-4342-B048-85BDC9FD1C3A}</a:tableStyleId>
              </a:tblPr>
              <a:tblGrid>
                <a:gridCol w="2017060">
                  <a:extLst>
                    <a:ext uri="{9D8B030D-6E8A-4147-A177-3AD203B41FA5}">
                      <a16:colId xmlns:a16="http://schemas.microsoft.com/office/drawing/2014/main" val="20000"/>
                    </a:ext>
                  </a:extLst>
                </a:gridCol>
                <a:gridCol w="1921008">
                  <a:extLst>
                    <a:ext uri="{9D8B030D-6E8A-4147-A177-3AD203B41FA5}">
                      <a16:colId xmlns:a16="http://schemas.microsoft.com/office/drawing/2014/main" val="20001"/>
                    </a:ext>
                  </a:extLst>
                </a:gridCol>
                <a:gridCol w="2593362">
                  <a:extLst>
                    <a:ext uri="{9D8B030D-6E8A-4147-A177-3AD203B41FA5}">
                      <a16:colId xmlns:a16="http://schemas.microsoft.com/office/drawing/2014/main" val="20002"/>
                    </a:ext>
                  </a:extLst>
                </a:gridCol>
                <a:gridCol w="1440758">
                  <a:extLst>
                    <a:ext uri="{9D8B030D-6E8A-4147-A177-3AD203B41FA5}">
                      <a16:colId xmlns:a16="http://schemas.microsoft.com/office/drawing/2014/main" val="20003"/>
                    </a:ext>
                  </a:extLst>
                </a:gridCol>
                <a:gridCol w="4219813">
                  <a:extLst>
                    <a:ext uri="{9D8B030D-6E8A-4147-A177-3AD203B41FA5}">
                      <a16:colId xmlns:a16="http://schemas.microsoft.com/office/drawing/2014/main" val="20004"/>
                    </a:ext>
                  </a:extLst>
                </a:gridCol>
              </a:tblGrid>
              <a:tr h="5943600">
                <a:tc>
                  <a:txBody>
                    <a:bodyPr/>
                    <a:lstStyle/>
                    <a:p>
                      <a:r>
                        <a:rPr lang="en-US" sz="2400" dirty="0"/>
                        <a:t>12:1-17</a:t>
                      </a:r>
                    </a:p>
                    <a:p>
                      <a:endParaRPr lang="en-US" sz="2400" dirty="0"/>
                    </a:p>
                    <a:p>
                      <a:r>
                        <a:rPr lang="en-US" sz="2400" dirty="0"/>
                        <a:t>The</a:t>
                      </a:r>
                    </a:p>
                    <a:p>
                      <a:endParaRPr lang="en-US" sz="900" dirty="0"/>
                    </a:p>
                    <a:p>
                      <a:r>
                        <a:rPr lang="en-US" sz="2400" dirty="0"/>
                        <a:t>Underlying</a:t>
                      </a:r>
                    </a:p>
                    <a:p>
                      <a:r>
                        <a:rPr lang="en-US" sz="2400" dirty="0"/>
                        <a:t>Conflict</a:t>
                      </a:r>
                    </a:p>
                    <a:p>
                      <a:endParaRPr lang="en-US" sz="1050" dirty="0"/>
                    </a:p>
                    <a:p>
                      <a:r>
                        <a:rPr lang="en-US" sz="2400" dirty="0"/>
                        <a:t>Between</a:t>
                      </a:r>
                    </a:p>
                    <a:p>
                      <a:r>
                        <a:rPr lang="en-US" sz="2400" dirty="0"/>
                        <a:t>Christ &amp;</a:t>
                      </a:r>
                    </a:p>
                    <a:p>
                      <a:r>
                        <a:rPr lang="en-US" sz="2400" dirty="0"/>
                        <a:t>Satan </a:t>
                      </a:r>
                    </a:p>
                    <a:p>
                      <a:r>
                        <a:rPr lang="en-US" sz="2400" dirty="0"/>
                        <a:t>Over Sin</a:t>
                      </a:r>
                    </a:p>
                    <a:p>
                      <a:endParaRPr lang="en-US" sz="600" dirty="0"/>
                    </a:p>
                    <a:p>
                      <a:r>
                        <a:rPr lang="en-US" sz="2400" dirty="0"/>
                        <a:t>Is</a:t>
                      </a:r>
                    </a:p>
                    <a:p>
                      <a:r>
                        <a:rPr lang="en-US" sz="2400" dirty="0"/>
                        <a:t>Developed</a:t>
                      </a:r>
                    </a:p>
                  </a:txBody>
                  <a:tcPr/>
                </a:tc>
                <a:tc>
                  <a:txBody>
                    <a:bodyPr/>
                    <a:lstStyle/>
                    <a:p>
                      <a:endParaRPr lang="en-US" dirty="0"/>
                    </a:p>
                    <a:p>
                      <a:endParaRPr lang="en-US" dirty="0"/>
                    </a:p>
                    <a:p>
                      <a:r>
                        <a:rPr lang="en-US" sz="2000" dirty="0">
                          <a:effectLst>
                            <a:outerShdw blurRad="38100" dist="38100" dir="2700000" algn="tl">
                              <a:srgbClr val="000000">
                                <a:alpha val="43137"/>
                              </a:srgbClr>
                            </a:outerShdw>
                          </a:effectLst>
                        </a:rPr>
                        <a:t>13:1-18</a:t>
                      </a:r>
                    </a:p>
                    <a:p>
                      <a:endParaRPr lang="en-US" sz="2000" dirty="0">
                        <a:effectLst>
                          <a:outerShdw blurRad="38100" dist="38100" dir="2700000" algn="tl">
                            <a:srgbClr val="000000">
                              <a:alpha val="43137"/>
                            </a:srgbClr>
                          </a:outerShdw>
                        </a:effectLst>
                      </a:endParaRPr>
                    </a:p>
                    <a:p>
                      <a:r>
                        <a:rPr lang="en-US" sz="2000" dirty="0">
                          <a:effectLst>
                            <a:outerShdw blurRad="38100" dist="38100" dir="2700000" algn="tl">
                              <a:srgbClr val="000000">
                                <a:alpha val="43137"/>
                              </a:srgbClr>
                            </a:outerShdw>
                          </a:effectLst>
                        </a:rPr>
                        <a:t>SATAN’S</a:t>
                      </a:r>
                    </a:p>
                    <a:p>
                      <a:r>
                        <a:rPr lang="en-US" sz="2000" dirty="0">
                          <a:effectLst>
                            <a:outerShdw blurRad="38100" dist="38100" dir="2700000" algn="tl">
                              <a:srgbClr val="000000">
                                <a:alpha val="43137"/>
                              </a:srgbClr>
                            </a:outerShdw>
                          </a:effectLst>
                        </a:rPr>
                        <a:t>HELPERS</a:t>
                      </a:r>
                    </a:p>
                    <a:p>
                      <a:r>
                        <a:rPr lang="en-US" sz="2000" dirty="0">
                          <a:effectLst>
                            <a:outerShdw blurRad="38100" dist="38100" dir="2700000" algn="tl">
                              <a:srgbClr val="000000">
                                <a:alpha val="43137"/>
                              </a:srgbClr>
                            </a:outerShdw>
                          </a:effectLst>
                        </a:rPr>
                        <a:t>INTRODUCED</a:t>
                      </a:r>
                    </a:p>
                    <a:p>
                      <a:endParaRPr lang="en-US" sz="2000" dirty="0">
                        <a:effectLst>
                          <a:outerShdw blurRad="38100" dist="38100" dir="2700000" algn="tl">
                            <a:srgbClr val="000000">
                              <a:alpha val="43137"/>
                            </a:srgbClr>
                          </a:outerShdw>
                        </a:effectLst>
                      </a:endParaRPr>
                    </a:p>
                    <a:p>
                      <a:r>
                        <a:rPr lang="en-US" sz="2000" dirty="0">
                          <a:effectLst>
                            <a:outerShdw blurRad="38100" dist="38100" dir="2700000" algn="tl">
                              <a:srgbClr val="000000">
                                <a:alpha val="43137"/>
                              </a:srgbClr>
                            </a:outerShdw>
                          </a:effectLst>
                        </a:rPr>
                        <a:t>THE ROMAN </a:t>
                      </a:r>
                    </a:p>
                    <a:p>
                      <a:r>
                        <a:rPr lang="en-US" sz="2000" dirty="0">
                          <a:effectLst>
                            <a:outerShdw blurRad="38100" dist="38100" dir="2700000" algn="tl">
                              <a:srgbClr val="000000">
                                <a:alpha val="43137"/>
                              </a:srgbClr>
                            </a:outerShdw>
                          </a:effectLst>
                        </a:rPr>
                        <a:t>EMPIRE</a:t>
                      </a:r>
                      <a:r>
                        <a:rPr lang="en-US" sz="2000" baseline="0" dirty="0">
                          <a:effectLst>
                            <a:outerShdw blurRad="38100" dist="38100" dir="2700000" algn="tl">
                              <a:srgbClr val="000000">
                                <a:alpha val="43137"/>
                              </a:srgbClr>
                            </a:outerShdw>
                          </a:effectLst>
                        </a:rPr>
                        <a:t> &amp;</a:t>
                      </a:r>
                    </a:p>
                    <a:p>
                      <a:endParaRPr lang="en-US" sz="2000" baseline="0" dirty="0">
                        <a:effectLst>
                          <a:outerShdw blurRad="38100" dist="38100" dir="2700000" algn="tl">
                            <a:srgbClr val="000000">
                              <a:alpha val="43137"/>
                            </a:srgbClr>
                          </a:outerShdw>
                        </a:effectLst>
                      </a:endParaRPr>
                    </a:p>
                    <a:p>
                      <a:r>
                        <a:rPr lang="en-US" sz="2000" baseline="0" dirty="0">
                          <a:effectLst>
                            <a:outerShdw blurRad="38100" dist="38100" dir="2700000" algn="tl">
                              <a:srgbClr val="000000">
                                <a:alpha val="43137"/>
                              </a:srgbClr>
                            </a:outerShdw>
                          </a:effectLst>
                        </a:rPr>
                        <a:t>PAGAN</a:t>
                      </a:r>
                    </a:p>
                    <a:p>
                      <a:r>
                        <a:rPr lang="en-US" sz="2000" baseline="0" dirty="0">
                          <a:effectLst>
                            <a:outerShdw blurRad="38100" dist="38100" dir="2700000" algn="tl">
                              <a:srgbClr val="000000">
                                <a:alpha val="43137"/>
                              </a:srgbClr>
                            </a:outerShdw>
                          </a:effectLst>
                        </a:rPr>
                        <a:t>RELIGIONS</a:t>
                      </a:r>
                    </a:p>
                    <a:p>
                      <a:r>
                        <a:rPr lang="en-US" sz="2000" baseline="0" dirty="0">
                          <a:effectLst>
                            <a:outerShdw blurRad="38100" dist="38100" dir="2700000" algn="tl">
                              <a:srgbClr val="000000">
                                <a:alpha val="43137"/>
                              </a:srgbClr>
                            </a:outerShdw>
                          </a:effectLst>
                        </a:rPr>
                        <a:t>THAT SERVED THE EMPIRE</a:t>
                      </a:r>
                      <a:endParaRPr lang="en-US" sz="2000" dirty="0">
                        <a:effectLst>
                          <a:outerShdw blurRad="38100" dist="38100" dir="2700000" algn="tl">
                            <a:srgbClr val="000000">
                              <a:alpha val="43137"/>
                            </a:srgbClr>
                          </a:outerShdw>
                        </a:effectLst>
                      </a:endParaRPr>
                    </a:p>
                  </a:txBody>
                  <a:tcPr/>
                </a:tc>
                <a:tc>
                  <a:txBody>
                    <a:bodyPr/>
                    <a:lstStyle/>
                    <a:p>
                      <a:endParaRPr lang="en-US" dirty="0"/>
                    </a:p>
                    <a:p>
                      <a:endParaRPr lang="en-US" dirty="0"/>
                    </a:p>
                    <a:p>
                      <a:r>
                        <a:rPr lang="en-US" sz="2000" dirty="0">
                          <a:effectLst>
                            <a:outerShdw blurRad="38100" dist="38100" dir="2700000" algn="tl">
                              <a:srgbClr val="000000">
                                <a:alpha val="43137"/>
                              </a:srgbClr>
                            </a:outerShdw>
                          </a:effectLst>
                        </a:rPr>
                        <a:t>14:1-13</a:t>
                      </a:r>
                    </a:p>
                    <a:p>
                      <a:pPr algn="ctr"/>
                      <a:r>
                        <a:rPr lang="en-US" sz="2000" dirty="0">
                          <a:effectLst>
                            <a:outerShdw blurRad="38100" dist="38100" dir="2700000" algn="tl">
                              <a:srgbClr val="000000">
                                <a:alpha val="43137"/>
                              </a:srgbClr>
                            </a:outerShdw>
                          </a:effectLst>
                        </a:rPr>
                        <a:t>The </a:t>
                      </a:r>
                    </a:p>
                    <a:p>
                      <a:pPr algn="ctr"/>
                      <a:r>
                        <a:rPr lang="en-US" sz="2000" dirty="0">
                          <a:effectLst>
                            <a:outerShdw blurRad="38100" dist="38100" dir="2700000" algn="tl">
                              <a:srgbClr val="000000">
                                <a:alpha val="43137"/>
                              </a:srgbClr>
                            </a:outerShdw>
                          </a:effectLst>
                        </a:rPr>
                        <a:t>LAMB</a:t>
                      </a:r>
                    </a:p>
                    <a:p>
                      <a:pPr algn="ctr"/>
                      <a:r>
                        <a:rPr lang="en-US" sz="2000" dirty="0">
                          <a:effectLst>
                            <a:outerShdw blurRad="38100" dist="38100" dir="2700000" algn="tl">
                              <a:srgbClr val="000000">
                                <a:alpha val="43137"/>
                              </a:srgbClr>
                            </a:outerShdw>
                          </a:effectLst>
                        </a:rPr>
                        <a:t>WITH</a:t>
                      </a:r>
                      <a:r>
                        <a:rPr lang="en-US" sz="2000" baseline="0" dirty="0">
                          <a:effectLst>
                            <a:outerShdw blurRad="38100" dist="38100" dir="2700000" algn="tl">
                              <a:srgbClr val="000000">
                                <a:alpha val="43137"/>
                              </a:srgbClr>
                            </a:outerShdw>
                          </a:effectLst>
                        </a:rPr>
                        <a:t> 144,000</a:t>
                      </a:r>
                    </a:p>
                    <a:p>
                      <a:pPr algn="ctr"/>
                      <a:r>
                        <a:rPr lang="en-US" sz="2000" baseline="0" dirty="0">
                          <a:effectLst>
                            <a:outerShdw blurRad="38100" dist="38100" dir="2700000" algn="tl">
                              <a:srgbClr val="000000">
                                <a:alpha val="43137"/>
                              </a:srgbClr>
                            </a:outerShdw>
                          </a:effectLst>
                        </a:rPr>
                        <a:t>INTRODUCED</a:t>
                      </a:r>
                    </a:p>
                    <a:p>
                      <a:pPr algn="ctr"/>
                      <a:r>
                        <a:rPr lang="en-US" sz="2000" baseline="0" dirty="0">
                          <a:effectLst>
                            <a:outerShdw blurRad="38100" dist="38100" dir="2700000" algn="tl">
                              <a:srgbClr val="000000">
                                <a:alpha val="43137"/>
                              </a:srgbClr>
                            </a:outerShdw>
                          </a:effectLst>
                        </a:rPr>
                        <a:t>CHRISTIANITY’S </a:t>
                      </a:r>
                    </a:p>
                    <a:p>
                      <a:pPr algn="ctr"/>
                      <a:r>
                        <a:rPr lang="en-US" sz="2000" baseline="0" dirty="0">
                          <a:effectLst>
                            <a:outerShdw blurRad="38100" dist="38100" dir="2700000" algn="tl">
                              <a:srgbClr val="000000">
                                <a:alpha val="43137"/>
                              </a:srgbClr>
                            </a:outerShdw>
                          </a:effectLst>
                        </a:rPr>
                        <a:t>THREE </a:t>
                      </a:r>
                    </a:p>
                    <a:p>
                      <a:pPr algn="ctr"/>
                      <a:r>
                        <a:rPr lang="en-US" sz="2000" baseline="0" dirty="0">
                          <a:effectLst>
                            <a:outerShdw blurRad="38100" dist="38100" dir="2700000" algn="tl">
                              <a:srgbClr val="000000">
                                <a:alpha val="43137"/>
                              </a:srgbClr>
                            </a:outerShdw>
                          </a:effectLst>
                        </a:rPr>
                        <a:t>MESSAGES:</a:t>
                      </a:r>
                    </a:p>
                    <a:p>
                      <a:pPr marL="457200" indent="-457200" algn="l">
                        <a:buFont typeface="+mj-lt"/>
                        <a:buAutoNum type="arabicPeriod"/>
                      </a:pPr>
                      <a:r>
                        <a:rPr lang="en-US" sz="2000" i="1" u="sng" baseline="0" dirty="0">
                          <a:effectLst>
                            <a:outerShdw blurRad="38100" dist="38100" dir="2700000" algn="tl">
                              <a:srgbClr val="000000">
                                <a:alpha val="43137"/>
                              </a:srgbClr>
                            </a:outerShdw>
                          </a:effectLst>
                        </a:rPr>
                        <a:t>The Gospel</a:t>
                      </a:r>
                    </a:p>
                    <a:p>
                      <a:pPr marL="457200" indent="-457200" algn="l">
                        <a:buFont typeface="+mj-lt"/>
                        <a:buAutoNum type="arabicPeriod" startAt="2"/>
                      </a:pPr>
                      <a:r>
                        <a:rPr lang="en-US" sz="2000" i="1" u="sng" baseline="0" dirty="0">
                          <a:effectLst>
                            <a:outerShdw blurRad="38100" dist="38100" dir="2700000" algn="tl">
                              <a:srgbClr val="000000">
                                <a:alpha val="43137"/>
                              </a:srgbClr>
                            </a:outerShdw>
                          </a:effectLst>
                        </a:rPr>
                        <a:t>The Fall of Babylon</a:t>
                      </a:r>
                    </a:p>
                    <a:p>
                      <a:pPr marL="457200" indent="-457200" algn="l">
                        <a:buFont typeface="+mj-lt"/>
                        <a:buAutoNum type="arabicPeriod" startAt="3"/>
                      </a:pPr>
                      <a:r>
                        <a:rPr lang="en-US" sz="2000" i="1" u="sng" baseline="0" dirty="0">
                          <a:effectLst>
                            <a:outerShdw blurRad="38100" dist="38100" dir="2700000" algn="tl">
                              <a:srgbClr val="000000">
                                <a:alpha val="43137"/>
                              </a:srgbClr>
                            </a:outerShdw>
                          </a:effectLst>
                        </a:rPr>
                        <a:t>Warning Against Worshiping the Empire</a:t>
                      </a:r>
                      <a:endParaRPr lang="en-US" sz="2000" i="1" u="sng" dirty="0">
                        <a:effectLst>
                          <a:outerShdw blurRad="38100" dist="38100" dir="2700000" algn="tl">
                            <a:srgbClr val="000000">
                              <a:alpha val="43137"/>
                            </a:srgbClr>
                          </a:outerShdw>
                        </a:effectLst>
                      </a:endParaRPr>
                    </a:p>
                  </a:txBody>
                  <a:tcPr/>
                </a:tc>
                <a:tc>
                  <a:txBody>
                    <a:bodyPr/>
                    <a:lstStyle/>
                    <a:p>
                      <a:r>
                        <a:rPr lang="en-US" dirty="0"/>
                        <a:t>14:14-16</a:t>
                      </a:r>
                    </a:p>
                    <a:p>
                      <a:endParaRPr lang="en-US" dirty="0"/>
                    </a:p>
                    <a:p>
                      <a:r>
                        <a:rPr lang="en-US" dirty="0"/>
                        <a:t>THE </a:t>
                      </a:r>
                    </a:p>
                    <a:p>
                      <a:r>
                        <a:rPr lang="en-US" dirty="0"/>
                        <a:t>REAPING</a:t>
                      </a:r>
                    </a:p>
                    <a:p>
                      <a:r>
                        <a:rPr lang="en-US" dirty="0"/>
                        <a:t>OF</a:t>
                      </a:r>
                    </a:p>
                    <a:p>
                      <a:r>
                        <a:rPr lang="en-US" dirty="0"/>
                        <a:t>THE</a:t>
                      </a:r>
                      <a:endParaRPr lang="en-US" baseline="0" dirty="0"/>
                    </a:p>
                    <a:p>
                      <a:r>
                        <a:rPr lang="en-US" baseline="0" dirty="0"/>
                        <a:t>GOOD</a:t>
                      </a:r>
                    </a:p>
                    <a:p>
                      <a:r>
                        <a:rPr lang="en-US" baseline="0" dirty="0"/>
                        <a:t>HARVEST</a:t>
                      </a:r>
                    </a:p>
                    <a:p>
                      <a:endParaRPr lang="en-US" baseline="0" dirty="0"/>
                    </a:p>
                    <a:p>
                      <a:r>
                        <a:rPr lang="en-US" baseline="0" dirty="0"/>
                        <a:t>14:17-20</a:t>
                      </a:r>
                    </a:p>
                    <a:p>
                      <a:r>
                        <a:rPr lang="en-US" baseline="0" dirty="0"/>
                        <a:t>THE</a:t>
                      </a:r>
                    </a:p>
                    <a:p>
                      <a:r>
                        <a:rPr lang="en-US" baseline="0" dirty="0"/>
                        <a:t>REAPING </a:t>
                      </a:r>
                    </a:p>
                    <a:p>
                      <a:r>
                        <a:rPr lang="en-US" baseline="0" dirty="0"/>
                        <a:t>OF THE</a:t>
                      </a:r>
                    </a:p>
                    <a:p>
                      <a:r>
                        <a:rPr lang="en-US" baseline="0" dirty="0"/>
                        <a:t>VINE OF</a:t>
                      </a:r>
                    </a:p>
                    <a:p>
                      <a:r>
                        <a:rPr lang="en-US" baseline="0" dirty="0"/>
                        <a:t>EARTH</a:t>
                      </a:r>
                      <a:endParaRPr lang="en-US" dirty="0"/>
                    </a:p>
                  </a:txBody>
                  <a:tcPr/>
                </a:tc>
                <a:tc>
                  <a:txBody>
                    <a:bodyPr/>
                    <a:lstStyle/>
                    <a:p>
                      <a:pPr algn="ctr"/>
                      <a:endParaRPr lang="en-US" dirty="0"/>
                    </a:p>
                    <a:p>
                      <a:pPr algn="ctr"/>
                      <a:endParaRPr lang="en-US" dirty="0"/>
                    </a:p>
                    <a:p>
                      <a:pPr algn="ctr"/>
                      <a:r>
                        <a:rPr lang="en-US" sz="2400" dirty="0"/>
                        <a:t>15:1-8</a:t>
                      </a:r>
                    </a:p>
                    <a:p>
                      <a:pPr algn="ctr"/>
                      <a:r>
                        <a:rPr lang="en-US" sz="2400" dirty="0"/>
                        <a:t>Victorious saints rejoice as the seven angels with the seven bowls of wrath are sent from God</a:t>
                      </a:r>
                    </a:p>
                    <a:p>
                      <a:pPr algn="l"/>
                      <a:r>
                        <a:rPr lang="en-US" sz="2400" dirty="0"/>
                        <a:t>1</a:t>
                      </a:r>
                      <a:r>
                        <a:rPr lang="en-US" sz="2400" baseline="30000" dirty="0"/>
                        <a:t>st</a:t>
                      </a:r>
                      <a:r>
                        <a:rPr lang="en-US" sz="2400" dirty="0"/>
                        <a:t> 16:1-2      Earth</a:t>
                      </a:r>
                    </a:p>
                    <a:p>
                      <a:pPr algn="l"/>
                      <a:r>
                        <a:rPr lang="en-US" sz="2400" dirty="0"/>
                        <a:t>2</a:t>
                      </a:r>
                      <a:r>
                        <a:rPr lang="en-US" sz="2400" baseline="30000" dirty="0"/>
                        <a:t>nd</a:t>
                      </a:r>
                      <a:r>
                        <a:rPr lang="en-US" sz="2400" dirty="0"/>
                        <a:t> 16:3         Sea</a:t>
                      </a:r>
                    </a:p>
                    <a:p>
                      <a:pPr algn="l"/>
                      <a:r>
                        <a:rPr lang="en-US" sz="2400" dirty="0"/>
                        <a:t>3</a:t>
                      </a:r>
                      <a:r>
                        <a:rPr lang="en-US" sz="2400" baseline="30000" dirty="0"/>
                        <a:t>rd</a:t>
                      </a:r>
                      <a:r>
                        <a:rPr lang="en-US" sz="2400" dirty="0"/>
                        <a:t> 16:4-7      Rivers</a:t>
                      </a:r>
                    </a:p>
                    <a:p>
                      <a:pPr algn="l"/>
                      <a:r>
                        <a:rPr lang="en-US" sz="2400" dirty="0"/>
                        <a:t>4</a:t>
                      </a:r>
                      <a:r>
                        <a:rPr lang="en-US" sz="2400" baseline="30000" dirty="0"/>
                        <a:t>th</a:t>
                      </a:r>
                      <a:r>
                        <a:rPr lang="en-US" sz="2400" dirty="0"/>
                        <a:t> 16:8-9      Sun</a:t>
                      </a:r>
                    </a:p>
                    <a:p>
                      <a:pPr algn="l"/>
                      <a:r>
                        <a:rPr lang="en-US" sz="2400" dirty="0"/>
                        <a:t>5</a:t>
                      </a:r>
                      <a:r>
                        <a:rPr lang="en-US" sz="2400" baseline="30000" dirty="0"/>
                        <a:t>th</a:t>
                      </a:r>
                      <a:r>
                        <a:rPr lang="en-US" sz="2400" dirty="0"/>
                        <a:t> 16:10-11  Rome</a:t>
                      </a:r>
                    </a:p>
                    <a:p>
                      <a:pPr algn="l"/>
                      <a:r>
                        <a:rPr lang="en-US" sz="2400" dirty="0"/>
                        <a:t>6</a:t>
                      </a:r>
                      <a:r>
                        <a:rPr lang="en-US" sz="2400" baseline="30000" dirty="0"/>
                        <a:t>th</a:t>
                      </a:r>
                      <a:r>
                        <a:rPr lang="en-US" sz="2400" dirty="0"/>
                        <a:t> 16:12-16  Euphrates</a:t>
                      </a:r>
                    </a:p>
                    <a:p>
                      <a:pPr algn="l"/>
                      <a:r>
                        <a:rPr lang="en-US" sz="2400" dirty="0"/>
                        <a:t>7</a:t>
                      </a:r>
                      <a:r>
                        <a:rPr lang="en-US" sz="2400" baseline="30000" dirty="0"/>
                        <a:t>th</a:t>
                      </a:r>
                      <a:r>
                        <a:rPr lang="en-US" sz="2400" dirty="0"/>
                        <a:t> 16:17-21  Air</a:t>
                      </a:r>
                    </a:p>
                    <a:p>
                      <a:pPr algn="l"/>
                      <a:endParaRPr lang="en-US" dirty="0"/>
                    </a:p>
                  </a:txBody>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2013357" y="990600"/>
            <a:ext cx="4521667" cy="51847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prstClr val="black"/>
                </a:solidFill>
                <a:effectLst>
                  <a:outerShdw blurRad="38100" dist="38100" dir="2700000" algn="tl">
                    <a:srgbClr val="000000">
                      <a:alpha val="43137"/>
                    </a:srgbClr>
                  </a:outerShdw>
                </a:effectLst>
                <a:latin typeface="Calibri"/>
              </a:rPr>
              <a:t>The Foes In This Conflict Introduced</a:t>
            </a:r>
          </a:p>
        </p:txBody>
      </p:sp>
      <p:sp>
        <p:nvSpPr>
          <p:cNvPr id="5" name="Title 1"/>
          <p:cNvSpPr txBox="1">
            <a:spLocks/>
          </p:cNvSpPr>
          <p:nvPr/>
        </p:nvSpPr>
        <p:spPr>
          <a:xfrm>
            <a:off x="7969541" y="1005522"/>
            <a:ext cx="4222459" cy="518478"/>
          </a:xfrm>
          <a:prstGeom prst="rect">
            <a:avLst/>
          </a:prstGeom>
          <a:solidFill>
            <a:schemeClr val="bg1"/>
          </a:solidFill>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prstClr val="black"/>
                </a:solidFill>
                <a:effectLst>
                  <a:outerShdw blurRad="38100" dist="38100" dir="2700000" algn="tl">
                    <a:srgbClr val="000000">
                      <a:alpha val="43137"/>
                    </a:srgbClr>
                  </a:outerShdw>
                </a:effectLst>
                <a:latin typeface="Calibri"/>
              </a:rPr>
              <a:t>The 7 Last Plagues or Bowls of Wrath Upon Babylon</a:t>
            </a:r>
          </a:p>
        </p:txBody>
      </p:sp>
    </p:spTree>
    <p:extLst>
      <p:ext uri="{BB962C8B-B14F-4D97-AF65-F5344CB8AC3E}">
        <p14:creationId xmlns:p14="http://schemas.microsoft.com/office/powerpoint/2010/main" val="1591223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rriamRegular" panose="00000400000000000000" pitchFamily="2" charset="2"/>
              </a:rPr>
              <a:t>CONTENT</a:t>
            </a:r>
          </a:p>
        </p:txBody>
      </p:sp>
      <p:sp>
        <p:nvSpPr>
          <p:cNvPr id="7" name="TextBox 6"/>
          <p:cNvSpPr txBox="1"/>
          <p:nvPr/>
        </p:nvSpPr>
        <p:spPr>
          <a:xfrm>
            <a:off x="1905000" y="1371601"/>
            <a:ext cx="8382000" cy="2062103"/>
          </a:xfrm>
          <a:prstGeom prst="rect">
            <a:avLst/>
          </a:prstGeom>
          <a:noFill/>
        </p:spPr>
        <p:txBody>
          <a:bodyPr wrap="square" rtlCol="0">
            <a:spAutoFit/>
          </a:bodyPr>
          <a:lstStyle/>
          <a:p>
            <a:pPr algn="ctr"/>
            <a:r>
              <a:rPr lang="en-US" sz="3200" b="1" dirty="0">
                <a:solidFill>
                  <a:prstClr val="black"/>
                </a:solidFill>
                <a:latin typeface="Calibri"/>
              </a:rPr>
              <a:t>John’s Commission</a:t>
            </a:r>
          </a:p>
          <a:p>
            <a:pPr algn="ctr"/>
            <a:r>
              <a:rPr lang="en-US" sz="3200" b="1" dirty="0">
                <a:solidFill>
                  <a:prstClr val="black"/>
                </a:solidFill>
                <a:latin typeface="Calibri"/>
              </a:rPr>
              <a:t>“</a:t>
            </a:r>
            <a:r>
              <a:rPr lang="en-US" sz="3200" b="1" dirty="0">
                <a:solidFill>
                  <a:srgbClr val="C00000"/>
                </a:solidFill>
                <a:latin typeface="Calibri"/>
              </a:rPr>
              <a:t>WRITE THE THINGS WHICH THOU HAST SEEN, AND THE THINGS WHICH ARE, AND THE THINGS WHICH SHALL BE HEREAFTER</a:t>
            </a:r>
            <a:r>
              <a:rPr lang="en-US" sz="3200" b="1" dirty="0">
                <a:solidFill>
                  <a:prstClr val="black"/>
                </a:solidFill>
                <a:latin typeface="Calibri"/>
              </a:rPr>
              <a:t>” (1:19)</a:t>
            </a:r>
          </a:p>
        </p:txBody>
      </p:sp>
      <p:graphicFrame>
        <p:nvGraphicFramePr>
          <p:cNvPr id="9" name="Table 8"/>
          <p:cNvGraphicFramePr>
            <a:graphicFrameLocks noGrp="1"/>
          </p:cNvGraphicFramePr>
          <p:nvPr/>
        </p:nvGraphicFramePr>
        <p:xfrm>
          <a:off x="1905000" y="3657600"/>
          <a:ext cx="8382000" cy="2529840"/>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370840">
                <a:tc>
                  <a:txBody>
                    <a:bodyPr/>
                    <a:lstStyle/>
                    <a:p>
                      <a:pPr algn="ctr"/>
                      <a:r>
                        <a:rPr lang="en-US" sz="3200" u="sng" dirty="0">
                          <a:solidFill>
                            <a:schemeClr val="tx1"/>
                          </a:solidFill>
                        </a:rPr>
                        <a:t>Past</a:t>
                      </a:r>
                    </a:p>
                    <a:p>
                      <a:pPr algn="ctr"/>
                      <a:r>
                        <a:rPr lang="en-US" sz="3200" dirty="0">
                          <a:solidFill>
                            <a:schemeClr val="tx1"/>
                          </a:solidFill>
                        </a:rPr>
                        <a:t>“hast seen”</a:t>
                      </a:r>
                    </a:p>
                  </a:txBody>
                  <a:tcPr/>
                </a:tc>
                <a:tc>
                  <a:txBody>
                    <a:bodyPr/>
                    <a:lstStyle/>
                    <a:p>
                      <a:pPr algn="ctr"/>
                      <a:r>
                        <a:rPr lang="en-US" sz="3200" u="sng" dirty="0">
                          <a:solidFill>
                            <a:schemeClr val="tx1"/>
                          </a:solidFill>
                        </a:rPr>
                        <a:t>Present</a:t>
                      </a:r>
                    </a:p>
                    <a:p>
                      <a:pPr algn="ctr"/>
                      <a:r>
                        <a:rPr lang="en-US" sz="3200" dirty="0">
                          <a:solidFill>
                            <a:schemeClr val="tx1"/>
                          </a:solidFill>
                        </a:rPr>
                        <a:t>“Things which are”</a:t>
                      </a:r>
                    </a:p>
                  </a:txBody>
                  <a:tcPr/>
                </a:tc>
                <a:tc>
                  <a:txBody>
                    <a:bodyPr/>
                    <a:lstStyle/>
                    <a:p>
                      <a:pPr algn="ctr"/>
                      <a:r>
                        <a:rPr lang="en-US" sz="3200" u="sng" dirty="0">
                          <a:solidFill>
                            <a:schemeClr val="tx1"/>
                          </a:solidFill>
                        </a:rPr>
                        <a:t>Future</a:t>
                      </a:r>
                    </a:p>
                    <a:p>
                      <a:pPr algn="ctr"/>
                      <a:r>
                        <a:rPr lang="en-US" sz="3200" dirty="0">
                          <a:solidFill>
                            <a:schemeClr val="tx1"/>
                          </a:solidFill>
                        </a:rPr>
                        <a:t>“shall</a:t>
                      </a:r>
                      <a:r>
                        <a:rPr lang="en-US" sz="3200" baseline="0" dirty="0">
                          <a:solidFill>
                            <a:schemeClr val="tx1"/>
                          </a:solidFill>
                        </a:rPr>
                        <a:t> be hereafter”</a:t>
                      </a:r>
                    </a:p>
                    <a:p>
                      <a:pPr algn="ctr"/>
                      <a:r>
                        <a:rPr lang="en-US" sz="3200" baseline="0" dirty="0">
                          <a:solidFill>
                            <a:schemeClr val="tx1"/>
                          </a:solidFill>
                        </a:rPr>
                        <a:t>(Ch.4:1)</a:t>
                      </a:r>
                      <a:endParaRPr lang="en-US" sz="3200" dirty="0">
                        <a:solidFill>
                          <a:schemeClr val="tx1"/>
                        </a:solidFill>
                      </a:endParaRPr>
                    </a:p>
                    <a:p>
                      <a:pPr algn="ctr"/>
                      <a:endParaRPr lang="en-US" sz="3200" dirty="0">
                        <a:solidFill>
                          <a:schemeClr val="tx1"/>
                        </a:solidFill>
                      </a:endParaRPr>
                    </a:p>
                  </a:txBody>
                  <a:tcPr/>
                </a:tc>
                <a:extLst>
                  <a:ext uri="{0D108BD9-81ED-4DB2-BD59-A6C34878D82A}">
                    <a16:rowId xmlns:a16="http://schemas.microsoft.com/office/drawing/2014/main" val="10000"/>
                  </a:ext>
                </a:extLst>
              </a:tr>
            </a:tbl>
          </a:graphicData>
        </a:graphic>
      </p:graphicFrame>
      <p:cxnSp>
        <p:nvCxnSpPr>
          <p:cNvPr id="12" name="Straight Arrow Connector 11"/>
          <p:cNvCxnSpPr/>
          <p:nvPr/>
        </p:nvCxnSpPr>
        <p:spPr>
          <a:xfrm>
            <a:off x="8839200" y="5715000"/>
            <a:ext cx="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24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981200" y="1600200"/>
          <a:ext cx="8229600" cy="44856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04440">
                <a:tc>
                  <a:txBody>
                    <a:bodyPr/>
                    <a:lstStyle/>
                    <a:p>
                      <a:pPr algn="ctr"/>
                      <a:r>
                        <a:rPr lang="en-US" sz="3200" dirty="0">
                          <a:solidFill>
                            <a:schemeClr val="tx1"/>
                          </a:solidFill>
                        </a:rPr>
                        <a:t>IMMEDIATE</a:t>
                      </a:r>
                    </a:p>
                    <a:p>
                      <a:pPr algn="ctr"/>
                      <a:r>
                        <a:rPr lang="en-US" sz="3200" dirty="0">
                          <a:solidFill>
                            <a:schemeClr val="tx1"/>
                          </a:solidFill>
                        </a:rPr>
                        <a:t>“</a:t>
                      </a:r>
                      <a:r>
                        <a:rPr lang="en-US" sz="3200" dirty="0">
                          <a:solidFill>
                            <a:srgbClr val="C00000"/>
                          </a:solidFill>
                        </a:rPr>
                        <a:t>shortly come to pass</a:t>
                      </a:r>
                      <a:r>
                        <a:rPr lang="en-US" sz="3200" dirty="0">
                          <a:solidFill>
                            <a:schemeClr val="tx1"/>
                          </a:solidFill>
                        </a:rPr>
                        <a:t>”</a:t>
                      </a:r>
                    </a:p>
                    <a:p>
                      <a:pPr algn="ctr"/>
                      <a:r>
                        <a:rPr lang="en-US" sz="3200" b="1" dirty="0"/>
                        <a:t>PRIMARY</a:t>
                      </a:r>
                      <a:r>
                        <a:rPr lang="en-US" sz="3200" b="1" baseline="0" dirty="0"/>
                        <a:t> EVENTS</a:t>
                      </a:r>
                    </a:p>
                    <a:p>
                      <a:pPr algn="ctr"/>
                      <a:r>
                        <a:rPr lang="en-US" sz="3200" b="1" baseline="0" dirty="0"/>
                        <a:t>Chapters 4-19:10</a:t>
                      </a:r>
                      <a:endParaRPr lang="en-US" sz="3200" b="1" dirty="0"/>
                    </a:p>
                  </a:txBody>
                  <a:tcPr/>
                </a:tc>
                <a:tc>
                  <a:txBody>
                    <a:bodyPr/>
                    <a:lstStyle/>
                    <a:p>
                      <a:pPr algn="ctr"/>
                      <a:endParaRPr lang="en-US" sz="3200" b="1" dirty="0"/>
                    </a:p>
                  </a:txBody>
                  <a:tcPr/>
                </a:tc>
                <a:extLst>
                  <a:ext uri="{0D108BD9-81ED-4DB2-BD59-A6C34878D82A}">
                    <a16:rowId xmlns:a16="http://schemas.microsoft.com/office/drawing/2014/main" val="10000"/>
                  </a:ext>
                </a:extLst>
              </a:tr>
              <a:tr h="1981200">
                <a:tc gridSpan="2">
                  <a:txBody>
                    <a:bodyPr/>
                    <a:lstStyle/>
                    <a:p>
                      <a:pPr algn="ctr"/>
                      <a:endParaRPr lang="en-US" sz="3200" b="1" dirty="0"/>
                    </a:p>
                  </a:txBody>
                  <a:tcPr/>
                </a:tc>
                <a:tc hMerge="1">
                  <a:txBody>
                    <a:bodyPr/>
                    <a:lstStyle/>
                    <a:p>
                      <a:pPr algn="ctr"/>
                      <a:endParaRPr lang="en-US" sz="3200" b="1" dirty="0"/>
                    </a:p>
                  </a:txBody>
                  <a:tcPr/>
                </a:tc>
                <a:extLst>
                  <a:ext uri="{0D108BD9-81ED-4DB2-BD59-A6C34878D82A}">
                    <a16:rowId xmlns:a16="http://schemas.microsoft.com/office/drawing/2014/main" val="10001"/>
                  </a:ext>
                </a:extLst>
              </a:tr>
            </a:tbl>
          </a:graphicData>
        </a:graphic>
      </p:graphicFrame>
      <p:cxnSp>
        <p:nvCxnSpPr>
          <p:cNvPr id="6" name="Straight Arrow Connector 5"/>
          <p:cNvCxnSpPr/>
          <p:nvPr/>
        </p:nvCxnSpPr>
        <p:spPr>
          <a:xfrm>
            <a:off x="8686800" y="0"/>
            <a:ext cx="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05400" y="228600"/>
            <a:ext cx="5334000" cy="1077218"/>
          </a:xfrm>
          <a:prstGeom prst="rect">
            <a:avLst/>
          </a:prstGeom>
          <a:noFill/>
        </p:spPr>
        <p:txBody>
          <a:bodyPr wrap="square" rtlCol="0">
            <a:spAutoFit/>
          </a:bodyPr>
          <a:lstStyle/>
          <a:p>
            <a:r>
              <a:rPr lang="en-US" sz="3200" b="1" dirty="0">
                <a:solidFill>
                  <a:prstClr val="black"/>
                </a:solidFill>
                <a:latin typeface="Calibri"/>
              </a:rPr>
              <a:t>Future Events    (4:1) </a:t>
            </a:r>
            <a:r>
              <a:rPr lang="en-US" sz="3200" b="1" dirty="0">
                <a:solidFill>
                  <a:srgbClr val="C00000"/>
                </a:solidFill>
                <a:latin typeface="Calibri"/>
              </a:rPr>
              <a:t>“things which shall be hereafter”</a:t>
            </a:r>
          </a:p>
        </p:txBody>
      </p:sp>
      <p:cxnSp>
        <p:nvCxnSpPr>
          <p:cNvPr id="9" name="Straight Arrow Connector 8"/>
          <p:cNvCxnSpPr/>
          <p:nvPr/>
        </p:nvCxnSpPr>
        <p:spPr>
          <a:xfrm>
            <a:off x="7086600" y="3048000"/>
            <a:ext cx="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372600" y="3048000"/>
            <a:ext cx="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77200" y="4191001"/>
            <a:ext cx="2209800" cy="1354217"/>
          </a:xfrm>
          <a:prstGeom prst="rect">
            <a:avLst/>
          </a:prstGeom>
          <a:noFill/>
        </p:spPr>
        <p:txBody>
          <a:bodyPr wrap="square" rtlCol="0">
            <a:spAutoFit/>
          </a:bodyPr>
          <a:lstStyle/>
          <a:p>
            <a:pPr algn="ctr"/>
            <a:r>
              <a:rPr lang="en-US" sz="3200" b="1" dirty="0">
                <a:solidFill>
                  <a:prstClr val="black"/>
                </a:solidFill>
                <a:latin typeface="Calibri"/>
              </a:rPr>
              <a:t>THE END</a:t>
            </a:r>
          </a:p>
          <a:p>
            <a:pPr algn="ctr"/>
            <a:r>
              <a:rPr lang="en-US" sz="3200" b="1" dirty="0">
                <a:solidFill>
                  <a:prstClr val="black"/>
                </a:solidFill>
                <a:latin typeface="Calibri"/>
              </a:rPr>
              <a:t>20:7-15</a:t>
            </a:r>
          </a:p>
          <a:p>
            <a:endParaRPr lang="en-US" dirty="0">
              <a:solidFill>
                <a:prstClr val="black"/>
              </a:solidFill>
              <a:latin typeface="Calibri"/>
            </a:endParaRPr>
          </a:p>
        </p:txBody>
      </p:sp>
      <p:sp>
        <p:nvSpPr>
          <p:cNvPr id="11" name="TextBox 10"/>
          <p:cNvSpPr txBox="1"/>
          <p:nvPr/>
        </p:nvSpPr>
        <p:spPr>
          <a:xfrm>
            <a:off x="6248400" y="1676400"/>
            <a:ext cx="3886200" cy="1077218"/>
          </a:xfrm>
          <a:prstGeom prst="rect">
            <a:avLst/>
          </a:prstGeom>
          <a:noFill/>
        </p:spPr>
        <p:txBody>
          <a:bodyPr wrap="square" rtlCol="0">
            <a:spAutoFit/>
          </a:bodyPr>
          <a:lstStyle/>
          <a:p>
            <a:pPr algn="ctr"/>
            <a:r>
              <a:rPr lang="en-US" sz="3200" b="1" dirty="0">
                <a:solidFill>
                  <a:prstClr val="black"/>
                </a:solidFill>
                <a:latin typeface="Calibri"/>
              </a:rPr>
              <a:t>PROJECTED</a:t>
            </a:r>
          </a:p>
          <a:p>
            <a:pPr algn="ctr"/>
            <a:r>
              <a:rPr lang="en-US" sz="3200" b="1" dirty="0">
                <a:solidFill>
                  <a:prstClr val="black"/>
                </a:solidFill>
                <a:latin typeface="Calibri"/>
              </a:rPr>
              <a:t>SECONDARY EVENTS</a:t>
            </a:r>
          </a:p>
        </p:txBody>
      </p:sp>
      <p:sp>
        <p:nvSpPr>
          <p:cNvPr id="12" name="TextBox 11"/>
          <p:cNvSpPr txBox="1"/>
          <p:nvPr/>
        </p:nvSpPr>
        <p:spPr>
          <a:xfrm>
            <a:off x="6019800" y="4343400"/>
            <a:ext cx="2171700" cy="2339102"/>
          </a:xfrm>
          <a:prstGeom prst="rect">
            <a:avLst/>
          </a:prstGeom>
          <a:noFill/>
        </p:spPr>
        <p:txBody>
          <a:bodyPr wrap="square" rtlCol="0">
            <a:spAutoFit/>
          </a:bodyPr>
          <a:lstStyle/>
          <a:p>
            <a:pPr algn="ctr"/>
            <a:r>
              <a:rPr lang="en-US" sz="3200" b="1" dirty="0">
                <a:solidFill>
                  <a:prstClr val="black"/>
                </a:solidFill>
                <a:latin typeface="Calibri"/>
              </a:rPr>
              <a:t>EARLY CENTURIES</a:t>
            </a:r>
          </a:p>
          <a:p>
            <a:pPr algn="ctr"/>
            <a:r>
              <a:rPr lang="en-US" sz="2800" b="1" dirty="0">
                <a:solidFill>
                  <a:prstClr val="black"/>
                </a:solidFill>
                <a:latin typeface="Calibri"/>
              </a:rPr>
              <a:t>19:11 – 20:6</a:t>
            </a:r>
          </a:p>
          <a:p>
            <a:pPr algn="r"/>
            <a:endParaRPr lang="en-US" b="1" dirty="0">
              <a:solidFill>
                <a:prstClr val="black"/>
              </a:solidFill>
              <a:latin typeface="Calibri"/>
            </a:endParaRPr>
          </a:p>
          <a:p>
            <a:pPr algn="ctr"/>
            <a:endParaRPr lang="en-US" b="1" dirty="0">
              <a:solidFill>
                <a:prstClr val="black"/>
              </a:solidFill>
              <a:latin typeface="Calibri"/>
            </a:endParaRPr>
          </a:p>
          <a:p>
            <a:pPr algn="ctr"/>
            <a:endParaRPr lang="en-US" b="1" dirty="0">
              <a:solidFill>
                <a:prstClr val="black"/>
              </a:solidFill>
              <a:latin typeface="Calibri"/>
            </a:endParaRPr>
          </a:p>
        </p:txBody>
      </p:sp>
    </p:spTree>
    <p:extLst>
      <p:ext uri="{BB962C8B-B14F-4D97-AF65-F5344CB8AC3E}">
        <p14:creationId xmlns:p14="http://schemas.microsoft.com/office/powerpoint/2010/main" val="121656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1">
                                            <p:txEl>
                                              <p:pRg st="0" end="0"/>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 calcmode="lin" valueType="num">
                                      <p:cBhvr>
                                        <p:cTn id="28"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7030A0"/>
                </a:solidFill>
                <a:effectLst>
                  <a:outerShdw blurRad="38100" dist="38100" dir="2700000" algn="tl">
                    <a:srgbClr val="000000">
                      <a:alpha val="43137"/>
                    </a:srgbClr>
                  </a:outerShdw>
                </a:effectLst>
              </a:rPr>
              <a:t>Seven Angled Panoramic </a:t>
            </a:r>
          </a:p>
        </p:txBody>
      </p:sp>
    </p:spTree>
    <p:extLst>
      <p:ext uri="{BB962C8B-B14F-4D97-AF65-F5344CB8AC3E}">
        <p14:creationId xmlns:p14="http://schemas.microsoft.com/office/powerpoint/2010/main" val="24197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Coded Biblical Numerology</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62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14600"/>
            <a:ext cx="12192000" cy="12115800"/>
          </a:xfrm>
          <a:prstGeom prst="rect">
            <a:avLst/>
          </a:prstGeom>
        </p:spPr>
      </p:pic>
    </p:spTree>
    <p:extLst>
      <p:ext uri="{BB962C8B-B14F-4D97-AF65-F5344CB8AC3E}">
        <p14:creationId xmlns:p14="http://schemas.microsoft.com/office/powerpoint/2010/main" val="10847535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Seven symbolizes God's completed work</a:t>
            </a:r>
          </a:p>
        </p:txBody>
      </p:sp>
      <p:sp>
        <p:nvSpPr>
          <p:cNvPr id="61445" name="Rectangle 5"/>
          <p:cNvSpPr>
            <a:spLocks noGrp="1" noChangeArrowheads="1"/>
          </p:cNvSpPr>
          <p:nvPr>
            <p:ph type="body" sz="half" idx="1"/>
          </p:nvPr>
        </p:nvSpPr>
        <p:spPr/>
        <p:txBody>
          <a:bodyPr/>
          <a:lstStyle/>
          <a:p>
            <a:pPr>
              <a:lnSpc>
                <a:spcPct val="90000"/>
              </a:lnSpc>
            </a:pPr>
            <a:r>
              <a:rPr lang="en-US" altLang="en-US"/>
              <a:t>7 occurs …</a:t>
            </a:r>
          </a:p>
          <a:p>
            <a:pPr lvl="1">
              <a:lnSpc>
                <a:spcPct val="90000"/>
              </a:lnSpc>
            </a:pPr>
            <a:r>
              <a:rPr lang="en-US" altLang="en-US"/>
              <a:t>more in Revelation than the rest of the NT </a:t>
            </a:r>
          </a:p>
          <a:p>
            <a:pPr lvl="1">
              <a:lnSpc>
                <a:spcPct val="90000"/>
              </a:lnSpc>
            </a:pPr>
            <a:r>
              <a:rPr lang="en-US" altLang="en-US"/>
              <a:t>more in Revelation than in any OT book </a:t>
            </a:r>
          </a:p>
          <a:p>
            <a:pPr>
              <a:lnSpc>
                <a:spcPct val="90000"/>
              </a:lnSpc>
            </a:pPr>
            <a:r>
              <a:rPr lang="en-US" altLang="en-US"/>
              <a:t>7 symbolizes God finishing his work</a:t>
            </a:r>
          </a:p>
          <a:p>
            <a:pPr lvl="1">
              <a:lnSpc>
                <a:spcPct val="90000"/>
              </a:lnSpc>
            </a:pPr>
            <a:r>
              <a:rPr lang="en-US" altLang="en-US" i="1"/>
              <a:t>Gen 2:1-3 WEB … On the seventh day God finished his work … and he rested on the seventh day ... </a:t>
            </a:r>
          </a:p>
        </p:txBody>
      </p:sp>
      <p:graphicFrame>
        <p:nvGraphicFramePr>
          <p:cNvPr id="61444" name="Object 4"/>
          <p:cNvGraphicFramePr>
            <a:graphicFrameLocks noGrp="1" noChangeAspect="1"/>
          </p:cNvGraphicFramePr>
          <p:nvPr>
            <p:ph type="clipArt" sz="half" idx="2"/>
          </p:nvPr>
        </p:nvGraphicFramePr>
        <p:xfrm>
          <a:off x="6440489" y="1981200"/>
          <a:ext cx="3271837" cy="4114800"/>
        </p:xfrm>
        <a:graphic>
          <a:graphicData uri="http://schemas.openxmlformats.org/presentationml/2006/ole">
            <mc:AlternateContent xmlns:mc="http://schemas.openxmlformats.org/markup-compatibility/2006">
              <mc:Choice xmlns:v="urn:schemas-microsoft-com:vml" Requires="v">
                <p:oleObj spid="_x0000_s1073" name="Photo Editor Photo" r:id="rId4" imgW="5238095" imgH="6590476" progId="MSPhotoEd.3">
                  <p:embed/>
                </p:oleObj>
              </mc:Choice>
              <mc:Fallback>
                <p:oleObj name="Photo Editor Photo" r:id="rId4" imgW="5238095" imgH="6590476" progId="MSPhotoEd.3">
                  <p:embed/>
                  <p:pic>
                    <p:nvPicPr>
                      <p:cNvPr id="61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489" y="1981200"/>
                        <a:ext cx="3271837" cy="4114800"/>
                      </a:xfrm>
                      <a:prstGeom prst="rect">
                        <a:avLst/>
                      </a:prstGeom>
                    </p:spPr>
                  </p:pic>
                </p:oleObj>
              </mc:Fallback>
            </mc:AlternateContent>
          </a:graphicData>
        </a:graphic>
      </p:graphicFrame>
    </p:spTree>
    <p:extLst>
      <p:ext uri="{BB962C8B-B14F-4D97-AF65-F5344CB8AC3E}">
        <p14:creationId xmlns:p14="http://schemas.microsoft.com/office/powerpoint/2010/main" val="57562366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1000" fill="hold"/>
                                        <p:tgtEl>
                                          <p:spTgt spid="61442"/>
                                        </p:tgtEl>
                                        <p:attrNameLst>
                                          <p:attrName>ppt_w</p:attrName>
                                        </p:attrNameLst>
                                      </p:cBhvr>
                                      <p:tavLst>
                                        <p:tav tm="0">
                                          <p:val>
                                            <p:strVal val="#ppt_w+.3"/>
                                          </p:val>
                                        </p:tav>
                                        <p:tav tm="100000">
                                          <p:val>
                                            <p:strVal val="#ppt_w"/>
                                          </p:val>
                                        </p:tav>
                                      </p:tavLst>
                                    </p:anim>
                                    <p:anim calcmode="lin" valueType="num">
                                      <p:cBhvr>
                                        <p:cTn id="8" dur="1000" fill="hold"/>
                                        <p:tgtEl>
                                          <p:spTgt spid="61442"/>
                                        </p:tgtEl>
                                        <p:attrNameLst>
                                          <p:attrName>ppt_h</p:attrName>
                                        </p:attrNameLst>
                                      </p:cBhvr>
                                      <p:tavLst>
                                        <p:tav tm="0">
                                          <p:val>
                                            <p:strVal val="#ppt_h"/>
                                          </p:val>
                                        </p:tav>
                                        <p:tav tm="100000">
                                          <p:val>
                                            <p:strVal val="#ppt_h"/>
                                          </p:val>
                                        </p:tav>
                                      </p:tavLst>
                                    </p:anim>
                                    <p:animEffect transition="in" filter="fade">
                                      <p:cBhvr>
                                        <p:cTn id="9" dur="1000"/>
                                        <p:tgtEl>
                                          <p:spTgt spid="614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1445">
                                            <p:txEl>
                                              <p:pRg st="0" end="0"/>
                                            </p:txEl>
                                          </p:spTgt>
                                        </p:tgtEl>
                                        <p:attrNameLst>
                                          <p:attrName>style.visibility</p:attrName>
                                        </p:attrNameLst>
                                      </p:cBhvr>
                                      <p:to>
                                        <p:strVal val="visible"/>
                                      </p:to>
                                    </p:set>
                                    <p:anim calcmode="lin" valueType="num">
                                      <p:cBhvr>
                                        <p:cTn id="14" dur="1000" fill="hold"/>
                                        <p:tgtEl>
                                          <p:spTgt spid="6144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144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1445">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61445">
                                            <p:txEl>
                                              <p:pRg st="1" end="1"/>
                                            </p:txEl>
                                          </p:spTgt>
                                        </p:tgtEl>
                                        <p:attrNameLst>
                                          <p:attrName>style.visibility</p:attrName>
                                        </p:attrNameLst>
                                      </p:cBhvr>
                                      <p:to>
                                        <p:strVal val="visible"/>
                                      </p:to>
                                    </p:set>
                                    <p:anim calcmode="lin" valueType="num">
                                      <p:cBhvr>
                                        <p:cTn id="19" dur="1000" fill="hold"/>
                                        <p:tgtEl>
                                          <p:spTgt spid="6144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6144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1445">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61445">
                                            <p:txEl>
                                              <p:pRg st="2" end="2"/>
                                            </p:txEl>
                                          </p:spTgt>
                                        </p:tgtEl>
                                        <p:attrNameLst>
                                          <p:attrName>style.visibility</p:attrName>
                                        </p:attrNameLst>
                                      </p:cBhvr>
                                      <p:to>
                                        <p:strVal val="visible"/>
                                      </p:to>
                                    </p:set>
                                    <p:anim calcmode="lin" valueType="num">
                                      <p:cBhvr>
                                        <p:cTn id="24" dur="1000" fill="hold"/>
                                        <p:tgtEl>
                                          <p:spTgt spid="61445">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61445">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6144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61445">
                                            <p:txEl>
                                              <p:pRg st="3" end="3"/>
                                            </p:txEl>
                                          </p:spTgt>
                                        </p:tgtEl>
                                        <p:attrNameLst>
                                          <p:attrName>style.visibility</p:attrName>
                                        </p:attrNameLst>
                                      </p:cBhvr>
                                      <p:to>
                                        <p:strVal val="visible"/>
                                      </p:to>
                                    </p:set>
                                    <p:anim calcmode="lin" valueType="num">
                                      <p:cBhvr>
                                        <p:cTn id="31" dur="1000" fill="hold"/>
                                        <p:tgtEl>
                                          <p:spTgt spid="61445">
                                            <p:txEl>
                                              <p:pRg st="3" end="3"/>
                                            </p:txEl>
                                          </p:spTgt>
                                        </p:tgtEl>
                                        <p:attrNameLst>
                                          <p:attrName>ppt_w</p:attrName>
                                        </p:attrNameLst>
                                      </p:cBhvr>
                                      <p:tavLst>
                                        <p:tav tm="0">
                                          <p:val>
                                            <p:strVal val="#ppt_w+.3"/>
                                          </p:val>
                                        </p:tav>
                                        <p:tav tm="100000">
                                          <p:val>
                                            <p:strVal val="#ppt_w"/>
                                          </p:val>
                                        </p:tav>
                                      </p:tavLst>
                                    </p:anim>
                                    <p:anim calcmode="lin" valueType="num">
                                      <p:cBhvr>
                                        <p:cTn id="32" dur="1000" fill="hold"/>
                                        <p:tgtEl>
                                          <p:spTgt spid="61445">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61445">
                                            <p:txEl>
                                              <p:pRg st="3" end="3"/>
                                            </p:txEl>
                                          </p:spTgt>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61445">
                                            <p:txEl>
                                              <p:pRg st="4" end="4"/>
                                            </p:txEl>
                                          </p:spTgt>
                                        </p:tgtEl>
                                        <p:attrNameLst>
                                          <p:attrName>style.visibility</p:attrName>
                                        </p:attrNameLst>
                                      </p:cBhvr>
                                      <p:to>
                                        <p:strVal val="visible"/>
                                      </p:to>
                                    </p:set>
                                    <p:anim calcmode="lin" valueType="num">
                                      <p:cBhvr>
                                        <p:cTn id="36" dur="1000" fill="hold"/>
                                        <p:tgtEl>
                                          <p:spTgt spid="61445">
                                            <p:txEl>
                                              <p:pRg st="4" end="4"/>
                                            </p:txEl>
                                          </p:spTgt>
                                        </p:tgtEl>
                                        <p:attrNameLst>
                                          <p:attrName>ppt_w</p:attrName>
                                        </p:attrNameLst>
                                      </p:cBhvr>
                                      <p:tavLst>
                                        <p:tav tm="0">
                                          <p:val>
                                            <p:strVal val="#ppt_w+.3"/>
                                          </p:val>
                                        </p:tav>
                                        <p:tav tm="100000">
                                          <p:val>
                                            <p:strVal val="#ppt_w"/>
                                          </p:val>
                                        </p:tav>
                                      </p:tavLst>
                                    </p:anim>
                                    <p:anim calcmode="lin" valueType="num">
                                      <p:cBhvr>
                                        <p:cTn id="37" dur="1000" fill="hold"/>
                                        <p:tgtEl>
                                          <p:spTgt spid="61445">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614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6" name="TextBox 5">
            <a:extLst>
              <a:ext uri="{FF2B5EF4-FFF2-40B4-BE49-F238E27FC236}">
                <a16:creationId xmlns:a16="http://schemas.microsoft.com/office/drawing/2014/main" id="{C0312E67-23D4-42B4-B9F6-5B38167A0463}"/>
              </a:ext>
            </a:extLst>
          </p:cNvPr>
          <p:cNvSpPr txBox="1"/>
          <p:nvPr/>
        </p:nvSpPr>
        <p:spPr>
          <a:xfrm>
            <a:off x="1395663" y="1694046"/>
            <a:ext cx="9500135" cy="3757567"/>
          </a:xfrm>
          <a:prstGeom prst="rect">
            <a:avLst/>
          </a:prstGeom>
          <a:noFill/>
        </p:spPr>
        <p:txBody>
          <a:bodyPr wrap="square">
            <a:spAutoFit/>
          </a:bodyPr>
          <a:lstStyle/>
          <a:p>
            <a:pPr marL="0" marR="0">
              <a:lnSpc>
                <a:spcPct val="107000"/>
              </a:lnSpc>
              <a:spcBef>
                <a:spcPts val="0"/>
              </a:spcBef>
              <a:spcAft>
                <a:spcPts val="800"/>
              </a:spcAft>
            </a:pPr>
            <a:r>
              <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Finally, Matthew 25 supplements Matthew 24: 35 – 51. The judgment of Matthew 25 involves and includes ‘all nations’ (Matthew 25: 32). It is the final judgment (Matthew 25: 34, 41, 46). The ten virgins parable says, ‘be prepared,’ ‘watch.’ The parable of the talents stresses the necessity of diligence and faithfulness (Matthew 25: 21, 23, 26 linking @Matthew 24: 42–51).</a:t>
            </a:r>
          </a:p>
        </p:txBody>
      </p:sp>
    </p:spTree>
    <p:extLst>
      <p:ext uri="{BB962C8B-B14F-4D97-AF65-F5344CB8AC3E}">
        <p14:creationId xmlns:p14="http://schemas.microsoft.com/office/powerpoint/2010/main" val="70868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lstStyle/>
          <a:p>
            <a:r>
              <a:rPr lang="en-US" altLang="en-US"/>
              <a:t>Revelation begins with a letter to 7 churches.</a:t>
            </a:r>
          </a:p>
        </p:txBody>
      </p:sp>
      <p:graphicFrame>
        <p:nvGraphicFramePr>
          <p:cNvPr id="564228" name="Object 4"/>
          <p:cNvGraphicFramePr>
            <a:graphicFrameLocks noGrp="1" noChangeAspect="1"/>
          </p:cNvGraphicFramePr>
          <p:nvPr>
            <p:ph type="clipArt" sz="half" idx="1"/>
          </p:nvPr>
        </p:nvGraphicFramePr>
        <p:xfrm>
          <a:off x="1981200" y="2133601"/>
          <a:ext cx="4114800" cy="3814763"/>
        </p:xfrm>
        <a:graphic>
          <a:graphicData uri="http://schemas.openxmlformats.org/presentationml/2006/ole">
            <mc:AlternateContent xmlns:mc="http://schemas.openxmlformats.org/markup-compatibility/2006">
              <mc:Choice xmlns:v="urn:schemas-microsoft-com:vml" Requires="v">
                <p:oleObj spid="_x0000_s2097" name="Photo Editor Photo" r:id="rId4" imgW="2495238" imgH="2314286" progId="MSPhotoEd.3">
                  <p:embed/>
                </p:oleObj>
              </mc:Choice>
              <mc:Fallback>
                <p:oleObj name="Photo Editor Photo" r:id="rId4" imgW="2495238" imgH="2314286" progId="MSPhotoEd.3">
                  <p:embed/>
                  <p:pic>
                    <p:nvPicPr>
                      <p:cNvPr id="56422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133601"/>
                        <a:ext cx="4114800" cy="3814763"/>
                      </a:xfrm>
                      <a:prstGeom prst="rect">
                        <a:avLst/>
                      </a:prstGeom>
                    </p:spPr>
                  </p:pic>
                </p:oleObj>
              </mc:Fallback>
            </mc:AlternateContent>
          </a:graphicData>
        </a:graphic>
      </p:graphicFrame>
      <p:sp>
        <p:nvSpPr>
          <p:cNvPr id="564227" name="Rectangle 3"/>
          <p:cNvSpPr>
            <a:spLocks noGrp="1" noChangeArrowheads="1"/>
          </p:cNvSpPr>
          <p:nvPr>
            <p:ph type="body" sz="half" idx="2"/>
          </p:nvPr>
        </p:nvSpPr>
        <p:spPr/>
        <p:txBody>
          <a:bodyPr/>
          <a:lstStyle/>
          <a:p>
            <a:r>
              <a:rPr lang="en-US" altLang="en-US" i="1"/>
              <a:t>Rev 1:4 WEB John, to the seven assemblies ... </a:t>
            </a:r>
          </a:p>
          <a:p>
            <a:r>
              <a:rPr lang="en-US" altLang="en-US" i="1"/>
              <a:t>Rev 1:11 WEB ... “What you see, write in a book and send to the seven assemblies …”</a:t>
            </a:r>
          </a:p>
          <a:p>
            <a:r>
              <a:rPr lang="en-US" altLang="en-US" i="1"/>
              <a:t>Rev 1:20 WEB ... The seven lampstands are seven assemblies. </a:t>
            </a:r>
          </a:p>
          <a:p>
            <a:r>
              <a:rPr lang="en-US" altLang="en-US" i="1"/>
              <a:t>Ekklesiai</a:t>
            </a:r>
            <a:r>
              <a:rPr lang="en-US" altLang="en-US"/>
              <a:t> is “churches” in other translations</a:t>
            </a:r>
          </a:p>
        </p:txBody>
      </p:sp>
    </p:spTree>
    <p:extLst>
      <p:ext uri="{BB962C8B-B14F-4D97-AF65-F5344CB8AC3E}">
        <p14:creationId xmlns:p14="http://schemas.microsoft.com/office/powerpoint/2010/main" val="395511783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64226"/>
                                        </p:tgtEl>
                                        <p:attrNameLst>
                                          <p:attrName>style.visibility</p:attrName>
                                        </p:attrNameLst>
                                      </p:cBhvr>
                                      <p:to>
                                        <p:strVal val="visible"/>
                                      </p:to>
                                    </p:set>
                                    <p:anim calcmode="lin" valueType="num">
                                      <p:cBhvr>
                                        <p:cTn id="7" dur="1000" fill="hold"/>
                                        <p:tgtEl>
                                          <p:spTgt spid="564226"/>
                                        </p:tgtEl>
                                        <p:attrNameLst>
                                          <p:attrName>ppt_w</p:attrName>
                                        </p:attrNameLst>
                                      </p:cBhvr>
                                      <p:tavLst>
                                        <p:tav tm="0">
                                          <p:val>
                                            <p:strVal val="#ppt_w+.3"/>
                                          </p:val>
                                        </p:tav>
                                        <p:tav tm="100000">
                                          <p:val>
                                            <p:strVal val="#ppt_w"/>
                                          </p:val>
                                        </p:tav>
                                      </p:tavLst>
                                    </p:anim>
                                    <p:anim calcmode="lin" valueType="num">
                                      <p:cBhvr>
                                        <p:cTn id="8" dur="1000" fill="hold"/>
                                        <p:tgtEl>
                                          <p:spTgt spid="564226"/>
                                        </p:tgtEl>
                                        <p:attrNameLst>
                                          <p:attrName>ppt_h</p:attrName>
                                        </p:attrNameLst>
                                      </p:cBhvr>
                                      <p:tavLst>
                                        <p:tav tm="0">
                                          <p:val>
                                            <p:strVal val="#ppt_h"/>
                                          </p:val>
                                        </p:tav>
                                        <p:tav tm="100000">
                                          <p:val>
                                            <p:strVal val="#ppt_h"/>
                                          </p:val>
                                        </p:tav>
                                      </p:tavLst>
                                    </p:anim>
                                    <p:animEffect transition="in" filter="fade">
                                      <p:cBhvr>
                                        <p:cTn id="9" dur="1000"/>
                                        <p:tgtEl>
                                          <p:spTgt spid="5642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64227">
                                            <p:txEl>
                                              <p:pRg st="0" end="0"/>
                                            </p:txEl>
                                          </p:spTgt>
                                        </p:tgtEl>
                                        <p:attrNameLst>
                                          <p:attrName>style.visibility</p:attrName>
                                        </p:attrNameLst>
                                      </p:cBhvr>
                                      <p:to>
                                        <p:strVal val="visible"/>
                                      </p:to>
                                    </p:set>
                                    <p:anim calcmode="lin" valueType="num">
                                      <p:cBhvr>
                                        <p:cTn id="14" dur="1000" fill="hold"/>
                                        <p:tgtEl>
                                          <p:spTgt spid="56422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6422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6422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64227">
                                            <p:txEl>
                                              <p:pRg st="1" end="1"/>
                                            </p:txEl>
                                          </p:spTgt>
                                        </p:tgtEl>
                                        <p:attrNameLst>
                                          <p:attrName>style.visibility</p:attrName>
                                        </p:attrNameLst>
                                      </p:cBhvr>
                                      <p:to>
                                        <p:strVal val="visible"/>
                                      </p:to>
                                    </p:set>
                                    <p:anim calcmode="lin" valueType="num">
                                      <p:cBhvr>
                                        <p:cTn id="21" dur="1000" fill="hold"/>
                                        <p:tgtEl>
                                          <p:spTgt spid="564227">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6422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6422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64227">
                                            <p:txEl>
                                              <p:pRg st="2" end="2"/>
                                            </p:txEl>
                                          </p:spTgt>
                                        </p:tgtEl>
                                        <p:attrNameLst>
                                          <p:attrName>style.visibility</p:attrName>
                                        </p:attrNameLst>
                                      </p:cBhvr>
                                      <p:to>
                                        <p:strVal val="visible"/>
                                      </p:to>
                                    </p:set>
                                    <p:anim calcmode="lin" valueType="num">
                                      <p:cBhvr>
                                        <p:cTn id="28" dur="1000" fill="hold"/>
                                        <p:tgtEl>
                                          <p:spTgt spid="564227">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64227">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6422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64227">
                                            <p:txEl>
                                              <p:pRg st="3" end="3"/>
                                            </p:txEl>
                                          </p:spTgt>
                                        </p:tgtEl>
                                        <p:attrNameLst>
                                          <p:attrName>style.visibility</p:attrName>
                                        </p:attrNameLst>
                                      </p:cBhvr>
                                      <p:to>
                                        <p:strVal val="visible"/>
                                      </p:to>
                                    </p:set>
                                    <p:anim calcmode="lin" valueType="num">
                                      <p:cBhvr>
                                        <p:cTn id="35" dur="1000" fill="hold"/>
                                        <p:tgtEl>
                                          <p:spTgt spid="564227">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6422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64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6" grpId="0"/>
      <p:bldP spid="564227"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r>
              <a:rPr lang="en-US" altLang="en-US"/>
              <a:t>The first vision features two sevens</a:t>
            </a:r>
          </a:p>
        </p:txBody>
      </p:sp>
      <p:sp>
        <p:nvSpPr>
          <p:cNvPr id="565251" name="Rectangle 3"/>
          <p:cNvSpPr>
            <a:spLocks noGrp="1" noChangeArrowheads="1"/>
          </p:cNvSpPr>
          <p:nvPr>
            <p:ph type="body" sz="half" idx="1"/>
          </p:nvPr>
        </p:nvSpPr>
        <p:spPr/>
        <p:txBody>
          <a:bodyPr/>
          <a:lstStyle/>
          <a:p>
            <a:pPr>
              <a:lnSpc>
                <a:spcPct val="90000"/>
              </a:lnSpc>
            </a:pPr>
            <a:r>
              <a:rPr lang="en-US" altLang="en-US"/>
              <a:t>The son of man is among 7 lampstands</a:t>
            </a:r>
          </a:p>
          <a:p>
            <a:pPr lvl="1">
              <a:lnSpc>
                <a:spcPct val="90000"/>
              </a:lnSpc>
            </a:pPr>
            <a:r>
              <a:rPr lang="en-US" altLang="en-US" i="1"/>
              <a:t>Rev 1:20 WEB ... The seven lampstands are seven assemblies. </a:t>
            </a:r>
          </a:p>
          <a:p>
            <a:pPr>
              <a:lnSpc>
                <a:spcPct val="90000"/>
              </a:lnSpc>
            </a:pPr>
            <a:r>
              <a:rPr lang="en-US" altLang="en-US"/>
              <a:t>He is holding 7 stars</a:t>
            </a:r>
          </a:p>
          <a:p>
            <a:pPr lvl="1">
              <a:lnSpc>
                <a:spcPct val="90000"/>
              </a:lnSpc>
            </a:pPr>
            <a:r>
              <a:rPr lang="en-US" altLang="en-US" i="1"/>
              <a:t>Rev 1:20 WEB ... The seven stars are the angels of the seven assemblies... </a:t>
            </a:r>
          </a:p>
        </p:txBody>
      </p:sp>
      <p:graphicFrame>
        <p:nvGraphicFramePr>
          <p:cNvPr id="565252" name="Object 4"/>
          <p:cNvGraphicFramePr>
            <a:graphicFrameLocks noGrp="1" noChangeAspect="1"/>
          </p:cNvGraphicFramePr>
          <p:nvPr>
            <p:ph type="clipArt" sz="half" idx="2"/>
          </p:nvPr>
        </p:nvGraphicFramePr>
        <p:xfrm>
          <a:off x="6630989" y="1981200"/>
          <a:ext cx="2890837" cy="4114800"/>
        </p:xfrm>
        <a:graphic>
          <a:graphicData uri="http://schemas.openxmlformats.org/presentationml/2006/ole">
            <mc:AlternateContent xmlns:mc="http://schemas.openxmlformats.org/markup-compatibility/2006">
              <mc:Choice xmlns:v="urn:schemas-microsoft-com:vml" Requires="v">
                <p:oleObj spid="_x0000_s3121" name="Photo Editor Photo" r:id="rId4" imgW="4629796" imgH="6590476" progId="MSPhotoEd.3">
                  <p:embed/>
                </p:oleObj>
              </mc:Choice>
              <mc:Fallback>
                <p:oleObj name="Photo Editor Photo" r:id="rId4" imgW="4629796" imgH="6590476" progId="MSPhotoEd.3">
                  <p:embed/>
                  <p:pic>
                    <p:nvPicPr>
                      <p:cNvPr id="56525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989" y="1981200"/>
                        <a:ext cx="2890837" cy="4114800"/>
                      </a:xfrm>
                      <a:prstGeom prst="rect">
                        <a:avLst/>
                      </a:prstGeom>
                    </p:spPr>
                  </p:pic>
                </p:oleObj>
              </mc:Fallback>
            </mc:AlternateContent>
          </a:graphicData>
        </a:graphic>
      </p:graphicFrame>
    </p:spTree>
    <p:extLst>
      <p:ext uri="{BB962C8B-B14F-4D97-AF65-F5344CB8AC3E}">
        <p14:creationId xmlns:p14="http://schemas.microsoft.com/office/powerpoint/2010/main" val="306278669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65250"/>
                                        </p:tgtEl>
                                        <p:attrNameLst>
                                          <p:attrName>style.visibility</p:attrName>
                                        </p:attrNameLst>
                                      </p:cBhvr>
                                      <p:to>
                                        <p:strVal val="visible"/>
                                      </p:to>
                                    </p:set>
                                    <p:anim calcmode="lin" valueType="num">
                                      <p:cBhvr>
                                        <p:cTn id="7" dur="1000" fill="hold"/>
                                        <p:tgtEl>
                                          <p:spTgt spid="565250"/>
                                        </p:tgtEl>
                                        <p:attrNameLst>
                                          <p:attrName>ppt_w</p:attrName>
                                        </p:attrNameLst>
                                      </p:cBhvr>
                                      <p:tavLst>
                                        <p:tav tm="0">
                                          <p:val>
                                            <p:strVal val="#ppt_w+.3"/>
                                          </p:val>
                                        </p:tav>
                                        <p:tav tm="100000">
                                          <p:val>
                                            <p:strVal val="#ppt_w"/>
                                          </p:val>
                                        </p:tav>
                                      </p:tavLst>
                                    </p:anim>
                                    <p:anim calcmode="lin" valueType="num">
                                      <p:cBhvr>
                                        <p:cTn id="8" dur="1000" fill="hold"/>
                                        <p:tgtEl>
                                          <p:spTgt spid="565250"/>
                                        </p:tgtEl>
                                        <p:attrNameLst>
                                          <p:attrName>ppt_h</p:attrName>
                                        </p:attrNameLst>
                                      </p:cBhvr>
                                      <p:tavLst>
                                        <p:tav tm="0">
                                          <p:val>
                                            <p:strVal val="#ppt_h"/>
                                          </p:val>
                                        </p:tav>
                                        <p:tav tm="100000">
                                          <p:val>
                                            <p:strVal val="#ppt_h"/>
                                          </p:val>
                                        </p:tav>
                                      </p:tavLst>
                                    </p:anim>
                                    <p:animEffect transition="in" filter="fade">
                                      <p:cBhvr>
                                        <p:cTn id="9" dur="1000"/>
                                        <p:tgtEl>
                                          <p:spTgt spid="5652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65251">
                                            <p:txEl>
                                              <p:pRg st="0" end="0"/>
                                            </p:txEl>
                                          </p:spTgt>
                                        </p:tgtEl>
                                        <p:attrNameLst>
                                          <p:attrName>style.visibility</p:attrName>
                                        </p:attrNameLst>
                                      </p:cBhvr>
                                      <p:to>
                                        <p:strVal val="visible"/>
                                      </p:to>
                                    </p:set>
                                    <p:anim calcmode="lin" valueType="num">
                                      <p:cBhvr>
                                        <p:cTn id="14" dur="1000" fill="hold"/>
                                        <p:tgtEl>
                                          <p:spTgt spid="565251">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6525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65251">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565251">
                                            <p:txEl>
                                              <p:pRg st="1" end="1"/>
                                            </p:txEl>
                                          </p:spTgt>
                                        </p:tgtEl>
                                        <p:attrNameLst>
                                          <p:attrName>style.visibility</p:attrName>
                                        </p:attrNameLst>
                                      </p:cBhvr>
                                      <p:to>
                                        <p:strVal val="visible"/>
                                      </p:to>
                                    </p:set>
                                    <p:anim calcmode="lin" valueType="num">
                                      <p:cBhvr>
                                        <p:cTn id="19" dur="1000" fill="hold"/>
                                        <p:tgtEl>
                                          <p:spTgt spid="565251">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65251">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6525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565251">
                                            <p:txEl>
                                              <p:pRg st="2" end="2"/>
                                            </p:txEl>
                                          </p:spTgt>
                                        </p:tgtEl>
                                        <p:attrNameLst>
                                          <p:attrName>style.visibility</p:attrName>
                                        </p:attrNameLst>
                                      </p:cBhvr>
                                      <p:to>
                                        <p:strVal val="visible"/>
                                      </p:to>
                                    </p:set>
                                    <p:anim calcmode="lin" valueType="num">
                                      <p:cBhvr>
                                        <p:cTn id="26" dur="1000" fill="hold"/>
                                        <p:tgtEl>
                                          <p:spTgt spid="565251">
                                            <p:txEl>
                                              <p:pRg st="2" end="2"/>
                                            </p:txEl>
                                          </p:spTgt>
                                        </p:tgtEl>
                                        <p:attrNameLst>
                                          <p:attrName>ppt_w</p:attrName>
                                        </p:attrNameLst>
                                      </p:cBhvr>
                                      <p:tavLst>
                                        <p:tav tm="0">
                                          <p:val>
                                            <p:strVal val="#ppt_w+.3"/>
                                          </p:val>
                                        </p:tav>
                                        <p:tav tm="100000">
                                          <p:val>
                                            <p:strVal val="#ppt_w"/>
                                          </p:val>
                                        </p:tav>
                                      </p:tavLst>
                                    </p:anim>
                                    <p:anim calcmode="lin" valueType="num">
                                      <p:cBhvr>
                                        <p:cTn id="27" dur="1000" fill="hold"/>
                                        <p:tgtEl>
                                          <p:spTgt spid="565251">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565251">
                                            <p:txEl>
                                              <p:pRg st="2" end="2"/>
                                            </p:txEl>
                                          </p:spTgt>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565251">
                                            <p:txEl>
                                              <p:pRg st="3" end="3"/>
                                            </p:txEl>
                                          </p:spTgt>
                                        </p:tgtEl>
                                        <p:attrNameLst>
                                          <p:attrName>style.visibility</p:attrName>
                                        </p:attrNameLst>
                                      </p:cBhvr>
                                      <p:to>
                                        <p:strVal val="visible"/>
                                      </p:to>
                                    </p:set>
                                    <p:anim calcmode="lin" valueType="num">
                                      <p:cBhvr>
                                        <p:cTn id="31" dur="1000" fill="hold"/>
                                        <p:tgtEl>
                                          <p:spTgt spid="565251">
                                            <p:txEl>
                                              <p:pRg st="3" end="3"/>
                                            </p:txEl>
                                          </p:spTgt>
                                        </p:tgtEl>
                                        <p:attrNameLst>
                                          <p:attrName>ppt_w</p:attrName>
                                        </p:attrNameLst>
                                      </p:cBhvr>
                                      <p:tavLst>
                                        <p:tav tm="0">
                                          <p:val>
                                            <p:strVal val="#ppt_w+.3"/>
                                          </p:val>
                                        </p:tav>
                                        <p:tav tm="100000">
                                          <p:val>
                                            <p:strVal val="#ppt_w"/>
                                          </p:val>
                                        </p:tav>
                                      </p:tavLst>
                                    </p:anim>
                                    <p:anim calcmode="lin" valueType="num">
                                      <p:cBhvr>
                                        <p:cTn id="32" dur="1000" fill="hold"/>
                                        <p:tgtEl>
                                          <p:spTgt spid="565251">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565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0" grpId="0"/>
      <p:bldP spid="565251"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altLang="en-US"/>
              <a:t>Before God's throne were 7 lamps</a:t>
            </a:r>
          </a:p>
        </p:txBody>
      </p:sp>
      <p:graphicFrame>
        <p:nvGraphicFramePr>
          <p:cNvPr id="567300" name="Object 4"/>
          <p:cNvGraphicFramePr>
            <a:graphicFrameLocks noGrp="1" noChangeAspect="1"/>
          </p:cNvGraphicFramePr>
          <p:nvPr>
            <p:ph type="clipArt" sz="half" idx="1"/>
          </p:nvPr>
        </p:nvGraphicFramePr>
        <p:xfrm>
          <a:off x="2209800" y="2133600"/>
          <a:ext cx="3810000" cy="2751138"/>
        </p:xfrm>
        <a:graphic>
          <a:graphicData uri="http://schemas.openxmlformats.org/presentationml/2006/ole">
            <mc:AlternateContent xmlns:mc="http://schemas.openxmlformats.org/markup-compatibility/2006">
              <mc:Choice xmlns:v="urn:schemas-microsoft-com:vml" Requires="v">
                <p:oleObj spid="_x0000_s4145" name="Photo Editor Photo" r:id="rId4" imgW="6725589" imgH="4858428" progId="MSPhotoEd.3">
                  <p:embed/>
                </p:oleObj>
              </mc:Choice>
              <mc:Fallback>
                <p:oleObj name="Photo Editor Photo" r:id="rId4" imgW="6725589" imgH="4858428" progId="MSPhotoEd.3">
                  <p:embed/>
                  <p:pic>
                    <p:nvPicPr>
                      <p:cNvPr id="5673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133600"/>
                        <a:ext cx="3810000" cy="2751138"/>
                      </a:xfrm>
                      <a:prstGeom prst="rect">
                        <a:avLst/>
                      </a:prstGeom>
                    </p:spPr>
                  </p:pic>
                </p:oleObj>
              </mc:Fallback>
            </mc:AlternateContent>
          </a:graphicData>
        </a:graphic>
      </p:graphicFrame>
      <p:sp>
        <p:nvSpPr>
          <p:cNvPr id="567299" name="Rectangle 3"/>
          <p:cNvSpPr>
            <a:spLocks noGrp="1" noChangeArrowheads="1"/>
          </p:cNvSpPr>
          <p:nvPr>
            <p:ph type="body" sz="half" idx="2"/>
          </p:nvPr>
        </p:nvSpPr>
        <p:spPr/>
        <p:txBody>
          <a:bodyPr/>
          <a:lstStyle/>
          <a:p>
            <a:r>
              <a:rPr lang="en-US" altLang="en-US" i="1"/>
              <a:t>Rev 4:5 WEB ... There were seven lamps of fire burning before his throne, which are the seven Spirits of God.</a:t>
            </a:r>
          </a:p>
          <a:p>
            <a:r>
              <a:rPr lang="en-US" altLang="en-US"/>
              <a:t>These are seen elsewhere</a:t>
            </a:r>
          </a:p>
          <a:p>
            <a:pPr lvl="1"/>
            <a:r>
              <a:rPr lang="en-US" altLang="en-US" i="1"/>
              <a:t>Rev 1:4 WEB ... Grace to you and peace ... from the seven Spirits who are before his throne</a:t>
            </a:r>
          </a:p>
        </p:txBody>
      </p:sp>
    </p:spTree>
    <p:extLst>
      <p:ext uri="{BB962C8B-B14F-4D97-AF65-F5344CB8AC3E}">
        <p14:creationId xmlns:p14="http://schemas.microsoft.com/office/powerpoint/2010/main" val="146108975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67298"/>
                                        </p:tgtEl>
                                        <p:attrNameLst>
                                          <p:attrName>style.visibility</p:attrName>
                                        </p:attrNameLst>
                                      </p:cBhvr>
                                      <p:to>
                                        <p:strVal val="visible"/>
                                      </p:to>
                                    </p:set>
                                    <p:anim calcmode="lin" valueType="num">
                                      <p:cBhvr>
                                        <p:cTn id="7" dur="1000" fill="hold"/>
                                        <p:tgtEl>
                                          <p:spTgt spid="567298"/>
                                        </p:tgtEl>
                                        <p:attrNameLst>
                                          <p:attrName>ppt_w</p:attrName>
                                        </p:attrNameLst>
                                      </p:cBhvr>
                                      <p:tavLst>
                                        <p:tav tm="0">
                                          <p:val>
                                            <p:strVal val="#ppt_w+.3"/>
                                          </p:val>
                                        </p:tav>
                                        <p:tav tm="100000">
                                          <p:val>
                                            <p:strVal val="#ppt_w"/>
                                          </p:val>
                                        </p:tav>
                                      </p:tavLst>
                                    </p:anim>
                                    <p:anim calcmode="lin" valueType="num">
                                      <p:cBhvr>
                                        <p:cTn id="8" dur="1000" fill="hold"/>
                                        <p:tgtEl>
                                          <p:spTgt spid="567298"/>
                                        </p:tgtEl>
                                        <p:attrNameLst>
                                          <p:attrName>ppt_h</p:attrName>
                                        </p:attrNameLst>
                                      </p:cBhvr>
                                      <p:tavLst>
                                        <p:tav tm="0">
                                          <p:val>
                                            <p:strVal val="#ppt_h"/>
                                          </p:val>
                                        </p:tav>
                                        <p:tav tm="100000">
                                          <p:val>
                                            <p:strVal val="#ppt_h"/>
                                          </p:val>
                                        </p:tav>
                                      </p:tavLst>
                                    </p:anim>
                                    <p:animEffect transition="in" filter="fade">
                                      <p:cBhvr>
                                        <p:cTn id="9" dur="1000"/>
                                        <p:tgtEl>
                                          <p:spTgt spid="5672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67299">
                                            <p:txEl>
                                              <p:pRg st="0" end="0"/>
                                            </p:txEl>
                                          </p:spTgt>
                                        </p:tgtEl>
                                        <p:attrNameLst>
                                          <p:attrName>style.visibility</p:attrName>
                                        </p:attrNameLst>
                                      </p:cBhvr>
                                      <p:to>
                                        <p:strVal val="visible"/>
                                      </p:to>
                                    </p:set>
                                    <p:anim calcmode="lin" valueType="num">
                                      <p:cBhvr>
                                        <p:cTn id="14" dur="1000" fill="hold"/>
                                        <p:tgtEl>
                                          <p:spTgt spid="56729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6729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6729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67299">
                                            <p:txEl>
                                              <p:pRg st="1" end="1"/>
                                            </p:txEl>
                                          </p:spTgt>
                                        </p:tgtEl>
                                        <p:attrNameLst>
                                          <p:attrName>style.visibility</p:attrName>
                                        </p:attrNameLst>
                                      </p:cBhvr>
                                      <p:to>
                                        <p:strVal val="visible"/>
                                      </p:to>
                                    </p:set>
                                    <p:anim calcmode="lin" valueType="num">
                                      <p:cBhvr>
                                        <p:cTn id="21" dur="1000" fill="hold"/>
                                        <p:tgtEl>
                                          <p:spTgt spid="567299">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67299">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67299">
                                            <p:txEl>
                                              <p:pRg st="1" end="1"/>
                                            </p:txEl>
                                          </p:spTgt>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567299">
                                            <p:txEl>
                                              <p:pRg st="2" end="2"/>
                                            </p:txEl>
                                          </p:spTgt>
                                        </p:tgtEl>
                                        <p:attrNameLst>
                                          <p:attrName>style.visibility</p:attrName>
                                        </p:attrNameLst>
                                      </p:cBhvr>
                                      <p:to>
                                        <p:strVal val="visible"/>
                                      </p:to>
                                    </p:set>
                                    <p:anim calcmode="lin" valueType="num">
                                      <p:cBhvr>
                                        <p:cTn id="26" dur="1000" fill="hold"/>
                                        <p:tgtEl>
                                          <p:spTgt spid="567299">
                                            <p:txEl>
                                              <p:pRg st="2" end="2"/>
                                            </p:txEl>
                                          </p:spTgt>
                                        </p:tgtEl>
                                        <p:attrNameLst>
                                          <p:attrName>ppt_w</p:attrName>
                                        </p:attrNameLst>
                                      </p:cBhvr>
                                      <p:tavLst>
                                        <p:tav tm="0">
                                          <p:val>
                                            <p:strVal val="#ppt_w+.3"/>
                                          </p:val>
                                        </p:tav>
                                        <p:tav tm="100000">
                                          <p:val>
                                            <p:strVal val="#ppt_w"/>
                                          </p:val>
                                        </p:tav>
                                      </p:tavLst>
                                    </p:anim>
                                    <p:anim calcmode="lin" valueType="num">
                                      <p:cBhvr>
                                        <p:cTn id="27" dur="1000" fill="hold"/>
                                        <p:tgtEl>
                                          <p:spTgt spid="567299">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567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8" grpId="0"/>
      <p:bldP spid="567299" grpId="0" build="p"/>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lstStyle/>
          <a:p>
            <a:r>
              <a:rPr lang="en-US" altLang="en-US"/>
              <a:t>A 7-sealed scroll was opened by a Lamb with 7 horns and 7 eyes</a:t>
            </a:r>
          </a:p>
        </p:txBody>
      </p:sp>
      <p:sp>
        <p:nvSpPr>
          <p:cNvPr id="569347" name="Rectangle 3"/>
          <p:cNvSpPr>
            <a:spLocks noGrp="1" noChangeArrowheads="1"/>
          </p:cNvSpPr>
          <p:nvPr>
            <p:ph type="body" sz="half" idx="1"/>
          </p:nvPr>
        </p:nvSpPr>
        <p:spPr/>
        <p:txBody>
          <a:bodyPr/>
          <a:lstStyle/>
          <a:p>
            <a:pPr>
              <a:lnSpc>
                <a:spcPct val="90000"/>
              </a:lnSpc>
            </a:pPr>
            <a:r>
              <a:rPr lang="en-US" altLang="en-US" i="1"/>
              <a:t>Rev 5:1-6 WEB I saw, in the right hand of him who sat on the throne, a book written inside and outside, sealed shut with seven seals … (6)  I saw … a Lamb standing, as though it had been slain, having seven horns, and seven eyes … </a:t>
            </a:r>
          </a:p>
        </p:txBody>
      </p:sp>
      <p:graphicFrame>
        <p:nvGraphicFramePr>
          <p:cNvPr id="569348" name="Object 4"/>
          <p:cNvGraphicFramePr>
            <a:graphicFrameLocks noGrp="1" noChangeAspect="1"/>
          </p:cNvGraphicFramePr>
          <p:nvPr>
            <p:ph type="clipArt" sz="half" idx="2"/>
          </p:nvPr>
        </p:nvGraphicFramePr>
        <p:xfrm>
          <a:off x="6172200" y="2057400"/>
          <a:ext cx="3810000" cy="2730500"/>
        </p:xfrm>
        <a:graphic>
          <a:graphicData uri="http://schemas.openxmlformats.org/presentationml/2006/ole">
            <mc:AlternateContent xmlns:mc="http://schemas.openxmlformats.org/markup-compatibility/2006">
              <mc:Choice xmlns:v="urn:schemas-microsoft-com:vml" Requires="v">
                <p:oleObj spid="_x0000_s5169" name="Photo Editor Photo" r:id="rId4" imgW="6552381" imgH="4695238" progId="MSPhotoEd.3">
                  <p:embed/>
                </p:oleObj>
              </mc:Choice>
              <mc:Fallback>
                <p:oleObj name="Photo Editor Photo" r:id="rId4" imgW="6552381" imgH="4695238" progId="MSPhotoEd.3">
                  <p:embed/>
                  <p:pic>
                    <p:nvPicPr>
                      <p:cNvPr id="56934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057400"/>
                        <a:ext cx="3810000" cy="2730500"/>
                      </a:xfrm>
                      <a:prstGeom prst="rect">
                        <a:avLst/>
                      </a:prstGeom>
                    </p:spPr>
                  </p:pic>
                </p:oleObj>
              </mc:Fallback>
            </mc:AlternateContent>
          </a:graphicData>
        </a:graphic>
      </p:graphicFrame>
    </p:spTree>
    <p:extLst>
      <p:ext uri="{BB962C8B-B14F-4D97-AF65-F5344CB8AC3E}">
        <p14:creationId xmlns:p14="http://schemas.microsoft.com/office/powerpoint/2010/main" val="398555381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69346"/>
                                        </p:tgtEl>
                                        <p:attrNameLst>
                                          <p:attrName>style.visibility</p:attrName>
                                        </p:attrNameLst>
                                      </p:cBhvr>
                                      <p:to>
                                        <p:strVal val="visible"/>
                                      </p:to>
                                    </p:set>
                                    <p:anim calcmode="lin" valueType="num">
                                      <p:cBhvr>
                                        <p:cTn id="7" dur="1000" fill="hold"/>
                                        <p:tgtEl>
                                          <p:spTgt spid="569346"/>
                                        </p:tgtEl>
                                        <p:attrNameLst>
                                          <p:attrName>ppt_w</p:attrName>
                                        </p:attrNameLst>
                                      </p:cBhvr>
                                      <p:tavLst>
                                        <p:tav tm="0">
                                          <p:val>
                                            <p:strVal val="#ppt_w+.3"/>
                                          </p:val>
                                        </p:tav>
                                        <p:tav tm="100000">
                                          <p:val>
                                            <p:strVal val="#ppt_w"/>
                                          </p:val>
                                        </p:tav>
                                      </p:tavLst>
                                    </p:anim>
                                    <p:anim calcmode="lin" valueType="num">
                                      <p:cBhvr>
                                        <p:cTn id="8" dur="1000" fill="hold"/>
                                        <p:tgtEl>
                                          <p:spTgt spid="569346"/>
                                        </p:tgtEl>
                                        <p:attrNameLst>
                                          <p:attrName>ppt_h</p:attrName>
                                        </p:attrNameLst>
                                      </p:cBhvr>
                                      <p:tavLst>
                                        <p:tav tm="0">
                                          <p:val>
                                            <p:strVal val="#ppt_h"/>
                                          </p:val>
                                        </p:tav>
                                        <p:tav tm="100000">
                                          <p:val>
                                            <p:strVal val="#ppt_h"/>
                                          </p:val>
                                        </p:tav>
                                      </p:tavLst>
                                    </p:anim>
                                    <p:animEffect transition="in" filter="fade">
                                      <p:cBhvr>
                                        <p:cTn id="9" dur="1000"/>
                                        <p:tgtEl>
                                          <p:spTgt spid="5693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69347">
                                            <p:txEl>
                                              <p:pRg st="0" end="0"/>
                                            </p:txEl>
                                          </p:spTgt>
                                        </p:tgtEl>
                                        <p:attrNameLst>
                                          <p:attrName>style.visibility</p:attrName>
                                        </p:attrNameLst>
                                      </p:cBhvr>
                                      <p:to>
                                        <p:strVal val="visible"/>
                                      </p:to>
                                    </p:set>
                                    <p:anim calcmode="lin" valueType="num">
                                      <p:cBhvr>
                                        <p:cTn id="14" dur="1000" fill="hold"/>
                                        <p:tgtEl>
                                          <p:spTgt spid="56934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6934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69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6" grpId="0"/>
      <p:bldP spid="569347" grpId="0" build="p"/>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p:txBody>
          <a:bodyPr/>
          <a:lstStyle/>
          <a:p>
            <a:r>
              <a:rPr lang="en-US" altLang="en-US"/>
              <a:t>God's judgments were announced by 7 angels with 7 trumpets.</a:t>
            </a:r>
          </a:p>
        </p:txBody>
      </p:sp>
      <p:graphicFrame>
        <p:nvGraphicFramePr>
          <p:cNvPr id="570372" name="Object 4"/>
          <p:cNvGraphicFramePr>
            <a:graphicFrameLocks noGrp="1" noChangeAspect="1"/>
          </p:cNvGraphicFramePr>
          <p:nvPr>
            <p:ph type="clipArt" sz="half" idx="1"/>
          </p:nvPr>
        </p:nvGraphicFramePr>
        <p:xfrm>
          <a:off x="2209800" y="2133600"/>
          <a:ext cx="3810000" cy="2520950"/>
        </p:xfrm>
        <a:graphic>
          <a:graphicData uri="http://schemas.openxmlformats.org/presentationml/2006/ole">
            <mc:AlternateContent xmlns:mc="http://schemas.openxmlformats.org/markup-compatibility/2006">
              <mc:Choice xmlns:v="urn:schemas-microsoft-com:vml" Requires="v">
                <p:oleObj spid="_x0000_s6193" name="Photo Editor Photo" r:id="rId4" imgW="7039958" imgH="4657143" progId="MSPhotoEd.3">
                  <p:embed/>
                </p:oleObj>
              </mc:Choice>
              <mc:Fallback>
                <p:oleObj name="Photo Editor Photo" r:id="rId4" imgW="7039958" imgH="4657143" progId="MSPhotoEd.3">
                  <p:embed/>
                  <p:pic>
                    <p:nvPicPr>
                      <p:cNvPr id="5703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133600"/>
                        <a:ext cx="3810000" cy="2520950"/>
                      </a:xfrm>
                      <a:prstGeom prst="rect">
                        <a:avLst/>
                      </a:prstGeom>
                    </p:spPr>
                  </p:pic>
                </p:oleObj>
              </mc:Fallback>
            </mc:AlternateContent>
          </a:graphicData>
        </a:graphic>
      </p:graphicFrame>
      <p:sp>
        <p:nvSpPr>
          <p:cNvPr id="570371" name="Rectangle 3"/>
          <p:cNvSpPr>
            <a:spLocks noGrp="1" noChangeArrowheads="1"/>
          </p:cNvSpPr>
          <p:nvPr>
            <p:ph type="body" sz="half" idx="2"/>
          </p:nvPr>
        </p:nvSpPr>
        <p:spPr/>
        <p:txBody>
          <a:bodyPr/>
          <a:lstStyle/>
          <a:p>
            <a:pPr>
              <a:lnSpc>
                <a:spcPct val="90000"/>
              </a:lnSpc>
            </a:pPr>
            <a:r>
              <a:rPr lang="en-US" altLang="en-US" i="1"/>
              <a:t>Rev 8:2-6 WEB I saw the seven angels who stand before God, and seven trumpets were given to them … (6) The seven angels who had the seven trumpets prepared themselves to sound. </a:t>
            </a:r>
          </a:p>
        </p:txBody>
      </p:sp>
    </p:spTree>
    <p:extLst>
      <p:ext uri="{BB962C8B-B14F-4D97-AF65-F5344CB8AC3E}">
        <p14:creationId xmlns:p14="http://schemas.microsoft.com/office/powerpoint/2010/main" val="276815253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70370"/>
                                        </p:tgtEl>
                                        <p:attrNameLst>
                                          <p:attrName>style.visibility</p:attrName>
                                        </p:attrNameLst>
                                      </p:cBhvr>
                                      <p:to>
                                        <p:strVal val="visible"/>
                                      </p:to>
                                    </p:set>
                                    <p:anim calcmode="lin" valueType="num">
                                      <p:cBhvr>
                                        <p:cTn id="7" dur="1000" fill="hold"/>
                                        <p:tgtEl>
                                          <p:spTgt spid="570370"/>
                                        </p:tgtEl>
                                        <p:attrNameLst>
                                          <p:attrName>ppt_w</p:attrName>
                                        </p:attrNameLst>
                                      </p:cBhvr>
                                      <p:tavLst>
                                        <p:tav tm="0">
                                          <p:val>
                                            <p:strVal val="#ppt_w+.3"/>
                                          </p:val>
                                        </p:tav>
                                        <p:tav tm="100000">
                                          <p:val>
                                            <p:strVal val="#ppt_w"/>
                                          </p:val>
                                        </p:tav>
                                      </p:tavLst>
                                    </p:anim>
                                    <p:anim calcmode="lin" valueType="num">
                                      <p:cBhvr>
                                        <p:cTn id="8" dur="1000" fill="hold"/>
                                        <p:tgtEl>
                                          <p:spTgt spid="570370"/>
                                        </p:tgtEl>
                                        <p:attrNameLst>
                                          <p:attrName>ppt_h</p:attrName>
                                        </p:attrNameLst>
                                      </p:cBhvr>
                                      <p:tavLst>
                                        <p:tav tm="0">
                                          <p:val>
                                            <p:strVal val="#ppt_h"/>
                                          </p:val>
                                        </p:tav>
                                        <p:tav tm="100000">
                                          <p:val>
                                            <p:strVal val="#ppt_h"/>
                                          </p:val>
                                        </p:tav>
                                      </p:tavLst>
                                    </p:anim>
                                    <p:animEffect transition="in" filter="fade">
                                      <p:cBhvr>
                                        <p:cTn id="9" dur="1000"/>
                                        <p:tgtEl>
                                          <p:spTgt spid="5703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70371">
                                            <p:txEl>
                                              <p:pRg st="0" end="0"/>
                                            </p:txEl>
                                          </p:spTgt>
                                        </p:tgtEl>
                                        <p:attrNameLst>
                                          <p:attrName>style.visibility</p:attrName>
                                        </p:attrNameLst>
                                      </p:cBhvr>
                                      <p:to>
                                        <p:strVal val="visible"/>
                                      </p:to>
                                    </p:set>
                                    <p:anim calcmode="lin" valueType="num">
                                      <p:cBhvr>
                                        <p:cTn id="14" dur="1000" fill="hold"/>
                                        <p:tgtEl>
                                          <p:spTgt spid="570371">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7037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70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0" grpId="0"/>
      <p:bldP spid="570371"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lstStyle/>
          <a:p>
            <a:r>
              <a:rPr lang="en-US" altLang="en-US"/>
              <a:t>The dragon and sea beast each had 7 heads &amp; the dragon had 7 crowns.</a:t>
            </a:r>
          </a:p>
        </p:txBody>
      </p:sp>
      <p:sp>
        <p:nvSpPr>
          <p:cNvPr id="572419" name="Rectangle 3"/>
          <p:cNvSpPr>
            <a:spLocks noGrp="1" noChangeArrowheads="1"/>
          </p:cNvSpPr>
          <p:nvPr>
            <p:ph type="body" sz="half" idx="1"/>
          </p:nvPr>
        </p:nvSpPr>
        <p:spPr/>
        <p:txBody>
          <a:bodyPr/>
          <a:lstStyle/>
          <a:p>
            <a:r>
              <a:rPr lang="en-US" altLang="en-US" i="1"/>
              <a:t>Rev 12:3 WEB … Behold, a great red dragon, having seven heads and ten horns, and … seven crowns. </a:t>
            </a:r>
          </a:p>
          <a:p>
            <a:r>
              <a:rPr lang="en-US" altLang="en-US" i="1"/>
              <a:t>Rev 13:1 WEB … I saw a beast coming up out of the sea, having ten horns and seven heads.... </a:t>
            </a:r>
          </a:p>
        </p:txBody>
      </p:sp>
      <p:graphicFrame>
        <p:nvGraphicFramePr>
          <p:cNvPr id="572420" name="Object 4"/>
          <p:cNvGraphicFramePr>
            <a:graphicFrameLocks noGrp="1" noChangeAspect="1"/>
          </p:cNvGraphicFramePr>
          <p:nvPr>
            <p:ph type="clipArt" sz="half" idx="2"/>
          </p:nvPr>
        </p:nvGraphicFramePr>
        <p:xfrm>
          <a:off x="6096000" y="2057400"/>
          <a:ext cx="4114800" cy="2901950"/>
        </p:xfrm>
        <a:graphic>
          <a:graphicData uri="http://schemas.openxmlformats.org/presentationml/2006/ole">
            <mc:AlternateContent xmlns:mc="http://schemas.openxmlformats.org/markup-compatibility/2006">
              <mc:Choice xmlns:v="urn:schemas-microsoft-com:vml" Requires="v">
                <p:oleObj spid="_x0000_s7217" name="Photo Editor Photo" r:id="rId4" imgW="6647619" imgH="4686954" progId="MSPhotoEd.3">
                  <p:embed/>
                </p:oleObj>
              </mc:Choice>
              <mc:Fallback>
                <p:oleObj name="Photo Editor Photo" r:id="rId4" imgW="6647619" imgH="4686954" progId="MSPhotoEd.3">
                  <p:embed/>
                  <p:pic>
                    <p:nvPicPr>
                      <p:cNvPr id="57242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57400"/>
                        <a:ext cx="4114800" cy="2901950"/>
                      </a:xfrm>
                      <a:prstGeom prst="rect">
                        <a:avLst/>
                      </a:prstGeom>
                    </p:spPr>
                  </p:pic>
                </p:oleObj>
              </mc:Fallback>
            </mc:AlternateContent>
          </a:graphicData>
        </a:graphic>
      </p:graphicFrame>
    </p:spTree>
    <p:extLst>
      <p:ext uri="{BB962C8B-B14F-4D97-AF65-F5344CB8AC3E}">
        <p14:creationId xmlns:p14="http://schemas.microsoft.com/office/powerpoint/2010/main" val="381762681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72418"/>
                                        </p:tgtEl>
                                        <p:attrNameLst>
                                          <p:attrName>style.visibility</p:attrName>
                                        </p:attrNameLst>
                                      </p:cBhvr>
                                      <p:to>
                                        <p:strVal val="visible"/>
                                      </p:to>
                                    </p:set>
                                    <p:anim calcmode="lin" valueType="num">
                                      <p:cBhvr>
                                        <p:cTn id="7" dur="1000" fill="hold"/>
                                        <p:tgtEl>
                                          <p:spTgt spid="572418"/>
                                        </p:tgtEl>
                                        <p:attrNameLst>
                                          <p:attrName>ppt_w</p:attrName>
                                        </p:attrNameLst>
                                      </p:cBhvr>
                                      <p:tavLst>
                                        <p:tav tm="0">
                                          <p:val>
                                            <p:strVal val="#ppt_w+.3"/>
                                          </p:val>
                                        </p:tav>
                                        <p:tav tm="100000">
                                          <p:val>
                                            <p:strVal val="#ppt_w"/>
                                          </p:val>
                                        </p:tav>
                                      </p:tavLst>
                                    </p:anim>
                                    <p:anim calcmode="lin" valueType="num">
                                      <p:cBhvr>
                                        <p:cTn id="8" dur="1000" fill="hold"/>
                                        <p:tgtEl>
                                          <p:spTgt spid="572418"/>
                                        </p:tgtEl>
                                        <p:attrNameLst>
                                          <p:attrName>ppt_h</p:attrName>
                                        </p:attrNameLst>
                                      </p:cBhvr>
                                      <p:tavLst>
                                        <p:tav tm="0">
                                          <p:val>
                                            <p:strVal val="#ppt_h"/>
                                          </p:val>
                                        </p:tav>
                                        <p:tav tm="100000">
                                          <p:val>
                                            <p:strVal val="#ppt_h"/>
                                          </p:val>
                                        </p:tav>
                                      </p:tavLst>
                                    </p:anim>
                                    <p:animEffect transition="in" filter="fade">
                                      <p:cBhvr>
                                        <p:cTn id="9" dur="1000"/>
                                        <p:tgtEl>
                                          <p:spTgt spid="5724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72419">
                                            <p:txEl>
                                              <p:pRg st="0" end="0"/>
                                            </p:txEl>
                                          </p:spTgt>
                                        </p:tgtEl>
                                        <p:attrNameLst>
                                          <p:attrName>style.visibility</p:attrName>
                                        </p:attrNameLst>
                                      </p:cBhvr>
                                      <p:to>
                                        <p:strVal val="visible"/>
                                      </p:to>
                                    </p:set>
                                    <p:anim calcmode="lin" valueType="num">
                                      <p:cBhvr>
                                        <p:cTn id="14" dur="1000" fill="hold"/>
                                        <p:tgtEl>
                                          <p:spTgt spid="57241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7241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7241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72419">
                                            <p:txEl>
                                              <p:pRg st="1" end="1"/>
                                            </p:txEl>
                                          </p:spTgt>
                                        </p:tgtEl>
                                        <p:attrNameLst>
                                          <p:attrName>style.visibility</p:attrName>
                                        </p:attrNameLst>
                                      </p:cBhvr>
                                      <p:to>
                                        <p:strVal val="visible"/>
                                      </p:to>
                                    </p:set>
                                    <p:anim calcmode="lin" valueType="num">
                                      <p:cBhvr>
                                        <p:cTn id="21" dur="1000" fill="hold"/>
                                        <p:tgtEl>
                                          <p:spTgt spid="572419">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72419">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724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8" grpId="0"/>
      <p:bldP spid="572419"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r>
              <a:rPr lang="en-US" altLang="en-US"/>
              <a:t>The prostitute in </a:t>
            </a:r>
            <a:r>
              <a:rPr lang="en-US" altLang="en-US" i="1"/>
              <a:t>Rev 17</a:t>
            </a:r>
            <a:r>
              <a:rPr lang="en-US" altLang="en-US"/>
              <a:t> sits on a beast with 7 heads.</a:t>
            </a:r>
          </a:p>
        </p:txBody>
      </p:sp>
      <p:graphicFrame>
        <p:nvGraphicFramePr>
          <p:cNvPr id="573444" name="Object 4"/>
          <p:cNvGraphicFramePr>
            <a:graphicFrameLocks noGrp="1" noChangeAspect="1"/>
          </p:cNvGraphicFramePr>
          <p:nvPr>
            <p:ph type="clipArt" sz="half" idx="1"/>
          </p:nvPr>
        </p:nvGraphicFramePr>
        <p:xfrm>
          <a:off x="2751139" y="1981200"/>
          <a:ext cx="2725737" cy="4114800"/>
        </p:xfrm>
        <a:graphic>
          <a:graphicData uri="http://schemas.openxmlformats.org/presentationml/2006/ole">
            <mc:AlternateContent xmlns:mc="http://schemas.openxmlformats.org/markup-compatibility/2006">
              <mc:Choice xmlns:v="urn:schemas-microsoft-com:vml" Requires="v">
                <p:oleObj spid="_x0000_s8241" name="Photo Editor Photo" r:id="rId4" imgW="4667902" imgH="7047619" progId="MSPhotoEd.3">
                  <p:embed/>
                </p:oleObj>
              </mc:Choice>
              <mc:Fallback>
                <p:oleObj name="Photo Editor Photo" r:id="rId4" imgW="4667902" imgH="7047619" progId="MSPhotoEd.3">
                  <p:embed/>
                  <p:pic>
                    <p:nvPicPr>
                      <p:cNvPr id="573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139" y="1981200"/>
                        <a:ext cx="2725737" cy="4114800"/>
                      </a:xfrm>
                      <a:prstGeom prst="rect">
                        <a:avLst/>
                      </a:prstGeom>
                    </p:spPr>
                  </p:pic>
                </p:oleObj>
              </mc:Fallback>
            </mc:AlternateContent>
          </a:graphicData>
        </a:graphic>
      </p:graphicFrame>
      <p:sp>
        <p:nvSpPr>
          <p:cNvPr id="573443" name="Rectangle 3"/>
          <p:cNvSpPr>
            <a:spLocks noGrp="1" noChangeArrowheads="1"/>
          </p:cNvSpPr>
          <p:nvPr>
            <p:ph type="body" sz="half" idx="2"/>
          </p:nvPr>
        </p:nvSpPr>
        <p:spPr/>
        <p:txBody>
          <a:bodyPr/>
          <a:lstStyle/>
          <a:p>
            <a:pPr>
              <a:lnSpc>
                <a:spcPct val="90000"/>
              </a:lnSpc>
            </a:pPr>
            <a:r>
              <a:rPr lang="en-US" altLang="en-US" i="1"/>
              <a:t>Rev 17:3 WEB ... I saw a woman sitting on a scarlet-colored animal … having seven heads and ten horns. </a:t>
            </a:r>
          </a:p>
          <a:p>
            <a:pPr>
              <a:lnSpc>
                <a:spcPct val="90000"/>
              </a:lnSpc>
            </a:pPr>
            <a:r>
              <a:rPr lang="en-US" altLang="en-US"/>
              <a:t>The heads correspond to 7 hills and 7 kings.</a:t>
            </a:r>
          </a:p>
          <a:p>
            <a:pPr lvl="1">
              <a:lnSpc>
                <a:spcPct val="90000"/>
              </a:lnSpc>
            </a:pPr>
            <a:r>
              <a:rPr lang="en-US" altLang="en-US" i="1"/>
              <a:t>Rev 17:9-10 WEB … The seven heads are seven mountains, on which the woman sits. They are seven kings …</a:t>
            </a:r>
          </a:p>
        </p:txBody>
      </p:sp>
    </p:spTree>
    <p:extLst>
      <p:ext uri="{BB962C8B-B14F-4D97-AF65-F5344CB8AC3E}">
        <p14:creationId xmlns:p14="http://schemas.microsoft.com/office/powerpoint/2010/main" val="327602751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73442"/>
                                        </p:tgtEl>
                                        <p:attrNameLst>
                                          <p:attrName>style.visibility</p:attrName>
                                        </p:attrNameLst>
                                      </p:cBhvr>
                                      <p:to>
                                        <p:strVal val="visible"/>
                                      </p:to>
                                    </p:set>
                                    <p:anim calcmode="lin" valueType="num">
                                      <p:cBhvr>
                                        <p:cTn id="7" dur="1000" fill="hold"/>
                                        <p:tgtEl>
                                          <p:spTgt spid="573442"/>
                                        </p:tgtEl>
                                        <p:attrNameLst>
                                          <p:attrName>ppt_w</p:attrName>
                                        </p:attrNameLst>
                                      </p:cBhvr>
                                      <p:tavLst>
                                        <p:tav tm="0">
                                          <p:val>
                                            <p:strVal val="#ppt_w+.3"/>
                                          </p:val>
                                        </p:tav>
                                        <p:tav tm="100000">
                                          <p:val>
                                            <p:strVal val="#ppt_w"/>
                                          </p:val>
                                        </p:tav>
                                      </p:tavLst>
                                    </p:anim>
                                    <p:anim calcmode="lin" valueType="num">
                                      <p:cBhvr>
                                        <p:cTn id="8" dur="1000" fill="hold"/>
                                        <p:tgtEl>
                                          <p:spTgt spid="573442"/>
                                        </p:tgtEl>
                                        <p:attrNameLst>
                                          <p:attrName>ppt_h</p:attrName>
                                        </p:attrNameLst>
                                      </p:cBhvr>
                                      <p:tavLst>
                                        <p:tav tm="0">
                                          <p:val>
                                            <p:strVal val="#ppt_h"/>
                                          </p:val>
                                        </p:tav>
                                        <p:tav tm="100000">
                                          <p:val>
                                            <p:strVal val="#ppt_h"/>
                                          </p:val>
                                        </p:tav>
                                      </p:tavLst>
                                    </p:anim>
                                    <p:animEffect transition="in" filter="fade">
                                      <p:cBhvr>
                                        <p:cTn id="9" dur="1000"/>
                                        <p:tgtEl>
                                          <p:spTgt spid="5734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73443">
                                            <p:txEl>
                                              <p:pRg st="0" end="0"/>
                                            </p:txEl>
                                          </p:spTgt>
                                        </p:tgtEl>
                                        <p:attrNameLst>
                                          <p:attrName>style.visibility</p:attrName>
                                        </p:attrNameLst>
                                      </p:cBhvr>
                                      <p:to>
                                        <p:strVal val="visible"/>
                                      </p:to>
                                    </p:set>
                                    <p:anim calcmode="lin" valueType="num">
                                      <p:cBhvr>
                                        <p:cTn id="14" dur="1000" fill="hold"/>
                                        <p:tgtEl>
                                          <p:spTgt spid="57344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7344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7344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73443">
                                            <p:txEl>
                                              <p:pRg st="1" end="1"/>
                                            </p:txEl>
                                          </p:spTgt>
                                        </p:tgtEl>
                                        <p:attrNameLst>
                                          <p:attrName>style.visibility</p:attrName>
                                        </p:attrNameLst>
                                      </p:cBhvr>
                                      <p:to>
                                        <p:strVal val="visible"/>
                                      </p:to>
                                    </p:set>
                                    <p:anim calcmode="lin" valueType="num">
                                      <p:cBhvr>
                                        <p:cTn id="21" dur="1000" fill="hold"/>
                                        <p:tgtEl>
                                          <p:spTgt spid="57344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7344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73443">
                                            <p:txEl>
                                              <p:pRg st="1" end="1"/>
                                            </p:txEl>
                                          </p:spTgt>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573443">
                                            <p:txEl>
                                              <p:pRg st="2" end="2"/>
                                            </p:txEl>
                                          </p:spTgt>
                                        </p:tgtEl>
                                        <p:attrNameLst>
                                          <p:attrName>style.visibility</p:attrName>
                                        </p:attrNameLst>
                                      </p:cBhvr>
                                      <p:to>
                                        <p:strVal val="visible"/>
                                      </p:to>
                                    </p:set>
                                    <p:anim calcmode="lin" valueType="num">
                                      <p:cBhvr>
                                        <p:cTn id="26" dur="1000" fill="hold"/>
                                        <p:tgtEl>
                                          <p:spTgt spid="573443">
                                            <p:txEl>
                                              <p:pRg st="2" end="2"/>
                                            </p:txEl>
                                          </p:spTgt>
                                        </p:tgtEl>
                                        <p:attrNameLst>
                                          <p:attrName>ppt_w</p:attrName>
                                        </p:attrNameLst>
                                      </p:cBhvr>
                                      <p:tavLst>
                                        <p:tav tm="0">
                                          <p:val>
                                            <p:strVal val="#ppt_w+.3"/>
                                          </p:val>
                                        </p:tav>
                                        <p:tav tm="100000">
                                          <p:val>
                                            <p:strVal val="#ppt_w"/>
                                          </p:val>
                                        </p:tav>
                                      </p:tavLst>
                                    </p:anim>
                                    <p:anim calcmode="lin" valueType="num">
                                      <p:cBhvr>
                                        <p:cTn id="27" dur="1000" fill="hold"/>
                                        <p:tgtEl>
                                          <p:spTgt spid="57344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573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p:bldP spid="573443"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p:txBody>
          <a:bodyPr/>
          <a:lstStyle/>
          <a:p>
            <a:r>
              <a:rPr lang="en-US" altLang="en-US"/>
              <a:t>7 angels administer God's judgments</a:t>
            </a:r>
          </a:p>
        </p:txBody>
      </p:sp>
      <p:sp>
        <p:nvSpPr>
          <p:cNvPr id="575491" name="Rectangle 3"/>
          <p:cNvSpPr>
            <a:spLocks noGrp="1" noChangeArrowheads="1"/>
          </p:cNvSpPr>
          <p:nvPr>
            <p:ph type="body" sz="half" idx="1"/>
          </p:nvPr>
        </p:nvSpPr>
        <p:spPr/>
        <p:txBody>
          <a:bodyPr/>
          <a:lstStyle/>
          <a:p>
            <a:pPr>
              <a:lnSpc>
                <a:spcPct val="90000"/>
              </a:lnSpc>
            </a:pPr>
            <a:r>
              <a:rPr lang="en-US" altLang="en-US" i="1"/>
              <a:t>Rev 15:1 WEB I saw … seven angels having the seven last plagues, for in them God's wrath is finished. </a:t>
            </a:r>
          </a:p>
          <a:p>
            <a:pPr>
              <a:lnSpc>
                <a:spcPct val="90000"/>
              </a:lnSpc>
            </a:pPr>
            <a:r>
              <a:rPr lang="en-US" altLang="en-US" i="1"/>
              <a:t>Rev 15:6-8 WEB … One of the four living creatures gave to the seven angels seven golden bowls full of the wrath of God... </a:t>
            </a:r>
          </a:p>
        </p:txBody>
      </p:sp>
      <p:graphicFrame>
        <p:nvGraphicFramePr>
          <p:cNvPr id="575492" name="Object 4"/>
          <p:cNvGraphicFramePr>
            <a:graphicFrameLocks noGrp="1" noChangeAspect="1"/>
          </p:cNvGraphicFramePr>
          <p:nvPr>
            <p:ph type="clipArt" sz="half" idx="2"/>
          </p:nvPr>
        </p:nvGraphicFramePr>
        <p:xfrm>
          <a:off x="6172200" y="2133600"/>
          <a:ext cx="3810000" cy="2501900"/>
        </p:xfrm>
        <a:graphic>
          <a:graphicData uri="http://schemas.openxmlformats.org/presentationml/2006/ole">
            <mc:AlternateContent xmlns:mc="http://schemas.openxmlformats.org/markup-compatibility/2006">
              <mc:Choice xmlns:v="urn:schemas-microsoft-com:vml" Requires="v">
                <p:oleObj spid="_x0000_s9265" name="Photo Editor Photo" r:id="rId4" imgW="7020905" imgH="4610744" progId="MSPhotoEd.3">
                  <p:embed/>
                </p:oleObj>
              </mc:Choice>
              <mc:Fallback>
                <p:oleObj name="Photo Editor Photo" r:id="rId4" imgW="7020905" imgH="4610744" progId="MSPhotoEd.3">
                  <p:embed/>
                  <p:pic>
                    <p:nvPicPr>
                      <p:cNvPr id="57549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133600"/>
                        <a:ext cx="3810000" cy="2501900"/>
                      </a:xfrm>
                      <a:prstGeom prst="rect">
                        <a:avLst/>
                      </a:prstGeom>
                    </p:spPr>
                  </p:pic>
                </p:oleObj>
              </mc:Fallback>
            </mc:AlternateContent>
          </a:graphicData>
        </a:graphic>
      </p:graphicFrame>
    </p:spTree>
    <p:extLst>
      <p:ext uri="{BB962C8B-B14F-4D97-AF65-F5344CB8AC3E}">
        <p14:creationId xmlns:p14="http://schemas.microsoft.com/office/powerpoint/2010/main" val="237826612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75490"/>
                                        </p:tgtEl>
                                        <p:attrNameLst>
                                          <p:attrName>style.visibility</p:attrName>
                                        </p:attrNameLst>
                                      </p:cBhvr>
                                      <p:to>
                                        <p:strVal val="visible"/>
                                      </p:to>
                                    </p:set>
                                    <p:anim calcmode="lin" valueType="num">
                                      <p:cBhvr>
                                        <p:cTn id="7" dur="1000" fill="hold"/>
                                        <p:tgtEl>
                                          <p:spTgt spid="575490"/>
                                        </p:tgtEl>
                                        <p:attrNameLst>
                                          <p:attrName>ppt_w</p:attrName>
                                        </p:attrNameLst>
                                      </p:cBhvr>
                                      <p:tavLst>
                                        <p:tav tm="0">
                                          <p:val>
                                            <p:strVal val="#ppt_w+.3"/>
                                          </p:val>
                                        </p:tav>
                                        <p:tav tm="100000">
                                          <p:val>
                                            <p:strVal val="#ppt_w"/>
                                          </p:val>
                                        </p:tav>
                                      </p:tavLst>
                                    </p:anim>
                                    <p:anim calcmode="lin" valueType="num">
                                      <p:cBhvr>
                                        <p:cTn id="8" dur="1000" fill="hold"/>
                                        <p:tgtEl>
                                          <p:spTgt spid="575490"/>
                                        </p:tgtEl>
                                        <p:attrNameLst>
                                          <p:attrName>ppt_h</p:attrName>
                                        </p:attrNameLst>
                                      </p:cBhvr>
                                      <p:tavLst>
                                        <p:tav tm="0">
                                          <p:val>
                                            <p:strVal val="#ppt_h"/>
                                          </p:val>
                                        </p:tav>
                                        <p:tav tm="100000">
                                          <p:val>
                                            <p:strVal val="#ppt_h"/>
                                          </p:val>
                                        </p:tav>
                                      </p:tavLst>
                                    </p:anim>
                                    <p:animEffect transition="in" filter="fade">
                                      <p:cBhvr>
                                        <p:cTn id="9" dur="1000"/>
                                        <p:tgtEl>
                                          <p:spTgt spid="5754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75491">
                                            <p:txEl>
                                              <p:pRg st="0" end="0"/>
                                            </p:txEl>
                                          </p:spTgt>
                                        </p:tgtEl>
                                        <p:attrNameLst>
                                          <p:attrName>style.visibility</p:attrName>
                                        </p:attrNameLst>
                                      </p:cBhvr>
                                      <p:to>
                                        <p:strVal val="visible"/>
                                      </p:to>
                                    </p:set>
                                    <p:anim calcmode="lin" valueType="num">
                                      <p:cBhvr>
                                        <p:cTn id="14" dur="1000" fill="hold"/>
                                        <p:tgtEl>
                                          <p:spTgt spid="575491">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7549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7549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75491">
                                            <p:txEl>
                                              <p:pRg st="1" end="1"/>
                                            </p:txEl>
                                          </p:spTgt>
                                        </p:tgtEl>
                                        <p:attrNameLst>
                                          <p:attrName>style.visibility</p:attrName>
                                        </p:attrNameLst>
                                      </p:cBhvr>
                                      <p:to>
                                        <p:strVal val="visible"/>
                                      </p:to>
                                    </p:set>
                                    <p:anim calcmode="lin" valueType="num">
                                      <p:cBhvr>
                                        <p:cTn id="21" dur="1000" fill="hold"/>
                                        <p:tgtEl>
                                          <p:spTgt spid="575491">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75491">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754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p:bldP spid="575491"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p:txBody>
          <a:bodyPr/>
          <a:lstStyle/>
          <a:p>
            <a:r>
              <a:rPr lang="en-US" altLang="en-US"/>
              <a:t>7 bowls of wrath were poured out on the earth.</a:t>
            </a:r>
          </a:p>
        </p:txBody>
      </p:sp>
      <p:graphicFrame>
        <p:nvGraphicFramePr>
          <p:cNvPr id="576516" name="Object 4"/>
          <p:cNvGraphicFramePr>
            <a:graphicFrameLocks noGrp="1" noChangeAspect="1"/>
          </p:cNvGraphicFramePr>
          <p:nvPr>
            <p:ph type="clipArt" sz="half" idx="1"/>
          </p:nvPr>
        </p:nvGraphicFramePr>
        <p:xfrm>
          <a:off x="2209800" y="2057401"/>
          <a:ext cx="3810000" cy="2905125"/>
        </p:xfrm>
        <a:graphic>
          <a:graphicData uri="http://schemas.openxmlformats.org/presentationml/2006/ole">
            <mc:AlternateContent xmlns:mc="http://schemas.openxmlformats.org/markup-compatibility/2006">
              <mc:Choice xmlns:v="urn:schemas-microsoft-com:vml" Requires="v">
                <p:oleObj spid="_x0000_s10289" name="Photo Editor Photo" r:id="rId4" imgW="6095238" imgH="4648849" progId="MSPhotoEd.3">
                  <p:embed/>
                </p:oleObj>
              </mc:Choice>
              <mc:Fallback>
                <p:oleObj name="Photo Editor Photo" r:id="rId4" imgW="6095238" imgH="4648849" progId="MSPhotoEd.3">
                  <p:embed/>
                  <p:pic>
                    <p:nvPicPr>
                      <p:cNvPr id="57651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057401"/>
                        <a:ext cx="3810000" cy="2905125"/>
                      </a:xfrm>
                      <a:prstGeom prst="rect">
                        <a:avLst/>
                      </a:prstGeom>
                    </p:spPr>
                  </p:pic>
                </p:oleObj>
              </mc:Fallback>
            </mc:AlternateContent>
          </a:graphicData>
        </a:graphic>
      </p:graphicFrame>
      <p:sp>
        <p:nvSpPr>
          <p:cNvPr id="576515" name="Rectangle 3"/>
          <p:cNvSpPr>
            <a:spLocks noGrp="1" noChangeArrowheads="1"/>
          </p:cNvSpPr>
          <p:nvPr>
            <p:ph type="body" sz="half" idx="2"/>
          </p:nvPr>
        </p:nvSpPr>
        <p:spPr/>
        <p:txBody>
          <a:bodyPr/>
          <a:lstStyle/>
          <a:p>
            <a:pPr>
              <a:lnSpc>
                <a:spcPct val="90000"/>
              </a:lnSpc>
            </a:pPr>
            <a:r>
              <a:rPr lang="en-US" altLang="en-US" i="1"/>
              <a:t>Rev 16:1 WEB I heard a loud voice out of the temple, saying to the seven angels, “Go and pour out the seven bowls of the wrath of God on the earth!”</a:t>
            </a:r>
          </a:p>
        </p:txBody>
      </p:sp>
    </p:spTree>
    <p:extLst>
      <p:ext uri="{BB962C8B-B14F-4D97-AF65-F5344CB8AC3E}">
        <p14:creationId xmlns:p14="http://schemas.microsoft.com/office/powerpoint/2010/main" val="128290830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76514"/>
                                        </p:tgtEl>
                                        <p:attrNameLst>
                                          <p:attrName>style.visibility</p:attrName>
                                        </p:attrNameLst>
                                      </p:cBhvr>
                                      <p:to>
                                        <p:strVal val="visible"/>
                                      </p:to>
                                    </p:set>
                                    <p:anim calcmode="lin" valueType="num">
                                      <p:cBhvr>
                                        <p:cTn id="7" dur="1000" fill="hold"/>
                                        <p:tgtEl>
                                          <p:spTgt spid="576514"/>
                                        </p:tgtEl>
                                        <p:attrNameLst>
                                          <p:attrName>ppt_w</p:attrName>
                                        </p:attrNameLst>
                                      </p:cBhvr>
                                      <p:tavLst>
                                        <p:tav tm="0">
                                          <p:val>
                                            <p:strVal val="#ppt_w+.3"/>
                                          </p:val>
                                        </p:tav>
                                        <p:tav tm="100000">
                                          <p:val>
                                            <p:strVal val="#ppt_w"/>
                                          </p:val>
                                        </p:tav>
                                      </p:tavLst>
                                    </p:anim>
                                    <p:anim calcmode="lin" valueType="num">
                                      <p:cBhvr>
                                        <p:cTn id="8" dur="1000" fill="hold"/>
                                        <p:tgtEl>
                                          <p:spTgt spid="576514"/>
                                        </p:tgtEl>
                                        <p:attrNameLst>
                                          <p:attrName>ppt_h</p:attrName>
                                        </p:attrNameLst>
                                      </p:cBhvr>
                                      <p:tavLst>
                                        <p:tav tm="0">
                                          <p:val>
                                            <p:strVal val="#ppt_h"/>
                                          </p:val>
                                        </p:tav>
                                        <p:tav tm="100000">
                                          <p:val>
                                            <p:strVal val="#ppt_h"/>
                                          </p:val>
                                        </p:tav>
                                      </p:tavLst>
                                    </p:anim>
                                    <p:animEffect transition="in" filter="fade">
                                      <p:cBhvr>
                                        <p:cTn id="9" dur="1000"/>
                                        <p:tgtEl>
                                          <p:spTgt spid="5765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76515">
                                            <p:txEl>
                                              <p:pRg st="0" end="0"/>
                                            </p:txEl>
                                          </p:spTgt>
                                        </p:tgtEl>
                                        <p:attrNameLst>
                                          <p:attrName>style.visibility</p:attrName>
                                        </p:attrNameLst>
                                      </p:cBhvr>
                                      <p:to>
                                        <p:strVal val="visible"/>
                                      </p:to>
                                    </p:set>
                                    <p:anim calcmode="lin" valueType="num">
                                      <p:cBhvr>
                                        <p:cTn id="14" dur="1000" fill="hold"/>
                                        <p:tgtEl>
                                          <p:spTgt spid="57651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7651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76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p:bldP spid="576515" grpId="0" build="p"/>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Seven beatitudes in Revelation</a:t>
            </a:r>
          </a:p>
        </p:txBody>
      </p:sp>
      <p:sp>
        <p:nvSpPr>
          <p:cNvPr id="65539" name="Rectangle 3"/>
          <p:cNvSpPr>
            <a:spLocks noGrp="1" noChangeArrowheads="1"/>
          </p:cNvSpPr>
          <p:nvPr>
            <p:ph type="body" idx="1"/>
          </p:nvPr>
        </p:nvSpPr>
        <p:spPr>
          <a:xfrm>
            <a:off x="2209800" y="1905000"/>
            <a:ext cx="7772400" cy="4114800"/>
          </a:xfrm>
        </p:spPr>
        <p:txBody>
          <a:bodyPr/>
          <a:lstStyle/>
          <a:p>
            <a:pPr>
              <a:lnSpc>
                <a:spcPct val="90000"/>
              </a:lnSpc>
            </a:pPr>
            <a:r>
              <a:rPr lang="en-US" altLang="en-US" i="1"/>
              <a:t>Rev 1:3 WEB Blessed is he who reads … those who hear … and keep the things that are written in it ... </a:t>
            </a:r>
          </a:p>
          <a:p>
            <a:pPr>
              <a:lnSpc>
                <a:spcPct val="90000"/>
              </a:lnSpc>
            </a:pPr>
            <a:r>
              <a:rPr lang="en-US" altLang="en-US" i="1"/>
              <a:t>Rev 14:13 WEB Blessed are the dead who die in the Lord from now on …</a:t>
            </a:r>
          </a:p>
          <a:p>
            <a:pPr>
              <a:lnSpc>
                <a:spcPct val="90000"/>
              </a:lnSpc>
            </a:pPr>
            <a:r>
              <a:rPr lang="en-US" altLang="en-US" i="1"/>
              <a:t>Rev 16:15 WEB “… Blessed is he who watches…”  </a:t>
            </a:r>
          </a:p>
          <a:p>
            <a:pPr>
              <a:lnSpc>
                <a:spcPct val="90000"/>
              </a:lnSpc>
            </a:pPr>
            <a:r>
              <a:rPr lang="en-US" altLang="en-US" i="1"/>
              <a:t>Rev 19:9 WEB Blessed are those who are invited to the marriage supper of the Lamb.</a:t>
            </a:r>
          </a:p>
          <a:p>
            <a:pPr>
              <a:lnSpc>
                <a:spcPct val="90000"/>
              </a:lnSpc>
            </a:pPr>
            <a:r>
              <a:rPr lang="en-US" altLang="en-US" i="1"/>
              <a:t>Rev 20:6 WEB Blessed and holy is he who has part in the first resurrection ... </a:t>
            </a:r>
          </a:p>
          <a:p>
            <a:pPr>
              <a:lnSpc>
                <a:spcPct val="90000"/>
              </a:lnSpc>
            </a:pPr>
            <a:r>
              <a:rPr lang="en-US" altLang="en-US" i="1"/>
              <a:t>Rev 22:7 WEB Blessed is he who keeps the words of the prophecy of this book.</a:t>
            </a:r>
          </a:p>
          <a:p>
            <a:pPr>
              <a:lnSpc>
                <a:spcPct val="90000"/>
              </a:lnSpc>
            </a:pPr>
            <a:r>
              <a:rPr lang="en-US" altLang="en-US" i="1"/>
              <a:t>Rev 22:14 WEB Blessed are those who do his commandments …  </a:t>
            </a:r>
          </a:p>
        </p:txBody>
      </p:sp>
    </p:spTree>
    <p:extLst>
      <p:ext uri="{BB962C8B-B14F-4D97-AF65-F5344CB8AC3E}">
        <p14:creationId xmlns:p14="http://schemas.microsoft.com/office/powerpoint/2010/main" val="260072744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1000" fill="hold"/>
                                        <p:tgtEl>
                                          <p:spTgt spid="65538"/>
                                        </p:tgtEl>
                                        <p:attrNameLst>
                                          <p:attrName>ppt_w</p:attrName>
                                        </p:attrNameLst>
                                      </p:cBhvr>
                                      <p:tavLst>
                                        <p:tav tm="0">
                                          <p:val>
                                            <p:strVal val="#ppt_w+.3"/>
                                          </p:val>
                                        </p:tav>
                                        <p:tav tm="100000">
                                          <p:val>
                                            <p:strVal val="#ppt_w"/>
                                          </p:val>
                                        </p:tav>
                                      </p:tavLst>
                                    </p:anim>
                                    <p:anim calcmode="lin" valueType="num">
                                      <p:cBhvr>
                                        <p:cTn id="8" dur="1000" fill="hold"/>
                                        <p:tgtEl>
                                          <p:spTgt spid="65538"/>
                                        </p:tgtEl>
                                        <p:attrNameLst>
                                          <p:attrName>ppt_h</p:attrName>
                                        </p:attrNameLst>
                                      </p:cBhvr>
                                      <p:tavLst>
                                        <p:tav tm="0">
                                          <p:val>
                                            <p:strVal val="#ppt_h"/>
                                          </p:val>
                                        </p:tav>
                                        <p:tav tm="100000">
                                          <p:val>
                                            <p:strVal val="#ppt_h"/>
                                          </p:val>
                                        </p:tav>
                                      </p:tavLst>
                                    </p:anim>
                                    <p:animEffect transition="in" filter="fade">
                                      <p:cBhvr>
                                        <p:cTn id="9" dur="1000"/>
                                        <p:tgtEl>
                                          <p:spTgt spid="655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5539">
                                            <p:txEl>
                                              <p:pRg st="0" end="0"/>
                                            </p:txEl>
                                          </p:spTgt>
                                        </p:tgtEl>
                                        <p:attrNameLst>
                                          <p:attrName>style.visibility</p:attrName>
                                        </p:attrNameLst>
                                      </p:cBhvr>
                                      <p:to>
                                        <p:strVal val="visible"/>
                                      </p:to>
                                    </p:set>
                                    <p:anim calcmode="lin" valueType="num">
                                      <p:cBhvr>
                                        <p:cTn id="14" dur="1000" fill="hold"/>
                                        <p:tgtEl>
                                          <p:spTgt spid="6553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553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553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5539">
                                            <p:txEl>
                                              <p:pRg st="1" end="1"/>
                                            </p:txEl>
                                          </p:spTgt>
                                        </p:tgtEl>
                                        <p:attrNameLst>
                                          <p:attrName>style.visibility</p:attrName>
                                        </p:attrNameLst>
                                      </p:cBhvr>
                                      <p:to>
                                        <p:strVal val="visible"/>
                                      </p:to>
                                    </p:set>
                                    <p:anim calcmode="lin" valueType="num">
                                      <p:cBhvr>
                                        <p:cTn id="21" dur="1000" fill="hold"/>
                                        <p:tgtEl>
                                          <p:spTgt spid="65539">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65539">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6553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65539">
                                            <p:txEl>
                                              <p:pRg st="2" end="2"/>
                                            </p:txEl>
                                          </p:spTgt>
                                        </p:tgtEl>
                                        <p:attrNameLst>
                                          <p:attrName>style.visibility</p:attrName>
                                        </p:attrNameLst>
                                      </p:cBhvr>
                                      <p:to>
                                        <p:strVal val="visible"/>
                                      </p:to>
                                    </p:set>
                                    <p:anim calcmode="lin" valueType="num">
                                      <p:cBhvr>
                                        <p:cTn id="28" dur="1000" fill="hold"/>
                                        <p:tgtEl>
                                          <p:spTgt spid="65539">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65539">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6553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65539">
                                            <p:txEl>
                                              <p:pRg st="3" end="3"/>
                                            </p:txEl>
                                          </p:spTgt>
                                        </p:tgtEl>
                                        <p:attrNameLst>
                                          <p:attrName>style.visibility</p:attrName>
                                        </p:attrNameLst>
                                      </p:cBhvr>
                                      <p:to>
                                        <p:strVal val="visible"/>
                                      </p:to>
                                    </p:set>
                                    <p:anim calcmode="lin" valueType="num">
                                      <p:cBhvr>
                                        <p:cTn id="35" dur="1000" fill="hold"/>
                                        <p:tgtEl>
                                          <p:spTgt spid="65539">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65539">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65539">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65539">
                                            <p:txEl>
                                              <p:pRg st="4" end="4"/>
                                            </p:txEl>
                                          </p:spTgt>
                                        </p:tgtEl>
                                        <p:attrNameLst>
                                          <p:attrName>style.visibility</p:attrName>
                                        </p:attrNameLst>
                                      </p:cBhvr>
                                      <p:to>
                                        <p:strVal val="visible"/>
                                      </p:to>
                                    </p:set>
                                    <p:anim calcmode="lin" valueType="num">
                                      <p:cBhvr>
                                        <p:cTn id="42" dur="1000" fill="hold"/>
                                        <p:tgtEl>
                                          <p:spTgt spid="65539">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65539">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65539">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65539">
                                            <p:txEl>
                                              <p:pRg st="5" end="5"/>
                                            </p:txEl>
                                          </p:spTgt>
                                        </p:tgtEl>
                                        <p:attrNameLst>
                                          <p:attrName>style.visibility</p:attrName>
                                        </p:attrNameLst>
                                      </p:cBhvr>
                                      <p:to>
                                        <p:strVal val="visible"/>
                                      </p:to>
                                    </p:set>
                                    <p:anim calcmode="lin" valueType="num">
                                      <p:cBhvr>
                                        <p:cTn id="49" dur="1000" fill="hold"/>
                                        <p:tgtEl>
                                          <p:spTgt spid="65539">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65539">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65539">
                                            <p:txEl>
                                              <p:pRg st="5" end="5"/>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65539">
                                            <p:txEl>
                                              <p:pRg st="6" end="6"/>
                                            </p:txEl>
                                          </p:spTgt>
                                        </p:tgtEl>
                                        <p:attrNameLst>
                                          <p:attrName>style.visibility</p:attrName>
                                        </p:attrNameLst>
                                      </p:cBhvr>
                                      <p:to>
                                        <p:strVal val="visible"/>
                                      </p:to>
                                    </p:set>
                                    <p:anim calcmode="lin" valueType="num">
                                      <p:cBhvr>
                                        <p:cTn id="56" dur="1000" fill="hold"/>
                                        <p:tgtEl>
                                          <p:spTgt spid="65539">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65539">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6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3.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3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py of Date of Revelation - preacher study">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{E1288301-5521-4F33-A660-BBAED07FD426}tf56410444_win32</Template>
  <TotalTime>546</TotalTime>
  <Words>9674</Words>
  <Application>Microsoft Office PowerPoint</Application>
  <PresentationFormat>Widescreen</PresentationFormat>
  <Paragraphs>843</Paragraphs>
  <Slides>123</Slides>
  <Notes>38</Notes>
  <HiddenSlides>0</HiddenSlides>
  <MMClips>0</MMClips>
  <ScaleCrop>false</ScaleCrop>
  <HeadingPairs>
    <vt:vector size="8" baseType="variant">
      <vt:variant>
        <vt:lpstr>Fonts Used</vt:lpstr>
      </vt:variant>
      <vt:variant>
        <vt:i4>18</vt:i4>
      </vt:variant>
      <vt:variant>
        <vt:lpstr>Theme</vt:lpstr>
      </vt:variant>
      <vt:variant>
        <vt:i4>14</vt:i4>
      </vt:variant>
      <vt:variant>
        <vt:lpstr>Embedded OLE Servers</vt:lpstr>
      </vt:variant>
      <vt:variant>
        <vt:i4>1</vt:i4>
      </vt:variant>
      <vt:variant>
        <vt:lpstr>Slide Titles</vt:lpstr>
      </vt:variant>
      <vt:variant>
        <vt:i4>123</vt:i4>
      </vt:variant>
    </vt:vector>
  </HeadingPairs>
  <TitlesOfParts>
    <vt:vector size="156" baseType="lpstr">
      <vt:lpstr>Arial</vt:lpstr>
      <vt:lpstr>Arial Black</vt:lpstr>
      <vt:lpstr>Arial Narrow</vt:lpstr>
      <vt:lpstr>Avenir Next LT Pro</vt:lpstr>
      <vt:lpstr>Avenir Next LT Pro Light</vt:lpstr>
      <vt:lpstr>Calibri</vt:lpstr>
      <vt:lpstr>Calligrapher</vt:lpstr>
      <vt:lpstr>Castellar</vt:lpstr>
      <vt:lpstr>Courier</vt:lpstr>
      <vt:lpstr>Franklin Gothic Book</vt:lpstr>
      <vt:lpstr>Franklin Gothic Demi</vt:lpstr>
      <vt:lpstr>Garamond</vt:lpstr>
      <vt:lpstr>MerriamRegular</vt:lpstr>
      <vt:lpstr>Ravie</vt:lpstr>
      <vt:lpstr>Times New Roman</vt:lpstr>
      <vt:lpstr>Wide Latin</vt:lpstr>
      <vt:lpstr>Wingdings</vt:lpstr>
      <vt:lpstr>Wingdings 2</vt:lpstr>
      <vt:lpstr>SavonVTI</vt:lpstr>
      <vt:lpstr>BlackTie</vt:lpstr>
      <vt:lpstr>3_BlackTie</vt:lpstr>
      <vt:lpstr>4_Powerpoint 1 - CLASSIC PHILOSOPHICAL, HUMAN RELIGIOUS, AND CHURCH</vt:lpstr>
      <vt:lpstr>Copy of Date of Revelation - preacher study</vt:lpstr>
      <vt:lpstr>4_Office Theme</vt:lpstr>
      <vt:lpstr>Default Design</vt:lpstr>
      <vt:lpstr>9_Office Theme</vt:lpstr>
      <vt:lpstr>Post Modern</vt:lpstr>
      <vt:lpstr>13_Office Theme</vt:lpstr>
      <vt:lpstr>Savon</vt:lpstr>
      <vt:lpstr>DividendVTI</vt:lpstr>
      <vt:lpstr>ppt43EE</vt:lpstr>
      <vt:lpstr>5_ppt43EE</vt:lpstr>
      <vt:lpstr>Photo Editor Photo</vt:lpstr>
      <vt:lpstr>JOEL’S PROPHECY INTRODUCES THE Prophetic Book OF REVELATION: joel chapter two: Verses 28-32</vt:lpstr>
      <vt:lpstr>  Joel’s Prophecy Of Double Application </vt:lpstr>
      <vt:lpstr>PowerPoint Presentation</vt:lpstr>
      <vt:lpstr>The Olivet   Discourse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Antiochene School Of Theology Practiced An Approach To Scriptural Interpretation With Literal Emphasis Rather Than Spiritual Meanings Not Immediately Evident From The Text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Images and Ideas</vt:lpstr>
      <vt:lpstr>PowerPoint Presentation</vt:lpstr>
      <vt:lpstr>Oh, I want to be in that number when   the saints go marching in</vt:lpstr>
      <vt:lpstr>Forms &amp; composition</vt:lpstr>
      <vt:lpstr>PowerPoint Presentation</vt:lpstr>
      <vt:lpstr>Narrative unity</vt:lpstr>
      <vt:lpstr>PowerPoint Presentation</vt:lpstr>
      <vt:lpstr>Metaphoric unity</vt:lpstr>
      <vt:lpstr>PowerPoint Presentation</vt:lpstr>
      <vt:lpstr>individual interpret matrix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HEAVENLY APOCALYPSE  Chapters 4-11</vt:lpstr>
      <vt:lpstr>PowerPoint Presentation</vt:lpstr>
      <vt:lpstr>THE EARTHLY APOCALYPSE  Chapters 12 - 20</vt:lpstr>
      <vt:lpstr>CONTENT</vt:lpstr>
      <vt:lpstr>PowerPoint Presentation</vt:lpstr>
      <vt:lpstr>Seven Angled Panoramic </vt:lpstr>
      <vt:lpstr>Coded Biblical Numerology</vt:lpstr>
      <vt:lpstr>PowerPoint Presentation</vt:lpstr>
      <vt:lpstr>Seven symbolizes God's completed work</vt:lpstr>
      <vt:lpstr>Revelation begins with a letter to 7 churches.</vt:lpstr>
      <vt:lpstr>The first vision features two sevens</vt:lpstr>
      <vt:lpstr>Before God's throne were 7 lamps</vt:lpstr>
      <vt:lpstr>A 7-sealed scroll was opened by a Lamb with 7 horns and 7 eyes</vt:lpstr>
      <vt:lpstr>God's judgments were announced by 7 angels with 7 trumpets.</vt:lpstr>
      <vt:lpstr>The dragon and sea beast each had 7 heads &amp; the dragon had 7 crowns.</vt:lpstr>
      <vt:lpstr>The prostitute in Rev 17 sits on a beast with 7 heads.</vt:lpstr>
      <vt:lpstr>7 angels administer God's judgments</vt:lpstr>
      <vt:lpstr>7 bowls of wrath were poured out on the earth.</vt:lpstr>
      <vt:lpstr>Seven beatitudes in Revelation</vt:lpstr>
      <vt:lpstr>Seven “I Am” sayings in Revelation</vt:lpstr>
      <vt:lpstr>More Sevens in the Book of Revelation</vt:lpstr>
      <vt:lpstr>revelation  Lampstands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Represent Revelation 1:19 Points   Past - Present -Future </vt:lpstr>
      <vt:lpstr>PowerPoint Presentation</vt:lpstr>
      <vt:lpstr>PowerPoint Presentation</vt:lpstr>
      <vt:lpstr>revelation  The Throne  Book &amp; Lamb</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JOEL’S PROPHECY INTRODUCES THE PROPHETIC BOOK OF REVELATION</dc:title>
  <dc:creator>David Burris</dc:creator>
  <cp:lastModifiedBy>David Burris</cp:lastModifiedBy>
  <cp:revision>80</cp:revision>
  <dcterms:created xsi:type="dcterms:W3CDTF">2020-07-20T19:40:21Z</dcterms:created>
  <dcterms:modified xsi:type="dcterms:W3CDTF">2020-07-24T22:20:42Z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