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732" r:id="rId5"/>
    <p:sldMasterId id="2147483787" r:id="rId6"/>
    <p:sldMasterId id="2147483812" r:id="rId7"/>
    <p:sldMasterId id="2147483660" r:id="rId8"/>
  </p:sldMasterIdLst>
  <p:notesMasterIdLst>
    <p:notesMasterId r:id="rId81"/>
  </p:notesMasterIdLst>
  <p:sldIdLst>
    <p:sldId id="257" r:id="rId9"/>
    <p:sldId id="2057" r:id="rId10"/>
    <p:sldId id="2068" r:id="rId11"/>
    <p:sldId id="1735" r:id="rId12"/>
    <p:sldId id="1693" r:id="rId13"/>
    <p:sldId id="1729" r:id="rId14"/>
    <p:sldId id="1724" r:id="rId15"/>
    <p:sldId id="1689" r:id="rId16"/>
    <p:sldId id="1710" r:id="rId17"/>
    <p:sldId id="1746" r:id="rId18"/>
    <p:sldId id="1745" r:id="rId19"/>
    <p:sldId id="1726" r:id="rId20"/>
    <p:sldId id="1749" r:id="rId21"/>
    <p:sldId id="1688" r:id="rId22"/>
    <p:sldId id="1712" r:id="rId23"/>
    <p:sldId id="1695" r:id="rId24"/>
    <p:sldId id="1719" r:id="rId25"/>
    <p:sldId id="1728" r:id="rId26"/>
    <p:sldId id="1732" r:id="rId27"/>
    <p:sldId id="1702" r:id="rId28"/>
    <p:sldId id="1718" r:id="rId29"/>
    <p:sldId id="1716" r:id="rId30"/>
    <p:sldId id="1751" r:id="rId31"/>
    <p:sldId id="1720" r:id="rId32"/>
    <p:sldId id="1734" r:id="rId33"/>
    <p:sldId id="1739" r:id="rId34"/>
    <p:sldId id="1721" r:id="rId35"/>
    <p:sldId id="1742" r:id="rId36"/>
    <p:sldId id="1738" r:id="rId37"/>
    <p:sldId id="1722" r:id="rId38"/>
    <p:sldId id="1730" r:id="rId39"/>
    <p:sldId id="1733" r:id="rId40"/>
    <p:sldId id="1696" r:id="rId41"/>
    <p:sldId id="1460" r:id="rId42"/>
    <p:sldId id="1744" r:id="rId43"/>
    <p:sldId id="1687" r:id="rId44"/>
    <p:sldId id="1697" r:id="rId45"/>
    <p:sldId id="1752" r:id="rId46"/>
    <p:sldId id="1461" r:id="rId47"/>
    <p:sldId id="1462" r:id="rId48"/>
    <p:sldId id="1463" r:id="rId49"/>
    <p:sldId id="1464" r:id="rId50"/>
    <p:sldId id="1465" r:id="rId51"/>
    <p:sldId id="1466" r:id="rId52"/>
    <p:sldId id="1467" r:id="rId53"/>
    <p:sldId id="1469" r:id="rId54"/>
    <p:sldId id="1470" r:id="rId55"/>
    <p:sldId id="1690" r:id="rId56"/>
    <p:sldId id="1471" r:id="rId57"/>
    <p:sldId id="1736" r:id="rId58"/>
    <p:sldId id="1472" r:id="rId59"/>
    <p:sldId id="1473" r:id="rId60"/>
    <p:sldId id="1748" r:id="rId61"/>
    <p:sldId id="1474" r:id="rId62"/>
    <p:sldId id="1725" r:id="rId63"/>
    <p:sldId id="1475" r:id="rId64"/>
    <p:sldId id="1691" r:id="rId65"/>
    <p:sldId id="1476" r:id="rId66"/>
    <p:sldId id="1477" r:id="rId67"/>
    <p:sldId id="1478" r:id="rId68"/>
    <p:sldId id="1479" r:id="rId69"/>
    <p:sldId id="1480" r:id="rId70"/>
    <p:sldId id="1481" r:id="rId71"/>
    <p:sldId id="1482" r:id="rId72"/>
    <p:sldId id="2070" r:id="rId73"/>
    <p:sldId id="2069" r:id="rId74"/>
    <p:sldId id="2062" r:id="rId75"/>
    <p:sldId id="2064" r:id="rId76"/>
    <p:sldId id="2065" r:id="rId77"/>
    <p:sldId id="2066" r:id="rId78"/>
    <p:sldId id="2067" r:id="rId79"/>
    <p:sldId id="207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49" autoAdjust="0"/>
  </p:normalViewPr>
  <p:slideViewPr>
    <p:cSldViewPr snapToGrid="0">
      <p:cViewPr varScale="1">
        <p:scale>
          <a:sx n="99" d="100"/>
          <a:sy n="99" d="100"/>
        </p:scale>
        <p:origin x="234"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159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61" Type="http://schemas.openxmlformats.org/officeDocument/2006/relationships/slide" Target="slides/slide53.xml"/><Relationship Id="rId82" Type="http://schemas.openxmlformats.org/officeDocument/2006/relationships/presProps" Target="presProps.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680CF-D2D8-4E39-BE16-95869D909283}" type="datetimeFigureOut">
              <a:rPr lang="en-US" smtClean="0"/>
              <a:t>7/24/2020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2E586D-9F14-4B6F-A762-C7FADB525B61}" type="slidenum">
              <a:rPr lang="en-US" smtClean="0"/>
              <a:t>‹#›</a:t>
            </a:fld>
            <a:endParaRPr lang="en-US"/>
          </a:p>
        </p:txBody>
      </p:sp>
    </p:spTree>
    <p:extLst>
      <p:ext uri="{BB962C8B-B14F-4D97-AF65-F5344CB8AC3E}">
        <p14:creationId xmlns:p14="http://schemas.microsoft.com/office/powerpoint/2010/main" val="1576888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08884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7544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331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89411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47267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58711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1396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3963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89740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88946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52404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64047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2790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84316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65291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46030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71065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61170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37181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776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5974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618281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5282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88652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94299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D037DA-36F8-493B-AFE4-C74D14AC234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0408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6957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869932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06347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8770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74E52D-A530-4FF1-ABA1-DDA63C79821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66388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43078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22587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7693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47284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52050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21745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432856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13503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1093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67769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4226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80485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1754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3350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7/24/2020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252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900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99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9829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495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18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680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468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441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844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87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1B81CBB-FB22-4663-8E9C-6205EEFF50AF}"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2382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E5E2A4-5817-4DE2-9DD3-579217EC4F22}"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180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E37D31-9046-4418-8000-2AAC9617A6C4}"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068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667C3B-16F0-489C-9E62-89DF11C9806F}"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054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6B98FF-CAA7-40DE-8E4C-EAD8B45DE607}" type="datetime1">
              <a:rPr lang="en-US" smtClean="0">
                <a:solidFill>
                  <a:prstClr val="black">
                    <a:tint val="75000"/>
                  </a:prstClr>
                </a:solidFill>
              </a:rPr>
              <a:pPr/>
              <a:t>7/24/2020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812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7A0DD2-06C5-4D34-8837-2BF68A823C86}" type="datetime1">
              <a:rPr lang="en-US" smtClean="0">
                <a:solidFill>
                  <a:prstClr val="black">
                    <a:tint val="75000"/>
                  </a:prstClr>
                </a:solidFill>
              </a:rPr>
              <a:pPr/>
              <a:t>7/24/2020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79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9334DD-5068-45A1-808A-F8DFD538FB96}" type="datetime1">
              <a:rPr lang="en-US" smtClean="0">
                <a:solidFill>
                  <a:prstClr val="black">
                    <a:tint val="75000"/>
                  </a:prstClr>
                </a:solidFill>
              </a:rPr>
              <a:pPr/>
              <a:t>7/24/2020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310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7/24/2020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E5BFAE-02B9-4D73-8E9C-9FCD7DA34895}"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951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FEF322B-009E-42CC-BC98-E8FC1211254C}" type="datetime1">
              <a:rPr lang="en-US" smtClean="0">
                <a:solidFill>
                  <a:prstClr val="black">
                    <a:tint val="75000"/>
                  </a:prstClr>
                </a:solidFill>
              </a:rPr>
              <a:pPr/>
              <a:t>7/24/2020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507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E7F9D8-6A5F-480C-A98C-58C344FCEC87}"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0908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54AFB-CB22-459F-9E3A-C1BA1344F5BB}"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859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7/24/2020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7/24/2020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7/24/2020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7/24/2020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7/24/2020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7/24/2020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7/24/2020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7/24/2020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7/24/2020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7/24/2020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7/24/2020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7/24/2020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7/24/2020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7/24/2020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7/24/2020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670" r:id="rId4"/>
    <p:sldLayoutId id="2147483862" r:id="rId5"/>
    <p:sldLayoutId id="2147483671" r:id="rId6"/>
    <p:sldLayoutId id="2147483672" r:id="rId7"/>
    <p:sldLayoutId id="2147483859" r:id="rId8"/>
    <p:sldLayoutId id="2147483860" r:id="rId9"/>
    <p:sldLayoutId id="2147483861" r:id="rId10"/>
    <p:sldLayoutId id="2147483863"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2AAE1-5DD0-4F82-8643-99CE8F1442E8}" type="datetimeFigureOut">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0FD251-B3F6-41EC-854D-C815D260AF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97982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D0C8C-21B5-4823-B32D-0011796F585B}" type="datetime1">
              <a:rPr lang="en-US" smtClean="0">
                <a:solidFill>
                  <a:prstClr val="black">
                    <a:tint val="75000"/>
                  </a:prstClr>
                </a:solidFill>
              </a:rPr>
              <a:pPr/>
              <a:t>7/24/2020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5070E-70B9-42DA-A16A-9061E281E1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96681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7/24/2020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7/24/2020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 Target="slide66.xml"/><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5.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jpe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 Target="slide2.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103272" y="2350017"/>
            <a:ext cx="5120639" cy="1630906"/>
          </a:xfrm>
        </p:spPr>
        <p:txBody>
          <a:bodyPr>
            <a:normAutofit/>
          </a:bodyPr>
          <a:lstStyle/>
          <a:p>
            <a:r>
              <a:rPr lang="en-US" sz="2400" dirty="0">
                <a:solidFill>
                  <a:schemeClr val="tx1"/>
                </a:solidFill>
                <a:effectLst>
                  <a:outerShdw blurRad="38100" dist="38100" dir="2700000" algn="tl">
                    <a:srgbClr val="000000">
                      <a:alpha val="43137"/>
                    </a:srgbClr>
                  </a:outerShdw>
                </a:effectLst>
              </a:rPr>
              <a:t>JOEL’S PROPHECY INTRODUCES THE Prophetic Book OF REVELATION:</a:t>
            </a:r>
            <a:br>
              <a:rPr lang="en-US" sz="2400" dirty="0">
                <a:solidFill>
                  <a:schemeClr val="tx1"/>
                </a:solidFill>
                <a:effectLst>
                  <a:outerShdw blurRad="38100" dist="38100" dir="2700000" algn="tl">
                    <a:srgbClr val="000000">
                      <a:alpha val="43137"/>
                    </a:srgbClr>
                  </a:outerShdw>
                </a:effectLst>
              </a:rPr>
            </a:br>
            <a:r>
              <a:rPr lang="en-US" sz="2400" dirty="0" err="1">
                <a:solidFill>
                  <a:schemeClr val="tx1"/>
                </a:solidFill>
                <a:effectLst>
                  <a:outerShdw blurRad="38100" dist="38100" dir="2700000" algn="tl">
                    <a:srgbClr val="000000">
                      <a:alpha val="43137"/>
                    </a:srgbClr>
                  </a:outerShdw>
                </a:effectLst>
              </a:rPr>
              <a:t>joel</a:t>
            </a:r>
            <a:r>
              <a:rPr lang="en-US" sz="2400" dirty="0">
                <a:solidFill>
                  <a:schemeClr val="tx1"/>
                </a:solidFill>
                <a:effectLst>
                  <a:outerShdw blurRad="38100" dist="38100" dir="2700000" algn="tl">
                    <a:srgbClr val="000000">
                      <a:alpha val="43137"/>
                    </a:srgbClr>
                  </a:outerShdw>
                </a:effectLst>
              </a:rPr>
              <a:t> chapter two: Verses 28-32</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a:normAutofit/>
          </a:bodyPr>
          <a:lstStyle/>
          <a:p>
            <a:r>
              <a:rPr lang="en-US" dirty="0">
                <a:solidFill>
                  <a:schemeClr val="tx1"/>
                </a:solidFill>
              </a:rPr>
              <a:t>By David Lee Burris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9277CD71-468A-4677-BFFE-7B69E298B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50" y="399494"/>
            <a:ext cx="11363418" cy="603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4058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A3BE5C20-9C22-41E9-B4F5-7E405EB9AB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3" y="417250"/>
            <a:ext cx="11381173" cy="6010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7764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EF37F264-C9EE-4091-ACA1-CEFE470C7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3" y="399494"/>
            <a:ext cx="11381173" cy="605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0738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3221C4E9-E06D-436F-96CF-1333AA0AA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50" y="417251"/>
            <a:ext cx="11363417" cy="6063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62560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15AAC0CF-2FA8-4CE7-9D02-4F4E6677C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251" y="417250"/>
            <a:ext cx="11398928" cy="601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232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4338" name="Picture 2">
            <a:extLst>
              <a:ext uri="{FF2B5EF4-FFF2-40B4-BE49-F238E27FC236}">
                <a16:creationId xmlns:a16="http://schemas.microsoft.com/office/drawing/2014/main" id="{19161FE0-C940-476D-8A12-7DAE0F3076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95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9108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842A0BD-AB63-41F1-8041-8E0C7B569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6" y="373224"/>
            <a:ext cx="11429999" cy="610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5221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8434" name="Picture 2">
            <a:extLst>
              <a:ext uri="{FF2B5EF4-FFF2-40B4-BE49-F238E27FC236}">
                <a16:creationId xmlns:a16="http://schemas.microsoft.com/office/drawing/2014/main" id="{5136665F-80AA-4FB8-A6CA-1518C6547F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5801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2770" name="Picture 2">
            <a:extLst>
              <a:ext uri="{FF2B5EF4-FFF2-40B4-BE49-F238E27FC236}">
                <a16:creationId xmlns:a16="http://schemas.microsoft.com/office/drawing/2014/main" id="{2F054CB4-A1E1-4424-881A-122C4A6D11F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2595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8AA20DBA-C72E-4044-866A-4A9FD7503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17251"/>
            <a:ext cx="11398928" cy="603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5913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0" y="558266"/>
            <a:ext cx="12192000" cy="616016"/>
          </a:xfrm>
        </p:spPr>
        <p:txBody>
          <a:bodyPr>
            <a:noAutofit/>
          </a:bodyPr>
          <a:lstStyle/>
          <a:p>
            <a:r>
              <a:rPr lang="en-US" sz="3200" dirty="0">
                <a:solidFill>
                  <a:schemeClr val="accent2">
                    <a:lumMod val="20000"/>
                    <a:lumOff val="80000"/>
                  </a:schemeClr>
                </a:solidFill>
                <a:latin typeface="Ravie" panose="04040805050809020602" pitchFamily="82" charset="0"/>
              </a:rPr>
              <a:t>  Joel’s Prophecy Of Double Application </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673768" y="1174282"/>
            <a:ext cx="10937039" cy="6525929"/>
          </a:xfrm>
        </p:spPr>
        <p:txBody>
          <a:bodyPr>
            <a:normAutofit/>
          </a:bodyPr>
          <a:lstStyle/>
          <a:p>
            <a:r>
              <a:rPr lang="en-US" sz="4000" dirty="0">
                <a:solidFill>
                  <a:schemeClr val="accent1">
                    <a:lumMod val="20000"/>
                    <a:lumOff val="80000"/>
                  </a:schemeClr>
                </a:solidFill>
                <a:latin typeface="Castellar" panose="020A0402060406010301" pitchFamily="18" charset="0"/>
              </a:rPr>
              <a:t>THE </a:t>
            </a:r>
            <a:r>
              <a:rPr lang="en-US" sz="4000" dirty="0" err="1">
                <a:solidFill>
                  <a:schemeClr val="accent1">
                    <a:lumMod val="20000"/>
                    <a:lumOff val="80000"/>
                  </a:schemeClr>
                </a:solidFill>
                <a:latin typeface="Castellar" panose="020A0402060406010301" pitchFamily="18" charset="0"/>
              </a:rPr>
              <a:t>mINOR</a:t>
            </a:r>
            <a:r>
              <a:rPr lang="en-US" sz="4000" dirty="0">
                <a:solidFill>
                  <a:schemeClr val="accent1">
                    <a:lumMod val="20000"/>
                    <a:lumOff val="80000"/>
                  </a:schemeClr>
                </a:solidFill>
                <a:latin typeface="Castellar" panose="020A0402060406010301" pitchFamily="18" charset="0"/>
              </a:rPr>
              <a:t> Prophets</a:t>
            </a:r>
          </a:p>
          <a:p>
            <a:r>
              <a:rPr lang="en-US" sz="4000" dirty="0">
                <a:solidFill>
                  <a:schemeClr val="accent1">
                    <a:lumMod val="20000"/>
                    <a:lumOff val="80000"/>
                  </a:schemeClr>
                </a:solidFill>
                <a:latin typeface="Castellar" panose="020A0402060406010301" pitchFamily="18" charset="0"/>
              </a:rPr>
              <a:t>Joel’s Jerusalem Prophecy</a:t>
            </a:r>
          </a:p>
          <a:p>
            <a:r>
              <a:rPr lang="en-US" sz="4000" dirty="0">
                <a:solidFill>
                  <a:schemeClr val="accent1">
                    <a:lumMod val="20000"/>
                    <a:lumOff val="80000"/>
                  </a:schemeClr>
                </a:solidFill>
                <a:latin typeface="Castellar" panose="020A0402060406010301" pitchFamily="18" charset="0"/>
                <a:hlinkClick r:id="rId3" action="ppaction://hlinksldjump"/>
              </a:rPr>
              <a:t>Matthew’s </a:t>
            </a:r>
            <a:r>
              <a:rPr lang="en-US" sz="4000" dirty="0" err="1">
                <a:solidFill>
                  <a:schemeClr val="accent1">
                    <a:lumMod val="20000"/>
                    <a:lumOff val="80000"/>
                  </a:schemeClr>
                </a:solidFill>
                <a:latin typeface="Castellar" panose="020A0402060406010301" pitchFamily="18" charset="0"/>
                <a:hlinkClick r:id="rId3" action="ppaction://hlinksldjump"/>
              </a:rPr>
              <a:t>olivet</a:t>
            </a:r>
            <a:r>
              <a:rPr lang="en-US" sz="4000" dirty="0">
                <a:solidFill>
                  <a:schemeClr val="accent1">
                    <a:lumMod val="20000"/>
                    <a:lumOff val="80000"/>
                  </a:schemeClr>
                </a:solidFill>
                <a:latin typeface="Castellar" panose="020A0402060406010301" pitchFamily="18" charset="0"/>
                <a:hlinkClick r:id="rId3" action="ppaction://hlinksldjump"/>
              </a:rPr>
              <a:t> discourse</a:t>
            </a:r>
            <a:endParaRPr lang="en-US" sz="4000" dirty="0">
              <a:solidFill>
                <a:schemeClr val="accent1">
                  <a:lumMod val="20000"/>
                  <a:lumOff val="80000"/>
                </a:schemeClr>
              </a:solidFill>
              <a:latin typeface="Castellar" panose="020A0402060406010301" pitchFamily="18" charset="0"/>
            </a:endParaRPr>
          </a:p>
          <a:p>
            <a:r>
              <a:rPr lang="en-US" sz="4000" dirty="0">
                <a:solidFill>
                  <a:schemeClr val="accent1">
                    <a:lumMod val="20000"/>
                    <a:lumOff val="80000"/>
                  </a:schemeClr>
                </a:solidFill>
                <a:latin typeface="Castellar" panose="020A0402060406010301" pitchFamily="18" charset="0"/>
              </a:rPr>
              <a:t>Book of Revelation Overview</a:t>
            </a:r>
          </a:p>
          <a:p>
            <a:r>
              <a:rPr lang="en-US" sz="4000" dirty="0">
                <a:solidFill>
                  <a:schemeClr val="accent1">
                    <a:lumMod val="20000"/>
                    <a:lumOff val="80000"/>
                  </a:schemeClr>
                </a:solidFill>
                <a:latin typeface="Castellar" panose="020A0402060406010301" pitchFamily="18" charset="0"/>
              </a:rPr>
              <a:t>Seven Churches of </a:t>
            </a:r>
            <a:r>
              <a:rPr lang="en-US" sz="4000" dirty="0" err="1">
                <a:solidFill>
                  <a:schemeClr val="accent1">
                    <a:lumMod val="20000"/>
                    <a:lumOff val="80000"/>
                  </a:schemeClr>
                </a:solidFill>
                <a:latin typeface="Castellar" panose="020A0402060406010301" pitchFamily="18" charset="0"/>
              </a:rPr>
              <a:t>asia</a:t>
            </a:r>
            <a:r>
              <a:rPr lang="en-US" sz="4000" dirty="0">
                <a:solidFill>
                  <a:schemeClr val="accent1">
                    <a:lumMod val="20000"/>
                    <a:lumOff val="80000"/>
                  </a:schemeClr>
                </a:solidFill>
                <a:latin typeface="Castellar" panose="020A0402060406010301" pitchFamily="18" charset="0"/>
              </a:rPr>
              <a:t>-minor</a:t>
            </a:r>
          </a:p>
          <a:p>
            <a:r>
              <a:rPr lang="en-US" sz="4000" dirty="0">
                <a:solidFill>
                  <a:schemeClr val="accent1">
                    <a:lumMod val="20000"/>
                    <a:lumOff val="80000"/>
                  </a:schemeClr>
                </a:solidFill>
                <a:latin typeface="Castellar" panose="020A0402060406010301" pitchFamily="18" charset="0"/>
              </a:rPr>
              <a:t>The Throne-The Book-The Lamb</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144876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3">
                                            <p:txEl>
                                              <p:pRg st="4" end="4"/>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grpId="0" nodeType="clickEffect">
                                  <p:stCondLst>
                                    <p:cond delay="0"/>
                                  </p:stCondLst>
                                  <p:childTnLst>
                                    <p:animRot by="21600000">
                                      <p:cBhvr>
                                        <p:cTn id="26" dur="2000" fill="hold"/>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6626" name="Picture 2">
            <a:extLst>
              <a:ext uri="{FF2B5EF4-FFF2-40B4-BE49-F238E27FC236}">
                <a16:creationId xmlns:a16="http://schemas.microsoft.com/office/drawing/2014/main" id="{91D30D21-02CB-405E-8DF7-10CB156F4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687328" cy="637280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057C73C9-3DE3-47F4-B35D-5C59CD0D6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57" y="245716"/>
            <a:ext cx="11731688" cy="636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1868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5362"/>
                                        </p:tgtEl>
                                        <p:attrNameLst>
                                          <p:attrName>style.opacity</p:attrName>
                                        </p:attrNameLst>
                                      </p:cBhvr>
                                      <p:to>
                                        <p:strVal val="0.5"/>
                                      </p:to>
                                    </p:set>
                                    <p:animEffect filter="image" prLst="opacity: 0.5">
                                      <p:cBhvr rctx="IE">
                                        <p:cTn id="7" dur="indefinite"/>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9458" name="Picture 2">
            <a:extLst>
              <a:ext uri="{FF2B5EF4-FFF2-40B4-BE49-F238E27FC236}">
                <a16:creationId xmlns:a16="http://schemas.microsoft.com/office/drawing/2014/main" id="{2F1B6C4E-16BF-4F1A-835B-6F48A11865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3857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0482" name="Picture 2">
            <a:extLst>
              <a:ext uri="{FF2B5EF4-FFF2-40B4-BE49-F238E27FC236}">
                <a16:creationId xmlns:a16="http://schemas.microsoft.com/office/drawing/2014/main" id="{B1BF1624-67C6-4986-8129-F883A11D7FD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7040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4578" name="Picture 2">
            <a:extLst>
              <a:ext uri="{FF2B5EF4-FFF2-40B4-BE49-F238E27FC236}">
                <a16:creationId xmlns:a16="http://schemas.microsoft.com/office/drawing/2014/main" id="{498052E7-632E-4E88-A054-3BB04471E8A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033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7410" name="Picture 2">
            <a:extLst>
              <a:ext uri="{FF2B5EF4-FFF2-40B4-BE49-F238E27FC236}">
                <a16:creationId xmlns:a16="http://schemas.microsoft.com/office/drawing/2014/main" id="{F886FEC7-D311-41D7-A86F-F24B97AF5E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6" y="119849"/>
            <a:ext cx="11719248" cy="649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7430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4818" name="Picture 2">
            <a:extLst>
              <a:ext uri="{FF2B5EF4-FFF2-40B4-BE49-F238E27FC236}">
                <a16:creationId xmlns:a16="http://schemas.microsoft.com/office/drawing/2014/main" id="{08CFAF00-5C27-4175-B9DC-508D475958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763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2290" name="Picture 2">
            <a:extLst>
              <a:ext uri="{FF2B5EF4-FFF2-40B4-BE49-F238E27FC236}">
                <a16:creationId xmlns:a16="http://schemas.microsoft.com/office/drawing/2014/main" id="{4BF62DF9-2B48-46C4-B4CA-A4CA2C3397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592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6388" name="Picture 4">
            <a:extLst>
              <a:ext uri="{FF2B5EF4-FFF2-40B4-BE49-F238E27FC236}">
                <a16:creationId xmlns:a16="http://schemas.microsoft.com/office/drawing/2014/main" id="{37C30ACC-E25F-4630-BBAF-087626F638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6060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9458" name="Picture 2">
            <a:extLst>
              <a:ext uri="{FF2B5EF4-FFF2-40B4-BE49-F238E27FC236}">
                <a16:creationId xmlns:a16="http://schemas.microsoft.com/office/drawing/2014/main" id="{6FE3E15B-CE35-4B4D-AF22-57B98246CD5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5321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3314" name="Picture 2">
            <a:extLst>
              <a:ext uri="{FF2B5EF4-FFF2-40B4-BE49-F238E27FC236}">
                <a16:creationId xmlns:a16="http://schemas.microsoft.com/office/drawing/2014/main" id="{AEC32DDE-90EF-4153-B19C-B72224CA31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3477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8800" b="1" dirty="0">
                <a:solidFill>
                  <a:srgbClr val="8B2939"/>
                </a:solidFill>
                <a:effectLst>
                  <a:outerShdw blurRad="38100" dist="38100" dir="2700000" algn="tl">
                    <a:srgbClr val="000000">
                      <a:alpha val="43137"/>
                    </a:srgbClr>
                  </a:outerShdw>
                </a:effectLst>
              </a:rPr>
              <a:t>The Prophet Joel Predicts</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22178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3554" name="Picture 2">
            <a:extLst>
              <a:ext uri="{FF2B5EF4-FFF2-40B4-BE49-F238E27FC236}">
                <a16:creationId xmlns:a16="http://schemas.microsoft.com/office/drawing/2014/main" id="{4DEF9AA2-4ABA-440D-9788-0B93FBCFF20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1527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9698" name="Picture 2">
            <a:extLst>
              <a:ext uri="{FF2B5EF4-FFF2-40B4-BE49-F238E27FC236}">
                <a16:creationId xmlns:a16="http://schemas.microsoft.com/office/drawing/2014/main" id="{D2B92888-5FA1-457C-B899-A41DBDCC41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596"/>
            <a:ext cx="11719248"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7914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1266" name="Picture 2">
            <a:extLst>
              <a:ext uri="{FF2B5EF4-FFF2-40B4-BE49-F238E27FC236}">
                <a16:creationId xmlns:a16="http://schemas.microsoft.com/office/drawing/2014/main" id="{F9A1CC0E-D8BF-4CC9-BDB1-D141CBA7DAC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4"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6441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8434" name="Picture 2">
            <a:extLst>
              <a:ext uri="{FF2B5EF4-FFF2-40B4-BE49-F238E27FC236}">
                <a16:creationId xmlns:a16="http://schemas.microsoft.com/office/drawing/2014/main" id="{10F3D884-7FAB-472D-9898-E8A5197B0CE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3599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1967" y="270588"/>
            <a:ext cx="12303967" cy="6130213"/>
          </a:xfrm>
        </p:spPr>
        <p:txBody>
          <a:bodyPr>
            <a:noAutofit/>
          </a:bodyPr>
          <a:lstStyle/>
          <a:p>
            <a:r>
              <a:rPr lang="en-US" sz="7200" b="1" dirty="0">
                <a:solidFill>
                  <a:srgbClr val="C00000"/>
                </a:solidFill>
                <a:effectLst>
                  <a:outerShdw blurRad="38100" dist="38100" dir="2700000" algn="tl">
                    <a:srgbClr val="000000">
                      <a:alpha val="43137"/>
                    </a:srgbClr>
                  </a:outerShdw>
                </a:effectLst>
                <a:latin typeface="Castellar" panose="020A0402060406010301" pitchFamily="18" charset="0"/>
              </a:rPr>
              <a:t>UNDERSTANDING JOEL’S </a:t>
            </a:r>
            <a:r>
              <a:rPr lang="en-US" sz="7200" b="1" dirty="0" err="1">
                <a:solidFill>
                  <a:srgbClr val="C00000"/>
                </a:solidFill>
                <a:effectLst>
                  <a:outerShdw blurRad="38100" dist="38100" dir="2700000" algn="tl">
                    <a:srgbClr val="000000">
                      <a:alpha val="43137"/>
                    </a:srgbClr>
                  </a:outerShdw>
                </a:effectLst>
                <a:latin typeface="Castellar" panose="020A0402060406010301" pitchFamily="18" charset="0"/>
              </a:rPr>
              <a:t>PROPHECYas</a:t>
            </a:r>
            <a:r>
              <a:rPr lang="en-US" sz="7200" b="1" dirty="0">
                <a:solidFill>
                  <a:srgbClr val="C00000"/>
                </a:solidFill>
                <a:effectLst>
                  <a:outerShdw blurRad="38100" dist="38100" dir="2700000" algn="tl">
                    <a:srgbClr val="000000">
                      <a:alpha val="43137"/>
                    </a:srgbClr>
                  </a:outerShdw>
                </a:effectLst>
                <a:latin typeface="Castellar" panose="020A0402060406010301" pitchFamily="18" charset="0"/>
              </a:rPr>
              <a:t> INTRO-TO-intro-to THE NEW TESTAMENT BOOK OF REVELATION </a:t>
            </a:r>
          </a:p>
        </p:txBody>
      </p:sp>
      <p:sp>
        <p:nvSpPr>
          <p:cNvPr id="4" name="Slide Number Placeholder 3"/>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34</a:t>
            </a:fld>
            <a:endParaRPr lang="en-US">
              <a:solidFill>
                <a:prstClr val="black">
                  <a:tint val="75000"/>
                </a:prstClr>
              </a:solidFill>
              <a:latin typeface="Calibri"/>
            </a:endParaRPr>
          </a:p>
        </p:txBody>
      </p:sp>
    </p:spTree>
    <p:extLst>
      <p:ext uri="{BB962C8B-B14F-4D97-AF65-F5344CB8AC3E}">
        <p14:creationId xmlns:p14="http://schemas.microsoft.com/office/powerpoint/2010/main" val="308809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2530" name="Picture 2">
            <a:extLst>
              <a:ext uri="{FF2B5EF4-FFF2-40B4-BE49-F238E27FC236}">
                <a16:creationId xmlns:a16="http://schemas.microsoft.com/office/drawing/2014/main" id="{F16FFBDB-D236-4125-B20E-124460B8179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0155" y="242596"/>
            <a:ext cx="11719249"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5902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
            <a:ext cx="9144000" cy="3352799"/>
          </a:xfrm>
        </p:spPr>
        <p:txBody>
          <a:bodyPr>
            <a:normAutofit fontScale="90000"/>
          </a:bodyPr>
          <a:lstStyle/>
          <a:p>
            <a:r>
              <a:rPr lang="en-US" sz="7200" b="1" dirty="0">
                <a:solidFill>
                  <a:schemeClr val="accent6">
                    <a:lumMod val="50000"/>
                  </a:schemeClr>
                </a:solidFill>
              </a:rPr>
              <a:t>UNDERSTANDING </a:t>
            </a:r>
            <a:r>
              <a:rPr lang="en-US" sz="8000" b="1" dirty="0">
                <a:solidFill>
                  <a:schemeClr val="accent6">
                    <a:lumMod val="50000"/>
                  </a:schemeClr>
                </a:solidFill>
              </a:rPr>
              <a:t>REVELATION… </a:t>
            </a:r>
            <a:br>
              <a:rPr lang="en-US" sz="7200" b="1" dirty="0">
                <a:solidFill>
                  <a:schemeClr val="accent6">
                    <a:lumMod val="50000"/>
                  </a:schemeClr>
                </a:solidFill>
              </a:rPr>
            </a:br>
            <a:endParaRPr lang="en-US" sz="7200" b="1" dirty="0">
              <a:solidFill>
                <a:schemeClr val="accent6">
                  <a:lumMod val="50000"/>
                </a:schemeClr>
              </a:solidFill>
            </a:endParaRPr>
          </a:p>
        </p:txBody>
      </p:sp>
      <p:sp>
        <p:nvSpPr>
          <p:cNvPr id="3" name="Subtitle 2"/>
          <p:cNvSpPr>
            <a:spLocks noGrp="1"/>
          </p:cNvSpPr>
          <p:nvPr>
            <p:ph type="subTitle" idx="1"/>
          </p:nvPr>
        </p:nvSpPr>
        <p:spPr>
          <a:xfrm>
            <a:off x="1" y="3352800"/>
            <a:ext cx="12192000" cy="3505200"/>
          </a:xfrm>
          <a:solidFill>
            <a:schemeClr val="bg2">
              <a:lumMod val="25000"/>
            </a:schemeClr>
          </a:solidFill>
        </p:spPr>
        <p:txBody>
          <a:bodyPr/>
          <a:lstStyle/>
          <a:p>
            <a:endParaRPr lang="en-US" b="1" dirty="0">
              <a:solidFill>
                <a:schemeClr val="bg1"/>
              </a:solidFill>
            </a:endParaRPr>
          </a:p>
          <a:p>
            <a:endParaRPr lang="en-US" b="1" dirty="0">
              <a:solidFill>
                <a:schemeClr val="bg1"/>
              </a:solidFill>
            </a:endParaRPr>
          </a:p>
          <a:p>
            <a:r>
              <a:rPr lang="en-US" b="1" dirty="0">
                <a:solidFill>
                  <a:schemeClr val="bg1"/>
                </a:solidFill>
              </a:rPr>
              <a:t>By - Understanding Joel’s Prophecy </a:t>
            </a:r>
            <a:endParaRPr lang="en-US" sz="3600" dirty="0">
              <a:solidFill>
                <a:schemeClr val="bg1"/>
              </a:solidFill>
            </a:endParaRPr>
          </a:p>
        </p:txBody>
      </p:sp>
    </p:spTree>
    <p:extLst>
      <p:ext uri="{BB962C8B-B14F-4D97-AF65-F5344CB8AC3E}">
        <p14:creationId xmlns:p14="http://schemas.microsoft.com/office/powerpoint/2010/main" val="20784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
                                        </p:tgtEl>
                                        <p:attrNameLst>
                                          <p:attrName>style.textDecorationUnderline</p:attrName>
                                        </p:attrNameLst>
                                      </p:cBhvr>
                                      <p:to>
                                        <p:strVal val="true"/>
                                      </p:to>
                                    </p:set>
                                  </p:childTnLst>
                                </p:cTn>
                              </p:par>
                              <p:par>
                                <p:cTn id="7" presetID="3" presetClass="emph" presetSubtype="2" fill="hold" nodeType="withEffect">
                                  <p:stCondLst>
                                    <p:cond delay="0"/>
                                  </p:stCondLst>
                                  <p:childTnLst>
                                    <p:animClr clrSpc="rgb" dir="cw">
                                      <p:cBhvr override="childStyle">
                                        <p:cTn id="8"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B6ADA07-C710-4162-8DA4-35FD40694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30" y="630315"/>
            <a:ext cx="9190033" cy="557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245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3554" name="Picture 2">
            <a:extLst>
              <a:ext uri="{FF2B5EF4-FFF2-40B4-BE49-F238E27FC236}">
                <a16:creationId xmlns:a16="http://schemas.microsoft.com/office/drawing/2014/main" id="{00EF237E-5CDF-4B59-BE0A-ED7A8B4F2D7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0996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77000"/>
          </a:xfrm>
        </p:spPr>
        <p:txBody>
          <a:bodyPr>
            <a:normAutofit fontScale="92500" lnSpcReduction="10000"/>
          </a:bodyPr>
          <a:lstStyle/>
          <a:p>
            <a:r>
              <a:rPr lang="en-US" b="1" dirty="0">
                <a:effectLst>
                  <a:outerShdw blurRad="38100" dist="38100" dir="2700000" algn="tl">
                    <a:srgbClr val="000000">
                      <a:alpha val="43137"/>
                    </a:srgbClr>
                  </a:outerShdw>
                </a:effectLst>
              </a:rPr>
              <a:t>Joel 2:28 ¶ </a:t>
            </a:r>
            <a:r>
              <a:rPr lang="en-US" b="1" dirty="0">
                <a:solidFill>
                  <a:srgbClr val="FF0000"/>
                </a:solidFill>
                <a:effectLst>
                  <a:outerShdw blurRad="38100" dist="38100" dir="2700000" algn="tl">
                    <a:srgbClr val="000000">
                      <a:alpha val="43137"/>
                    </a:srgbClr>
                  </a:outerShdw>
                </a:effectLst>
              </a:rPr>
              <a:t>And it shall come to pass afterward, that I will pour out my spirit upon all flesh; and your sons and your daughters shall prophesy, your old men shall dream dreams, your young men shall see visions: </a:t>
            </a:r>
            <a:r>
              <a:rPr lang="en-US" b="1" dirty="0">
                <a:effectLst>
                  <a:outerShdw blurRad="38100" dist="38100" dir="2700000" algn="tl">
                    <a:srgbClr val="000000">
                      <a:alpha val="43137"/>
                    </a:srgbClr>
                  </a:outerShdw>
                </a:effectLst>
              </a:rPr>
              <a:t>29 </a:t>
            </a:r>
            <a:r>
              <a:rPr lang="en-US" b="1" dirty="0">
                <a:solidFill>
                  <a:srgbClr val="FF0000"/>
                </a:solidFill>
                <a:effectLst>
                  <a:outerShdw blurRad="38100" dist="38100" dir="2700000" algn="tl">
                    <a:srgbClr val="000000">
                      <a:alpha val="43137"/>
                    </a:srgbClr>
                  </a:outerShdw>
                </a:effectLst>
              </a:rPr>
              <a:t>And also upon the servants and upon the handmaids in those days will I pour out my spirit. </a:t>
            </a:r>
            <a:r>
              <a:rPr lang="en-US" b="1" dirty="0">
                <a:effectLst>
                  <a:outerShdw blurRad="38100" dist="38100" dir="2700000" algn="tl">
                    <a:srgbClr val="000000">
                      <a:alpha val="43137"/>
                    </a:srgbClr>
                  </a:outerShdw>
                </a:effectLst>
              </a:rPr>
              <a:t>30</a:t>
            </a:r>
            <a:r>
              <a:rPr lang="en-US" b="1" dirty="0">
                <a:solidFill>
                  <a:srgbClr val="FF0000"/>
                </a:solidFill>
                <a:effectLst>
                  <a:outerShdw blurRad="38100" dist="38100" dir="2700000" algn="tl">
                    <a:srgbClr val="000000">
                      <a:alpha val="43137"/>
                    </a:srgbClr>
                  </a:outerShdw>
                </a:effectLst>
              </a:rPr>
              <a:t> And I will shew wonders in the heavens and in the earth, blood, and fire, and pillars of smoke. </a:t>
            </a:r>
            <a:r>
              <a:rPr lang="en-US" b="1" dirty="0">
                <a:effectLst>
                  <a:outerShdw blurRad="38100" dist="38100" dir="2700000" algn="tl">
                    <a:srgbClr val="000000">
                      <a:alpha val="43137"/>
                    </a:srgbClr>
                  </a:outerShdw>
                </a:effectLst>
              </a:rPr>
              <a:t>31</a:t>
            </a:r>
            <a:r>
              <a:rPr lang="en-US" b="1" dirty="0">
                <a:solidFill>
                  <a:srgbClr val="FF0000"/>
                </a:solidFill>
                <a:effectLst>
                  <a:outerShdw blurRad="38100" dist="38100" dir="2700000" algn="tl">
                    <a:srgbClr val="000000">
                      <a:alpha val="43137"/>
                    </a:srgbClr>
                  </a:outerShdw>
                </a:effectLst>
              </a:rPr>
              <a:t> The sun shall be turned into darkness, and the moon into blood, before the great and the terrible day of the LORD come. </a:t>
            </a:r>
            <a:r>
              <a:rPr lang="en-US" b="1" dirty="0">
                <a:effectLst>
                  <a:outerShdw blurRad="38100" dist="38100" dir="2700000" algn="tl">
                    <a:srgbClr val="000000">
                      <a:alpha val="43137"/>
                    </a:srgbClr>
                  </a:outerShdw>
                </a:effectLst>
              </a:rPr>
              <a:t>32</a:t>
            </a:r>
            <a:r>
              <a:rPr lang="en-US" b="1" dirty="0">
                <a:solidFill>
                  <a:srgbClr val="FF0000"/>
                </a:solidFill>
                <a:effectLst>
                  <a:outerShdw blurRad="38100" dist="38100" dir="2700000" algn="tl">
                    <a:srgbClr val="000000">
                      <a:alpha val="43137"/>
                    </a:srgbClr>
                  </a:outerShdw>
                </a:effectLst>
              </a:rPr>
              <a:t> And it shall come to pass, that whosoever shall call on the name of the LORD shall be delivered: for in mount Zion and in Jerusalem shall be deliverance, as the LORD hath said, and in the remnant whom the LORD shall call.</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39</a:t>
            </a:fld>
            <a:endParaRPr lang="en-US">
              <a:solidFill>
                <a:prstClr val="black">
                  <a:tint val="75000"/>
                </a:prstClr>
              </a:solidFill>
              <a:latin typeface="Calibri"/>
            </a:endParaRPr>
          </a:p>
        </p:txBody>
      </p:sp>
    </p:spTree>
    <p:extLst>
      <p:ext uri="{BB962C8B-B14F-4D97-AF65-F5344CB8AC3E}">
        <p14:creationId xmlns:p14="http://schemas.microsoft.com/office/powerpoint/2010/main" val="624496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6866" name="Picture 2">
            <a:extLst>
              <a:ext uri="{FF2B5EF4-FFF2-40B4-BE49-F238E27FC236}">
                <a16:creationId xmlns:a16="http://schemas.microsoft.com/office/drawing/2014/main" id="{844D769A-8326-4981-92C5-B0815B38D9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596"/>
            <a:ext cx="11719248"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8264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00800"/>
          </a:xfrm>
        </p:spPr>
        <p:txBody>
          <a:bodyPr/>
          <a:lstStyle/>
          <a:p>
            <a:r>
              <a:rPr lang="en-US" b="1" dirty="0">
                <a:effectLst>
                  <a:outerShdw blurRad="38100" dist="38100" dir="2700000" algn="tl">
                    <a:srgbClr val="000000">
                      <a:alpha val="43137"/>
                    </a:srgbClr>
                  </a:outerShdw>
                </a:effectLst>
              </a:rPr>
              <a:t>Introduction:</a:t>
            </a:r>
          </a:p>
          <a:p>
            <a:r>
              <a:rPr lang="en-US" b="1" dirty="0">
                <a:effectLst>
                  <a:outerShdw blurRad="38100" dist="38100" dir="2700000" algn="tl">
                    <a:srgbClr val="000000">
                      <a:alpha val="43137"/>
                    </a:srgbClr>
                  </a:outerShdw>
                </a:effectLst>
              </a:rPr>
              <a:t>Joel’s prophecy is the key to understanding what the new Testament teaches about the Holy Spirit and understanding about the Holy Spirit’s work is a key to understanding Revelation.</a:t>
            </a:r>
          </a:p>
          <a:p>
            <a:r>
              <a:rPr lang="en-US" b="1" dirty="0">
                <a:effectLst>
                  <a:outerShdw blurRad="38100" dist="38100" dir="2700000" algn="tl">
                    <a:srgbClr val="000000">
                      <a:alpha val="43137"/>
                    </a:srgbClr>
                  </a:outerShdw>
                </a:effectLst>
              </a:rPr>
              <a:t>Due to the failure of the religious world to understand the purpose of the miraculous operation of the Holy Spirit, multiplied errors have develop around the subject.</a:t>
            </a:r>
          </a:p>
          <a:p>
            <a:r>
              <a:rPr lang="en-US" b="1" dirty="0">
                <a:effectLst>
                  <a:outerShdw blurRad="38100" dist="38100" dir="2700000" algn="tl">
                    <a:srgbClr val="000000">
                      <a:alpha val="43137"/>
                    </a:srgbClr>
                  </a:outerShdw>
                </a:effectLst>
              </a:rPr>
              <a:t>The religious world makes no distinction between the miraculous operation of the Spirit and the Spirit working through the Word.</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40</a:t>
            </a:fld>
            <a:endParaRPr lang="en-US">
              <a:solidFill>
                <a:prstClr val="black">
                  <a:tint val="75000"/>
                </a:prstClr>
              </a:solidFill>
              <a:latin typeface="Calibri"/>
            </a:endParaRPr>
          </a:p>
        </p:txBody>
      </p:sp>
    </p:spTree>
    <p:extLst>
      <p:ext uri="{BB962C8B-B14F-4D97-AF65-F5344CB8AC3E}">
        <p14:creationId xmlns:p14="http://schemas.microsoft.com/office/powerpoint/2010/main" val="351930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00800"/>
          </a:xfrm>
        </p:spPr>
        <p:txBody>
          <a:bodyPr/>
          <a:lstStyle/>
          <a:p>
            <a:r>
              <a:rPr lang="en-US" b="1" dirty="0">
                <a:effectLst>
                  <a:outerShdw blurRad="38100" dist="38100" dir="2700000" algn="tl">
                    <a:srgbClr val="000000">
                      <a:alpha val="43137"/>
                    </a:srgbClr>
                  </a:outerShdw>
                </a:effectLst>
              </a:rPr>
              <a:t>The miraculous operations of the Spirit are commonly applied to sinner and saint without any reference to the purpose and the temporary nature of these miraculous gifts.</a:t>
            </a:r>
          </a:p>
          <a:p>
            <a:r>
              <a:rPr lang="en-US" b="1" dirty="0">
                <a:effectLst>
                  <a:outerShdw blurRad="38100" dist="38100" dir="2700000" algn="tl">
                    <a:srgbClr val="000000">
                      <a:alpha val="43137"/>
                    </a:srgbClr>
                  </a:outerShdw>
                </a:effectLst>
              </a:rPr>
              <a:t>While we have recognized, to some degree, the purpose of miraculous gifts and their duration, we have, at the same time, taken passages that deal with the miraculous and ignored the background, the context, and read into these passages a direct, but non-miraculous, operation.</a:t>
            </a:r>
          </a:p>
          <a:p>
            <a:r>
              <a:rPr lang="en-US" b="1" dirty="0">
                <a:effectLst>
                  <a:outerShdw blurRad="38100" dist="38100" dir="2700000" algn="tl">
                    <a:srgbClr val="000000">
                      <a:alpha val="43137"/>
                    </a:srgbClr>
                  </a:outerShdw>
                </a:effectLst>
              </a:rPr>
              <a:t>This is what has caused the confusion we’re having today.</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41</a:t>
            </a:fld>
            <a:endParaRPr lang="en-US">
              <a:solidFill>
                <a:prstClr val="black">
                  <a:tint val="75000"/>
                </a:prstClr>
              </a:solidFill>
              <a:latin typeface="Calibri"/>
            </a:endParaRPr>
          </a:p>
        </p:txBody>
      </p:sp>
    </p:spTree>
    <p:extLst>
      <p:ext uri="{BB962C8B-B14F-4D97-AF65-F5344CB8AC3E}">
        <p14:creationId xmlns:p14="http://schemas.microsoft.com/office/powerpoint/2010/main" val="1891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7044" y="702644"/>
            <a:ext cx="8951495" cy="5926756"/>
          </a:xfrm>
        </p:spPr>
        <p:txBody>
          <a:bodyPr/>
          <a:lstStyle/>
          <a:p>
            <a:r>
              <a:rPr lang="en-US" b="1" dirty="0">
                <a:effectLst>
                  <a:outerShdw blurRad="38100" dist="38100" dir="2700000" algn="tl">
                    <a:srgbClr val="000000">
                      <a:alpha val="43137"/>
                    </a:srgbClr>
                  </a:outerShdw>
                </a:effectLst>
              </a:rPr>
              <a:t>When passages that have to do with miraculous operation are interpreted to mean a non-miraculous indwelling, it results in a situation that none can explain.</a:t>
            </a:r>
          </a:p>
          <a:p>
            <a:r>
              <a:rPr lang="en-US" b="1" dirty="0">
                <a:effectLst>
                  <a:outerShdw blurRad="38100" dist="38100" dir="2700000" algn="tl">
                    <a:srgbClr val="000000">
                      <a:alpha val="43137"/>
                    </a:srgbClr>
                  </a:outerShdw>
                </a:effectLst>
              </a:rPr>
              <a:t>It necessitates an operation apart from the Word.</a:t>
            </a:r>
          </a:p>
          <a:p>
            <a:r>
              <a:rPr lang="en-US" b="1" dirty="0">
                <a:effectLst>
                  <a:outerShdw blurRad="38100" dist="38100" dir="2700000" algn="tl">
                    <a:srgbClr val="000000">
                      <a:alpha val="43137"/>
                    </a:srgbClr>
                  </a:outerShdw>
                </a:effectLst>
              </a:rPr>
              <a:t>Passages are quoted to sustain this position, but if called upon to explain how this operation works, no answer can be given.</a:t>
            </a:r>
          </a:p>
          <a:p>
            <a:r>
              <a:rPr lang="en-US" b="1" dirty="0">
                <a:effectLst>
                  <a:outerShdw blurRad="38100" dist="38100" dir="2700000" algn="tl">
                    <a:srgbClr val="000000">
                      <a:alpha val="43137"/>
                    </a:srgbClr>
                  </a:outerShdw>
                </a:effectLst>
              </a:rPr>
              <a:t>Since miracles have ceased, no man can establish when this non-miraculous indwelling works.</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42</a:t>
            </a:fld>
            <a:endParaRPr lang="en-US">
              <a:solidFill>
                <a:prstClr val="black">
                  <a:tint val="75000"/>
                </a:prstClr>
              </a:solidFill>
              <a:latin typeface="Calibri"/>
            </a:endParaRPr>
          </a:p>
        </p:txBody>
      </p:sp>
    </p:spTree>
    <p:extLst>
      <p:ext uri="{BB962C8B-B14F-4D97-AF65-F5344CB8AC3E}">
        <p14:creationId xmlns:p14="http://schemas.microsoft.com/office/powerpoint/2010/main" val="69464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699796"/>
            <a:ext cx="8839200" cy="5929604"/>
          </a:xfrm>
        </p:spPr>
        <p:txBody>
          <a:bodyPr/>
          <a:lstStyle/>
          <a:p>
            <a:r>
              <a:rPr lang="en-US" b="1" dirty="0">
                <a:effectLst>
                  <a:outerShdw blurRad="38100" dist="38100" dir="2700000" algn="tl">
                    <a:srgbClr val="000000">
                      <a:alpha val="43137"/>
                    </a:srgbClr>
                  </a:outerShdw>
                </a:effectLst>
              </a:rPr>
              <a:t>But if it does something in addition to the Word, then people are searching for it, and the only thing left to rely on are feelings, moods, experiences, and similar things.</a:t>
            </a:r>
          </a:p>
          <a:p>
            <a:r>
              <a:rPr lang="en-US" b="1" dirty="0">
                <a:effectLst>
                  <a:outerShdw blurRad="38100" dist="38100" dir="2700000" algn="tl">
                    <a:srgbClr val="000000">
                      <a:alpha val="43137"/>
                    </a:srgbClr>
                  </a:outerShdw>
                </a:effectLst>
              </a:rPr>
              <a:t>Feelings as evidence allow every man to decide how, what, and where the Spirit leads.</a:t>
            </a:r>
          </a:p>
          <a:p>
            <a:r>
              <a:rPr lang="en-US" b="1" dirty="0">
                <a:effectLst>
                  <a:outerShdw blurRad="38100" dist="38100" dir="2700000" algn="tl">
                    <a:srgbClr val="000000">
                      <a:alpha val="43137"/>
                    </a:srgbClr>
                  </a:outerShdw>
                </a:effectLst>
              </a:rPr>
              <a:t>In spite of what its adherents say about the Spirit not leading contrary to the Word, the theory does not work out that way.</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43</a:t>
            </a:fld>
            <a:endParaRPr lang="en-US">
              <a:solidFill>
                <a:prstClr val="black">
                  <a:tint val="75000"/>
                </a:prstClr>
              </a:solidFill>
              <a:latin typeface="Calibri"/>
            </a:endParaRPr>
          </a:p>
        </p:txBody>
      </p:sp>
    </p:spTree>
    <p:extLst>
      <p:ext uri="{BB962C8B-B14F-4D97-AF65-F5344CB8AC3E}">
        <p14:creationId xmlns:p14="http://schemas.microsoft.com/office/powerpoint/2010/main" val="20309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653142"/>
            <a:ext cx="8839200" cy="5976257"/>
          </a:xfrm>
        </p:spPr>
        <p:txBody>
          <a:bodyPr/>
          <a:lstStyle/>
          <a:p>
            <a:pPr>
              <a:buFont typeface="Wingdings" panose="05000000000000000000" pitchFamily="2" charset="2"/>
              <a:buChar char="Ø"/>
            </a:pPr>
            <a:r>
              <a:rPr lang="en-US" b="1" dirty="0">
                <a:effectLst>
                  <a:outerShdw blurRad="38100" dist="38100" dir="2700000" algn="tl">
                    <a:srgbClr val="000000">
                      <a:alpha val="43137"/>
                    </a:srgbClr>
                  </a:outerShdw>
                </a:effectLst>
              </a:rPr>
              <a:t>Joel’s prophecy is a summary of the miraculous operation of the Spirit by which the gospel was given and confirmed.</a:t>
            </a:r>
          </a:p>
          <a:p>
            <a:pPr>
              <a:buFont typeface="Wingdings" panose="05000000000000000000" pitchFamily="2" charset="2"/>
              <a:buChar char="Ø"/>
            </a:pPr>
            <a:r>
              <a:rPr lang="en-US" b="1" dirty="0">
                <a:effectLst>
                  <a:outerShdw blurRad="38100" dist="38100" dir="2700000" algn="tl">
                    <a:srgbClr val="000000">
                      <a:alpha val="43137"/>
                    </a:srgbClr>
                  </a:outerShdw>
                </a:effectLst>
              </a:rPr>
              <a:t>Joel’s prophecy is never out of sight when reference is made to the Holy Spirit in the New Testament.</a:t>
            </a:r>
          </a:p>
          <a:p>
            <a:pPr>
              <a:buFont typeface="Wingdings" panose="05000000000000000000" pitchFamily="2" charset="2"/>
              <a:buChar char="Ø"/>
            </a:pPr>
            <a:r>
              <a:rPr lang="en-US" sz="4000" b="1" dirty="0">
                <a:effectLst>
                  <a:outerShdw blurRad="38100" dist="38100" dir="2700000" algn="tl">
                    <a:srgbClr val="000000">
                      <a:alpha val="43137"/>
                    </a:srgbClr>
                  </a:outerShdw>
                </a:effectLst>
              </a:rPr>
              <a:t>There are two reasons that Joel’s prophecy is not understood: </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44</a:t>
            </a:fld>
            <a:endParaRPr lang="en-US">
              <a:solidFill>
                <a:prstClr val="black">
                  <a:tint val="75000"/>
                </a:prstClr>
              </a:solidFill>
              <a:latin typeface="Calibri"/>
            </a:endParaRPr>
          </a:p>
        </p:txBody>
      </p:sp>
    </p:spTree>
    <p:extLst>
      <p:ext uri="{BB962C8B-B14F-4D97-AF65-F5344CB8AC3E}">
        <p14:creationId xmlns:p14="http://schemas.microsoft.com/office/powerpoint/2010/main" val="56526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00800"/>
          </a:xfrm>
        </p:spPr>
        <p:txBody>
          <a:bodyPr>
            <a:normAutofit/>
          </a:bodyPr>
          <a:lstStyle/>
          <a:p>
            <a:pPr marL="914400" lvl="1" indent="-514350">
              <a:buFont typeface="+mj-lt"/>
              <a:buAutoNum type="arabicParenR"/>
            </a:pPr>
            <a:r>
              <a:rPr lang="en-US" sz="3000" b="1" dirty="0">
                <a:effectLst>
                  <a:outerShdw blurRad="38100" dist="38100" dir="2700000" algn="tl">
                    <a:srgbClr val="000000">
                      <a:alpha val="43137"/>
                    </a:srgbClr>
                  </a:outerShdw>
                </a:effectLst>
              </a:rPr>
              <a:t>Denominational people think Joel indicates that a direct and miraculous operation of the Spirit would continue after revelation was completed and confirmed.  They miss the entire meaning and purpose of the prophecy and its fulfillment.</a:t>
            </a:r>
          </a:p>
          <a:p>
            <a:pPr marL="914400" lvl="1" indent="-514350">
              <a:buFont typeface="+mj-lt"/>
              <a:buAutoNum type="arabicParenR"/>
            </a:pPr>
            <a:r>
              <a:rPr lang="en-US" sz="3000" b="1" dirty="0">
                <a:effectLst>
                  <a:outerShdw blurRad="38100" dist="38100" dir="2700000" algn="tl">
                    <a:srgbClr val="000000">
                      <a:alpha val="43137"/>
                    </a:srgbClr>
                  </a:outerShdw>
                </a:effectLst>
              </a:rPr>
              <a:t>A second reason that Joel's prophecy is not understood, is that some in the church conclude that if it is allowed its full meaning, then miracles will have to continue today.</a:t>
            </a:r>
          </a:p>
          <a:p>
            <a:pPr>
              <a:buFont typeface="Wingdings" panose="05000000000000000000" pitchFamily="2" charset="2"/>
              <a:buChar char="Ø"/>
            </a:pPr>
            <a:r>
              <a:rPr lang="en-US" b="1" dirty="0">
                <a:effectLst>
                  <a:outerShdw blurRad="38100" dist="38100" dir="2700000" algn="tl">
                    <a:srgbClr val="000000">
                      <a:alpha val="43137"/>
                    </a:srgbClr>
                  </a:outerShdw>
                </a:effectLst>
              </a:rPr>
              <a:t>In an attempt to avoid what they think is a difficulty, passages are read and explained without any reference to Joel’s prophecy.</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45</a:t>
            </a:fld>
            <a:endParaRPr lang="en-US">
              <a:solidFill>
                <a:prstClr val="black">
                  <a:tint val="75000"/>
                </a:prstClr>
              </a:solidFill>
              <a:latin typeface="Calibri"/>
            </a:endParaRPr>
          </a:p>
        </p:txBody>
      </p:sp>
    </p:spTree>
    <p:extLst>
      <p:ext uri="{BB962C8B-B14F-4D97-AF65-F5344CB8AC3E}">
        <p14:creationId xmlns:p14="http://schemas.microsoft.com/office/powerpoint/2010/main" val="312307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2309" y="634482"/>
            <a:ext cx="9741159" cy="5994918"/>
          </a:xfrm>
        </p:spPr>
        <p:txBody>
          <a:bodyPr>
            <a:normAutofit/>
          </a:bodyPr>
          <a:lstStyle/>
          <a:p>
            <a:pPr marL="0" indent="0" algn="ctr">
              <a:buNone/>
            </a:pPr>
            <a:r>
              <a:rPr lang="en-US" b="1" dirty="0">
                <a:solidFill>
                  <a:schemeClr val="accent2">
                    <a:lumMod val="75000"/>
                  </a:schemeClr>
                </a:solidFill>
                <a:effectLst>
                  <a:outerShdw blurRad="38100" dist="38100" dir="2700000" algn="tl">
                    <a:srgbClr val="000000">
                      <a:alpha val="43137"/>
                    </a:srgbClr>
                  </a:outerShdw>
                </a:effectLst>
              </a:rPr>
              <a:t>JOEL’S PROPHECY LIMITS THE BEGINNING AND THE END OF THE DIRECT MIRACULOUS OPERATION OF THE SPIRIT.</a:t>
            </a:r>
          </a:p>
          <a:p>
            <a:pPr marL="0" indent="0" algn="ctr">
              <a:buNone/>
            </a:pPr>
            <a:endParaRPr lang="en-US" sz="1800" b="1" dirty="0">
              <a:effectLst>
                <a:outerShdw blurRad="38100" dist="38100" dir="2700000" algn="tl">
                  <a:srgbClr val="000000">
                    <a:alpha val="43137"/>
                  </a:srgbClr>
                </a:outerShdw>
              </a:effectLst>
            </a:endParaRPr>
          </a:p>
          <a:p>
            <a:pPr>
              <a:buFont typeface="Wingdings" panose="05000000000000000000" pitchFamily="2" charset="2"/>
              <a:buChar char="Ø"/>
            </a:pPr>
            <a:r>
              <a:rPr lang="en-US" b="1" dirty="0">
                <a:effectLst>
                  <a:outerShdw blurRad="38100" dist="38100" dir="2700000" algn="tl">
                    <a:srgbClr val="000000">
                      <a:alpha val="43137"/>
                    </a:srgbClr>
                  </a:outerShdw>
                </a:effectLst>
              </a:rPr>
              <a:t>Joel’s prophecy is among the first of the prophets.</a:t>
            </a:r>
          </a:p>
          <a:p>
            <a:pPr>
              <a:buFont typeface="Wingdings" panose="05000000000000000000" pitchFamily="2" charset="2"/>
              <a:buChar char="Ø"/>
            </a:pPr>
            <a:r>
              <a:rPr lang="en-US" b="1" dirty="0">
                <a:effectLst>
                  <a:outerShdw blurRad="38100" dist="38100" dir="2700000" algn="tl">
                    <a:srgbClr val="000000">
                      <a:alpha val="43137"/>
                    </a:srgbClr>
                  </a:outerShdw>
                </a:effectLst>
              </a:rPr>
              <a:t>Some think that he may be the earliest.</a:t>
            </a:r>
          </a:p>
          <a:p>
            <a:pPr>
              <a:buFont typeface="Wingdings" panose="05000000000000000000" pitchFamily="2" charset="2"/>
              <a:buChar char="Ø"/>
            </a:pPr>
            <a:r>
              <a:rPr lang="en-US" b="1" dirty="0">
                <a:effectLst>
                  <a:outerShdw blurRad="38100" dist="38100" dir="2700000" algn="tl">
                    <a:srgbClr val="000000">
                      <a:alpha val="43137"/>
                    </a:srgbClr>
                  </a:outerShdw>
                </a:effectLst>
              </a:rPr>
              <a:t>Thus, his prophecy becomes the key to understanding what he other prophets say about the Spirit in the Christian Age.</a:t>
            </a:r>
          </a:p>
          <a:p>
            <a:pPr>
              <a:buFont typeface="Wingdings" panose="05000000000000000000" pitchFamily="2" charset="2"/>
              <a:buChar char="Ø"/>
            </a:pPr>
            <a:r>
              <a:rPr lang="en-US" b="1" dirty="0">
                <a:effectLst>
                  <a:outerShdw blurRad="38100" dist="38100" dir="2700000" algn="tl">
                    <a:srgbClr val="000000">
                      <a:alpha val="43137"/>
                    </a:srgbClr>
                  </a:outerShdw>
                </a:effectLst>
              </a:rPr>
              <a:t>There is no such thing as a prophecy of a non-miraculous, personal indwelling in the Old Testament.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46</a:t>
            </a:fld>
            <a:endParaRPr lang="en-US">
              <a:solidFill>
                <a:prstClr val="black">
                  <a:tint val="75000"/>
                </a:prstClr>
              </a:solidFill>
              <a:latin typeface="Calibri"/>
            </a:endParaRPr>
          </a:p>
        </p:txBody>
      </p:sp>
    </p:spTree>
    <p:extLst>
      <p:ext uri="{BB962C8B-B14F-4D97-AF65-F5344CB8AC3E}">
        <p14:creationId xmlns:p14="http://schemas.microsoft.com/office/powerpoint/2010/main" val="335078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2188" y="228600"/>
            <a:ext cx="9069355" cy="6400800"/>
          </a:xfrm>
        </p:spPr>
        <p:txBody>
          <a:bodyPr>
            <a:normAutofit/>
          </a:bodyPr>
          <a:lstStyle/>
          <a:p>
            <a:pPr>
              <a:buFont typeface="Wingdings" panose="05000000000000000000" pitchFamily="2" charset="2"/>
              <a:buChar char="Ø"/>
            </a:pPr>
            <a:r>
              <a:rPr lang="en-US" b="1" dirty="0">
                <a:effectLst>
                  <a:outerShdw blurRad="38100" dist="38100" dir="2700000" algn="tl">
                    <a:srgbClr val="000000">
                      <a:alpha val="43137"/>
                    </a:srgbClr>
                  </a:outerShdw>
                </a:effectLst>
              </a:rPr>
              <a:t>Any prophet that refers to the Spirit and points to the Christian Age has reference to the same thing as Joel.</a:t>
            </a:r>
          </a:p>
          <a:p>
            <a:pPr>
              <a:buFont typeface="Wingdings" panose="05000000000000000000" pitchFamily="2" charset="2"/>
              <a:buChar char="Ø"/>
            </a:pPr>
            <a:r>
              <a:rPr lang="en-US" b="1" dirty="0">
                <a:effectLst>
                  <a:outerShdw blurRad="38100" dist="38100" dir="2700000" algn="tl">
                    <a:srgbClr val="000000">
                      <a:alpha val="43137"/>
                    </a:srgbClr>
                  </a:outerShdw>
                </a:effectLst>
              </a:rPr>
              <a:t>When one reads the other prophets and sees the non-miraculous, personal indwelling, he is simply reading into the prophets what is not there.</a:t>
            </a:r>
          </a:p>
          <a:p>
            <a:pPr>
              <a:buFont typeface="Wingdings" panose="05000000000000000000" pitchFamily="2" charset="2"/>
              <a:buChar char="Ø"/>
            </a:pPr>
            <a:r>
              <a:rPr lang="en-US" b="1" dirty="0">
                <a:effectLst>
                  <a:outerShdw blurRad="38100" dist="38100" dir="2700000" algn="tl">
                    <a:srgbClr val="000000">
                      <a:alpha val="43137"/>
                    </a:srgbClr>
                  </a:outerShdw>
                </a:effectLst>
              </a:rPr>
              <a:t>Acts 2 gives the beginning of the fulfillment of Joel’s prophecy:  Acts 2:16 </a:t>
            </a:r>
            <a:r>
              <a:rPr lang="en-US" b="1" dirty="0">
                <a:solidFill>
                  <a:srgbClr val="FF0000"/>
                </a:solidFill>
                <a:effectLst>
                  <a:outerShdw blurRad="38100" dist="38100" dir="2700000" algn="tl">
                    <a:srgbClr val="000000">
                      <a:alpha val="43137"/>
                    </a:srgbClr>
                  </a:outerShdw>
                </a:effectLst>
              </a:rPr>
              <a:t>But this is that which was spoken by the prophet Joel</a:t>
            </a:r>
            <a:r>
              <a:rPr lang="en-US" b="1" dirty="0">
                <a:effectLst>
                  <a:outerShdw blurRad="38100" dist="38100" dir="2700000" algn="tl">
                    <a:srgbClr val="000000">
                      <a:alpha val="43137"/>
                    </a:srgbClr>
                  </a:outerShdw>
                </a:effectLst>
              </a:rPr>
              <a:t>.</a:t>
            </a:r>
          </a:p>
          <a:p>
            <a:pPr>
              <a:buFont typeface="Wingdings" panose="05000000000000000000" pitchFamily="2" charset="2"/>
              <a:buChar char="Ø"/>
            </a:pPr>
            <a:r>
              <a:rPr lang="en-US" b="1" dirty="0">
                <a:effectLst>
                  <a:outerShdw blurRad="38100" dist="38100" dir="2700000" algn="tl">
                    <a:srgbClr val="000000">
                      <a:alpha val="43137"/>
                    </a:srgbClr>
                  </a:outerShdw>
                </a:effectLst>
              </a:rPr>
              <a:t>There is no argument about its beginning.</a:t>
            </a:r>
          </a:p>
          <a:p>
            <a:pPr>
              <a:buFont typeface="Wingdings" panose="05000000000000000000" pitchFamily="2" charset="2"/>
              <a:buChar char="Ø"/>
            </a:pPr>
            <a:r>
              <a:rPr lang="en-US" b="1" dirty="0">
                <a:effectLst>
                  <a:outerShdw blurRad="38100" dist="38100" dir="2700000" algn="tl">
                    <a:srgbClr val="000000">
                      <a:alpha val="43137"/>
                    </a:srgbClr>
                  </a:outerShdw>
                </a:effectLst>
              </a:rPr>
              <a:t>Does Joel also indicate the ending of miraculous operation of the Spirit?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47</a:t>
            </a:fld>
            <a:endParaRPr lang="en-US">
              <a:solidFill>
                <a:prstClr val="black">
                  <a:tint val="75000"/>
                </a:prstClr>
              </a:solidFill>
              <a:latin typeface="Calibri"/>
            </a:endParaRPr>
          </a:p>
        </p:txBody>
      </p:sp>
    </p:spTree>
    <p:extLst>
      <p:ext uri="{BB962C8B-B14F-4D97-AF65-F5344CB8AC3E}">
        <p14:creationId xmlns:p14="http://schemas.microsoft.com/office/powerpoint/2010/main" val="356522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11CCE556-6190-4AC6-9998-780D1ACB2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08372"/>
            <a:ext cx="11372295"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17237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923730"/>
            <a:ext cx="8839200" cy="5705669"/>
          </a:xfrm>
        </p:spPr>
        <p:txBody>
          <a:bodyPr>
            <a:normAutofit/>
          </a:bodyPr>
          <a:lstStyle/>
          <a:p>
            <a:pPr>
              <a:buFont typeface="Wingdings" panose="05000000000000000000" pitchFamily="2" charset="2"/>
              <a:buChar char="Ø"/>
            </a:pPr>
            <a:r>
              <a:rPr lang="en-US" b="1" dirty="0">
                <a:effectLst>
                  <a:outerShdw blurRad="38100" dist="38100" dir="2700000" algn="tl">
                    <a:srgbClr val="000000">
                      <a:alpha val="43137"/>
                    </a:srgbClr>
                  </a:outerShdw>
                </a:effectLst>
              </a:rPr>
              <a:t>I think so.</a:t>
            </a:r>
          </a:p>
          <a:p>
            <a:pPr>
              <a:buFont typeface="Wingdings" panose="05000000000000000000" pitchFamily="2" charset="2"/>
              <a:buChar char="Ø"/>
            </a:pPr>
            <a:r>
              <a:rPr lang="en-US" b="1" dirty="0">
                <a:effectLst>
                  <a:outerShdw blurRad="38100" dist="38100" dir="2700000" algn="tl">
                    <a:srgbClr val="000000">
                      <a:alpha val="43137"/>
                    </a:srgbClr>
                  </a:outerShdw>
                </a:effectLst>
              </a:rPr>
              <a:t>The prophecy of Joel involves not only Pentecost, but also the fall of Jerusalem in A.D. 70; thus, his prophecy is placed between these two events.</a:t>
            </a:r>
          </a:p>
          <a:p>
            <a:pPr>
              <a:buFont typeface="Wingdings" panose="05000000000000000000" pitchFamily="2" charset="2"/>
              <a:buChar char="Ø"/>
            </a:pPr>
            <a:r>
              <a:rPr lang="en-US" b="1" dirty="0">
                <a:effectLst>
                  <a:outerShdw blurRad="38100" dist="38100" dir="2700000" algn="tl">
                    <a:srgbClr val="000000">
                      <a:alpha val="43137"/>
                    </a:srgbClr>
                  </a:outerShdw>
                </a:effectLst>
              </a:rPr>
              <a:t>I am conscious of the questions that will be raised by this statement, but let us weigh the evidence and see if there is proof to sustain the proposition.</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49</a:t>
            </a:fld>
            <a:endParaRPr lang="en-US">
              <a:solidFill>
                <a:prstClr val="black">
                  <a:tint val="75000"/>
                </a:prstClr>
              </a:solidFill>
              <a:latin typeface="Calibri"/>
            </a:endParaRPr>
          </a:p>
        </p:txBody>
      </p:sp>
    </p:spTree>
    <p:extLst>
      <p:ext uri="{BB962C8B-B14F-4D97-AF65-F5344CB8AC3E}">
        <p14:creationId xmlns:p14="http://schemas.microsoft.com/office/powerpoint/2010/main" val="124311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7410" name="Picture 2">
            <a:extLst>
              <a:ext uri="{FF2B5EF4-FFF2-40B4-BE49-F238E27FC236}">
                <a16:creationId xmlns:a16="http://schemas.microsoft.com/office/drawing/2014/main" id="{0FB1573A-5FF7-4E1D-8AE8-67E2F660751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06810"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8071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5842" name="Picture 2">
            <a:extLst>
              <a:ext uri="{FF2B5EF4-FFF2-40B4-BE49-F238E27FC236}">
                <a16:creationId xmlns:a16="http://schemas.microsoft.com/office/drawing/2014/main" id="{4E7BC2DB-B719-4C13-AF19-9EFA446B62C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6" y="242596"/>
            <a:ext cx="11719248"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923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718457"/>
            <a:ext cx="9144000" cy="6139543"/>
          </a:xfrm>
        </p:spPr>
        <p:txBody>
          <a:bodyPr>
            <a:normAutofit lnSpcReduction="10000"/>
          </a:bodyPr>
          <a:lstStyle/>
          <a:p>
            <a:r>
              <a:rPr lang="en-US" sz="2800" b="1" dirty="0">
                <a:effectLst>
                  <a:outerShdw blurRad="38100" dist="38100" dir="2700000" algn="tl">
                    <a:srgbClr val="000000">
                      <a:alpha val="43137"/>
                    </a:srgbClr>
                  </a:outerShdw>
                </a:effectLst>
              </a:rPr>
              <a:t>Note that Jesus in discussing the destruction of Jerusalem quotes the language in Joel 2:30-31.</a:t>
            </a:r>
          </a:p>
          <a:p>
            <a:r>
              <a:rPr lang="en-US" sz="2800" b="1" dirty="0">
                <a:effectLst>
                  <a:outerShdw blurRad="38100" dist="38100" dir="2700000" algn="tl">
                    <a:srgbClr val="000000">
                      <a:alpha val="43137"/>
                    </a:srgbClr>
                  </a:outerShdw>
                </a:effectLst>
              </a:rPr>
              <a:t>Joel 2:30 </a:t>
            </a:r>
            <a:r>
              <a:rPr lang="en-US" sz="2800" b="1" dirty="0">
                <a:solidFill>
                  <a:srgbClr val="FF0000"/>
                </a:solidFill>
                <a:effectLst>
                  <a:outerShdw blurRad="38100" dist="38100" dir="2700000" algn="tl">
                    <a:srgbClr val="000000">
                      <a:alpha val="43137"/>
                    </a:srgbClr>
                  </a:outerShdw>
                </a:effectLst>
              </a:rPr>
              <a:t>And I will shew wonders in the heavens and in the earth, blood, and fire, and pillars of smoke. </a:t>
            </a:r>
            <a:r>
              <a:rPr lang="en-US" sz="2800" b="1" dirty="0">
                <a:effectLst>
                  <a:outerShdw blurRad="38100" dist="38100" dir="2700000" algn="tl">
                    <a:srgbClr val="000000">
                      <a:alpha val="43137"/>
                    </a:srgbClr>
                  </a:outerShdw>
                </a:effectLst>
              </a:rPr>
              <a:t>31</a:t>
            </a:r>
            <a:r>
              <a:rPr lang="en-US" sz="2800" b="1" dirty="0">
                <a:solidFill>
                  <a:srgbClr val="FF0000"/>
                </a:solidFill>
                <a:effectLst>
                  <a:outerShdw blurRad="38100" dist="38100" dir="2700000" algn="tl">
                    <a:srgbClr val="000000">
                      <a:alpha val="43137"/>
                    </a:srgbClr>
                  </a:outerShdw>
                </a:effectLst>
              </a:rPr>
              <a:t> The sun shall be turned into darkness, and the moon into blood, before the great and the terrible day of the LORD come. </a:t>
            </a:r>
            <a:r>
              <a:rPr lang="en-US" sz="2800" b="1" dirty="0">
                <a:effectLst>
                  <a:outerShdw blurRad="38100" dist="38100" dir="2700000" algn="tl">
                    <a:srgbClr val="000000">
                      <a:alpha val="43137"/>
                    </a:srgbClr>
                  </a:outerShdw>
                </a:effectLst>
              </a:rPr>
              <a:t>32 </a:t>
            </a:r>
            <a:r>
              <a:rPr lang="en-US" sz="2800" b="1" dirty="0">
                <a:solidFill>
                  <a:srgbClr val="FF0000"/>
                </a:solidFill>
                <a:effectLst>
                  <a:outerShdw blurRad="38100" dist="38100" dir="2700000" algn="tl">
                    <a:srgbClr val="000000">
                      <a:alpha val="43137"/>
                    </a:srgbClr>
                  </a:outerShdw>
                </a:effectLst>
              </a:rPr>
              <a:t>And it shall come to pass, that whosoever shall call on the name of the LORD shall be delivered: for in mount Zion and in Jerusalem shall be deliverance, as the LORD hath said, and in the remnant whom the LORD shall call.</a:t>
            </a:r>
          </a:p>
          <a:p>
            <a:r>
              <a:rPr lang="en-US" sz="2800" b="1" dirty="0">
                <a:effectLst>
                  <a:outerShdw blurRad="38100" dist="38100" dir="2700000" algn="tl">
                    <a:srgbClr val="000000">
                      <a:alpha val="43137"/>
                    </a:srgbClr>
                  </a:outerShdw>
                </a:effectLst>
              </a:rPr>
              <a:t>Mt 24:29</a:t>
            </a:r>
            <a:r>
              <a:rPr lang="en-US" sz="2800" b="1" dirty="0">
                <a:solidFill>
                  <a:srgbClr val="FF0000"/>
                </a:solidFill>
                <a:effectLst>
                  <a:outerShdw blurRad="38100" dist="38100" dir="2700000" algn="tl">
                    <a:srgbClr val="000000">
                      <a:alpha val="43137"/>
                    </a:srgbClr>
                  </a:outerShdw>
                </a:effectLst>
              </a:rPr>
              <a:t> Immediately after the tribulation of those days shall the sun be darkened, and the moon shall not give her light, and the stars shall fall from heaven, and the powers of the heavens shall be shaken</a:t>
            </a:r>
            <a:r>
              <a:rPr lang="en-US" sz="2800" b="1" dirty="0">
                <a:effectLst>
                  <a:outerShdw blurRad="38100" dist="38100" dir="2700000" algn="tl">
                    <a:srgbClr val="000000">
                      <a:alpha val="43137"/>
                    </a:srgbClr>
                  </a:outerShdw>
                </a:effectLst>
              </a:rPr>
              <a:t>:</a:t>
            </a:r>
          </a:p>
          <a:p>
            <a:endParaRPr lang="en-US" sz="2800" dirty="0"/>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51</a:t>
            </a:fld>
            <a:endParaRPr lang="en-US">
              <a:solidFill>
                <a:prstClr val="black">
                  <a:tint val="75000"/>
                </a:prstClr>
              </a:solidFill>
              <a:latin typeface="Calibri"/>
            </a:endParaRPr>
          </a:p>
        </p:txBody>
      </p:sp>
    </p:spTree>
    <p:extLst>
      <p:ext uri="{BB962C8B-B14F-4D97-AF65-F5344CB8AC3E}">
        <p14:creationId xmlns:p14="http://schemas.microsoft.com/office/powerpoint/2010/main" val="2063788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513184"/>
            <a:ext cx="9144000" cy="6344816"/>
          </a:xfrm>
        </p:spPr>
        <p:txBody>
          <a:bodyPr>
            <a:normAutofit/>
          </a:bodyPr>
          <a:lstStyle/>
          <a:p>
            <a:r>
              <a:rPr lang="en-US" sz="2800" b="1" dirty="0">
                <a:effectLst>
                  <a:outerShdw blurRad="38100" dist="38100" dir="2700000" algn="tl">
                    <a:srgbClr val="000000">
                      <a:alpha val="43137"/>
                    </a:srgbClr>
                  </a:outerShdw>
                </a:effectLst>
              </a:rPr>
              <a:t>Again In Marks account of Jesus and the end of Jerusalem.</a:t>
            </a:r>
          </a:p>
          <a:p>
            <a:r>
              <a:rPr lang="en-US" sz="2800" b="1" dirty="0">
                <a:effectLst>
                  <a:outerShdw blurRad="38100" dist="38100" dir="2700000" algn="tl">
                    <a:srgbClr val="000000">
                      <a:alpha val="43137"/>
                    </a:srgbClr>
                  </a:outerShdw>
                </a:effectLst>
              </a:rPr>
              <a:t>Joel 2:30 </a:t>
            </a:r>
            <a:r>
              <a:rPr lang="en-US" sz="2800" b="1" dirty="0">
                <a:solidFill>
                  <a:srgbClr val="FF0000"/>
                </a:solidFill>
                <a:effectLst>
                  <a:outerShdw blurRad="38100" dist="38100" dir="2700000" algn="tl">
                    <a:srgbClr val="000000">
                      <a:alpha val="43137"/>
                    </a:srgbClr>
                  </a:outerShdw>
                </a:effectLst>
              </a:rPr>
              <a:t>And I will shew wonders in the heavens and in the earth, blood, and fire, and pillars of smoke. </a:t>
            </a:r>
            <a:r>
              <a:rPr lang="en-US" sz="2800" b="1" dirty="0">
                <a:effectLst>
                  <a:outerShdw blurRad="38100" dist="38100" dir="2700000" algn="tl">
                    <a:srgbClr val="000000">
                      <a:alpha val="43137"/>
                    </a:srgbClr>
                  </a:outerShdw>
                </a:effectLst>
              </a:rPr>
              <a:t>31</a:t>
            </a:r>
            <a:r>
              <a:rPr lang="en-US" sz="2800" b="1" dirty="0">
                <a:solidFill>
                  <a:srgbClr val="FF0000"/>
                </a:solidFill>
                <a:effectLst>
                  <a:outerShdw blurRad="38100" dist="38100" dir="2700000" algn="tl">
                    <a:srgbClr val="000000">
                      <a:alpha val="43137"/>
                    </a:srgbClr>
                  </a:outerShdw>
                </a:effectLst>
              </a:rPr>
              <a:t> The sun shall be turned into darkness, and the moon into blood, before the great and the terrible day of the LORD come. </a:t>
            </a:r>
            <a:r>
              <a:rPr lang="en-US" sz="2800" b="1" dirty="0">
                <a:effectLst>
                  <a:outerShdw blurRad="38100" dist="38100" dir="2700000" algn="tl">
                    <a:srgbClr val="000000">
                      <a:alpha val="43137"/>
                    </a:srgbClr>
                  </a:outerShdw>
                </a:effectLst>
              </a:rPr>
              <a:t>32</a:t>
            </a:r>
            <a:r>
              <a:rPr lang="en-US" sz="2800" b="1" dirty="0">
                <a:solidFill>
                  <a:srgbClr val="FF0000"/>
                </a:solidFill>
                <a:effectLst>
                  <a:outerShdw blurRad="38100" dist="38100" dir="2700000" algn="tl">
                    <a:srgbClr val="000000">
                      <a:alpha val="43137"/>
                    </a:srgbClr>
                  </a:outerShdw>
                </a:effectLst>
              </a:rPr>
              <a:t> And it shall come to pass, that whosoever shall call on the name of the LORD shall be delivered: for in mount Zion and in Jerusalem shall be deliverance, as the LORD hath said, and in the remnant whom the LORD shall call.</a:t>
            </a:r>
          </a:p>
          <a:p>
            <a:r>
              <a:rPr lang="en-US" sz="2800" b="1" dirty="0">
                <a:effectLst>
                  <a:outerShdw blurRad="38100" dist="38100" dir="2700000" algn="tl">
                    <a:srgbClr val="000000">
                      <a:alpha val="43137"/>
                    </a:srgbClr>
                  </a:outerShdw>
                </a:effectLst>
              </a:rPr>
              <a:t>Mr 13:24 </a:t>
            </a:r>
            <a:r>
              <a:rPr lang="en-US" sz="2800" b="1" dirty="0">
                <a:solidFill>
                  <a:srgbClr val="FF0000"/>
                </a:solidFill>
                <a:effectLst>
                  <a:outerShdw blurRad="38100" dist="38100" dir="2700000" algn="tl">
                    <a:srgbClr val="000000">
                      <a:alpha val="43137"/>
                    </a:srgbClr>
                  </a:outerShdw>
                </a:effectLst>
              </a:rPr>
              <a:t>¶ But in those days, after that tribulation, the sun shall be darkened, and the moon shall not give her light, </a:t>
            </a:r>
            <a:r>
              <a:rPr lang="en-US" sz="2800" b="1" dirty="0">
                <a:effectLst>
                  <a:outerShdw blurRad="38100" dist="38100" dir="2700000" algn="tl">
                    <a:srgbClr val="000000">
                      <a:alpha val="43137"/>
                    </a:srgbClr>
                  </a:outerShdw>
                </a:effectLst>
              </a:rPr>
              <a:t>25</a:t>
            </a:r>
            <a:r>
              <a:rPr lang="en-US" sz="2800" b="1" dirty="0">
                <a:solidFill>
                  <a:srgbClr val="FF0000"/>
                </a:solidFill>
                <a:effectLst>
                  <a:outerShdw blurRad="38100" dist="38100" dir="2700000" algn="tl">
                    <a:srgbClr val="000000">
                      <a:alpha val="43137"/>
                    </a:srgbClr>
                  </a:outerShdw>
                </a:effectLst>
              </a:rPr>
              <a:t> And the stars of heaven shall fall, and the powers that are in heaven shall be shaken</a:t>
            </a:r>
            <a:r>
              <a:rPr lang="en-US" sz="2800" b="1" dirty="0">
                <a:effectLst>
                  <a:outerShdw blurRad="38100" dist="38100" dir="2700000" algn="tl">
                    <a:srgbClr val="000000">
                      <a:alpha val="43137"/>
                    </a:srgbClr>
                  </a:outerShdw>
                </a:effectLst>
              </a:rPr>
              <a:t>.</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52</a:t>
            </a:fld>
            <a:endParaRPr lang="en-US">
              <a:solidFill>
                <a:prstClr val="black">
                  <a:tint val="75000"/>
                </a:prstClr>
              </a:solidFill>
              <a:latin typeface="Calibri"/>
            </a:endParaRPr>
          </a:p>
        </p:txBody>
      </p:sp>
    </p:spTree>
    <p:extLst>
      <p:ext uri="{BB962C8B-B14F-4D97-AF65-F5344CB8AC3E}">
        <p14:creationId xmlns:p14="http://schemas.microsoft.com/office/powerpoint/2010/main" val="3844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BED9847-EE1C-4813-8DAF-53B13FFF4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95" y="417250"/>
            <a:ext cx="11398928"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5665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7536" y="346508"/>
            <a:ext cx="9365381" cy="6511491"/>
          </a:xfrm>
        </p:spPr>
        <p:txBody>
          <a:bodyPr>
            <a:normAutofit/>
          </a:bodyPr>
          <a:lstStyle/>
          <a:p>
            <a:r>
              <a:rPr lang="en-US" sz="2800" b="1" dirty="0">
                <a:effectLst>
                  <a:outerShdw blurRad="38100" dist="38100" dir="2700000" algn="tl">
                    <a:srgbClr val="000000">
                      <a:alpha val="43137"/>
                    </a:srgbClr>
                  </a:outerShdw>
                </a:effectLst>
              </a:rPr>
              <a:t>Joel 2:30 </a:t>
            </a:r>
            <a:r>
              <a:rPr lang="en-US" sz="2800" b="1" dirty="0">
                <a:solidFill>
                  <a:srgbClr val="FF0000"/>
                </a:solidFill>
                <a:effectLst>
                  <a:outerShdw blurRad="38100" dist="38100" dir="2700000" algn="tl">
                    <a:srgbClr val="000000">
                      <a:alpha val="43137"/>
                    </a:srgbClr>
                  </a:outerShdw>
                </a:effectLst>
              </a:rPr>
              <a:t>And I will shew wonders in the heavens and in the earth, blood, and fire, and pillars of smoke. </a:t>
            </a:r>
            <a:r>
              <a:rPr lang="en-US" sz="2800" b="1" dirty="0">
                <a:effectLst>
                  <a:outerShdw blurRad="38100" dist="38100" dir="2700000" algn="tl">
                    <a:srgbClr val="000000">
                      <a:alpha val="43137"/>
                    </a:srgbClr>
                  </a:outerShdw>
                </a:effectLst>
              </a:rPr>
              <a:t>31 </a:t>
            </a:r>
            <a:r>
              <a:rPr lang="en-US" sz="2800" b="1" dirty="0">
                <a:solidFill>
                  <a:srgbClr val="FF0000"/>
                </a:solidFill>
                <a:effectLst>
                  <a:outerShdw blurRad="38100" dist="38100" dir="2700000" algn="tl">
                    <a:srgbClr val="000000">
                      <a:alpha val="43137"/>
                    </a:srgbClr>
                  </a:outerShdw>
                </a:effectLst>
              </a:rPr>
              <a:t>The sun shall be turned into darkness, and the moon into blood, </a:t>
            </a:r>
            <a:r>
              <a:rPr lang="en-US" sz="2800" b="1" u="sng" dirty="0">
                <a:solidFill>
                  <a:srgbClr val="FF0000"/>
                </a:solidFill>
                <a:effectLst>
                  <a:outerShdw blurRad="38100" dist="38100" dir="2700000" algn="tl">
                    <a:srgbClr val="000000">
                      <a:alpha val="43137"/>
                    </a:srgbClr>
                  </a:outerShdw>
                </a:effectLst>
              </a:rPr>
              <a:t>before the great and the terrible day of the LORD come</a:t>
            </a:r>
            <a:r>
              <a:rPr lang="en-US" sz="2800" b="1" dirty="0">
                <a:effectLst>
                  <a:outerShdw blurRad="38100" dist="38100" dir="2700000" algn="tl">
                    <a:srgbClr val="000000">
                      <a:alpha val="43137"/>
                    </a:srgbClr>
                  </a:outerShdw>
                </a:effectLst>
              </a:rPr>
              <a:t>. 32</a:t>
            </a:r>
            <a:r>
              <a:rPr lang="en-US" sz="2800" b="1" dirty="0">
                <a:solidFill>
                  <a:srgbClr val="FF0000"/>
                </a:solidFill>
                <a:effectLst>
                  <a:outerShdw blurRad="38100" dist="38100" dir="2700000" algn="tl">
                    <a:srgbClr val="000000">
                      <a:alpha val="43137"/>
                    </a:srgbClr>
                  </a:outerShdw>
                </a:effectLst>
              </a:rPr>
              <a:t> And it shall come to pass, that whosoever shall call on the name of the LORD shall be delivered: for in mount Zion and in Jerusalem shall be deliverance, as the LORD hath said, and in the remnant whom the LORD shall call.</a:t>
            </a:r>
          </a:p>
          <a:p>
            <a:r>
              <a:rPr lang="en-US" sz="2800" b="1" dirty="0">
                <a:effectLst>
                  <a:outerShdw blurRad="38100" dist="38100" dir="2700000" algn="tl">
                    <a:srgbClr val="000000">
                      <a:alpha val="43137"/>
                    </a:srgbClr>
                  </a:outerShdw>
                </a:effectLst>
              </a:rPr>
              <a:t>Luke 21:11 </a:t>
            </a:r>
            <a:r>
              <a:rPr lang="en-US" sz="2800" b="1" dirty="0">
                <a:solidFill>
                  <a:srgbClr val="FF0000"/>
                </a:solidFill>
                <a:effectLst>
                  <a:outerShdw blurRad="38100" dist="38100" dir="2700000" algn="tl">
                    <a:srgbClr val="000000">
                      <a:alpha val="43137"/>
                    </a:srgbClr>
                  </a:outerShdw>
                </a:effectLst>
              </a:rPr>
              <a:t>And great earthquakes shall be in divers places, and famines, and pestilences; and fearful sights and great signs shall there be from heaven.</a:t>
            </a:r>
          </a:p>
          <a:p>
            <a:r>
              <a:rPr lang="en-US" sz="2800" b="1" dirty="0">
                <a:effectLst>
                  <a:outerShdw blurRad="38100" dist="38100" dir="2700000" algn="tl">
                    <a:srgbClr val="000000">
                      <a:alpha val="43137"/>
                    </a:srgbClr>
                  </a:outerShdw>
                </a:effectLst>
              </a:rPr>
              <a:t>The Quotation of these verses by Christ in Matthew 24:29, Mark 13:24 &amp; Luke 21 is proof that Joel’s prophecy of the coming of the Holy Spirit also included the fall of Jerusalem.</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54</a:t>
            </a:fld>
            <a:endParaRPr lang="en-US">
              <a:solidFill>
                <a:prstClr val="black">
                  <a:tint val="75000"/>
                </a:prstClr>
              </a:solidFill>
              <a:latin typeface="Calibri"/>
            </a:endParaRPr>
          </a:p>
        </p:txBody>
      </p:sp>
    </p:spTree>
    <p:extLst>
      <p:ext uri="{BB962C8B-B14F-4D97-AF65-F5344CB8AC3E}">
        <p14:creationId xmlns:p14="http://schemas.microsoft.com/office/powerpoint/2010/main" val="215938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ACB99964-DFF2-40C1-B1A3-94943A724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2333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1916" y="317634"/>
            <a:ext cx="9249878" cy="6540365"/>
          </a:xfrm>
        </p:spPr>
        <p:txBody>
          <a:bodyPr>
            <a:normAutofit lnSpcReduction="10000"/>
          </a:bodyPr>
          <a:lstStyle/>
          <a:p>
            <a:r>
              <a:rPr lang="en-US" sz="2800" b="1" dirty="0">
                <a:effectLst>
                  <a:outerShdw blurRad="38100" dist="38100" dir="2700000" algn="tl">
                    <a:srgbClr val="000000">
                      <a:alpha val="43137"/>
                    </a:srgbClr>
                  </a:outerShdw>
                </a:effectLst>
              </a:rPr>
              <a:t>Matthew wrote especially for the Jews.</a:t>
            </a:r>
          </a:p>
          <a:p>
            <a:r>
              <a:rPr lang="en-US" sz="2800" b="1" dirty="0">
                <a:effectLst>
                  <a:outerShdw blurRad="38100" dist="38100" dir="2700000" algn="tl">
                    <a:srgbClr val="000000">
                      <a:alpha val="43137"/>
                    </a:srgbClr>
                  </a:outerShdw>
                </a:effectLst>
              </a:rPr>
              <a:t>Mt 3:10 </a:t>
            </a:r>
            <a:r>
              <a:rPr lang="en-US" sz="2800" b="1" dirty="0">
                <a:solidFill>
                  <a:srgbClr val="FF0000"/>
                </a:solidFill>
                <a:effectLst>
                  <a:outerShdw blurRad="38100" dist="38100" dir="2700000" algn="tl">
                    <a:srgbClr val="000000">
                      <a:alpha val="43137"/>
                    </a:srgbClr>
                  </a:outerShdw>
                </a:effectLst>
              </a:rPr>
              <a:t>And now also the axe is laid unto the root of the trees: therefore every tree which bringeth not forth good fruit is hewn down, and cast into the fire. </a:t>
            </a:r>
            <a:r>
              <a:rPr lang="en-US" sz="2800" b="1" dirty="0">
                <a:effectLst>
                  <a:outerShdw blurRad="38100" dist="38100" dir="2700000" algn="tl">
                    <a:srgbClr val="000000">
                      <a:alpha val="43137"/>
                    </a:srgbClr>
                  </a:outerShdw>
                </a:effectLst>
              </a:rPr>
              <a:t>11 </a:t>
            </a:r>
            <a:r>
              <a:rPr lang="en-US" sz="2800" b="1" dirty="0">
                <a:solidFill>
                  <a:srgbClr val="FF0000"/>
                </a:solidFill>
                <a:effectLst>
                  <a:outerShdw blurRad="38100" dist="38100" dir="2700000" algn="tl">
                    <a:srgbClr val="000000">
                      <a:alpha val="43137"/>
                    </a:srgbClr>
                  </a:outerShdw>
                </a:effectLst>
              </a:rPr>
              <a:t>I indeed baptize you with water unto repentance: but he that cometh after me is mightier than I, whose shoes I am not worthy to bear: he shall baptize you with the Holy Ghost, and with fire: </a:t>
            </a:r>
            <a:r>
              <a:rPr lang="en-US" sz="2800" b="1" dirty="0">
                <a:effectLst>
                  <a:outerShdw blurRad="38100" dist="38100" dir="2700000" algn="tl">
                    <a:srgbClr val="000000">
                      <a:alpha val="43137"/>
                    </a:srgbClr>
                  </a:outerShdw>
                </a:effectLst>
              </a:rPr>
              <a:t>12 </a:t>
            </a:r>
            <a:r>
              <a:rPr lang="en-US" sz="2800" b="1" dirty="0">
                <a:solidFill>
                  <a:srgbClr val="FF0000"/>
                </a:solidFill>
                <a:effectLst>
                  <a:outerShdw blurRad="38100" dist="38100" dir="2700000" algn="tl">
                    <a:srgbClr val="000000">
                      <a:alpha val="43137"/>
                    </a:srgbClr>
                  </a:outerShdw>
                </a:effectLst>
              </a:rPr>
              <a:t>Whose fan is in his hand, and he will </a:t>
            </a:r>
            <a:r>
              <a:rPr lang="en-US" sz="2800" b="1" dirty="0" err="1">
                <a:solidFill>
                  <a:srgbClr val="FF0000"/>
                </a:solidFill>
                <a:effectLst>
                  <a:outerShdw blurRad="38100" dist="38100" dir="2700000" algn="tl">
                    <a:srgbClr val="000000">
                      <a:alpha val="43137"/>
                    </a:srgbClr>
                  </a:outerShdw>
                </a:effectLst>
              </a:rPr>
              <a:t>throughly</a:t>
            </a:r>
            <a:r>
              <a:rPr lang="en-US" sz="2800" b="1" dirty="0">
                <a:solidFill>
                  <a:srgbClr val="FF0000"/>
                </a:solidFill>
                <a:effectLst>
                  <a:outerShdw blurRad="38100" dist="38100" dir="2700000" algn="tl">
                    <a:srgbClr val="000000">
                      <a:alpha val="43137"/>
                    </a:srgbClr>
                  </a:outerShdw>
                </a:effectLst>
              </a:rPr>
              <a:t> purge his floor, and gather his wheat into the garner; but he will burn up chaff with unquenchable fire.</a:t>
            </a:r>
          </a:p>
          <a:p>
            <a:r>
              <a:rPr lang="en-US" sz="2800" b="1" dirty="0">
                <a:effectLst>
                  <a:outerShdw blurRad="38100" dist="38100" dir="2700000" algn="tl">
                    <a:srgbClr val="000000">
                      <a:alpha val="43137"/>
                    </a:srgbClr>
                  </a:outerShdw>
                </a:effectLst>
              </a:rPr>
              <a:t>Verse 10 is a direct reference to the destruction of Jerusalem which happened in 70 AD.</a:t>
            </a:r>
          </a:p>
          <a:p>
            <a:r>
              <a:rPr lang="en-US" sz="2800" b="1" dirty="0">
                <a:effectLst>
                  <a:outerShdw blurRad="38100" dist="38100" dir="2700000" algn="tl">
                    <a:srgbClr val="000000">
                      <a:alpha val="43137"/>
                    </a:srgbClr>
                  </a:outerShdw>
                </a:effectLst>
              </a:rPr>
              <a:t>Verse 11 points to Pentecost (Acts 2) “</a:t>
            </a:r>
            <a:r>
              <a:rPr lang="en-US" sz="2800" b="1" dirty="0">
                <a:solidFill>
                  <a:srgbClr val="FF0000"/>
                </a:solidFill>
                <a:effectLst>
                  <a:outerShdw blurRad="38100" dist="38100" dir="2700000" algn="tl">
                    <a:srgbClr val="000000">
                      <a:alpha val="43137"/>
                    </a:srgbClr>
                  </a:outerShdw>
                </a:effectLst>
              </a:rPr>
              <a:t>baptize you with</a:t>
            </a:r>
            <a:r>
              <a:rPr lang="en-US" sz="2800" b="1" dirty="0">
                <a:effectLst>
                  <a:outerShdw blurRad="38100" dist="38100" dir="2700000" algn="tl">
                    <a:srgbClr val="000000">
                      <a:alpha val="43137"/>
                    </a:srgbClr>
                  </a:outerShdw>
                </a:effectLst>
              </a:rPr>
              <a:t>…” Jews to be given 40 years as individuals to Repent.</a:t>
            </a:r>
          </a:p>
          <a:p>
            <a:r>
              <a:rPr lang="en-US" sz="2800" b="1" dirty="0">
                <a:effectLst>
                  <a:outerShdw blurRad="38100" dist="38100" dir="2700000" algn="tl">
                    <a:srgbClr val="000000">
                      <a:alpha val="43137"/>
                    </a:srgbClr>
                  </a:outerShdw>
                </a:effectLst>
              </a:rPr>
              <a:t>Verse 12 passes into the final and eternal judgment. </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56</a:t>
            </a:fld>
            <a:endParaRPr lang="en-US">
              <a:solidFill>
                <a:prstClr val="black">
                  <a:tint val="75000"/>
                </a:prstClr>
              </a:solidFill>
              <a:latin typeface="Calibri"/>
            </a:endParaRPr>
          </a:p>
        </p:txBody>
      </p:sp>
    </p:spTree>
    <p:extLst>
      <p:ext uri="{BB962C8B-B14F-4D97-AF65-F5344CB8AC3E}">
        <p14:creationId xmlns:p14="http://schemas.microsoft.com/office/powerpoint/2010/main" val="34120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12290" name="Picture 2">
            <a:extLst>
              <a:ext uri="{FF2B5EF4-FFF2-40B4-BE49-F238E27FC236}">
                <a16:creationId xmlns:a16="http://schemas.microsoft.com/office/drawing/2014/main" id="{E8399595-255C-4165-923B-347D029040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06810" cy="637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2920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3672" y="365760"/>
            <a:ext cx="8811928" cy="6263640"/>
          </a:xfrm>
        </p:spPr>
        <p:txBody>
          <a:bodyPr>
            <a:normAutofit lnSpcReduction="10000"/>
          </a:bodyPr>
          <a:lstStyle/>
          <a:p>
            <a:pPr marL="0" indent="0" algn="ctr">
              <a:buNone/>
            </a:pPr>
            <a:r>
              <a:rPr lang="en-US" sz="4400" b="1" u="sng" dirty="0">
                <a:solidFill>
                  <a:schemeClr val="accent2">
                    <a:lumMod val="75000"/>
                  </a:schemeClr>
                </a:solidFill>
                <a:effectLst>
                  <a:outerShdw blurRad="38100" dist="38100" dir="2700000" algn="tl">
                    <a:srgbClr val="000000">
                      <a:alpha val="43137"/>
                    </a:srgbClr>
                  </a:outerShdw>
                </a:effectLst>
              </a:rPr>
              <a:t>JERUSALEM’S FALL PROPHESIED              EARLY IN THE OLD TESTAMENT</a:t>
            </a:r>
          </a:p>
          <a:p>
            <a:pPr marL="0" indent="0" algn="ctr">
              <a:buNone/>
            </a:pPr>
            <a:endParaRPr lang="en-US" sz="1900"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The Old Testament points to the destruction of the City of Jerusalem.</a:t>
            </a:r>
          </a:p>
          <a:p>
            <a:r>
              <a:rPr lang="en-US" b="1" dirty="0">
                <a:effectLst>
                  <a:outerShdw blurRad="38100" dist="38100" dir="2700000" algn="tl">
                    <a:srgbClr val="000000">
                      <a:alpha val="43137"/>
                    </a:srgbClr>
                  </a:outerShdw>
                </a:effectLst>
              </a:rPr>
              <a:t>It is referred to in several of the prophets: Zechariah 14; Malachi 3 &amp; 4; as well as Joel and Daniel.</a:t>
            </a:r>
          </a:p>
          <a:p>
            <a:r>
              <a:rPr lang="en-US" b="1" dirty="0">
                <a:effectLst>
                  <a:outerShdw blurRad="38100" dist="38100" dir="2700000" algn="tl">
                    <a:srgbClr val="000000">
                      <a:alpha val="43137"/>
                    </a:srgbClr>
                  </a:outerShdw>
                </a:effectLst>
              </a:rPr>
              <a:t>Note Daniel’s prophecy of the fall of Jerusalem.</a:t>
            </a:r>
          </a:p>
          <a:p>
            <a:pPr lvl="1"/>
            <a:r>
              <a:rPr lang="en-US" b="1" dirty="0">
                <a:effectLst>
                  <a:outerShdw blurRad="38100" dist="38100" dir="2700000" algn="tl">
                    <a:srgbClr val="000000">
                      <a:alpha val="43137"/>
                    </a:srgbClr>
                  </a:outerShdw>
                </a:effectLst>
              </a:rPr>
              <a:t>Dan 9:20 ¶ </a:t>
            </a:r>
            <a:r>
              <a:rPr lang="en-US" b="1" dirty="0">
                <a:solidFill>
                  <a:srgbClr val="FF0000"/>
                </a:solidFill>
                <a:effectLst>
                  <a:outerShdw blurRad="38100" dist="38100" dir="2700000" algn="tl">
                    <a:srgbClr val="000000">
                      <a:alpha val="43137"/>
                    </a:srgbClr>
                  </a:outerShdw>
                </a:effectLst>
              </a:rPr>
              <a:t>And whiles I was speaking, and praying, and confessing my sin and the sin of my people Israel, and presenting my supplication before the LORD my God for the holy mountain of my God</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58</a:t>
            </a:fld>
            <a:endParaRPr lang="en-US">
              <a:solidFill>
                <a:prstClr val="black">
                  <a:tint val="75000"/>
                </a:prstClr>
              </a:solidFill>
              <a:latin typeface="Calibri"/>
            </a:endParaRPr>
          </a:p>
        </p:txBody>
      </p:sp>
    </p:spTree>
    <p:extLst>
      <p:ext uri="{BB962C8B-B14F-4D97-AF65-F5344CB8AC3E}">
        <p14:creationId xmlns:p14="http://schemas.microsoft.com/office/powerpoint/2010/main" val="74849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 calcmode="lin" valueType="num">
                                      <p:cBhvr>
                                        <p:cTn id="2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72816" y="429208"/>
            <a:ext cx="8742784" cy="6276392"/>
          </a:xfrm>
        </p:spPr>
        <p:txBody>
          <a:bodyPr>
            <a:normAutofit fontScale="92500" lnSpcReduction="20000"/>
          </a:bodyPr>
          <a:lstStyle/>
          <a:p>
            <a:pPr marL="0" indent="0">
              <a:buNone/>
            </a:pPr>
            <a:r>
              <a:rPr lang="en-US" b="1" dirty="0">
                <a:effectLst>
                  <a:outerShdw blurRad="38100" dist="38100" dir="2700000" algn="tl">
                    <a:srgbClr val="000000">
                      <a:alpha val="43137"/>
                    </a:srgbClr>
                  </a:outerShdw>
                </a:effectLst>
              </a:rPr>
              <a:t>Dan 9:21 </a:t>
            </a:r>
            <a:r>
              <a:rPr lang="en-US" b="1" dirty="0">
                <a:solidFill>
                  <a:srgbClr val="FF0000"/>
                </a:solidFill>
                <a:effectLst>
                  <a:outerShdw blurRad="38100" dist="38100" dir="2700000" algn="tl">
                    <a:srgbClr val="000000">
                      <a:alpha val="43137"/>
                    </a:srgbClr>
                  </a:outerShdw>
                </a:effectLst>
              </a:rPr>
              <a:t>Yea, whiles I was speaking in prayer, even the man Gabriel, whom I had seen in the vision at the beginning, being caused to fly swiftly, touched me about the time of the evening oblation. </a:t>
            </a:r>
            <a:r>
              <a:rPr lang="en-US" b="1" dirty="0">
                <a:effectLst>
                  <a:outerShdw blurRad="38100" dist="38100" dir="2700000" algn="tl">
                    <a:srgbClr val="000000">
                      <a:alpha val="43137"/>
                    </a:srgbClr>
                  </a:outerShdw>
                </a:effectLst>
              </a:rPr>
              <a:t>22</a:t>
            </a:r>
            <a:r>
              <a:rPr lang="en-US" b="1" dirty="0">
                <a:solidFill>
                  <a:srgbClr val="FF0000"/>
                </a:solidFill>
                <a:effectLst>
                  <a:outerShdw blurRad="38100" dist="38100" dir="2700000" algn="tl">
                    <a:srgbClr val="000000">
                      <a:alpha val="43137"/>
                    </a:srgbClr>
                  </a:outerShdw>
                </a:effectLst>
              </a:rPr>
              <a:t> And he informed me, and talked with me, and said, O Daniel,  I am now come forth to give thee skill and understanding. </a:t>
            </a:r>
            <a:r>
              <a:rPr lang="en-US" b="1" dirty="0">
                <a:effectLst>
                  <a:outerShdw blurRad="38100" dist="38100" dir="2700000" algn="tl">
                    <a:srgbClr val="000000">
                      <a:alpha val="43137"/>
                    </a:srgbClr>
                  </a:outerShdw>
                </a:effectLst>
              </a:rPr>
              <a:t>23</a:t>
            </a:r>
            <a:r>
              <a:rPr lang="en-US" b="1" dirty="0">
                <a:solidFill>
                  <a:srgbClr val="FF0000"/>
                </a:solidFill>
                <a:effectLst>
                  <a:outerShdw blurRad="38100" dist="38100" dir="2700000" algn="tl">
                    <a:srgbClr val="000000">
                      <a:alpha val="43137"/>
                    </a:srgbClr>
                  </a:outerShdw>
                </a:effectLst>
              </a:rPr>
              <a:t> At the beginning of thy supplications the commandment came forth, and I   am come to shew thee; for thou art greatly beloved: therefore understand the matter, and consider the vision. </a:t>
            </a:r>
            <a:r>
              <a:rPr lang="en-US" b="1" dirty="0">
                <a:effectLst>
                  <a:outerShdw blurRad="38100" dist="38100" dir="2700000" algn="tl">
                    <a:srgbClr val="000000">
                      <a:alpha val="43137"/>
                    </a:srgbClr>
                  </a:outerShdw>
                </a:effectLst>
              </a:rPr>
              <a:t>24</a:t>
            </a:r>
            <a:r>
              <a:rPr lang="en-US" b="1" dirty="0">
                <a:solidFill>
                  <a:srgbClr val="FF0000"/>
                </a:solidFill>
                <a:effectLst>
                  <a:outerShdw blurRad="38100" dist="38100" dir="2700000" algn="tl">
                    <a:srgbClr val="000000">
                      <a:alpha val="43137"/>
                    </a:srgbClr>
                  </a:outerShdw>
                </a:effectLst>
              </a:rPr>
              <a:t> Seventy weeks are determined upon thy people and upon thy holy city, to finish the transgression, and to make an end of sins, and to make reconciliation for iniquity, and to bring in everlasting righteousness, and to seal up the vision and prophecy, and to anoint the most Holy. </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59</a:t>
            </a:fld>
            <a:endParaRPr lang="en-US">
              <a:solidFill>
                <a:prstClr val="black">
                  <a:tint val="75000"/>
                </a:prstClr>
              </a:solidFill>
              <a:latin typeface="Calibri"/>
            </a:endParaRPr>
          </a:p>
        </p:txBody>
      </p:sp>
    </p:spTree>
    <p:extLst>
      <p:ext uri="{BB962C8B-B14F-4D97-AF65-F5344CB8AC3E}">
        <p14:creationId xmlns:p14="http://schemas.microsoft.com/office/powerpoint/2010/main" val="1874593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30722" name="Picture 2">
            <a:extLst>
              <a:ext uri="{FF2B5EF4-FFF2-40B4-BE49-F238E27FC236}">
                <a16:creationId xmlns:a16="http://schemas.microsoft.com/office/drawing/2014/main" id="{D5AE5E50-1FAE-418A-B900-4A3FE9B1CA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829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77000"/>
          </a:xfrm>
        </p:spPr>
        <p:txBody>
          <a:bodyPr>
            <a:normAutofit fontScale="92500" lnSpcReduction="20000"/>
          </a:bodyPr>
          <a:lstStyle/>
          <a:p>
            <a:pPr marL="0" indent="0">
              <a:buNone/>
            </a:pPr>
            <a:r>
              <a:rPr lang="en-US" b="1" dirty="0">
                <a:effectLst>
                  <a:outerShdw blurRad="38100" dist="38100" dir="2700000" algn="tl">
                    <a:srgbClr val="000000">
                      <a:alpha val="43137"/>
                    </a:srgbClr>
                  </a:outerShdw>
                </a:effectLst>
              </a:rPr>
              <a:t>Dan 9:25 </a:t>
            </a:r>
            <a:r>
              <a:rPr lang="en-US" b="1" dirty="0">
                <a:solidFill>
                  <a:srgbClr val="FF0000"/>
                </a:solidFill>
                <a:effectLst>
                  <a:outerShdw blurRad="38100" dist="38100" dir="2700000" algn="tl">
                    <a:srgbClr val="000000">
                      <a:alpha val="43137"/>
                    </a:srgbClr>
                  </a:outerShdw>
                </a:effectLst>
              </a:rPr>
              <a:t>Know therefore and understand, that from the going forth of the commandment to restore and to build Jerusalem unto the Messiah the Prince shall be seven weeks, and threescore and two weeks: the street shall be built again, and the wall, even in troublous times. </a:t>
            </a:r>
            <a:r>
              <a:rPr lang="en-US" b="1" dirty="0">
                <a:effectLst>
                  <a:outerShdw blurRad="38100" dist="38100" dir="2700000" algn="tl">
                    <a:srgbClr val="000000">
                      <a:alpha val="43137"/>
                    </a:srgbClr>
                  </a:outerShdw>
                </a:effectLst>
              </a:rPr>
              <a:t>26</a:t>
            </a:r>
            <a:r>
              <a:rPr lang="en-US" b="1" dirty="0">
                <a:solidFill>
                  <a:srgbClr val="FF0000"/>
                </a:solidFill>
                <a:effectLst>
                  <a:outerShdw blurRad="38100" dist="38100" dir="2700000" algn="tl">
                    <a:srgbClr val="000000">
                      <a:alpha val="43137"/>
                    </a:srgbClr>
                  </a:outerShdw>
                </a:effectLst>
              </a:rPr>
              <a:t> And after threescore and two weeks shall Messiah be cut off, but not for himself: and the people of the prince that shall come shall destroy the city and the sanctuary; and the end thereof shall be with a flood, and unto the end of the war desolations are determined</a:t>
            </a:r>
            <a:r>
              <a:rPr lang="en-US" b="1" dirty="0">
                <a:effectLst>
                  <a:outerShdw blurRad="38100" dist="38100" dir="2700000" algn="tl">
                    <a:srgbClr val="000000">
                      <a:alpha val="43137"/>
                    </a:srgbClr>
                  </a:outerShdw>
                </a:effectLst>
              </a:rPr>
              <a:t>. 27 </a:t>
            </a:r>
            <a:r>
              <a:rPr lang="en-US" b="1" dirty="0">
                <a:solidFill>
                  <a:srgbClr val="FF0000"/>
                </a:solidFill>
                <a:effectLst>
                  <a:outerShdw blurRad="38100" dist="38100" dir="2700000" algn="tl">
                    <a:srgbClr val="000000">
                      <a:alpha val="43137"/>
                    </a:srgbClr>
                  </a:outerShdw>
                </a:effectLst>
              </a:rPr>
              <a:t>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60</a:t>
            </a:fld>
            <a:endParaRPr lang="en-US">
              <a:solidFill>
                <a:prstClr val="black">
                  <a:tint val="75000"/>
                </a:prstClr>
              </a:solidFill>
              <a:latin typeface="Calibri"/>
            </a:endParaRPr>
          </a:p>
        </p:txBody>
      </p:sp>
    </p:spTree>
    <p:extLst>
      <p:ext uri="{BB962C8B-B14F-4D97-AF65-F5344CB8AC3E}">
        <p14:creationId xmlns:p14="http://schemas.microsoft.com/office/powerpoint/2010/main" val="1225283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228600"/>
            <a:ext cx="8839200" cy="6477000"/>
          </a:xfrm>
        </p:spPr>
        <p:txBody>
          <a:bodyPr>
            <a:normAutofit fontScale="92500" lnSpcReduction="20000"/>
          </a:bodyPr>
          <a:lstStyle/>
          <a:p>
            <a:pPr marL="0" indent="0">
              <a:buNone/>
            </a:pPr>
            <a:r>
              <a:rPr lang="en-US" b="1" dirty="0">
                <a:effectLst>
                  <a:outerShdw blurRad="38100" dist="38100" dir="2700000" algn="tl">
                    <a:srgbClr val="000000">
                      <a:alpha val="43137"/>
                    </a:srgbClr>
                  </a:outerShdw>
                </a:effectLst>
              </a:rPr>
              <a:t>Dan 9:25 </a:t>
            </a:r>
            <a:r>
              <a:rPr lang="en-US" b="1" dirty="0">
                <a:solidFill>
                  <a:srgbClr val="FF0000"/>
                </a:solidFill>
                <a:effectLst>
                  <a:outerShdw blurRad="38100" dist="38100" dir="2700000" algn="tl">
                    <a:srgbClr val="000000">
                      <a:alpha val="43137"/>
                    </a:srgbClr>
                  </a:outerShdw>
                </a:effectLst>
              </a:rPr>
              <a:t>Know therefore and understand, that from the going forth of the commandment to restore and to build Jerusalem unto the Messiah the Prince shall be seven weeks, and threescore and two weeks: the street shall be built again, and the wall, even in troublous times. </a:t>
            </a:r>
            <a:r>
              <a:rPr lang="en-US" b="1" dirty="0">
                <a:effectLst>
                  <a:outerShdw blurRad="38100" dist="38100" dir="2700000" algn="tl">
                    <a:srgbClr val="000000">
                      <a:alpha val="43137"/>
                    </a:srgbClr>
                  </a:outerShdw>
                </a:effectLst>
              </a:rPr>
              <a:t>26</a:t>
            </a:r>
            <a:r>
              <a:rPr lang="en-US" b="1" dirty="0">
                <a:solidFill>
                  <a:srgbClr val="FF0000"/>
                </a:solidFill>
                <a:effectLst>
                  <a:outerShdw blurRad="38100" dist="38100" dir="2700000" algn="tl">
                    <a:srgbClr val="000000">
                      <a:alpha val="43137"/>
                    </a:srgbClr>
                  </a:outerShdw>
                </a:effectLst>
              </a:rPr>
              <a:t> And after threescore and two weeks shall Messiah be cut off, but not for himself: and the people of the prince that shall come shall destroy the city and the sanctuary; and the end thereof shall be with a flood, and unto the end of the war desolations are determined</a:t>
            </a:r>
            <a:r>
              <a:rPr lang="en-US" b="1" dirty="0">
                <a:effectLst>
                  <a:outerShdw blurRad="38100" dist="38100" dir="2700000" algn="tl">
                    <a:srgbClr val="000000">
                      <a:alpha val="43137"/>
                    </a:srgbClr>
                  </a:outerShdw>
                </a:effectLst>
              </a:rPr>
              <a:t>. 27 </a:t>
            </a:r>
            <a:r>
              <a:rPr lang="en-US" b="1" dirty="0">
                <a:solidFill>
                  <a:srgbClr val="FF0000"/>
                </a:solidFill>
                <a:effectLst>
                  <a:outerShdw blurRad="38100" dist="38100" dir="2700000" algn="tl">
                    <a:srgbClr val="000000">
                      <a:alpha val="43137"/>
                    </a:srgbClr>
                  </a:outerShdw>
                </a:effectLst>
              </a:rPr>
              <a:t>And he shall confirm the covenant with many for one week: and in the midst of the week he shall cause the sacrifice and the oblation to cease, and for the overspreading of abominations he shall make it desolate, even until the consummation, and that determined shall be poured upon the desolate.</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61</a:t>
            </a:fld>
            <a:endParaRPr lang="en-US">
              <a:solidFill>
                <a:prstClr val="black">
                  <a:tint val="75000"/>
                </a:prstClr>
              </a:solidFill>
              <a:latin typeface="Calibri"/>
            </a:endParaRPr>
          </a:p>
        </p:txBody>
      </p:sp>
    </p:spTree>
    <p:extLst>
      <p:ext uri="{BB962C8B-B14F-4D97-AF65-F5344CB8AC3E}">
        <p14:creationId xmlns:p14="http://schemas.microsoft.com/office/powerpoint/2010/main" val="15196281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6204" y="673768"/>
            <a:ext cx="8929396" cy="6031832"/>
          </a:xfrm>
        </p:spPr>
        <p:txBody>
          <a:bodyPr>
            <a:normAutofit/>
          </a:bodyPr>
          <a:lstStyle/>
          <a:p>
            <a:r>
              <a:rPr lang="en-US" b="1" dirty="0">
                <a:effectLst>
                  <a:outerShdw blurRad="38100" dist="38100" dir="2700000" algn="tl">
                    <a:srgbClr val="000000">
                      <a:alpha val="43137"/>
                    </a:srgbClr>
                  </a:outerShdw>
                </a:effectLst>
              </a:rPr>
              <a:t>Whatever may be the difficulty in figuring the seventy weeks in relation to the fall of Jerusalem, there cannot be any doubt that it is included.</a:t>
            </a:r>
          </a:p>
          <a:p>
            <a:r>
              <a:rPr lang="en-US" b="1" dirty="0">
                <a:effectLst>
                  <a:outerShdw blurRad="38100" dist="38100" dir="2700000" algn="tl">
                    <a:srgbClr val="000000">
                      <a:alpha val="43137"/>
                    </a:srgbClr>
                  </a:outerShdw>
                </a:effectLst>
              </a:rPr>
              <a:t>Christ settles this.</a:t>
            </a:r>
          </a:p>
          <a:p>
            <a:r>
              <a:rPr lang="en-US" b="1" dirty="0">
                <a:effectLst>
                  <a:outerShdw blurRad="38100" dist="38100" dir="2700000" algn="tl">
                    <a:srgbClr val="000000">
                      <a:alpha val="43137"/>
                    </a:srgbClr>
                  </a:outerShdw>
                </a:effectLst>
              </a:rPr>
              <a:t>Matthew 24 is a prophecy concerning the fall of the City of Jerusalem.</a:t>
            </a:r>
          </a:p>
          <a:p>
            <a:r>
              <a:rPr lang="en-US" b="1" dirty="0">
                <a:effectLst>
                  <a:outerShdw blurRad="38100" dist="38100" dir="2700000" algn="tl">
                    <a:srgbClr val="000000">
                      <a:alpha val="43137"/>
                    </a:srgbClr>
                  </a:outerShdw>
                </a:effectLst>
              </a:rPr>
              <a:t>In the midst of the prophecy, Christ said,     </a:t>
            </a:r>
            <a:r>
              <a:rPr lang="en-US" b="1" dirty="0">
                <a:solidFill>
                  <a:srgbClr val="FF0000"/>
                </a:solidFill>
                <a:effectLst>
                  <a:outerShdw blurRad="38100" dist="38100" dir="2700000" algn="tl">
                    <a:srgbClr val="000000">
                      <a:alpha val="43137"/>
                    </a:srgbClr>
                  </a:outerShdw>
                </a:effectLst>
              </a:rPr>
              <a:t>“When ye therefore shall see the abomination   of desolation spoken of by Daniel the prophet, stand in the holy place</a:t>
            </a:r>
            <a:r>
              <a:rPr lang="en-US" b="1" dirty="0">
                <a:effectLst>
                  <a:outerShdw blurRad="38100" dist="38100" dir="2700000" algn="tl">
                    <a:srgbClr val="000000">
                      <a:alpha val="43137"/>
                    </a:srgbClr>
                  </a:outerShdw>
                </a:effectLst>
              </a:rPr>
              <a:t>,” (Matthew 24:15)</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62</a:t>
            </a:fld>
            <a:endParaRPr lang="en-US">
              <a:solidFill>
                <a:prstClr val="black">
                  <a:tint val="75000"/>
                </a:prstClr>
              </a:solidFill>
              <a:latin typeface="Calibri"/>
            </a:endParaRPr>
          </a:p>
        </p:txBody>
      </p:sp>
    </p:spTree>
    <p:extLst>
      <p:ext uri="{BB962C8B-B14F-4D97-AF65-F5344CB8AC3E}">
        <p14:creationId xmlns:p14="http://schemas.microsoft.com/office/powerpoint/2010/main" val="36415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541176"/>
            <a:ext cx="8839200" cy="6164424"/>
          </a:xfrm>
        </p:spPr>
        <p:txBody>
          <a:bodyPr>
            <a:normAutofit/>
          </a:bodyPr>
          <a:lstStyle/>
          <a:p>
            <a:r>
              <a:rPr lang="en-US" b="1" dirty="0">
                <a:effectLst>
                  <a:outerShdw blurRad="38100" dist="38100" dir="2700000" algn="tl">
                    <a:srgbClr val="000000">
                      <a:alpha val="43137"/>
                    </a:srgbClr>
                  </a:outerShdw>
                </a:effectLst>
              </a:rPr>
              <a:t>Jesus identifies the prophecy of Daniel so as to include the fall of Jerusalem.</a:t>
            </a:r>
          </a:p>
          <a:p>
            <a:r>
              <a:rPr lang="en-US" b="1" dirty="0">
                <a:effectLst>
                  <a:outerShdw blurRad="38100" dist="38100" dir="2700000" algn="tl">
                    <a:srgbClr val="000000">
                      <a:alpha val="43137"/>
                    </a:srgbClr>
                  </a:outerShdw>
                </a:effectLst>
              </a:rPr>
              <a:t>Luke 21:20 makes it clear that the reference is to the Roman army:  “</a:t>
            </a:r>
            <a:r>
              <a:rPr lang="en-US" b="1" dirty="0">
                <a:solidFill>
                  <a:srgbClr val="FF0000"/>
                </a:solidFill>
                <a:effectLst>
                  <a:outerShdw blurRad="38100" dist="38100" dir="2700000" algn="tl">
                    <a:srgbClr val="000000">
                      <a:alpha val="43137"/>
                    </a:srgbClr>
                  </a:outerShdw>
                </a:effectLst>
              </a:rPr>
              <a:t>And when ye shall see Jerusalem compassed with armies, then know that the desolation thereof is nigh</a:t>
            </a:r>
            <a:r>
              <a:rPr lang="en-US" b="1" dirty="0">
                <a:effectLst>
                  <a:outerShdw blurRad="38100" dist="38100" dir="2700000" algn="tl">
                    <a:srgbClr val="000000">
                      <a:alpha val="43137"/>
                    </a:srgbClr>
                  </a:outerShdw>
                </a:effectLst>
              </a:rPr>
              <a:t>.”</a:t>
            </a:r>
          </a:p>
          <a:p>
            <a:r>
              <a:rPr lang="en-US" b="1" dirty="0">
                <a:effectLst>
                  <a:outerShdw blurRad="38100" dist="38100" dir="2700000" algn="tl">
                    <a:srgbClr val="000000">
                      <a:alpha val="43137"/>
                    </a:srgbClr>
                  </a:outerShdw>
                </a:effectLst>
              </a:rPr>
              <a:t>If we can accept the words of Christ, Daniel, by inspiration, saw Jerusalem fall.</a:t>
            </a:r>
          </a:p>
          <a:p>
            <a:r>
              <a:rPr lang="en-US" b="1" dirty="0">
                <a:effectLst>
                  <a:outerShdw blurRad="38100" dist="38100" dir="2700000" algn="tl">
                    <a:srgbClr val="000000">
                      <a:alpha val="43137"/>
                    </a:srgbClr>
                  </a:outerShdw>
                </a:effectLst>
              </a:rPr>
              <a:t>This takes on added significance when it is remembered that Daniel was in Babylonian captivity when this prophecy was made.</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63</a:t>
            </a:fld>
            <a:endParaRPr lang="en-US">
              <a:solidFill>
                <a:prstClr val="black">
                  <a:tint val="75000"/>
                </a:prstClr>
              </a:solidFill>
              <a:latin typeface="Calibri"/>
            </a:endParaRPr>
          </a:p>
        </p:txBody>
      </p:sp>
    </p:spTree>
    <p:extLst>
      <p:ext uri="{BB962C8B-B14F-4D97-AF65-F5344CB8AC3E}">
        <p14:creationId xmlns:p14="http://schemas.microsoft.com/office/powerpoint/2010/main" val="165872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0848" y="789272"/>
            <a:ext cx="9007151" cy="5916328"/>
          </a:xfrm>
        </p:spPr>
        <p:txBody>
          <a:bodyPr>
            <a:noAutofit/>
          </a:bodyPr>
          <a:lstStyle/>
          <a:p>
            <a:r>
              <a:rPr lang="en-US" sz="3000" b="1" dirty="0">
                <a:effectLst>
                  <a:outerShdw blurRad="38100" dist="38100" dir="2700000" algn="tl">
                    <a:srgbClr val="000000">
                      <a:alpha val="43137"/>
                    </a:srgbClr>
                  </a:outerShdw>
                </a:effectLst>
              </a:rPr>
              <a:t>Jeremiah had prophesied of the Babylonian captivity and the return. (Jeremiah 25: 11,12; 29: 10)</a:t>
            </a:r>
          </a:p>
          <a:p>
            <a:r>
              <a:rPr lang="en-US" sz="3000" b="1" dirty="0">
                <a:effectLst>
                  <a:outerShdw blurRad="38100" dist="38100" dir="2700000" algn="tl">
                    <a:srgbClr val="000000">
                      <a:alpha val="43137"/>
                    </a:srgbClr>
                  </a:outerShdw>
                </a:effectLst>
              </a:rPr>
              <a:t>Daniel 9:2 </a:t>
            </a:r>
            <a:r>
              <a:rPr lang="en-US" sz="3000" b="1" dirty="0">
                <a:solidFill>
                  <a:srgbClr val="FF0000"/>
                </a:solidFill>
                <a:effectLst>
                  <a:outerShdw blurRad="38100" dist="38100" dir="2700000" algn="tl">
                    <a:srgbClr val="000000">
                      <a:alpha val="43137"/>
                    </a:srgbClr>
                  </a:outerShdw>
                </a:effectLst>
              </a:rPr>
              <a:t>In the first year of his reign I Daniel understood by books the number of the years, whereof the word of the LORD came to Jeremiah the prophet, that he would accomplish seventy years in the desolations of Jerusalem</a:t>
            </a:r>
            <a:r>
              <a:rPr lang="en-US" sz="3000" b="1" dirty="0">
                <a:effectLst>
                  <a:outerShdw blurRad="38100" dist="38100" dir="2700000" algn="tl">
                    <a:srgbClr val="000000">
                      <a:alpha val="43137"/>
                    </a:srgbClr>
                  </a:outerShdw>
                </a:effectLst>
              </a:rPr>
              <a:t>.</a:t>
            </a:r>
          </a:p>
          <a:p>
            <a:r>
              <a:rPr lang="en-US" sz="3000" b="1" dirty="0">
                <a:effectLst>
                  <a:outerShdw blurRad="38100" dist="38100" dir="2700000" algn="tl">
                    <a:srgbClr val="000000">
                      <a:alpha val="43137"/>
                    </a:srgbClr>
                  </a:outerShdw>
                </a:effectLst>
              </a:rPr>
              <a:t>Daniel knew the nation would return from captivity, yet he prophesied of a future fall of the nation and city in contrast with the return from Babylonian captivity.</a:t>
            </a:r>
          </a:p>
        </p:txBody>
      </p:sp>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64</a:t>
            </a:fld>
            <a:endParaRPr lang="en-US">
              <a:solidFill>
                <a:prstClr val="black">
                  <a:tint val="75000"/>
                </a:prstClr>
              </a:solidFill>
              <a:latin typeface="Calibri"/>
            </a:endParaRPr>
          </a:p>
        </p:txBody>
      </p:sp>
    </p:spTree>
    <p:extLst>
      <p:ext uri="{BB962C8B-B14F-4D97-AF65-F5344CB8AC3E}">
        <p14:creationId xmlns:p14="http://schemas.microsoft.com/office/powerpoint/2010/main" val="420248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F95070E-70B9-42DA-A16A-9061E281E114}" type="slidenum">
              <a:rPr lang="en-US">
                <a:solidFill>
                  <a:prstClr val="black">
                    <a:tint val="75000"/>
                  </a:prstClr>
                </a:solidFill>
                <a:latin typeface="Calibri"/>
              </a:rPr>
              <a:pPr/>
              <a:t>65</a:t>
            </a:fld>
            <a:endParaRPr lang="en-US">
              <a:solidFill>
                <a:prstClr val="black">
                  <a:tint val="75000"/>
                </a:prstClr>
              </a:solidFill>
              <a:latin typeface="Calibri"/>
            </a:endParaRPr>
          </a:p>
        </p:txBody>
      </p:sp>
      <p:pic>
        <p:nvPicPr>
          <p:cNvPr id="1026" name="Picture 2">
            <a:extLst>
              <a:ext uri="{FF2B5EF4-FFF2-40B4-BE49-F238E27FC236}">
                <a16:creationId xmlns:a16="http://schemas.microsoft.com/office/drawing/2014/main" id="{50EBC6EF-B5FE-4094-AE17-264189AE4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5763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091263"/>
            <a:ext cx="9567511" cy="2590800"/>
          </a:xfrm>
        </p:spPr>
        <p:txBody>
          <a:bodyPr/>
          <a:lstStyle/>
          <a:p>
            <a:r>
              <a:rPr lang="en-US" sz="9600" b="1" dirty="0">
                <a:solidFill>
                  <a:srgbClr val="8B2939"/>
                </a:solidFill>
                <a:effectLst>
                  <a:outerShdw blurRad="38100" dist="38100" dir="2700000" algn="tl">
                    <a:srgbClr val="000000">
                      <a:alpha val="43137"/>
                    </a:srgbClr>
                  </a:outerShdw>
                </a:effectLst>
              </a:rPr>
              <a:t>The Olivet   Discourse</a:t>
            </a:r>
          </a:p>
        </p:txBody>
      </p:sp>
      <p:sp>
        <p:nvSpPr>
          <p:cNvPr id="5" name="Subtitle 4">
            <a:extLst>
              <a:ext uri="{FF2B5EF4-FFF2-40B4-BE49-F238E27FC236}">
                <a16:creationId xmlns:a16="http://schemas.microsoft.com/office/drawing/2014/main" id="{69212739-FEF4-4B54-8A03-0541F57700B2}"/>
              </a:ext>
            </a:extLst>
          </p:cNvPr>
          <p:cNvSpPr>
            <a:spLocks noGrp="1"/>
          </p:cNvSpPr>
          <p:nvPr>
            <p:ph type="subTitle" idx="1"/>
          </p:nvPr>
        </p:nvSpPr>
        <p:spPr/>
        <p:txBody>
          <a:bodyPr/>
          <a:lstStyle/>
          <a:p>
            <a:endParaRPr lang="en-US"/>
          </a:p>
        </p:txBody>
      </p:sp>
      <p:sp>
        <p:nvSpPr>
          <p:cNvPr id="2" name="Action Button: Go Back or Previous 1">
            <a:hlinkClick r:id="rId2" action="ppaction://hlinksldjump" highlightClick="1"/>
            <a:extLst>
              <a:ext uri="{FF2B5EF4-FFF2-40B4-BE49-F238E27FC236}">
                <a16:creationId xmlns:a16="http://schemas.microsoft.com/office/drawing/2014/main" id="{366D94BD-E369-4160-833E-3D1B2F9E861E}"/>
              </a:ext>
            </a:extLst>
          </p:cNvPr>
          <p:cNvSpPr/>
          <p:nvPr/>
        </p:nvSpPr>
        <p:spPr>
          <a:xfrm>
            <a:off x="9808143" y="4682061"/>
            <a:ext cx="941792" cy="74981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1154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4" name="TextBox 3">
            <a:extLst>
              <a:ext uri="{FF2B5EF4-FFF2-40B4-BE49-F238E27FC236}">
                <a16:creationId xmlns:a16="http://schemas.microsoft.com/office/drawing/2014/main" id="{78FBDA02-4685-4BF8-9CBB-7687854AA60D}"/>
              </a:ext>
            </a:extLst>
          </p:cNvPr>
          <p:cNvSpPr txBox="1"/>
          <p:nvPr/>
        </p:nvSpPr>
        <p:spPr>
          <a:xfrm>
            <a:off x="943275" y="1453415"/>
            <a:ext cx="10587789" cy="4887033"/>
          </a:xfrm>
          <a:prstGeom prst="rect">
            <a:avLst/>
          </a:prstGeom>
          <a:noFill/>
        </p:spPr>
        <p:txBody>
          <a:bodyPr wrap="square">
            <a:spAutoFit/>
          </a:bodyPr>
          <a:lstStyle/>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Millennialism Impacts Christian Watchfulness.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a:t>
            </a:r>
            <a:r>
              <a:rPr lang="en-US" sz="24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Olivet Discourse</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easiest understood by observing that the Apostles were asking the typical ethno-centric question of the end of the world as they knew it (TEOTWAWKI) but truth be told - they were asking two questions – one of the destruction of the temple along with the city of Jerusalem - and the other as regards the end of the world. The fact that Christ gave</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His</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answer in two-part – the pivotal passage at Matthew 24: 34 – is of greatest illumination to our subject today.</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If we consider that Matthew 24: 3 – 34 parallels the events described in Revelation 20: 1, 2 to the End of that Age and Matthew 24: 35 – Matthew 25: 13 parallel events afterwards and until the End of Satan’s Story or End of the World  - we can then observe the following contrasts: </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Events Local Versus Events Global; “This Generation” Versus “The Days of Your Fathers”; “That Day” Versus “Those Days”; and </a:t>
            </a:r>
            <a:r>
              <a:rPr lang="en-US" sz="2400" i="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Signs Versus Suddenness</a:t>
            </a:r>
            <a:r>
              <a:rPr lang="en-US" sz="2400"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815793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5" name="TextBox 4">
            <a:extLst>
              <a:ext uri="{FF2B5EF4-FFF2-40B4-BE49-F238E27FC236}">
                <a16:creationId xmlns:a16="http://schemas.microsoft.com/office/drawing/2014/main" id="{EC01535B-C099-4124-9C93-131B94ADF095}"/>
              </a:ext>
            </a:extLst>
          </p:cNvPr>
          <p:cNvSpPr txBox="1"/>
          <p:nvPr/>
        </p:nvSpPr>
        <p:spPr>
          <a:xfrm>
            <a:off x="1078029" y="1732547"/>
            <a:ext cx="10116151" cy="4026552"/>
          </a:xfrm>
          <a:prstGeom prst="rect">
            <a:avLst/>
          </a:prstGeom>
          <a:noFill/>
        </p:spPr>
        <p:txBody>
          <a:bodyPr wrap="square">
            <a:spAutoFit/>
          </a:bodyPr>
          <a:lstStyle/>
          <a:p>
            <a:pPr marL="0" marR="0">
              <a:lnSpc>
                <a:spcPct val="107000"/>
              </a:lnSpc>
              <a:spcBef>
                <a:spcPts val="0"/>
              </a:spcBef>
              <a:spcAft>
                <a:spcPts val="800"/>
              </a:spcAft>
            </a:pPr>
            <a:r>
              <a:rPr lang="en-US" sz="24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Signs Versus Suddenness</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Brother Larry Ray </a:t>
            </a:r>
            <a:r>
              <a:rPr lang="en-US" sz="24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Hafley</a:t>
            </a:r>
            <a:r>
              <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writes – “Jesus told of the signs preceding the destruction of Jerusalem; namely, ‘false Christs and false prophets,’ and wars and rumors of wars, famines and earthquakes – ‘all these are the beginnings of sorrows’ (Matthew 24: 6 – 8). Further He told them of ‘the abomination of desolation’ (Roman Eagle Standard), the Roman army (Matthew 24: 15; Luke 21: 20). ‘Then know that the desolation thereof is nigh’ (Luke 21: 20). They could ‘know’ the destruction of Jerusalem was ‘nigh,’ but the Coming of the Son of Man and the consequent Judgment were to be without warning (Matthew 24: 42, 43, 50; 25: 13). Compare ‘then know’ with ‘know not’ (Luke 21: 20; Matthew 24: 39). ‘So shall also the Coming of the Son of Man be.’ </a:t>
            </a:r>
          </a:p>
        </p:txBody>
      </p:sp>
    </p:spTree>
    <p:extLst>
      <p:ext uri="{BB962C8B-B14F-4D97-AF65-F5344CB8AC3E}">
        <p14:creationId xmlns:p14="http://schemas.microsoft.com/office/powerpoint/2010/main" val="1482375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6" name="TextBox 5">
            <a:extLst>
              <a:ext uri="{FF2B5EF4-FFF2-40B4-BE49-F238E27FC236}">
                <a16:creationId xmlns:a16="http://schemas.microsoft.com/office/drawing/2014/main" id="{BCA6E2CF-9C01-4916-AB96-D87DA5E0A4CE}"/>
              </a:ext>
            </a:extLst>
          </p:cNvPr>
          <p:cNvSpPr txBox="1"/>
          <p:nvPr/>
        </p:nvSpPr>
        <p:spPr>
          <a:xfrm>
            <a:off x="1588167" y="1742172"/>
            <a:ext cx="9086249" cy="3733971"/>
          </a:xfrm>
          <a:prstGeom prst="rect">
            <a:avLst/>
          </a:prstGeom>
          <a:noFill/>
        </p:spPr>
        <p:txBody>
          <a:bodyPr wrap="square">
            <a:spAutoFit/>
          </a:bodyPr>
          <a:lstStyle/>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desolation and annihilation of ‘the buildings of the temple’ were to be seen by signs. ‘When ye shall see these things, know it is near, even at the doors… But of that day and hour </a:t>
            </a:r>
            <a:r>
              <a:rPr lang="en-US" sz="24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knoweth</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no man, no,  not the angels of heaven, but My Father Only’ (Matthew 24: 33, 36).  </a:t>
            </a:r>
          </a:p>
          <a:p>
            <a:pPr marL="0" marR="0">
              <a:lnSpc>
                <a:spcPct val="107000"/>
              </a:lnSpc>
              <a:spcBef>
                <a:spcPts val="0"/>
              </a:spcBef>
              <a:spcAft>
                <a:spcPts val="800"/>
              </a:spcAft>
            </a:pP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At least three times, Jesus specifically indicated that He was giving tangible evidence of the destruction of Jerusalem (Matthew 24: 8, 25, 33) but the second coming and the judgment were to be sudden, unknown, as when a thief strikes (Matthew 24: 42, 44, 50; 25: 13; 1</a:t>
            </a:r>
            <a:r>
              <a:rPr lang="en-US" sz="24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st</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Thessalonians 5: 2 – 4; 2</a:t>
            </a:r>
            <a:r>
              <a:rPr lang="en-US" sz="24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nd</a:t>
            </a:r>
            <a:r>
              <a:rPr lang="en-US"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Peter 3; 10).</a:t>
            </a:r>
          </a:p>
        </p:txBody>
      </p:sp>
    </p:spTree>
    <p:extLst>
      <p:ext uri="{BB962C8B-B14F-4D97-AF65-F5344CB8AC3E}">
        <p14:creationId xmlns:p14="http://schemas.microsoft.com/office/powerpoint/2010/main" val="4146646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383046"/>
          </a:xfrm>
          <a:solidFill>
            <a:schemeClr val="accent2">
              <a:lumMod val="20000"/>
              <a:lumOff val="80000"/>
            </a:schemeClr>
          </a:solidFill>
        </p:spPr>
        <p:txBody>
          <a:bodyPr>
            <a:normAutofit fontScale="90000"/>
          </a:bodyPr>
          <a:lstStyle/>
          <a:p>
            <a:endParaRPr lang="en-US" dirty="0"/>
          </a:p>
        </p:txBody>
      </p:sp>
      <p:pic>
        <p:nvPicPr>
          <p:cNvPr id="24578" name="Picture 2">
            <a:extLst>
              <a:ext uri="{FF2B5EF4-FFF2-40B4-BE49-F238E27FC236}">
                <a16:creationId xmlns:a16="http://schemas.microsoft.com/office/drawing/2014/main" id="{E2942E48-6FAD-41FF-AA69-60BA4E50E3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2595" y="242596"/>
            <a:ext cx="11719249" cy="6372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4794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5" name="TextBox 4">
            <a:extLst>
              <a:ext uri="{FF2B5EF4-FFF2-40B4-BE49-F238E27FC236}">
                <a16:creationId xmlns:a16="http://schemas.microsoft.com/office/drawing/2014/main" id="{4C89B576-6FE5-4E7F-B5D2-FF551F658874}"/>
              </a:ext>
            </a:extLst>
          </p:cNvPr>
          <p:cNvSpPr txBox="1"/>
          <p:nvPr/>
        </p:nvSpPr>
        <p:spPr>
          <a:xfrm>
            <a:off x="1309035" y="1523552"/>
            <a:ext cx="9846645" cy="4682116"/>
          </a:xfrm>
          <a:prstGeom prst="rect">
            <a:avLst/>
          </a:prstGeom>
          <a:noFill/>
        </p:spPr>
        <p:txBody>
          <a:bodyPr wrap="square">
            <a:spAutoFit/>
          </a:bodyPr>
          <a:lstStyle/>
          <a:p>
            <a:pPr marL="0" marR="0">
              <a:lnSpc>
                <a:spcPct val="107000"/>
              </a:lnSpc>
              <a:spcBef>
                <a:spcPts val="0"/>
              </a:spcBef>
              <a:spcAft>
                <a:spcPts val="800"/>
              </a:spcAft>
            </a:pPr>
            <a:r>
              <a:rPr lang="en-US"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Jesus spoke of ‘great tribulation, such as was not since the beginning of the world to this time, no nor ever shall be’ (Matt. 24: 21). This implies that time will continue after ‘this time,’ but there is no sense in saying, ‘nor shall ever be’ if the end of the world and the (final) judgment were being studied. The same argument can be made from the next verse (Matthew 24: 22). Those days evidently will ‘be shortened;’ they will end, and the elect shall be saved because of it. But if the end of the world were in view, the elect would be saved whether the days were shortened or not. </a:t>
            </a:r>
          </a:p>
        </p:txBody>
      </p:sp>
    </p:spTree>
    <p:extLst>
      <p:ext uri="{BB962C8B-B14F-4D97-AF65-F5344CB8AC3E}">
        <p14:creationId xmlns:p14="http://schemas.microsoft.com/office/powerpoint/2010/main" val="38694897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AB64E-9DCA-4AE5-8F7F-FDB63ABACBE8}"/>
              </a:ext>
            </a:extLst>
          </p:cNvPr>
          <p:cNvSpPr/>
          <p:nvPr/>
        </p:nvSpPr>
        <p:spPr>
          <a:xfrm>
            <a:off x="442762" y="77002"/>
            <a:ext cx="11338560" cy="1446550"/>
          </a:xfrm>
          <a:prstGeom prst="rect">
            <a:avLst/>
          </a:prstGeom>
          <a:noFill/>
        </p:spPr>
        <p:txBody>
          <a:bodyPr wrap="square" lIns="91440" tIns="45720" rIns="91440" bIns="45720">
            <a:spAutoFit/>
          </a:bodyPr>
          <a:lstStyle/>
          <a:p>
            <a:pPr algn="ctr"/>
            <a:r>
              <a:rPr lang="en-US" sz="8800" b="1" cap="none" spc="50" dirty="0">
                <a:ln w="0"/>
                <a:solidFill>
                  <a:schemeClr val="accent2">
                    <a:lumMod val="75000"/>
                  </a:schemeClr>
                </a:solidFill>
                <a:effectLst>
                  <a:innerShdw blurRad="63500" dist="50800" dir="13500000">
                    <a:srgbClr val="000000">
                      <a:alpha val="50000"/>
                    </a:srgbClr>
                  </a:innerShdw>
                </a:effectLst>
              </a:rPr>
              <a:t>The Olivet Discourse</a:t>
            </a:r>
          </a:p>
        </p:txBody>
      </p:sp>
      <p:sp>
        <p:nvSpPr>
          <p:cNvPr id="6" name="TextBox 5">
            <a:extLst>
              <a:ext uri="{FF2B5EF4-FFF2-40B4-BE49-F238E27FC236}">
                <a16:creationId xmlns:a16="http://schemas.microsoft.com/office/drawing/2014/main" id="{C0312E67-23D4-42B4-B9F6-5B38167A0463}"/>
              </a:ext>
            </a:extLst>
          </p:cNvPr>
          <p:cNvSpPr txBox="1"/>
          <p:nvPr/>
        </p:nvSpPr>
        <p:spPr>
          <a:xfrm>
            <a:off x="1395663" y="1694046"/>
            <a:ext cx="9500135" cy="3757567"/>
          </a:xfrm>
          <a:prstGeom prst="rect">
            <a:avLst/>
          </a:prstGeom>
          <a:noFill/>
        </p:spPr>
        <p:txBody>
          <a:bodyPr wrap="square">
            <a:spAutoFit/>
          </a:bodyPr>
          <a:lstStyle/>
          <a:p>
            <a:pPr marL="0" marR="0">
              <a:lnSpc>
                <a:spcPct val="107000"/>
              </a:lnSpc>
              <a:spcBef>
                <a:spcPts val="0"/>
              </a:spcBef>
              <a:spcAft>
                <a:spcPts val="800"/>
              </a:spcAft>
            </a:pPr>
            <a:r>
              <a:rPr lang="en-US" sz="3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Finally, Matthew 25 supplements Matthew 24: 35 – 51. The judgment of Matthew 25 involves and includes ‘all nations’ (Matthew 25: 32). It is the final judgment (Matthew 25: 34, 41, 46). The ten virgins parable says, ‘be prepared,’ ‘watch.’ The parable of the talents stresses the necessity of diligence and faithfulness (Matthew 25: 21, 23, 26 linking @Matthew 24: 42–51).</a:t>
            </a:r>
          </a:p>
        </p:txBody>
      </p:sp>
    </p:spTree>
    <p:extLst>
      <p:ext uri="{BB962C8B-B14F-4D97-AF65-F5344CB8AC3E}">
        <p14:creationId xmlns:p14="http://schemas.microsoft.com/office/powerpoint/2010/main" val="708689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F38CF-33F2-4855-8B78-B5DA277EB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F7493F-734B-4CCF-9FEF-6C63D3959134}"/>
              </a:ext>
            </a:extLst>
          </p:cNvPr>
          <p:cNvSpPr txBox="1"/>
          <p:nvPr/>
        </p:nvSpPr>
        <p:spPr>
          <a:xfrm>
            <a:off x="4369869" y="154004"/>
            <a:ext cx="7822131" cy="923330"/>
          </a:xfrm>
          <a:prstGeom prst="rect">
            <a:avLst/>
          </a:prstGeom>
          <a:noFill/>
        </p:spPr>
        <p:txBody>
          <a:bodyPr wrap="square">
            <a:spAutoFit/>
          </a:bodyPr>
          <a:lstStyle/>
          <a:p>
            <a:pPr algn="ctr"/>
            <a:r>
              <a:rPr lang="en-US" sz="5400" b="1" cap="none" spc="50" dirty="0">
                <a:ln w="0"/>
                <a:solidFill>
                  <a:schemeClr val="accent2">
                    <a:lumMod val="75000"/>
                  </a:schemeClr>
                </a:solidFill>
                <a:effectLst>
                  <a:innerShdw blurRad="63500" dist="50800" dir="13500000">
                    <a:srgbClr val="000000">
                      <a:alpha val="50000"/>
                    </a:srgbClr>
                  </a:innerShdw>
                </a:effectLst>
              </a:rPr>
              <a:t>O’ Jerusalem, Jerusalem!</a:t>
            </a:r>
          </a:p>
        </p:txBody>
      </p:sp>
    </p:spTree>
    <p:extLst>
      <p:ext uri="{BB962C8B-B14F-4D97-AF65-F5344CB8AC3E}">
        <p14:creationId xmlns:p14="http://schemas.microsoft.com/office/powerpoint/2010/main" val="15078634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7CFA2952-66AE-4137-8AA1-89781BCFFC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73" y="399495"/>
            <a:ext cx="11381174" cy="604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923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36D1F43C-464D-4C4D-9DA1-44BEA5698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27" y="408373"/>
            <a:ext cx="11390051" cy="6054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82881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5.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0E92E9E5-79AF-4029-8FCA-9C327D54FD8F}">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{E1288301-5521-4F33-A660-BBAED07FD426}tf56410444_win32</Template>
  <TotalTime>540</TotalTime>
  <Words>3304</Words>
  <Application>Microsoft Office PowerPoint</Application>
  <PresentationFormat>Widescreen</PresentationFormat>
  <Paragraphs>166</Paragraphs>
  <Slides>72</Slides>
  <Notes>46</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72</vt:i4>
      </vt:variant>
    </vt:vector>
  </HeadingPairs>
  <TitlesOfParts>
    <vt:vector size="89" baseType="lpstr">
      <vt:lpstr>Arial</vt:lpstr>
      <vt:lpstr>Avenir Next LT Pro</vt:lpstr>
      <vt:lpstr>Avenir Next LT Pro Light</vt:lpstr>
      <vt:lpstr>Calibri</vt:lpstr>
      <vt:lpstr>Castellar</vt:lpstr>
      <vt:lpstr>Franklin Gothic Book</vt:lpstr>
      <vt:lpstr>Franklin Gothic Demi</vt:lpstr>
      <vt:lpstr>Garamond</vt:lpstr>
      <vt:lpstr>Ravie</vt:lpstr>
      <vt:lpstr>Times New Roman</vt:lpstr>
      <vt:lpstr>Wingdings</vt:lpstr>
      <vt:lpstr>Wingdings 2</vt:lpstr>
      <vt:lpstr>SavonVTI</vt:lpstr>
      <vt:lpstr>4_Office Theme</vt:lpstr>
      <vt:lpstr>13_Office Theme</vt:lpstr>
      <vt:lpstr>Savon</vt:lpstr>
      <vt:lpstr>DividendVTI</vt:lpstr>
      <vt:lpstr>JOEL’S PROPHECY INTRODUCES THE Prophetic Book OF REVELATION: joel chapter two: Verses 28-32</vt:lpstr>
      <vt:lpstr>  Joel’s Prophecy Of Double Application </vt:lpstr>
      <vt:lpstr>The Prophet Joel Predicts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REVELATION…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Olivet   Discourse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JOEL’S PROPHECY INTRODUCES THE PROPHETIC BOOK OF REVELATION</dc:title>
  <dc:creator>David Burris</dc:creator>
  <cp:lastModifiedBy>David Burris</cp:lastModifiedBy>
  <cp:revision>78</cp:revision>
  <dcterms:created xsi:type="dcterms:W3CDTF">2020-07-20T19:40:21Z</dcterms:created>
  <dcterms:modified xsi:type="dcterms:W3CDTF">2020-07-24T17:48:29Z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