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9.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0.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5" r:id="rId1"/>
    <p:sldMasterId id="2147483812" r:id="rId2"/>
    <p:sldMasterId id="2147483824" r:id="rId3"/>
    <p:sldMasterId id="2147484104" r:id="rId4"/>
    <p:sldMasterId id="2147483660" r:id="rId5"/>
    <p:sldMasterId id="2147483672" r:id="rId6"/>
    <p:sldMasterId id="2147483827" r:id="rId7"/>
    <p:sldMasterId id="2147483916" r:id="rId8"/>
    <p:sldMasterId id="2147483871" r:id="rId9"/>
    <p:sldMasterId id="2147484126" r:id="rId10"/>
    <p:sldMasterId id="2147484138" r:id="rId11"/>
  </p:sldMasterIdLst>
  <p:notesMasterIdLst>
    <p:notesMasterId r:id="rId127"/>
  </p:notesMasterIdLst>
  <p:sldIdLst>
    <p:sldId id="259" r:id="rId12"/>
    <p:sldId id="445" r:id="rId13"/>
    <p:sldId id="299" r:id="rId14"/>
    <p:sldId id="433" r:id="rId15"/>
    <p:sldId id="424" r:id="rId16"/>
    <p:sldId id="425" r:id="rId17"/>
    <p:sldId id="426" r:id="rId18"/>
    <p:sldId id="427" r:id="rId19"/>
    <p:sldId id="428" r:id="rId20"/>
    <p:sldId id="429" r:id="rId21"/>
    <p:sldId id="430" r:id="rId22"/>
    <p:sldId id="431" r:id="rId23"/>
    <p:sldId id="432" r:id="rId24"/>
    <p:sldId id="298" r:id="rId25"/>
    <p:sldId id="294" r:id="rId26"/>
    <p:sldId id="333" r:id="rId27"/>
    <p:sldId id="285" r:id="rId28"/>
    <p:sldId id="328" r:id="rId29"/>
    <p:sldId id="331" r:id="rId30"/>
    <p:sldId id="327" r:id="rId31"/>
    <p:sldId id="334" r:id="rId32"/>
    <p:sldId id="337" r:id="rId33"/>
    <p:sldId id="326" r:id="rId34"/>
    <p:sldId id="384" r:id="rId35"/>
    <p:sldId id="386" r:id="rId36"/>
    <p:sldId id="394" r:id="rId37"/>
    <p:sldId id="374" r:id="rId38"/>
    <p:sldId id="375" r:id="rId39"/>
    <p:sldId id="277" r:id="rId40"/>
    <p:sldId id="373" r:id="rId41"/>
    <p:sldId id="395" r:id="rId42"/>
    <p:sldId id="396" r:id="rId43"/>
    <p:sldId id="397" r:id="rId44"/>
    <p:sldId id="378" r:id="rId45"/>
    <p:sldId id="380" r:id="rId46"/>
    <p:sldId id="385" r:id="rId47"/>
    <p:sldId id="381" r:id="rId48"/>
    <p:sldId id="400" r:id="rId49"/>
    <p:sldId id="388" r:id="rId50"/>
    <p:sldId id="398" r:id="rId51"/>
    <p:sldId id="399" r:id="rId52"/>
    <p:sldId id="383" r:id="rId53"/>
    <p:sldId id="376" r:id="rId54"/>
    <p:sldId id="343" r:id="rId55"/>
    <p:sldId id="279" r:id="rId56"/>
    <p:sldId id="274" r:id="rId57"/>
    <p:sldId id="280" r:id="rId58"/>
    <p:sldId id="271" r:id="rId59"/>
    <p:sldId id="354" r:id="rId60"/>
    <p:sldId id="357" r:id="rId61"/>
    <p:sldId id="297" r:id="rId62"/>
    <p:sldId id="320" r:id="rId63"/>
    <p:sldId id="321" r:id="rId64"/>
    <p:sldId id="305" r:id="rId65"/>
    <p:sldId id="306" r:id="rId66"/>
    <p:sldId id="307" r:id="rId67"/>
    <p:sldId id="300" r:id="rId68"/>
    <p:sldId id="329" r:id="rId69"/>
    <p:sldId id="319" r:id="rId70"/>
    <p:sldId id="301" r:id="rId71"/>
    <p:sldId id="359" r:id="rId72"/>
    <p:sldId id="410" r:id="rId73"/>
    <p:sldId id="409" r:id="rId74"/>
    <p:sldId id="441" r:id="rId75"/>
    <p:sldId id="369" r:id="rId76"/>
    <p:sldId id="358" r:id="rId77"/>
    <p:sldId id="348" r:id="rId78"/>
    <p:sldId id="414" r:id="rId79"/>
    <p:sldId id="418" r:id="rId80"/>
    <p:sldId id="417" r:id="rId81"/>
    <p:sldId id="421" r:id="rId82"/>
    <p:sldId id="416" r:id="rId83"/>
    <p:sldId id="422" r:id="rId84"/>
    <p:sldId id="415" r:id="rId85"/>
    <p:sldId id="447" r:id="rId86"/>
    <p:sldId id="446" r:id="rId87"/>
    <p:sldId id="360" r:id="rId88"/>
    <p:sldId id="448" r:id="rId89"/>
    <p:sldId id="449" r:id="rId90"/>
    <p:sldId id="450" r:id="rId91"/>
    <p:sldId id="437" r:id="rId92"/>
    <p:sldId id="442" r:id="rId93"/>
    <p:sldId id="435" r:id="rId94"/>
    <p:sldId id="362" r:id="rId95"/>
    <p:sldId id="451" r:id="rId96"/>
    <p:sldId id="454" r:id="rId97"/>
    <p:sldId id="361" r:id="rId98"/>
    <p:sldId id="440" r:id="rId99"/>
    <p:sldId id="443" r:id="rId100"/>
    <p:sldId id="436" r:id="rId101"/>
    <p:sldId id="391" r:id="rId102"/>
    <p:sldId id="453" r:id="rId103"/>
    <p:sldId id="452" r:id="rId104"/>
    <p:sldId id="402" r:id="rId105"/>
    <p:sldId id="403" r:id="rId106"/>
    <p:sldId id="404" r:id="rId107"/>
    <p:sldId id="406" r:id="rId108"/>
    <p:sldId id="405" r:id="rId109"/>
    <p:sldId id="408" r:id="rId110"/>
    <p:sldId id="455" r:id="rId111"/>
    <p:sldId id="444" r:id="rId112"/>
    <p:sldId id="456" r:id="rId113"/>
    <p:sldId id="260" r:id="rId114"/>
    <p:sldId id="261" r:id="rId115"/>
    <p:sldId id="262" r:id="rId116"/>
    <p:sldId id="263" r:id="rId117"/>
    <p:sldId id="264" r:id="rId118"/>
    <p:sldId id="265" r:id="rId119"/>
    <p:sldId id="267" r:id="rId120"/>
    <p:sldId id="268" r:id="rId121"/>
    <p:sldId id="460" r:id="rId122"/>
    <p:sldId id="461" r:id="rId123"/>
    <p:sldId id="464" r:id="rId124"/>
    <p:sldId id="468" r:id="rId125"/>
    <p:sldId id="434"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C2D"/>
    <a:srgbClr val="DDA147"/>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autoAdjust="0"/>
  </p:normalViewPr>
  <p:slideViewPr>
    <p:cSldViewPr snapToGrid="0">
      <p:cViewPr varScale="1">
        <p:scale>
          <a:sx n="99" d="100"/>
          <a:sy n="99" d="100"/>
        </p:scale>
        <p:origin x="210" y="72"/>
      </p:cViewPr>
      <p:guideLst/>
    </p:cSldViewPr>
  </p:slideViewPr>
  <p:outlineViewPr>
    <p:cViewPr>
      <p:scale>
        <a:sx n="33" d="100"/>
        <a:sy n="33" d="100"/>
      </p:scale>
      <p:origin x="0" y="-70932"/>
    </p:cViewPr>
  </p:outlineViewPr>
  <p:notesTextViewPr>
    <p:cViewPr>
      <p:scale>
        <a:sx n="1" d="1"/>
        <a:sy n="1" d="1"/>
      </p:scale>
      <p:origin x="0" y="0"/>
    </p:cViewPr>
  </p:notesTextViewPr>
  <p:sorterViewPr>
    <p:cViewPr varScale="1">
      <p:scale>
        <a:sx n="100" d="100"/>
        <a:sy n="100" d="100"/>
      </p:scale>
      <p:origin x="0" y="-271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slide" Target="slides/slide102.xml"/><Relationship Id="rId118" Type="http://schemas.openxmlformats.org/officeDocument/2006/relationships/slide" Target="slides/slide107.xml"/><Relationship Id="rId126" Type="http://schemas.openxmlformats.org/officeDocument/2006/relationships/slide" Target="slides/slide115.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slide" Target="slides/slide105.xml"/><Relationship Id="rId124" Type="http://schemas.openxmlformats.org/officeDocument/2006/relationships/slide" Target="slides/slide113.xml"/><Relationship Id="rId129"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3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tableStyles" Target="tableStyles.xml"/><Relationship Id="rId61" Type="http://schemas.openxmlformats.org/officeDocument/2006/relationships/slide" Target="slides/slide50.xml"/><Relationship Id="rId82" Type="http://schemas.openxmlformats.org/officeDocument/2006/relationships/slide" Target="slides/slide71.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_rels/data3.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5E5E0-0AF9-4B27-AF4E-C16B4DB5C1AB}" type="doc">
      <dgm:prSet loTypeId="urn:microsoft.com/office/officeart/2005/8/layout/venn1" loCatId="relationship" qsTypeId="urn:microsoft.com/office/officeart/2005/8/quickstyle/3d6" qsCatId="3D" csTypeId="urn:microsoft.com/office/officeart/2005/8/colors/colorful2" csCatId="colorful" phldr="1"/>
      <dgm:spPr/>
    </dgm:pt>
    <dgm:pt modelId="{4EFAAB12-72DC-4B0C-B2C8-CDE22B767242}">
      <dgm:prSet phldrT="[Text]"/>
      <dgm:spPr/>
      <dgm:t>
        <a:bodyPr/>
        <a:lstStyle/>
        <a:p>
          <a:r>
            <a:rPr lang="en-US" dirty="0">
              <a:solidFill>
                <a:schemeClr val="bg2">
                  <a:lumMod val="90000"/>
                </a:schemeClr>
              </a:solidFill>
              <a:effectLst>
                <a:outerShdw blurRad="38100" dist="38100" dir="2700000" algn="tl">
                  <a:srgbClr val="000000">
                    <a:alpha val="43137"/>
                  </a:srgbClr>
                </a:outerShdw>
              </a:effectLst>
              <a:latin typeface="Ravie" panose="04040805050809020602" pitchFamily="82" charset="0"/>
            </a:rPr>
            <a:t>BROTHERHOOD</a:t>
          </a:r>
        </a:p>
      </dgm:t>
    </dgm:pt>
    <dgm:pt modelId="{FDCACAB2-2EE9-41BD-816D-BDA5DC006AD4}" type="parTrans" cxnId="{BB21C717-CB99-45E4-9237-36A33522CE9D}">
      <dgm:prSet/>
      <dgm:spPr/>
      <dgm:t>
        <a:bodyPr/>
        <a:lstStyle/>
        <a:p>
          <a:endParaRPr lang="en-US"/>
        </a:p>
      </dgm:t>
    </dgm:pt>
    <dgm:pt modelId="{086BE7E4-9571-4CEC-8FF9-1ECB729C6335}" type="sibTrans" cxnId="{BB21C717-CB99-45E4-9237-36A33522CE9D}">
      <dgm:prSet/>
      <dgm:spPr/>
      <dgm:t>
        <a:bodyPr/>
        <a:lstStyle/>
        <a:p>
          <a:endParaRPr lang="en-US"/>
        </a:p>
      </dgm:t>
    </dgm:pt>
    <dgm:pt modelId="{9C3BACE0-6F0D-4355-98BD-4F89EBF40E69}">
      <dgm:prSet phldrT="[Text]"/>
      <dgm:spPr/>
      <dgm:t>
        <a:bodyPr/>
        <a:lstStyle/>
        <a:p>
          <a:r>
            <a:rPr lang="en-US" b="1" dirty="0">
              <a:solidFill>
                <a:schemeClr val="accent5">
                  <a:lumMod val="50000"/>
                </a:schemeClr>
              </a:solidFill>
              <a:effectLst>
                <a:outerShdw blurRad="38100" dist="38100" dir="2700000" algn="tl">
                  <a:srgbClr val="000000">
                    <a:alpha val="43137"/>
                  </a:srgbClr>
                </a:outerShdw>
              </a:effectLst>
              <a:latin typeface="Ravie" panose="04040805050809020602" pitchFamily="82" charset="0"/>
            </a:rPr>
            <a:t>FELLOWSHIP</a:t>
          </a:r>
        </a:p>
      </dgm:t>
    </dgm:pt>
    <dgm:pt modelId="{2794D57E-02FD-4ADE-B04E-119865E44003}" type="parTrans" cxnId="{37FD2C6F-2037-4514-8E7B-C0A0F09A5432}">
      <dgm:prSet/>
      <dgm:spPr/>
      <dgm:t>
        <a:bodyPr/>
        <a:lstStyle/>
        <a:p>
          <a:endParaRPr lang="en-US"/>
        </a:p>
      </dgm:t>
    </dgm:pt>
    <dgm:pt modelId="{2EA67774-098C-45A0-82BA-34DEE77CA0BA}" type="sibTrans" cxnId="{37FD2C6F-2037-4514-8E7B-C0A0F09A5432}">
      <dgm:prSet/>
      <dgm:spPr/>
      <dgm:t>
        <a:bodyPr/>
        <a:lstStyle/>
        <a:p>
          <a:endParaRPr lang="en-US"/>
        </a:p>
      </dgm:t>
    </dgm:pt>
    <dgm:pt modelId="{8905B384-24A3-42D0-8887-3585B323EC1B}" type="pres">
      <dgm:prSet presAssocID="{9585E5E0-0AF9-4B27-AF4E-C16B4DB5C1AB}" presName="compositeShape" presStyleCnt="0">
        <dgm:presLayoutVars>
          <dgm:chMax val="7"/>
          <dgm:dir/>
          <dgm:resizeHandles val="exact"/>
        </dgm:presLayoutVars>
      </dgm:prSet>
      <dgm:spPr/>
    </dgm:pt>
    <dgm:pt modelId="{3D5A80F6-8A48-4C91-B1A1-AF88B20EA84C}" type="pres">
      <dgm:prSet presAssocID="{4EFAAB12-72DC-4B0C-B2C8-CDE22B767242}" presName="circ1" presStyleLbl="vennNode1" presStyleIdx="0" presStyleCnt="2" custLinFactNeighborX="26272" custLinFactNeighborY="9028"/>
      <dgm:spPr/>
    </dgm:pt>
    <dgm:pt modelId="{A4246F17-6397-4CAB-ADED-80F6AD534924}" type="pres">
      <dgm:prSet presAssocID="{4EFAAB12-72DC-4B0C-B2C8-CDE22B767242}" presName="circ1Tx" presStyleLbl="revTx" presStyleIdx="0" presStyleCnt="0">
        <dgm:presLayoutVars>
          <dgm:chMax val="0"/>
          <dgm:chPref val="0"/>
          <dgm:bulletEnabled val="1"/>
        </dgm:presLayoutVars>
      </dgm:prSet>
      <dgm:spPr/>
    </dgm:pt>
    <dgm:pt modelId="{B7F1EEF2-8E8E-448F-BC8B-F76E3B1F7898}" type="pres">
      <dgm:prSet presAssocID="{9C3BACE0-6F0D-4355-98BD-4F89EBF40E69}" presName="circ2" presStyleLbl="vennNode1" presStyleIdx="1" presStyleCnt="2" custLinFactNeighborX="-6986" custLinFactNeighborY="4101"/>
      <dgm:spPr/>
    </dgm:pt>
    <dgm:pt modelId="{B08534EC-6642-4633-BFC8-EBD076743E9A}" type="pres">
      <dgm:prSet presAssocID="{9C3BACE0-6F0D-4355-98BD-4F89EBF40E69}" presName="circ2Tx" presStyleLbl="revTx" presStyleIdx="0" presStyleCnt="0">
        <dgm:presLayoutVars>
          <dgm:chMax val="0"/>
          <dgm:chPref val="0"/>
          <dgm:bulletEnabled val="1"/>
        </dgm:presLayoutVars>
      </dgm:prSet>
      <dgm:spPr/>
    </dgm:pt>
  </dgm:ptLst>
  <dgm:cxnLst>
    <dgm:cxn modelId="{BB21C717-CB99-45E4-9237-36A33522CE9D}" srcId="{9585E5E0-0AF9-4B27-AF4E-C16B4DB5C1AB}" destId="{4EFAAB12-72DC-4B0C-B2C8-CDE22B767242}" srcOrd="0" destOrd="0" parTransId="{FDCACAB2-2EE9-41BD-816D-BDA5DC006AD4}" sibTransId="{086BE7E4-9571-4CEC-8FF9-1ECB729C6335}"/>
    <dgm:cxn modelId="{E80BA828-C2A2-4D57-AB9A-ED7DF8278307}" type="presOf" srcId="{9585E5E0-0AF9-4B27-AF4E-C16B4DB5C1AB}" destId="{8905B384-24A3-42D0-8887-3585B323EC1B}" srcOrd="0" destOrd="0" presId="urn:microsoft.com/office/officeart/2005/8/layout/venn1"/>
    <dgm:cxn modelId="{15977F2F-E6DF-43B6-8576-A5A563349436}" type="presOf" srcId="{9C3BACE0-6F0D-4355-98BD-4F89EBF40E69}" destId="{B7F1EEF2-8E8E-448F-BC8B-F76E3B1F7898}" srcOrd="0" destOrd="0" presId="urn:microsoft.com/office/officeart/2005/8/layout/venn1"/>
    <dgm:cxn modelId="{F0D96062-0D4A-4570-B4ED-6FBD6DB826D8}" type="presOf" srcId="{4EFAAB12-72DC-4B0C-B2C8-CDE22B767242}" destId="{A4246F17-6397-4CAB-ADED-80F6AD534924}" srcOrd="1" destOrd="0" presId="urn:microsoft.com/office/officeart/2005/8/layout/venn1"/>
    <dgm:cxn modelId="{DA703545-35CD-460A-8B3D-1CFBBF7FFC99}" type="presOf" srcId="{9C3BACE0-6F0D-4355-98BD-4F89EBF40E69}" destId="{B08534EC-6642-4633-BFC8-EBD076743E9A}" srcOrd="1" destOrd="0" presId="urn:microsoft.com/office/officeart/2005/8/layout/venn1"/>
    <dgm:cxn modelId="{37FD2C6F-2037-4514-8E7B-C0A0F09A5432}" srcId="{9585E5E0-0AF9-4B27-AF4E-C16B4DB5C1AB}" destId="{9C3BACE0-6F0D-4355-98BD-4F89EBF40E69}" srcOrd="1" destOrd="0" parTransId="{2794D57E-02FD-4ADE-B04E-119865E44003}" sibTransId="{2EA67774-098C-45A0-82BA-34DEE77CA0BA}"/>
    <dgm:cxn modelId="{F6651D96-FF3C-43D9-A551-EC1FE8FD6602}" type="presOf" srcId="{4EFAAB12-72DC-4B0C-B2C8-CDE22B767242}" destId="{3D5A80F6-8A48-4C91-B1A1-AF88B20EA84C}" srcOrd="0" destOrd="0" presId="urn:microsoft.com/office/officeart/2005/8/layout/venn1"/>
    <dgm:cxn modelId="{5BD50EE0-5B51-40C8-97A0-9CE05E8C3A1B}" type="presParOf" srcId="{8905B384-24A3-42D0-8887-3585B323EC1B}" destId="{3D5A80F6-8A48-4C91-B1A1-AF88B20EA84C}" srcOrd="0" destOrd="0" presId="urn:microsoft.com/office/officeart/2005/8/layout/venn1"/>
    <dgm:cxn modelId="{73A6616A-8BE5-451C-9711-474F467F6412}" type="presParOf" srcId="{8905B384-24A3-42D0-8887-3585B323EC1B}" destId="{A4246F17-6397-4CAB-ADED-80F6AD534924}" srcOrd="1" destOrd="0" presId="urn:microsoft.com/office/officeart/2005/8/layout/venn1"/>
    <dgm:cxn modelId="{BDFA23FA-7E27-4BE4-8174-B85251134D06}" type="presParOf" srcId="{8905B384-24A3-42D0-8887-3585B323EC1B}" destId="{B7F1EEF2-8E8E-448F-BC8B-F76E3B1F7898}" srcOrd="2" destOrd="0" presId="urn:microsoft.com/office/officeart/2005/8/layout/venn1"/>
    <dgm:cxn modelId="{3BE26802-82A6-46E7-B18B-B0D3C7EFEFDD}" type="presParOf" srcId="{8905B384-24A3-42D0-8887-3585B323EC1B}" destId="{B08534EC-6642-4633-BFC8-EBD076743E9A}" srcOrd="3" destOrd="0" presId="urn:microsoft.com/office/officeart/2005/8/layout/venn1"/>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48F55A-86D0-4622-AEA9-BBBE36B51AB2}" type="doc">
      <dgm:prSet loTypeId="urn:microsoft.com/office/officeart/2005/8/layout/venn1" loCatId="relationship" qsTypeId="urn:microsoft.com/office/officeart/2005/8/quickstyle/3d3" qsCatId="3D" csTypeId="urn:microsoft.com/office/officeart/2005/8/colors/colorful2" csCatId="colorful" phldr="1"/>
      <dgm:spPr/>
    </dgm:pt>
    <dgm:pt modelId="{D57BEFAA-1CD1-4B96-8145-497678540587}">
      <dgm:prSet phldrT="[Text]" custT="1"/>
      <dgm:spPr/>
      <dgm:t>
        <a:bodyPr/>
        <a:lstStyle/>
        <a:p>
          <a:r>
            <a:rPr lang="en-US" sz="3200" b="1" dirty="0">
              <a:solidFill>
                <a:srgbClr val="990033"/>
              </a:solidFill>
              <a:effectLst>
                <a:outerShdw blurRad="38100" dist="38100" dir="2700000" algn="tl">
                  <a:srgbClr val="000000">
                    <a:alpha val="43137"/>
                  </a:srgbClr>
                </a:outerShdw>
              </a:effectLst>
              <a:latin typeface="Ravie" panose="04040805050809020602" pitchFamily="82" charset="0"/>
            </a:rPr>
            <a:t>SPIRITUAL FULLNESS</a:t>
          </a:r>
        </a:p>
      </dgm:t>
    </dgm:pt>
    <dgm:pt modelId="{5958CB87-71FC-4ACA-8124-2747EE6AE158}" type="parTrans" cxnId="{10D149CD-8980-4714-BA7B-37C83A94FFFA}">
      <dgm:prSet/>
      <dgm:spPr/>
      <dgm:t>
        <a:bodyPr/>
        <a:lstStyle/>
        <a:p>
          <a:endParaRPr lang="en-US"/>
        </a:p>
      </dgm:t>
    </dgm:pt>
    <dgm:pt modelId="{FCE06AC2-ADC5-47E1-916B-C6E0F2C0E01C}" type="sibTrans" cxnId="{10D149CD-8980-4714-BA7B-37C83A94FFFA}">
      <dgm:prSet/>
      <dgm:spPr/>
      <dgm:t>
        <a:bodyPr/>
        <a:lstStyle/>
        <a:p>
          <a:endParaRPr lang="en-US"/>
        </a:p>
      </dgm:t>
    </dgm:pt>
    <dgm:pt modelId="{5AE37CAE-7C6F-42F5-9EB7-7CAE67B00B4D}">
      <dgm:prSet phldrT="[Text]" custT="1"/>
      <dgm:spPr/>
      <dgm:t>
        <a:bodyPr/>
        <a:lstStyle/>
        <a:p>
          <a:r>
            <a:rPr lang="en-US" sz="3200" b="0" dirty="0">
              <a:solidFill>
                <a:srgbClr val="990033"/>
              </a:solidFill>
              <a:effectLst>
                <a:outerShdw blurRad="38100" dist="38100" dir="2700000" algn="tl">
                  <a:srgbClr val="000000">
                    <a:alpha val="43137"/>
                  </a:srgbClr>
                </a:outerShdw>
              </a:effectLst>
              <a:latin typeface="Ravie" panose="04040805050809020602" pitchFamily="82" charset="0"/>
            </a:rPr>
            <a:t>DOCTRINAL FULLNESS</a:t>
          </a:r>
        </a:p>
      </dgm:t>
    </dgm:pt>
    <dgm:pt modelId="{C0C32539-DAAA-4D24-8A29-C1EF10A9659B}" type="parTrans" cxnId="{94225CE7-4D02-4930-B6ED-AC5809912749}">
      <dgm:prSet/>
      <dgm:spPr/>
      <dgm:t>
        <a:bodyPr/>
        <a:lstStyle/>
        <a:p>
          <a:endParaRPr lang="en-US"/>
        </a:p>
      </dgm:t>
    </dgm:pt>
    <dgm:pt modelId="{D6E63974-5A5E-488D-86F1-8EAF72EE8A65}" type="sibTrans" cxnId="{94225CE7-4D02-4930-B6ED-AC5809912749}">
      <dgm:prSet/>
      <dgm:spPr/>
      <dgm:t>
        <a:bodyPr/>
        <a:lstStyle/>
        <a:p>
          <a:endParaRPr lang="en-US"/>
        </a:p>
      </dgm:t>
    </dgm:pt>
    <dgm:pt modelId="{43CF1485-4AB6-4CFE-AB6B-A1DF0A91E81E}" type="pres">
      <dgm:prSet presAssocID="{6F48F55A-86D0-4622-AEA9-BBBE36B51AB2}" presName="compositeShape" presStyleCnt="0">
        <dgm:presLayoutVars>
          <dgm:chMax val="7"/>
          <dgm:dir/>
          <dgm:resizeHandles val="exact"/>
        </dgm:presLayoutVars>
      </dgm:prSet>
      <dgm:spPr/>
    </dgm:pt>
    <dgm:pt modelId="{FCD037EB-7591-4395-9E87-4D1A9647EEBE}" type="pres">
      <dgm:prSet presAssocID="{D57BEFAA-1CD1-4B96-8145-497678540587}" presName="circ1" presStyleLbl="vennNode1" presStyleIdx="0" presStyleCnt="2"/>
      <dgm:spPr/>
    </dgm:pt>
    <dgm:pt modelId="{E790D460-6B72-446A-9ADB-FA89E028715B}" type="pres">
      <dgm:prSet presAssocID="{D57BEFAA-1CD1-4B96-8145-497678540587}" presName="circ1Tx" presStyleLbl="revTx" presStyleIdx="0" presStyleCnt="0">
        <dgm:presLayoutVars>
          <dgm:chMax val="0"/>
          <dgm:chPref val="0"/>
          <dgm:bulletEnabled val="1"/>
        </dgm:presLayoutVars>
      </dgm:prSet>
      <dgm:spPr/>
    </dgm:pt>
    <dgm:pt modelId="{62A52F48-8D97-4725-9D27-290953AB5587}" type="pres">
      <dgm:prSet presAssocID="{5AE37CAE-7C6F-42F5-9EB7-7CAE67B00B4D}" presName="circ2" presStyleLbl="vennNode1" presStyleIdx="1" presStyleCnt="2"/>
      <dgm:spPr/>
    </dgm:pt>
    <dgm:pt modelId="{94FD8A52-44AC-4120-A083-474D6F8A7167}" type="pres">
      <dgm:prSet presAssocID="{5AE37CAE-7C6F-42F5-9EB7-7CAE67B00B4D}" presName="circ2Tx" presStyleLbl="revTx" presStyleIdx="0" presStyleCnt="0">
        <dgm:presLayoutVars>
          <dgm:chMax val="0"/>
          <dgm:chPref val="0"/>
          <dgm:bulletEnabled val="1"/>
        </dgm:presLayoutVars>
      </dgm:prSet>
      <dgm:spPr/>
    </dgm:pt>
  </dgm:ptLst>
  <dgm:cxnLst>
    <dgm:cxn modelId="{92CEAC19-C4D5-4C2E-8CA4-615C0B306579}" type="presOf" srcId="{6F48F55A-86D0-4622-AEA9-BBBE36B51AB2}" destId="{43CF1485-4AB6-4CFE-AB6B-A1DF0A91E81E}" srcOrd="0" destOrd="0" presId="urn:microsoft.com/office/officeart/2005/8/layout/venn1"/>
    <dgm:cxn modelId="{ADFA8D45-586C-402F-930B-4794DCE311B4}" type="presOf" srcId="{5AE37CAE-7C6F-42F5-9EB7-7CAE67B00B4D}" destId="{62A52F48-8D97-4725-9D27-290953AB5587}" srcOrd="0" destOrd="0" presId="urn:microsoft.com/office/officeart/2005/8/layout/venn1"/>
    <dgm:cxn modelId="{04566167-8F9C-4224-8696-7DBBFAE29800}" type="presOf" srcId="{D57BEFAA-1CD1-4B96-8145-497678540587}" destId="{E790D460-6B72-446A-9ADB-FA89E028715B}" srcOrd="1" destOrd="0" presId="urn:microsoft.com/office/officeart/2005/8/layout/venn1"/>
    <dgm:cxn modelId="{4AA98C77-4F43-4EFB-96F6-B686713F869C}" type="presOf" srcId="{5AE37CAE-7C6F-42F5-9EB7-7CAE67B00B4D}" destId="{94FD8A52-44AC-4120-A083-474D6F8A7167}" srcOrd="1" destOrd="0" presId="urn:microsoft.com/office/officeart/2005/8/layout/venn1"/>
    <dgm:cxn modelId="{10D149CD-8980-4714-BA7B-37C83A94FFFA}" srcId="{6F48F55A-86D0-4622-AEA9-BBBE36B51AB2}" destId="{D57BEFAA-1CD1-4B96-8145-497678540587}" srcOrd="0" destOrd="0" parTransId="{5958CB87-71FC-4ACA-8124-2747EE6AE158}" sibTransId="{FCE06AC2-ADC5-47E1-916B-C6E0F2C0E01C}"/>
    <dgm:cxn modelId="{94225CE7-4D02-4930-B6ED-AC5809912749}" srcId="{6F48F55A-86D0-4622-AEA9-BBBE36B51AB2}" destId="{5AE37CAE-7C6F-42F5-9EB7-7CAE67B00B4D}" srcOrd="1" destOrd="0" parTransId="{C0C32539-DAAA-4D24-8A29-C1EF10A9659B}" sibTransId="{D6E63974-5A5E-488D-86F1-8EAF72EE8A65}"/>
    <dgm:cxn modelId="{FD025BF7-29C5-4B41-86B4-58020EE4F42A}" type="presOf" srcId="{D57BEFAA-1CD1-4B96-8145-497678540587}" destId="{FCD037EB-7591-4395-9E87-4D1A9647EEBE}" srcOrd="0" destOrd="0" presId="urn:microsoft.com/office/officeart/2005/8/layout/venn1"/>
    <dgm:cxn modelId="{EEA7C792-8935-4B7C-AB61-1BC9772385C0}" type="presParOf" srcId="{43CF1485-4AB6-4CFE-AB6B-A1DF0A91E81E}" destId="{FCD037EB-7591-4395-9E87-4D1A9647EEBE}" srcOrd="0" destOrd="0" presId="urn:microsoft.com/office/officeart/2005/8/layout/venn1"/>
    <dgm:cxn modelId="{BBAD857B-F008-44BE-9657-76948DEBB51F}" type="presParOf" srcId="{43CF1485-4AB6-4CFE-AB6B-A1DF0A91E81E}" destId="{E790D460-6B72-446A-9ADB-FA89E028715B}" srcOrd="1" destOrd="0" presId="urn:microsoft.com/office/officeart/2005/8/layout/venn1"/>
    <dgm:cxn modelId="{CD171733-A055-44BC-92DC-7DD4269F06F3}" type="presParOf" srcId="{43CF1485-4AB6-4CFE-AB6B-A1DF0A91E81E}" destId="{62A52F48-8D97-4725-9D27-290953AB5587}" srcOrd="2" destOrd="0" presId="urn:microsoft.com/office/officeart/2005/8/layout/venn1"/>
    <dgm:cxn modelId="{6D98BCCC-520C-46A9-8F16-4095151106DF}" type="presParOf" srcId="{43CF1485-4AB6-4CFE-AB6B-A1DF0A91E81E}" destId="{94FD8A52-44AC-4120-A083-474D6F8A7167}"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85E5E0-0AF9-4B27-AF4E-C16B4DB5C1AB}" type="doc">
      <dgm:prSet loTypeId="urn:microsoft.com/office/officeart/2005/8/layout/venn1" loCatId="relationship" qsTypeId="urn:microsoft.com/office/officeart/2005/8/quickstyle/3d6" qsCatId="3D" csTypeId="urn:microsoft.com/office/officeart/2005/8/colors/colorful2" csCatId="colorful" phldr="1"/>
      <dgm:spPr/>
    </dgm:pt>
    <dgm:pt modelId="{4EFAAB12-72DC-4B0C-B2C8-CDE22B767242}">
      <dgm:prSet phldrT="[Text]"/>
      <dgm:spPr/>
      <dgm:t>
        <a:bodyPr/>
        <a:lstStyle/>
        <a:p>
          <a:r>
            <a:rPr lang="en-US" dirty="0">
              <a:solidFill>
                <a:schemeClr val="bg2">
                  <a:lumMod val="90000"/>
                </a:schemeClr>
              </a:solidFill>
              <a:effectLst>
                <a:outerShdw blurRad="38100" dist="38100" dir="2700000" algn="tl">
                  <a:srgbClr val="000000">
                    <a:alpha val="43137"/>
                  </a:srgbClr>
                </a:outerShdw>
              </a:effectLst>
              <a:latin typeface="Ravie" panose="04040805050809020602" pitchFamily="82" charset="0"/>
            </a:rPr>
            <a:t>SPIRITUAL </a:t>
          </a:r>
        </a:p>
        <a:p>
          <a:r>
            <a:rPr lang="en-US" dirty="0">
              <a:solidFill>
                <a:schemeClr val="bg2">
                  <a:lumMod val="90000"/>
                </a:schemeClr>
              </a:solidFill>
              <a:effectLst>
                <a:outerShdw blurRad="38100" dist="38100" dir="2700000" algn="tl">
                  <a:srgbClr val="000000">
                    <a:alpha val="43137"/>
                  </a:srgbClr>
                </a:outerShdw>
              </a:effectLst>
              <a:latin typeface="Ravie" panose="04040805050809020602" pitchFamily="82" charset="0"/>
            </a:rPr>
            <a:t>FULLNESS</a:t>
          </a:r>
        </a:p>
      </dgm:t>
    </dgm:pt>
    <dgm:pt modelId="{FDCACAB2-2EE9-41BD-816D-BDA5DC006AD4}" type="parTrans" cxnId="{BB21C717-CB99-45E4-9237-36A33522CE9D}">
      <dgm:prSet/>
      <dgm:spPr/>
      <dgm:t>
        <a:bodyPr/>
        <a:lstStyle/>
        <a:p>
          <a:endParaRPr lang="en-US"/>
        </a:p>
      </dgm:t>
    </dgm:pt>
    <dgm:pt modelId="{086BE7E4-9571-4CEC-8FF9-1ECB729C6335}" type="sibTrans" cxnId="{BB21C717-CB99-45E4-9237-36A33522CE9D}">
      <dgm:prSet/>
      <dgm:spPr/>
      <dgm:t>
        <a:bodyPr/>
        <a:lstStyle/>
        <a:p>
          <a:endParaRPr lang="en-US"/>
        </a:p>
      </dgm:t>
    </dgm:pt>
    <dgm:pt modelId="{9C3BACE0-6F0D-4355-98BD-4F89EBF40E69}">
      <dgm:prSet phldrT="[Text]"/>
      <dgm:spPr/>
      <dgm:t>
        <a:bodyPr/>
        <a:lstStyle/>
        <a:p>
          <a:r>
            <a:rPr lang="en-US" b="1" dirty="0">
              <a:solidFill>
                <a:schemeClr val="accent5">
                  <a:lumMod val="50000"/>
                </a:schemeClr>
              </a:solidFill>
              <a:effectLst>
                <a:outerShdw blurRad="38100" dist="38100" dir="2700000" algn="tl">
                  <a:srgbClr val="000000">
                    <a:alpha val="43137"/>
                  </a:srgbClr>
                </a:outerShdw>
              </a:effectLst>
              <a:latin typeface="Ravie" panose="04040805050809020602" pitchFamily="82" charset="0"/>
            </a:rPr>
            <a:t>DOCTRINAL </a:t>
          </a:r>
        </a:p>
        <a:p>
          <a:r>
            <a:rPr lang="en-US" b="1" dirty="0">
              <a:solidFill>
                <a:schemeClr val="accent5">
                  <a:lumMod val="50000"/>
                </a:schemeClr>
              </a:solidFill>
              <a:effectLst>
                <a:outerShdw blurRad="38100" dist="38100" dir="2700000" algn="tl">
                  <a:srgbClr val="000000">
                    <a:alpha val="43137"/>
                  </a:srgbClr>
                </a:outerShdw>
              </a:effectLst>
              <a:latin typeface="Ravie" panose="04040805050809020602" pitchFamily="82" charset="0"/>
            </a:rPr>
            <a:t>FULLNESS</a:t>
          </a:r>
        </a:p>
      </dgm:t>
    </dgm:pt>
    <dgm:pt modelId="{2794D57E-02FD-4ADE-B04E-119865E44003}" type="parTrans" cxnId="{37FD2C6F-2037-4514-8E7B-C0A0F09A5432}">
      <dgm:prSet/>
      <dgm:spPr/>
      <dgm:t>
        <a:bodyPr/>
        <a:lstStyle/>
        <a:p>
          <a:endParaRPr lang="en-US"/>
        </a:p>
      </dgm:t>
    </dgm:pt>
    <dgm:pt modelId="{2EA67774-098C-45A0-82BA-34DEE77CA0BA}" type="sibTrans" cxnId="{37FD2C6F-2037-4514-8E7B-C0A0F09A5432}">
      <dgm:prSet/>
      <dgm:spPr/>
      <dgm:t>
        <a:bodyPr/>
        <a:lstStyle/>
        <a:p>
          <a:endParaRPr lang="en-US"/>
        </a:p>
      </dgm:t>
    </dgm:pt>
    <dgm:pt modelId="{8905B384-24A3-42D0-8887-3585B323EC1B}" type="pres">
      <dgm:prSet presAssocID="{9585E5E0-0AF9-4B27-AF4E-C16B4DB5C1AB}" presName="compositeShape" presStyleCnt="0">
        <dgm:presLayoutVars>
          <dgm:chMax val="7"/>
          <dgm:dir/>
          <dgm:resizeHandles val="exact"/>
        </dgm:presLayoutVars>
      </dgm:prSet>
      <dgm:spPr/>
    </dgm:pt>
    <dgm:pt modelId="{3D5A80F6-8A48-4C91-B1A1-AF88B20EA84C}" type="pres">
      <dgm:prSet presAssocID="{4EFAAB12-72DC-4B0C-B2C8-CDE22B767242}" presName="circ1" presStyleLbl="vennNode1" presStyleIdx="0" presStyleCnt="2"/>
      <dgm:spPr/>
    </dgm:pt>
    <dgm:pt modelId="{A4246F17-6397-4CAB-ADED-80F6AD534924}" type="pres">
      <dgm:prSet presAssocID="{4EFAAB12-72DC-4B0C-B2C8-CDE22B767242}" presName="circ1Tx" presStyleLbl="revTx" presStyleIdx="0" presStyleCnt="0">
        <dgm:presLayoutVars>
          <dgm:chMax val="0"/>
          <dgm:chPref val="0"/>
          <dgm:bulletEnabled val="1"/>
        </dgm:presLayoutVars>
      </dgm:prSet>
      <dgm:spPr/>
    </dgm:pt>
    <dgm:pt modelId="{B7F1EEF2-8E8E-448F-BC8B-F76E3B1F7898}" type="pres">
      <dgm:prSet presAssocID="{9C3BACE0-6F0D-4355-98BD-4F89EBF40E69}" presName="circ2" presStyleLbl="vennNode1" presStyleIdx="1" presStyleCnt="2"/>
      <dgm:spPr/>
    </dgm:pt>
    <dgm:pt modelId="{B08534EC-6642-4633-BFC8-EBD076743E9A}" type="pres">
      <dgm:prSet presAssocID="{9C3BACE0-6F0D-4355-98BD-4F89EBF40E69}" presName="circ2Tx" presStyleLbl="revTx" presStyleIdx="0" presStyleCnt="0">
        <dgm:presLayoutVars>
          <dgm:chMax val="0"/>
          <dgm:chPref val="0"/>
          <dgm:bulletEnabled val="1"/>
        </dgm:presLayoutVars>
      </dgm:prSet>
      <dgm:spPr/>
    </dgm:pt>
  </dgm:ptLst>
  <dgm:cxnLst>
    <dgm:cxn modelId="{BB21C717-CB99-45E4-9237-36A33522CE9D}" srcId="{9585E5E0-0AF9-4B27-AF4E-C16B4DB5C1AB}" destId="{4EFAAB12-72DC-4B0C-B2C8-CDE22B767242}" srcOrd="0" destOrd="0" parTransId="{FDCACAB2-2EE9-41BD-816D-BDA5DC006AD4}" sibTransId="{086BE7E4-9571-4CEC-8FF9-1ECB729C6335}"/>
    <dgm:cxn modelId="{E80BA828-C2A2-4D57-AB9A-ED7DF8278307}" type="presOf" srcId="{9585E5E0-0AF9-4B27-AF4E-C16B4DB5C1AB}" destId="{8905B384-24A3-42D0-8887-3585B323EC1B}" srcOrd="0" destOrd="0" presId="urn:microsoft.com/office/officeart/2005/8/layout/venn1"/>
    <dgm:cxn modelId="{15977F2F-E6DF-43B6-8576-A5A563349436}" type="presOf" srcId="{9C3BACE0-6F0D-4355-98BD-4F89EBF40E69}" destId="{B7F1EEF2-8E8E-448F-BC8B-F76E3B1F7898}" srcOrd="0" destOrd="0" presId="urn:microsoft.com/office/officeart/2005/8/layout/venn1"/>
    <dgm:cxn modelId="{F0D96062-0D4A-4570-B4ED-6FBD6DB826D8}" type="presOf" srcId="{4EFAAB12-72DC-4B0C-B2C8-CDE22B767242}" destId="{A4246F17-6397-4CAB-ADED-80F6AD534924}" srcOrd="1" destOrd="0" presId="urn:microsoft.com/office/officeart/2005/8/layout/venn1"/>
    <dgm:cxn modelId="{DA703545-35CD-460A-8B3D-1CFBBF7FFC99}" type="presOf" srcId="{9C3BACE0-6F0D-4355-98BD-4F89EBF40E69}" destId="{B08534EC-6642-4633-BFC8-EBD076743E9A}" srcOrd="1" destOrd="0" presId="urn:microsoft.com/office/officeart/2005/8/layout/venn1"/>
    <dgm:cxn modelId="{37FD2C6F-2037-4514-8E7B-C0A0F09A5432}" srcId="{9585E5E0-0AF9-4B27-AF4E-C16B4DB5C1AB}" destId="{9C3BACE0-6F0D-4355-98BD-4F89EBF40E69}" srcOrd="1" destOrd="0" parTransId="{2794D57E-02FD-4ADE-B04E-119865E44003}" sibTransId="{2EA67774-098C-45A0-82BA-34DEE77CA0BA}"/>
    <dgm:cxn modelId="{F6651D96-FF3C-43D9-A551-EC1FE8FD6602}" type="presOf" srcId="{4EFAAB12-72DC-4B0C-B2C8-CDE22B767242}" destId="{3D5A80F6-8A48-4C91-B1A1-AF88B20EA84C}" srcOrd="0" destOrd="0" presId="urn:microsoft.com/office/officeart/2005/8/layout/venn1"/>
    <dgm:cxn modelId="{5BD50EE0-5B51-40C8-97A0-9CE05E8C3A1B}" type="presParOf" srcId="{8905B384-24A3-42D0-8887-3585B323EC1B}" destId="{3D5A80F6-8A48-4C91-B1A1-AF88B20EA84C}" srcOrd="0" destOrd="0" presId="urn:microsoft.com/office/officeart/2005/8/layout/venn1"/>
    <dgm:cxn modelId="{73A6616A-8BE5-451C-9711-474F467F6412}" type="presParOf" srcId="{8905B384-24A3-42D0-8887-3585B323EC1B}" destId="{A4246F17-6397-4CAB-ADED-80F6AD534924}" srcOrd="1" destOrd="0" presId="urn:microsoft.com/office/officeart/2005/8/layout/venn1"/>
    <dgm:cxn modelId="{BDFA23FA-7E27-4BE4-8174-B85251134D06}" type="presParOf" srcId="{8905B384-24A3-42D0-8887-3585B323EC1B}" destId="{B7F1EEF2-8E8E-448F-BC8B-F76E3B1F7898}" srcOrd="2" destOrd="0" presId="urn:microsoft.com/office/officeart/2005/8/layout/venn1"/>
    <dgm:cxn modelId="{3BE26802-82A6-46E7-B18B-B0D3C7EFEFDD}" type="presParOf" srcId="{8905B384-24A3-42D0-8887-3585B323EC1B}" destId="{B08534EC-6642-4633-BFC8-EBD076743E9A}" srcOrd="3" destOrd="0" presId="urn:microsoft.com/office/officeart/2005/8/layout/venn1"/>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1A44D3-08E3-4B9E-9BC4-B91646BC20C9}" type="doc">
      <dgm:prSet loTypeId="urn:microsoft.com/office/officeart/2005/8/layout/venn1" loCatId="relationship" qsTypeId="urn:microsoft.com/office/officeart/2005/8/quickstyle/3d3" qsCatId="3D" csTypeId="urn:microsoft.com/office/officeart/2005/8/colors/colorful3" csCatId="colorful" phldr="1"/>
      <dgm:spPr/>
    </dgm:pt>
    <dgm:pt modelId="{40F0AA98-4171-4430-BFA5-D2D938E00EF5}">
      <dgm:prSet phldrT="[Text]"/>
      <dgm:spPr/>
      <dgm:t>
        <a:bodyPr/>
        <a:lstStyle/>
        <a:p>
          <a:r>
            <a:rPr lang="en-US" b="1" dirty="0">
              <a:effectLst>
                <a:outerShdw blurRad="38100" dist="38100" dir="2700000" algn="tl">
                  <a:srgbClr val="000000">
                    <a:alpha val="43137"/>
                  </a:srgbClr>
                </a:outerShdw>
              </a:effectLst>
            </a:rPr>
            <a:t> </a:t>
          </a:r>
          <a:r>
            <a:rPr lang="en-US" b="1" dirty="0">
              <a:solidFill>
                <a:srgbClr val="990000"/>
              </a:solidFill>
              <a:effectLst>
                <a:outerShdw blurRad="38100" dist="38100" dir="2700000" algn="tl">
                  <a:srgbClr val="000000">
                    <a:alpha val="43137"/>
                  </a:srgbClr>
                </a:outerShdw>
              </a:effectLst>
              <a:latin typeface="Ravie" panose="04040805050809020602" pitchFamily="82" charset="0"/>
            </a:rPr>
            <a:t>Salvation Essentials</a:t>
          </a:r>
        </a:p>
      </dgm:t>
    </dgm:pt>
    <dgm:pt modelId="{5D4ACB38-3539-483A-81A9-D57785804438}" type="parTrans" cxnId="{73D1E996-AD7D-43E0-A340-0F35ECF612E8}">
      <dgm:prSet/>
      <dgm:spPr/>
      <dgm:t>
        <a:bodyPr/>
        <a:lstStyle/>
        <a:p>
          <a:endParaRPr lang="en-US"/>
        </a:p>
      </dgm:t>
    </dgm:pt>
    <dgm:pt modelId="{CF598B1B-C507-4100-84B8-AD491CF853C8}" type="sibTrans" cxnId="{73D1E996-AD7D-43E0-A340-0F35ECF612E8}">
      <dgm:prSet/>
      <dgm:spPr/>
      <dgm:t>
        <a:bodyPr/>
        <a:lstStyle/>
        <a:p>
          <a:endParaRPr lang="en-US"/>
        </a:p>
      </dgm:t>
    </dgm:pt>
    <dgm:pt modelId="{61749765-3F51-46D6-BB0F-5886F187CB29}">
      <dgm:prSet phldrT="[Text]"/>
      <dgm:spPr/>
      <dgm:t>
        <a:bodyPr/>
        <a:lstStyle/>
        <a:p>
          <a:r>
            <a:rPr lang="en-US" dirty="0"/>
            <a:t> </a:t>
          </a:r>
          <a:r>
            <a:rPr lang="en-US" b="1" dirty="0">
              <a:solidFill>
                <a:srgbClr val="990000"/>
              </a:solidFill>
              <a:effectLst>
                <a:outerShdw blurRad="38100" dist="38100" dir="2700000" algn="tl">
                  <a:srgbClr val="000000">
                    <a:alpha val="43137"/>
                  </a:srgbClr>
                </a:outerShdw>
              </a:effectLst>
              <a:latin typeface="Ravie" panose="04040805050809020602" pitchFamily="82" charset="0"/>
            </a:rPr>
            <a:t>Spiritually Immature </a:t>
          </a:r>
        </a:p>
      </dgm:t>
    </dgm:pt>
    <dgm:pt modelId="{00DC9E49-9610-420C-A27E-07987890B490}" type="parTrans" cxnId="{1C4AA56B-6550-458A-98B9-BC2D64DB9BAF}">
      <dgm:prSet/>
      <dgm:spPr/>
      <dgm:t>
        <a:bodyPr/>
        <a:lstStyle/>
        <a:p>
          <a:endParaRPr lang="en-US"/>
        </a:p>
      </dgm:t>
    </dgm:pt>
    <dgm:pt modelId="{523E6157-B4B7-4074-BC81-6214A731B941}" type="sibTrans" cxnId="{1C4AA56B-6550-458A-98B9-BC2D64DB9BAF}">
      <dgm:prSet/>
      <dgm:spPr/>
      <dgm:t>
        <a:bodyPr/>
        <a:lstStyle/>
        <a:p>
          <a:endParaRPr lang="en-US"/>
        </a:p>
      </dgm:t>
    </dgm:pt>
    <dgm:pt modelId="{93460980-EBE4-40E5-AFDE-D7A3764F1406}">
      <dgm:prSet phldrT="[Text]"/>
      <dgm:spPr/>
      <dgm:t>
        <a:bodyPr/>
        <a:lstStyle/>
        <a:p>
          <a:r>
            <a:rPr lang="en-US" b="1" dirty="0"/>
            <a:t> </a:t>
          </a:r>
          <a:r>
            <a:rPr lang="en-US" b="1" dirty="0">
              <a:solidFill>
                <a:srgbClr val="990000"/>
              </a:solidFill>
              <a:effectLst>
                <a:outerShdw blurRad="38100" dist="38100" dir="2700000" algn="tl">
                  <a:srgbClr val="000000">
                    <a:alpha val="43137"/>
                  </a:srgbClr>
                </a:outerShdw>
              </a:effectLst>
              <a:latin typeface="Ravie" panose="04040805050809020602" pitchFamily="82" charset="0"/>
            </a:rPr>
            <a:t>Doctrinally Shallow</a:t>
          </a:r>
        </a:p>
      </dgm:t>
    </dgm:pt>
    <dgm:pt modelId="{26CB66D1-B888-416B-BDD3-4A57412FE8C3}" type="parTrans" cxnId="{EA62E407-77E8-4A7B-B036-D3C32BC76C34}">
      <dgm:prSet/>
      <dgm:spPr/>
      <dgm:t>
        <a:bodyPr/>
        <a:lstStyle/>
        <a:p>
          <a:endParaRPr lang="en-US"/>
        </a:p>
      </dgm:t>
    </dgm:pt>
    <dgm:pt modelId="{E1751E52-E7D6-4392-A343-03D438A02C74}" type="sibTrans" cxnId="{EA62E407-77E8-4A7B-B036-D3C32BC76C34}">
      <dgm:prSet/>
      <dgm:spPr/>
      <dgm:t>
        <a:bodyPr/>
        <a:lstStyle/>
        <a:p>
          <a:endParaRPr lang="en-US"/>
        </a:p>
      </dgm:t>
    </dgm:pt>
    <dgm:pt modelId="{238BB2FC-99E2-4B24-BC2D-824224013087}" type="pres">
      <dgm:prSet presAssocID="{D21A44D3-08E3-4B9E-9BC4-B91646BC20C9}" presName="compositeShape" presStyleCnt="0">
        <dgm:presLayoutVars>
          <dgm:chMax val="7"/>
          <dgm:dir/>
          <dgm:resizeHandles val="exact"/>
        </dgm:presLayoutVars>
      </dgm:prSet>
      <dgm:spPr/>
    </dgm:pt>
    <dgm:pt modelId="{936A30EA-4116-4500-8350-B0004B404250}" type="pres">
      <dgm:prSet presAssocID="{40F0AA98-4171-4430-BFA5-D2D938E00EF5}" presName="circ1" presStyleLbl="vennNode1" presStyleIdx="0" presStyleCnt="3"/>
      <dgm:spPr/>
    </dgm:pt>
    <dgm:pt modelId="{3572764D-65FD-4649-969B-79676D31C2D5}" type="pres">
      <dgm:prSet presAssocID="{40F0AA98-4171-4430-BFA5-D2D938E00EF5}" presName="circ1Tx" presStyleLbl="revTx" presStyleIdx="0" presStyleCnt="0">
        <dgm:presLayoutVars>
          <dgm:chMax val="0"/>
          <dgm:chPref val="0"/>
          <dgm:bulletEnabled val="1"/>
        </dgm:presLayoutVars>
      </dgm:prSet>
      <dgm:spPr/>
    </dgm:pt>
    <dgm:pt modelId="{C4D8C59B-FC15-40E7-B17C-7954323A84F6}" type="pres">
      <dgm:prSet presAssocID="{93460980-EBE4-40E5-AFDE-D7A3764F1406}" presName="circ2" presStyleLbl="vennNode1" presStyleIdx="1" presStyleCnt="3"/>
      <dgm:spPr/>
    </dgm:pt>
    <dgm:pt modelId="{BCC9F482-B3EB-413B-9CA7-A1C742745C7E}" type="pres">
      <dgm:prSet presAssocID="{93460980-EBE4-40E5-AFDE-D7A3764F1406}" presName="circ2Tx" presStyleLbl="revTx" presStyleIdx="0" presStyleCnt="0">
        <dgm:presLayoutVars>
          <dgm:chMax val="0"/>
          <dgm:chPref val="0"/>
          <dgm:bulletEnabled val="1"/>
        </dgm:presLayoutVars>
      </dgm:prSet>
      <dgm:spPr/>
    </dgm:pt>
    <dgm:pt modelId="{F10D3A26-39D6-42FB-A264-EA43B42E4FE6}" type="pres">
      <dgm:prSet presAssocID="{61749765-3F51-46D6-BB0F-5886F187CB29}" presName="circ3" presStyleLbl="vennNode1" presStyleIdx="2" presStyleCnt="3"/>
      <dgm:spPr/>
    </dgm:pt>
    <dgm:pt modelId="{3128A30C-6600-4A81-89F4-9E0BF919E9C9}" type="pres">
      <dgm:prSet presAssocID="{61749765-3F51-46D6-BB0F-5886F187CB29}" presName="circ3Tx" presStyleLbl="revTx" presStyleIdx="0" presStyleCnt="0">
        <dgm:presLayoutVars>
          <dgm:chMax val="0"/>
          <dgm:chPref val="0"/>
          <dgm:bulletEnabled val="1"/>
        </dgm:presLayoutVars>
      </dgm:prSet>
      <dgm:spPr/>
    </dgm:pt>
  </dgm:ptLst>
  <dgm:cxnLst>
    <dgm:cxn modelId="{EA62E407-77E8-4A7B-B036-D3C32BC76C34}" srcId="{D21A44D3-08E3-4B9E-9BC4-B91646BC20C9}" destId="{93460980-EBE4-40E5-AFDE-D7A3764F1406}" srcOrd="1" destOrd="0" parTransId="{26CB66D1-B888-416B-BDD3-4A57412FE8C3}" sibTransId="{E1751E52-E7D6-4392-A343-03D438A02C74}"/>
    <dgm:cxn modelId="{6BA0CD13-EC47-4C78-A3AB-55D2F99C6343}" type="presOf" srcId="{40F0AA98-4171-4430-BFA5-D2D938E00EF5}" destId="{936A30EA-4116-4500-8350-B0004B404250}" srcOrd="0" destOrd="0" presId="urn:microsoft.com/office/officeart/2005/8/layout/venn1"/>
    <dgm:cxn modelId="{1C4AA56B-6550-458A-98B9-BC2D64DB9BAF}" srcId="{D21A44D3-08E3-4B9E-9BC4-B91646BC20C9}" destId="{61749765-3F51-46D6-BB0F-5886F187CB29}" srcOrd="2" destOrd="0" parTransId="{00DC9E49-9610-420C-A27E-07987890B490}" sibTransId="{523E6157-B4B7-4074-BC81-6214A731B941}"/>
    <dgm:cxn modelId="{14D0746C-841E-41E0-B732-5E3014902254}" type="presOf" srcId="{61749765-3F51-46D6-BB0F-5886F187CB29}" destId="{F10D3A26-39D6-42FB-A264-EA43B42E4FE6}" srcOrd="0" destOrd="0" presId="urn:microsoft.com/office/officeart/2005/8/layout/venn1"/>
    <dgm:cxn modelId="{C98F7A72-7D45-43ED-8BFB-2297F315C7A7}" type="presOf" srcId="{D21A44D3-08E3-4B9E-9BC4-B91646BC20C9}" destId="{238BB2FC-99E2-4B24-BC2D-824224013087}" srcOrd="0" destOrd="0" presId="urn:microsoft.com/office/officeart/2005/8/layout/venn1"/>
    <dgm:cxn modelId="{75BC8B90-2FE1-452B-ABBB-14952B154091}" type="presOf" srcId="{61749765-3F51-46D6-BB0F-5886F187CB29}" destId="{3128A30C-6600-4A81-89F4-9E0BF919E9C9}" srcOrd="1" destOrd="0" presId="urn:microsoft.com/office/officeart/2005/8/layout/venn1"/>
    <dgm:cxn modelId="{73D1E996-AD7D-43E0-A340-0F35ECF612E8}" srcId="{D21A44D3-08E3-4B9E-9BC4-B91646BC20C9}" destId="{40F0AA98-4171-4430-BFA5-D2D938E00EF5}" srcOrd="0" destOrd="0" parTransId="{5D4ACB38-3539-483A-81A9-D57785804438}" sibTransId="{CF598B1B-C507-4100-84B8-AD491CF853C8}"/>
    <dgm:cxn modelId="{BE20F1C0-8047-4272-9B40-969541AED711}" type="presOf" srcId="{93460980-EBE4-40E5-AFDE-D7A3764F1406}" destId="{BCC9F482-B3EB-413B-9CA7-A1C742745C7E}" srcOrd="1" destOrd="0" presId="urn:microsoft.com/office/officeart/2005/8/layout/venn1"/>
    <dgm:cxn modelId="{290C65E1-BB84-4710-9A7E-DF14DC3CC732}" type="presOf" srcId="{40F0AA98-4171-4430-BFA5-D2D938E00EF5}" destId="{3572764D-65FD-4649-969B-79676D31C2D5}" srcOrd="1" destOrd="0" presId="urn:microsoft.com/office/officeart/2005/8/layout/venn1"/>
    <dgm:cxn modelId="{42C88EF6-D00D-4BAA-AF58-E4882339BA11}" type="presOf" srcId="{93460980-EBE4-40E5-AFDE-D7A3764F1406}" destId="{C4D8C59B-FC15-40E7-B17C-7954323A84F6}" srcOrd="0" destOrd="0" presId="urn:microsoft.com/office/officeart/2005/8/layout/venn1"/>
    <dgm:cxn modelId="{B04D52ED-7028-4722-8F23-9B85AC337C89}" type="presParOf" srcId="{238BB2FC-99E2-4B24-BC2D-824224013087}" destId="{936A30EA-4116-4500-8350-B0004B404250}" srcOrd="0" destOrd="0" presId="urn:microsoft.com/office/officeart/2005/8/layout/venn1"/>
    <dgm:cxn modelId="{4DD805C1-724B-4396-A77F-0E079919511B}" type="presParOf" srcId="{238BB2FC-99E2-4B24-BC2D-824224013087}" destId="{3572764D-65FD-4649-969B-79676D31C2D5}" srcOrd="1" destOrd="0" presId="urn:microsoft.com/office/officeart/2005/8/layout/venn1"/>
    <dgm:cxn modelId="{26AF7BB6-351A-48FD-B205-4824DAD653A9}" type="presParOf" srcId="{238BB2FC-99E2-4B24-BC2D-824224013087}" destId="{C4D8C59B-FC15-40E7-B17C-7954323A84F6}" srcOrd="2" destOrd="0" presId="urn:microsoft.com/office/officeart/2005/8/layout/venn1"/>
    <dgm:cxn modelId="{AE617086-EB04-422D-8369-7BBBA5F31262}" type="presParOf" srcId="{238BB2FC-99E2-4B24-BC2D-824224013087}" destId="{BCC9F482-B3EB-413B-9CA7-A1C742745C7E}" srcOrd="3" destOrd="0" presId="urn:microsoft.com/office/officeart/2005/8/layout/venn1"/>
    <dgm:cxn modelId="{C5074544-AC0C-4314-A871-6A81C1319021}" type="presParOf" srcId="{238BB2FC-99E2-4B24-BC2D-824224013087}" destId="{F10D3A26-39D6-42FB-A264-EA43B42E4FE6}" srcOrd="4" destOrd="0" presId="urn:microsoft.com/office/officeart/2005/8/layout/venn1"/>
    <dgm:cxn modelId="{00EAFC21-1411-4847-B17C-A265F1D603A5}" type="presParOf" srcId="{238BB2FC-99E2-4B24-BC2D-824224013087}" destId="{3128A30C-6600-4A81-89F4-9E0BF919E9C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36E43D-8E8D-4613-B903-1FC6B5F6E884}" type="doc">
      <dgm:prSet loTypeId="urn:microsoft.com/office/officeart/2005/8/layout/venn1" loCatId="relationship" qsTypeId="urn:microsoft.com/office/officeart/2005/8/quickstyle/3d2" qsCatId="3D" csTypeId="urn:microsoft.com/office/officeart/2005/8/colors/colorful4" csCatId="colorful" phldr="1"/>
      <dgm:spPr/>
    </dgm:pt>
    <dgm:pt modelId="{AE5E2279-CA52-4EF5-9506-B5AA74E228AD}">
      <dgm:prSet phldrT="[Text]"/>
      <dgm:spPr/>
      <dgm:t>
        <a:bodyPr/>
        <a:lstStyle/>
        <a:p>
          <a:r>
            <a:rPr lang="en-US" b="1" dirty="0">
              <a:solidFill>
                <a:srgbClr val="C00000"/>
              </a:solidFill>
              <a:effectLst>
                <a:outerShdw blurRad="38100" dist="38100" dir="2700000" algn="tl">
                  <a:srgbClr val="000000">
                    <a:alpha val="43137"/>
                  </a:srgbClr>
                </a:outerShdw>
              </a:effectLst>
              <a:latin typeface="Ravie" panose="04040805050809020602" pitchFamily="82" charset="0"/>
            </a:rPr>
            <a:t>SALVATION ESSENTIALS</a:t>
          </a:r>
        </a:p>
      </dgm:t>
    </dgm:pt>
    <dgm:pt modelId="{F9146CA6-D7D6-475F-9C91-BBAE4F553FCE}" type="parTrans" cxnId="{CA570934-6071-4038-A9D1-FC6B95D53B22}">
      <dgm:prSet/>
      <dgm:spPr/>
      <dgm:t>
        <a:bodyPr/>
        <a:lstStyle/>
        <a:p>
          <a:endParaRPr lang="en-US"/>
        </a:p>
      </dgm:t>
    </dgm:pt>
    <dgm:pt modelId="{0BD4F2C4-88B7-4AAB-B05B-93D86388A24B}" type="sibTrans" cxnId="{CA570934-6071-4038-A9D1-FC6B95D53B22}">
      <dgm:prSet/>
      <dgm:spPr/>
      <dgm:t>
        <a:bodyPr/>
        <a:lstStyle/>
        <a:p>
          <a:endParaRPr lang="en-US"/>
        </a:p>
      </dgm:t>
    </dgm:pt>
    <dgm:pt modelId="{A2CEBFB9-6747-48CB-A1D7-1AF916846741}">
      <dgm:prSet phldrT="[Text]"/>
      <dgm:spPr/>
      <dgm:t>
        <a:bodyPr/>
        <a:lstStyle/>
        <a:p>
          <a:r>
            <a:rPr lang="en-US" b="1" dirty="0">
              <a:solidFill>
                <a:srgbClr val="C00000"/>
              </a:solidFill>
              <a:effectLst>
                <a:outerShdw blurRad="38100" dist="38100" dir="2700000" algn="tl">
                  <a:srgbClr val="000000">
                    <a:alpha val="43137"/>
                  </a:srgbClr>
                </a:outerShdw>
              </a:effectLst>
              <a:latin typeface="Ravie" panose="04040805050809020602" pitchFamily="82" charset="0"/>
            </a:rPr>
            <a:t>DOCTRINALLY SHALLOW</a:t>
          </a:r>
        </a:p>
      </dgm:t>
    </dgm:pt>
    <dgm:pt modelId="{1D1583CD-810E-4350-ABBC-A8A8DB0DDF70}" type="parTrans" cxnId="{85EAE005-47EE-4CAE-860C-C1DE88ECE9B7}">
      <dgm:prSet/>
      <dgm:spPr/>
      <dgm:t>
        <a:bodyPr/>
        <a:lstStyle/>
        <a:p>
          <a:endParaRPr lang="en-US"/>
        </a:p>
      </dgm:t>
    </dgm:pt>
    <dgm:pt modelId="{B6401DF1-500F-439B-9E61-CAD57295BB0F}" type="sibTrans" cxnId="{85EAE005-47EE-4CAE-860C-C1DE88ECE9B7}">
      <dgm:prSet/>
      <dgm:spPr/>
      <dgm:t>
        <a:bodyPr/>
        <a:lstStyle/>
        <a:p>
          <a:endParaRPr lang="en-US"/>
        </a:p>
      </dgm:t>
    </dgm:pt>
    <dgm:pt modelId="{351806B1-6810-4389-90D9-9CD2A751A3C2}">
      <dgm:prSet phldrT="[Text]"/>
      <dgm:spPr/>
      <dgm:t>
        <a:bodyPr/>
        <a:lstStyle/>
        <a:p>
          <a:r>
            <a:rPr lang="en-US" b="1" dirty="0">
              <a:solidFill>
                <a:srgbClr val="C00000"/>
              </a:solidFill>
              <a:effectLst>
                <a:outerShdw blurRad="38100" dist="38100" dir="2700000" algn="tl">
                  <a:srgbClr val="000000">
                    <a:alpha val="43137"/>
                  </a:srgbClr>
                </a:outerShdw>
              </a:effectLst>
              <a:latin typeface="Ravie" panose="04040805050809020602" pitchFamily="82" charset="0"/>
            </a:rPr>
            <a:t>SPIRITUALLY IMMATURE</a:t>
          </a:r>
        </a:p>
      </dgm:t>
    </dgm:pt>
    <dgm:pt modelId="{565DD89B-D53B-4D85-BB67-831CC6F32B0B}" type="parTrans" cxnId="{D63DA785-CE9C-46ED-8B17-2D1D807C2F3F}">
      <dgm:prSet/>
      <dgm:spPr/>
      <dgm:t>
        <a:bodyPr/>
        <a:lstStyle/>
        <a:p>
          <a:endParaRPr lang="en-US"/>
        </a:p>
      </dgm:t>
    </dgm:pt>
    <dgm:pt modelId="{1ECE2B46-41C1-44C7-B898-06C9C597C405}" type="sibTrans" cxnId="{D63DA785-CE9C-46ED-8B17-2D1D807C2F3F}">
      <dgm:prSet/>
      <dgm:spPr/>
      <dgm:t>
        <a:bodyPr/>
        <a:lstStyle/>
        <a:p>
          <a:endParaRPr lang="en-US"/>
        </a:p>
      </dgm:t>
    </dgm:pt>
    <dgm:pt modelId="{25DE8ACD-E260-4F3C-BD9B-E99D9B913418}" type="pres">
      <dgm:prSet presAssocID="{4536E43D-8E8D-4613-B903-1FC6B5F6E884}" presName="compositeShape" presStyleCnt="0">
        <dgm:presLayoutVars>
          <dgm:chMax val="7"/>
          <dgm:dir/>
          <dgm:resizeHandles val="exact"/>
        </dgm:presLayoutVars>
      </dgm:prSet>
      <dgm:spPr/>
    </dgm:pt>
    <dgm:pt modelId="{C6B84DC5-BA79-4981-82F9-DEB32EA7ACE2}" type="pres">
      <dgm:prSet presAssocID="{AE5E2279-CA52-4EF5-9506-B5AA74E228AD}" presName="circ1" presStyleLbl="vennNode1" presStyleIdx="0" presStyleCnt="3"/>
      <dgm:spPr/>
    </dgm:pt>
    <dgm:pt modelId="{73E009C7-A209-4039-B58A-7155220FB259}" type="pres">
      <dgm:prSet presAssocID="{AE5E2279-CA52-4EF5-9506-B5AA74E228AD}" presName="circ1Tx" presStyleLbl="revTx" presStyleIdx="0" presStyleCnt="0">
        <dgm:presLayoutVars>
          <dgm:chMax val="0"/>
          <dgm:chPref val="0"/>
          <dgm:bulletEnabled val="1"/>
        </dgm:presLayoutVars>
      </dgm:prSet>
      <dgm:spPr/>
    </dgm:pt>
    <dgm:pt modelId="{6229083A-BF84-4529-A1E1-59BB1172A077}" type="pres">
      <dgm:prSet presAssocID="{A2CEBFB9-6747-48CB-A1D7-1AF916846741}" presName="circ2" presStyleLbl="vennNode1" presStyleIdx="1" presStyleCnt="3"/>
      <dgm:spPr/>
    </dgm:pt>
    <dgm:pt modelId="{D0238533-8EA4-4FEA-A362-CD3FB72308B5}" type="pres">
      <dgm:prSet presAssocID="{A2CEBFB9-6747-48CB-A1D7-1AF916846741}" presName="circ2Tx" presStyleLbl="revTx" presStyleIdx="0" presStyleCnt="0">
        <dgm:presLayoutVars>
          <dgm:chMax val="0"/>
          <dgm:chPref val="0"/>
          <dgm:bulletEnabled val="1"/>
        </dgm:presLayoutVars>
      </dgm:prSet>
      <dgm:spPr/>
    </dgm:pt>
    <dgm:pt modelId="{E0246B9E-BF48-431B-B6A4-370A3D1C4088}" type="pres">
      <dgm:prSet presAssocID="{351806B1-6810-4389-90D9-9CD2A751A3C2}" presName="circ3" presStyleLbl="vennNode1" presStyleIdx="2" presStyleCnt="3"/>
      <dgm:spPr/>
    </dgm:pt>
    <dgm:pt modelId="{DE1FA2F3-943A-4286-9524-F09295F9AE3C}" type="pres">
      <dgm:prSet presAssocID="{351806B1-6810-4389-90D9-9CD2A751A3C2}" presName="circ3Tx" presStyleLbl="revTx" presStyleIdx="0" presStyleCnt="0">
        <dgm:presLayoutVars>
          <dgm:chMax val="0"/>
          <dgm:chPref val="0"/>
          <dgm:bulletEnabled val="1"/>
        </dgm:presLayoutVars>
      </dgm:prSet>
      <dgm:spPr/>
    </dgm:pt>
  </dgm:ptLst>
  <dgm:cxnLst>
    <dgm:cxn modelId="{85EAE005-47EE-4CAE-860C-C1DE88ECE9B7}" srcId="{4536E43D-8E8D-4613-B903-1FC6B5F6E884}" destId="{A2CEBFB9-6747-48CB-A1D7-1AF916846741}" srcOrd="1" destOrd="0" parTransId="{1D1583CD-810E-4350-ABBC-A8A8DB0DDF70}" sibTransId="{B6401DF1-500F-439B-9E61-CAD57295BB0F}"/>
    <dgm:cxn modelId="{CA570934-6071-4038-A9D1-FC6B95D53B22}" srcId="{4536E43D-8E8D-4613-B903-1FC6B5F6E884}" destId="{AE5E2279-CA52-4EF5-9506-B5AA74E228AD}" srcOrd="0" destOrd="0" parTransId="{F9146CA6-D7D6-475F-9C91-BBAE4F553FCE}" sibTransId="{0BD4F2C4-88B7-4AAB-B05B-93D86388A24B}"/>
    <dgm:cxn modelId="{465FA640-7237-4792-A84D-43217C9E903E}" type="presOf" srcId="{351806B1-6810-4389-90D9-9CD2A751A3C2}" destId="{DE1FA2F3-943A-4286-9524-F09295F9AE3C}" srcOrd="1" destOrd="0" presId="urn:microsoft.com/office/officeart/2005/8/layout/venn1"/>
    <dgm:cxn modelId="{0BAB4060-BAB8-4D32-89CD-C9074C7AFBDB}" type="presOf" srcId="{4536E43D-8E8D-4613-B903-1FC6B5F6E884}" destId="{25DE8ACD-E260-4F3C-BD9B-E99D9B913418}" srcOrd="0" destOrd="0" presId="urn:microsoft.com/office/officeart/2005/8/layout/venn1"/>
    <dgm:cxn modelId="{9391A44B-EB5F-41CF-8119-B75C22AC1921}" type="presOf" srcId="{A2CEBFB9-6747-48CB-A1D7-1AF916846741}" destId="{D0238533-8EA4-4FEA-A362-CD3FB72308B5}" srcOrd="1" destOrd="0" presId="urn:microsoft.com/office/officeart/2005/8/layout/venn1"/>
    <dgm:cxn modelId="{8ED02C7F-1C46-45A5-9FA8-370E80E849FD}" type="presOf" srcId="{AE5E2279-CA52-4EF5-9506-B5AA74E228AD}" destId="{C6B84DC5-BA79-4981-82F9-DEB32EA7ACE2}" srcOrd="0" destOrd="0" presId="urn:microsoft.com/office/officeart/2005/8/layout/venn1"/>
    <dgm:cxn modelId="{D63DA785-CE9C-46ED-8B17-2D1D807C2F3F}" srcId="{4536E43D-8E8D-4613-B903-1FC6B5F6E884}" destId="{351806B1-6810-4389-90D9-9CD2A751A3C2}" srcOrd="2" destOrd="0" parTransId="{565DD89B-D53B-4D85-BB67-831CC6F32B0B}" sibTransId="{1ECE2B46-41C1-44C7-B898-06C9C597C405}"/>
    <dgm:cxn modelId="{648209CF-E7F8-4834-A8C6-5FDE5A34D9ED}" type="presOf" srcId="{AE5E2279-CA52-4EF5-9506-B5AA74E228AD}" destId="{73E009C7-A209-4039-B58A-7155220FB259}" srcOrd="1" destOrd="0" presId="urn:microsoft.com/office/officeart/2005/8/layout/venn1"/>
    <dgm:cxn modelId="{C05D81E8-8566-443C-9BEF-E2911FFB2689}" type="presOf" srcId="{A2CEBFB9-6747-48CB-A1D7-1AF916846741}" destId="{6229083A-BF84-4529-A1E1-59BB1172A077}" srcOrd="0" destOrd="0" presId="urn:microsoft.com/office/officeart/2005/8/layout/venn1"/>
    <dgm:cxn modelId="{2FB76CEF-2375-4354-9F44-7B8C2005483B}" type="presOf" srcId="{351806B1-6810-4389-90D9-9CD2A751A3C2}" destId="{E0246B9E-BF48-431B-B6A4-370A3D1C4088}" srcOrd="0" destOrd="0" presId="urn:microsoft.com/office/officeart/2005/8/layout/venn1"/>
    <dgm:cxn modelId="{6401F8D3-EF96-4B8F-A399-F9162E932FDA}" type="presParOf" srcId="{25DE8ACD-E260-4F3C-BD9B-E99D9B913418}" destId="{C6B84DC5-BA79-4981-82F9-DEB32EA7ACE2}" srcOrd="0" destOrd="0" presId="urn:microsoft.com/office/officeart/2005/8/layout/venn1"/>
    <dgm:cxn modelId="{D515EA10-9164-4AE5-A96F-FBD11E461065}" type="presParOf" srcId="{25DE8ACD-E260-4F3C-BD9B-E99D9B913418}" destId="{73E009C7-A209-4039-B58A-7155220FB259}" srcOrd="1" destOrd="0" presId="urn:microsoft.com/office/officeart/2005/8/layout/venn1"/>
    <dgm:cxn modelId="{54ACF832-52EB-47EB-AD32-546484519D6B}" type="presParOf" srcId="{25DE8ACD-E260-4F3C-BD9B-E99D9B913418}" destId="{6229083A-BF84-4529-A1E1-59BB1172A077}" srcOrd="2" destOrd="0" presId="urn:microsoft.com/office/officeart/2005/8/layout/venn1"/>
    <dgm:cxn modelId="{5D8A5A97-F3A8-46EC-836A-C43F53681033}" type="presParOf" srcId="{25DE8ACD-E260-4F3C-BD9B-E99D9B913418}" destId="{D0238533-8EA4-4FEA-A362-CD3FB72308B5}" srcOrd="3" destOrd="0" presId="urn:microsoft.com/office/officeart/2005/8/layout/venn1"/>
    <dgm:cxn modelId="{2678184A-6F7A-4838-978C-93B5D9F7CC16}" type="presParOf" srcId="{25DE8ACD-E260-4F3C-BD9B-E99D9B913418}" destId="{E0246B9E-BF48-431B-B6A4-370A3D1C4088}" srcOrd="4" destOrd="0" presId="urn:microsoft.com/office/officeart/2005/8/layout/venn1"/>
    <dgm:cxn modelId="{A237B40A-BFC7-42B1-8A0D-FDFF193904F0}" type="presParOf" srcId="{25DE8ACD-E260-4F3C-BD9B-E99D9B913418}" destId="{DE1FA2F3-943A-4286-9524-F09295F9AE3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029C7F-53D7-4E6A-B4DE-4F54A2BF209D}" type="doc">
      <dgm:prSet loTypeId="urn:microsoft.com/office/officeart/2005/8/layout/venn2" loCatId="relationship" qsTypeId="urn:microsoft.com/office/officeart/2005/8/quickstyle/3d1" qsCatId="3D" csTypeId="urn:microsoft.com/office/officeart/2005/8/colors/colorful1" csCatId="colorful" phldr="1"/>
      <dgm:spPr/>
      <dgm:t>
        <a:bodyPr/>
        <a:lstStyle/>
        <a:p>
          <a:endParaRPr lang="en-US"/>
        </a:p>
      </dgm:t>
    </dgm:pt>
    <dgm:pt modelId="{AD7E729E-4648-4C7B-9F86-8F442AC46F7E}">
      <dgm:prSet phldrT="[Text]"/>
      <dgm:spPr/>
      <dgm:t>
        <a:bodyPr/>
        <a:lstStyle/>
        <a:p>
          <a:r>
            <a:rPr lang="en-US" dirty="0">
              <a:effectLst>
                <a:outerShdw blurRad="38100" dist="38100" dir="2700000" algn="tl">
                  <a:srgbClr val="000000">
                    <a:alpha val="43137"/>
                  </a:srgbClr>
                </a:outerShdw>
              </a:effectLst>
            </a:rPr>
            <a:t>Faith Fellowship</a:t>
          </a:r>
        </a:p>
      </dgm:t>
    </dgm:pt>
    <dgm:pt modelId="{3B5E2879-5F30-48F9-B1BF-E38C1F9D1578}" type="parTrans" cxnId="{41CC86D1-7F5F-4251-853F-3BB679D92DFE}">
      <dgm:prSet/>
      <dgm:spPr/>
      <dgm:t>
        <a:bodyPr/>
        <a:lstStyle/>
        <a:p>
          <a:endParaRPr lang="en-US"/>
        </a:p>
      </dgm:t>
    </dgm:pt>
    <dgm:pt modelId="{A45DB9A0-D61C-4074-8ADF-09B4CEC50A3B}" type="sibTrans" cxnId="{41CC86D1-7F5F-4251-853F-3BB679D92DFE}">
      <dgm:prSet/>
      <dgm:spPr/>
      <dgm:t>
        <a:bodyPr/>
        <a:lstStyle/>
        <a:p>
          <a:endParaRPr lang="en-US"/>
        </a:p>
      </dgm:t>
    </dgm:pt>
    <dgm:pt modelId="{996E07BA-7017-47AF-80AE-3F0F481D6E37}">
      <dgm:prSet phldrT="[Text]"/>
      <dgm:spPr/>
      <dgm:t>
        <a:bodyPr/>
        <a:lstStyle/>
        <a:p>
          <a:r>
            <a:rPr lang="en-US" dirty="0">
              <a:effectLst>
                <a:outerShdw blurRad="38100" dist="38100" dir="2700000" algn="tl">
                  <a:srgbClr val="000000">
                    <a:alpha val="43137"/>
                  </a:srgbClr>
                </a:outerShdw>
              </a:effectLst>
            </a:rPr>
            <a:t>“In-Christ” Fellowship</a:t>
          </a:r>
        </a:p>
      </dgm:t>
    </dgm:pt>
    <dgm:pt modelId="{03EE97E0-E085-43E3-BF1D-04A79103E1A5}" type="parTrans" cxnId="{90C22C2E-ADDD-4275-B3CD-03A2D41F1C4E}">
      <dgm:prSet/>
      <dgm:spPr/>
      <dgm:t>
        <a:bodyPr/>
        <a:lstStyle/>
        <a:p>
          <a:endParaRPr lang="en-US"/>
        </a:p>
      </dgm:t>
    </dgm:pt>
    <dgm:pt modelId="{A0DFB68A-1745-4C83-9221-DB65A6881CE9}" type="sibTrans" cxnId="{90C22C2E-ADDD-4275-B3CD-03A2D41F1C4E}">
      <dgm:prSet/>
      <dgm:spPr/>
      <dgm:t>
        <a:bodyPr/>
        <a:lstStyle/>
        <a:p>
          <a:endParaRPr lang="en-US"/>
        </a:p>
      </dgm:t>
    </dgm:pt>
    <dgm:pt modelId="{54CCE281-F444-4047-927B-10CAEC941805}">
      <dgm:prSet phldrT="[Text]"/>
      <dgm:spPr/>
      <dgm:t>
        <a:bodyPr/>
        <a:lstStyle/>
        <a:p>
          <a:r>
            <a:rPr lang="en-US" dirty="0">
              <a:effectLst>
                <a:outerShdw blurRad="38100" dist="38100" dir="2700000" algn="tl">
                  <a:srgbClr val="000000">
                    <a:alpha val="43137"/>
                  </a:srgbClr>
                </a:outerShdw>
              </a:effectLst>
            </a:rPr>
            <a:t>Conscience Fellowship</a:t>
          </a:r>
        </a:p>
      </dgm:t>
    </dgm:pt>
    <dgm:pt modelId="{F77AF60F-7785-4C54-AEE0-FB1A150CE3AB}" type="parTrans" cxnId="{F498A0F5-8734-4032-B820-ED6576B43088}">
      <dgm:prSet/>
      <dgm:spPr/>
      <dgm:t>
        <a:bodyPr/>
        <a:lstStyle/>
        <a:p>
          <a:endParaRPr lang="en-US"/>
        </a:p>
      </dgm:t>
    </dgm:pt>
    <dgm:pt modelId="{773776B9-2B47-4937-8953-1D851AF4D4B5}" type="sibTrans" cxnId="{F498A0F5-8734-4032-B820-ED6576B43088}">
      <dgm:prSet/>
      <dgm:spPr/>
      <dgm:t>
        <a:bodyPr/>
        <a:lstStyle/>
        <a:p>
          <a:endParaRPr lang="en-US"/>
        </a:p>
      </dgm:t>
    </dgm:pt>
    <dgm:pt modelId="{914C156B-1B11-460E-AE2C-593E9A917048}">
      <dgm:prSet phldrT="[Text]"/>
      <dgm:spPr/>
      <dgm:t>
        <a:bodyPr/>
        <a:lstStyle/>
        <a:p>
          <a:r>
            <a:rPr lang="en-US" dirty="0">
              <a:effectLst>
                <a:outerShdw blurRad="38100" dist="38100" dir="2700000" algn="tl">
                  <a:srgbClr val="000000">
                    <a:alpha val="43137"/>
                  </a:srgbClr>
                </a:outerShdw>
              </a:effectLst>
            </a:rPr>
            <a:t>Congregational Fellowship</a:t>
          </a:r>
        </a:p>
      </dgm:t>
    </dgm:pt>
    <dgm:pt modelId="{80E7FB1C-971E-488B-84C8-1C1C189AEFC4}" type="parTrans" cxnId="{F84DFD5A-FB92-4466-8124-DA96D88D36B1}">
      <dgm:prSet/>
      <dgm:spPr/>
      <dgm:t>
        <a:bodyPr/>
        <a:lstStyle/>
        <a:p>
          <a:endParaRPr lang="en-US"/>
        </a:p>
      </dgm:t>
    </dgm:pt>
    <dgm:pt modelId="{A3134098-4C64-430B-AAD5-957E87B0D008}" type="sibTrans" cxnId="{F84DFD5A-FB92-4466-8124-DA96D88D36B1}">
      <dgm:prSet/>
      <dgm:spPr/>
      <dgm:t>
        <a:bodyPr/>
        <a:lstStyle/>
        <a:p>
          <a:endParaRPr lang="en-US"/>
        </a:p>
      </dgm:t>
    </dgm:pt>
    <dgm:pt modelId="{415F8853-BE89-4874-9E25-7C8EF15A88DF}" type="pres">
      <dgm:prSet presAssocID="{64029C7F-53D7-4E6A-B4DE-4F54A2BF209D}" presName="Name0" presStyleCnt="0">
        <dgm:presLayoutVars>
          <dgm:chMax val="7"/>
          <dgm:resizeHandles val="exact"/>
        </dgm:presLayoutVars>
      </dgm:prSet>
      <dgm:spPr/>
    </dgm:pt>
    <dgm:pt modelId="{DC120928-2048-4BC9-9D33-FCC8AF69078C}" type="pres">
      <dgm:prSet presAssocID="{64029C7F-53D7-4E6A-B4DE-4F54A2BF209D}" presName="comp1" presStyleCnt="0"/>
      <dgm:spPr/>
    </dgm:pt>
    <dgm:pt modelId="{E93DE38E-51D4-44E9-AE06-1B9A11A24CFE}" type="pres">
      <dgm:prSet presAssocID="{64029C7F-53D7-4E6A-B4DE-4F54A2BF209D}" presName="circle1" presStyleLbl="node1" presStyleIdx="0" presStyleCnt="4"/>
      <dgm:spPr/>
    </dgm:pt>
    <dgm:pt modelId="{CE679872-D262-4D77-ABCA-EF3811583638}" type="pres">
      <dgm:prSet presAssocID="{64029C7F-53D7-4E6A-B4DE-4F54A2BF209D}" presName="c1text" presStyleLbl="node1" presStyleIdx="0" presStyleCnt="4">
        <dgm:presLayoutVars>
          <dgm:bulletEnabled val="1"/>
        </dgm:presLayoutVars>
      </dgm:prSet>
      <dgm:spPr/>
    </dgm:pt>
    <dgm:pt modelId="{4CEA1B97-42E5-46E3-86F6-CBAC95E21A30}" type="pres">
      <dgm:prSet presAssocID="{64029C7F-53D7-4E6A-B4DE-4F54A2BF209D}" presName="comp2" presStyleCnt="0"/>
      <dgm:spPr/>
    </dgm:pt>
    <dgm:pt modelId="{D4F5490F-D594-4563-885B-991391E1BDC3}" type="pres">
      <dgm:prSet presAssocID="{64029C7F-53D7-4E6A-B4DE-4F54A2BF209D}" presName="circle2" presStyleLbl="node1" presStyleIdx="1" presStyleCnt="4"/>
      <dgm:spPr/>
    </dgm:pt>
    <dgm:pt modelId="{AE9742DB-FF7E-4A17-B0F9-51FC2BE76345}" type="pres">
      <dgm:prSet presAssocID="{64029C7F-53D7-4E6A-B4DE-4F54A2BF209D}" presName="c2text" presStyleLbl="node1" presStyleIdx="1" presStyleCnt="4">
        <dgm:presLayoutVars>
          <dgm:bulletEnabled val="1"/>
        </dgm:presLayoutVars>
      </dgm:prSet>
      <dgm:spPr/>
    </dgm:pt>
    <dgm:pt modelId="{9B08FA89-6AF9-403B-8A9B-5ED001286955}" type="pres">
      <dgm:prSet presAssocID="{64029C7F-53D7-4E6A-B4DE-4F54A2BF209D}" presName="comp3" presStyleCnt="0"/>
      <dgm:spPr/>
    </dgm:pt>
    <dgm:pt modelId="{71DB5EB3-87B3-4782-ABB7-6442C0D1CD96}" type="pres">
      <dgm:prSet presAssocID="{64029C7F-53D7-4E6A-B4DE-4F54A2BF209D}" presName="circle3" presStyleLbl="node1" presStyleIdx="2" presStyleCnt="4"/>
      <dgm:spPr/>
    </dgm:pt>
    <dgm:pt modelId="{5386E250-52E2-4962-B539-7D5DCA65E42A}" type="pres">
      <dgm:prSet presAssocID="{64029C7F-53D7-4E6A-B4DE-4F54A2BF209D}" presName="c3text" presStyleLbl="node1" presStyleIdx="2" presStyleCnt="4">
        <dgm:presLayoutVars>
          <dgm:bulletEnabled val="1"/>
        </dgm:presLayoutVars>
      </dgm:prSet>
      <dgm:spPr/>
    </dgm:pt>
    <dgm:pt modelId="{C035F1C3-D5C1-408E-8F22-A0F1C4FB3F87}" type="pres">
      <dgm:prSet presAssocID="{64029C7F-53D7-4E6A-B4DE-4F54A2BF209D}" presName="comp4" presStyleCnt="0"/>
      <dgm:spPr/>
    </dgm:pt>
    <dgm:pt modelId="{FEAD7703-2DD3-4D6C-BE06-A31BBB52314C}" type="pres">
      <dgm:prSet presAssocID="{64029C7F-53D7-4E6A-B4DE-4F54A2BF209D}" presName="circle4" presStyleLbl="node1" presStyleIdx="3" presStyleCnt="4"/>
      <dgm:spPr/>
    </dgm:pt>
    <dgm:pt modelId="{4EE45E45-F001-4B86-B978-0B48EBBB8B88}" type="pres">
      <dgm:prSet presAssocID="{64029C7F-53D7-4E6A-B4DE-4F54A2BF209D}" presName="c4text" presStyleLbl="node1" presStyleIdx="3" presStyleCnt="4">
        <dgm:presLayoutVars>
          <dgm:bulletEnabled val="1"/>
        </dgm:presLayoutVars>
      </dgm:prSet>
      <dgm:spPr/>
    </dgm:pt>
  </dgm:ptLst>
  <dgm:cxnLst>
    <dgm:cxn modelId="{4633A411-9547-4786-9350-DC9439A7F2F8}" type="presOf" srcId="{54CCE281-F444-4047-927B-10CAEC941805}" destId="{5386E250-52E2-4962-B539-7D5DCA65E42A}" srcOrd="1" destOrd="0" presId="urn:microsoft.com/office/officeart/2005/8/layout/venn2"/>
    <dgm:cxn modelId="{27D02824-BD04-449E-80C2-142ACE4CC21C}" type="presOf" srcId="{914C156B-1B11-460E-AE2C-593E9A917048}" destId="{FEAD7703-2DD3-4D6C-BE06-A31BBB52314C}" srcOrd="0" destOrd="0" presId="urn:microsoft.com/office/officeart/2005/8/layout/venn2"/>
    <dgm:cxn modelId="{A6CC8F2D-1164-43E1-8EC1-C44EC65FA165}" type="presOf" srcId="{996E07BA-7017-47AF-80AE-3F0F481D6E37}" destId="{AE9742DB-FF7E-4A17-B0F9-51FC2BE76345}" srcOrd="1" destOrd="0" presId="urn:microsoft.com/office/officeart/2005/8/layout/venn2"/>
    <dgm:cxn modelId="{90C22C2E-ADDD-4275-B3CD-03A2D41F1C4E}" srcId="{64029C7F-53D7-4E6A-B4DE-4F54A2BF209D}" destId="{996E07BA-7017-47AF-80AE-3F0F481D6E37}" srcOrd="1" destOrd="0" parTransId="{03EE97E0-E085-43E3-BF1D-04A79103E1A5}" sibTransId="{A0DFB68A-1745-4C83-9221-DB65A6881CE9}"/>
    <dgm:cxn modelId="{3C0DCC5C-0003-4B6C-A495-B8B95C64EA69}" type="presOf" srcId="{914C156B-1B11-460E-AE2C-593E9A917048}" destId="{4EE45E45-F001-4B86-B978-0B48EBBB8B88}" srcOrd="1" destOrd="0" presId="urn:microsoft.com/office/officeart/2005/8/layout/venn2"/>
    <dgm:cxn modelId="{F84DFD5A-FB92-4466-8124-DA96D88D36B1}" srcId="{64029C7F-53D7-4E6A-B4DE-4F54A2BF209D}" destId="{914C156B-1B11-460E-AE2C-593E9A917048}" srcOrd="3" destOrd="0" parTransId="{80E7FB1C-971E-488B-84C8-1C1C189AEFC4}" sibTransId="{A3134098-4C64-430B-AAD5-957E87B0D008}"/>
    <dgm:cxn modelId="{4BFCC28D-FDDE-4CF1-8F21-13233F6ACFFD}" type="presOf" srcId="{54CCE281-F444-4047-927B-10CAEC941805}" destId="{71DB5EB3-87B3-4782-ABB7-6442C0D1CD96}" srcOrd="0" destOrd="0" presId="urn:microsoft.com/office/officeart/2005/8/layout/venn2"/>
    <dgm:cxn modelId="{5386E7B2-E270-4598-966F-EE59E33F3C8E}" type="presOf" srcId="{996E07BA-7017-47AF-80AE-3F0F481D6E37}" destId="{D4F5490F-D594-4563-885B-991391E1BDC3}" srcOrd="0" destOrd="0" presId="urn:microsoft.com/office/officeart/2005/8/layout/venn2"/>
    <dgm:cxn modelId="{4290C0C5-33B3-4975-8ADA-8FBE73718690}" type="presOf" srcId="{AD7E729E-4648-4C7B-9F86-8F442AC46F7E}" destId="{E93DE38E-51D4-44E9-AE06-1B9A11A24CFE}" srcOrd="0" destOrd="0" presId="urn:microsoft.com/office/officeart/2005/8/layout/venn2"/>
    <dgm:cxn modelId="{0BC8E1C9-6215-4101-8DFB-400982A08255}" type="presOf" srcId="{AD7E729E-4648-4C7B-9F86-8F442AC46F7E}" destId="{CE679872-D262-4D77-ABCA-EF3811583638}" srcOrd="1" destOrd="0" presId="urn:microsoft.com/office/officeart/2005/8/layout/venn2"/>
    <dgm:cxn modelId="{404848D1-52D6-470B-B891-8BBB05CD64EF}" type="presOf" srcId="{64029C7F-53D7-4E6A-B4DE-4F54A2BF209D}" destId="{415F8853-BE89-4874-9E25-7C8EF15A88DF}" srcOrd="0" destOrd="0" presId="urn:microsoft.com/office/officeart/2005/8/layout/venn2"/>
    <dgm:cxn modelId="{41CC86D1-7F5F-4251-853F-3BB679D92DFE}" srcId="{64029C7F-53D7-4E6A-B4DE-4F54A2BF209D}" destId="{AD7E729E-4648-4C7B-9F86-8F442AC46F7E}" srcOrd="0" destOrd="0" parTransId="{3B5E2879-5F30-48F9-B1BF-E38C1F9D1578}" sibTransId="{A45DB9A0-D61C-4074-8ADF-09B4CEC50A3B}"/>
    <dgm:cxn modelId="{F498A0F5-8734-4032-B820-ED6576B43088}" srcId="{64029C7F-53D7-4E6A-B4DE-4F54A2BF209D}" destId="{54CCE281-F444-4047-927B-10CAEC941805}" srcOrd="2" destOrd="0" parTransId="{F77AF60F-7785-4C54-AEE0-FB1A150CE3AB}" sibTransId="{773776B9-2B47-4937-8953-1D851AF4D4B5}"/>
    <dgm:cxn modelId="{9E535BF2-B2F0-49F4-8FC8-4A0017A1D97A}" type="presParOf" srcId="{415F8853-BE89-4874-9E25-7C8EF15A88DF}" destId="{DC120928-2048-4BC9-9D33-FCC8AF69078C}" srcOrd="0" destOrd="0" presId="urn:microsoft.com/office/officeart/2005/8/layout/venn2"/>
    <dgm:cxn modelId="{78EA8A57-13BF-4780-AA0C-FFE7CE511072}" type="presParOf" srcId="{DC120928-2048-4BC9-9D33-FCC8AF69078C}" destId="{E93DE38E-51D4-44E9-AE06-1B9A11A24CFE}" srcOrd="0" destOrd="0" presId="urn:microsoft.com/office/officeart/2005/8/layout/venn2"/>
    <dgm:cxn modelId="{727F3A7B-0FA6-423C-9212-5585BC751CE7}" type="presParOf" srcId="{DC120928-2048-4BC9-9D33-FCC8AF69078C}" destId="{CE679872-D262-4D77-ABCA-EF3811583638}" srcOrd="1" destOrd="0" presId="urn:microsoft.com/office/officeart/2005/8/layout/venn2"/>
    <dgm:cxn modelId="{8D69A407-2BBA-4D97-845F-867D29F8C1D0}" type="presParOf" srcId="{415F8853-BE89-4874-9E25-7C8EF15A88DF}" destId="{4CEA1B97-42E5-46E3-86F6-CBAC95E21A30}" srcOrd="1" destOrd="0" presId="urn:microsoft.com/office/officeart/2005/8/layout/venn2"/>
    <dgm:cxn modelId="{CB901891-812D-4811-88B6-9330A35121BC}" type="presParOf" srcId="{4CEA1B97-42E5-46E3-86F6-CBAC95E21A30}" destId="{D4F5490F-D594-4563-885B-991391E1BDC3}" srcOrd="0" destOrd="0" presId="urn:microsoft.com/office/officeart/2005/8/layout/venn2"/>
    <dgm:cxn modelId="{DACB643E-F4E0-4124-88F8-C35733682D72}" type="presParOf" srcId="{4CEA1B97-42E5-46E3-86F6-CBAC95E21A30}" destId="{AE9742DB-FF7E-4A17-B0F9-51FC2BE76345}" srcOrd="1" destOrd="0" presId="urn:microsoft.com/office/officeart/2005/8/layout/venn2"/>
    <dgm:cxn modelId="{C21CC564-26BE-4CAE-B444-51F705462D10}" type="presParOf" srcId="{415F8853-BE89-4874-9E25-7C8EF15A88DF}" destId="{9B08FA89-6AF9-403B-8A9B-5ED001286955}" srcOrd="2" destOrd="0" presId="urn:microsoft.com/office/officeart/2005/8/layout/venn2"/>
    <dgm:cxn modelId="{3DBEEDA2-81C5-402C-B5E0-A1E7A07B98A1}" type="presParOf" srcId="{9B08FA89-6AF9-403B-8A9B-5ED001286955}" destId="{71DB5EB3-87B3-4782-ABB7-6442C0D1CD96}" srcOrd="0" destOrd="0" presId="urn:microsoft.com/office/officeart/2005/8/layout/venn2"/>
    <dgm:cxn modelId="{CA9887F8-148B-4106-88E1-C958598DD4F8}" type="presParOf" srcId="{9B08FA89-6AF9-403B-8A9B-5ED001286955}" destId="{5386E250-52E2-4962-B539-7D5DCA65E42A}" srcOrd="1" destOrd="0" presId="urn:microsoft.com/office/officeart/2005/8/layout/venn2"/>
    <dgm:cxn modelId="{50C4CE33-4816-46BD-A499-45774C7C9E08}" type="presParOf" srcId="{415F8853-BE89-4874-9E25-7C8EF15A88DF}" destId="{C035F1C3-D5C1-408E-8F22-A0F1C4FB3F87}" srcOrd="3" destOrd="0" presId="urn:microsoft.com/office/officeart/2005/8/layout/venn2"/>
    <dgm:cxn modelId="{1E09ACDB-B625-4D06-86DF-9DEFCB4117DA}" type="presParOf" srcId="{C035F1C3-D5C1-408E-8F22-A0F1C4FB3F87}" destId="{FEAD7703-2DD3-4D6C-BE06-A31BBB52314C}" srcOrd="0" destOrd="0" presId="urn:microsoft.com/office/officeart/2005/8/layout/venn2"/>
    <dgm:cxn modelId="{47D47557-787F-4EEA-9141-803960B0D7D9}" type="presParOf" srcId="{C035F1C3-D5C1-408E-8F22-A0F1C4FB3F87}" destId="{4EE45E45-F001-4B86-B978-0B48EBBB8B8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36E43D-8E8D-4613-B903-1FC6B5F6E884}" type="doc">
      <dgm:prSet loTypeId="urn:microsoft.com/office/officeart/2005/8/layout/venn1" loCatId="relationship" qsTypeId="urn:microsoft.com/office/officeart/2005/8/quickstyle/3d2" qsCatId="3D" csTypeId="urn:microsoft.com/office/officeart/2005/8/colors/colorful4" csCatId="colorful" phldr="1"/>
      <dgm:spPr/>
    </dgm:pt>
    <dgm:pt modelId="{AE5E2279-CA52-4EF5-9506-B5AA74E228AD}">
      <dgm:prSet phldrT="[Text]"/>
      <dgm:spPr/>
      <dgm:t>
        <a:bodyPr/>
        <a:lstStyle/>
        <a:p>
          <a:r>
            <a:rPr lang="en-US" b="1" dirty="0">
              <a:solidFill>
                <a:srgbClr val="C00000"/>
              </a:solidFill>
              <a:effectLst>
                <a:outerShdw blurRad="38100" dist="38100" dir="2700000" algn="tl">
                  <a:srgbClr val="000000">
                    <a:alpha val="43137"/>
                  </a:srgbClr>
                </a:outerShdw>
              </a:effectLst>
              <a:latin typeface="Ravie" panose="04040805050809020602" pitchFamily="82" charset="0"/>
            </a:rPr>
            <a:t>SALVATION ESSENTIALS</a:t>
          </a:r>
        </a:p>
      </dgm:t>
    </dgm:pt>
    <dgm:pt modelId="{F9146CA6-D7D6-475F-9C91-BBAE4F553FCE}" type="parTrans" cxnId="{CA570934-6071-4038-A9D1-FC6B95D53B22}">
      <dgm:prSet/>
      <dgm:spPr/>
      <dgm:t>
        <a:bodyPr/>
        <a:lstStyle/>
        <a:p>
          <a:endParaRPr lang="en-US"/>
        </a:p>
      </dgm:t>
    </dgm:pt>
    <dgm:pt modelId="{0BD4F2C4-88B7-4AAB-B05B-93D86388A24B}" type="sibTrans" cxnId="{CA570934-6071-4038-A9D1-FC6B95D53B22}">
      <dgm:prSet/>
      <dgm:spPr/>
      <dgm:t>
        <a:bodyPr/>
        <a:lstStyle/>
        <a:p>
          <a:endParaRPr lang="en-US"/>
        </a:p>
      </dgm:t>
    </dgm:pt>
    <dgm:pt modelId="{A2CEBFB9-6747-48CB-A1D7-1AF916846741}">
      <dgm:prSet phldrT="[Text]"/>
      <dgm:spPr/>
      <dgm:t>
        <a:bodyPr/>
        <a:lstStyle/>
        <a:p>
          <a:r>
            <a:rPr lang="en-US" b="1" dirty="0">
              <a:solidFill>
                <a:srgbClr val="C00000"/>
              </a:solidFill>
              <a:effectLst>
                <a:outerShdw blurRad="38100" dist="38100" dir="2700000" algn="tl">
                  <a:srgbClr val="000000">
                    <a:alpha val="43137"/>
                  </a:srgbClr>
                </a:outerShdw>
              </a:effectLst>
              <a:latin typeface="Ravie" panose="04040805050809020602" pitchFamily="82" charset="0"/>
            </a:rPr>
            <a:t>OVER WIDE</a:t>
          </a:r>
        </a:p>
        <a:p>
          <a:r>
            <a:rPr lang="en-US" b="1" dirty="0">
              <a:solidFill>
                <a:srgbClr val="C00000"/>
              </a:solidFill>
              <a:effectLst>
                <a:outerShdw blurRad="38100" dist="38100" dir="2700000" algn="tl">
                  <a:srgbClr val="000000">
                    <a:alpha val="43137"/>
                  </a:srgbClr>
                </a:outerShdw>
              </a:effectLst>
              <a:latin typeface="Ravie" panose="04040805050809020602" pitchFamily="82" charset="0"/>
            </a:rPr>
            <a:t>FELLOWSHIP</a:t>
          </a:r>
        </a:p>
      </dgm:t>
    </dgm:pt>
    <dgm:pt modelId="{1D1583CD-810E-4350-ABBC-A8A8DB0DDF70}" type="parTrans" cxnId="{85EAE005-47EE-4CAE-860C-C1DE88ECE9B7}">
      <dgm:prSet/>
      <dgm:spPr/>
      <dgm:t>
        <a:bodyPr/>
        <a:lstStyle/>
        <a:p>
          <a:endParaRPr lang="en-US"/>
        </a:p>
      </dgm:t>
    </dgm:pt>
    <dgm:pt modelId="{B6401DF1-500F-439B-9E61-CAD57295BB0F}" type="sibTrans" cxnId="{85EAE005-47EE-4CAE-860C-C1DE88ECE9B7}">
      <dgm:prSet/>
      <dgm:spPr/>
      <dgm:t>
        <a:bodyPr/>
        <a:lstStyle/>
        <a:p>
          <a:endParaRPr lang="en-US"/>
        </a:p>
      </dgm:t>
    </dgm:pt>
    <dgm:pt modelId="{351806B1-6810-4389-90D9-9CD2A751A3C2}">
      <dgm:prSet phldrT="[Text]"/>
      <dgm:spPr/>
      <dgm:t>
        <a:bodyPr/>
        <a:lstStyle/>
        <a:p>
          <a:r>
            <a:rPr lang="en-US" b="1" dirty="0">
              <a:solidFill>
                <a:srgbClr val="C00000"/>
              </a:solidFill>
              <a:effectLst>
                <a:outerShdw blurRad="38100" dist="38100" dir="2700000" algn="tl">
                  <a:srgbClr val="000000">
                    <a:alpha val="43137"/>
                  </a:srgbClr>
                </a:outerShdw>
              </a:effectLst>
              <a:latin typeface="Ravie" panose="04040805050809020602" pitchFamily="82" charset="0"/>
            </a:rPr>
            <a:t>SPIRITUAL MATURITY</a:t>
          </a:r>
        </a:p>
      </dgm:t>
    </dgm:pt>
    <dgm:pt modelId="{565DD89B-D53B-4D85-BB67-831CC6F32B0B}" type="parTrans" cxnId="{D63DA785-CE9C-46ED-8B17-2D1D807C2F3F}">
      <dgm:prSet/>
      <dgm:spPr/>
      <dgm:t>
        <a:bodyPr/>
        <a:lstStyle/>
        <a:p>
          <a:endParaRPr lang="en-US"/>
        </a:p>
      </dgm:t>
    </dgm:pt>
    <dgm:pt modelId="{1ECE2B46-41C1-44C7-B898-06C9C597C405}" type="sibTrans" cxnId="{D63DA785-CE9C-46ED-8B17-2D1D807C2F3F}">
      <dgm:prSet/>
      <dgm:spPr/>
      <dgm:t>
        <a:bodyPr/>
        <a:lstStyle/>
        <a:p>
          <a:endParaRPr lang="en-US"/>
        </a:p>
      </dgm:t>
    </dgm:pt>
    <dgm:pt modelId="{25DE8ACD-E260-4F3C-BD9B-E99D9B913418}" type="pres">
      <dgm:prSet presAssocID="{4536E43D-8E8D-4613-B903-1FC6B5F6E884}" presName="compositeShape" presStyleCnt="0">
        <dgm:presLayoutVars>
          <dgm:chMax val="7"/>
          <dgm:dir/>
          <dgm:resizeHandles val="exact"/>
        </dgm:presLayoutVars>
      </dgm:prSet>
      <dgm:spPr/>
    </dgm:pt>
    <dgm:pt modelId="{C6B84DC5-BA79-4981-82F9-DEB32EA7ACE2}" type="pres">
      <dgm:prSet presAssocID="{AE5E2279-CA52-4EF5-9506-B5AA74E228AD}" presName="circ1" presStyleLbl="vennNode1" presStyleIdx="0" presStyleCnt="3"/>
      <dgm:spPr/>
    </dgm:pt>
    <dgm:pt modelId="{73E009C7-A209-4039-B58A-7155220FB259}" type="pres">
      <dgm:prSet presAssocID="{AE5E2279-CA52-4EF5-9506-B5AA74E228AD}" presName="circ1Tx" presStyleLbl="revTx" presStyleIdx="0" presStyleCnt="0">
        <dgm:presLayoutVars>
          <dgm:chMax val="0"/>
          <dgm:chPref val="0"/>
          <dgm:bulletEnabled val="1"/>
        </dgm:presLayoutVars>
      </dgm:prSet>
      <dgm:spPr/>
    </dgm:pt>
    <dgm:pt modelId="{6229083A-BF84-4529-A1E1-59BB1172A077}" type="pres">
      <dgm:prSet presAssocID="{A2CEBFB9-6747-48CB-A1D7-1AF916846741}" presName="circ2" presStyleLbl="vennNode1" presStyleIdx="1" presStyleCnt="3"/>
      <dgm:spPr/>
    </dgm:pt>
    <dgm:pt modelId="{D0238533-8EA4-4FEA-A362-CD3FB72308B5}" type="pres">
      <dgm:prSet presAssocID="{A2CEBFB9-6747-48CB-A1D7-1AF916846741}" presName="circ2Tx" presStyleLbl="revTx" presStyleIdx="0" presStyleCnt="0">
        <dgm:presLayoutVars>
          <dgm:chMax val="0"/>
          <dgm:chPref val="0"/>
          <dgm:bulletEnabled val="1"/>
        </dgm:presLayoutVars>
      </dgm:prSet>
      <dgm:spPr/>
    </dgm:pt>
    <dgm:pt modelId="{E0246B9E-BF48-431B-B6A4-370A3D1C4088}" type="pres">
      <dgm:prSet presAssocID="{351806B1-6810-4389-90D9-9CD2A751A3C2}" presName="circ3" presStyleLbl="vennNode1" presStyleIdx="2" presStyleCnt="3"/>
      <dgm:spPr/>
    </dgm:pt>
    <dgm:pt modelId="{DE1FA2F3-943A-4286-9524-F09295F9AE3C}" type="pres">
      <dgm:prSet presAssocID="{351806B1-6810-4389-90D9-9CD2A751A3C2}" presName="circ3Tx" presStyleLbl="revTx" presStyleIdx="0" presStyleCnt="0">
        <dgm:presLayoutVars>
          <dgm:chMax val="0"/>
          <dgm:chPref val="0"/>
          <dgm:bulletEnabled val="1"/>
        </dgm:presLayoutVars>
      </dgm:prSet>
      <dgm:spPr/>
    </dgm:pt>
  </dgm:ptLst>
  <dgm:cxnLst>
    <dgm:cxn modelId="{85EAE005-47EE-4CAE-860C-C1DE88ECE9B7}" srcId="{4536E43D-8E8D-4613-B903-1FC6B5F6E884}" destId="{A2CEBFB9-6747-48CB-A1D7-1AF916846741}" srcOrd="1" destOrd="0" parTransId="{1D1583CD-810E-4350-ABBC-A8A8DB0DDF70}" sibTransId="{B6401DF1-500F-439B-9E61-CAD57295BB0F}"/>
    <dgm:cxn modelId="{CA570934-6071-4038-A9D1-FC6B95D53B22}" srcId="{4536E43D-8E8D-4613-B903-1FC6B5F6E884}" destId="{AE5E2279-CA52-4EF5-9506-B5AA74E228AD}" srcOrd="0" destOrd="0" parTransId="{F9146CA6-D7D6-475F-9C91-BBAE4F553FCE}" sibTransId="{0BD4F2C4-88B7-4AAB-B05B-93D86388A24B}"/>
    <dgm:cxn modelId="{465FA640-7237-4792-A84D-43217C9E903E}" type="presOf" srcId="{351806B1-6810-4389-90D9-9CD2A751A3C2}" destId="{DE1FA2F3-943A-4286-9524-F09295F9AE3C}" srcOrd="1" destOrd="0" presId="urn:microsoft.com/office/officeart/2005/8/layout/venn1"/>
    <dgm:cxn modelId="{0BAB4060-BAB8-4D32-89CD-C9074C7AFBDB}" type="presOf" srcId="{4536E43D-8E8D-4613-B903-1FC6B5F6E884}" destId="{25DE8ACD-E260-4F3C-BD9B-E99D9B913418}" srcOrd="0" destOrd="0" presId="urn:microsoft.com/office/officeart/2005/8/layout/venn1"/>
    <dgm:cxn modelId="{9391A44B-EB5F-41CF-8119-B75C22AC1921}" type="presOf" srcId="{A2CEBFB9-6747-48CB-A1D7-1AF916846741}" destId="{D0238533-8EA4-4FEA-A362-CD3FB72308B5}" srcOrd="1" destOrd="0" presId="urn:microsoft.com/office/officeart/2005/8/layout/venn1"/>
    <dgm:cxn modelId="{8ED02C7F-1C46-45A5-9FA8-370E80E849FD}" type="presOf" srcId="{AE5E2279-CA52-4EF5-9506-B5AA74E228AD}" destId="{C6B84DC5-BA79-4981-82F9-DEB32EA7ACE2}" srcOrd="0" destOrd="0" presId="urn:microsoft.com/office/officeart/2005/8/layout/venn1"/>
    <dgm:cxn modelId="{D63DA785-CE9C-46ED-8B17-2D1D807C2F3F}" srcId="{4536E43D-8E8D-4613-B903-1FC6B5F6E884}" destId="{351806B1-6810-4389-90D9-9CD2A751A3C2}" srcOrd="2" destOrd="0" parTransId="{565DD89B-D53B-4D85-BB67-831CC6F32B0B}" sibTransId="{1ECE2B46-41C1-44C7-B898-06C9C597C405}"/>
    <dgm:cxn modelId="{648209CF-E7F8-4834-A8C6-5FDE5A34D9ED}" type="presOf" srcId="{AE5E2279-CA52-4EF5-9506-B5AA74E228AD}" destId="{73E009C7-A209-4039-B58A-7155220FB259}" srcOrd="1" destOrd="0" presId="urn:microsoft.com/office/officeart/2005/8/layout/venn1"/>
    <dgm:cxn modelId="{C05D81E8-8566-443C-9BEF-E2911FFB2689}" type="presOf" srcId="{A2CEBFB9-6747-48CB-A1D7-1AF916846741}" destId="{6229083A-BF84-4529-A1E1-59BB1172A077}" srcOrd="0" destOrd="0" presId="urn:microsoft.com/office/officeart/2005/8/layout/venn1"/>
    <dgm:cxn modelId="{2FB76CEF-2375-4354-9F44-7B8C2005483B}" type="presOf" srcId="{351806B1-6810-4389-90D9-9CD2A751A3C2}" destId="{E0246B9E-BF48-431B-B6A4-370A3D1C4088}" srcOrd="0" destOrd="0" presId="urn:microsoft.com/office/officeart/2005/8/layout/venn1"/>
    <dgm:cxn modelId="{6401F8D3-EF96-4B8F-A399-F9162E932FDA}" type="presParOf" srcId="{25DE8ACD-E260-4F3C-BD9B-E99D9B913418}" destId="{C6B84DC5-BA79-4981-82F9-DEB32EA7ACE2}" srcOrd="0" destOrd="0" presId="urn:microsoft.com/office/officeart/2005/8/layout/venn1"/>
    <dgm:cxn modelId="{D515EA10-9164-4AE5-A96F-FBD11E461065}" type="presParOf" srcId="{25DE8ACD-E260-4F3C-BD9B-E99D9B913418}" destId="{73E009C7-A209-4039-B58A-7155220FB259}" srcOrd="1" destOrd="0" presId="urn:microsoft.com/office/officeart/2005/8/layout/venn1"/>
    <dgm:cxn modelId="{54ACF832-52EB-47EB-AD32-546484519D6B}" type="presParOf" srcId="{25DE8ACD-E260-4F3C-BD9B-E99D9B913418}" destId="{6229083A-BF84-4529-A1E1-59BB1172A077}" srcOrd="2" destOrd="0" presId="urn:microsoft.com/office/officeart/2005/8/layout/venn1"/>
    <dgm:cxn modelId="{5D8A5A97-F3A8-46EC-836A-C43F53681033}" type="presParOf" srcId="{25DE8ACD-E260-4F3C-BD9B-E99D9B913418}" destId="{D0238533-8EA4-4FEA-A362-CD3FB72308B5}" srcOrd="3" destOrd="0" presId="urn:microsoft.com/office/officeart/2005/8/layout/venn1"/>
    <dgm:cxn modelId="{2678184A-6F7A-4838-978C-93B5D9F7CC16}" type="presParOf" srcId="{25DE8ACD-E260-4F3C-BD9B-E99D9B913418}" destId="{E0246B9E-BF48-431B-B6A4-370A3D1C4088}" srcOrd="4" destOrd="0" presId="urn:microsoft.com/office/officeart/2005/8/layout/venn1"/>
    <dgm:cxn modelId="{A237B40A-BFC7-42B1-8A0D-FDFF193904F0}" type="presParOf" srcId="{25DE8ACD-E260-4F3C-BD9B-E99D9B913418}" destId="{DE1FA2F3-943A-4286-9524-F09295F9AE3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A80F6-8A48-4C91-B1A1-AF88B20EA84C}">
      <dsp:nvSpPr>
        <dsp:cNvPr id="0" name=""/>
        <dsp:cNvSpPr/>
      </dsp:nvSpPr>
      <dsp:spPr>
        <a:xfrm>
          <a:off x="2637893" y="43752"/>
          <a:ext cx="7999034" cy="7999034"/>
        </a:xfrm>
        <a:prstGeom prst="ellipse">
          <a:avLst/>
        </a:prstGeom>
        <a:solidFill>
          <a:schemeClr val="accent2">
            <a:alpha val="50000"/>
            <a:hueOff val="0"/>
            <a:satOff val="0"/>
            <a:lumOff val="0"/>
            <a:alphaOff val="0"/>
          </a:schemeClr>
        </a:solidFill>
        <a:ln>
          <a:noFill/>
        </a:ln>
        <a:effectLst>
          <a:outerShdw blurRad="38100" dist="12700" dir="5400000" algn="ctr" rotWithShape="0">
            <a:srgbClr val="000000">
              <a:alpha val="63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bg2">
                  <a:lumMod val="90000"/>
                </a:schemeClr>
              </a:solidFill>
              <a:effectLst>
                <a:outerShdw blurRad="38100" dist="38100" dir="2700000" algn="tl">
                  <a:srgbClr val="000000">
                    <a:alpha val="43137"/>
                  </a:srgbClr>
                </a:outerShdw>
              </a:effectLst>
              <a:latin typeface="Ravie" panose="04040805050809020602" pitchFamily="82" charset="0"/>
            </a:rPr>
            <a:t>BROTHERHOOD</a:t>
          </a:r>
        </a:p>
      </dsp:txBody>
      <dsp:txXfrm>
        <a:off x="3754875" y="987010"/>
        <a:ext cx="4612055" cy="6112518"/>
      </dsp:txXfrm>
    </dsp:sp>
    <dsp:sp modelId="{B7F1EEF2-8E8E-448F-BC8B-F76E3B1F7898}">
      <dsp:nvSpPr>
        <dsp:cNvPr id="0" name=""/>
        <dsp:cNvSpPr/>
      </dsp:nvSpPr>
      <dsp:spPr>
        <a:xfrm>
          <a:off x="5742644" y="43752"/>
          <a:ext cx="7999034" cy="7999034"/>
        </a:xfrm>
        <a:prstGeom prst="ellipse">
          <a:avLst/>
        </a:prstGeom>
        <a:solidFill>
          <a:schemeClr val="accent2">
            <a:alpha val="50000"/>
            <a:hueOff val="2748086"/>
            <a:satOff val="-54774"/>
            <a:lumOff val="2353"/>
            <a:alphaOff val="0"/>
          </a:schemeClr>
        </a:solidFill>
        <a:ln>
          <a:noFill/>
        </a:ln>
        <a:effectLst>
          <a:outerShdw blurRad="38100" dist="12700" dir="5400000" algn="ctr" rotWithShape="0">
            <a:srgbClr val="000000">
              <a:alpha val="63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b="1" kern="1200" dirty="0">
              <a:solidFill>
                <a:schemeClr val="accent5">
                  <a:lumMod val="50000"/>
                </a:schemeClr>
              </a:solidFill>
              <a:effectLst>
                <a:outerShdw blurRad="38100" dist="38100" dir="2700000" algn="tl">
                  <a:srgbClr val="000000">
                    <a:alpha val="43137"/>
                  </a:srgbClr>
                </a:outerShdw>
              </a:effectLst>
              <a:latin typeface="Ravie" panose="04040805050809020602" pitchFamily="82" charset="0"/>
            </a:rPr>
            <a:t>FELLOWSHIP</a:t>
          </a:r>
        </a:p>
      </dsp:txBody>
      <dsp:txXfrm>
        <a:off x="8012640" y="987010"/>
        <a:ext cx="4612055" cy="6112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037EB-7591-4395-9E87-4D1A9647EEBE}">
      <dsp:nvSpPr>
        <dsp:cNvPr id="0" name=""/>
        <dsp:cNvSpPr/>
      </dsp:nvSpPr>
      <dsp:spPr>
        <a:xfrm>
          <a:off x="223517" y="1411349"/>
          <a:ext cx="5513432" cy="5513432"/>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990033"/>
              </a:solidFill>
              <a:effectLst>
                <a:outerShdw blurRad="38100" dist="38100" dir="2700000" algn="tl">
                  <a:srgbClr val="000000">
                    <a:alpha val="43137"/>
                  </a:srgbClr>
                </a:outerShdw>
              </a:effectLst>
              <a:latin typeface="Ravie" panose="04040805050809020602" pitchFamily="82" charset="0"/>
            </a:rPr>
            <a:t>SPIRITUAL FULLNESS</a:t>
          </a:r>
        </a:p>
      </dsp:txBody>
      <dsp:txXfrm>
        <a:off x="993411" y="2061501"/>
        <a:ext cx="3178916" cy="4213128"/>
      </dsp:txXfrm>
    </dsp:sp>
    <dsp:sp modelId="{62A52F48-8D97-4725-9D27-290953AB5587}">
      <dsp:nvSpPr>
        <dsp:cNvPr id="0" name=""/>
        <dsp:cNvSpPr/>
      </dsp:nvSpPr>
      <dsp:spPr>
        <a:xfrm>
          <a:off x="4197162" y="1411349"/>
          <a:ext cx="5513432" cy="5513432"/>
        </a:xfrm>
        <a:prstGeom prst="ellipse">
          <a:avLst/>
        </a:prstGeom>
        <a:solidFill>
          <a:schemeClr val="accent2">
            <a:alpha val="50000"/>
            <a:hueOff val="2748086"/>
            <a:satOff val="-54774"/>
            <a:lumOff val="235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0" kern="1200" dirty="0">
              <a:solidFill>
                <a:srgbClr val="990033"/>
              </a:solidFill>
              <a:effectLst>
                <a:outerShdw blurRad="38100" dist="38100" dir="2700000" algn="tl">
                  <a:srgbClr val="000000">
                    <a:alpha val="43137"/>
                  </a:srgbClr>
                </a:outerShdw>
              </a:effectLst>
              <a:latin typeface="Ravie" panose="04040805050809020602" pitchFamily="82" charset="0"/>
            </a:rPr>
            <a:t>DOCTRINAL FULLNESS</a:t>
          </a:r>
        </a:p>
      </dsp:txBody>
      <dsp:txXfrm>
        <a:off x="5761785" y="2061501"/>
        <a:ext cx="3178916" cy="4213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A80F6-8A48-4C91-B1A1-AF88B20EA84C}">
      <dsp:nvSpPr>
        <dsp:cNvPr id="0" name=""/>
        <dsp:cNvSpPr/>
      </dsp:nvSpPr>
      <dsp:spPr>
        <a:xfrm>
          <a:off x="400321" y="17334"/>
          <a:ext cx="6338138" cy="6338138"/>
        </a:xfrm>
        <a:prstGeom prst="ellipse">
          <a:avLst/>
        </a:prstGeom>
        <a:solidFill>
          <a:schemeClr val="accent2">
            <a:alpha val="50000"/>
            <a:hueOff val="0"/>
            <a:satOff val="0"/>
            <a:lumOff val="0"/>
            <a:alphaOff val="0"/>
          </a:schemeClr>
        </a:solidFill>
        <a:ln>
          <a:noFill/>
        </a:ln>
        <a:effectLst>
          <a:outerShdw blurRad="38100" dist="12700" dir="5400000" algn="ctr" rotWithShape="0">
            <a:srgbClr val="000000">
              <a:alpha val="63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bg2">
                  <a:lumMod val="90000"/>
                </a:schemeClr>
              </a:solidFill>
              <a:effectLst>
                <a:outerShdw blurRad="38100" dist="38100" dir="2700000" algn="tl">
                  <a:srgbClr val="000000">
                    <a:alpha val="43137"/>
                  </a:srgbClr>
                </a:outerShdw>
              </a:effectLst>
              <a:latin typeface="Ravie" panose="04040805050809020602" pitchFamily="82" charset="0"/>
            </a:rPr>
            <a:t>SPIRITUAL </a:t>
          </a:r>
        </a:p>
        <a:p>
          <a:pPr marL="0" lvl="0" indent="0" algn="ctr" defTabSz="1689100">
            <a:lnSpc>
              <a:spcPct val="90000"/>
            </a:lnSpc>
            <a:spcBef>
              <a:spcPct val="0"/>
            </a:spcBef>
            <a:spcAft>
              <a:spcPct val="35000"/>
            </a:spcAft>
            <a:buNone/>
          </a:pPr>
          <a:r>
            <a:rPr lang="en-US" sz="3800" kern="1200" dirty="0">
              <a:solidFill>
                <a:schemeClr val="bg2">
                  <a:lumMod val="90000"/>
                </a:schemeClr>
              </a:solidFill>
              <a:effectLst>
                <a:outerShdw blurRad="38100" dist="38100" dir="2700000" algn="tl">
                  <a:srgbClr val="000000">
                    <a:alpha val="43137"/>
                  </a:srgbClr>
                </a:outerShdw>
              </a:effectLst>
              <a:latin typeface="Ravie" panose="04040805050809020602" pitchFamily="82" charset="0"/>
            </a:rPr>
            <a:t>FULLNESS</a:t>
          </a:r>
        </a:p>
      </dsp:txBody>
      <dsp:txXfrm>
        <a:off x="1285376" y="764736"/>
        <a:ext cx="3654422" cy="4843333"/>
      </dsp:txXfrm>
    </dsp:sp>
    <dsp:sp modelId="{B7F1EEF2-8E8E-448F-BC8B-F76E3B1F7898}">
      <dsp:nvSpPr>
        <dsp:cNvPr id="0" name=""/>
        <dsp:cNvSpPr/>
      </dsp:nvSpPr>
      <dsp:spPr>
        <a:xfrm>
          <a:off x="4968349" y="17334"/>
          <a:ext cx="6338138" cy="6338138"/>
        </a:xfrm>
        <a:prstGeom prst="ellipse">
          <a:avLst/>
        </a:prstGeom>
        <a:solidFill>
          <a:schemeClr val="accent2">
            <a:alpha val="50000"/>
            <a:hueOff val="2748086"/>
            <a:satOff val="-54774"/>
            <a:lumOff val="2353"/>
            <a:alphaOff val="0"/>
          </a:schemeClr>
        </a:solidFill>
        <a:ln>
          <a:noFill/>
        </a:ln>
        <a:effectLst>
          <a:outerShdw blurRad="38100" dist="12700" dir="5400000" algn="ctr" rotWithShape="0">
            <a:srgbClr val="000000">
              <a:alpha val="63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r>
            <a:rPr lang="en-US" sz="3800" b="1" kern="1200" dirty="0">
              <a:solidFill>
                <a:schemeClr val="accent5">
                  <a:lumMod val="50000"/>
                </a:schemeClr>
              </a:solidFill>
              <a:effectLst>
                <a:outerShdw blurRad="38100" dist="38100" dir="2700000" algn="tl">
                  <a:srgbClr val="000000">
                    <a:alpha val="43137"/>
                  </a:srgbClr>
                </a:outerShdw>
              </a:effectLst>
              <a:latin typeface="Ravie" panose="04040805050809020602" pitchFamily="82" charset="0"/>
            </a:rPr>
            <a:t>DOCTRINAL </a:t>
          </a:r>
        </a:p>
        <a:p>
          <a:pPr marL="0" lvl="0" indent="0" algn="ctr" defTabSz="1689100">
            <a:lnSpc>
              <a:spcPct val="90000"/>
            </a:lnSpc>
            <a:spcBef>
              <a:spcPct val="0"/>
            </a:spcBef>
            <a:spcAft>
              <a:spcPct val="35000"/>
            </a:spcAft>
            <a:buNone/>
          </a:pPr>
          <a:r>
            <a:rPr lang="en-US" sz="3800" b="1" kern="1200" dirty="0">
              <a:solidFill>
                <a:schemeClr val="accent5">
                  <a:lumMod val="50000"/>
                </a:schemeClr>
              </a:solidFill>
              <a:effectLst>
                <a:outerShdw blurRad="38100" dist="38100" dir="2700000" algn="tl">
                  <a:srgbClr val="000000">
                    <a:alpha val="43137"/>
                  </a:srgbClr>
                </a:outerShdw>
              </a:effectLst>
              <a:latin typeface="Ravie" panose="04040805050809020602" pitchFamily="82" charset="0"/>
            </a:rPr>
            <a:t>FULLNESS</a:t>
          </a:r>
        </a:p>
      </dsp:txBody>
      <dsp:txXfrm>
        <a:off x="6767010" y="764736"/>
        <a:ext cx="3654422" cy="48433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A30EA-4116-4500-8350-B0004B404250}">
      <dsp:nvSpPr>
        <dsp:cNvPr id="0" name=""/>
        <dsp:cNvSpPr/>
      </dsp:nvSpPr>
      <dsp:spPr>
        <a:xfrm>
          <a:off x="1554493" y="66544"/>
          <a:ext cx="3194158" cy="3194158"/>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effectLst>
                <a:outerShdw blurRad="38100" dist="38100" dir="2700000" algn="tl">
                  <a:srgbClr val="000000">
                    <a:alpha val="43137"/>
                  </a:srgbClr>
                </a:outerShdw>
              </a:effectLst>
            </a:rPr>
            <a:t> </a:t>
          </a:r>
          <a:r>
            <a:rPr lang="en-US" sz="1900" b="1" kern="1200" dirty="0">
              <a:solidFill>
                <a:srgbClr val="990000"/>
              </a:solidFill>
              <a:effectLst>
                <a:outerShdw blurRad="38100" dist="38100" dir="2700000" algn="tl">
                  <a:srgbClr val="000000">
                    <a:alpha val="43137"/>
                  </a:srgbClr>
                </a:outerShdw>
              </a:effectLst>
              <a:latin typeface="Ravie" panose="04040805050809020602" pitchFamily="82" charset="0"/>
            </a:rPr>
            <a:t>Salvation Essentials</a:t>
          </a:r>
        </a:p>
      </dsp:txBody>
      <dsp:txXfrm>
        <a:off x="1980381" y="625522"/>
        <a:ext cx="2342382" cy="1437371"/>
      </dsp:txXfrm>
    </dsp:sp>
    <dsp:sp modelId="{C4D8C59B-FC15-40E7-B17C-7954323A84F6}">
      <dsp:nvSpPr>
        <dsp:cNvPr id="0" name=""/>
        <dsp:cNvSpPr/>
      </dsp:nvSpPr>
      <dsp:spPr>
        <a:xfrm>
          <a:off x="2707052" y="2062893"/>
          <a:ext cx="3194158" cy="3194158"/>
        </a:xfrm>
        <a:prstGeom prst="ellipse">
          <a:avLst/>
        </a:prstGeom>
        <a:solidFill>
          <a:schemeClr val="accent3">
            <a:alpha val="50000"/>
            <a:hueOff val="-767172"/>
            <a:satOff val="30179"/>
            <a:lumOff val="-137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t> </a:t>
          </a:r>
          <a:r>
            <a:rPr lang="en-US" sz="1900" b="1" kern="1200" dirty="0">
              <a:solidFill>
                <a:srgbClr val="990000"/>
              </a:solidFill>
              <a:effectLst>
                <a:outerShdw blurRad="38100" dist="38100" dir="2700000" algn="tl">
                  <a:srgbClr val="000000">
                    <a:alpha val="43137"/>
                  </a:srgbClr>
                </a:outerShdw>
              </a:effectLst>
              <a:latin typeface="Ravie" panose="04040805050809020602" pitchFamily="82" charset="0"/>
            </a:rPr>
            <a:t>Doctrinally Shallow</a:t>
          </a:r>
        </a:p>
      </dsp:txBody>
      <dsp:txXfrm>
        <a:off x="3683932" y="2888051"/>
        <a:ext cx="1916494" cy="1756787"/>
      </dsp:txXfrm>
    </dsp:sp>
    <dsp:sp modelId="{F10D3A26-39D6-42FB-A264-EA43B42E4FE6}">
      <dsp:nvSpPr>
        <dsp:cNvPr id="0" name=""/>
        <dsp:cNvSpPr/>
      </dsp:nvSpPr>
      <dsp:spPr>
        <a:xfrm>
          <a:off x="401935" y="2062893"/>
          <a:ext cx="3194158" cy="3194158"/>
        </a:xfrm>
        <a:prstGeom prst="ellipse">
          <a:avLst/>
        </a:prstGeom>
        <a:solidFill>
          <a:schemeClr val="accent3">
            <a:alpha val="50000"/>
            <a:hueOff val="-1534345"/>
            <a:satOff val="60358"/>
            <a:lumOff val="-274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 </a:t>
          </a:r>
          <a:r>
            <a:rPr lang="en-US" sz="1900" b="1" kern="1200" dirty="0">
              <a:solidFill>
                <a:srgbClr val="990000"/>
              </a:solidFill>
              <a:effectLst>
                <a:outerShdw blurRad="38100" dist="38100" dir="2700000" algn="tl">
                  <a:srgbClr val="000000">
                    <a:alpha val="43137"/>
                  </a:srgbClr>
                </a:outerShdw>
              </a:effectLst>
              <a:latin typeface="Ravie" panose="04040805050809020602" pitchFamily="82" charset="0"/>
            </a:rPr>
            <a:t>Spiritually Immature </a:t>
          </a:r>
        </a:p>
      </dsp:txBody>
      <dsp:txXfrm>
        <a:off x="702718" y="2888051"/>
        <a:ext cx="1916494" cy="1756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84DC5-BA79-4981-82F9-DEB32EA7ACE2}">
      <dsp:nvSpPr>
        <dsp:cNvPr id="0" name=""/>
        <dsp:cNvSpPr/>
      </dsp:nvSpPr>
      <dsp:spPr>
        <a:xfrm>
          <a:off x="4127414" y="71916"/>
          <a:ext cx="3451980" cy="3451980"/>
        </a:xfrm>
        <a:prstGeom prst="ellipse">
          <a:avLst/>
        </a:prstGeom>
        <a:gradFill rotWithShape="0">
          <a:gsLst>
            <a:gs pos="0">
              <a:schemeClr val="accent4">
                <a:alpha val="50000"/>
                <a:hueOff val="0"/>
                <a:satOff val="0"/>
                <a:lumOff val="0"/>
                <a:alphaOff val="0"/>
                <a:satMod val="100000"/>
                <a:lumMod val="100000"/>
              </a:schemeClr>
            </a:gs>
            <a:gs pos="50000">
              <a:schemeClr val="accent4">
                <a:alpha val="50000"/>
                <a:hueOff val="0"/>
                <a:satOff val="0"/>
                <a:lumOff val="0"/>
                <a:alphaOff val="0"/>
                <a:shade val="99000"/>
                <a:satMod val="105000"/>
                <a:lumMod val="100000"/>
              </a:schemeClr>
            </a:gs>
            <a:gs pos="100000">
              <a:schemeClr val="accent4">
                <a:alpha val="50000"/>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C00000"/>
              </a:solidFill>
              <a:effectLst>
                <a:outerShdw blurRad="38100" dist="38100" dir="2700000" algn="tl">
                  <a:srgbClr val="000000">
                    <a:alpha val="43137"/>
                  </a:srgbClr>
                </a:outerShdw>
              </a:effectLst>
              <a:latin typeface="Ravie" panose="04040805050809020602" pitchFamily="82" charset="0"/>
            </a:rPr>
            <a:t>SALVATION ESSENTIALS</a:t>
          </a:r>
        </a:p>
      </dsp:txBody>
      <dsp:txXfrm>
        <a:off x="4587678" y="676012"/>
        <a:ext cx="2531452" cy="1553391"/>
      </dsp:txXfrm>
    </dsp:sp>
    <dsp:sp modelId="{6229083A-BF84-4529-A1E1-59BB1172A077}">
      <dsp:nvSpPr>
        <dsp:cNvPr id="0" name=""/>
        <dsp:cNvSpPr/>
      </dsp:nvSpPr>
      <dsp:spPr>
        <a:xfrm>
          <a:off x="5373003" y="2229404"/>
          <a:ext cx="3451980" cy="3451980"/>
        </a:xfrm>
        <a:prstGeom prst="ellipse">
          <a:avLst/>
        </a:prstGeom>
        <a:gradFill rotWithShape="0">
          <a:gsLst>
            <a:gs pos="0">
              <a:schemeClr val="accent4">
                <a:alpha val="50000"/>
                <a:hueOff val="3700879"/>
                <a:satOff val="-30179"/>
                <a:lumOff val="392"/>
                <a:alphaOff val="0"/>
                <a:satMod val="100000"/>
                <a:lumMod val="100000"/>
              </a:schemeClr>
            </a:gs>
            <a:gs pos="50000">
              <a:schemeClr val="accent4">
                <a:alpha val="50000"/>
                <a:hueOff val="3700879"/>
                <a:satOff val="-30179"/>
                <a:lumOff val="392"/>
                <a:alphaOff val="0"/>
                <a:shade val="99000"/>
                <a:satMod val="105000"/>
                <a:lumMod val="100000"/>
              </a:schemeClr>
            </a:gs>
            <a:gs pos="100000">
              <a:schemeClr val="accent4">
                <a:alpha val="50000"/>
                <a:hueOff val="3700879"/>
                <a:satOff val="-30179"/>
                <a:lumOff val="392"/>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C00000"/>
              </a:solidFill>
              <a:effectLst>
                <a:outerShdw blurRad="38100" dist="38100" dir="2700000" algn="tl">
                  <a:srgbClr val="000000">
                    <a:alpha val="43137"/>
                  </a:srgbClr>
                </a:outerShdw>
              </a:effectLst>
              <a:latin typeface="Ravie" panose="04040805050809020602" pitchFamily="82" charset="0"/>
            </a:rPr>
            <a:t>DOCTRINALLY SHALLOW</a:t>
          </a:r>
        </a:p>
      </dsp:txBody>
      <dsp:txXfrm>
        <a:off x="6428734" y="3121165"/>
        <a:ext cx="2071188" cy="1898589"/>
      </dsp:txXfrm>
    </dsp:sp>
    <dsp:sp modelId="{E0246B9E-BF48-431B-B6A4-370A3D1C4088}">
      <dsp:nvSpPr>
        <dsp:cNvPr id="0" name=""/>
        <dsp:cNvSpPr/>
      </dsp:nvSpPr>
      <dsp:spPr>
        <a:xfrm>
          <a:off x="2881824" y="2229404"/>
          <a:ext cx="3451980" cy="3451980"/>
        </a:xfrm>
        <a:prstGeom prst="ellipse">
          <a:avLst/>
        </a:prstGeom>
        <a:gradFill rotWithShape="0">
          <a:gsLst>
            <a:gs pos="0">
              <a:schemeClr val="accent4">
                <a:alpha val="50000"/>
                <a:hueOff val="7401758"/>
                <a:satOff val="-60358"/>
                <a:lumOff val="785"/>
                <a:alphaOff val="0"/>
                <a:satMod val="100000"/>
                <a:lumMod val="100000"/>
              </a:schemeClr>
            </a:gs>
            <a:gs pos="50000">
              <a:schemeClr val="accent4">
                <a:alpha val="50000"/>
                <a:hueOff val="7401758"/>
                <a:satOff val="-60358"/>
                <a:lumOff val="785"/>
                <a:alphaOff val="0"/>
                <a:shade val="99000"/>
                <a:satMod val="105000"/>
                <a:lumMod val="100000"/>
              </a:schemeClr>
            </a:gs>
            <a:gs pos="100000">
              <a:schemeClr val="accent4">
                <a:alpha val="50000"/>
                <a:hueOff val="7401758"/>
                <a:satOff val="-60358"/>
                <a:lumOff val="785"/>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C00000"/>
              </a:solidFill>
              <a:effectLst>
                <a:outerShdw blurRad="38100" dist="38100" dir="2700000" algn="tl">
                  <a:srgbClr val="000000">
                    <a:alpha val="43137"/>
                  </a:srgbClr>
                </a:outerShdw>
              </a:effectLst>
              <a:latin typeface="Ravie" panose="04040805050809020602" pitchFamily="82" charset="0"/>
            </a:rPr>
            <a:t>SPIRITUALLY IMMATURE</a:t>
          </a:r>
        </a:p>
      </dsp:txBody>
      <dsp:txXfrm>
        <a:off x="3206886" y="3121165"/>
        <a:ext cx="2071188" cy="18985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DE38E-51D4-44E9-AE06-1B9A11A24CFE}">
      <dsp:nvSpPr>
        <dsp:cNvPr id="0" name=""/>
        <dsp:cNvSpPr/>
      </dsp:nvSpPr>
      <dsp:spPr>
        <a:xfrm>
          <a:off x="3068259" y="0"/>
          <a:ext cx="5570290" cy="5570290"/>
        </a:xfrm>
        <a:prstGeom prst="ellipse">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effectLst>
                <a:outerShdw blurRad="38100" dist="38100" dir="2700000" algn="tl">
                  <a:srgbClr val="000000">
                    <a:alpha val="43137"/>
                  </a:srgbClr>
                </a:outerShdw>
              </a:effectLst>
            </a:rPr>
            <a:t>Faith Fellowship</a:t>
          </a:r>
        </a:p>
      </dsp:txBody>
      <dsp:txXfrm>
        <a:off x="5074677" y="278514"/>
        <a:ext cx="1557453" cy="835543"/>
      </dsp:txXfrm>
    </dsp:sp>
    <dsp:sp modelId="{D4F5490F-D594-4563-885B-991391E1BDC3}">
      <dsp:nvSpPr>
        <dsp:cNvPr id="0" name=""/>
        <dsp:cNvSpPr/>
      </dsp:nvSpPr>
      <dsp:spPr>
        <a:xfrm>
          <a:off x="3625288" y="1114057"/>
          <a:ext cx="4456232" cy="4456232"/>
        </a:xfrm>
        <a:prstGeom prst="ellipse">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effectLst>
                <a:outerShdw blurRad="38100" dist="38100" dir="2700000" algn="tl">
                  <a:srgbClr val="000000">
                    <a:alpha val="43137"/>
                  </a:srgbClr>
                </a:outerShdw>
              </a:effectLst>
            </a:rPr>
            <a:t>“In-Christ” Fellowship</a:t>
          </a:r>
        </a:p>
      </dsp:txBody>
      <dsp:txXfrm>
        <a:off x="5074677" y="1381431"/>
        <a:ext cx="1557453" cy="802121"/>
      </dsp:txXfrm>
    </dsp:sp>
    <dsp:sp modelId="{71DB5EB3-87B3-4782-ABB7-6442C0D1CD96}">
      <dsp:nvSpPr>
        <dsp:cNvPr id="0" name=""/>
        <dsp:cNvSpPr/>
      </dsp:nvSpPr>
      <dsp:spPr>
        <a:xfrm>
          <a:off x="4182317" y="2228116"/>
          <a:ext cx="3342174" cy="3342174"/>
        </a:xfrm>
        <a:prstGeom prst="ellipse">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effectLst>
                <a:outerShdw blurRad="38100" dist="38100" dir="2700000" algn="tl">
                  <a:srgbClr val="000000">
                    <a:alpha val="43137"/>
                  </a:srgbClr>
                </a:outerShdw>
              </a:effectLst>
            </a:rPr>
            <a:t>Conscience Fellowship</a:t>
          </a:r>
        </a:p>
      </dsp:txBody>
      <dsp:txXfrm>
        <a:off x="5074677" y="2478779"/>
        <a:ext cx="1557453" cy="751989"/>
      </dsp:txXfrm>
    </dsp:sp>
    <dsp:sp modelId="{FEAD7703-2DD3-4D6C-BE06-A31BBB52314C}">
      <dsp:nvSpPr>
        <dsp:cNvPr id="0" name=""/>
        <dsp:cNvSpPr/>
      </dsp:nvSpPr>
      <dsp:spPr>
        <a:xfrm>
          <a:off x="4739346" y="3342174"/>
          <a:ext cx="2228116" cy="2228116"/>
        </a:xfrm>
        <a:prstGeom prst="ellipse">
          <a:avLst/>
        </a:prstGeom>
        <a:gradFill rotWithShape="0">
          <a:gsLst>
            <a:gs pos="0">
              <a:schemeClr val="accent5">
                <a:hueOff val="0"/>
                <a:satOff val="0"/>
                <a:lumOff val="0"/>
                <a:alphaOff val="0"/>
                <a:satMod val="100000"/>
                <a:lumMod val="100000"/>
              </a:schemeClr>
            </a:gs>
            <a:gs pos="50000">
              <a:schemeClr val="accent5">
                <a:hueOff val="0"/>
                <a:satOff val="0"/>
                <a:lumOff val="0"/>
                <a:alphaOff val="0"/>
                <a:shade val="99000"/>
                <a:satMod val="105000"/>
                <a:lumMod val="100000"/>
              </a:schemeClr>
            </a:gs>
            <a:gs pos="100000">
              <a:schemeClr val="accent5">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effectLst>
                <a:outerShdw blurRad="38100" dist="38100" dir="2700000" algn="tl">
                  <a:srgbClr val="000000">
                    <a:alpha val="43137"/>
                  </a:srgbClr>
                </a:outerShdw>
              </a:effectLst>
            </a:rPr>
            <a:t>Congregational Fellowship</a:t>
          </a:r>
        </a:p>
      </dsp:txBody>
      <dsp:txXfrm>
        <a:off x="5065646" y="3899203"/>
        <a:ext cx="1575515" cy="11140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84DC5-BA79-4981-82F9-DEB32EA7ACE2}">
      <dsp:nvSpPr>
        <dsp:cNvPr id="0" name=""/>
        <dsp:cNvSpPr/>
      </dsp:nvSpPr>
      <dsp:spPr>
        <a:xfrm>
          <a:off x="4130049" y="71806"/>
          <a:ext cx="3446710" cy="3446710"/>
        </a:xfrm>
        <a:prstGeom prst="ellipse">
          <a:avLst/>
        </a:prstGeom>
        <a:gradFill rotWithShape="0">
          <a:gsLst>
            <a:gs pos="0">
              <a:schemeClr val="accent4">
                <a:alpha val="50000"/>
                <a:hueOff val="0"/>
                <a:satOff val="0"/>
                <a:lumOff val="0"/>
                <a:alphaOff val="0"/>
                <a:satMod val="100000"/>
                <a:lumMod val="100000"/>
              </a:schemeClr>
            </a:gs>
            <a:gs pos="50000">
              <a:schemeClr val="accent4">
                <a:alpha val="50000"/>
                <a:hueOff val="0"/>
                <a:satOff val="0"/>
                <a:lumOff val="0"/>
                <a:alphaOff val="0"/>
                <a:shade val="99000"/>
                <a:satMod val="105000"/>
                <a:lumMod val="100000"/>
              </a:schemeClr>
            </a:gs>
            <a:gs pos="100000">
              <a:schemeClr val="accent4">
                <a:alpha val="50000"/>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C00000"/>
              </a:solidFill>
              <a:effectLst>
                <a:outerShdw blurRad="38100" dist="38100" dir="2700000" algn="tl">
                  <a:srgbClr val="000000">
                    <a:alpha val="43137"/>
                  </a:srgbClr>
                </a:outerShdw>
              </a:effectLst>
              <a:latin typeface="Ravie" panose="04040805050809020602" pitchFamily="82" charset="0"/>
            </a:rPr>
            <a:t>SALVATION ESSENTIALS</a:t>
          </a:r>
        </a:p>
      </dsp:txBody>
      <dsp:txXfrm>
        <a:off x="4589610" y="674980"/>
        <a:ext cx="2527587" cy="1551019"/>
      </dsp:txXfrm>
    </dsp:sp>
    <dsp:sp modelId="{6229083A-BF84-4529-A1E1-59BB1172A077}">
      <dsp:nvSpPr>
        <dsp:cNvPr id="0" name=""/>
        <dsp:cNvSpPr/>
      </dsp:nvSpPr>
      <dsp:spPr>
        <a:xfrm>
          <a:off x="5373737" y="2226000"/>
          <a:ext cx="3446710" cy="3446710"/>
        </a:xfrm>
        <a:prstGeom prst="ellipse">
          <a:avLst/>
        </a:prstGeom>
        <a:gradFill rotWithShape="0">
          <a:gsLst>
            <a:gs pos="0">
              <a:schemeClr val="accent4">
                <a:alpha val="50000"/>
                <a:hueOff val="3700879"/>
                <a:satOff val="-30179"/>
                <a:lumOff val="392"/>
                <a:alphaOff val="0"/>
                <a:satMod val="100000"/>
                <a:lumMod val="100000"/>
              </a:schemeClr>
            </a:gs>
            <a:gs pos="50000">
              <a:schemeClr val="accent4">
                <a:alpha val="50000"/>
                <a:hueOff val="3700879"/>
                <a:satOff val="-30179"/>
                <a:lumOff val="392"/>
                <a:alphaOff val="0"/>
                <a:shade val="99000"/>
                <a:satMod val="105000"/>
                <a:lumMod val="100000"/>
              </a:schemeClr>
            </a:gs>
            <a:gs pos="100000">
              <a:schemeClr val="accent4">
                <a:alpha val="50000"/>
                <a:hueOff val="3700879"/>
                <a:satOff val="-30179"/>
                <a:lumOff val="392"/>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C00000"/>
              </a:solidFill>
              <a:effectLst>
                <a:outerShdw blurRad="38100" dist="38100" dir="2700000" algn="tl">
                  <a:srgbClr val="000000">
                    <a:alpha val="43137"/>
                  </a:srgbClr>
                </a:outerShdw>
              </a:effectLst>
              <a:latin typeface="Ravie" panose="04040805050809020602" pitchFamily="82" charset="0"/>
            </a:rPr>
            <a:t>OVER WIDE</a:t>
          </a:r>
        </a:p>
        <a:p>
          <a:pPr marL="0" lvl="0" indent="0" algn="ctr" defTabSz="844550">
            <a:lnSpc>
              <a:spcPct val="90000"/>
            </a:lnSpc>
            <a:spcBef>
              <a:spcPct val="0"/>
            </a:spcBef>
            <a:spcAft>
              <a:spcPct val="35000"/>
            </a:spcAft>
            <a:buNone/>
          </a:pPr>
          <a:r>
            <a:rPr lang="en-US" sz="1900" b="1" kern="1200" dirty="0">
              <a:solidFill>
                <a:srgbClr val="C00000"/>
              </a:solidFill>
              <a:effectLst>
                <a:outerShdw blurRad="38100" dist="38100" dir="2700000" algn="tl">
                  <a:srgbClr val="000000">
                    <a:alpha val="43137"/>
                  </a:srgbClr>
                </a:outerShdw>
              </a:effectLst>
              <a:latin typeface="Ravie" panose="04040805050809020602" pitchFamily="82" charset="0"/>
            </a:rPr>
            <a:t>FELLOWSHIP</a:t>
          </a:r>
        </a:p>
      </dsp:txBody>
      <dsp:txXfrm>
        <a:off x="6427856" y="3116401"/>
        <a:ext cx="2068026" cy="1895690"/>
      </dsp:txXfrm>
    </dsp:sp>
    <dsp:sp modelId="{E0246B9E-BF48-431B-B6A4-370A3D1C4088}">
      <dsp:nvSpPr>
        <dsp:cNvPr id="0" name=""/>
        <dsp:cNvSpPr/>
      </dsp:nvSpPr>
      <dsp:spPr>
        <a:xfrm>
          <a:off x="2886360" y="2226000"/>
          <a:ext cx="3446710" cy="3446710"/>
        </a:xfrm>
        <a:prstGeom prst="ellipse">
          <a:avLst/>
        </a:prstGeom>
        <a:gradFill rotWithShape="0">
          <a:gsLst>
            <a:gs pos="0">
              <a:schemeClr val="accent4">
                <a:alpha val="50000"/>
                <a:hueOff val="7401758"/>
                <a:satOff val="-60358"/>
                <a:lumOff val="785"/>
                <a:alphaOff val="0"/>
                <a:satMod val="100000"/>
                <a:lumMod val="100000"/>
              </a:schemeClr>
            </a:gs>
            <a:gs pos="50000">
              <a:schemeClr val="accent4">
                <a:alpha val="50000"/>
                <a:hueOff val="7401758"/>
                <a:satOff val="-60358"/>
                <a:lumOff val="785"/>
                <a:alphaOff val="0"/>
                <a:shade val="99000"/>
                <a:satMod val="105000"/>
                <a:lumMod val="100000"/>
              </a:schemeClr>
            </a:gs>
            <a:gs pos="100000">
              <a:schemeClr val="accent4">
                <a:alpha val="50000"/>
                <a:hueOff val="7401758"/>
                <a:satOff val="-60358"/>
                <a:lumOff val="785"/>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C00000"/>
              </a:solidFill>
              <a:effectLst>
                <a:outerShdw blurRad="38100" dist="38100" dir="2700000" algn="tl">
                  <a:srgbClr val="000000">
                    <a:alpha val="43137"/>
                  </a:srgbClr>
                </a:outerShdw>
              </a:effectLst>
              <a:latin typeface="Ravie" panose="04040805050809020602" pitchFamily="82" charset="0"/>
            </a:rPr>
            <a:t>SPIRITUAL MATURITY</a:t>
          </a:r>
        </a:p>
      </dsp:txBody>
      <dsp:txXfrm>
        <a:off x="3210926" y="3116401"/>
        <a:ext cx="2068026" cy="189569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3850F-9D53-417D-B240-CD9226A03CE7}" type="datetimeFigureOut">
              <a:rPr lang="en-US" smtClean="0"/>
              <a:t>7/23/2020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8BA2F5-287F-4700-AF40-92E26114FACF}" type="slidenum">
              <a:rPr lang="en-US" smtClean="0"/>
              <a:t>‹#›</a:t>
            </a:fld>
            <a:endParaRPr lang="en-US"/>
          </a:p>
        </p:txBody>
      </p:sp>
    </p:spTree>
    <p:extLst>
      <p:ext uri="{BB962C8B-B14F-4D97-AF65-F5344CB8AC3E}">
        <p14:creationId xmlns:p14="http://schemas.microsoft.com/office/powerpoint/2010/main" val="3087618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85541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DF062-657C-4D8E-AB0C-EBD36F6A1BE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14402" name="Rectangle 2"/>
          <p:cNvSpPr>
            <a:spLocks noGrp="1" noRot="1" noChangeAspect="1" noChangeArrowheads="1" noTextEdit="1"/>
          </p:cNvSpPr>
          <p:nvPr>
            <p:ph type="sldImg"/>
          </p:nvPr>
        </p:nvSpPr>
        <p:spPr>
          <a:ln/>
        </p:spPr>
      </p:sp>
      <p:sp>
        <p:nvSpPr>
          <p:cNvPr id="3814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347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14</a:t>
            </a:fld>
            <a:endParaRPr lang="en-US" dirty="0"/>
          </a:p>
        </p:txBody>
      </p:sp>
    </p:spTree>
    <p:extLst>
      <p:ext uri="{BB962C8B-B14F-4D97-AF65-F5344CB8AC3E}">
        <p14:creationId xmlns:p14="http://schemas.microsoft.com/office/powerpoint/2010/main" val="185966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52796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8553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20002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94720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94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BFBCE1-08ED-41E6-899C-826196DB4AF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43458" name="Rectangle 2"/>
          <p:cNvSpPr>
            <a:spLocks noGrp="1" noRot="1" noChangeAspect="1" noChangeArrowheads="1" noTextEdit="1"/>
          </p:cNvSpPr>
          <p:nvPr>
            <p:ph type="sldImg"/>
          </p:nvPr>
        </p:nvSpPr>
        <p:spPr>
          <a:xfrm>
            <a:off x="382588" y="685800"/>
            <a:ext cx="6094412" cy="3429000"/>
          </a:xfrm>
          <a:ln/>
        </p:spPr>
      </p:sp>
      <p:sp>
        <p:nvSpPr>
          <p:cNvPr id="1043459"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75465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9A7F-8B19-4879-AB41-7560B203F81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468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E77F9-780C-453A-8C8E-3885B9D3805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74243" name="Rectangle 2"/>
          <p:cNvSpPr>
            <a:spLocks noGrp="1" noRot="1" noChangeAspect="1" noChangeArrowheads="1" noTextEdit="1"/>
          </p:cNvSpPr>
          <p:nvPr>
            <p:ph type="sldImg"/>
          </p:nvPr>
        </p:nvSpPr>
        <p:spPr>
          <a:ln/>
        </p:spPr>
      </p:sp>
      <p:sp>
        <p:nvSpPr>
          <p:cNvPr id="167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2064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BFBCE1-08ED-41E6-899C-826196DB4AF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43458" name="Rectangle 2"/>
          <p:cNvSpPr>
            <a:spLocks noGrp="1" noRot="1" noChangeAspect="1" noChangeArrowheads="1" noTextEdit="1"/>
          </p:cNvSpPr>
          <p:nvPr>
            <p:ph type="sldImg"/>
          </p:nvPr>
        </p:nvSpPr>
        <p:spPr>
          <a:xfrm>
            <a:off x="382588" y="685800"/>
            <a:ext cx="6094412" cy="3429000"/>
          </a:xfrm>
          <a:ln/>
        </p:spPr>
      </p:sp>
      <p:sp>
        <p:nvSpPr>
          <p:cNvPr id="1043459"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2597582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301A4-72BC-4E48-B691-FACD60F5C83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8005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C7A36E-6E7F-4995-8C8F-60589929A7B5}"/>
              </a:ext>
            </a:extLst>
          </p:cNvPr>
          <p:cNvSpPr>
            <a:spLocks noGrp="1" noChangeArrowheads="1"/>
          </p:cNvSpPr>
          <p:nvPr>
            <p:ph type="sldNum" sz="quarter" idx="5"/>
          </p:nvPr>
        </p:nvSpPr>
        <p:spPr/>
        <p:txBody>
          <a:bodyPr/>
          <a:lstStyle>
            <a:lvl1pPr eaLnBrk="0" hangingPunct="0">
              <a:defRPr sz="6000">
                <a:solidFill>
                  <a:schemeClr val="tx1"/>
                </a:solidFill>
                <a:latin typeface="Calligrapher" pitchFamily="2" charset="0"/>
                <a:cs typeface="Arial" panose="020B0604020202020204" pitchFamily="34" charset="0"/>
              </a:defRPr>
            </a:lvl1pPr>
            <a:lvl2pPr marL="742950" indent="-285750" eaLnBrk="0" hangingPunct="0">
              <a:defRPr sz="6000">
                <a:solidFill>
                  <a:schemeClr val="tx1"/>
                </a:solidFill>
                <a:latin typeface="Calligrapher" pitchFamily="2" charset="0"/>
                <a:cs typeface="Arial" panose="020B0604020202020204" pitchFamily="34" charset="0"/>
              </a:defRPr>
            </a:lvl2pPr>
            <a:lvl3pPr marL="1143000" indent="-228600" eaLnBrk="0" hangingPunct="0">
              <a:defRPr sz="6000">
                <a:solidFill>
                  <a:schemeClr val="tx1"/>
                </a:solidFill>
                <a:latin typeface="Calligrapher" pitchFamily="2" charset="0"/>
                <a:cs typeface="Arial" panose="020B0604020202020204" pitchFamily="34" charset="0"/>
              </a:defRPr>
            </a:lvl3pPr>
            <a:lvl4pPr marL="1600200" indent="-228600" eaLnBrk="0" hangingPunct="0">
              <a:defRPr sz="6000">
                <a:solidFill>
                  <a:schemeClr val="tx1"/>
                </a:solidFill>
                <a:latin typeface="Calligrapher" pitchFamily="2" charset="0"/>
                <a:cs typeface="Arial" panose="020B0604020202020204" pitchFamily="34" charset="0"/>
              </a:defRPr>
            </a:lvl4pPr>
            <a:lvl5pPr marL="2057400" indent="-228600" eaLnBrk="0" hangingPunct="0">
              <a:defRPr sz="6000">
                <a:solidFill>
                  <a:schemeClr val="tx1"/>
                </a:solidFill>
                <a:latin typeface="Calligrapher" pitchFamily="2"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EFF2FE-C760-486B-BB64-F86E23DEE301}" type="slidenum">
              <a:rPr kumimoji="0" lang="en-US" altLang="en-US" sz="1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endParaRPr>
          </a:p>
        </p:txBody>
      </p:sp>
      <p:sp>
        <p:nvSpPr>
          <p:cNvPr id="1529859" name="Rectangle 2">
            <a:extLst>
              <a:ext uri="{FF2B5EF4-FFF2-40B4-BE49-F238E27FC236}">
                <a16:creationId xmlns:a16="http://schemas.microsoft.com/office/drawing/2014/main" id="{2BB3AF78-547E-42D1-941A-95942A3E6673}"/>
              </a:ext>
            </a:extLst>
          </p:cNvPr>
          <p:cNvSpPr>
            <a:spLocks noGrp="1" noRot="1" noChangeAspect="1" noChangeArrowheads="1" noTextEdit="1"/>
          </p:cNvSpPr>
          <p:nvPr>
            <p:ph type="sldImg"/>
          </p:nvPr>
        </p:nvSpPr>
        <p:spPr>
          <a:ln/>
        </p:spPr>
      </p:sp>
      <p:sp>
        <p:nvSpPr>
          <p:cNvPr id="1529860" name="Rectangle 3">
            <a:extLst>
              <a:ext uri="{FF2B5EF4-FFF2-40B4-BE49-F238E27FC236}">
                <a16:creationId xmlns:a16="http://schemas.microsoft.com/office/drawing/2014/main" id="{074C9583-4147-4755-944F-FB071355A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07565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28BD78-71AF-4532-9BB9-A6F9B8B8D95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22914" name="Rectangle 2"/>
          <p:cNvSpPr>
            <a:spLocks noGrp="1" noRot="1" noChangeAspect="1" noChangeArrowheads="1" noTextEdit="1"/>
          </p:cNvSpPr>
          <p:nvPr>
            <p:ph type="sldImg"/>
          </p:nvPr>
        </p:nvSpPr>
        <p:spPr>
          <a:ln/>
        </p:spPr>
      </p:sp>
      <p:sp>
        <p:nvSpPr>
          <p:cNvPr id="3622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7004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80629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98EDF-283F-40C3-A5F0-E2ABDF79A28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949570" name="Rectangle 2"/>
          <p:cNvSpPr>
            <a:spLocks noGrp="1" noRot="1" noChangeAspect="1" noChangeArrowheads="1" noTextEdit="1"/>
          </p:cNvSpPr>
          <p:nvPr>
            <p:ph type="sldImg"/>
          </p:nvPr>
        </p:nvSpPr>
        <p:spPr>
          <a:ln/>
        </p:spPr>
      </p:sp>
      <p:sp>
        <p:nvSpPr>
          <p:cNvPr id="3949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1185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DF062-657C-4D8E-AB0C-EBD36F6A1BE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14402" name="Rectangle 2"/>
          <p:cNvSpPr>
            <a:spLocks noGrp="1" noRot="1" noChangeAspect="1" noChangeArrowheads="1" noTextEdit="1"/>
          </p:cNvSpPr>
          <p:nvPr>
            <p:ph type="sldImg"/>
          </p:nvPr>
        </p:nvSpPr>
        <p:spPr>
          <a:ln/>
        </p:spPr>
      </p:sp>
      <p:sp>
        <p:nvSpPr>
          <p:cNvPr id="3814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7386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61</a:t>
            </a:fld>
            <a:endParaRPr lang="en-US" dirty="0"/>
          </a:p>
        </p:txBody>
      </p:sp>
    </p:spTree>
    <p:extLst>
      <p:ext uri="{BB962C8B-B14F-4D97-AF65-F5344CB8AC3E}">
        <p14:creationId xmlns:p14="http://schemas.microsoft.com/office/powerpoint/2010/main" val="3930298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3743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05680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9237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9A7F-8B19-4879-AB41-7560B203F81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9148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53235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66</a:t>
            </a:fld>
            <a:endParaRPr lang="en-US" dirty="0"/>
          </a:p>
        </p:txBody>
      </p:sp>
    </p:spTree>
    <p:extLst>
      <p:ext uri="{BB962C8B-B14F-4D97-AF65-F5344CB8AC3E}">
        <p14:creationId xmlns:p14="http://schemas.microsoft.com/office/powerpoint/2010/main" val="236366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825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4997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28084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28412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48557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51794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114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5430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E77F9-780C-453A-8C8E-3885B9D3805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74243" name="Rectangle 2"/>
          <p:cNvSpPr>
            <a:spLocks noGrp="1" noRot="1" noChangeAspect="1" noChangeArrowheads="1" noTextEdit="1"/>
          </p:cNvSpPr>
          <p:nvPr>
            <p:ph type="sldImg"/>
          </p:nvPr>
        </p:nvSpPr>
        <p:spPr>
          <a:ln/>
        </p:spPr>
      </p:sp>
      <p:sp>
        <p:nvSpPr>
          <p:cNvPr id="167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89379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09054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19061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062764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7574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BA2F5-287F-4700-AF40-92E26114FACF}" type="slidenum">
              <a:rPr lang="en-US" smtClean="0"/>
              <a:t>91</a:t>
            </a:fld>
            <a:endParaRPr lang="en-US"/>
          </a:p>
        </p:txBody>
      </p:sp>
    </p:spTree>
    <p:extLst>
      <p:ext uri="{BB962C8B-B14F-4D97-AF65-F5344CB8AC3E}">
        <p14:creationId xmlns:p14="http://schemas.microsoft.com/office/powerpoint/2010/main" val="4054712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98957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617822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008240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101</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382274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115</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8612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301A4-72BC-4E48-B691-FACD60F5C83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453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C7A36E-6E7F-4995-8C8F-60589929A7B5}"/>
              </a:ext>
            </a:extLst>
          </p:cNvPr>
          <p:cNvSpPr>
            <a:spLocks noGrp="1" noChangeArrowheads="1"/>
          </p:cNvSpPr>
          <p:nvPr>
            <p:ph type="sldNum" sz="quarter" idx="5"/>
          </p:nvPr>
        </p:nvSpPr>
        <p:spPr/>
        <p:txBody>
          <a:bodyPr/>
          <a:lstStyle>
            <a:lvl1pPr eaLnBrk="0" hangingPunct="0">
              <a:defRPr sz="6000">
                <a:solidFill>
                  <a:schemeClr val="tx1"/>
                </a:solidFill>
                <a:latin typeface="Calligrapher" pitchFamily="2" charset="0"/>
                <a:cs typeface="Arial" panose="020B0604020202020204" pitchFamily="34" charset="0"/>
              </a:defRPr>
            </a:lvl1pPr>
            <a:lvl2pPr marL="742950" indent="-285750" eaLnBrk="0" hangingPunct="0">
              <a:defRPr sz="6000">
                <a:solidFill>
                  <a:schemeClr val="tx1"/>
                </a:solidFill>
                <a:latin typeface="Calligrapher" pitchFamily="2" charset="0"/>
                <a:cs typeface="Arial" panose="020B0604020202020204" pitchFamily="34" charset="0"/>
              </a:defRPr>
            </a:lvl2pPr>
            <a:lvl3pPr marL="1143000" indent="-228600" eaLnBrk="0" hangingPunct="0">
              <a:defRPr sz="6000">
                <a:solidFill>
                  <a:schemeClr val="tx1"/>
                </a:solidFill>
                <a:latin typeface="Calligrapher" pitchFamily="2" charset="0"/>
                <a:cs typeface="Arial" panose="020B0604020202020204" pitchFamily="34" charset="0"/>
              </a:defRPr>
            </a:lvl3pPr>
            <a:lvl4pPr marL="1600200" indent="-228600" eaLnBrk="0" hangingPunct="0">
              <a:defRPr sz="6000">
                <a:solidFill>
                  <a:schemeClr val="tx1"/>
                </a:solidFill>
                <a:latin typeface="Calligrapher" pitchFamily="2" charset="0"/>
                <a:cs typeface="Arial" panose="020B0604020202020204" pitchFamily="34" charset="0"/>
              </a:defRPr>
            </a:lvl4pPr>
            <a:lvl5pPr marL="2057400" indent="-228600" eaLnBrk="0" hangingPunct="0">
              <a:defRPr sz="6000">
                <a:solidFill>
                  <a:schemeClr val="tx1"/>
                </a:solidFill>
                <a:latin typeface="Calligrapher" pitchFamily="2"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EFF2FE-C760-486B-BB64-F86E23DEE301}" type="slidenum">
              <a:rPr kumimoji="0" lang="en-US" altLang="en-US" sz="1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endParaRPr>
          </a:p>
        </p:txBody>
      </p:sp>
      <p:sp>
        <p:nvSpPr>
          <p:cNvPr id="1529859" name="Rectangle 2">
            <a:extLst>
              <a:ext uri="{FF2B5EF4-FFF2-40B4-BE49-F238E27FC236}">
                <a16:creationId xmlns:a16="http://schemas.microsoft.com/office/drawing/2014/main" id="{2BB3AF78-547E-42D1-941A-95942A3E6673}"/>
              </a:ext>
            </a:extLst>
          </p:cNvPr>
          <p:cNvSpPr>
            <a:spLocks noGrp="1" noRot="1" noChangeAspect="1" noChangeArrowheads="1" noTextEdit="1"/>
          </p:cNvSpPr>
          <p:nvPr>
            <p:ph type="sldImg"/>
          </p:nvPr>
        </p:nvSpPr>
        <p:spPr>
          <a:ln/>
        </p:spPr>
      </p:sp>
      <p:sp>
        <p:nvSpPr>
          <p:cNvPr id="1529860" name="Rectangle 3">
            <a:extLst>
              <a:ext uri="{FF2B5EF4-FFF2-40B4-BE49-F238E27FC236}">
                <a16:creationId xmlns:a16="http://schemas.microsoft.com/office/drawing/2014/main" id="{074C9583-4147-4755-944F-FB071355A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57139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28BD78-71AF-4532-9BB9-A6F9B8B8D95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22914" name="Rectangle 2"/>
          <p:cNvSpPr>
            <a:spLocks noGrp="1" noRot="1" noChangeAspect="1" noChangeArrowheads="1" noTextEdit="1"/>
          </p:cNvSpPr>
          <p:nvPr>
            <p:ph type="sldImg"/>
          </p:nvPr>
        </p:nvSpPr>
        <p:spPr>
          <a:ln/>
        </p:spPr>
      </p:sp>
      <p:sp>
        <p:nvSpPr>
          <p:cNvPr id="3622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821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14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98EDF-283F-40C3-A5F0-E2ABDF79A28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949570" name="Rectangle 2"/>
          <p:cNvSpPr>
            <a:spLocks noGrp="1" noRot="1" noChangeAspect="1" noChangeArrowheads="1" noTextEdit="1"/>
          </p:cNvSpPr>
          <p:nvPr>
            <p:ph type="sldImg"/>
          </p:nvPr>
        </p:nvSpPr>
        <p:spPr>
          <a:ln/>
        </p:spPr>
      </p:sp>
      <p:sp>
        <p:nvSpPr>
          <p:cNvPr id="3949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1778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FB8FE5-2084-4C29-A4C5-A53019CBBE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73164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6ADD47-4C74-4E49-B323-38DABAD2D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59587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04F35C-3FA3-43A0-8099-ACAE306B86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02275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43B365-2E1F-49C9-B82A-699B34948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1337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27E2B6-616B-4A49-8BF7-BCB4B53A18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14869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BF9AB40-D9CA-4071-9E3E-324C89BCFD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13912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408E2-9641-4062-9734-1209BC689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06950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C6E88A-B563-4F28-B1F6-B55F0A9B56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86481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21189C-8D1D-4367-A7FF-A3A033BC92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81113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90ADBF-526D-4AD5-BA0E-D2CD3FEA13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608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8FA7D8-ADA1-4CB1-8796-B7183C0DF9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58876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9FC7F8-257B-4C03-98BA-23DEFA407A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3062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5DE537-CCEA-4A55-BEFE-9CEBFB6365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02822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9BAC60-97EA-450B-BA81-F34257D06C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67608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2B2105-4633-4DE2-A0D8-FA091B31CE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41778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197B84-4B12-4C8E-8A71-A80324AF2C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52696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AFA55B-64C0-4D26-BBEA-B3222516F8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02934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1B65758-7535-4EAA-836D-9E87612500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11479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093ACD-FBE4-4FEF-A9FF-6A75C40361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25923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9D720B-7536-4586-94CD-E3878CEACE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4720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87CB8C-E3A4-4932-AB3D-3B1654301A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88869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6387C0-F740-4849-952A-FFD84B538F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55561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D9BA61-48BC-431F-8CF9-DB0E7A5330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0907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A49012C5-F206-40AA-8A51-D61696CB17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2490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E895B-1F1F-4329-A299-AF8AA5D6F3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463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C629216-2499-4C9C-AA03-5EBB059AAA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92748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A6B672B-A638-4AC0-BCDE-4CD409B4C3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88723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F647F646-4C10-49D7-8E6A-407F05EF0A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90407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86B73B8-1713-4962-B147-373190DA88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36600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EA83883-D48A-48FB-8217-8BF1FDBCCF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8433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9B41850-4012-483C-ADDE-26CF85EFFE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61181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81B1543-8586-4F12-89F8-A356F63A58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40440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D41AA84-C4C3-4008-A28A-092D4F0CE0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FA9DDB-7381-4DD1-8CCF-C4812CF8FD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8E6336-A9A3-48AD-BEA2-27EC37E53078}"/>
              </a:ext>
            </a:extLst>
          </p:cNvPr>
          <p:cNvSpPr>
            <a:spLocks noGrp="1" noChangeArrowheads="1"/>
          </p:cNvSpPr>
          <p:nvPr>
            <p:ph type="sldNum" sz="quarter" idx="12"/>
          </p:nvPr>
        </p:nvSpPr>
        <p:spPr>
          <a:ln/>
        </p:spPr>
        <p:txBody>
          <a:bodyPr/>
          <a:lstStyle>
            <a:lvl1pPr>
              <a:defRPr/>
            </a:lvl1pPr>
          </a:lstStyle>
          <a:p>
            <a:fld id="{83143DC1-D235-450A-9618-5B85EA940CAC}" type="slidenum">
              <a:rPr lang="en-US" altLang="en-US"/>
              <a:pPr/>
              <a:t>‹#›</a:t>
            </a:fld>
            <a:endParaRPr lang="en-US" altLang="en-US"/>
          </a:p>
        </p:txBody>
      </p:sp>
    </p:spTree>
    <p:extLst>
      <p:ext uri="{BB962C8B-B14F-4D97-AF65-F5344CB8AC3E}">
        <p14:creationId xmlns:p14="http://schemas.microsoft.com/office/powerpoint/2010/main" val="22629129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F0B197-E2B8-484C-B2B5-BE5FEE05AC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E08215-D219-4F95-AF76-90C5FDB067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3BCE06-9070-4D66-A897-6E4D19F014E7}"/>
              </a:ext>
            </a:extLst>
          </p:cNvPr>
          <p:cNvSpPr>
            <a:spLocks noGrp="1" noChangeArrowheads="1"/>
          </p:cNvSpPr>
          <p:nvPr>
            <p:ph type="sldNum" sz="quarter" idx="12"/>
          </p:nvPr>
        </p:nvSpPr>
        <p:spPr>
          <a:ln/>
        </p:spPr>
        <p:txBody>
          <a:bodyPr/>
          <a:lstStyle>
            <a:lvl1pPr>
              <a:defRPr/>
            </a:lvl1pPr>
          </a:lstStyle>
          <a:p>
            <a:fld id="{73A51A37-45B5-4131-ABF8-9CB2E802B89F}" type="slidenum">
              <a:rPr lang="en-US" altLang="en-US"/>
              <a:pPr/>
              <a:t>‹#›</a:t>
            </a:fld>
            <a:endParaRPr lang="en-US" altLang="en-US"/>
          </a:p>
        </p:txBody>
      </p:sp>
    </p:spTree>
    <p:extLst>
      <p:ext uri="{BB962C8B-B14F-4D97-AF65-F5344CB8AC3E}">
        <p14:creationId xmlns:p14="http://schemas.microsoft.com/office/powerpoint/2010/main" val="24567875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CDFEE2C-BA66-48A9-AB0E-F6B001129D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44A7FB-C0EB-457D-AFB3-A65A4E3BAB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DAA5FD-D13F-48F8-B503-4B10B71116B0}"/>
              </a:ext>
            </a:extLst>
          </p:cNvPr>
          <p:cNvSpPr>
            <a:spLocks noGrp="1" noChangeArrowheads="1"/>
          </p:cNvSpPr>
          <p:nvPr>
            <p:ph type="sldNum" sz="quarter" idx="12"/>
          </p:nvPr>
        </p:nvSpPr>
        <p:spPr>
          <a:ln/>
        </p:spPr>
        <p:txBody>
          <a:bodyPr/>
          <a:lstStyle>
            <a:lvl1pPr>
              <a:defRPr/>
            </a:lvl1pPr>
          </a:lstStyle>
          <a:p>
            <a:fld id="{59A262CC-48DB-4F54-B2A3-7C40412A70A0}" type="slidenum">
              <a:rPr lang="en-US" altLang="en-US"/>
              <a:pPr/>
              <a:t>‹#›</a:t>
            </a:fld>
            <a:endParaRPr lang="en-US" altLang="en-US"/>
          </a:p>
        </p:txBody>
      </p:sp>
    </p:spTree>
    <p:extLst>
      <p:ext uri="{BB962C8B-B14F-4D97-AF65-F5344CB8AC3E}">
        <p14:creationId xmlns:p14="http://schemas.microsoft.com/office/powerpoint/2010/main" val="26379669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285AC6-299D-4D71-88C4-D16B1647D4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07B788-0496-4FBD-A196-F0F5BE7E45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D5F7CF-5150-4106-BB44-800D4E46C3F4}"/>
              </a:ext>
            </a:extLst>
          </p:cNvPr>
          <p:cNvSpPr>
            <a:spLocks noGrp="1" noChangeArrowheads="1"/>
          </p:cNvSpPr>
          <p:nvPr>
            <p:ph type="sldNum" sz="quarter" idx="12"/>
          </p:nvPr>
        </p:nvSpPr>
        <p:spPr>
          <a:ln/>
        </p:spPr>
        <p:txBody>
          <a:bodyPr/>
          <a:lstStyle>
            <a:lvl1pPr>
              <a:defRPr/>
            </a:lvl1pPr>
          </a:lstStyle>
          <a:p>
            <a:fld id="{B9A2FABB-4E48-44DD-9C28-FDD21B219172}" type="slidenum">
              <a:rPr lang="en-US" altLang="en-US"/>
              <a:pPr/>
              <a:t>‹#›</a:t>
            </a:fld>
            <a:endParaRPr lang="en-US" altLang="en-US"/>
          </a:p>
        </p:txBody>
      </p:sp>
    </p:spTree>
    <p:extLst>
      <p:ext uri="{BB962C8B-B14F-4D97-AF65-F5344CB8AC3E}">
        <p14:creationId xmlns:p14="http://schemas.microsoft.com/office/powerpoint/2010/main" val="9177629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0250C9C-6937-45C5-8E6B-38AF6F8B090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F8BB76B-0053-4CBA-B074-AE6558F3F6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387BC52-9029-4536-8717-82D6BAC34B5E}"/>
              </a:ext>
            </a:extLst>
          </p:cNvPr>
          <p:cNvSpPr>
            <a:spLocks noGrp="1" noChangeArrowheads="1"/>
          </p:cNvSpPr>
          <p:nvPr>
            <p:ph type="sldNum" sz="quarter" idx="12"/>
          </p:nvPr>
        </p:nvSpPr>
        <p:spPr>
          <a:ln/>
        </p:spPr>
        <p:txBody>
          <a:bodyPr/>
          <a:lstStyle>
            <a:lvl1pPr>
              <a:defRPr/>
            </a:lvl1pPr>
          </a:lstStyle>
          <a:p>
            <a:fld id="{5FCC9A28-3775-459D-852F-79D384361E42}" type="slidenum">
              <a:rPr lang="en-US" altLang="en-US"/>
              <a:pPr/>
              <a:t>‹#›</a:t>
            </a:fld>
            <a:endParaRPr lang="en-US" altLang="en-US"/>
          </a:p>
        </p:txBody>
      </p:sp>
    </p:spTree>
    <p:extLst>
      <p:ext uri="{BB962C8B-B14F-4D97-AF65-F5344CB8AC3E}">
        <p14:creationId xmlns:p14="http://schemas.microsoft.com/office/powerpoint/2010/main" val="35176354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CECCB73-AC5A-426C-B70D-B34C4AFC472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CCBD522-7566-445F-B65D-FD273BF479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4118AAF-0228-48B7-A6DD-65B998718D48}"/>
              </a:ext>
            </a:extLst>
          </p:cNvPr>
          <p:cNvSpPr>
            <a:spLocks noGrp="1" noChangeArrowheads="1"/>
          </p:cNvSpPr>
          <p:nvPr>
            <p:ph type="sldNum" sz="quarter" idx="12"/>
          </p:nvPr>
        </p:nvSpPr>
        <p:spPr>
          <a:ln/>
        </p:spPr>
        <p:txBody>
          <a:bodyPr/>
          <a:lstStyle>
            <a:lvl1pPr>
              <a:defRPr/>
            </a:lvl1pPr>
          </a:lstStyle>
          <a:p>
            <a:fld id="{0EFB8589-309D-440C-A6AF-F7452DC90238}" type="slidenum">
              <a:rPr lang="en-US" altLang="en-US"/>
              <a:pPr/>
              <a:t>‹#›</a:t>
            </a:fld>
            <a:endParaRPr lang="en-US" altLang="en-US"/>
          </a:p>
        </p:txBody>
      </p:sp>
    </p:spTree>
    <p:extLst>
      <p:ext uri="{BB962C8B-B14F-4D97-AF65-F5344CB8AC3E}">
        <p14:creationId xmlns:p14="http://schemas.microsoft.com/office/powerpoint/2010/main" val="22820981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86030F-BD49-4E23-9730-CE2B57A2F57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DE2E9CF-7841-471A-8D09-FBD36564DD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E8F3B35-F1F6-4A35-9376-E42AD30C9497}"/>
              </a:ext>
            </a:extLst>
          </p:cNvPr>
          <p:cNvSpPr>
            <a:spLocks noGrp="1" noChangeArrowheads="1"/>
          </p:cNvSpPr>
          <p:nvPr>
            <p:ph type="sldNum" sz="quarter" idx="12"/>
          </p:nvPr>
        </p:nvSpPr>
        <p:spPr>
          <a:ln/>
        </p:spPr>
        <p:txBody>
          <a:bodyPr/>
          <a:lstStyle>
            <a:lvl1pPr>
              <a:defRPr/>
            </a:lvl1pPr>
          </a:lstStyle>
          <a:p>
            <a:fld id="{C419419C-5C49-4446-9C16-75F709B70515}" type="slidenum">
              <a:rPr lang="en-US" altLang="en-US"/>
              <a:pPr/>
              <a:t>‹#›</a:t>
            </a:fld>
            <a:endParaRPr lang="en-US" altLang="en-US"/>
          </a:p>
        </p:txBody>
      </p:sp>
    </p:spTree>
    <p:extLst>
      <p:ext uri="{BB962C8B-B14F-4D97-AF65-F5344CB8AC3E}">
        <p14:creationId xmlns:p14="http://schemas.microsoft.com/office/powerpoint/2010/main" val="30542852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97FBC1-F38E-4EC6-8534-954027AFD9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3DB2963-FA8B-436B-96AD-078610FF1F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AF3BECE-7A2E-4BDC-AFC6-D0AAF562FE78}"/>
              </a:ext>
            </a:extLst>
          </p:cNvPr>
          <p:cNvSpPr>
            <a:spLocks noGrp="1" noChangeArrowheads="1"/>
          </p:cNvSpPr>
          <p:nvPr>
            <p:ph type="sldNum" sz="quarter" idx="12"/>
          </p:nvPr>
        </p:nvSpPr>
        <p:spPr>
          <a:ln/>
        </p:spPr>
        <p:txBody>
          <a:bodyPr/>
          <a:lstStyle>
            <a:lvl1pPr>
              <a:defRPr/>
            </a:lvl1pPr>
          </a:lstStyle>
          <a:p>
            <a:fld id="{1FD25AE2-59C4-4521-A0EF-99CC7E22D8CA}" type="slidenum">
              <a:rPr lang="en-US" altLang="en-US"/>
              <a:pPr/>
              <a:t>‹#›</a:t>
            </a:fld>
            <a:endParaRPr lang="en-US" altLang="en-US"/>
          </a:p>
        </p:txBody>
      </p:sp>
    </p:spTree>
    <p:extLst>
      <p:ext uri="{BB962C8B-B14F-4D97-AF65-F5344CB8AC3E}">
        <p14:creationId xmlns:p14="http://schemas.microsoft.com/office/powerpoint/2010/main" val="1954473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357521C-059F-436C-94AA-F80372D89E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D238C5-04B9-4CB7-9585-D77666B94C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1B82F6-AEAA-413E-993C-B14A9BDF2A74}"/>
              </a:ext>
            </a:extLst>
          </p:cNvPr>
          <p:cNvSpPr>
            <a:spLocks noGrp="1" noChangeArrowheads="1"/>
          </p:cNvSpPr>
          <p:nvPr>
            <p:ph type="sldNum" sz="quarter" idx="12"/>
          </p:nvPr>
        </p:nvSpPr>
        <p:spPr>
          <a:ln/>
        </p:spPr>
        <p:txBody>
          <a:bodyPr/>
          <a:lstStyle>
            <a:lvl1pPr>
              <a:defRPr/>
            </a:lvl1pPr>
          </a:lstStyle>
          <a:p>
            <a:fld id="{D3741A9A-EF26-472D-9237-F248C3CF78A8}" type="slidenum">
              <a:rPr lang="en-US" altLang="en-US"/>
              <a:pPr/>
              <a:t>‹#›</a:t>
            </a:fld>
            <a:endParaRPr lang="en-US" altLang="en-US"/>
          </a:p>
        </p:txBody>
      </p:sp>
    </p:spTree>
    <p:extLst>
      <p:ext uri="{BB962C8B-B14F-4D97-AF65-F5344CB8AC3E}">
        <p14:creationId xmlns:p14="http://schemas.microsoft.com/office/powerpoint/2010/main" val="30759015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4A3144-D0BB-4CF1-AADD-CEA0311812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01ACB4-F592-4354-A29D-DE0A43EDBE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226B29-C973-4552-8A8B-00B6C6668DD1}"/>
              </a:ext>
            </a:extLst>
          </p:cNvPr>
          <p:cNvSpPr>
            <a:spLocks noGrp="1" noChangeArrowheads="1"/>
          </p:cNvSpPr>
          <p:nvPr>
            <p:ph type="sldNum" sz="quarter" idx="12"/>
          </p:nvPr>
        </p:nvSpPr>
        <p:spPr>
          <a:ln/>
        </p:spPr>
        <p:txBody>
          <a:bodyPr/>
          <a:lstStyle>
            <a:lvl1pPr>
              <a:defRPr/>
            </a:lvl1pPr>
          </a:lstStyle>
          <a:p>
            <a:fld id="{F2885E09-9CA3-46FE-BC09-7E7EADFA17AE}" type="slidenum">
              <a:rPr lang="en-US" altLang="en-US"/>
              <a:pPr/>
              <a:t>‹#›</a:t>
            </a:fld>
            <a:endParaRPr lang="en-US" altLang="en-US"/>
          </a:p>
        </p:txBody>
      </p:sp>
    </p:spTree>
    <p:extLst>
      <p:ext uri="{BB962C8B-B14F-4D97-AF65-F5344CB8AC3E}">
        <p14:creationId xmlns:p14="http://schemas.microsoft.com/office/powerpoint/2010/main" val="27164725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3153BC-FDB7-496B-BB47-A36DD3F645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92BEC5-35F1-4BE7-8025-D177D864DC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EBE4A8-F5BA-4739-BA61-1AB7C188DFD3}"/>
              </a:ext>
            </a:extLst>
          </p:cNvPr>
          <p:cNvSpPr>
            <a:spLocks noGrp="1" noChangeArrowheads="1"/>
          </p:cNvSpPr>
          <p:nvPr>
            <p:ph type="sldNum" sz="quarter" idx="12"/>
          </p:nvPr>
        </p:nvSpPr>
        <p:spPr>
          <a:ln/>
        </p:spPr>
        <p:txBody>
          <a:bodyPr/>
          <a:lstStyle>
            <a:lvl1pPr>
              <a:defRPr/>
            </a:lvl1pPr>
          </a:lstStyle>
          <a:p>
            <a:fld id="{72269511-88E3-4B63-A4D7-912D8725CA79}" type="slidenum">
              <a:rPr lang="en-US" altLang="en-US"/>
              <a:pPr/>
              <a:t>‹#›</a:t>
            </a:fld>
            <a:endParaRPr lang="en-US" altLang="en-US"/>
          </a:p>
        </p:txBody>
      </p:sp>
    </p:spTree>
    <p:extLst>
      <p:ext uri="{BB962C8B-B14F-4D97-AF65-F5344CB8AC3E}">
        <p14:creationId xmlns:p14="http://schemas.microsoft.com/office/powerpoint/2010/main" val="21773803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DCC5B139-49CD-4046-9567-FE257F585F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5BF89A-5691-432C-BADD-E6F1783999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2D3414-B806-4145-9D13-650F90627248}"/>
              </a:ext>
            </a:extLst>
          </p:cNvPr>
          <p:cNvSpPr>
            <a:spLocks noGrp="1" noChangeArrowheads="1"/>
          </p:cNvSpPr>
          <p:nvPr>
            <p:ph type="sldNum" sz="quarter" idx="12"/>
          </p:nvPr>
        </p:nvSpPr>
        <p:spPr>
          <a:ln/>
        </p:spPr>
        <p:txBody>
          <a:bodyPr/>
          <a:lstStyle>
            <a:lvl1pPr>
              <a:defRPr/>
            </a:lvl1pPr>
          </a:lstStyle>
          <a:p>
            <a:fld id="{8B0337C1-CE52-4EB7-8FDE-5ECC1395CBD1}" type="slidenum">
              <a:rPr lang="en-US" altLang="en-US"/>
              <a:pPr/>
              <a:t>‹#›</a:t>
            </a:fld>
            <a:endParaRPr lang="en-US" altLang="en-US"/>
          </a:p>
        </p:txBody>
      </p:sp>
    </p:spTree>
    <p:extLst>
      <p:ext uri="{BB962C8B-B14F-4D97-AF65-F5344CB8AC3E}">
        <p14:creationId xmlns:p14="http://schemas.microsoft.com/office/powerpoint/2010/main" val="26190326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91B01CB-D612-474E-B6EA-982F8D52B3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9DE356-3A33-4FC0-A4F9-A37020C5E8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12E1B48-A141-4225-80E0-32105A8A8DED}"/>
              </a:ext>
            </a:extLst>
          </p:cNvPr>
          <p:cNvSpPr>
            <a:spLocks noGrp="1" noChangeArrowheads="1"/>
          </p:cNvSpPr>
          <p:nvPr>
            <p:ph type="sldNum" sz="quarter" idx="12"/>
          </p:nvPr>
        </p:nvSpPr>
        <p:spPr>
          <a:ln/>
        </p:spPr>
        <p:txBody>
          <a:bodyPr/>
          <a:lstStyle>
            <a:lvl1pPr>
              <a:defRPr/>
            </a:lvl1pPr>
          </a:lstStyle>
          <a:p>
            <a:fld id="{C249F5DA-F63D-4382-ABB8-C537F82C0AAB}" type="slidenum">
              <a:rPr lang="en-US" altLang="en-US"/>
              <a:pPr/>
              <a:t>‹#›</a:t>
            </a:fld>
            <a:endParaRPr lang="en-US" altLang="en-US"/>
          </a:p>
        </p:txBody>
      </p:sp>
    </p:spTree>
    <p:extLst>
      <p:ext uri="{BB962C8B-B14F-4D97-AF65-F5344CB8AC3E}">
        <p14:creationId xmlns:p14="http://schemas.microsoft.com/office/powerpoint/2010/main" val="267277254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CF6AC46-B2CA-492D-AFC5-29174D2A8D1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15ABDAB-039D-4B2E-A847-4D34EC1EF4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A30B0EAA-0755-47BD-9814-98721E417FE8}"/>
              </a:ext>
            </a:extLst>
          </p:cNvPr>
          <p:cNvSpPr>
            <a:spLocks noGrp="1" noChangeArrowheads="1"/>
          </p:cNvSpPr>
          <p:nvPr>
            <p:ph type="sldNum" sz="quarter" idx="12"/>
          </p:nvPr>
        </p:nvSpPr>
        <p:spPr>
          <a:ln/>
        </p:spPr>
        <p:txBody>
          <a:bodyPr/>
          <a:lstStyle>
            <a:lvl1pPr>
              <a:defRPr/>
            </a:lvl1pPr>
          </a:lstStyle>
          <a:p>
            <a:fld id="{0DB3903D-D05F-4989-A4B5-B5DF20B6C5FF}" type="slidenum">
              <a:rPr lang="en-US" altLang="en-US"/>
              <a:pPr/>
              <a:t>‹#›</a:t>
            </a:fld>
            <a:endParaRPr lang="en-US" altLang="en-US"/>
          </a:p>
        </p:txBody>
      </p:sp>
    </p:spTree>
    <p:extLst>
      <p:ext uri="{BB962C8B-B14F-4D97-AF65-F5344CB8AC3E}">
        <p14:creationId xmlns:p14="http://schemas.microsoft.com/office/powerpoint/2010/main" val="35112662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84BF1703-98DB-4955-A3F2-F3A3A85C46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BB5535-75A7-4ED2-A277-A51E1FF588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2C8EA9-A960-47DE-BCA3-403C354099BA}"/>
              </a:ext>
            </a:extLst>
          </p:cNvPr>
          <p:cNvSpPr>
            <a:spLocks noGrp="1" noChangeArrowheads="1"/>
          </p:cNvSpPr>
          <p:nvPr>
            <p:ph type="sldNum" sz="quarter" idx="12"/>
          </p:nvPr>
        </p:nvSpPr>
        <p:spPr>
          <a:ln/>
        </p:spPr>
        <p:txBody>
          <a:bodyPr/>
          <a:lstStyle>
            <a:lvl1pPr>
              <a:defRPr/>
            </a:lvl1pPr>
          </a:lstStyle>
          <a:p>
            <a:fld id="{27A7B063-E7AF-49DD-A148-BC0A690FB886}" type="slidenum">
              <a:rPr lang="en-US" altLang="en-US"/>
              <a:pPr/>
              <a:t>‹#›</a:t>
            </a:fld>
            <a:endParaRPr lang="en-US" altLang="en-US"/>
          </a:p>
        </p:txBody>
      </p:sp>
    </p:spTree>
    <p:extLst>
      <p:ext uri="{BB962C8B-B14F-4D97-AF65-F5344CB8AC3E}">
        <p14:creationId xmlns:p14="http://schemas.microsoft.com/office/powerpoint/2010/main" val="12755453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7CD54C2-FD40-4598-9E7A-78065DC3E5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AB0349-082E-4E33-B858-723FF891C5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3AB3372-E86F-42E6-827D-0C9B3A17773C}"/>
              </a:ext>
            </a:extLst>
          </p:cNvPr>
          <p:cNvSpPr>
            <a:spLocks noGrp="1" noChangeArrowheads="1"/>
          </p:cNvSpPr>
          <p:nvPr>
            <p:ph type="sldNum" sz="quarter" idx="12"/>
          </p:nvPr>
        </p:nvSpPr>
        <p:spPr>
          <a:ln/>
        </p:spPr>
        <p:txBody>
          <a:bodyPr/>
          <a:lstStyle>
            <a:lvl1pPr>
              <a:defRPr/>
            </a:lvl1pPr>
          </a:lstStyle>
          <a:p>
            <a:fld id="{AE7A9A3A-46A1-4047-B573-73AAC1E11588}" type="slidenum">
              <a:rPr lang="en-US" altLang="en-US"/>
              <a:pPr/>
              <a:t>‹#›</a:t>
            </a:fld>
            <a:endParaRPr lang="en-US" altLang="en-US"/>
          </a:p>
        </p:txBody>
      </p:sp>
    </p:spTree>
    <p:extLst>
      <p:ext uri="{BB962C8B-B14F-4D97-AF65-F5344CB8AC3E}">
        <p14:creationId xmlns:p14="http://schemas.microsoft.com/office/powerpoint/2010/main" val="11670326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56F0C81-CE2B-405A-A818-AF7C9D4DF7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05EE72C-D52B-43CA-8E12-F36EF2F44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2FA269E-126D-4405-BA62-2ABB7BB52D90}"/>
              </a:ext>
            </a:extLst>
          </p:cNvPr>
          <p:cNvSpPr>
            <a:spLocks noGrp="1" noChangeArrowheads="1"/>
          </p:cNvSpPr>
          <p:nvPr>
            <p:ph type="sldNum" sz="quarter" idx="12"/>
          </p:nvPr>
        </p:nvSpPr>
        <p:spPr>
          <a:ln/>
        </p:spPr>
        <p:txBody>
          <a:bodyPr/>
          <a:lstStyle>
            <a:lvl1pPr>
              <a:defRPr/>
            </a:lvl1pPr>
          </a:lstStyle>
          <a:p>
            <a:fld id="{7F0A5EA4-D787-41BF-BAAF-847B376A1E02}" type="slidenum">
              <a:rPr lang="en-US" altLang="en-US"/>
              <a:pPr/>
              <a:t>‹#›</a:t>
            </a:fld>
            <a:endParaRPr lang="en-US" altLang="en-US"/>
          </a:p>
        </p:txBody>
      </p:sp>
    </p:spTree>
    <p:extLst>
      <p:ext uri="{BB962C8B-B14F-4D97-AF65-F5344CB8AC3E}">
        <p14:creationId xmlns:p14="http://schemas.microsoft.com/office/powerpoint/2010/main" val="6070106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5D508D2-E342-478E-922E-ECF9AD1330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BE0162-A46D-4DB8-80F8-6A16D96303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D33C14-FE32-4B9E-BDE6-300C219D9CD5}"/>
              </a:ext>
            </a:extLst>
          </p:cNvPr>
          <p:cNvSpPr>
            <a:spLocks noGrp="1" noChangeArrowheads="1"/>
          </p:cNvSpPr>
          <p:nvPr>
            <p:ph type="sldNum" sz="quarter" idx="12"/>
          </p:nvPr>
        </p:nvSpPr>
        <p:spPr>
          <a:ln/>
        </p:spPr>
        <p:txBody>
          <a:bodyPr/>
          <a:lstStyle>
            <a:lvl1pPr>
              <a:defRPr/>
            </a:lvl1pPr>
          </a:lstStyle>
          <a:p>
            <a:fld id="{47220132-B925-46DE-A6EF-43901313B531}" type="slidenum">
              <a:rPr lang="en-US" altLang="en-US"/>
              <a:pPr/>
              <a:t>‹#›</a:t>
            </a:fld>
            <a:endParaRPr lang="en-US" altLang="en-US"/>
          </a:p>
        </p:txBody>
      </p:sp>
    </p:spTree>
    <p:extLst>
      <p:ext uri="{BB962C8B-B14F-4D97-AF65-F5344CB8AC3E}">
        <p14:creationId xmlns:p14="http://schemas.microsoft.com/office/powerpoint/2010/main" val="358464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9080817-BAD0-46CA-91C0-8F4A590773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7AC712-22EB-49F9-B57E-67177F8860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A9A296-6FB3-418E-9D58-D7B82CA40A4E}"/>
              </a:ext>
            </a:extLst>
          </p:cNvPr>
          <p:cNvSpPr>
            <a:spLocks noGrp="1" noChangeArrowheads="1"/>
          </p:cNvSpPr>
          <p:nvPr>
            <p:ph type="sldNum" sz="quarter" idx="12"/>
          </p:nvPr>
        </p:nvSpPr>
        <p:spPr>
          <a:ln/>
        </p:spPr>
        <p:txBody>
          <a:bodyPr/>
          <a:lstStyle>
            <a:lvl1pPr>
              <a:defRPr/>
            </a:lvl1pPr>
          </a:lstStyle>
          <a:p>
            <a:fld id="{02E1A377-8219-4295-A302-CE5617FC0872}" type="slidenum">
              <a:rPr lang="en-US" altLang="en-US"/>
              <a:pPr/>
              <a:t>‹#›</a:t>
            </a:fld>
            <a:endParaRPr lang="en-US" altLang="en-US"/>
          </a:p>
        </p:txBody>
      </p:sp>
    </p:spTree>
    <p:extLst>
      <p:ext uri="{BB962C8B-B14F-4D97-AF65-F5344CB8AC3E}">
        <p14:creationId xmlns:p14="http://schemas.microsoft.com/office/powerpoint/2010/main" val="18719555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76044C-2ABA-4B7A-90F8-950A5A5438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651B26-7D6F-4C7C-BFB9-3E59FAF6B4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B863E3-822B-4ABD-AA57-32877094EFB0}"/>
              </a:ext>
            </a:extLst>
          </p:cNvPr>
          <p:cNvSpPr>
            <a:spLocks noGrp="1" noChangeArrowheads="1"/>
          </p:cNvSpPr>
          <p:nvPr>
            <p:ph type="sldNum" sz="quarter" idx="12"/>
          </p:nvPr>
        </p:nvSpPr>
        <p:spPr>
          <a:ln/>
        </p:spPr>
        <p:txBody>
          <a:bodyPr/>
          <a:lstStyle>
            <a:lvl1pPr>
              <a:defRPr/>
            </a:lvl1pPr>
          </a:lstStyle>
          <a:p>
            <a:fld id="{8661BB28-3F2D-41B9-9DE6-E965167A64F5}" type="slidenum">
              <a:rPr lang="en-US" altLang="en-US"/>
              <a:pPr/>
              <a:t>‹#›</a:t>
            </a:fld>
            <a:endParaRPr lang="en-US" altLang="en-US"/>
          </a:p>
        </p:txBody>
      </p:sp>
    </p:spTree>
    <p:extLst>
      <p:ext uri="{BB962C8B-B14F-4D97-AF65-F5344CB8AC3E}">
        <p14:creationId xmlns:p14="http://schemas.microsoft.com/office/powerpoint/2010/main" val="40201892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999F24-5CE1-4ED2-890C-E2C6E1E8414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8830-2E0B-4C55-9A23-42818B123025}" type="slidenum">
              <a:rPr lang="en-US" smtClean="0"/>
              <a:t>‹#›</a:t>
            </a:fld>
            <a:endParaRPr lang="en-US"/>
          </a:p>
        </p:txBody>
      </p:sp>
    </p:spTree>
    <p:extLst>
      <p:ext uri="{BB962C8B-B14F-4D97-AF65-F5344CB8AC3E}">
        <p14:creationId xmlns:p14="http://schemas.microsoft.com/office/powerpoint/2010/main" val="2932934498"/>
      </p:ext>
    </p:extLst>
  </p:cSld>
  <p:clrMapOvr>
    <a:masterClrMapping/>
  </p:clrMapOvr>
  <p:transition spd="slow">
    <p:push di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99F24-5CE1-4ED2-890C-E2C6E1E8414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8830-2E0B-4C55-9A23-42818B123025}" type="slidenum">
              <a:rPr lang="en-US" smtClean="0"/>
              <a:t>‹#›</a:t>
            </a:fld>
            <a:endParaRPr lang="en-US"/>
          </a:p>
        </p:txBody>
      </p:sp>
    </p:spTree>
    <p:extLst>
      <p:ext uri="{BB962C8B-B14F-4D97-AF65-F5344CB8AC3E}">
        <p14:creationId xmlns:p14="http://schemas.microsoft.com/office/powerpoint/2010/main" val="2259229602"/>
      </p:ext>
    </p:extLst>
  </p:cSld>
  <p:clrMapOvr>
    <a:masterClrMapping/>
  </p:clrMapOvr>
  <p:transition spd="slow">
    <p:push dir="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99F24-5CE1-4ED2-890C-E2C6E1E8414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8830-2E0B-4C55-9A23-42818B123025}" type="slidenum">
              <a:rPr lang="en-US" smtClean="0"/>
              <a:t>‹#›</a:t>
            </a:fld>
            <a:endParaRPr lang="en-US"/>
          </a:p>
        </p:txBody>
      </p:sp>
    </p:spTree>
    <p:extLst>
      <p:ext uri="{BB962C8B-B14F-4D97-AF65-F5344CB8AC3E}">
        <p14:creationId xmlns:p14="http://schemas.microsoft.com/office/powerpoint/2010/main" val="12610782"/>
      </p:ext>
    </p:extLst>
  </p:cSld>
  <p:clrMapOvr>
    <a:masterClrMapping/>
  </p:clrMapOvr>
  <p:transition spd="slow">
    <p:push dir="u"/>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999F24-5CE1-4ED2-890C-E2C6E1E84140}"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A8830-2E0B-4C55-9A23-42818B123025}" type="slidenum">
              <a:rPr lang="en-US" smtClean="0"/>
              <a:t>‹#›</a:t>
            </a:fld>
            <a:endParaRPr lang="en-US"/>
          </a:p>
        </p:txBody>
      </p:sp>
    </p:spTree>
    <p:extLst>
      <p:ext uri="{BB962C8B-B14F-4D97-AF65-F5344CB8AC3E}">
        <p14:creationId xmlns:p14="http://schemas.microsoft.com/office/powerpoint/2010/main" val="2010569089"/>
      </p:ext>
    </p:extLst>
  </p:cSld>
  <p:clrMapOvr>
    <a:masterClrMapping/>
  </p:clrMapOvr>
  <p:transition spd="slow">
    <p:push dir="u"/>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999F24-5CE1-4ED2-890C-E2C6E1E84140}"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FA8830-2E0B-4C55-9A23-42818B123025}" type="slidenum">
              <a:rPr lang="en-US" smtClean="0"/>
              <a:t>‹#›</a:t>
            </a:fld>
            <a:endParaRPr lang="en-US"/>
          </a:p>
        </p:txBody>
      </p:sp>
    </p:spTree>
    <p:extLst>
      <p:ext uri="{BB962C8B-B14F-4D97-AF65-F5344CB8AC3E}">
        <p14:creationId xmlns:p14="http://schemas.microsoft.com/office/powerpoint/2010/main" val="393525245"/>
      </p:ext>
    </p:extLst>
  </p:cSld>
  <p:clrMapOvr>
    <a:masterClrMapping/>
  </p:clrMapOvr>
  <p:transition spd="slow">
    <p:push dir="u"/>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999F24-5CE1-4ED2-890C-E2C6E1E84140}"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FA8830-2E0B-4C55-9A23-42818B123025}" type="slidenum">
              <a:rPr lang="en-US" smtClean="0"/>
              <a:t>‹#›</a:t>
            </a:fld>
            <a:endParaRPr lang="en-US"/>
          </a:p>
        </p:txBody>
      </p:sp>
    </p:spTree>
    <p:extLst>
      <p:ext uri="{BB962C8B-B14F-4D97-AF65-F5344CB8AC3E}">
        <p14:creationId xmlns:p14="http://schemas.microsoft.com/office/powerpoint/2010/main" val="439501388"/>
      </p:ext>
    </p:extLst>
  </p:cSld>
  <p:clrMapOvr>
    <a:masterClrMapping/>
  </p:clrMapOvr>
  <p:transition spd="slow">
    <p:push dir="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99F24-5CE1-4ED2-890C-E2C6E1E84140}"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A8830-2E0B-4C55-9A23-42818B123025}" type="slidenum">
              <a:rPr lang="en-US" smtClean="0"/>
              <a:t>‹#›</a:t>
            </a:fld>
            <a:endParaRPr lang="en-US"/>
          </a:p>
        </p:txBody>
      </p:sp>
    </p:spTree>
    <p:extLst>
      <p:ext uri="{BB962C8B-B14F-4D97-AF65-F5344CB8AC3E}">
        <p14:creationId xmlns:p14="http://schemas.microsoft.com/office/powerpoint/2010/main" val="432362885"/>
      </p:ext>
    </p:extLst>
  </p:cSld>
  <p:clrMapOvr>
    <a:masterClrMapping/>
  </p:clrMapOvr>
  <p:transition spd="slow">
    <p:push dir="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999F24-5CE1-4ED2-890C-E2C6E1E84140}"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A8830-2E0B-4C55-9A23-42818B123025}" type="slidenum">
              <a:rPr lang="en-US" smtClean="0"/>
              <a:t>‹#›</a:t>
            </a:fld>
            <a:endParaRPr lang="en-US"/>
          </a:p>
        </p:txBody>
      </p:sp>
    </p:spTree>
    <p:extLst>
      <p:ext uri="{BB962C8B-B14F-4D97-AF65-F5344CB8AC3E}">
        <p14:creationId xmlns:p14="http://schemas.microsoft.com/office/powerpoint/2010/main" val="146200704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999F24-5CE1-4ED2-890C-E2C6E1E84140}"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A8830-2E0B-4C55-9A23-42818B123025}" type="slidenum">
              <a:rPr lang="en-US" smtClean="0"/>
              <a:t>‹#›</a:t>
            </a:fld>
            <a:endParaRPr lang="en-US"/>
          </a:p>
        </p:txBody>
      </p:sp>
    </p:spTree>
    <p:extLst>
      <p:ext uri="{BB962C8B-B14F-4D97-AF65-F5344CB8AC3E}">
        <p14:creationId xmlns:p14="http://schemas.microsoft.com/office/powerpoint/2010/main" val="1977256476"/>
      </p:ext>
    </p:extLst>
  </p:cSld>
  <p:clrMapOvr>
    <a:masterClrMapping/>
  </p:clrMapOvr>
  <p:transition spd="slow">
    <p:push di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99F24-5CE1-4ED2-890C-E2C6E1E8414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8830-2E0B-4C55-9A23-42818B123025}" type="slidenum">
              <a:rPr lang="en-US" smtClean="0"/>
              <a:t>‹#›</a:t>
            </a:fld>
            <a:endParaRPr lang="en-US"/>
          </a:p>
        </p:txBody>
      </p:sp>
    </p:spTree>
    <p:extLst>
      <p:ext uri="{BB962C8B-B14F-4D97-AF65-F5344CB8AC3E}">
        <p14:creationId xmlns:p14="http://schemas.microsoft.com/office/powerpoint/2010/main" val="2738514102"/>
      </p:ext>
    </p:extLst>
  </p:cSld>
  <p:clrMapOvr>
    <a:masterClrMapping/>
  </p:clrMapOvr>
  <p:transition spd="slow">
    <p:push dir="u"/>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99F24-5CE1-4ED2-890C-E2C6E1E8414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8830-2E0B-4C55-9A23-42818B123025}" type="slidenum">
              <a:rPr lang="en-US" smtClean="0"/>
              <a:t>‹#›</a:t>
            </a:fld>
            <a:endParaRPr lang="en-US"/>
          </a:p>
        </p:txBody>
      </p:sp>
    </p:spTree>
    <p:extLst>
      <p:ext uri="{BB962C8B-B14F-4D97-AF65-F5344CB8AC3E}">
        <p14:creationId xmlns:p14="http://schemas.microsoft.com/office/powerpoint/2010/main" val="3723155740"/>
      </p:ext>
    </p:extLst>
  </p:cSld>
  <p:clrMapOvr>
    <a:masterClrMapping/>
  </p:clrMapOvr>
  <p:transition spd="slow">
    <p:push dir="u"/>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999F24-5CE1-4ED2-890C-E2C6E1E84140}"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FA8830-2E0B-4C55-9A23-42818B1230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842858"/>
      </p:ext>
    </p:extLst>
  </p:cSld>
  <p:clrMapOvr>
    <a:masterClrMapping/>
  </p:clrMapOvr>
  <p:transition spd="slow">
    <p:push dir="u"/>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99F24-5CE1-4ED2-890C-E2C6E1E84140}"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FA8830-2E0B-4C55-9A23-42818B1230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954728"/>
      </p:ext>
    </p:extLst>
  </p:cSld>
  <p:clrMapOvr>
    <a:masterClrMapping/>
  </p:clrMapOvr>
  <p:transition spd="slow">
    <p:push dir="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99F24-5CE1-4ED2-890C-E2C6E1E84140}"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FA8830-2E0B-4C55-9A23-42818B1230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388024"/>
      </p:ext>
    </p:extLst>
  </p:cSld>
  <p:clrMapOvr>
    <a:masterClrMapping/>
  </p:clrMapOvr>
  <p:transition spd="slow">
    <p:push dir="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999F24-5CE1-4ED2-890C-E2C6E1E84140}" type="datetimeFigureOut">
              <a:rPr lang="en-US" smtClean="0">
                <a:solidFill>
                  <a:prstClr val="black">
                    <a:tint val="75000"/>
                  </a:prstClr>
                </a:solidFill>
              </a:rPr>
              <a:pPr/>
              <a:t>7/23/2020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FA8830-2E0B-4C55-9A23-42818B1230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905651"/>
      </p:ext>
    </p:extLst>
  </p:cSld>
  <p:clrMapOvr>
    <a:masterClrMapping/>
  </p:clrMapOvr>
  <p:transition spd="slow">
    <p:push dir="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999F24-5CE1-4ED2-890C-E2C6E1E84140}" type="datetimeFigureOut">
              <a:rPr lang="en-US" smtClean="0">
                <a:solidFill>
                  <a:prstClr val="black">
                    <a:tint val="75000"/>
                  </a:prstClr>
                </a:solidFill>
              </a:rPr>
              <a:pPr/>
              <a:t>7/23/2020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FA8830-2E0B-4C55-9A23-42818B1230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896353"/>
      </p:ext>
    </p:extLst>
  </p:cSld>
  <p:clrMapOvr>
    <a:masterClrMapping/>
  </p:clrMapOvr>
  <p:transition spd="slow">
    <p:push dir="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999F24-5CE1-4ED2-890C-E2C6E1E84140}" type="datetimeFigureOut">
              <a:rPr lang="en-US" smtClean="0">
                <a:solidFill>
                  <a:prstClr val="black">
                    <a:tint val="75000"/>
                  </a:prstClr>
                </a:solidFill>
              </a:rPr>
              <a:pPr/>
              <a:t>7/23/2020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FA8830-2E0B-4C55-9A23-42818B1230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328774"/>
      </p:ext>
    </p:extLst>
  </p:cSld>
  <p:clrMapOvr>
    <a:masterClrMapping/>
  </p:clrMapOvr>
  <p:transition spd="slow">
    <p:push dir="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99F24-5CE1-4ED2-890C-E2C6E1E84140}" type="datetimeFigureOut">
              <a:rPr lang="en-US" smtClean="0">
                <a:solidFill>
                  <a:prstClr val="black">
                    <a:tint val="75000"/>
                  </a:prstClr>
                </a:solidFill>
              </a:rPr>
              <a:pPr/>
              <a:t>7/23/2020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FA8830-2E0B-4C55-9A23-42818B1230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44007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999F24-5CE1-4ED2-890C-E2C6E1E84140}" type="datetimeFigureOut">
              <a:rPr lang="en-US" smtClean="0">
                <a:solidFill>
                  <a:prstClr val="black">
                    <a:tint val="75000"/>
                  </a:prstClr>
                </a:solidFill>
              </a:rPr>
              <a:pPr/>
              <a:t>7/23/2020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FA8830-2E0B-4C55-9A23-42818B1230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989949"/>
      </p:ext>
    </p:extLst>
  </p:cSld>
  <p:clrMapOvr>
    <a:masterClrMapping/>
  </p:clrMapOvr>
  <p:transition spd="slow">
    <p:push dir="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999F24-5CE1-4ED2-890C-E2C6E1E84140}" type="datetimeFigureOut">
              <a:rPr lang="en-US" smtClean="0">
                <a:solidFill>
                  <a:prstClr val="black">
                    <a:tint val="75000"/>
                  </a:prstClr>
                </a:solidFill>
              </a:rPr>
              <a:pPr/>
              <a:t>7/23/2020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FA8830-2E0B-4C55-9A23-42818B1230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21698"/>
      </p:ext>
    </p:extLst>
  </p:cSld>
  <p:clrMapOvr>
    <a:masterClrMapping/>
  </p:clrMapOvr>
  <p:transition spd="slow">
    <p:push dir="u"/>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99F24-5CE1-4ED2-890C-E2C6E1E84140}"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FA8830-2E0B-4C55-9A23-42818B1230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234551"/>
      </p:ext>
    </p:extLst>
  </p:cSld>
  <p:clrMapOvr>
    <a:masterClrMapping/>
  </p:clrMapOvr>
  <p:transition spd="slow">
    <p:push dir="u"/>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99F24-5CE1-4ED2-890C-E2C6E1E84140}"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FA8830-2E0B-4C55-9A23-42818B1230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51916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7/23/2020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7021761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8545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7/23/2020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4659689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75767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7/23/2020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52225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2415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7/23/2020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40586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7/23/2020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0311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7/23/2020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8903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64381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29374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724401"/>
            <a:ext cx="10363200" cy="1774825"/>
          </a:xfrm>
          <a:solidFill>
            <a:srgbClr val="C3FF57"/>
          </a:solidFill>
          <a:ln w="76200">
            <a:solidFill>
              <a:srgbClr val="3399FF"/>
            </a:solidFill>
          </a:ln>
        </p:spPr>
        <p:txBody>
          <a:bodyPr>
            <a:normAutofit/>
          </a:bodyPr>
          <a:lstStyle>
            <a:lvl1pPr>
              <a:defRPr sz="4800" b="1"/>
            </a:lvl1pPr>
          </a:lstStyle>
          <a:p>
            <a:r>
              <a:rPr lang="en-US" dirty="0"/>
              <a:t>Click to edit Master title style</a:t>
            </a:r>
          </a:p>
        </p:txBody>
      </p:sp>
      <p:grpSp>
        <p:nvGrpSpPr>
          <p:cNvPr id="8" name="Group 7"/>
          <p:cNvGrpSpPr/>
          <p:nvPr userDrawn="1"/>
        </p:nvGrpSpPr>
        <p:grpSpPr>
          <a:xfrm>
            <a:off x="508000" y="381000"/>
            <a:ext cx="11176000" cy="4495800"/>
            <a:chOff x="228600" y="228600"/>
            <a:chExt cx="8686800" cy="4800600"/>
          </a:xfrm>
        </p:grpSpPr>
        <p:sp>
          <p:nvSpPr>
            <p:cNvPr id="9" name="Rounded Rectangle 8"/>
            <p:cNvSpPr/>
            <p:nvPr/>
          </p:nvSpPr>
          <p:spPr>
            <a:xfrm>
              <a:off x="228600" y="228600"/>
              <a:ext cx="8686800" cy="4800600"/>
            </a:xfrm>
            <a:prstGeom prst="roundRect">
              <a:avLst>
                <a:gd name="adj" fmla="val 7558"/>
              </a:avLst>
            </a:prstGeom>
            <a:solidFill>
              <a:schemeClr val="bg1"/>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noFill/>
              </a:endParaRPr>
            </a:p>
          </p:txBody>
        </p:sp>
        <p:pic>
          <p:nvPicPr>
            <p:cNvPr id="10" name="Picture 9" descr="Title.jpg"/>
            <p:cNvPicPr>
              <a:picLocks noChangeAspect="1"/>
            </p:cNvPicPr>
            <p:nvPr/>
          </p:nvPicPr>
          <p:blipFill>
            <a:blip r:embed="rId2" cstate="print"/>
            <a:stretch>
              <a:fillRect/>
            </a:stretch>
          </p:blipFill>
          <p:spPr>
            <a:xfrm>
              <a:off x="533400" y="533400"/>
              <a:ext cx="8065155" cy="4191000"/>
            </a:xfrm>
            <a:prstGeom prst="rect">
              <a:avLst/>
            </a:prstGeom>
            <a:ln>
              <a:noFill/>
            </a:ln>
          </p:spPr>
        </p:pic>
      </p:gr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20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10972800" cy="5105400"/>
          </a:xfrm>
          <a:prstGeom prst="roundRect">
            <a:avLst>
              <a:gd name="adj" fmla="val 3304"/>
            </a:avLst>
          </a:prstGeom>
          <a:solidFill>
            <a:schemeClr val="bg1"/>
          </a:solidFill>
          <a:ln w="76200">
            <a:solidFill>
              <a:srgbClr val="3399FF"/>
            </a:solidFill>
          </a:ln>
        </p:spPr>
        <p:txBody>
          <a:bodyPr lIns="91440" tIns="365760"/>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03200" y="274638"/>
            <a:ext cx="12090400" cy="1249362"/>
          </a:xfrm>
          <a:prstGeom prst="roundRect">
            <a:avLst>
              <a:gd name="adj" fmla="val 10572"/>
            </a:avLst>
          </a:prstGeom>
          <a:solidFill>
            <a:srgbClr val="C3FF57"/>
          </a:solidFill>
          <a:ln w="76200">
            <a:solidFill>
              <a:srgbClr val="FF9900"/>
            </a:solidFill>
          </a:ln>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0942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ppt_x</p:attrName>
                                        </p:attrNameLst>
                                      </p:cBhvr>
                                      <p:tavLst>
                                        <p:tav tm="0">
                                          <p:val>
                                            <p:strVal val="#ppt_x"/>
                                          </p:val>
                                        </p:tav>
                                        <p:tav tm="100000">
                                          <p:val>
                                            <p:strVal val="#ppt_x"/>
                                          </p:val>
                                        </p:tav>
                                      </p:tavLst>
                                    </p:anim>
                                    <p:anim calcmode="lin" valueType="num">
                                      <p:cBhvr>
                                        <p:cTn id="15" dur="500" fill="hold"/>
                                        <p:tgtEl>
                                          <p:spTgt spid="3">
                                            <p:bg/>
                                          </p:spTgt>
                                        </p:tgtEl>
                                        <p:attrNameLst>
                                          <p:attrName>ppt_y</p:attrName>
                                        </p:attrNameLst>
                                      </p:cBhvr>
                                      <p:tavLst>
                                        <p:tav tm="0">
                                          <p:val>
                                            <p:strVal val="#ppt_y-#ppt_h/2"/>
                                          </p:val>
                                        </p:tav>
                                        <p:tav tm="100000">
                                          <p:val>
                                            <p:strVal val="#ppt_y"/>
                                          </p:val>
                                        </p:tav>
                                      </p:tavLst>
                                    </p:anim>
                                    <p:anim calcmode="lin" valueType="num">
                                      <p:cBhvr>
                                        <p:cTn id="16" dur="500" fill="hold"/>
                                        <p:tgtEl>
                                          <p:spTgt spid="3">
                                            <p:bg/>
                                          </p:spTgt>
                                        </p:tgtEl>
                                        <p:attrNameLst>
                                          <p:attrName>ppt_w</p:attrName>
                                        </p:attrNameLst>
                                      </p:cBhvr>
                                      <p:tavLst>
                                        <p:tav tm="0">
                                          <p:val>
                                            <p:strVal val="#ppt_w"/>
                                          </p:val>
                                        </p:tav>
                                        <p:tav tm="100000">
                                          <p:val>
                                            <p:strVal val="#ppt_w"/>
                                          </p:val>
                                        </p:tav>
                                      </p:tavLst>
                                    </p:anim>
                                    <p:anim calcmode="lin" valueType="num">
                                      <p:cBhvr>
                                        <p:cTn id="17"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17"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ppt_h/2"/>
                          </p:val>
                        </p:tav>
                        <p:tav tm="100000">
                          <p:val>
                            <p:strVal val="#ppt_y"/>
                          </p:val>
                        </p:tav>
                      </p:tavLst>
                    </p:anim>
                    <p:anim calcmode="lin" valueType="num">
                      <p:cBhvr>
                        <p:cTn dur="500" fill="hold"/>
                        <p:tgtEl>
                          <p:spTgt spid="3"/>
                        </p:tgtEl>
                        <p:attrNameLst>
                          <p:attrName>ppt_w</p:attrName>
                        </p:attrNameLst>
                      </p:cBhvr>
                      <p:tavLst>
                        <p:tav tm="0">
                          <p:val>
                            <p:strVal val="#ppt_w"/>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10972800" cy="5105400"/>
          </a:xfrm>
          <a:prstGeom prst="roundRect">
            <a:avLst>
              <a:gd name="adj" fmla="val 3304"/>
            </a:avLst>
          </a:prstGeom>
          <a:solidFill>
            <a:schemeClr val="bg1"/>
          </a:solidFill>
          <a:ln w="76200">
            <a:solidFill>
              <a:srgbClr val="B2FF4D"/>
            </a:solidFill>
          </a:ln>
        </p:spPr>
        <p:txBody>
          <a:bodyPr lIns="91440" tIns="91440" bIns="91440"/>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5334000"/>
            <a:ext cx="12090400" cy="1249362"/>
          </a:xfrm>
          <a:prstGeom prst="roundRect">
            <a:avLst>
              <a:gd name="adj" fmla="val 10572"/>
            </a:avLst>
          </a:prstGeom>
          <a:solidFill>
            <a:srgbClr val="FFCE85"/>
          </a:solidFill>
          <a:ln w="76200">
            <a:solidFill>
              <a:srgbClr val="3399FF"/>
            </a:solidFill>
          </a:ln>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2224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ppt_x</p:attrName>
                                        </p:attrNameLst>
                                      </p:cBhvr>
                                      <p:tavLst>
                                        <p:tav tm="0">
                                          <p:val>
                                            <p:strVal val="#ppt_x"/>
                                          </p:val>
                                        </p:tav>
                                        <p:tav tm="100000">
                                          <p:val>
                                            <p:strVal val="#ppt_x"/>
                                          </p:val>
                                        </p:tav>
                                      </p:tavLst>
                                    </p:anim>
                                    <p:anim calcmode="lin" valueType="num">
                                      <p:cBhvr>
                                        <p:cTn id="15" dur="500" fill="hold"/>
                                        <p:tgtEl>
                                          <p:spTgt spid="3">
                                            <p:bg/>
                                          </p:spTgt>
                                        </p:tgtEl>
                                        <p:attrNameLst>
                                          <p:attrName>ppt_y</p:attrName>
                                        </p:attrNameLst>
                                      </p:cBhvr>
                                      <p:tavLst>
                                        <p:tav tm="0">
                                          <p:val>
                                            <p:strVal val="#ppt_y+#ppt_h/2"/>
                                          </p:val>
                                        </p:tav>
                                        <p:tav tm="100000">
                                          <p:val>
                                            <p:strVal val="#ppt_y"/>
                                          </p:val>
                                        </p:tav>
                                      </p:tavLst>
                                    </p:anim>
                                    <p:anim calcmode="lin" valueType="num">
                                      <p:cBhvr>
                                        <p:cTn id="16" dur="500" fill="hold"/>
                                        <p:tgtEl>
                                          <p:spTgt spid="3">
                                            <p:bg/>
                                          </p:spTgt>
                                        </p:tgtEl>
                                        <p:attrNameLst>
                                          <p:attrName>ppt_w</p:attrName>
                                        </p:attrNameLst>
                                      </p:cBhvr>
                                      <p:tavLst>
                                        <p:tav tm="0">
                                          <p:val>
                                            <p:strVal val="#ppt_w"/>
                                          </p:val>
                                        </p:tav>
                                        <p:tav tm="100000">
                                          <p:val>
                                            <p:strVal val="#ppt_w"/>
                                          </p:val>
                                        </p:tav>
                                      </p:tavLst>
                                    </p:anim>
                                    <p:anim calcmode="lin" valueType="num">
                                      <p:cBhvr>
                                        <p:cTn id="17"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17"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ppt_h/2"/>
                          </p:val>
                        </p:tav>
                        <p:tav tm="100000">
                          <p:val>
                            <p:strVal val="#ppt_y"/>
                          </p:val>
                        </p:tav>
                      </p:tavLst>
                    </p:anim>
                    <p:anim calcmode="lin" valueType="num">
                      <p:cBhvr>
                        <p:cTn dur="500" fill="hold"/>
                        <p:tgtEl>
                          <p:spTgt spid="3"/>
                        </p:tgtEl>
                        <p:attrNameLst>
                          <p:attrName>ppt_w</p:attrName>
                        </p:attrNameLst>
                      </p:cBhvr>
                      <p:tavLst>
                        <p:tav tm="0">
                          <p:val>
                            <p:strVal val="#ppt_w"/>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990600"/>
            <a:ext cx="10566400" cy="5257800"/>
          </a:xfrm>
          <a:prstGeom prst="roundRect">
            <a:avLst>
              <a:gd name="adj" fmla="val 3304"/>
            </a:avLst>
          </a:prstGeom>
          <a:solidFill>
            <a:schemeClr val="bg1"/>
          </a:solidFill>
          <a:ln w="76200">
            <a:solidFill>
              <a:srgbClr val="FF9900"/>
            </a:solidFill>
          </a:ln>
        </p:spPr>
        <p:txBody>
          <a:bodyPr lIns="91440" tIns="365760" bIns="91440"/>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08000" y="-152400"/>
            <a:ext cx="11176000" cy="1371600"/>
          </a:xfrm>
          <a:prstGeom prst="roundRect">
            <a:avLst>
              <a:gd name="adj" fmla="val 10572"/>
            </a:avLst>
          </a:prstGeom>
          <a:solidFill>
            <a:srgbClr val="3399FF"/>
          </a:solidFill>
          <a:ln w="76200">
            <a:solidFill>
              <a:srgbClr val="B2FF4D"/>
            </a:solidFill>
          </a:ln>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8646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ppt_x</p:attrName>
                                        </p:attrNameLst>
                                      </p:cBhvr>
                                      <p:tavLst>
                                        <p:tav tm="0">
                                          <p:val>
                                            <p:strVal val="#ppt_x"/>
                                          </p:val>
                                        </p:tav>
                                        <p:tav tm="100000">
                                          <p:val>
                                            <p:strVal val="#ppt_x"/>
                                          </p:val>
                                        </p:tav>
                                      </p:tavLst>
                                    </p:anim>
                                    <p:anim calcmode="lin" valueType="num">
                                      <p:cBhvr>
                                        <p:cTn id="13" dur="500" fill="hold"/>
                                        <p:tgtEl>
                                          <p:spTgt spid="3">
                                            <p:bg/>
                                          </p:spTgt>
                                        </p:tgtEl>
                                        <p:attrNameLst>
                                          <p:attrName>ppt_y</p:attrName>
                                        </p:attrNameLst>
                                      </p:cBhvr>
                                      <p:tavLst>
                                        <p:tav tm="0">
                                          <p:val>
                                            <p:strVal val="#ppt_y-#ppt_h/2"/>
                                          </p:val>
                                        </p:tav>
                                        <p:tav tm="100000">
                                          <p:val>
                                            <p:strVal val="#ppt_y"/>
                                          </p:val>
                                        </p:tav>
                                      </p:tavLst>
                                    </p:anim>
                                    <p:anim calcmode="lin" valueType="num">
                                      <p:cBhvr>
                                        <p:cTn id="14" dur="500" fill="hold"/>
                                        <p:tgtEl>
                                          <p:spTgt spid="3">
                                            <p:bg/>
                                          </p:spTgt>
                                        </p:tgtEl>
                                        <p:attrNameLst>
                                          <p:attrName>ppt_w</p:attrName>
                                        </p:attrNameLst>
                                      </p:cBhvr>
                                      <p:tavLst>
                                        <p:tav tm="0">
                                          <p:val>
                                            <p:strVal val="#ppt_w"/>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17"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ppt_h/2"/>
                          </p:val>
                        </p:tav>
                        <p:tav tm="100000">
                          <p:val>
                            <p:strVal val="#ppt_y"/>
                          </p:val>
                        </p:tav>
                      </p:tavLst>
                    </p:anim>
                    <p:anim calcmode="lin" valueType="num">
                      <p:cBhvr>
                        <p:cTn dur="500" fill="hold"/>
                        <p:tgtEl>
                          <p:spTgt spid="3"/>
                        </p:tgtEl>
                        <p:attrNameLst>
                          <p:attrName>ppt_w</p:attrName>
                        </p:attrNameLst>
                      </p:cBhvr>
                      <p:tavLst>
                        <p:tav tm="0">
                          <p:val>
                            <p:strVal val="#ppt_w"/>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10972800" cy="5105400"/>
          </a:xfrm>
          <a:prstGeom prst="roundRect">
            <a:avLst>
              <a:gd name="adj" fmla="val 3304"/>
            </a:avLst>
          </a:prstGeom>
          <a:solidFill>
            <a:schemeClr val="bg1"/>
          </a:solidFill>
          <a:ln w="76200">
            <a:solidFill>
              <a:srgbClr val="3399FF"/>
            </a:solidFill>
          </a:ln>
        </p:spPr>
        <p:txBody>
          <a:bodyPr lIns="91440" tIns="365760"/>
          <a:lstStyle>
            <a:lvl1pPr>
              <a:spcBef>
                <a:spcPts val="0"/>
              </a:spcBef>
              <a:spcAft>
                <a:spcPts val="1200"/>
              </a:spcAft>
              <a:defRPr b="1"/>
            </a:lvl1pPr>
            <a:lvl2pPr>
              <a:spcBef>
                <a:spcPts val="0"/>
              </a:spcBef>
              <a:spcAft>
                <a:spcPts val="1200"/>
              </a:spcAft>
              <a:defRPr b="1"/>
            </a:lvl2pPr>
            <a:lvl3pPr>
              <a:spcBef>
                <a:spcPts val="0"/>
              </a:spcBef>
              <a:spcAft>
                <a:spcPts val="1200"/>
              </a:spcAft>
              <a:defRPr b="1"/>
            </a:lvl3pPr>
            <a:lvl4pPr>
              <a:spcBef>
                <a:spcPts val="0"/>
              </a:spcBef>
              <a:spcAft>
                <a:spcPts val="1200"/>
              </a:spcAft>
              <a:defRPr b="1"/>
            </a:lvl4pPr>
            <a:lvl5pPr>
              <a:spcBef>
                <a:spcPts val="0"/>
              </a:spcBef>
              <a:spcAft>
                <a:spcPts val="1200"/>
              </a:spcAft>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03200" y="274638"/>
            <a:ext cx="12090400" cy="1249362"/>
          </a:xfrm>
          <a:prstGeom prst="roundRect">
            <a:avLst>
              <a:gd name="adj" fmla="val 10572"/>
            </a:avLst>
          </a:prstGeom>
          <a:solidFill>
            <a:srgbClr val="C3FF57"/>
          </a:solidFill>
          <a:ln w="76200">
            <a:solidFill>
              <a:srgbClr val="FF9900"/>
            </a:solidFill>
          </a:ln>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82591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ppt_x</p:attrName>
                                        </p:attrNameLst>
                                      </p:cBhvr>
                                      <p:tavLst>
                                        <p:tav tm="0">
                                          <p:val>
                                            <p:strVal val="#ppt_x"/>
                                          </p:val>
                                        </p:tav>
                                        <p:tav tm="100000">
                                          <p:val>
                                            <p:strVal val="#ppt_x"/>
                                          </p:val>
                                        </p:tav>
                                      </p:tavLst>
                                    </p:anim>
                                    <p:anim calcmode="lin" valueType="num">
                                      <p:cBhvr>
                                        <p:cTn id="15" dur="500" fill="hold"/>
                                        <p:tgtEl>
                                          <p:spTgt spid="3">
                                            <p:bg/>
                                          </p:spTgt>
                                        </p:tgtEl>
                                        <p:attrNameLst>
                                          <p:attrName>ppt_y</p:attrName>
                                        </p:attrNameLst>
                                      </p:cBhvr>
                                      <p:tavLst>
                                        <p:tav tm="0">
                                          <p:val>
                                            <p:strVal val="#ppt_y-#ppt_h/2"/>
                                          </p:val>
                                        </p:tav>
                                        <p:tav tm="100000">
                                          <p:val>
                                            <p:strVal val="#ppt_y"/>
                                          </p:val>
                                        </p:tav>
                                      </p:tavLst>
                                    </p:anim>
                                    <p:anim calcmode="lin" valueType="num">
                                      <p:cBhvr>
                                        <p:cTn id="16" dur="500" fill="hold"/>
                                        <p:tgtEl>
                                          <p:spTgt spid="3">
                                            <p:bg/>
                                          </p:spTgt>
                                        </p:tgtEl>
                                        <p:attrNameLst>
                                          <p:attrName>ppt_w</p:attrName>
                                        </p:attrNameLst>
                                      </p:cBhvr>
                                      <p:tavLst>
                                        <p:tav tm="0">
                                          <p:val>
                                            <p:strVal val="#ppt_w"/>
                                          </p:val>
                                        </p:tav>
                                        <p:tav tm="100000">
                                          <p:val>
                                            <p:strVal val="#ppt_w"/>
                                          </p:val>
                                        </p:tav>
                                      </p:tavLst>
                                    </p:anim>
                                    <p:anim calcmode="lin" valueType="num">
                                      <p:cBhvr>
                                        <p:cTn id="17"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17"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ppt_h/2"/>
                          </p:val>
                        </p:tav>
                        <p:tav tm="100000">
                          <p:val>
                            <p:strVal val="#ppt_y"/>
                          </p:val>
                        </p:tav>
                      </p:tavLst>
                    </p:anim>
                    <p:anim calcmode="lin" valueType="num">
                      <p:cBhvr>
                        <p:cTn dur="500" fill="hold"/>
                        <p:tgtEl>
                          <p:spTgt spid="3"/>
                        </p:tgtEl>
                        <p:attrNameLst>
                          <p:attrName>ppt_w</p:attrName>
                        </p:attrNameLst>
                      </p:cBhvr>
                      <p:tavLst>
                        <p:tav tm="0">
                          <p:val>
                            <p:strVal val="#ppt_w"/>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10972800" cy="5105400"/>
          </a:xfrm>
          <a:prstGeom prst="roundRect">
            <a:avLst>
              <a:gd name="adj" fmla="val 3304"/>
            </a:avLst>
          </a:prstGeom>
          <a:solidFill>
            <a:schemeClr val="bg1"/>
          </a:solidFill>
          <a:ln w="76200">
            <a:solidFill>
              <a:srgbClr val="B2FF4D"/>
            </a:solidFill>
          </a:ln>
        </p:spPr>
        <p:txBody>
          <a:bodyPr lIns="91440" tIns="91440" bIns="91440"/>
          <a:lstStyle>
            <a:lvl1pPr>
              <a:spcBef>
                <a:spcPts val="0"/>
              </a:spcBef>
              <a:spcAft>
                <a:spcPts val="1200"/>
              </a:spcAft>
              <a:defRPr b="1"/>
            </a:lvl1pPr>
            <a:lvl2pPr>
              <a:spcBef>
                <a:spcPts val="0"/>
              </a:spcBef>
              <a:spcAft>
                <a:spcPts val="1200"/>
              </a:spcAft>
              <a:defRPr b="1"/>
            </a:lvl2pPr>
            <a:lvl3pPr>
              <a:spcBef>
                <a:spcPts val="0"/>
              </a:spcBef>
              <a:spcAft>
                <a:spcPts val="1200"/>
              </a:spcAft>
              <a:defRPr b="1"/>
            </a:lvl3pPr>
            <a:lvl4pPr>
              <a:spcBef>
                <a:spcPts val="0"/>
              </a:spcBef>
              <a:spcAft>
                <a:spcPts val="1200"/>
              </a:spcAft>
              <a:defRPr b="1"/>
            </a:lvl4pPr>
            <a:lvl5pPr>
              <a:spcBef>
                <a:spcPts val="0"/>
              </a:spcBef>
              <a:spcAft>
                <a:spcPts val="1200"/>
              </a:spcAft>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5334000"/>
            <a:ext cx="12090400" cy="1249362"/>
          </a:xfrm>
          <a:prstGeom prst="roundRect">
            <a:avLst>
              <a:gd name="adj" fmla="val 10572"/>
            </a:avLst>
          </a:prstGeom>
          <a:solidFill>
            <a:srgbClr val="FFCE85"/>
          </a:solidFill>
          <a:ln w="76200">
            <a:solidFill>
              <a:srgbClr val="3399FF"/>
            </a:solidFill>
          </a:ln>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03728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ppt_x</p:attrName>
                                        </p:attrNameLst>
                                      </p:cBhvr>
                                      <p:tavLst>
                                        <p:tav tm="0">
                                          <p:val>
                                            <p:strVal val="#ppt_x"/>
                                          </p:val>
                                        </p:tav>
                                        <p:tav tm="100000">
                                          <p:val>
                                            <p:strVal val="#ppt_x"/>
                                          </p:val>
                                        </p:tav>
                                      </p:tavLst>
                                    </p:anim>
                                    <p:anim calcmode="lin" valueType="num">
                                      <p:cBhvr>
                                        <p:cTn id="15" dur="500" fill="hold"/>
                                        <p:tgtEl>
                                          <p:spTgt spid="3">
                                            <p:bg/>
                                          </p:spTgt>
                                        </p:tgtEl>
                                        <p:attrNameLst>
                                          <p:attrName>ppt_y</p:attrName>
                                        </p:attrNameLst>
                                      </p:cBhvr>
                                      <p:tavLst>
                                        <p:tav tm="0">
                                          <p:val>
                                            <p:strVal val="#ppt_y+#ppt_h/2"/>
                                          </p:val>
                                        </p:tav>
                                        <p:tav tm="100000">
                                          <p:val>
                                            <p:strVal val="#ppt_y"/>
                                          </p:val>
                                        </p:tav>
                                      </p:tavLst>
                                    </p:anim>
                                    <p:anim calcmode="lin" valueType="num">
                                      <p:cBhvr>
                                        <p:cTn id="16" dur="500" fill="hold"/>
                                        <p:tgtEl>
                                          <p:spTgt spid="3">
                                            <p:bg/>
                                          </p:spTgt>
                                        </p:tgtEl>
                                        <p:attrNameLst>
                                          <p:attrName>ppt_w</p:attrName>
                                        </p:attrNameLst>
                                      </p:cBhvr>
                                      <p:tavLst>
                                        <p:tav tm="0">
                                          <p:val>
                                            <p:strVal val="#ppt_w"/>
                                          </p:val>
                                        </p:tav>
                                        <p:tav tm="100000">
                                          <p:val>
                                            <p:strVal val="#ppt_w"/>
                                          </p:val>
                                        </p:tav>
                                      </p:tavLst>
                                    </p:anim>
                                    <p:anim calcmode="lin" valueType="num">
                                      <p:cBhvr>
                                        <p:cTn id="17"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17"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ppt_h/2"/>
                          </p:val>
                        </p:tav>
                        <p:tav tm="100000">
                          <p:val>
                            <p:strVal val="#ppt_y"/>
                          </p:val>
                        </p:tav>
                      </p:tavLst>
                    </p:anim>
                    <p:anim calcmode="lin" valueType="num">
                      <p:cBhvr>
                        <p:cTn dur="500" fill="hold"/>
                        <p:tgtEl>
                          <p:spTgt spid="3"/>
                        </p:tgtEl>
                        <p:attrNameLst>
                          <p:attrName>ppt_w</p:attrName>
                        </p:attrNameLst>
                      </p:cBhvr>
                      <p:tavLst>
                        <p:tav tm="0">
                          <p:val>
                            <p:strVal val="#ppt_w"/>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990600"/>
            <a:ext cx="10566400" cy="5257800"/>
          </a:xfrm>
          <a:prstGeom prst="roundRect">
            <a:avLst>
              <a:gd name="adj" fmla="val 3304"/>
            </a:avLst>
          </a:prstGeom>
          <a:solidFill>
            <a:schemeClr val="bg1"/>
          </a:solidFill>
          <a:ln w="76200">
            <a:solidFill>
              <a:srgbClr val="FF9900"/>
            </a:solidFill>
          </a:ln>
        </p:spPr>
        <p:txBody>
          <a:bodyPr lIns="91440" tIns="365760" bIns="91440"/>
          <a:lstStyle>
            <a:lvl1pPr>
              <a:spcBef>
                <a:spcPts val="0"/>
              </a:spcBef>
              <a:spcAft>
                <a:spcPts val="1200"/>
              </a:spcAft>
              <a:defRPr b="1"/>
            </a:lvl1pPr>
            <a:lvl2pPr>
              <a:spcBef>
                <a:spcPts val="0"/>
              </a:spcBef>
              <a:spcAft>
                <a:spcPts val="1200"/>
              </a:spcAft>
              <a:defRPr b="1"/>
            </a:lvl2pPr>
            <a:lvl3pPr>
              <a:spcBef>
                <a:spcPts val="0"/>
              </a:spcBef>
              <a:spcAft>
                <a:spcPts val="1200"/>
              </a:spcAft>
              <a:defRPr b="1"/>
            </a:lvl3pPr>
            <a:lvl4pPr>
              <a:spcBef>
                <a:spcPts val="0"/>
              </a:spcBef>
              <a:spcAft>
                <a:spcPts val="1200"/>
              </a:spcAft>
              <a:defRPr b="1"/>
            </a:lvl4pPr>
            <a:lvl5pPr>
              <a:spcBef>
                <a:spcPts val="0"/>
              </a:spcBef>
              <a:spcAft>
                <a:spcPts val="1200"/>
              </a:spcAft>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08000" y="-152400"/>
            <a:ext cx="11176000" cy="1371600"/>
          </a:xfrm>
          <a:prstGeom prst="roundRect">
            <a:avLst>
              <a:gd name="adj" fmla="val 10572"/>
            </a:avLst>
          </a:prstGeom>
          <a:solidFill>
            <a:srgbClr val="3399FF"/>
          </a:solidFill>
          <a:ln w="76200">
            <a:solidFill>
              <a:srgbClr val="B2FF4D"/>
            </a:solidFill>
          </a:ln>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4923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ppt_x</p:attrName>
                                        </p:attrNameLst>
                                      </p:cBhvr>
                                      <p:tavLst>
                                        <p:tav tm="0">
                                          <p:val>
                                            <p:strVal val="#ppt_x"/>
                                          </p:val>
                                        </p:tav>
                                        <p:tav tm="100000">
                                          <p:val>
                                            <p:strVal val="#ppt_x"/>
                                          </p:val>
                                        </p:tav>
                                      </p:tavLst>
                                    </p:anim>
                                    <p:anim calcmode="lin" valueType="num">
                                      <p:cBhvr>
                                        <p:cTn id="13" dur="500" fill="hold"/>
                                        <p:tgtEl>
                                          <p:spTgt spid="3">
                                            <p:bg/>
                                          </p:spTgt>
                                        </p:tgtEl>
                                        <p:attrNameLst>
                                          <p:attrName>ppt_y</p:attrName>
                                        </p:attrNameLst>
                                      </p:cBhvr>
                                      <p:tavLst>
                                        <p:tav tm="0">
                                          <p:val>
                                            <p:strVal val="#ppt_y-#ppt_h/2"/>
                                          </p:val>
                                        </p:tav>
                                        <p:tav tm="100000">
                                          <p:val>
                                            <p:strVal val="#ppt_y"/>
                                          </p:val>
                                        </p:tav>
                                      </p:tavLst>
                                    </p:anim>
                                    <p:anim calcmode="lin" valueType="num">
                                      <p:cBhvr>
                                        <p:cTn id="14" dur="500" fill="hold"/>
                                        <p:tgtEl>
                                          <p:spTgt spid="3">
                                            <p:bg/>
                                          </p:spTgt>
                                        </p:tgtEl>
                                        <p:attrNameLst>
                                          <p:attrName>ppt_w</p:attrName>
                                        </p:attrNameLst>
                                      </p:cBhvr>
                                      <p:tavLst>
                                        <p:tav tm="0">
                                          <p:val>
                                            <p:strVal val="#ppt_w"/>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17"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ppt_h/2"/>
                          </p:val>
                        </p:tav>
                        <p:tav tm="100000">
                          <p:val>
                            <p:strVal val="#ppt_y"/>
                          </p:val>
                        </p:tav>
                      </p:tavLst>
                    </p:anim>
                    <p:anim calcmode="lin" valueType="num">
                      <p:cBhvr>
                        <p:cTn dur="500" fill="hold"/>
                        <p:tgtEl>
                          <p:spTgt spid="3"/>
                        </p:tgtEl>
                        <p:attrNameLst>
                          <p:attrName>ppt_w</p:attrName>
                        </p:attrNameLst>
                      </p:cBhvr>
                      <p:tavLst>
                        <p:tav tm="0">
                          <p:val>
                            <p:strVal val="#ppt_w"/>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ounded Rectangle 3"/>
          <p:cNvSpPr/>
          <p:nvPr userDrawn="1"/>
        </p:nvSpPr>
        <p:spPr>
          <a:xfrm>
            <a:off x="711200" y="533400"/>
            <a:ext cx="10769600" cy="5791200"/>
          </a:xfrm>
          <a:prstGeom prst="roundRect">
            <a:avLst>
              <a:gd name="adj" fmla="val 4477"/>
            </a:avLst>
          </a:prstGeom>
          <a:solidFill>
            <a:schemeClr val="bg1"/>
          </a:solidFill>
          <a:ln w="57150">
            <a:solidFill>
              <a:srgbClr val="B2F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83283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1"/>
            <a:ext cx="5384800" cy="4754563"/>
          </a:xfrm>
          <a:prstGeom prst="roundRect">
            <a:avLst>
              <a:gd name="adj" fmla="val 4884"/>
            </a:avLst>
          </a:prstGeom>
          <a:solidFill>
            <a:schemeClr val="bg1"/>
          </a:solidFill>
          <a:ln w="76200">
            <a:solidFill>
              <a:srgbClr val="3399FF"/>
            </a:solidFill>
          </a:ln>
        </p:spPr>
        <p:txBody>
          <a:bodyPr tIns="182880"/>
          <a:lstStyle>
            <a:lvl1pPr>
              <a:defRPr sz="2800" b="1"/>
            </a:lvl1pPr>
            <a:lvl2pPr>
              <a:defRPr sz="2400" b="1"/>
            </a:lvl2pPr>
            <a:lvl3pPr>
              <a:defRPr sz="2000" b="1"/>
            </a:lvl3pPr>
            <a:lvl4pPr>
              <a:defRPr sz="1800" b="1"/>
            </a:lvl4pPr>
            <a:lvl5pPr>
              <a:defRPr sz="1800" b="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1"/>
            <a:ext cx="5384800" cy="4754563"/>
          </a:xfrm>
          <a:prstGeom prst="roundRect">
            <a:avLst>
              <a:gd name="adj" fmla="val 4653"/>
            </a:avLst>
          </a:prstGeom>
          <a:solidFill>
            <a:schemeClr val="bg1"/>
          </a:solidFill>
          <a:ln w="76200">
            <a:solidFill>
              <a:srgbClr val="3399FF"/>
            </a:solidFill>
          </a:ln>
        </p:spPr>
        <p:txBody>
          <a:bodyPr tIns="182880"/>
          <a:lstStyle>
            <a:lvl1pPr>
              <a:defRPr sz="2800" b="1"/>
            </a:lvl1pPr>
            <a:lvl2pPr>
              <a:defRPr sz="2400" b="1"/>
            </a:lvl2pPr>
            <a:lvl3pPr>
              <a:defRPr sz="2000" b="1"/>
            </a:lvl3pPr>
            <a:lvl4pPr>
              <a:defRPr sz="1800" b="1"/>
            </a:lvl4pPr>
            <a:lvl5pPr>
              <a:defRPr sz="1800" b="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03200" y="228600"/>
            <a:ext cx="12090400" cy="1295400"/>
          </a:xfrm>
          <a:prstGeom prst="roundRect">
            <a:avLst>
              <a:gd name="adj" fmla="val 14506"/>
            </a:avLst>
          </a:prstGeom>
          <a:solidFill>
            <a:srgbClr val="C3FF57"/>
          </a:solidFill>
          <a:ln w="76200">
            <a:solidFill>
              <a:srgbClr val="FF9900"/>
            </a:solidFill>
          </a:ln>
        </p:spPr>
        <p:txBody>
          <a:bodyPr/>
          <a:lstStyle>
            <a:lvl1pPr marL="233363" indent="0">
              <a:defRPr b="1"/>
            </a:lvl1pPr>
          </a:lstStyle>
          <a:p>
            <a:r>
              <a:rPr lang="en-US" dirty="0"/>
              <a:t>Click to edit Master title style</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38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ppt_x</p:attrName>
                                        </p:attrNameLst>
                                      </p:cBhvr>
                                      <p:tavLst>
                                        <p:tav tm="0">
                                          <p:val>
                                            <p:strVal val="#ppt_x"/>
                                          </p:val>
                                        </p:tav>
                                        <p:tav tm="100000">
                                          <p:val>
                                            <p:strVal val="#ppt_x"/>
                                          </p:val>
                                        </p:tav>
                                      </p:tavLst>
                                    </p:anim>
                                    <p:anim calcmode="lin" valueType="num">
                                      <p:cBhvr>
                                        <p:cTn id="16" dur="500" fill="hold"/>
                                        <p:tgtEl>
                                          <p:spTgt spid="3">
                                            <p:bg/>
                                          </p:spTgt>
                                        </p:tgtEl>
                                        <p:attrNameLst>
                                          <p:attrName>ppt_y</p:attrName>
                                        </p:attrNameLst>
                                      </p:cBhvr>
                                      <p:tavLst>
                                        <p:tav tm="0">
                                          <p:val>
                                            <p:strVal val="#ppt_y-#ppt_h/2"/>
                                          </p:val>
                                        </p:tav>
                                        <p:tav tm="100000">
                                          <p:val>
                                            <p:strVal val="#ppt_y"/>
                                          </p:val>
                                        </p:tav>
                                      </p:tavLst>
                                    </p:anim>
                                    <p:anim calcmode="lin" valueType="num">
                                      <p:cBhvr>
                                        <p:cTn id="17" dur="500" fill="hold"/>
                                        <p:tgtEl>
                                          <p:spTgt spid="3">
                                            <p:bg/>
                                          </p:spTgt>
                                        </p:tgtEl>
                                        <p:attrNameLst>
                                          <p:attrName>ppt_w</p:attrName>
                                        </p:attrNameLst>
                                      </p:cBhvr>
                                      <p:tavLst>
                                        <p:tav tm="0">
                                          <p:val>
                                            <p:strVal val="#ppt_w"/>
                                          </p:val>
                                        </p:tav>
                                        <p:tav tm="100000">
                                          <p:val>
                                            <p:strVal val="#ppt_w"/>
                                          </p:val>
                                        </p:tav>
                                      </p:tavLst>
                                    </p:anim>
                                    <p:anim calcmode="lin" valueType="num">
                                      <p:cBhvr>
                                        <p:cTn id="18" dur="500" fill="hold"/>
                                        <p:tgtEl>
                                          <p:spTgt spid="3">
                                            <p:bg/>
                                          </p:spTgt>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4">
                                            <p:bg/>
                                          </p:spTgt>
                                        </p:tgtEl>
                                        <p:attrNameLst>
                                          <p:attrName>style.visibility</p:attrName>
                                        </p:attrNameLst>
                                      </p:cBhvr>
                                      <p:to>
                                        <p:strVal val="visible"/>
                                      </p:to>
                                    </p:set>
                                    <p:anim calcmode="lin" valueType="num">
                                      <p:cBhvr>
                                        <p:cTn id="47" dur="500" fill="hold"/>
                                        <p:tgtEl>
                                          <p:spTgt spid="4">
                                            <p:bg/>
                                          </p:spTgt>
                                        </p:tgtEl>
                                        <p:attrNameLst>
                                          <p:attrName>ppt_x</p:attrName>
                                        </p:attrNameLst>
                                      </p:cBhvr>
                                      <p:tavLst>
                                        <p:tav tm="0">
                                          <p:val>
                                            <p:strVal val="#ppt_x"/>
                                          </p:val>
                                        </p:tav>
                                        <p:tav tm="100000">
                                          <p:val>
                                            <p:strVal val="#ppt_x"/>
                                          </p:val>
                                        </p:tav>
                                      </p:tavLst>
                                    </p:anim>
                                    <p:anim calcmode="lin" valueType="num">
                                      <p:cBhvr>
                                        <p:cTn id="48" dur="500" fill="hold"/>
                                        <p:tgtEl>
                                          <p:spTgt spid="4">
                                            <p:bg/>
                                          </p:spTgt>
                                        </p:tgtEl>
                                        <p:attrNameLst>
                                          <p:attrName>ppt_y</p:attrName>
                                        </p:attrNameLst>
                                      </p:cBhvr>
                                      <p:tavLst>
                                        <p:tav tm="0">
                                          <p:val>
                                            <p:strVal val="#ppt_y-#ppt_h/2"/>
                                          </p:val>
                                        </p:tav>
                                        <p:tav tm="100000">
                                          <p:val>
                                            <p:strVal val="#ppt_y"/>
                                          </p:val>
                                        </p:tav>
                                      </p:tavLst>
                                    </p:anim>
                                    <p:anim calcmode="lin" valueType="num">
                                      <p:cBhvr>
                                        <p:cTn id="49" dur="500" fill="hold"/>
                                        <p:tgtEl>
                                          <p:spTgt spid="4">
                                            <p:bg/>
                                          </p:spTgt>
                                        </p:tgtEl>
                                        <p:attrNameLst>
                                          <p:attrName>ppt_w</p:attrName>
                                        </p:attrNameLst>
                                      </p:cBhvr>
                                      <p:tavLst>
                                        <p:tav tm="0">
                                          <p:val>
                                            <p:strVal val="#ppt_w"/>
                                          </p:val>
                                        </p:tav>
                                        <p:tav tm="100000">
                                          <p:val>
                                            <p:strVal val="#ppt_w"/>
                                          </p:val>
                                        </p:tav>
                                      </p:tavLst>
                                    </p:anim>
                                    <p:anim calcmode="lin" valueType="num">
                                      <p:cBhvr>
                                        <p:cTn id="50" dur="500" fill="hold"/>
                                        <p:tgtEl>
                                          <p:spTgt spid="4">
                                            <p:bg/>
                                          </p:spTgt>
                                        </p:tgtEl>
                                        <p:attrNameLst>
                                          <p:attrName>ppt_h</p:attrName>
                                        </p:attrNameLst>
                                      </p:cBhvr>
                                      <p:tavLst>
                                        <p:tav tm="0">
                                          <p:val>
                                            <p:fltVal val="0"/>
                                          </p:val>
                                        </p:tav>
                                        <p:tav tm="100000">
                                          <p:val>
                                            <p:strVal val="#ppt_h"/>
                                          </p:val>
                                        </p:tav>
                                      </p:tavLst>
                                    </p:anim>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animEffect transition="in" filter="fade">
                                      <p:cBhvr>
                                        <p:cTn id="54" dur="500"/>
                                        <p:tgtEl>
                                          <p:spTgt spid="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fade">
                                      <p:cBhvr>
                                        <p:cTn id="59" dur="500"/>
                                        <p:tgtEl>
                                          <p:spTgt spid="4">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fade">
                                      <p:cBhvr>
                                        <p:cTn id="64" dur="500"/>
                                        <p:tgtEl>
                                          <p:spTgt spid="4">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Effect transition="in" filter="fade">
                                      <p:cBhvr>
                                        <p:cTn id="69" dur="500"/>
                                        <p:tgtEl>
                                          <p:spTgt spid="4">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
                                            <p:txEl>
                                              <p:pRg st="4" end="4"/>
                                            </p:txEl>
                                          </p:spTgt>
                                        </p:tgtEl>
                                        <p:attrNameLst>
                                          <p:attrName>style.visibility</p:attrName>
                                        </p:attrNameLst>
                                      </p:cBhvr>
                                      <p:to>
                                        <p:strVal val="visible"/>
                                      </p:to>
                                    </p:set>
                                    <p:animEffect transition="in" filter="fade">
                                      <p:cBhvr>
                                        <p:cTn id="7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p:tnLst>
              <p:par>
                <p:cTn presetID="17"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ppt_h/2"/>
                          </p:val>
                        </p:tav>
                        <p:tav tm="100000">
                          <p:val>
                            <p:strVal val="#ppt_y"/>
                          </p:val>
                        </p:tav>
                      </p:tavLst>
                    </p:anim>
                    <p:anim calcmode="lin" valueType="num">
                      <p:cBhvr>
                        <p:cTn dur="500" fill="hold"/>
                        <p:tgtEl>
                          <p:spTgt spid="3"/>
                        </p:tgtEl>
                        <p:attrNameLst>
                          <p:attrName>ppt_w</p:attrName>
                        </p:attrNameLst>
                      </p:cBhvr>
                      <p:tavLst>
                        <p:tav tm="0">
                          <p:val>
                            <p:strVal val="#ppt_w"/>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Lst>
      </p:bldP>
      <p:bldP spid="4" grpId="0" uiExpand="1" build="p" animBg="1">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p:tnLst>
              <p:par>
                <p:cTn presetID="17"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ppt_h/2"/>
                          </p:val>
                        </p:tav>
                        <p:tav tm="100000">
                          <p:val>
                            <p:strVal val="#ppt_y"/>
                          </p:val>
                        </p:tav>
                      </p:tavLst>
                    </p:anim>
                    <p:anim calcmode="lin" valueType="num">
                      <p:cBhvr>
                        <p:cTn dur="500" fill="hold"/>
                        <p:tgtEl>
                          <p:spTgt spid="4"/>
                        </p:tgtEl>
                        <p:attrNameLst>
                          <p:attrName>ppt_w</p:attrName>
                        </p:attrNameLst>
                      </p:cBhvr>
                      <p:tavLst>
                        <p:tav tm="0">
                          <p:val>
                            <p:strVal val="#ppt_w"/>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childTnLst>
                </p:cTn>
              </p:par>
            </p:tnLst>
          </p:tmpl>
        </p:tmplLst>
      </p:bldP>
      <p:bldP spid="2"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593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25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808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871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54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3737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553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60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333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135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724401"/>
            <a:ext cx="10363200" cy="1774825"/>
          </a:xfrm>
          <a:solidFill>
            <a:srgbClr val="C3FF57"/>
          </a:solidFill>
          <a:ln w="76200">
            <a:solidFill>
              <a:srgbClr val="3399FF"/>
            </a:solidFill>
          </a:ln>
        </p:spPr>
        <p:txBody>
          <a:bodyPr>
            <a:normAutofit/>
          </a:bodyPr>
          <a:lstStyle>
            <a:lvl1pPr>
              <a:defRPr sz="4800" b="1"/>
            </a:lvl1pPr>
          </a:lstStyle>
          <a:p>
            <a:r>
              <a:rPr lang="en-US" dirty="0"/>
              <a:t>Click to edit Master title style</a:t>
            </a:r>
          </a:p>
        </p:txBody>
      </p:sp>
      <p:grpSp>
        <p:nvGrpSpPr>
          <p:cNvPr id="8" name="Group 7"/>
          <p:cNvGrpSpPr/>
          <p:nvPr userDrawn="1"/>
        </p:nvGrpSpPr>
        <p:grpSpPr>
          <a:xfrm>
            <a:off x="508000" y="381000"/>
            <a:ext cx="11176000" cy="4495800"/>
            <a:chOff x="228600" y="228600"/>
            <a:chExt cx="8686800" cy="4800600"/>
          </a:xfrm>
        </p:grpSpPr>
        <p:sp>
          <p:nvSpPr>
            <p:cNvPr id="9" name="Rounded Rectangle 8"/>
            <p:cNvSpPr/>
            <p:nvPr/>
          </p:nvSpPr>
          <p:spPr>
            <a:xfrm>
              <a:off x="228600" y="228600"/>
              <a:ext cx="8686800" cy="4800600"/>
            </a:xfrm>
            <a:prstGeom prst="roundRect">
              <a:avLst>
                <a:gd name="adj" fmla="val 7558"/>
              </a:avLst>
            </a:prstGeom>
            <a:solidFill>
              <a:schemeClr val="bg1"/>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noFill/>
              </a:endParaRPr>
            </a:p>
          </p:txBody>
        </p:sp>
        <p:pic>
          <p:nvPicPr>
            <p:cNvPr id="10" name="Picture 9" descr="Title.jpg"/>
            <p:cNvPicPr>
              <a:picLocks noChangeAspect="1"/>
            </p:cNvPicPr>
            <p:nvPr/>
          </p:nvPicPr>
          <p:blipFill>
            <a:blip r:embed="rId2" cstate="print"/>
            <a:stretch>
              <a:fillRect/>
            </a:stretch>
          </p:blipFill>
          <p:spPr>
            <a:xfrm>
              <a:off x="533400" y="533400"/>
              <a:ext cx="8065155" cy="4191000"/>
            </a:xfrm>
            <a:prstGeom prst="rect">
              <a:avLst/>
            </a:prstGeom>
            <a:ln>
              <a:noFill/>
            </a:ln>
          </p:spPr>
        </p:pic>
      </p:gr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77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10972800" cy="5105400"/>
          </a:xfrm>
          <a:prstGeom prst="roundRect">
            <a:avLst>
              <a:gd name="adj" fmla="val 3304"/>
            </a:avLst>
          </a:prstGeom>
          <a:solidFill>
            <a:schemeClr val="bg1"/>
          </a:solidFill>
          <a:ln w="76200">
            <a:solidFill>
              <a:srgbClr val="3399FF"/>
            </a:solidFill>
          </a:ln>
        </p:spPr>
        <p:txBody>
          <a:bodyPr lIns="91440" tIns="365760"/>
          <a:lstStyle>
            <a:lvl1pPr>
              <a:spcBef>
                <a:spcPts val="0"/>
              </a:spcBef>
              <a:spcAft>
                <a:spcPts val="1200"/>
              </a:spcAft>
              <a:defRPr b="1"/>
            </a:lvl1pPr>
            <a:lvl2pPr>
              <a:spcBef>
                <a:spcPts val="0"/>
              </a:spcBef>
              <a:spcAft>
                <a:spcPts val="1200"/>
              </a:spcAft>
              <a:defRPr b="1"/>
            </a:lvl2pPr>
            <a:lvl3pPr>
              <a:spcBef>
                <a:spcPts val="0"/>
              </a:spcBef>
              <a:spcAft>
                <a:spcPts val="1200"/>
              </a:spcAft>
              <a:defRPr b="1"/>
            </a:lvl3pPr>
            <a:lvl4pPr>
              <a:spcBef>
                <a:spcPts val="0"/>
              </a:spcBef>
              <a:spcAft>
                <a:spcPts val="1200"/>
              </a:spcAft>
              <a:defRPr b="1"/>
            </a:lvl4pPr>
            <a:lvl5pPr>
              <a:spcBef>
                <a:spcPts val="0"/>
              </a:spcBef>
              <a:spcAft>
                <a:spcPts val="1200"/>
              </a:spcAft>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03200" y="274638"/>
            <a:ext cx="12090400" cy="1249362"/>
          </a:xfrm>
          <a:prstGeom prst="roundRect">
            <a:avLst>
              <a:gd name="adj" fmla="val 10572"/>
            </a:avLst>
          </a:prstGeom>
          <a:solidFill>
            <a:srgbClr val="C3FF57"/>
          </a:solidFill>
          <a:ln w="76200">
            <a:solidFill>
              <a:srgbClr val="FF9900"/>
            </a:solidFill>
          </a:ln>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91945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ppt_x</p:attrName>
                                        </p:attrNameLst>
                                      </p:cBhvr>
                                      <p:tavLst>
                                        <p:tav tm="0">
                                          <p:val>
                                            <p:strVal val="#ppt_x"/>
                                          </p:val>
                                        </p:tav>
                                        <p:tav tm="100000">
                                          <p:val>
                                            <p:strVal val="#ppt_x"/>
                                          </p:val>
                                        </p:tav>
                                      </p:tavLst>
                                    </p:anim>
                                    <p:anim calcmode="lin" valueType="num">
                                      <p:cBhvr>
                                        <p:cTn id="15" dur="500" fill="hold"/>
                                        <p:tgtEl>
                                          <p:spTgt spid="3">
                                            <p:bg/>
                                          </p:spTgt>
                                        </p:tgtEl>
                                        <p:attrNameLst>
                                          <p:attrName>ppt_y</p:attrName>
                                        </p:attrNameLst>
                                      </p:cBhvr>
                                      <p:tavLst>
                                        <p:tav tm="0">
                                          <p:val>
                                            <p:strVal val="#ppt_y-#ppt_h/2"/>
                                          </p:val>
                                        </p:tav>
                                        <p:tav tm="100000">
                                          <p:val>
                                            <p:strVal val="#ppt_y"/>
                                          </p:val>
                                        </p:tav>
                                      </p:tavLst>
                                    </p:anim>
                                    <p:anim calcmode="lin" valueType="num">
                                      <p:cBhvr>
                                        <p:cTn id="16" dur="500" fill="hold"/>
                                        <p:tgtEl>
                                          <p:spTgt spid="3">
                                            <p:bg/>
                                          </p:spTgt>
                                        </p:tgtEl>
                                        <p:attrNameLst>
                                          <p:attrName>ppt_w</p:attrName>
                                        </p:attrNameLst>
                                      </p:cBhvr>
                                      <p:tavLst>
                                        <p:tav tm="0">
                                          <p:val>
                                            <p:strVal val="#ppt_w"/>
                                          </p:val>
                                        </p:tav>
                                        <p:tav tm="100000">
                                          <p:val>
                                            <p:strVal val="#ppt_w"/>
                                          </p:val>
                                        </p:tav>
                                      </p:tavLst>
                                    </p:anim>
                                    <p:anim calcmode="lin" valueType="num">
                                      <p:cBhvr>
                                        <p:cTn id="17"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17"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ppt_h/2"/>
                          </p:val>
                        </p:tav>
                        <p:tav tm="100000">
                          <p:val>
                            <p:strVal val="#ppt_y"/>
                          </p:val>
                        </p:tav>
                      </p:tavLst>
                    </p:anim>
                    <p:anim calcmode="lin" valueType="num">
                      <p:cBhvr>
                        <p:cTn dur="500" fill="hold"/>
                        <p:tgtEl>
                          <p:spTgt spid="3"/>
                        </p:tgtEl>
                        <p:attrNameLst>
                          <p:attrName>ppt_w</p:attrName>
                        </p:attrNameLst>
                      </p:cBhvr>
                      <p:tavLst>
                        <p:tav tm="0">
                          <p:val>
                            <p:strVal val="#ppt_w"/>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7/23/2020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10972800" cy="5105400"/>
          </a:xfrm>
          <a:prstGeom prst="roundRect">
            <a:avLst>
              <a:gd name="adj" fmla="val 3304"/>
            </a:avLst>
          </a:prstGeom>
          <a:solidFill>
            <a:schemeClr val="bg1"/>
          </a:solidFill>
          <a:ln w="76200">
            <a:solidFill>
              <a:srgbClr val="B2FF4D"/>
            </a:solidFill>
          </a:ln>
        </p:spPr>
        <p:txBody>
          <a:bodyPr lIns="91440" tIns="91440" bIns="91440"/>
          <a:lstStyle>
            <a:lvl1pPr>
              <a:spcBef>
                <a:spcPts val="0"/>
              </a:spcBef>
              <a:spcAft>
                <a:spcPts val="1200"/>
              </a:spcAft>
              <a:defRPr b="1"/>
            </a:lvl1pPr>
            <a:lvl2pPr>
              <a:spcBef>
                <a:spcPts val="0"/>
              </a:spcBef>
              <a:spcAft>
                <a:spcPts val="1200"/>
              </a:spcAft>
              <a:defRPr b="1"/>
            </a:lvl2pPr>
            <a:lvl3pPr>
              <a:spcBef>
                <a:spcPts val="0"/>
              </a:spcBef>
              <a:spcAft>
                <a:spcPts val="1200"/>
              </a:spcAft>
              <a:defRPr b="1"/>
            </a:lvl3pPr>
            <a:lvl4pPr>
              <a:spcBef>
                <a:spcPts val="0"/>
              </a:spcBef>
              <a:spcAft>
                <a:spcPts val="1200"/>
              </a:spcAft>
              <a:defRPr b="1"/>
            </a:lvl4pPr>
            <a:lvl5pPr>
              <a:spcBef>
                <a:spcPts val="0"/>
              </a:spcBef>
              <a:spcAft>
                <a:spcPts val="1200"/>
              </a:spcAft>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5334000"/>
            <a:ext cx="12090400" cy="1249362"/>
          </a:xfrm>
          <a:prstGeom prst="roundRect">
            <a:avLst>
              <a:gd name="adj" fmla="val 10572"/>
            </a:avLst>
          </a:prstGeom>
          <a:solidFill>
            <a:srgbClr val="FFCE85"/>
          </a:solidFill>
          <a:ln w="76200">
            <a:solidFill>
              <a:srgbClr val="3399FF"/>
            </a:solidFill>
          </a:ln>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2204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ppt_x</p:attrName>
                                        </p:attrNameLst>
                                      </p:cBhvr>
                                      <p:tavLst>
                                        <p:tav tm="0">
                                          <p:val>
                                            <p:strVal val="#ppt_x"/>
                                          </p:val>
                                        </p:tav>
                                        <p:tav tm="100000">
                                          <p:val>
                                            <p:strVal val="#ppt_x"/>
                                          </p:val>
                                        </p:tav>
                                      </p:tavLst>
                                    </p:anim>
                                    <p:anim calcmode="lin" valueType="num">
                                      <p:cBhvr>
                                        <p:cTn id="15" dur="500" fill="hold"/>
                                        <p:tgtEl>
                                          <p:spTgt spid="3">
                                            <p:bg/>
                                          </p:spTgt>
                                        </p:tgtEl>
                                        <p:attrNameLst>
                                          <p:attrName>ppt_y</p:attrName>
                                        </p:attrNameLst>
                                      </p:cBhvr>
                                      <p:tavLst>
                                        <p:tav tm="0">
                                          <p:val>
                                            <p:strVal val="#ppt_y+#ppt_h/2"/>
                                          </p:val>
                                        </p:tav>
                                        <p:tav tm="100000">
                                          <p:val>
                                            <p:strVal val="#ppt_y"/>
                                          </p:val>
                                        </p:tav>
                                      </p:tavLst>
                                    </p:anim>
                                    <p:anim calcmode="lin" valueType="num">
                                      <p:cBhvr>
                                        <p:cTn id="16" dur="500" fill="hold"/>
                                        <p:tgtEl>
                                          <p:spTgt spid="3">
                                            <p:bg/>
                                          </p:spTgt>
                                        </p:tgtEl>
                                        <p:attrNameLst>
                                          <p:attrName>ppt_w</p:attrName>
                                        </p:attrNameLst>
                                      </p:cBhvr>
                                      <p:tavLst>
                                        <p:tav tm="0">
                                          <p:val>
                                            <p:strVal val="#ppt_w"/>
                                          </p:val>
                                        </p:tav>
                                        <p:tav tm="100000">
                                          <p:val>
                                            <p:strVal val="#ppt_w"/>
                                          </p:val>
                                        </p:tav>
                                      </p:tavLst>
                                    </p:anim>
                                    <p:anim calcmode="lin" valueType="num">
                                      <p:cBhvr>
                                        <p:cTn id="17"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17"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ppt_h/2"/>
                          </p:val>
                        </p:tav>
                        <p:tav tm="100000">
                          <p:val>
                            <p:strVal val="#ppt_y"/>
                          </p:val>
                        </p:tav>
                      </p:tavLst>
                    </p:anim>
                    <p:anim calcmode="lin" valueType="num">
                      <p:cBhvr>
                        <p:cTn dur="500" fill="hold"/>
                        <p:tgtEl>
                          <p:spTgt spid="3"/>
                        </p:tgtEl>
                        <p:attrNameLst>
                          <p:attrName>ppt_w</p:attrName>
                        </p:attrNameLst>
                      </p:cBhvr>
                      <p:tavLst>
                        <p:tav tm="0">
                          <p:val>
                            <p:strVal val="#ppt_w"/>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990600"/>
            <a:ext cx="10566400" cy="5257800"/>
          </a:xfrm>
          <a:prstGeom prst="roundRect">
            <a:avLst>
              <a:gd name="adj" fmla="val 3304"/>
            </a:avLst>
          </a:prstGeom>
          <a:solidFill>
            <a:schemeClr val="bg1"/>
          </a:solidFill>
          <a:ln w="76200">
            <a:solidFill>
              <a:srgbClr val="FF9900"/>
            </a:solidFill>
          </a:ln>
        </p:spPr>
        <p:txBody>
          <a:bodyPr lIns="91440" tIns="365760" bIns="91440"/>
          <a:lstStyle>
            <a:lvl1pPr>
              <a:spcBef>
                <a:spcPts val="0"/>
              </a:spcBef>
              <a:spcAft>
                <a:spcPts val="1200"/>
              </a:spcAft>
              <a:defRPr b="1"/>
            </a:lvl1pPr>
            <a:lvl2pPr>
              <a:spcBef>
                <a:spcPts val="0"/>
              </a:spcBef>
              <a:spcAft>
                <a:spcPts val="1200"/>
              </a:spcAft>
              <a:defRPr b="1"/>
            </a:lvl2pPr>
            <a:lvl3pPr>
              <a:spcBef>
                <a:spcPts val="0"/>
              </a:spcBef>
              <a:spcAft>
                <a:spcPts val="1200"/>
              </a:spcAft>
              <a:defRPr b="1"/>
            </a:lvl3pPr>
            <a:lvl4pPr>
              <a:spcBef>
                <a:spcPts val="0"/>
              </a:spcBef>
              <a:spcAft>
                <a:spcPts val="1200"/>
              </a:spcAft>
              <a:defRPr b="1"/>
            </a:lvl4pPr>
            <a:lvl5pPr>
              <a:spcBef>
                <a:spcPts val="0"/>
              </a:spcBef>
              <a:spcAft>
                <a:spcPts val="1200"/>
              </a:spcAft>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08000" y="-152400"/>
            <a:ext cx="11176000" cy="1371600"/>
          </a:xfrm>
          <a:prstGeom prst="roundRect">
            <a:avLst>
              <a:gd name="adj" fmla="val 10572"/>
            </a:avLst>
          </a:prstGeom>
          <a:solidFill>
            <a:srgbClr val="3399FF"/>
          </a:solidFill>
          <a:ln w="76200">
            <a:solidFill>
              <a:srgbClr val="B2FF4D"/>
            </a:solidFill>
          </a:ln>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64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ppt_x</p:attrName>
                                        </p:attrNameLst>
                                      </p:cBhvr>
                                      <p:tavLst>
                                        <p:tav tm="0">
                                          <p:val>
                                            <p:strVal val="#ppt_x"/>
                                          </p:val>
                                        </p:tav>
                                        <p:tav tm="100000">
                                          <p:val>
                                            <p:strVal val="#ppt_x"/>
                                          </p:val>
                                        </p:tav>
                                      </p:tavLst>
                                    </p:anim>
                                    <p:anim calcmode="lin" valueType="num">
                                      <p:cBhvr>
                                        <p:cTn id="13" dur="500" fill="hold"/>
                                        <p:tgtEl>
                                          <p:spTgt spid="3">
                                            <p:bg/>
                                          </p:spTgt>
                                        </p:tgtEl>
                                        <p:attrNameLst>
                                          <p:attrName>ppt_y</p:attrName>
                                        </p:attrNameLst>
                                      </p:cBhvr>
                                      <p:tavLst>
                                        <p:tav tm="0">
                                          <p:val>
                                            <p:strVal val="#ppt_y-#ppt_h/2"/>
                                          </p:val>
                                        </p:tav>
                                        <p:tav tm="100000">
                                          <p:val>
                                            <p:strVal val="#ppt_y"/>
                                          </p:val>
                                        </p:tav>
                                      </p:tavLst>
                                    </p:anim>
                                    <p:anim calcmode="lin" valueType="num">
                                      <p:cBhvr>
                                        <p:cTn id="14" dur="500" fill="hold"/>
                                        <p:tgtEl>
                                          <p:spTgt spid="3">
                                            <p:bg/>
                                          </p:spTgt>
                                        </p:tgtEl>
                                        <p:attrNameLst>
                                          <p:attrName>ppt_w</p:attrName>
                                        </p:attrNameLst>
                                      </p:cBhvr>
                                      <p:tavLst>
                                        <p:tav tm="0">
                                          <p:val>
                                            <p:strVal val="#ppt_w"/>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17"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ppt_h/2"/>
                          </p:val>
                        </p:tav>
                        <p:tav tm="100000">
                          <p:val>
                            <p:strVal val="#ppt_y"/>
                          </p:val>
                        </p:tav>
                      </p:tavLst>
                    </p:anim>
                    <p:anim calcmode="lin" valueType="num">
                      <p:cBhvr>
                        <p:cTn dur="500" fill="hold"/>
                        <p:tgtEl>
                          <p:spTgt spid="3"/>
                        </p:tgtEl>
                        <p:attrNameLst>
                          <p:attrName>ppt_w</p:attrName>
                        </p:attrNameLst>
                      </p:cBhvr>
                      <p:tavLst>
                        <p:tav tm="0">
                          <p:val>
                            <p:strVal val="#ppt_w"/>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ounded Rectangle 3"/>
          <p:cNvSpPr/>
          <p:nvPr userDrawn="1"/>
        </p:nvSpPr>
        <p:spPr>
          <a:xfrm>
            <a:off x="711200" y="533400"/>
            <a:ext cx="10769600" cy="5791200"/>
          </a:xfrm>
          <a:prstGeom prst="roundRect">
            <a:avLst>
              <a:gd name="adj" fmla="val 4477"/>
            </a:avLst>
          </a:prstGeom>
          <a:solidFill>
            <a:schemeClr val="bg1"/>
          </a:solidFill>
          <a:ln w="57150">
            <a:solidFill>
              <a:srgbClr val="B2F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468440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724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70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6090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860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0510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89689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882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68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3013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576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7/23/2020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7/23/2020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7/23/2020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7/23/2020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7/23/2020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7/23/2020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A01773-DFA7-457D-863C-2CBC003E79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23792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50C66F-18FD-4FE0-AFBC-0131AFF6E0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4977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5B6D06-24DF-48E7-9519-D3CBE12042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7100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8E670F-9040-45B1-A61C-775F691B13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39055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7C432A-A0EF-4A60-8F07-D4122CA817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10641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53887AF-6BC7-4605-91ED-8A4A8FE7E3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24086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00B0571-747A-4D5C-8FC6-98B891BC1A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53110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62CBBA-3E58-4C6F-BDA6-F4D7FAD901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23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C8385C-BCD7-49BF-B367-5F3F634658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43533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06EF6-ED2F-4F80-8F96-F7FE3BC68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9750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C660EB-10F1-442F-A05B-9AB401B43A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75010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5B2B472-489B-4A6B-A8DF-3B5C2DD465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89726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76498C6-50A4-4853-AF43-FCCE7BBCC8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74000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D3B22672-F7C4-4752-AC89-5878D6065D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08116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F1804B6-62FF-46EB-95AB-8A25114134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5070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71316259-BF4B-4DD2-A69A-6E7D8BABB0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93958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7D906BAC-4E61-4393-9D79-D74BBD5C04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30806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27265C8-43A4-4A2B-BFF9-0BD7090154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083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7/23/2020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9812CB5A-D30C-450D-B911-002E863F37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05137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BD462DF-2ACD-40F0-B3DD-E88B69262A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65434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304BC-9A7B-4129-ACF6-FA35441B86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69706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AE5451-3841-43DB-875E-102C83D52E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78652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627DB0-F220-432E-BCA8-583E444014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31631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DC3E37-D3CC-4F5B-8550-D850010F89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82806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0832FC-DA1F-478D-8128-6634C9AEB9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368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60B78A-48E4-4E96-A487-F6D529A7DD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3934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AA585-E971-44AB-A98C-FCCDA9423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27392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E91645-36F7-4E96-881B-9218E8ED4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358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image" Target="../media/image9.JPG"/><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0.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image" Target="../media/image9.JPG"/><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1.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theme" Target="../theme/theme5.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theme" Target="../theme/theme6.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21" Type="http://schemas.openxmlformats.org/officeDocument/2006/relationships/theme" Target="../theme/theme7.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3" Type="http://schemas.openxmlformats.org/officeDocument/2006/relationships/slideLayout" Target="../slideLayouts/slideLayout114.xml"/><Relationship Id="rId21" Type="http://schemas.openxmlformats.org/officeDocument/2006/relationships/theme" Target="../theme/theme8.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21" Type="http://schemas.openxmlformats.org/officeDocument/2006/relationships/theme" Target="../theme/theme9.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7/23/2020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4114" r:id="rId6"/>
    <p:sldLayoutId id="2147484115" r:id="rId7"/>
    <p:sldLayoutId id="2147484116" r:id="rId8"/>
    <p:sldLayoutId id="2147484117" r:id="rId9"/>
    <p:sldLayoutId id="2147484119" r:id="rId10"/>
    <p:sldLayoutId id="2147484113" r:id="rId11"/>
    <p:sldLayoutId id="2147484120" r:id="rId12"/>
    <p:sldLayoutId id="2147484121" r:id="rId13"/>
    <p:sldLayoutId id="2147484123" r:id="rId14"/>
    <p:sldLayoutId id="2147484124" r:id="rId15"/>
    <p:sldLayoutId id="2147484122" r:id="rId16"/>
    <p:sldLayoutId id="214748411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99F24-5CE1-4ED2-890C-E2C6E1E84140}" type="datetimeFigureOut">
              <a:rPr lang="en-US" smtClean="0"/>
              <a:t>7/23/2020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A8830-2E0B-4C55-9A23-42818B123025}" type="slidenum">
              <a:rPr lang="en-US" smtClean="0"/>
              <a:t>‹#›</a:t>
            </a:fld>
            <a:endParaRPr lang="en-US"/>
          </a:p>
        </p:txBody>
      </p:sp>
    </p:spTree>
    <p:extLst>
      <p:ext uri="{BB962C8B-B14F-4D97-AF65-F5344CB8AC3E}">
        <p14:creationId xmlns:p14="http://schemas.microsoft.com/office/powerpoint/2010/main" val="2988446346"/>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99F24-5CE1-4ED2-890C-E2C6E1E84140}"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A8830-2E0B-4C55-9A23-42818B1230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155509"/>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7/23/2020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56385442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471480"/>
      </p:ext>
    </p:extLst>
  </p:cSld>
  <p:clrMap bg1="lt1" tx1="dk1" bg2="lt2" tx2="dk2" accent1="accent1" accent2="accent2" accent3="accent3" accent4="accent4" accent5="accent5" accent6="accent6" hlink="hlink" folHlink="folHlink"/>
  <p:sldLayoutIdLst>
    <p:sldLayoutId id="2147483825" r:id="rId1"/>
    <p:sldLayoutId id="2147483719" r:id="rId2"/>
    <p:sldLayoutId id="2147483720" r:id="rId3"/>
    <p:sldLayoutId id="2147483721" r:id="rId4"/>
    <p:sldLayoutId id="2147483826" r:id="rId5"/>
    <p:sldLayoutId id="2147484092" r:id="rId6"/>
    <p:sldLayoutId id="2147484093" r:id="rId7"/>
    <p:sldLayoutId id="2147484090" r:id="rId8"/>
    <p:sldLayoutId id="2147484091"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 id="2147484103" r:id="rId1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7/23/2020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915304"/>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3848" r:id="rId9"/>
    <p:sldLayoutId id="2147483849" r:id="rId10"/>
    <p:sldLayoutId id="2147483850" r:id="rId11"/>
    <p:sldLayoutId id="2147483851" r:id="rId12"/>
    <p:sldLayoutId id="2147483852" r:id="rId13"/>
    <p:sldLayoutId id="2147483853" r:id="rId14"/>
    <p:sldLayoutId id="2147483854" r:id="rId15"/>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7/23/2020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fontAlgn="base">
              <a:spcBef>
                <a:spcPct val="0"/>
              </a:spcBef>
              <a:spcAft>
                <a:spcPct val="0"/>
              </a:spcAft>
            </a:pPr>
            <a:fld id="{DE78EB43-9C2A-4124-B10C-4F2957FD4661}"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26282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cs typeface="+mn-cs"/>
              </a:defRPr>
            </a:lvl1pPr>
          </a:lstStyle>
          <a:p>
            <a:pPr fontAlgn="base">
              <a:spcBef>
                <a:spcPct val="0"/>
              </a:spcBef>
              <a:spcAft>
                <a:spcPct val="0"/>
              </a:spcAft>
              <a:defRPr/>
            </a:pPr>
            <a:fld id="{B38100B4-70DD-427C-9D96-436CC551ADFD}"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9545566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pPr>
            <a:fld id="{CBC6A143-D09A-49A1-AE42-99897F63B598}"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02794901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47119D-669B-4C9C-AD13-D4D7A18AE3EA}"/>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3A2852F-C4C9-48BD-A3E5-618BB5228EDD}"/>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0C8754F-A335-4492-9152-802728984042}"/>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99877667-4FD6-44F0-963C-A164C3C823D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E3002F99-CD66-4CEC-84A8-836941F7C950}"/>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13D80A0D-B297-4BFB-B5D3-66C35C14C5EA}" type="slidenum">
              <a:rPr lang="en-US" altLang="en-US"/>
              <a:pPr/>
              <a:t>‹#›</a:t>
            </a:fld>
            <a:endParaRPr lang="en-US" altLang="en-US"/>
          </a:p>
        </p:txBody>
      </p:sp>
    </p:spTree>
    <p:extLst>
      <p:ext uri="{BB962C8B-B14F-4D97-AF65-F5344CB8AC3E}">
        <p14:creationId xmlns:p14="http://schemas.microsoft.com/office/powerpoint/2010/main" val="407496211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2.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50.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2.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7.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93.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18.xml"/><Relationship Id="rId4" Type="http://schemas.openxmlformats.org/officeDocument/2006/relationships/image" Target="../media/image18.jpeg"/></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33.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2.jpeg"/></Relationships>
</file>

<file path=ppt/slides/_rels/slide5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2.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4.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93.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7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hyperlink" Target="https://www.goodreads.com/work/quotes/1719147" TargetMode="External"/><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hyperlink" Target="https://www.goodreads.com/work/quotes/1719147"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18.xml"/><Relationship Id="rId4" Type="http://schemas.openxmlformats.org/officeDocument/2006/relationships/image" Target="../media/image18.jpeg"/></Relationships>
</file>

<file path=ppt/slides/_rels/slide80.xml.rels><?xml version="1.0" encoding="UTF-8" standalone="yes"?>
<Relationships xmlns="http://schemas.openxmlformats.org/package/2006/relationships"><Relationship Id="rId3" Type="http://schemas.openxmlformats.org/officeDocument/2006/relationships/hyperlink" Target="https://www.goodreads.com/work/quotes/1719147"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hyperlink" Target="https://www.goodreads.com/work/quotes/1719147"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hyperlink" Target="https://www.goodreads.com/work/quotes/1719147" TargetMode="External"/><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3.xml"/></Relationships>
</file>

<file path=ppt/slides/_rels/slide90.xml.rels><?xml version="1.0" encoding="UTF-8" standalone="yes"?>
<Relationships xmlns="http://schemas.openxmlformats.org/package/2006/relationships"><Relationship Id="rId3" Type="http://schemas.openxmlformats.org/officeDocument/2006/relationships/hyperlink" Target="https://www.goodreads.com/work/quotes/1719147"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3" Type="http://schemas.openxmlformats.org/officeDocument/2006/relationships/hyperlink" Target="https://www.goodreads.com/work/quotes/1719147" TargetMode="External"/><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2" y="1087120"/>
            <a:ext cx="10821287" cy="2648381"/>
          </a:xfrm>
        </p:spPr>
        <p:txBody>
          <a:bodyPr>
            <a:normAutofit/>
          </a:bodyPr>
          <a:lstStyle/>
          <a:p>
            <a:r>
              <a:rPr lang="en-US" sz="7200" dirty="0"/>
              <a:t>Who Is Our Erring Brother? </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a:normAutofit/>
          </a:bodyPr>
          <a:lstStyle/>
          <a:p>
            <a:r>
              <a:rPr lang="en-US" sz="2800" dirty="0"/>
              <a:t>by David Lee Burris</a:t>
            </a: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621890" name="Rectangle 2" descr="Pink tissue paper"/>
          <p:cNvSpPr>
            <a:spLocks noGrp="1" noChangeArrowheads="1"/>
          </p:cNvSpPr>
          <p:nvPr>
            <p:ph type="title"/>
          </p:nvPr>
        </p:nvSpPr>
        <p:spPr>
          <a:xfrm>
            <a:off x="2209800" y="457200"/>
            <a:ext cx="7772400" cy="1371600"/>
          </a:xfrm>
          <a:blipFill dpi="0" rotWithShape="0">
            <a:blip r:embed="rId4" cstate="print"/>
            <a:srcRect/>
            <a:tile tx="0" ty="0" sx="100000" sy="100000" flip="none" algn="tl"/>
          </a:blipFill>
        </p:spPr>
        <p:txBody>
          <a:bodyPr/>
          <a:lstStyle/>
          <a:p>
            <a:r>
              <a:rPr lang="en-US"/>
              <a:t>Thomas Campbell’s Assessment:  </a:t>
            </a:r>
            <a:r>
              <a:rPr lang="en-US" b="1"/>
              <a:t>The Two Principles In Tension</a:t>
            </a:r>
            <a:r>
              <a:rPr lang="en-US"/>
              <a:t> </a:t>
            </a:r>
          </a:p>
        </p:txBody>
      </p:sp>
      <p:sp>
        <p:nvSpPr>
          <p:cNvPr id="3621891" name="Rectangle 3" descr="Blue tissue paper"/>
          <p:cNvSpPr>
            <a:spLocks noGrp="1" noChangeArrowheads="1"/>
          </p:cNvSpPr>
          <p:nvPr>
            <p:ph type="body" idx="1"/>
          </p:nvPr>
        </p:nvSpPr>
        <p:spPr>
          <a:xfrm>
            <a:off x="2057400" y="2362200"/>
            <a:ext cx="8077200" cy="4038600"/>
          </a:xfrm>
          <a:blipFill dpi="0" rotWithShape="0">
            <a:blip r:embed="rId5" cstate="print"/>
            <a:srcRect/>
            <a:tile tx="0" ty="0" sx="100000" sy="100000" flip="none" algn="tl"/>
          </a:blipFill>
        </p:spPr>
        <p:txBody>
          <a:bodyPr/>
          <a:lstStyle/>
          <a:p>
            <a:pPr>
              <a:buFontTx/>
              <a:buBlip>
                <a:blip r:embed="rId6"/>
              </a:buBlip>
            </a:pPr>
            <a:r>
              <a:rPr lang="en-US" sz="4800" b="1"/>
              <a:t> </a:t>
            </a:r>
            <a:r>
              <a:rPr lang="en-US" sz="4800" b="1">
                <a:effectLst>
                  <a:outerShdw blurRad="38100" dist="38100" dir="2700000" algn="tl">
                    <a:srgbClr val="FFFFFF"/>
                  </a:outerShdw>
                </a:effectLst>
              </a:rPr>
              <a:t>“The authority of primitive Christianity and obligation of Christian unity should be cooperative and mutually corrective.”</a:t>
            </a:r>
          </a:p>
        </p:txBody>
      </p:sp>
      <p:sp>
        <p:nvSpPr>
          <p:cNvPr id="3621893" name="Comment 5"/>
          <p:cNvSpPr>
            <a:spLocks noChangeArrowheads="1"/>
          </p:cNvSpPr>
          <p:nvPr/>
        </p:nvSpPr>
        <p:spPr bwMode="auto">
          <a:xfrm>
            <a:off x="1539876" y="-1219200"/>
            <a:ext cx="9128125" cy="9572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Thomas Confessed He Had Overlooked The Importance Of Baptism In His Efforts To Obtain Christian Unity!</a:t>
            </a:r>
          </a:p>
        </p:txBody>
      </p:sp>
    </p:spTree>
    <p:extLst>
      <p:ext uri="{BB962C8B-B14F-4D97-AF65-F5344CB8AC3E}">
        <p14:creationId xmlns:p14="http://schemas.microsoft.com/office/powerpoint/2010/main" val="2824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621891">
                                            <p:txEl>
                                              <p:pRg st="0" end="0"/>
                                            </p:txEl>
                                          </p:spTgt>
                                        </p:tgtEl>
                                        <p:attrNameLst>
                                          <p:attrName>style.visibility</p:attrName>
                                        </p:attrNameLst>
                                      </p:cBhvr>
                                      <p:to>
                                        <p:strVal val="visible"/>
                                      </p:to>
                                    </p:set>
                                    <p:anim calcmode="lin" valueType="num">
                                      <p:cBhvr additive="base">
                                        <p:cTn id="7" dur="300" fill="hold"/>
                                        <p:tgtEl>
                                          <p:spTgt spid="3621891">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62189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1891"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173256" y="242595"/>
            <a:ext cx="11867948" cy="6372809"/>
          </a:xfrm>
          <a:pattFill prst="pct5">
            <a:fgClr>
              <a:schemeClr val="accent1">
                <a:lumMod val="75000"/>
              </a:schemeClr>
            </a:fgClr>
            <a:bgClr>
              <a:schemeClr val="accent4">
                <a:lumMod val="20000"/>
                <a:lumOff val="80000"/>
              </a:schemeClr>
            </a:bgClr>
          </a:pattFill>
        </p:spPr>
        <p:txBody>
          <a:bodyPr>
            <a:normAutofit/>
          </a:bodyPr>
          <a:lstStyle/>
          <a:p>
            <a:r>
              <a:rPr lang="en-US" b="1" dirty="0">
                <a:solidFill>
                  <a:srgbClr val="C00000"/>
                </a:solidFill>
                <a:effectLst>
                  <a:outerShdw blurRad="38100" dist="38100" dir="2700000" algn="tl">
                    <a:srgbClr val="000000">
                      <a:alpha val="43137"/>
                    </a:srgbClr>
                  </a:outerShdw>
                </a:effectLst>
              </a:rPr>
              <a:t>FYI:  WHEN THE WEAKER BROTHER OF FIRST CORINTHIANS 8: 12 SEEKS TO IMPOSE THEIR SPIRITUAL INFANT JUDGEMENTS ON THE COLLECTIVE CHURCH FAMILY AND WHEN THOSE WHO RIDING HOBBIES OF OPINION MAKE DEMAND TO TEACH CLASS OR PREACH – WE ENTER THE CATEGORY OF CONGREGATIONAL DISCIPLINE!</a:t>
            </a:r>
            <a:endParaRPr lang="en-US" b="1" dirty="0">
              <a:solidFill>
                <a:srgbClr val="C00000"/>
              </a:solidFill>
            </a:endParaRPr>
          </a:p>
        </p:txBody>
      </p:sp>
    </p:spTree>
    <p:extLst>
      <p:ext uri="{BB962C8B-B14F-4D97-AF65-F5344CB8AC3E}">
        <p14:creationId xmlns:p14="http://schemas.microsoft.com/office/powerpoint/2010/main" val="207747022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4"/>
            <a:ext cx="11706809" cy="556301"/>
          </a:xfrm>
          <a:pattFill prst="pct5">
            <a:fgClr>
              <a:schemeClr val="accent1">
                <a:lumMod val="75000"/>
              </a:schemeClr>
            </a:fgClr>
            <a:bgClr>
              <a:schemeClr val="accent4">
                <a:lumMod val="20000"/>
                <a:lumOff val="80000"/>
              </a:schemeClr>
            </a:bgClr>
          </a:pattFill>
        </p:spPr>
        <p:txBody>
          <a:bodyPr>
            <a:normAutofit fontScale="90000"/>
          </a:bodyPr>
          <a:lstStyle/>
          <a:p>
            <a:r>
              <a:rPr lang="en-US" dirty="0">
                <a:effectLst>
                  <a:outerShdw blurRad="38100" dist="38100" dir="2700000" algn="tl">
                    <a:srgbClr val="000000">
                      <a:alpha val="43137"/>
                    </a:srgbClr>
                  </a:outerShdw>
                </a:effectLst>
              </a:rPr>
              <a:t> </a:t>
            </a:r>
            <a:r>
              <a:rPr lang="en-US" dirty="0">
                <a:solidFill>
                  <a:srgbClr val="C00000"/>
                </a:solidFill>
                <a:effectLst>
                  <a:outerShdw blurRad="38100" dist="38100" dir="2700000" algn="tl">
                    <a:srgbClr val="000000">
                      <a:alpha val="43137"/>
                    </a:srgbClr>
                  </a:outerShdw>
                </a:effectLst>
              </a:rPr>
              <a:t>By the Biblical Standard F. LaGard Smith is in Error!</a:t>
            </a:r>
            <a:endParaRPr lang="en-US" dirty="0">
              <a:solidFill>
                <a:srgbClr val="C00000"/>
              </a:solidFill>
            </a:endParaRPr>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798896"/>
            <a:ext cx="11706124" cy="5816507"/>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42F7BC1A-322E-45B4-AE9A-AB3AB2827AED}"/>
              </a:ext>
            </a:extLst>
          </p:cNvPr>
          <p:cNvGraphicFramePr/>
          <p:nvPr>
            <p:extLst>
              <p:ext uri="{D42A27DB-BD31-4B8C-83A1-F6EECF244321}">
                <p14:modId xmlns:p14="http://schemas.microsoft.com/office/powerpoint/2010/main" val="4091467406"/>
              </p:ext>
            </p:extLst>
          </p:nvPr>
        </p:nvGraphicFramePr>
        <p:xfrm>
          <a:off x="241910" y="798895"/>
          <a:ext cx="11706809" cy="5744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11">
            <a:extLst>
              <a:ext uri="{FF2B5EF4-FFF2-40B4-BE49-F238E27FC236}">
                <a16:creationId xmlns:a16="http://schemas.microsoft.com/office/drawing/2014/main" id="{9BC256D8-17D6-4BB3-BA88-C208C2E568E6}"/>
              </a:ext>
            </a:extLst>
          </p:cNvPr>
          <p:cNvSpPr txBox="1"/>
          <p:nvPr/>
        </p:nvSpPr>
        <p:spPr>
          <a:xfrm>
            <a:off x="5317724" y="3755254"/>
            <a:ext cx="1621238" cy="514904"/>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07000"/>
              </a:lnSpc>
              <a:spcBef>
                <a:spcPts val="0"/>
              </a:spcBef>
              <a:spcAft>
                <a:spcPts val="800"/>
              </a:spcAft>
              <a:tabLst>
                <a:tab pos="3981450" algn="l"/>
              </a:tabLst>
            </a:pPr>
            <a:r>
              <a:rPr lang="en-US" sz="3600" b="1" dirty="0">
                <a:ln>
                  <a:noFill/>
                </a:ln>
                <a:solidFill>
                  <a:srgbClr val="833C0B"/>
                </a:solidFill>
                <a:effectLst/>
                <a:latin typeface="Ravie" panose="04040805050809020602" pitchFamily="82" charset="0"/>
                <a:ea typeface="Calibri" panose="020F0502020204030204" pitchFamily="34" charset="0"/>
                <a:cs typeface="Times New Roman" panose="02020603050405020304" pitchFamily="18" charset="0"/>
              </a:rPr>
              <a:t>EB</a:t>
            </a:r>
            <a:endParaRPr lang="en-US" sz="1100" dirty="0">
              <a:effectLst/>
              <a:latin typeface="Ravie" panose="040408050508090206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12157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a:t>
            </a:r>
          </a:p>
        </p:txBody>
      </p:sp>
      <p:sp>
        <p:nvSpPr>
          <p:cNvPr id="3" name="Content Placeholder 2"/>
          <p:cNvSpPr>
            <a:spLocks noGrp="1"/>
          </p:cNvSpPr>
          <p:nvPr>
            <p:ph idx="1"/>
          </p:nvPr>
        </p:nvSpPr>
        <p:spPr>
          <a:xfrm>
            <a:off x="1600200" y="1600200"/>
            <a:ext cx="8991600" cy="5105400"/>
          </a:xfrm>
        </p:spPr>
        <p:txBody>
          <a:bodyPr>
            <a:normAutofit fontScale="85000" lnSpcReduction="20000"/>
          </a:bodyPr>
          <a:lstStyle/>
          <a:p>
            <a:r>
              <a:rPr lang="en-US" dirty="0"/>
              <a:t>2 Corinthians 6:14 (NKJV) Do not be unequally yoked together with unbelievers. For what fellowship has righteousness with lawlessness? And what communion     has light with darkness?</a:t>
            </a:r>
          </a:p>
          <a:p>
            <a:r>
              <a:rPr lang="en-US" b="1" dirty="0"/>
              <a:t>As we can easily understand the comparisons of light to darkness, we should understand the difference or comparisons of good and bad. </a:t>
            </a:r>
          </a:p>
          <a:p>
            <a:r>
              <a:rPr lang="en-US" b="1" dirty="0"/>
              <a:t>When we join ourselves in company with those who are evil or bad, then we are associated with their titles and descriptions. </a:t>
            </a:r>
          </a:p>
          <a:p>
            <a:r>
              <a:rPr lang="en-US" b="1" dirty="0"/>
              <a:t>It is like going into a saloon and not drinking alcoholic drinks. </a:t>
            </a:r>
          </a:p>
          <a:p>
            <a:r>
              <a:rPr lang="en-US" b="1" dirty="0"/>
              <a:t>If someone sees you going in or coming out, what do you think that they will assume.</a:t>
            </a:r>
            <a:endParaRPr lang="en-US" dirty="0"/>
          </a:p>
          <a:p>
            <a:endParaRPr lang="en-US" dirty="0"/>
          </a:p>
        </p:txBody>
      </p:sp>
    </p:spTree>
    <p:extLst>
      <p:ext uri="{BB962C8B-B14F-4D97-AF65-F5344CB8AC3E}">
        <p14:creationId xmlns:p14="http://schemas.microsoft.com/office/powerpoint/2010/main" val="2019288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a:t>
            </a:r>
          </a:p>
        </p:txBody>
      </p:sp>
      <p:sp>
        <p:nvSpPr>
          <p:cNvPr id="3" name="Content Placeholder 2"/>
          <p:cNvSpPr>
            <a:spLocks noGrp="1"/>
          </p:cNvSpPr>
          <p:nvPr>
            <p:ph idx="1"/>
          </p:nvPr>
        </p:nvSpPr>
        <p:spPr/>
        <p:txBody>
          <a:bodyPr>
            <a:normAutofit/>
          </a:bodyPr>
          <a:lstStyle/>
          <a:p>
            <a:r>
              <a:rPr lang="en-US" dirty="0"/>
              <a:t>Ephesians 5:11 (NKJV) And have no fellowship with the unfruitful works of darkness, but rather expose them.</a:t>
            </a:r>
          </a:p>
          <a:p>
            <a:r>
              <a:rPr lang="en-US" b="1" dirty="0"/>
              <a:t>This command is violated more often than not. </a:t>
            </a:r>
          </a:p>
          <a:p>
            <a:r>
              <a:rPr lang="en-US" b="1" dirty="0"/>
              <a:t>Because we have worked with and labored with some for long periods of time, we have built up a friendly relationship. </a:t>
            </a:r>
          </a:p>
          <a:p>
            <a:r>
              <a:rPr lang="en-US" b="1" dirty="0"/>
              <a:t>But if all of a sudden they start to teach and practice sin, we must expose them. </a:t>
            </a:r>
          </a:p>
          <a:p>
            <a:endParaRPr lang="en-US" dirty="0"/>
          </a:p>
        </p:txBody>
      </p:sp>
    </p:spTree>
    <p:extLst>
      <p:ext uri="{BB962C8B-B14F-4D97-AF65-F5344CB8AC3E}">
        <p14:creationId xmlns:p14="http://schemas.microsoft.com/office/powerpoint/2010/main" val="2956171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a:t>
            </a:r>
          </a:p>
        </p:txBody>
      </p:sp>
      <p:sp>
        <p:nvSpPr>
          <p:cNvPr id="3" name="Content Placeholder 2"/>
          <p:cNvSpPr>
            <a:spLocks noGrp="1"/>
          </p:cNvSpPr>
          <p:nvPr>
            <p:ph idx="1"/>
          </p:nvPr>
        </p:nvSpPr>
        <p:spPr/>
        <p:txBody>
          <a:bodyPr>
            <a:normAutofit fontScale="92500" lnSpcReduction="10000"/>
          </a:bodyPr>
          <a:lstStyle/>
          <a:p>
            <a:r>
              <a:rPr lang="en-US" b="1" dirty="0"/>
              <a:t>We should not start an argument that clouds the truth for the sake of our physical friendship.</a:t>
            </a:r>
          </a:p>
          <a:p>
            <a:r>
              <a:rPr lang="en-US" b="1" dirty="0"/>
              <a:t>Many brethren have this problem when one turns out to believe or teach false doctrine, however small or minute we might perceive it to be.</a:t>
            </a:r>
            <a:endParaRPr lang="en-US" dirty="0"/>
          </a:p>
          <a:p>
            <a:r>
              <a:rPr lang="en-US" b="1" dirty="0"/>
              <a:t>Who are we to decide who we are to fellowship.</a:t>
            </a:r>
          </a:p>
          <a:p>
            <a:r>
              <a:rPr lang="en-US" b="1" dirty="0"/>
              <a:t>God gives us plenty of instructions of what to avoid. </a:t>
            </a:r>
          </a:p>
          <a:p>
            <a:r>
              <a:rPr lang="en-US" b="1" dirty="0"/>
              <a:t>By implication we learn that we are even to avoid them that practice or teach these things.</a:t>
            </a:r>
            <a:endParaRPr lang="en-US" dirty="0"/>
          </a:p>
          <a:p>
            <a:endParaRPr lang="en-US" dirty="0"/>
          </a:p>
        </p:txBody>
      </p:sp>
    </p:spTree>
    <p:extLst>
      <p:ext uri="{BB962C8B-B14F-4D97-AF65-F5344CB8AC3E}">
        <p14:creationId xmlns:p14="http://schemas.microsoft.com/office/powerpoint/2010/main" val="1780127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a:t>
            </a:r>
          </a:p>
        </p:txBody>
      </p:sp>
      <p:sp>
        <p:nvSpPr>
          <p:cNvPr id="3" name="Content Placeholder 2"/>
          <p:cNvSpPr>
            <a:spLocks noGrp="1"/>
          </p:cNvSpPr>
          <p:nvPr>
            <p:ph idx="1"/>
          </p:nvPr>
        </p:nvSpPr>
        <p:spPr/>
        <p:txBody>
          <a:bodyPr>
            <a:normAutofit fontScale="92500"/>
          </a:bodyPr>
          <a:lstStyle/>
          <a:p>
            <a:r>
              <a:rPr lang="en-US" dirty="0"/>
              <a:t>Galatians 2:9 (NKJV) and when James, Cephas, and John, who seemed to be pillars, perceived the grace that had been given to me, they gave me and Barnabas the right hand of fellowship, that we should go to the Gentiles and they to the circumcised.</a:t>
            </a:r>
          </a:p>
          <a:p>
            <a:r>
              <a:rPr lang="en-US" b="1" dirty="0"/>
              <a:t>Compare this with the teaching of 2 John 10-11.</a:t>
            </a:r>
            <a:endParaRPr lang="en-US" dirty="0"/>
          </a:p>
          <a:p>
            <a:r>
              <a:rPr lang="en-US" dirty="0"/>
              <a:t>1 John 1:3 (NKJV) that which we have seen and heard we declare to you, that you also may have fellowship with us; and truly our fellowship is with the Father and with His Son Jesus Christ.</a:t>
            </a:r>
          </a:p>
          <a:p>
            <a:endParaRPr lang="en-US" dirty="0"/>
          </a:p>
        </p:txBody>
      </p:sp>
    </p:spTree>
    <p:extLst>
      <p:ext uri="{BB962C8B-B14F-4D97-AF65-F5344CB8AC3E}">
        <p14:creationId xmlns:p14="http://schemas.microsoft.com/office/powerpoint/2010/main" val="1649438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a:t>
            </a:r>
          </a:p>
        </p:txBody>
      </p:sp>
      <p:sp>
        <p:nvSpPr>
          <p:cNvPr id="3" name="Content Placeholder 2"/>
          <p:cNvSpPr>
            <a:spLocks noGrp="1"/>
          </p:cNvSpPr>
          <p:nvPr>
            <p:ph idx="1"/>
          </p:nvPr>
        </p:nvSpPr>
        <p:spPr>
          <a:xfrm>
            <a:off x="1676400" y="1600200"/>
            <a:ext cx="8534400" cy="5029200"/>
          </a:xfrm>
        </p:spPr>
        <p:txBody>
          <a:bodyPr>
            <a:normAutofit fontScale="85000" lnSpcReduction="20000"/>
          </a:bodyPr>
          <a:lstStyle/>
          <a:p>
            <a:r>
              <a:rPr lang="en-US" b="1" dirty="0"/>
              <a:t>Fellowship with God and Christ and the Holy Spirit, are equal. </a:t>
            </a:r>
          </a:p>
          <a:p>
            <a:r>
              <a:rPr lang="en-US" b="1" dirty="0"/>
              <a:t>When you fellowship those who have a good spiritual relationship with God, you are one and the same. </a:t>
            </a:r>
          </a:p>
          <a:p>
            <a:r>
              <a:rPr lang="en-US" b="1" dirty="0"/>
              <a:t>Any relationship that we have with any party of the God-head, automatically gives us the same relationship with the other parts of the God-head. </a:t>
            </a:r>
          </a:p>
          <a:p>
            <a:r>
              <a:rPr lang="en-US" b="1" dirty="0"/>
              <a:t>They are one and the same. </a:t>
            </a:r>
          </a:p>
          <a:p>
            <a:r>
              <a:rPr lang="en-US" b="1" dirty="0"/>
              <a:t>If I have a relationship with God and you have a relationship with God, then we automatically have a relationship with each other.</a:t>
            </a:r>
            <a:endParaRPr lang="en-US" dirty="0"/>
          </a:p>
          <a:p>
            <a:r>
              <a:rPr lang="en-US" dirty="0"/>
              <a:t>1 Corinthians 3:9 (NKJV) For we are God's fellow workers; you are God's field, you are God's building.</a:t>
            </a:r>
          </a:p>
          <a:p>
            <a:endParaRPr lang="en-US" dirty="0"/>
          </a:p>
        </p:txBody>
      </p:sp>
    </p:spTree>
    <p:extLst>
      <p:ext uri="{BB962C8B-B14F-4D97-AF65-F5344CB8AC3E}">
        <p14:creationId xmlns:p14="http://schemas.microsoft.com/office/powerpoint/2010/main" val="837648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a:t>
            </a:r>
          </a:p>
        </p:txBody>
      </p:sp>
      <p:sp>
        <p:nvSpPr>
          <p:cNvPr id="3" name="Content Placeholder 2"/>
          <p:cNvSpPr>
            <a:spLocks noGrp="1"/>
          </p:cNvSpPr>
          <p:nvPr>
            <p:ph idx="1"/>
          </p:nvPr>
        </p:nvSpPr>
        <p:spPr/>
        <p:txBody>
          <a:bodyPr>
            <a:normAutofit fontScale="92500" lnSpcReduction="20000"/>
          </a:bodyPr>
          <a:lstStyle/>
          <a:p>
            <a:r>
              <a:rPr lang="en-US" b="1" dirty="0"/>
              <a:t>Definition of the word "fellowship".</a:t>
            </a:r>
          </a:p>
          <a:p>
            <a:r>
              <a:rPr lang="en-US" dirty="0"/>
              <a:t>2842. </a:t>
            </a:r>
            <a:r>
              <a:rPr lang="en-US" dirty="0" err="1"/>
              <a:t>koinonia</a:t>
            </a:r>
            <a:r>
              <a:rPr lang="en-US" dirty="0"/>
              <a:t>, </a:t>
            </a:r>
            <a:r>
              <a:rPr lang="en-US" dirty="0" err="1"/>
              <a:t>koy</a:t>
            </a:r>
            <a:r>
              <a:rPr lang="en-US" dirty="0"/>
              <a:t>-</a:t>
            </a:r>
            <a:r>
              <a:rPr lang="en-US" dirty="0" err="1"/>
              <a:t>nohn</a:t>
            </a:r>
            <a:r>
              <a:rPr lang="en-US" dirty="0"/>
              <a:t>-</a:t>
            </a:r>
            <a:r>
              <a:rPr lang="en-US" dirty="0" err="1"/>
              <a:t>ee</a:t>
            </a:r>
            <a:r>
              <a:rPr lang="en-US" dirty="0"/>
              <a:t>'-ah; from G2844; partnership, i.e. (lit.) participation, or (social) intercourse, or (pecuniary) benefaction:--(to) communicate (-</a:t>
            </a:r>
            <a:r>
              <a:rPr lang="en-US" dirty="0" err="1"/>
              <a:t>ation</a:t>
            </a:r>
            <a:r>
              <a:rPr lang="en-US" dirty="0"/>
              <a:t>), communion, (</a:t>
            </a:r>
            <a:r>
              <a:rPr lang="en-US" dirty="0" err="1"/>
              <a:t>contri</a:t>
            </a:r>
            <a:r>
              <a:rPr lang="en-US" dirty="0"/>
              <a:t>-), distribution, fellowship.</a:t>
            </a:r>
          </a:p>
          <a:p>
            <a:r>
              <a:rPr lang="en-US" b="1" dirty="0"/>
              <a:t>Let's see how this word is used in scripture. </a:t>
            </a:r>
          </a:p>
          <a:p>
            <a:r>
              <a:rPr lang="en-US" b="1" dirty="0"/>
              <a:t>When we learn how it is used in scripture, then we can know how we are to use it in our lives and conversations. </a:t>
            </a:r>
          </a:p>
          <a:p>
            <a:r>
              <a:rPr lang="en-US" b="1" dirty="0"/>
              <a:t>This is needed because many have given the wrong application to the word fellowship.</a:t>
            </a:r>
            <a:endParaRPr lang="en-US" dirty="0"/>
          </a:p>
          <a:p>
            <a:endParaRPr lang="en-US" dirty="0"/>
          </a:p>
        </p:txBody>
      </p:sp>
    </p:spTree>
    <p:extLst>
      <p:ext uri="{BB962C8B-B14F-4D97-AF65-F5344CB8AC3E}">
        <p14:creationId xmlns:p14="http://schemas.microsoft.com/office/powerpoint/2010/main" val="3665019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a:t>
            </a:r>
          </a:p>
        </p:txBody>
      </p:sp>
      <p:sp>
        <p:nvSpPr>
          <p:cNvPr id="3" name="Content Placeholder 2"/>
          <p:cNvSpPr>
            <a:spLocks noGrp="1"/>
          </p:cNvSpPr>
          <p:nvPr>
            <p:ph idx="1"/>
          </p:nvPr>
        </p:nvSpPr>
        <p:spPr>
          <a:xfrm>
            <a:off x="1752600" y="1600200"/>
            <a:ext cx="8458200" cy="4953000"/>
          </a:xfrm>
        </p:spPr>
        <p:txBody>
          <a:bodyPr>
            <a:normAutofit fontScale="92500" lnSpcReduction="20000"/>
          </a:bodyPr>
          <a:lstStyle/>
          <a:p>
            <a:r>
              <a:rPr lang="en-US" dirty="0"/>
              <a:t>1 Corinthians 1:9 (NKJV) God is faithful, by whom you were called into the fellowship of His Son, Jesus Christ our Lord.</a:t>
            </a:r>
          </a:p>
          <a:p>
            <a:r>
              <a:rPr lang="en-US" b="1" dirty="0"/>
              <a:t>"were called" is used a lot in scripture. "church" comes from a word (</a:t>
            </a:r>
            <a:r>
              <a:rPr lang="en-US" b="1" dirty="0" err="1"/>
              <a:t>ekklesia</a:t>
            </a:r>
            <a:r>
              <a:rPr lang="en-US" b="1" dirty="0"/>
              <a:t>) which means the called out. </a:t>
            </a:r>
          </a:p>
          <a:p>
            <a:r>
              <a:rPr lang="en-US" b="1" dirty="0"/>
              <a:t>We were called out of darkness. </a:t>
            </a:r>
          </a:p>
          <a:p>
            <a:r>
              <a:rPr lang="en-US" b="1" dirty="0"/>
              <a:t>We were called to partake of the heavenly calling.</a:t>
            </a:r>
          </a:p>
          <a:p>
            <a:r>
              <a:rPr lang="en-US" b="1" dirty="0"/>
              <a:t> God calls men everywhere to repent. </a:t>
            </a:r>
          </a:p>
          <a:p>
            <a:r>
              <a:rPr lang="en-US" b="1" dirty="0"/>
              <a:t>We as Christians were called out of the world into His realm for a purpose.</a:t>
            </a:r>
            <a:endParaRPr lang="en-US" dirty="0"/>
          </a:p>
          <a:p>
            <a:endParaRPr lang="en-US" dirty="0"/>
          </a:p>
        </p:txBody>
      </p:sp>
    </p:spTree>
    <p:extLst>
      <p:ext uri="{BB962C8B-B14F-4D97-AF65-F5344CB8AC3E}">
        <p14:creationId xmlns:p14="http://schemas.microsoft.com/office/powerpoint/2010/main" val="89737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a:t>
            </a:r>
          </a:p>
        </p:txBody>
      </p:sp>
      <p:sp>
        <p:nvSpPr>
          <p:cNvPr id="3" name="Content Placeholder 2"/>
          <p:cNvSpPr>
            <a:spLocks noGrp="1"/>
          </p:cNvSpPr>
          <p:nvPr>
            <p:ph idx="1"/>
          </p:nvPr>
        </p:nvSpPr>
        <p:spPr>
          <a:xfrm>
            <a:off x="1600200" y="1600200"/>
            <a:ext cx="8610600" cy="5105400"/>
          </a:xfrm>
        </p:spPr>
        <p:txBody>
          <a:bodyPr>
            <a:normAutofit fontScale="92500" lnSpcReduction="10000"/>
          </a:bodyPr>
          <a:lstStyle/>
          <a:p>
            <a:r>
              <a:rPr lang="en-US" dirty="0"/>
              <a:t>Ephesians 3:9 (NKJV) and to make all see what is the fellowship of the mystery, which from the beginning of the ages has been hidden in God who created all things through Jesus Christ;</a:t>
            </a:r>
          </a:p>
          <a:p>
            <a:r>
              <a:rPr lang="en-US" b="1" dirty="0"/>
              <a:t>The fellowship is the relationship. </a:t>
            </a:r>
          </a:p>
          <a:p>
            <a:r>
              <a:rPr lang="en-US" b="1" dirty="0"/>
              <a:t>The mystery is that which had been unknown or known only in part. </a:t>
            </a:r>
          </a:p>
          <a:p>
            <a:r>
              <a:rPr lang="en-US" b="1" dirty="0"/>
              <a:t>This outlines that the will of God has been for all men, everywhere, and at any time or dispensation. </a:t>
            </a:r>
          </a:p>
          <a:p>
            <a:r>
              <a:rPr lang="en-US" b="1" dirty="0"/>
              <a:t>No matter what dispensation a person lived in, they were still subject to God's eternal purpose.</a:t>
            </a:r>
            <a:endParaRPr lang="en-US" dirty="0"/>
          </a:p>
          <a:p>
            <a:endParaRPr lang="en-US" dirty="0"/>
          </a:p>
        </p:txBody>
      </p:sp>
    </p:spTree>
    <p:extLst>
      <p:ext uri="{BB962C8B-B14F-4D97-AF65-F5344CB8AC3E}">
        <p14:creationId xmlns:p14="http://schemas.microsoft.com/office/powerpoint/2010/main" val="2319955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E48582-7D39-4F3F-9372-C1DD9CC4D378}"/>
              </a:ext>
            </a:extLst>
          </p:cNvPr>
          <p:cNvPicPr/>
          <p:nvPr/>
        </p:nvPicPr>
        <p:blipFill>
          <a:blip r:embed="rId3" cstate="print"/>
          <a:srcRect/>
          <a:stretch>
            <a:fillRect/>
          </a:stretch>
        </p:blipFill>
        <p:spPr bwMode="auto">
          <a:xfrm>
            <a:off x="1289785" y="317635"/>
            <a:ext cx="9615638" cy="1443788"/>
          </a:xfrm>
          <a:prstGeom prst="rect">
            <a:avLst/>
          </a:prstGeom>
          <a:noFill/>
          <a:ln w="9525">
            <a:noFill/>
            <a:miter lim="800000"/>
            <a:headEnd/>
            <a:tailEnd/>
          </a:ln>
        </p:spPr>
      </p:pic>
      <p:sp>
        <p:nvSpPr>
          <p:cNvPr id="5" name="TextBox 4">
            <a:extLst>
              <a:ext uri="{FF2B5EF4-FFF2-40B4-BE49-F238E27FC236}">
                <a16:creationId xmlns:a16="http://schemas.microsoft.com/office/drawing/2014/main" id="{D7A6942A-79A5-44B4-8EF6-A24F1E33185C}"/>
              </a:ext>
            </a:extLst>
          </p:cNvPr>
          <p:cNvSpPr txBox="1"/>
          <p:nvPr/>
        </p:nvSpPr>
        <p:spPr>
          <a:xfrm>
            <a:off x="2006353" y="2024108"/>
            <a:ext cx="8167457" cy="4226798"/>
          </a:xfrm>
          <a:prstGeom prst="rect">
            <a:avLst/>
          </a:prstGeom>
          <a:noFill/>
        </p:spPr>
        <p:txBody>
          <a:bodyPr wrap="square">
            <a:spAutoFit/>
          </a:bodyPr>
          <a:lstStyle/>
          <a:p>
            <a:pPr marL="0" marR="0">
              <a:lnSpc>
                <a:spcPct val="1070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“But still up comes the delicate question, What comes of all the pious Turks, Jews, Pagans? No; that is no concern of ours, says my friend Andrew: but what comes of all the pious Catholics, Greeks, Protestants? The Greek and Roman Church say, "We believe in one baptism for the remission of sins;’ and they believe that infants are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sinners,</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therefore the former immerse and the latter sprinkle them; and that is baptism with them. All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hristendom either immerse or sprinkle, except the Quakers, and they go for spiritual sprinkling or spiritual immersion. ‘What havoc does baptism for the remission of sins make among all these!!’ I simply say,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they are not in the kingdom of grace;</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because Jesus said, ‘Except a man be born of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water</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of the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spirit</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 cannot enter the kingdom of God.’ </a:t>
            </a:r>
            <a:r>
              <a:rPr lang="en-US"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he may accept </a:t>
            </a:r>
            <a:r>
              <a:rPr lang="en-US" sz="1800" b="1"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will</a:t>
            </a:r>
            <a:r>
              <a:rPr lang="en-US"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for </a:t>
            </a:r>
            <a:r>
              <a:rPr lang="en-US" sz="1800" b="1"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deed,</a:t>
            </a:r>
            <a:r>
              <a:rPr lang="en-US"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admit them into the future kingdom, such of them as are </a:t>
            </a:r>
            <a:r>
              <a:rPr lang="en-US" sz="1800" b="1"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merely mistaken,</a:t>
            </a:r>
            <a:r>
              <a:rPr lang="en-US"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who are disposed to obey, or who think that they have obeyed, as he may accept infants and idiots into the future kingdom without faith or baptism</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29409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a:t>
            </a:r>
          </a:p>
        </p:txBody>
      </p:sp>
      <p:sp>
        <p:nvSpPr>
          <p:cNvPr id="3" name="Content Placeholder 2"/>
          <p:cNvSpPr>
            <a:spLocks noGrp="1"/>
          </p:cNvSpPr>
          <p:nvPr>
            <p:ph idx="1"/>
          </p:nvPr>
        </p:nvSpPr>
        <p:spPr/>
        <p:txBody>
          <a:bodyPr/>
          <a:lstStyle/>
          <a:p>
            <a:r>
              <a:rPr lang="en-US" dirty="0"/>
              <a:t>Philippians 2:1 (NKJV) Therefore if there is any consolation in Christ, if any comfort of love, if any fellowship of the Spirit, if any affection and mercy,</a:t>
            </a:r>
          </a:p>
          <a:p>
            <a:r>
              <a:rPr lang="en-US" dirty="0"/>
              <a:t>Philippians 3:10 (NKJV) that I may know Him and the power of His resurrection, and the fellowship of His sufferings, being conformed to His death,</a:t>
            </a:r>
          </a:p>
          <a:p>
            <a:endParaRPr lang="en-US" dirty="0"/>
          </a:p>
        </p:txBody>
      </p:sp>
    </p:spTree>
    <p:extLst>
      <p:ext uri="{BB962C8B-B14F-4D97-AF65-F5344CB8AC3E}">
        <p14:creationId xmlns:p14="http://schemas.microsoft.com/office/powerpoint/2010/main" val="30397430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a:t>
            </a:r>
          </a:p>
        </p:txBody>
      </p:sp>
      <p:sp>
        <p:nvSpPr>
          <p:cNvPr id="3" name="Content Placeholder 2"/>
          <p:cNvSpPr>
            <a:spLocks noGrp="1"/>
          </p:cNvSpPr>
          <p:nvPr>
            <p:ph idx="1"/>
          </p:nvPr>
        </p:nvSpPr>
        <p:spPr>
          <a:xfrm>
            <a:off x="1524000" y="1143000"/>
            <a:ext cx="9067800" cy="5638800"/>
          </a:xfrm>
        </p:spPr>
        <p:txBody>
          <a:bodyPr>
            <a:normAutofit fontScale="77500" lnSpcReduction="20000"/>
          </a:bodyPr>
          <a:lstStyle/>
          <a:p>
            <a:r>
              <a:rPr lang="en-US" b="1" dirty="0"/>
              <a:t>The book of 1 Peter in chapters three and four detail a lot of how we partake or share in His sufferings.</a:t>
            </a:r>
            <a:endParaRPr lang="en-US" dirty="0"/>
          </a:p>
          <a:p>
            <a:r>
              <a:rPr lang="en-US" dirty="0"/>
              <a:t>Philippians 1:3-6 (NKJV) I thank my God upon every remembrance of you, {4} always in every prayer of mine making request for you all with joy, {5} for your fellowship in the gospel from the first day until now, {6} being confident of this very thing, that He who has begun a good work in you will complete it until the day of Jesus Christ;</a:t>
            </a:r>
          </a:p>
          <a:p>
            <a:r>
              <a:rPr lang="en-US" b="1" dirty="0"/>
              <a:t>V5. The church at Philippi supported Paul in his evangelistic efforts. </a:t>
            </a:r>
          </a:p>
          <a:p>
            <a:r>
              <a:rPr lang="en-US" b="1" dirty="0"/>
              <a:t>So, even though Paul was doing the preaching, they were having a part in the spread of the Gospel.</a:t>
            </a:r>
            <a:endParaRPr lang="en-US" dirty="0"/>
          </a:p>
          <a:p>
            <a:r>
              <a:rPr lang="en-US" dirty="0"/>
              <a:t>1 John 1:6-7 (NKJV) If we say that we have fellowship with Him, and walk in darkness, we lie and do not practice the truth. {7} But if we walk in the light as He is in the light, we have fellowship with one another, and the blood of Jesus Christ His Son cleanses us from all sin.</a:t>
            </a:r>
          </a:p>
        </p:txBody>
      </p:sp>
    </p:spTree>
    <p:extLst>
      <p:ext uri="{BB962C8B-B14F-4D97-AF65-F5344CB8AC3E}">
        <p14:creationId xmlns:p14="http://schemas.microsoft.com/office/powerpoint/2010/main" val="1776195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a:t>
            </a:r>
          </a:p>
        </p:txBody>
      </p:sp>
      <p:sp>
        <p:nvSpPr>
          <p:cNvPr id="3" name="Content Placeholder 2"/>
          <p:cNvSpPr>
            <a:spLocks noGrp="1"/>
          </p:cNvSpPr>
          <p:nvPr>
            <p:ph idx="1"/>
          </p:nvPr>
        </p:nvSpPr>
        <p:spPr>
          <a:xfrm>
            <a:off x="1752600" y="1600200"/>
            <a:ext cx="8458200" cy="5029200"/>
          </a:xfrm>
        </p:spPr>
        <p:txBody>
          <a:bodyPr>
            <a:normAutofit fontScale="77500" lnSpcReduction="20000"/>
          </a:bodyPr>
          <a:lstStyle/>
          <a:p>
            <a:r>
              <a:rPr lang="en-US" b="1" dirty="0"/>
              <a:t>Now let us look at some principles that apply to fellowship without the actual word being used. However, the same concept applies.</a:t>
            </a:r>
            <a:endParaRPr lang="en-US" dirty="0"/>
          </a:p>
          <a:p>
            <a:r>
              <a:rPr lang="en-US" dirty="0"/>
              <a:t>John 17:20-21 (NKJV) "I do not pray for these alone, but also for those who will believe in Me through their word; {21} "that they all may be one, as You, Father, are in Me, and I in You; that they also may be one in Us, that the world may believe that You sent Me.</a:t>
            </a:r>
          </a:p>
          <a:p>
            <a:r>
              <a:rPr lang="en-US" b="1" dirty="0"/>
              <a:t>Being one with Christ makes us one with God. God in us. Christ lives in us. We dwell in the Spirit. We have communion with the saints. We are a part of the body of believers, which is the church, which is the body of Christ.</a:t>
            </a:r>
            <a:endParaRPr lang="en-US" dirty="0"/>
          </a:p>
          <a:p>
            <a:r>
              <a:rPr lang="en-US" dirty="0"/>
              <a:t>Romans 12:5 (NKJV) so we, being many, are one body in Christ, and individually members of one another.</a:t>
            </a:r>
          </a:p>
          <a:p>
            <a:endParaRPr lang="en-US" dirty="0"/>
          </a:p>
        </p:txBody>
      </p:sp>
    </p:spTree>
    <p:extLst>
      <p:ext uri="{BB962C8B-B14F-4D97-AF65-F5344CB8AC3E}">
        <p14:creationId xmlns:p14="http://schemas.microsoft.com/office/powerpoint/2010/main" val="4110986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a:t>
            </a:r>
          </a:p>
        </p:txBody>
      </p:sp>
      <p:sp>
        <p:nvSpPr>
          <p:cNvPr id="3" name="Content Placeholder 2"/>
          <p:cNvSpPr>
            <a:spLocks noGrp="1"/>
          </p:cNvSpPr>
          <p:nvPr>
            <p:ph idx="1"/>
          </p:nvPr>
        </p:nvSpPr>
        <p:spPr>
          <a:xfrm>
            <a:off x="1600200" y="1143000"/>
            <a:ext cx="9067800" cy="5562600"/>
          </a:xfrm>
        </p:spPr>
        <p:txBody>
          <a:bodyPr>
            <a:normAutofit fontScale="85000" lnSpcReduction="10000"/>
          </a:bodyPr>
          <a:lstStyle/>
          <a:p>
            <a:r>
              <a:rPr lang="en-US" dirty="0"/>
              <a:t>Ephesians 2:19-22 (NKJV) Now, therefore, you are no longer strangers and foreigners, but fellow citizens with the saints and members of the household of God, {20} having been built on the foundation of the apostles and prophets, Jesus Christ Himself being the chief corner stone, {21} in whom the whole building, being joined together, grows into a holy temple in the Lord, {22} in whom you also are being built together for a dwelling place of God in the Spirit.</a:t>
            </a:r>
          </a:p>
          <a:p>
            <a:r>
              <a:rPr lang="en-US" b="1" dirty="0"/>
              <a:t>The church is to grow. </a:t>
            </a:r>
          </a:p>
          <a:p>
            <a:r>
              <a:rPr lang="en-US" b="1" dirty="0"/>
              <a:t>We are built together. </a:t>
            </a:r>
          </a:p>
          <a:p>
            <a:r>
              <a:rPr lang="en-US" b="1" dirty="0"/>
              <a:t>We are part of the church. </a:t>
            </a:r>
          </a:p>
          <a:p>
            <a:r>
              <a:rPr lang="en-US" b="1" dirty="0"/>
              <a:t>We all have to work for the good of each other. </a:t>
            </a:r>
          </a:p>
          <a:p>
            <a:r>
              <a:rPr lang="en-US" b="1" dirty="0"/>
              <a:t>Jesus started it all out by becoming the chief cornerstone.</a:t>
            </a:r>
            <a:endParaRPr lang="en-US" dirty="0"/>
          </a:p>
          <a:p>
            <a:endParaRPr lang="en-US" dirty="0"/>
          </a:p>
        </p:txBody>
      </p:sp>
    </p:spTree>
    <p:extLst>
      <p:ext uri="{BB962C8B-B14F-4D97-AF65-F5344CB8AC3E}">
        <p14:creationId xmlns:p14="http://schemas.microsoft.com/office/powerpoint/2010/main" val="450798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a:t>
            </a:r>
          </a:p>
        </p:txBody>
      </p:sp>
      <p:sp>
        <p:nvSpPr>
          <p:cNvPr id="3" name="Content Placeholder 2"/>
          <p:cNvSpPr>
            <a:spLocks noGrp="1"/>
          </p:cNvSpPr>
          <p:nvPr>
            <p:ph idx="1"/>
          </p:nvPr>
        </p:nvSpPr>
        <p:spPr>
          <a:xfrm>
            <a:off x="1676400" y="1600200"/>
            <a:ext cx="8534400" cy="4953000"/>
          </a:xfrm>
        </p:spPr>
        <p:txBody>
          <a:bodyPr>
            <a:normAutofit fontScale="85000" lnSpcReduction="20000"/>
          </a:bodyPr>
          <a:lstStyle/>
          <a:p>
            <a:r>
              <a:rPr lang="en-US" dirty="0"/>
              <a:t>Ephesians 3:5-7 (NKJV) which in other ages was not made known to the sons of men, as it has now been revealed by the Spirit to His holy apostles and prophets: {6} that the Gentiles should be fellow heirs, of the same body, and partakers of His promise in Christ through the gospel, {7} of which I became a minister according to the gift of the grace of God given to me by the effective working of His power.</a:t>
            </a:r>
          </a:p>
          <a:p>
            <a:r>
              <a:rPr lang="en-US" b="1" dirty="0"/>
              <a:t>All are equal in the sight of God. </a:t>
            </a:r>
          </a:p>
          <a:p>
            <a:r>
              <a:rPr lang="en-US" b="1" dirty="0"/>
              <a:t>The promise to every child of God is qualitatively the very same.</a:t>
            </a:r>
          </a:p>
          <a:p>
            <a:r>
              <a:rPr lang="en-US" b="1" dirty="0"/>
              <a:t>We should no more be looking for personal glory, than we should be committing sin. </a:t>
            </a:r>
          </a:p>
          <a:p>
            <a:endParaRPr lang="en-US" dirty="0"/>
          </a:p>
        </p:txBody>
      </p:sp>
    </p:spTree>
    <p:extLst>
      <p:ext uri="{BB962C8B-B14F-4D97-AF65-F5344CB8AC3E}">
        <p14:creationId xmlns:p14="http://schemas.microsoft.com/office/powerpoint/2010/main" val="3198994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231006"/>
            <a:ext cx="11706124"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342935F-6A1D-412B-90F0-658592A03F35}"/>
              </a:ext>
            </a:extLst>
          </p:cNvPr>
          <p:cNvSpPr/>
          <p:nvPr/>
        </p:nvSpPr>
        <p:spPr>
          <a:xfrm>
            <a:off x="163629" y="0"/>
            <a:ext cx="11785090" cy="6894195"/>
          </a:xfrm>
          <a:prstGeom prst="rect">
            <a:avLst/>
          </a:prstGeom>
          <a:noFill/>
        </p:spPr>
        <p:txBody>
          <a:bodyPr wrap="square" lIns="91440" tIns="45720" rIns="91440" bIns="45720">
            <a:spAutoFit/>
          </a:bodyPr>
          <a:lstStyle/>
          <a:p>
            <a:pPr algn="ctr"/>
            <a:r>
              <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“ALL THAT WANDER DO NOT GET LOST; </a:t>
            </a: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ALL THAT ERR DO NOT </a:t>
            </a: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ALWAYS FALL FAR FROM THE GOSPEL TRUTH</a:t>
            </a: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D. L. Burris</a:t>
            </a:r>
          </a:p>
        </p:txBody>
      </p:sp>
    </p:spTree>
    <p:extLst>
      <p:ext uri="{BB962C8B-B14F-4D97-AF65-F5344CB8AC3E}">
        <p14:creationId xmlns:p14="http://schemas.microsoft.com/office/powerpoint/2010/main" val="178728178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lt">
                                    <p:tmPct val="4000"/>
                                  </p:iterate>
                                  <p:childTnLst>
                                    <p:set>
                                      <p:cBhvr override="childStyle">
                                        <p:cTn id="6" dur="500" fill="hold"/>
                                        <p:tgtEl>
                                          <p:spTgt spid="4">
                                            <p:txEl>
                                              <p:pRg st="0" end="0"/>
                                            </p:txEl>
                                          </p:spTgt>
                                        </p:tgtEl>
                                        <p:attrNameLst>
                                          <p:attrName>style.textDecorationUnderline</p:attrName>
                                        </p:attrNameLst>
                                      </p:cBhvr>
                                      <p:to>
                                        <p:strVal val="true"/>
                                      </p:to>
                                    </p:set>
                                  </p:childTnLst>
                                </p:cTn>
                              </p:par>
                              <p:par>
                                <p:cTn id="7" presetID="8" presetClass="emph" presetSubtype="0" fill="hold" nodeType="withEffect">
                                  <p:stCondLst>
                                    <p:cond delay="0"/>
                                  </p:stCondLst>
                                  <p:childTnLst>
                                    <p:animRot by="21600000">
                                      <p:cBhvr>
                                        <p:cTn id="8" dur="2000" fill="hold"/>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48546" name="Rectangle 2"/>
          <p:cNvSpPr>
            <a:spLocks noGrp="1" noChangeArrowheads="1"/>
          </p:cNvSpPr>
          <p:nvPr>
            <p:ph type="title"/>
          </p:nvPr>
        </p:nvSpPr>
        <p:spPr>
          <a:xfrm>
            <a:off x="1905000" y="533400"/>
            <a:ext cx="8305800" cy="838200"/>
          </a:xfrm>
        </p:spPr>
        <p:txBody>
          <a:bodyPr/>
          <a:lstStyle/>
          <a:p>
            <a:r>
              <a:rPr lang="en-US" sz="3200" b="1" u="sng" dirty="0">
                <a:solidFill>
                  <a:schemeClr val="accent1"/>
                </a:solidFill>
                <a:effectLst>
                  <a:outerShdw blurRad="38100" dist="38100" dir="2700000" algn="tl">
                    <a:srgbClr val="C0C0C0"/>
                  </a:outerShdw>
                </a:effectLst>
                <a:latin typeface="Calligrapher" pitchFamily="2" charset="0"/>
              </a:rPr>
              <a:t>Integrity\Devil Is In The Details\Feb. 1996:</a:t>
            </a:r>
          </a:p>
        </p:txBody>
      </p:sp>
      <p:sp>
        <p:nvSpPr>
          <p:cNvPr id="3948547" name="Rectangle 3"/>
          <p:cNvSpPr>
            <a:spLocks noGrp="1" noChangeArrowheads="1"/>
          </p:cNvSpPr>
          <p:nvPr>
            <p:ph type="body" idx="1"/>
          </p:nvPr>
        </p:nvSpPr>
        <p:spPr>
          <a:xfrm>
            <a:off x="2362200" y="1295400"/>
            <a:ext cx="7696200" cy="5181600"/>
          </a:xfrm>
        </p:spPr>
        <p:txBody>
          <a:bodyPr/>
          <a:lstStyle/>
          <a:p>
            <a:pPr>
              <a:buFontTx/>
              <a:buBlip>
                <a:blip r:embed="rId4"/>
              </a:buBlip>
            </a:pPr>
            <a:r>
              <a:rPr lang="en-US" sz="2800">
                <a:solidFill>
                  <a:srgbClr val="FFFF99"/>
                </a:solidFill>
                <a:effectLst>
                  <a:outerShdw blurRad="38100" dist="38100" dir="2700000" algn="tl">
                    <a:srgbClr val="C0C0C0"/>
                  </a:outerShdw>
                </a:effectLst>
              </a:rPr>
              <a:t> “We do,  indeed,  receive to our communion persons of other denominations who will take           upon them the responsibility of their participa-         -ting with us…  All these persons,  of so many      and contradictory opinions, weekly meet around  our Lord’s table…  Our bond of union is faith in  the slain Messiah,  in his death for our sins,  and   his resurrection for our justification.  Therefore,   we acknowledge nothing among us but Christ,     and him crucified.” </a:t>
            </a:r>
            <a:endParaRPr lang="en-US" sz="4400"/>
          </a:p>
        </p:txBody>
      </p:sp>
      <p:sp>
        <p:nvSpPr>
          <p:cNvPr id="3948548" name="WordArt 4"/>
          <p:cNvSpPr>
            <a:spLocks noChangeArrowheads="1" noChangeShapeType="1" noTextEdit="1"/>
          </p:cNvSpPr>
          <p:nvPr/>
        </p:nvSpPr>
        <p:spPr bwMode="auto">
          <a:xfrm>
            <a:off x="3228975" y="5791200"/>
            <a:ext cx="573405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 Campbell In Debate With Rice</a:t>
            </a:r>
          </a:p>
        </p:txBody>
      </p:sp>
    </p:spTree>
    <p:extLst>
      <p:ext uri="{BB962C8B-B14F-4D97-AF65-F5344CB8AC3E}">
        <p14:creationId xmlns:p14="http://schemas.microsoft.com/office/powerpoint/2010/main" val="16077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948546">
                                            <p:txEl>
                                              <p:pRg st="0" end="0"/>
                                            </p:txEl>
                                          </p:spTgt>
                                        </p:tgtEl>
                                        <p:attrNameLst>
                                          <p:attrName>style.visibility</p:attrName>
                                        </p:attrNameLst>
                                      </p:cBhvr>
                                      <p:to>
                                        <p:strVal val="visible"/>
                                      </p:to>
                                    </p:set>
                                    <p:anim calcmode="lin" valueType="num">
                                      <p:cBhvr additive="base">
                                        <p:cTn id="7" dur="300" fill="hold"/>
                                        <p:tgtEl>
                                          <p:spTgt spid="394854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9485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948547">
                                            <p:txEl>
                                              <p:pRg st="0" end="0"/>
                                            </p:txEl>
                                          </p:spTgt>
                                        </p:tgtEl>
                                        <p:attrNameLst>
                                          <p:attrName>style.visibility</p:attrName>
                                        </p:attrNameLst>
                                      </p:cBhvr>
                                      <p:to>
                                        <p:strVal val="visible"/>
                                      </p:to>
                                    </p:set>
                                    <p:anim calcmode="lin" valueType="num">
                                      <p:cBhvr>
                                        <p:cTn id="13" dur="300" fill="hold"/>
                                        <p:tgtEl>
                                          <p:spTgt spid="3948547">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9485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948548"/>
                                        </p:tgtEl>
                                        <p:attrNameLst>
                                          <p:attrName>style.visibility</p:attrName>
                                        </p:attrNameLst>
                                      </p:cBhvr>
                                      <p:to>
                                        <p:strVal val="visible"/>
                                      </p:to>
                                    </p:set>
                                    <p:anim calcmode="lin" valueType="num">
                                      <p:cBhvr>
                                        <p:cTn id="19" dur="500" fill="hold"/>
                                        <p:tgtEl>
                                          <p:spTgt spid="3948548"/>
                                        </p:tgtEl>
                                        <p:attrNameLst>
                                          <p:attrName>ppt_w</p:attrName>
                                        </p:attrNameLst>
                                      </p:cBhvr>
                                      <p:tavLst>
                                        <p:tav tm="0">
                                          <p:val>
                                            <p:fltVal val="0"/>
                                          </p:val>
                                        </p:tav>
                                        <p:tav tm="100000">
                                          <p:val>
                                            <p:strVal val="#ppt_w"/>
                                          </p:val>
                                        </p:tav>
                                      </p:tavLst>
                                    </p:anim>
                                    <p:anim calcmode="lin" valueType="num">
                                      <p:cBhvr>
                                        <p:cTn id="20" dur="500" fill="hold"/>
                                        <p:tgtEl>
                                          <p:spTgt spid="39485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8546" grpId="0" build="p" autoUpdateAnimBg="0"/>
      <p:bldP spid="3948547" grpId="0" build="p" autoUpdateAnimBg="0"/>
      <p:bldP spid="394854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13378" name="Rectangle 2" descr="Pink tissue paper"/>
          <p:cNvSpPr>
            <a:spLocks noGrp="1" noChangeArrowheads="1"/>
          </p:cNvSpPr>
          <p:nvPr>
            <p:ph type="title"/>
          </p:nvPr>
        </p:nvSpPr>
        <p:spPr>
          <a:xfrm>
            <a:off x="2209800" y="457200"/>
            <a:ext cx="7772400" cy="1371600"/>
          </a:xfrm>
          <a:blipFill dpi="0" rotWithShape="0">
            <a:blip r:embed="rId4" cstate="print"/>
            <a:srcRect/>
            <a:tile tx="0" ty="0" sx="100000" sy="100000" flip="none" algn="tl"/>
          </a:blipFill>
        </p:spPr>
        <p:txBody>
          <a:bodyPr/>
          <a:lstStyle/>
          <a:p>
            <a:r>
              <a:rPr lang="en-US"/>
              <a:t>David  Lipscomb’s Approach:  </a:t>
            </a:r>
            <a:r>
              <a:rPr lang="en-US" b="1"/>
              <a:t>The Two Principles In Tension</a:t>
            </a:r>
            <a:r>
              <a:rPr lang="en-US"/>
              <a:t> </a:t>
            </a:r>
          </a:p>
        </p:txBody>
      </p:sp>
      <p:sp>
        <p:nvSpPr>
          <p:cNvPr id="3813379" name="Rectangle 3" descr="Blue tissue paper"/>
          <p:cNvSpPr>
            <a:spLocks noGrp="1" noChangeArrowheads="1"/>
          </p:cNvSpPr>
          <p:nvPr>
            <p:ph type="body" idx="1"/>
          </p:nvPr>
        </p:nvSpPr>
        <p:spPr>
          <a:xfrm>
            <a:off x="2057400" y="2362200"/>
            <a:ext cx="8077200" cy="4038600"/>
          </a:xfrm>
          <a:blipFill dpi="0" rotWithShape="0">
            <a:blip r:embed="rId5" cstate="print"/>
            <a:srcRect/>
            <a:tile tx="0" ty="0" sx="100000" sy="100000" flip="none" algn="tl"/>
          </a:blipFill>
        </p:spPr>
        <p:txBody>
          <a:bodyPr/>
          <a:lstStyle/>
          <a:p>
            <a:pPr>
              <a:lnSpc>
                <a:spcPct val="90000"/>
              </a:lnSpc>
              <a:buFontTx/>
              <a:buBlip>
                <a:blip r:embed="rId6"/>
              </a:buBlip>
            </a:pPr>
            <a:r>
              <a:rPr lang="en-US" b="1"/>
              <a:t> </a:t>
            </a:r>
            <a:r>
              <a:rPr lang="en-US" b="1">
                <a:effectLst>
                  <a:outerShdw blurRad="38100" dist="38100" dir="2700000" algn="tl">
                    <a:srgbClr val="FFFFFF"/>
                  </a:outerShdw>
                </a:effectLst>
              </a:rPr>
              <a:t>“We will maintain the truth,  press the truth upon him, compromise not one word or iota of that truth,  yet forbear with the ignorance &amp; weakness of our brother who is anxious but not yet able to see the truth. </a:t>
            </a:r>
            <a:r>
              <a:rPr lang="en-US" sz="3600" b="1">
                <a:solidFill>
                  <a:srgbClr val="FF0066"/>
                </a:solidFill>
                <a:effectLst>
                  <a:outerShdw blurRad="38100" dist="38100" dir="2700000" algn="tl">
                    <a:srgbClr val="000000"/>
                  </a:outerShdw>
                </a:effectLst>
              </a:rPr>
              <a:t>How do I know that the line beyond which ignorance damns, is behind me,  not before him?”</a:t>
            </a:r>
          </a:p>
        </p:txBody>
      </p:sp>
    </p:spTree>
    <p:extLst>
      <p:ext uri="{BB962C8B-B14F-4D97-AF65-F5344CB8AC3E}">
        <p14:creationId xmlns:p14="http://schemas.microsoft.com/office/powerpoint/2010/main" val="309910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813379">
                                            <p:txEl>
                                              <p:pRg st="0" end="0"/>
                                            </p:txEl>
                                          </p:spTgt>
                                        </p:tgtEl>
                                        <p:attrNameLst>
                                          <p:attrName>style.visibility</p:attrName>
                                        </p:attrNameLst>
                                      </p:cBhvr>
                                      <p:to>
                                        <p:strVal val="visible"/>
                                      </p:to>
                                    </p:set>
                                    <p:anim calcmode="lin" valueType="num">
                                      <p:cBhvr additive="base">
                                        <p:cTn id="7" dur="300" fill="hold"/>
                                        <p:tgtEl>
                                          <p:spTgt spid="3813379">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81337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337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2FD5-E808-479D-938B-5B292035930F}"/>
              </a:ext>
            </a:extLst>
          </p:cNvPr>
          <p:cNvSpPr>
            <a:spLocks noGrp="1"/>
          </p:cNvSpPr>
          <p:nvPr>
            <p:ph type="title"/>
          </p:nvPr>
        </p:nvSpPr>
        <p:spPr>
          <a:xfrm>
            <a:off x="1308684" y="654518"/>
            <a:ext cx="10883316" cy="885524"/>
          </a:xfrm>
        </p:spPr>
        <p:txBody>
          <a:bodyPr>
            <a:noAutofit/>
          </a:bodyPr>
          <a:lstStyle/>
          <a:p>
            <a:r>
              <a:rPr lang="en-US" sz="5400" dirty="0">
                <a:solidFill>
                  <a:schemeClr val="accent2">
                    <a:lumMod val="20000"/>
                    <a:lumOff val="80000"/>
                  </a:schemeClr>
                </a:solidFill>
                <a:latin typeface="Ravie" panose="04040805050809020602" pitchFamily="82" charset="0"/>
              </a:rPr>
              <a:t>Points of Contention:</a:t>
            </a:r>
          </a:p>
        </p:txBody>
      </p:sp>
      <p:sp>
        <p:nvSpPr>
          <p:cNvPr id="3" name="Content Placeholder 2">
            <a:extLst>
              <a:ext uri="{FF2B5EF4-FFF2-40B4-BE49-F238E27FC236}">
                <a16:creationId xmlns:a16="http://schemas.microsoft.com/office/drawing/2014/main" id="{8737C609-640A-4C11-8AC6-B0E596AF1D64}"/>
              </a:ext>
            </a:extLst>
          </p:cNvPr>
          <p:cNvSpPr>
            <a:spLocks noGrp="1"/>
          </p:cNvSpPr>
          <p:nvPr>
            <p:ph idx="1"/>
          </p:nvPr>
        </p:nvSpPr>
        <p:spPr>
          <a:xfrm>
            <a:off x="727969" y="2002055"/>
            <a:ext cx="11185250" cy="5698157"/>
          </a:xfrm>
        </p:spPr>
        <p:txBody>
          <a:bodyPr>
            <a:normAutofit/>
          </a:bodyPr>
          <a:lstStyle/>
          <a:p>
            <a:r>
              <a:rPr lang="en-US" sz="4800" dirty="0">
                <a:solidFill>
                  <a:schemeClr val="accent1">
                    <a:lumMod val="20000"/>
                    <a:lumOff val="80000"/>
                  </a:schemeClr>
                </a:solidFill>
                <a:latin typeface="Castellar" panose="020A0402060406010301" pitchFamily="18" charset="0"/>
              </a:rPr>
              <a:t> Unity-</a:t>
            </a:r>
            <a:r>
              <a:rPr lang="en-US" sz="4800" dirty="0" err="1">
                <a:solidFill>
                  <a:schemeClr val="accent1">
                    <a:lumMod val="20000"/>
                    <a:lumOff val="80000"/>
                  </a:schemeClr>
                </a:solidFill>
                <a:latin typeface="Castellar" panose="020A0402060406010301" pitchFamily="18" charset="0"/>
              </a:rPr>
              <a:t>withIn</a:t>
            </a:r>
            <a:r>
              <a:rPr lang="en-US" sz="4800" dirty="0">
                <a:solidFill>
                  <a:schemeClr val="accent1">
                    <a:lumMod val="20000"/>
                    <a:lumOff val="80000"/>
                  </a:schemeClr>
                </a:solidFill>
                <a:latin typeface="Castellar" panose="020A0402060406010301" pitchFamily="18" charset="0"/>
              </a:rPr>
              <a:t>-Diversity </a:t>
            </a:r>
          </a:p>
          <a:p>
            <a:r>
              <a:rPr lang="en-US" sz="4800" dirty="0">
                <a:solidFill>
                  <a:schemeClr val="accent1">
                    <a:lumMod val="20000"/>
                    <a:lumOff val="80000"/>
                  </a:schemeClr>
                </a:solidFill>
                <a:latin typeface="Castellar" panose="020A0402060406010301" pitchFamily="18" charset="0"/>
              </a:rPr>
              <a:t> Fellowship W/O Endorsing</a:t>
            </a:r>
          </a:p>
          <a:p>
            <a:r>
              <a:rPr lang="en-US" sz="4800" dirty="0">
                <a:solidFill>
                  <a:schemeClr val="accent1">
                    <a:lumMod val="20000"/>
                    <a:lumOff val="80000"/>
                  </a:schemeClr>
                </a:solidFill>
                <a:latin typeface="Castellar" panose="020A0402060406010301" pitchFamily="18" charset="0"/>
              </a:rPr>
              <a:t> Essentials &amp; Non-Essentials</a:t>
            </a:r>
          </a:p>
          <a:p>
            <a:r>
              <a:rPr lang="en-US" sz="4800" dirty="0">
                <a:solidFill>
                  <a:schemeClr val="accent1">
                    <a:lumMod val="20000"/>
                    <a:lumOff val="80000"/>
                  </a:schemeClr>
                </a:solidFill>
                <a:latin typeface="Castellar" panose="020A0402060406010301" pitchFamily="18" charset="0"/>
              </a:rPr>
              <a:t> </a:t>
            </a:r>
            <a:r>
              <a:rPr lang="en-US" sz="6000" dirty="0">
                <a:solidFill>
                  <a:schemeClr val="accent1">
                    <a:lumMod val="20000"/>
                    <a:lumOff val="80000"/>
                  </a:schemeClr>
                </a:solidFill>
                <a:latin typeface="Castellar" panose="020A0402060406010301" pitchFamily="18" charset="0"/>
              </a:rPr>
              <a:t>WHO IS A CHRISTIAN?</a:t>
            </a:r>
          </a:p>
          <a:p>
            <a:endParaRPr lang="en-US" sz="3200" dirty="0">
              <a:solidFill>
                <a:schemeClr val="accent1">
                  <a:lumMod val="20000"/>
                  <a:lumOff val="80000"/>
                </a:schemeClr>
              </a:solidFill>
              <a:latin typeface="Castellar" panose="020A0402060406010301" pitchFamily="18" charset="0"/>
            </a:endParaRPr>
          </a:p>
          <a:p>
            <a:endParaRPr lang="en-US" sz="3200" dirty="0">
              <a:solidFill>
                <a:schemeClr val="accent1">
                  <a:lumMod val="20000"/>
                  <a:lumOff val="80000"/>
                </a:schemeClr>
              </a:solidFill>
              <a:latin typeface="Castellar" panose="020A0402060406010301" pitchFamily="18" charset="0"/>
            </a:endParaRPr>
          </a:p>
        </p:txBody>
      </p:sp>
    </p:spTree>
    <p:extLst>
      <p:ext uri="{BB962C8B-B14F-4D97-AF65-F5344CB8AC3E}">
        <p14:creationId xmlns:p14="http://schemas.microsoft.com/office/powerpoint/2010/main" val="4252597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 name="Group 10"/>
          <p:cNvGrpSpPr/>
          <p:nvPr/>
        </p:nvGrpSpPr>
        <p:grpSpPr>
          <a:xfrm>
            <a:off x="1988597" y="133166"/>
            <a:ext cx="7743387" cy="3295834"/>
            <a:chOff x="-10205" y="150919"/>
            <a:chExt cx="8304908" cy="3735281"/>
          </a:xfrm>
        </p:grpSpPr>
        <p:sp>
          <p:nvSpPr>
            <p:cNvPr id="6" name="TextBox 5"/>
            <p:cNvSpPr txBox="1"/>
            <p:nvPr/>
          </p:nvSpPr>
          <p:spPr>
            <a:xfrm>
              <a:off x="-10205" y="150919"/>
              <a:ext cx="3308992" cy="3735281"/>
            </a:xfrm>
            <a:prstGeom prst="rect">
              <a:avLst/>
            </a:prstGeom>
            <a:noFill/>
          </p:spPr>
          <p:txBody>
            <a:bodyPr wrap="square" rtlCol="0">
              <a:spAutoFit/>
            </a:bodyPr>
            <a:lstStyle/>
            <a:p>
              <a:r>
                <a:rPr lang="en-US" sz="23900" dirty="0">
                  <a:solidFill>
                    <a:srgbClr val="3399FF"/>
                  </a:solidFill>
                  <a:latin typeface="Calibri"/>
                  <a:sym typeface="Wingdings"/>
                </a:rPr>
                <a:t></a:t>
              </a:r>
              <a:endParaRPr lang="en-US" sz="23900" dirty="0">
                <a:solidFill>
                  <a:srgbClr val="3399FF"/>
                </a:solidFill>
                <a:latin typeface="Calibri"/>
              </a:endParaRPr>
            </a:p>
          </p:txBody>
        </p:sp>
        <p:sp>
          <p:nvSpPr>
            <p:cNvPr id="7" name="TextBox 6"/>
            <p:cNvSpPr txBox="1"/>
            <p:nvPr/>
          </p:nvSpPr>
          <p:spPr>
            <a:xfrm>
              <a:off x="2209800" y="762000"/>
              <a:ext cx="6084903" cy="2479140"/>
            </a:xfrm>
            <a:prstGeom prst="rect">
              <a:avLst/>
            </a:prstGeom>
            <a:noFill/>
          </p:spPr>
          <p:txBody>
            <a:bodyPr wrap="square" rtlCol="0">
              <a:spAutoFit/>
            </a:bodyPr>
            <a:lstStyle/>
            <a:p>
              <a:pPr algn="r">
                <a:lnSpc>
                  <a:spcPts val="6000"/>
                </a:lnSpc>
              </a:pPr>
              <a:r>
                <a:rPr lang="en-US" sz="8000" b="1" dirty="0">
                  <a:solidFill>
                    <a:prstClr val="black"/>
                  </a:solidFill>
                  <a:effectLst>
                    <a:outerShdw blurRad="38100" dist="38100" dir="2700000" algn="tl">
                      <a:srgbClr val="000000">
                        <a:alpha val="43137"/>
                      </a:srgbClr>
                    </a:outerShdw>
                  </a:effectLst>
                  <a:latin typeface="Calibri"/>
                </a:rPr>
                <a:t>Unity</a:t>
              </a:r>
            </a:p>
            <a:p>
              <a:pPr algn="r">
                <a:lnSpc>
                  <a:spcPts val="6000"/>
                </a:lnSpc>
              </a:pPr>
              <a:r>
                <a:rPr lang="en-US" sz="66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Within</a:t>
              </a:r>
              <a:r>
                <a:rPr lang="en-US" sz="80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 </a:t>
              </a:r>
              <a:r>
                <a:rPr lang="en-US" sz="8000" b="1" dirty="0">
                  <a:solidFill>
                    <a:prstClr val="black"/>
                  </a:solidFill>
                  <a:effectLst>
                    <a:outerShdw blurRad="38100" dist="38100" dir="2700000" algn="tl">
                      <a:srgbClr val="000000">
                        <a:alpha val="43137"/>
                      </a:srgbClr>
                    </a:outerShdw>
                  </a:effectLst>
                  <a:latin typeface="Calibri"/>
                </a:rPr>
                <a:t>Diversity</a:t>
              </a:r>
            </a:p>
          </p:txBody>
        </p:sp>
      </p:grpSp>
      <p:pic>
        <p:nvPicPr>
          <p:cNvPr id="8" name="Picture 2" descr="C:\Users\John\Dropbox\Dalraida\QuestionsAboutGod\mzl.okejbdql.png"/>
          <p:cNvPicPr>
            <a:picLocks noChangeAspect="1" noChangeArrowheads="1"/>
          </p:cNvPicPr>
          <p:nvPr/>
        </p:nvPicPr>
        <p:blipFill>
          <a:blip r:embed="rId2" cstate="print">
            <a:clrChange>
              <a:clrFrom>
                <a:srgbClr val="FFFFFF"/>
              </a:clrFrom>
              <a:clrTo>
                <a:srgbClr val="FFFFFF">
                  <a:alpha val="0"/>
                </a:srgbClr>
              </a:clrTo>
            </a:clrChange>
          </a:blip>
          <a:srcRect l="28152" r="19471"/>
          <a:stretch>
            <a:fillRect/>
          </a:stretch>
        </p:blipFill>
        <p:spPr bwMode="auto">
          <a:xfrm>
            <a:off x="8991601" y="4029548"/>
            <a:ext cx="1202085" cy="2295053"/>
          </a:xfrm>
          <a:prstGeom prst="rect">
            <a:avLst/>
          </a:prstGeom>
          <a:noFill/>
        </p:spPr>
      </p:pic>
      <p:sp>
        <p:nvSpPr>
          <p:cNvPr id="9" name="TextBox 8">
            <a:extLst>
              <a:ext uri="{FF2B5EF4-FFF2-40B4-BE49-F238E27FC236}">
                <a16:creationId xmlns:a16="http://schemas.microsoft.com/office/drawing/2014/main" id="{ED427D7B-4471-4D17-A0CB-6BDE07EDD2A4}"/>
              </a:ext>
            </a:extLst>
          </p:cNvPr>
          <p:cNvSpPr txBox="1"/>
          <p:nvPr/>
        </p:nvSpPr>
        <p:spPr>
          <a:xfrm>
            <a:off x="1038687" y="3586579"/>
            <a:ext cx="7952915" cy="1858970"/>
          </a:xfrm>
          <a:prstGeom prst="rect">
            <a:avLst/>
          </a:prstGeom>
          <a:noFill/>
        </p:spPr>
        <p:txBody>
          <a:bodyPr wrap="square">
            <a:spAutoFit/>
          </a:bodyPr>
          <a:lstStyle/>
          <a:p>
            <a:pPr marL="0" marR="0">
              <a:lnSpc>
                <a:spcPct val="107000"/>
              </a:lnSpc>
              <a:spcBef>
                <a:spcPts val="2400"/>
              </a:spcBef>
              <a:spcAft>
                <a:spcPts val="2400"/>
              </a:spcAft>
            </a:pPr>
            <a:r>
              <a:rPr lang="en-US" sz="1800" b="1" dirty="0">
                <a:solidFill>
                  <a:srgbClr val="111111"/>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1. </a:t>
            </a:r>
            <a:r>
              <a:rPr lang="en-US" sz="1800" b="1" dirty="0">
                <a:solidFill>
                  <a:schemeClr val="accent6">
                    <a:lumMod val="75000"/>
                  </a:schemeClr>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Unity-in-Diversity. </a:t>
            </a:r>
            <a:r>
              <a:rPr lang="en-US" sz="1800" b="1" dirty="0">
                <a:solidFill>
                  <a:srgbClr val="111111"/>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The grace-unity movement asserts that the only way unity can be attained and maintained is through unity in diversity. They argue that we can no more think alike than we can look alike. The unity-in-diversity brethren state that we have unity with the Christian Church by recognizing that we are different in our beliefs about using mechanical instruments of music in worship and by accepting each other in spite of this difference.</a:t>
            </a:r>
            <a:endParaRPr lang="en-US" sz="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7"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900" decel="100000" fill="hold"/>
                                        <p:tgtEl>
                                          <p:spTgt spid="11"/>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This kind of unity is not “of the Spirit” (Eph. 4:3). Paul did not try to maintain a unity-in-diversity with the Judaizers; instead the Judaizers were charged with preaching another gospel (Gal. 1:8-9) and brethren were told to “cast out the bondwoman and her son” (Gal. 4:30). John did not recommend a unity-in-diversity with the Gnostics of his day; instead he charged that they had gone beyond the doctrine of Christ and did not have God (2 Jn. 9-11). Those who were faithful to Christ were commanded not to bid them Godspeed lest they become partakers in their evil deeds.</a:t>
            </a:r>
          </a:p>
          <a:p>
            <a:endParaRPr lang="en-US" sz="2000" dirty="0"/>
          </a:p>
          <a:p>
            <a:endParaRPr lang="en-US" b="0" i="1"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Unity </a:t>
            </a:r>
            <a:r>
              <a:rPr lang="en-US" sz="5400" i="1" dirty="0">
                <a:solidFill>
                  <a:srgbClr val="3399FF"/>
                </a:solidFill>
                <a:effectLst>
                  <a:outerShdw blurRad="38100" dist="38100" dir="2700000" algn="tl">
                    <a:srgbClr val="000000">
                      <a:alpha val="43137"/>
                    </a:srgbClr>
                  </a:outerShdw>
                </a:effectLst>
                <a:latin typeface="Book Antiqua" pitchFamily="18" charset="0"/>
              </a:rPr>
              <a:t>Within</a:t>
            </a:r>
            <a:r>
              <a:rPr lang="en-US" sz="5400" dirty="0">
                <a:effectLst>
                  <a:outerShdw blurRad="38100" dist="38100" dir="2700000" algn="tl">
                    <a:srgbClr val="000000">
                      <a:alpha val="43137"/>
                    </a:srgbClr>
                  </a:outerShdw>
                </a:effectLst>
              </a:rPr>
              <a:t> Diversity</a:t>
            </a:r>
            <a:r>
              <a:rPr lang="en-US" sz="5400" i="1" dirty="0">
                <a:solidFill>
                  <a:srgbClr val="3399FF"/>
                </a:solidFill>
                <a:effectLst>
                  <a:outerShdw blurRad="38100" dist="38100" dir="2700000" algn="tl">
                    <a:srgbClr val="000000">
                      <a:alpha val="43137"/>
                    </a:srgbClr>
                  </a:outerShdw>
                </a:effectLst>
                <a:latin typeface="Book Antiqua" pitchFamily="18" charset="0"/>
              </a:rPr>
              <a:t> </a:t>
            </a:r>
          </a:p>
        </p:txBody>
      </p:sp>
      <p:pic>
        <p:nvPicPr>
          <p:cNvPr id="1026" name="Picture 2" descr="C:\Users\John\Dropbox\Dalraida\QuestionsAboutGod\mzl.bjniwrn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34400" y="3276600"/>
            <a:ext cx="2057400" cy="2057400"/>
          </a:xfrm>
          <a:prstGeom prst="rect">
            <a:avLst/>
          </a:prstGeom>
          <a:noFill/>
        </p:spPr>
      </p:pic>
    </p:spTree>
    <p:extLst>
      <p:ext uri="{BB962C8B-B14F-4D97-AF65-F5344CB8AC3E}">
        <p14:creationId xmlns:p14="http://schemas.microsoft.com/office/powerpoint/2010/main" val="309175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4892" y="381000"/>
            <a:ext cx="10924673" cy="5105400"/>
          </a:xfrm>
        </p:spPr>
        <p:txBody>
          <a:bodyPr>
            <a:normAutofit/>
          </a:bodyPr>
          <a:lstStyle/>
          <a:p>
            <a:r>
              <a:rPr lang="en-US" sz="2000" dirty="0"/>
              <a:t>The unity which they preach is a unity which requires those who oppose instrumental music in worship to compromise their convictions. Those who favor using mechanical instruments of music in worship make no changes whatsoever; they continue to use their instruments of music in worship and preach that it is right to use them, although they are not used at some unity forums lest brethren should be alarmed at where the movement is headed. Those who oppose instrumental music in worship are told to quit preaching that a person sins and brings himself into a state of spiritual condemnation when he uses mechanical instruments of music in worship. He must give up his conviction that using mechanical instruments of music in worship is a sin which will cause one to lose his soul.</a:t>
            </a:r>
          </a:p>
          <a:p>
            <a:endParaRPr lang="en-US" b="0" i="1"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Unity </a:t>
            </a:r>
            <a:r>
              <a:rPr lang="en-US" sz="5400" i="1" dirty="0">
                <a:solidFill>
                  <a:srgbClr val="3399FF"/>
                </a:solidFill>
                <a:effectLst>
                  <a:outerShdw blurRad="38100" dist="38100" dir="2700000" algn="tl">
                    <a:srgbClr val="000000">
                      <a:alpha val="43137"/>
                    </a:srgbClr>
                  </a:outerShdw>
                </a:effectLst>
                <a:latin typeface="Book Antiqua" pitchFamily="18" charset="0"/>
              </a:rPr>
              <a:t>Within</a:t>
            </a:r>
            <a:r>
              <a:rPr lang="en-US" sz="5400" dirty="0">
                <a:effectLst>
                  <a:outerShdw blurRad="38100" dist="38100" dir="2700000" algn="tl">
                    <a:srgbClr val="000000">
                      <a:alpha val="43137"/>
                    </a:srgbClr>
                  </a:outerShdw>
                </a:effectLst>
              </a:rPr>
              <a:t> Diversity</a:t>
            </a:r>
            <a:r>
              <a:rPr lang="en-US" sz="5400" i="1" dirty="0">
                <a:solidFill>
                  <a:srgbClr val="3399FF"/>
                </a:solidFill>
                <a:effectLst>
                  <a:outerShdw blurRad="38100" dist="38100" dir="2700000" algn="tl">
                    <a:srgbClr val="000000">
                      <a:alpha val="43137"/>
                    </a:srgbClr>
                  </a:outerShdw>
                </a:effectLst>
                <a:latin typeface="Book Antiqua" pitchFamily="18" charset="0"/>
              </a:rPr>
              <a:t> </a:t>
            </a:r>
          </a:p>
        </p:txBody>
      </p:sp>
      <p:pic>
        <p:nvPicPr>
          <p:cNvPr id="1026" name="Picture 2" descr="C:\Users\John\Dropbox\Dalraida\QuestionsAboutGod\mzl.bjniwrn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34400" y="3276600"/>
            <a:ext cx="20574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3713761" y="762001"/>
            <a:ext cx="6018224" cy="2479140"/>
          </a:xfrm>
          <a:prstGeom prst="rect">
            <a:avLst/>
          </a:prstGeom>
          <a:noFill/>
        </p:spPr>
        <p:txBody>
          <a:bodyPr wrap="square" rtlCol="0">
            <a:spAutoFit/>
          </a:bodyPr>
          <a:lstStyle/>
          <a:p>
            <a:pPr algn="r">
              <a:lnSpc>
                <a:spcPts val="6000"/>
              </a:lnSpc>
            </a:pPr>
            <a:r>
              <a:rPr lang="en-US" sz="8000" b="1" dirty="0">
                <a:solidFill>
                  <a:prstClr val="black"/>
                </a:solidFill>
                <a:effectLst>
                  <a:outerShdw blurRad="38100" dist="38100" dir="2700000" algn="tl">
                    <a:srgbClr val="000000">
                      <a:alpha val="43137"/>
                    </a:srgbClr>
                  </a:outerShdw>
                </a:effectLst>
                <a:latin typeface="Calibri"/>
              </a:rPr>
              <a:t>Fellowship</a:t>
            </a:r>
          </a:p>
          <a:p>
            <a:pPr algn="r">
              <a:lnSpc>
                <a:spcPts val="6000"/>
              </a:lnSpc>
            </a:pPr>
            <a:r>
              <a:rPr lang="en-US" sz="66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Without</a:t>
            </a:r>
            <a:r>
              <a:rPr lang="en-US" sz="80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 </a:t>
            </a:r>
            <a:r>
              <a:rPr lang="en-US" sz="8000" b="1" i="1" dirty="0">
                <a:solidFill>
                  <a:prstClr val="black"/>
                </a:solidFill>
                <a:effectLst>
                  <a:outerShdw blurRad="38100" dist="38100" dir="2700000" algn="tl">
                    <a:srgbClr val="000000">
                      <a:alpha val="43137"/>
                    </a:srgbClr>
                  </a:outerShdw>
                </a:effectLst>
                <a:latin typeface="Calibri"/>
                <a:cs typeface="Times New Roman" pitchFamily="18" charset="0"/>
              </a:rPr>
              <a:t>Endorsing</a:t>
            </a:r>
            <a:endParaRPr lang="en-US" sz="8000" b="1" dirty="0">
              <a:solidFill>
                <a:prstClr val="black"/>
              </a:solidFill>
              <a:effectLst>
                <a:outerShdw blurRad="38100" dist="38100" dir="2700000" algn="tl">
                  <a:srgbClr val="000000">
                    <a:alpha val="43137"/>
                  </a:srgbClr>
                </a:outerShdw>
              </a:effectLst>
              <a:latin typeface="Calibri"/>
            </a:endParaRPr>
          </a:p>
        </p:txBody>
      </p:sp>
      <p:pic>
        <p:nvPicPr>
          <p:cNvPr id="8" name="Picture 2" descr="C:\Users\John\Dropbox\Dalraida\QuestionsAboutGod\mzl.okejbdql.png"/>
          <p:cNvPicPr>
            <a:picLocks noChangeAspect="1" noChangeArrowheads="1"/>
          </p:cNvPicPr>
          <p:nvPr/>
        </p:nvPicPr>
        <p:blipFill>
          <a:blip r:embed="rId2" cstate="print">
            <a:clrChange>
              <a:clrFrom>
                <a:srgbClr val="FFFFFF"/>
              </a:clrFrom>
              <a:clrTo>
                <a:srgbClr val="FFFFFF">
                  <a:alpha val="0"/>
                </a:srgbClr>
              </a:clrTo>
            </a:clrChange>
          </a:blip>
          <a:srcRect l="28152" r="19471"/>
          <a:stretch>
            <a:fillRect/>
          </a:stretch>
        </p:blipFill>
        <p:spPr bwMode="auto">
          <a:xfrm>
            <a:off x="8991601" y="4029548"/>
            <a:ext cx="1202085" cy="2295053"/>
          </a:xfrm>
          <a:prstGeom prst="rect">
            <a:avLst/>
          </a:prstGeom>
          <a:noFill/>
        </p:spPr>
      </p:pic>
      <p:sp>
        <p:nvSpPr>
          <p:cNvPr id="4" name="TextBox 5">
            <a:extLst>
              <a:ext uri="{FF2B5EF4-FFF2-40B4-BE49-F238E27FC236}">
                <a16:creationId xmlns:a16="http://schemas.microsoft.com/office/drawing/2014/main" id="{5655B77F-04BA-427D-A972-4B1B128CC6D3}"/>
              </a:ext>
            </a:extLst>
          </p:cNvPr>
          <p:cNvSpPr txBox="1"/>
          <p:nvPr/>
        </p:nvSpPr>
        <p:spPr>
          <a:xfrm>
            <a:off x="1882066" y="97654"/>
            <a:ext cx="5672827" cy="38235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00" dirty="0">
                <a:solidFill>
                  <a:srgbClr val="3399FF"/>
                </a:solidFill>
                <a:sym typeface="Wingdings"/>
              </a:rPr>
              <a:t></a:t>
            </a:r>
            <a:endParaRPr lang="en-US" sz="23900" dirty="0">
              <a:solidFill>
                <a:srgbClr val="3399FF"/>
              </a:solidFill>
            </a:endParaRPr>
          </a:p>
        </p:txBody>
      </p:sp>
      <p:sp>
        <p:nvSpPr>
          <p:cNvPr id="6" name="TextBox 5">
            <a:extLst>
              <a:ext uri="{FF2B5EF4-FFF2-40B4-BE49-F238E27FC236}">
                <a16:creationId xmlns:a16="http://schemas.microsoft.com/office/drawing/2014/main" id="{C9BBE8AB-2C9C-4813-AF94-C3A9AE585D96}"/>
              </a:ext>
            </a:extLst>
          </p:cNvPr>
          <p:cNvSpPr txBox="1"/>
          <p:nvPr/>
        </p:nvSpPr>
        <p:spPr>
          <a:xfrm>
            <a:off x="1189608" y="3616860"/>
            <a:ext cx="7952172" cy="1858970"/>
          </a:xfrm>
          <a:prstGeom prst="rect">
            <a:avLst/>
          </a:prstGeom>
          <a:noFill/>
        </p:spPr>
        <p:txBody>
          <a:bodyPr wrap="square">
            <a:spAutoFit/>
          </a:bodyPr>
          <a:lstStyle/>
          <a:p>
            <a:pPr marL="0" marR="0">
              <a:lnSpc>
                <a:spcPct val="107000"/>
              </a:lnSpc>
              <a:spcBef>
                <a:spcPts val="2400"/>
              </a:spcBef>
              <a:spcAft>
                <a:spcPts val="2400"/>
              </a:spcAft>
            </a:pPr>
            <a:r>
              <a:rPr lang="en-US" sz="1800" b="1" dirty="0">
                <a:solidFill>
                  <a:srgbClr val="111111"/>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2. </a:t>
            </a:r>
            <a:r>
              <a:rPr lang="en-US" sz="1800" b="1" dirty="0">
                <a:solidFill>
                  <a:schemeClr val="accent6">
                    <a:lumMod val="75000"/>
                  </a:schemeClr>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Fellowship Without Endorsement. </a:t>
            </a:r>
            <a:r>
              <a:rPr lang="en-US" sz="1800" b="1" dirty="0">
                <a:solidFill>
                  <a:srgbClr val="111111"/>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Recently, we have been treated to several treatises on fellowship which try to distinguish levels of fellowship. One might be in the fellowship of God but not in the fellowship of other saints. We have been told by some of our grace-unity brethren that those in the Christian Church are in fellowship with God but that they cannot join with them in the fellowship of worship (because it would violate their conscience).</a:t>
            </a:r>
            <a:endParaRPr lang="en-US" sz="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86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0396" y="381000"/>
            <a:ext cx="10674417" cy="5105400"/>
          </a:xfrm>
        </p:spPr>
        <p:txBody>
          <a:bodyPr>
            <a:normAutofit/>
          </a:bodyPr>
          <a:lstStyle/>
          <a:p>
            <a:r>
              <a:rPr lang="en-US" sz="2000" dirty="0"/>
              <a:t>Does fellowship imply endorsement? Leroy Garrett says, “No.” The Bible says, “Yes.” Paul mentioned that James, Cephas, and John “gave to me and Barnabas the right hands of fellowship” (Gal. 2:9). The “right hands of fellowship” from these leading men indicated that they approved the gospel which Paul was preaching. Yes, the right hands of fellowship meant endorsement. In fact, inviting a Gnostic preacher into one’s home in such a manner as to aid  his work &amp; increase his influence resulted in “bidding him Godspeed” and becoming a partaker in his sins (2 Jn. 9-11). The unity-in-diversity brethren are flatly contradicting the word of God when they teach that we can receive those who introduce mechanical instruments of music into the worship of the church without endorsing that which is sinful.</a:t>
            </a:r>
            <a:endParaRPr lang="en-US" sz="2000" b="0" i="1"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Fellowship </a:t>
            </a:r>
            <a:r>
              <a:rPr lang="en-US" sz="5400" i="1" dirty="0">
                <a:solidFill>
                  <a:srgbClr val="3399FF"/>
                </a:solidFill>
                <a:effectLst>
                  <a:outerShdw blurRad="38100" dist="38100" dir="2700000" algn="tl">
                    <a:srgbClr val="000000">
                      <a:alpha val="43137"/>
                    </a:srgbClr>
                  </a:outerShdw>
                </a:effectLst>
                <a:latin typeface="Book Antiqua" pitchFamily="18" charset="0"/>
              </a:rPr>
              <a:t>Without</a:t>
            </a:r>
            <a:r>
              <a:rPr lang="en-US" sz="5400" dirty="0">
                <a:effectLst>
                  <a:outerShdw blurRad="38100" dist="38100" dir="2700000" algn="tl">
                    <a:srgbClr val="000000">
                      <a:alpha val="43137"/>
                    </a:srgbClr>
                  </a:outerShdw>
                </a:effectLst>
              </a:rPr>
              <a:t> Endorsing</a:t>
            </a:r>
            <a:r>
              <a:rPr lang="en-US" sz="5400" i="1" dirty="0">
                <a:solidFill>
                  <a:srgbClr val="3399FF"/>
                </a:solidFill>
                <a:effectLst>
                  <a:outerShdw blurRad="38100" dist="38100" dir="2700000" algn="tl">
                    <a:srgbClr val="000000">
                      <a:alpha val="43137"/>
                    </a:srgbClr>
                  </a:outerShdw>
                </a:effectLst>
                <a:latin typeface="Book Antiqua" pitchFamily="18" charset="0"/>
              </a:rPr>
              <a:t> </a:t>
            </a:r>
          </a:p>
        </p:txBody>
      </p:sp>
      <p:pic>
        <p:nvPicPr>
          <p:cNvPr id="1026" name="Picture 2" descr="C:\Users\John\Dropbox\Dalraida\QuestionsAboutGod\mzl.bjniwrn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34400" y="3276600"/>
            <a:ext cx="2057400" cy="2057400"/>
          </a:xfrm>
          <a:prstGeom prst="rect">
            <a:avLst/>
          </a:prstGeom>
          <a:noFill/>
        </p:spPr>
      </p:pic>
    </p:spTree>
    <p:extLst>
      <p:ext uri="{BB962C8B-B14F-4D97-AF65-F5344CB8AC3E}">
        <p14:creationId xmlns:p14="http://schemas.microsoft.com/office/powerpoint/2010/main" val="396016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06809" cy="453690"/>
          </a:xfrm>
          <a:blipFill>
            <a:blip r:embed="rId3"/>
            <a:tile tx="0" ty="0" sx="100000" sy="100000" flip="none" algn="tl"/>
          </a:blip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0" y="696286"/>
            <a:ext cx="11706124" cy="5919118"/>
          </a:xfrm>
          <a:blipFill>
            <a:blip r:embed="rId3"/>
            <a:tile tx="0" ty="0" sx="100000" sy="100000" flip="none" algn="tl"/>
          </a:blip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A8B05E76-22D2-4DFB-96A2-F3F36D3CD691}"/>
              </a:ext>
            </a:extLst>
          </p:cNvPr>
          <p:cNvGraphicFramePr/>
          <p:nvPr>
            <p:extLst>
              <p:ext uri="{D42A27DB-BD31-4B8C-83A1-F6EECF244321}">
                <p14:modId xmlns:p14="http://schemas.microsoft.com/office/powerpoint/2010/main" val="1748986457"/>
              </p:ext>
            </p:extLst>
          </p:nvPr>
        </p:nvGraphicFramePr>
        <p:xfrm>
          <a:off x="-2045110" y="-1052052"/>
          <a:ext cx="14836878" cy="8042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927495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3713761" y="762001"/>
            <a:ext cx="6371272" cy="2452018"/>
          </a:xfrm>
          <a:prstGeom prst="rect">
            <a:avLst/>
          </a:prstGeom>
          <a:noFill/>
        </p:spPr>
        <p:txBody>
          <a:bodyPr wrap="square" rtlCol="0">
            <a:spAutoFit/>
          </a:bodyPr>
          <a:lstStyle/>
          <a:p>
            <a:pPr algn="r">
              <a:lnSpc>
                <a:spcPts val="6000"/>
              </a:lnSpc>
            </a:pPr>
            <a:r>
              <a:rPr lang="en-US" sz="8000" b="1" dirty="0">
                <a:solidFill>
                  <a:prstClr val="black"/>
                </a:solidFill>
                <a:effectLst>
                  <a:outerShdw blurRad="38100" dist="38100" dir="2700000" algn="tl">
                    <a:srgbClr val="000000">
                      <a:alpha val="43137"/>
                    </a:srgbClr>
                  </a:outerShdw>
                </a:effectLst>
                <a:latin typeface="Calibri"/>
              </a:rPr>
              <a:t>Essentials</a:t>
            </a:r>
          </a:p>
          <a:p>
            <a:pPr algn="r">
              <a:lnSpc>
                <a:spcPts val="6000"/>
              </a:lnSpc>
            </a:pPr>
            <a:r>
              <a:rPr lang="en-US" sz="66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Versus</a:t>
            </a:r>
            <a:r>
              <a:rPr lang="en-US" sz="80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 </a:t>
            </a:r>
            <a:endParaRPr lang="en-US" sz="8000" b="1" i="1" dirty="0">
              <a:solidFill>
                <a:prstClr val="black"/>
              </a:solidFill>
              <a:effectLst>
                <a:outerShdw blurRad="38100" dist="38100" dir="2700000" algn="tl">
                  <a:srgbClr val="000000">
                    <a:alpha val="43137"/>
                  </a:srgbClr>
                </a:outerShdw>
              </a:effectLst>
              <a:latin typeface="Calibri"/>
              <a:cs typeface="Times New Roman" pitchFamily="18" charset="0"/>
            </a:endParaRPr>
          </a:p>
          <a:p>
            <a:pPr algn="r">
              <a:lnSpc>
                <a:spcPts val="6000"/>
              </a:lnSpc>
            </a:pPr>
            <a:r>
              <a:rPr lang="en-US" sz="6600" b="1" dirty="0">
                <a:solidFill>
                  <a:prstClr val="black"/>
                </a:solidFill>
                <a:effectLst>
                  <a:outerShdw blurRad="38100" dist="38100" dir="2700000" algn="tl">
                    <a:srgbClr val="000000">
                      <a:alpha val="43137"/>
                    </a:srgbClr>
                  </a:outerShdw>
                </a:effectLst>
                <a:latin typeface="Calibri"/>
              </a:rPr>
              <a:t>Non-Essentials</a:t>
            </a:r>
          </a:p>
        </p:txBody>
      </p:sp>
      <p:pic>
        <p:nvPicPr>
          <p:cNvPr id="8" name="Picture 2" descr="C:\Users\John\Dropbox\Dalraida\QuestionsAboutGod\mzl.okejbdql.png"/>
          <p:cNvPicPr>
            <a:picLocks noChangeAspect="1" noChangeArrowheads="1"/>
          </p:cNvPicPr>
          <p:nvPr/>
        </p:nvPicPr>
        <p:blipFill>
          <a:blip r:embed="rId2" cstate="print">
            <a:clrChange>
              <a:clrFrom>
                <a:srgbClr val="FFFFFF"/>
              </a:clrFrom>
              <a:clrTo>
                <a:srgbClr val="FFFFFF">
                  <a:alpha val="0"/>
                </a:srgbClr>
              </a:clrTo>
            </a:clrChange>
          </a:blip>
          <a:srcRect l="28152" r="19471"/>
          <a:stretch>
            <a:fillRect/>
          </a:stretch>
        </p:blipFill>
        <p:spPr bwMode="auto">
          <a:xfrm>
            <a:off x="8991601" y="4029548"/>
            <a:ext cx="1202085" cy="2295053"/>
          </a:xfrm>
          <a:prstGeom prst="rect">
            <a:avLst/>
          </a:prstGeom>
          <a:noFill/>
        </p:spPr>
      </p:pic>
      <p:sp>
        <p:nvSpPr>
          <p:cNvPr id="4" name="TextBox 5">
            <a:extLst>
              <a:ext uri="{FF2B5EF4-FFF2-40B4-BE49-F238E27FC236}">
                <a16:creationId xmlns:a16="http://schemas.microsoft.com/office/drawing/2014/main" id="{6A828396-F248-4CDC-9E31-516AB8034A9B}"/>
              </a:ext>
            </a:extLst>
          </p:cNvPr>
          <p:cNvSpPr txBox="1"/>
          <p:nvPr/>
        </p:nvSpPr>
        <p:spPr>
          <a:xfrm>
            <a:off x="1811045" y="62144"/>
            <a:ext cx="5743848" cy="37702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00" dirty="0">
                <a:solidFill>
                  <a:srgbClr val="3399FF"/>
                </a:solidFill>
                <a:sym typeface="Wingdings"/>
              </a:rPr>
              <a:t></a:t>
            </a:r>
            <a:endParaRPr lang="en-US" sz="23900" dirty="0">
              <a:solidFill>
                <a:srgbClr val="3399FF"/>
              </a:solidFill>
            </a:endParaRPr>
          </a:p>
        </p:txBody>
      </p:sp>
      <p:sp>
        <p:nvSpPr>
          <p:cNvPr id="6" name="TextBox 5">
            <a:extLst>
              <a:ext uri="{FF2B5EF4-FFF2-40B4-BE49-F238E27FC236}">
                <a16:creationId xmlns:a16="http://schemas.microsoft.com/office/drawing/2014/main" id="{C8214D40-E159-4C35-A642-06308A440D8F}"/>
              </a:ext>
            </a:extLst>
          </p:cNvPr>
          <p:cNvSpPr txBox="1"/>
          <p:nvPr/>
        </p:nvSpPr>
        <p:spPr>
          <a:xfrm>
            <a:off x="1171853" y="3551068"/>
            <a:ext cx="7969928" cy="2155334"/>
          </a:xfrm>
          <a:prstGeom prst="rect">
            <a:avLst/>
          </a:prstGeom>
          <a:noFill/>
        </p:spPr>
        <p:txBody>
          <a:bodyPr wrap="square">
            <a:spAutoFit/>
          </a:bodyPr>
          <a:lstStyle/>
          <a:p>
            <a:pPr marL="0" marR="0">
              <a:lnSpc>
                <a:spcPct val="107000"/>
              </a:lnSpc>
              <a:spcBef>
                <a:spcPts val="2400"/>
              </a:spcBef>
              <a:spcAft>
                <a:spcPts val="2400"/>
              </a:spcAft>
            </a:pPr>
            <a:r>
              <a:rPr lang="en-US" sz="1800" b="1" dirty="0">
                <a:solidFill>
                  <a:srgbClr val="111111"/>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3. </a:t>
            </a:r>
            <a:r>
              <a:rPr lang="en-US" sz="1800" b="1" dirty="0">
                <a:solidFill>
                  <a:schemeClr val="accent6">
                    <a:lumMod val="75000"/>
                  </a:schemeClr>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Essentials and Non-Essentials. </a:t>
            </a:r>
            <a:r>
              <a:rPr lang="en-US" sz="1800" b="1" dirty="0">
                <a:solidFill>
                  <a:srgbClr val="111111"/>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The grace-unity movement un-scripturally distinguishes essentials from nonessentials. Everyone of us recognizes that there are essentials and non-essentials in the Bible. Paul placed eating meats sacrificed to idols (Rom. 14-15) in the latter category. Whether or not one decides to marry is placed in that category (1 Cor. 9), as are also whether or not a preacher is supported, meeting in an upper room, etc. However, there are other things which are essential, such as the deity of Christ, the Lordship of Christ, the resurrection, etc.</a:t>
            </a:r>
            <a:endParaRPr lang="en-US" sz="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183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1145" y="381000"/>
            <a:ext cx="10684042" cy="5105400"/>
          </a:xfrm>
        </p:spPr>
        <p:txBody>
          <a:bodyPr>
            <a:normAutofit/>
          </a:bodyPr>
          <a:lstStyle/>
          <a:p>
            <a:r>
              <a:rPr lang="en-US" sz="2400" dirty="0"/>
              <a:t>The grace-unity brethren work to reduce the essentials to a bare minimum. Leroy Garrett and Carl </a:t>
            </a:r>
            <a:r>
              <a:rPr lang="en-US" sz="2400" dirty="0" err="1"/>
              <a:t>Ketcherside</a:t>
            </a:r>
            <a:r>
              <a:rPr lang="en-US" sz="2400" dirty="0"/>
              <a:t> reduce the essentials to seven facts and   one act which they call “gospel.” The other items are called “doctrine.” With reference to the “gospel,” all of those brethren who can no more think alike than they can look alike must learn to think alike! Shelly’s list of essentials is the seven ones of Ephesians 4:4-6; however he quickly points out that using mechanical instruments of music in worship is not a violation of the seven ones.</a:t>
            </a:r>
          </a:p>
          <a:p>
            <a:endParaRPr lang="en-US" dirty="0"/>
          </a:p>
          <a:p>
            <a:endParaRPr lang="en-US" b="0" i="1"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Essentials </a:t>
            </a:r>
            <a:r>
              <a:rPr lang="en-US" sz="5400" i="1" dirty="0">
                <a:solidFill>
                  <a:srgbClr val="3399FF"/>
                </a:solidFill>
                <a:effectLst>
                  <a:outerShdw blurRad="38100" dist="38100" dir="2700000" algn="tl">
                    <a:srgbClr val="000000">
                      <a:alpha val="43137"/>
                    </a:srgbClr>
                  </a:outerShdw>
                </a:effectLst>
                <a:latin typeface="Book Antiqua" pitchFamily="18" charset="0"/>
              </a:rPr>
              <a:t>Versus</a:t>
            </a:r>
            <a:r>
              <a:rPr lang="en-US" sz="5400" dirty="0">
                <a:effectLst>
                  <a:outerShdw blurRad="38100" dist="38100" dir="2700000" algn="tl">
                    <a:srgbClr val="000000">
                      <a:alpha val="43137"/>
                    </a:srgbClr>
                  </a:outerShdw>
                </a:effectLst>
              </a:rPr>
              <a:t> Non-Essentials</a:t>
            </a:r>
            <a:r>
              <a:rPr lang="en-US" sz="5400" i="1" dirty="0">
                <a:solidFill>
                  <a:srgbClr val="3399FF"/>
                </a:solidFill>
                <a:effectLst>
                  <a:outerShdw blurRad="38100" dist="38100" dir="2700000" algn="tl">
                    <a:srgbClr val="000000">
                      <a:alpha val="43137"/>
                    </a:srgbClr>
                  </a:outerShdw>
                </a:effectLst>
                <a:latin typeface="Book Antiqua" pitchFamily="18" charset="0"/>
              </a:rPr>
              <a:t> </a:t>
            </a:r>
          </a:p>
        </p:txBody>
      </p:sp>
      <p:pic>
        <p:nvPicPr>
          <p:cNvPr id="1026" name="Picture 2" descr="C:\Users\John\Dropbox\Dalraida\QuestionsAboutGod\mzl.bjniwrn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34400" y="3276600"/>
            <a:ext cx="2057400" cy="2057400"/>
          </a:xfrm>
          <a:prstGeom prst="rect">
            <a:avLst/>
          </a:prstGeom>
          <a:noFill/>
        </p:spPr>
      </p:pic>
    </p:spTree>
    <p:extLst>
      <p:ext uri="{BB962C8B-B14F-4D97-AF65-F5344CB8AC3E}">
        <p14:creationId xmlns:p14="http://schemas.microsoft.com/office/powerpoint/2010/main" val="179058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5267" y="381000"/>
            <a:ext cx="10934300" cy="5105400"/>
          </a:xfrm>
        </p:spPr>
        <p:txBody>
          <a:bodyPr>
            <a:normAutofit/>
          </a:bodyPr>
          <a:lstStyle/>
          <a:p>
            <a:r>
              <a:rPr lang="en-US" sz="2400" dirty="0"/>
              <a:t>Brethren who reduce the “essentials” to a bare minimum are forced to go through the commandments of God and decide which are “essential” and which are “non-essential.” Surely, they would be so kind as to tell the rest of us what criteria is used to distinguish an essential from a non-essential. Their subjective and arbitrary lists are worthless. Is God’s commandment to “flee fornication” an essential or a non-essential? How can we tell? Brethren, I have no desire to join hands with those brethren who put themselves in the position of becoming a judge of the law of God, distinguishing which of God’s commands must be obeyed and which do not have to be obeyed (Jas. 4:11-12).</a:t>
            </a:r>
          </a:p>
          <a:p>
            <a:endParaRPr lang="en-US" b="0" i="1"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Essentials </a:t>
            </a:r>
            <a:r>
              <a:rPr lang="en-US" sz="5400" i="1" dirty="0">
                <a:solidFill>
                  <a:srgbClr val="3399FF"/>
                </a:solidFill>
                <a:effectLst>
                  <a:outerShdw blurRad="38100" dist="38100" dir="2700000" algn="tl">
                    <a:srgbClr val="000000">
                      <a:alpha val="43137"/>
                    </a:srgbClr>
                  </a:outerShdw>
                </a:effectLst>
                <a:latin typeface="Book Antiqua" pitchFamily="18" charset="0"/>
              </a:rPr>
              <a:t>Versus</a:t>
            </a:r>
            <a:r>
              <a:rPr lang="en-US" sz="5400" dirty="0">
                <a:effectLst>
                  <a:outerShdw blurRad="38100" dist="38100" dir="2700000" algn="tl">
                    <a:srgbClr val="000000">
                      <a:alpha val="43137"/>
                    </a:srgbClr>
                  </a:outerShdw>
                </a:effectLst>
              </a:rPr>
              <a:t> Non-Essentials</a:t>
            </a:r>
            <a:r>
              <a:rPr lang="en-US" sz="5400" i="1" dirty="0">
                <a:solidFill>
                  <a:srgbClr val="3399FF"/>
                </a:solidFill>
                <a:effectLst>
                  <a:outerShdw blurRad="38100" dist="38100" dir="2700000" algn="tl">
                    <a:srgbClr val="000000">
                      <a:alpha val="43137"/>
                    </a:srgbClr>
                  </a:outerShdw>
                </a:effectLst>
                <a:latin typeface="Book Antiqua" pitchFamily="18" charset="0"/>
              </a:rPr>
              <a:t> </a:t>
            </a:r>
          </a:p>
        </p:txBody>
      </p:sp>
      <p:pic>
        <p:nvPicPr>
          <p:cNvPr id="1026" name="Picture 2" descr="C:\Users\John\Dropbox\Dalraida\QuestionsAboutGod\mzl.bjniwrn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34400" y="3276600"/>
            <a:ext cx="2057400" cy="2057400"/>
          </a:xfrm>
          <a:prstGeom prst="rect">
            <a:avLst/>
          </a:prstGeom>
          <a:noFill/>
        </p:spPr>
      </p:pic>
    </p:spTree>
    <p:extLst>
      <p:ext uri="{BB962C8B-B14F-4D97-AF65-F5344CB8AC3E}">
        <p14:creationId xmlns:p14="http://schemas.microsoft.com/office/powerpoint/2010/main" val="312819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3915051" y="1180730"/>
            <a:ext cx="6278633" cy="1709699"/>
          </a:xfrm>
          <a:prstGeom prst="rect">
            <a:avLst/>
          </a:prstGeom>
          <a:noFill/>
        </p:spPr>
        <p:txBody>
          <a:bodyPr wrap="square" rtlCol="0">
            <a:spAutoFit/>
          </a:bodyPr>
          <a:lstStyle/>
          <a:p>
            <a:pPr algn="r">
              <a:lnSpc>
                <a:spcPts val="6000"/>
              </a:lnSpc>
            </a:pPr>
            <a:r>
              <a:rPr lang="en-US" sz="8000" b="1" dirty="0">
                <a:solidFill>
                  <a:prstClr val="black"/>
                </a:solidFill>
                <a:effectLst>
                  <a:outerShdw blurRad="38100" dist="38100" dir="2700000" algn="tl">
                    <a:srgbClr val="000000">
                      <a:alpha val="43137"/>
                    </a:srgbClr>
                  </a:outerShdw>
                </a:effectLst>
                <a:latin typeface="Calibri"/>
              </a:rPr>
              <a:t>WHO </a:t>
            </a:r>
            <a:r>
              <a:rPr lang="en-US" sz="66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IS A</a:t>
            </a:r>
            <a:r>
              <a:rPr lang="en-US" sz="80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 </a:t>
            </a:r>
            <a:r>
              <a:rPr lang="en-US" sz="8000" b="1" dirty="0">
                <a:solidFill>
                  <a:prstClr val="black"/>
                </a:solidFill>
                <a:effectLst>
                  <a:outerShdw blurRad="38100" dist="38100" dir="2700000" algn="tl">
                    <a:srgbClr val="000000">
                      <a:alpha val="43137"/>
                    </a:srgbClr>
                  </a:outerShdw>
                </a:effectLst>
                <a:latin typeface="Calibri"/>
              </a:rPr>
              <a:t>CHRISTIAN?</a:t>
            </a:r>
          </a:p>
        </p:txBody>
      </p:sp>
      <p:pic>
        <p:nvPicPr>
          <p:cNvPr id="8" name="Picture 2" descr="C:\Users\John\Dropbox\Dalraida\QuestionsAboutGod\mzl.okejbdql.png"/>
          <p:cNvPicPr>
            <a:picLocks noChangeAspect="1" noChangeArrowheads="1"/>
          </p:cNvPicPr>
          <p:nvPr/>
        </p:nvPicPr>
        <p:blipFill>
          <a:blip r:embed="rId2" cstate="print">
            <a:clrChange>
              <a:clrFrom>
                <a:srgbClr val="FFFFFF"/>
              </a:clrFrom>
              <a:clrTo>
                <a:srgbClr val="FFFFFF">
                  <a:alpha val="0"/>
                </a:srgbClr>
              </a:clrTo>
            </a:clrChange>
          </a:blip>
          <a:srcRect l="28152" r="19471"/>
          <a:stretch>
            <a:fillRect/>
          </a:stretch>
        </p:blipFill>
        <p:spPr bwMode="auto">
          <a:xfrm>
            <a:off x="8991601" y="4029548"/>
            <a:ext cx="1202085" cy="2295053"/>
          </a:xfrm>
          <a:prstGeom prst="rect">
            <a:avLst/>
          </a:prstGeom>
          <a:noFill/>
        </p:spPr>
      </p:pic>
      <p:sp>
        <p:nvSpPr>
          <p:cNvPr id="4" name="TextBox 5">
            <a:extLst>
              <a:ext uri="{FF2B5EF4-FFF2-40B4-BE49-F238E27FC236}">
                <a16:creationId xmlns:a16="http://schemas.microsoft.com/office/drawing/2014/main" id="{FD7155DF-70E6-4B2B-847A-5D945F3D9976}"/>
              </a:ext>
            </a:extLst>
          </p:cNvPr>
          <p:cNvSpPr txBox="1"/>
          <p:nvPr/>
        </p:nvSpPr>
        <p:spPr>
          <a:xfrm>
            <a:off x="1669002" y="97654"/>
            <a:ext cx="5885891" cy="37702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00" dirty="0">
                <a:solidFill>
                  <a:srgbClr val="3399FF"/>
                </a:solidFill>
                <a:sym typeface="Wingdings"/>
              </a:rPr>
              <a:t></a:t>
            </a:r>
            <a:endParaRPr lang="en-US" sz="23900" dirty="0">
              <a:solidFill>
                <a:srgbClr val="3399FF"/>
              </a:solidFill>
            </a:endParaRPr>
          </a:p>
        </p:txBody>
      </p:sp>
      <p:sp>
        <p:nvSpPr>
          <p:cNvPr id="6" name="TextBox 5">
            <a:extLst>
              <a:ext uri="{FF2B5EF4-FFF2-40B4-BE49-F238E27FC236}">
                <a16:creationId xmlns:a16="http://schemas.microsoft.com/office/drawing/2014/main" id="{BC33B589-C30D-4DE7-8445-65BC816564F7}"/>
              </a:ext>
            </a:extLst>
          </p:cNvPr>
          <p:cNvSpPr txBox="1"/>
          <p:nvPr/>
        </p:nvSpPr>
        <p:spPr>
          <a:xfrm>
            <a:off x="994299" y="3245998"/>
            <a:ext cx="8176334" cy="3770264"/>
          </a:xfrm>
          <a:prstGeom prst="rect">
            <a:avLst/>
          </a:prstGeom>
          <a:noFill/>
        </p:spPr>
        <p:txBody>
          <a:bodyPr wrap="square">
            <a:spAutoFit/>
          </a:bodyPr>
          <a:lstStyle/>
          <a:p>
            <a:pPr marL="0" marR="0">
              <a:lnSpc>
                <a:spcPct val="107000"/>
              </a:lnSpc>
              <a:spcBef>
                <a:spcPts val="2400"/>
              </a:spcBef>
              <a:spcAft>
                <a:spcPts val="2400"/>
              </a:spcAft>
            </a:pPr>
            <a:r>
              <a:rPr lang="en-US" sz="1600" b="1" dirty="0">
                <a:solidFill>
                  <a:srgbClr val="111111"/>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4. </a:t>
            </a:r>
            <a:r>
              <a:rPr lang="en-US" sz="1600" b="1" dirty="0">
                <a:solidFill>
                  <a:schemeClr val="accent6">
                    <a:lumMod val="75000"/>
                  </a:schemeClr>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Who Is A Christian. </a:t>
            </a:r>
            <a:r>
              <a:rPr lang="en-US" sz="1600" b="1" dirty="0">
                <a:solidFill>
                  <a:srgbClr val="111111"/>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As the grace-unity movement continues its evolution, more and more the question is raised regarding who is a Christian. Movement </a:t>
            </a:r>
            <a:r>
              <a:rPr lang="en-US" sz="1600" b="1" dirty="0" err="1">
                <a:solidFill>
                  <a:srgbClr val="111111"/>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spokemen</a:t>
            </a:r>
            <a:r>
              <a:rPr lang="en-US" sz="1600" b="1" dirty="0">
                <a:solidFill>
                  <a:srgbClr val="111111"/>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 recognizes Christians in all denominations, regardless of whether they have been baptized. They may even be modernists, embracing evolution and denying the virgin birth of Jesus! Rubel Shelly says that one is a Christian so long as he is baptized in order to obey God. (The Baptists who deny that baptism is for the remission of sins teach that one is baptized in order to obey God.) The grace-unity movement loosens what God has bound as the conditions for becoming a Christian. The Lord Himself said, “He that believeth and is baptized shall be saved” (Mk. 16:16).  I will not tell a man that he is saved before and without being baptized. I will not recognize as saved anyone who has not complied with the Lord’s conditions. We dare not loose what God has bound (Matt. 16:19; 18:18).</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2400"/>
              </a:spcBef>
              <a:spcAft>
                <a:spcPts val="2400"/>
              </a:spcAft>
            </a:pPr>
            <a:endParaRPr lang="en-US" sz="1800" b="1" dirty="0">
              <a:solidFill>
                <a:srgbClr val="111111"/>
              </a:solidFill>
              <a:effectLst/>
              <a:latin typeface="Baskerville Old Face" panose="020206020805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91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Men sometimes infer when God has not implied. These are the human inferences and speculations, often found in creeds, which the pioneers were fighting (as in the quotes our brother sometimes uses); see Apr. 12, 1973, Gospel Guardian article “God’s Revelation Designed to be Understood-Ill.” God says (1) “Go,” and men infer a complex system of church centralization; (2) “Preach,” and they infer an exclusive hierarchal system; (3) “sing,” and they infer everything from tin buckets to philharmonic orchestras; (4) “fellowship,” and they infer everything from the smell of coffee to the smell of hot tar going on the roof of a new gym. </a:t>
            </a:r>
          </a:p>
          <a:p>
            <a:pPr marL="0" indent="0">
              <a:buNone/>
            </a:pPr>
            <a:r>
              <a:rPr lang="en-US" dirty="0"/>
              <a:t> </a:t>
            </a:r>
          </a:p>
          <a:p>
            <a:endParaRPr lang="en-US" sz="2400"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REDEFINING NECESSARY INFERENCE</a:t>
            </a:r>
          </a:p>
        </p:txBody>
      </p:sp>
    </p:spTree>
    <p:extLst>
      <p:ext uri="{BB962C8B-B14F-4D97-AF65-F5344CB8AC3E}">
        <p14:creationId xmlns:p14="http://schemas.microsoft.com/office/powerpoint/2010/main" val="69273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Creeds are largely formalized inferences on predestination, centralization, etc. which are, in turn, inventions of human inference in matters where God has not implied. God forbids such opinionating, speculating, violating of his covenant, and adding to His Word. Such is not necessarily implied, not within our liberty, not within expediency because not within the law of Christ. Such is the sinful invention of men drifting from Christ as the only Head and from the Bible as the only authority (Jn. 10; Eph. 1:22-23; 2</a:t>
            </a:r>
            <a:r>
              <a:rPr lang="en-US" baseline="30000" dirty="0"/>
              <a:t>nd</a:t>
            </a:r>
            <a:r>
              <a:rPr lang="en-US" dirty="0"/>
              <a:t> Tim. 3:16-17).</a:t>
            </a:r>
          </a:p>
          <a:p>
            <a:endParaRPr lang="en-US" sz="2400"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REDEFINING NECESSARY INFERENCE</a:t>
            </a:r>
          </a:p>
        </p:txBody>
      </p:sp>
    </p:spTree>
    <p:extLst>
      <p:ext uri="{BB962C8B-B14F-4D97-AF65-F5344CB8AC3E}">
        <p14:creationId xmlns:p14="http://schemas.microsoft.com/office/powerpoint/2010/main" val="2357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These brothers’ argument hinge in part on their suggesting God wouldn’t cause one to be lost whose intellect was too weak to infer what God implied. True, but the danger is extreme in saying this means necessary implication isn’t binding. The next step, on the same premise, is to see that one might be too weak to recognize a divinely approved example, and to set that aside as not binding. Then, one might be too weak to recognize a direct command, so it can be set aside. Thus, the Bible is overturned completely. </a:t>
            </a:r>
            <a:endParaRPr lang="en-US" sz="2400"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REDEFINING NECESSARY INFERENCE</a:t>
            </a:r>
          </a:p>
        </p:txBody>
      </p:sp>
    </p:spTree>
    <p:extLst>
      <p:ext uri="{BB962C8B-B14F-4D97-AF65-F5344CB8AC3E}">
        <p14:creationId xmlns:p14="http://schemas.microsoft.com/office/powerpoint/2010/main" val="11396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0" y="990599"/>
            <a:ext cx="10566400" cy="5111818"/>
          </a:xfrm>
        </p:spPr>
        <p:txBody>
          <a:bodyPr>
            <a:noAutofit/>
          </a:bodyPr>
          <a:lstStyle/>
          <a:p>
            <a:endParaRPr lang="en-US" sz="800" dirty="0"/>
          </a:p>
          <a:p>
            <a:r>
              <a:rPr lang="en-US" sz="2000" dirty="0"/>
              <a:t>Carl </a:t>
            </a:r>
            <a:r>
              <a:rPr lang="en-US" sz="2000" dirty="0" err="1"/>
              <a:t>Ketcherside</a:t>
            </a:r>
            <a:r>
              <a:rPr lang="en-US" sz="2000" dirty="0"/>
              <a:t> says, “Not one apostolic letter is a part of the gospel” (Mission Messenger, Vol. 35, No. 6, p. 86; No. 2, p. 20)… The Bible doesn’t teach either the strict “gospel-doctrine” distinction of </a:t>
            </a:r>
            <a:r>
              <a:rPr lang="en-US" sz="2000" dirty="0" err="1"/>
              <a:t>Ketcherside</a:t>
            </a:r>
            <a:r>
              <a:rPr lang="en-US" sz="2000" dirty="0"/>
              <a:t>, nor does it consistently limit the word “gospel” to matters of primary obedience. The Bible speaks of the Lord’s will (Matt. 7), his covenant (Hebrews), the gospel (Acts, Gal.), the truth Jn. 8), the faith (Gal., Jude) &amp; the doctrine or teaching (Matt. 7, Acts 2, Rom. 6, 2 Jn. 9, 1, 2 Tim.). Each word has a distinct emphasis (as gospel emphasizes good news and doctrine, a thing taught); yet, all refer to the same scheme of redemption, the same resulting body of material, and the same inspired revelation. Since the gospel is taught, it is doctrine. Since the teaching is good and wonderful in its source, nature, and meaning, it  is gospel. There is no more difference between gospel and doctrine than between gospel and truth, the truth and the faith, His covenant and teaching, His will and the faith, etc., etc. The word “doctrine” is definitely used in reference to primary obedience (Acts 13:5-12). When a Christian violates the teaching of “the epistles,” he also violates “the gospel” (Gal. 2: 11-14).</a:t>
            </a:r>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GOSPEL VERSUS DOCTRINE</a:t>
            </a:r>
          </a:p>
        </p:txBody>
      </p:sp>
    </p:spTree>
    <p:extLst>
      <p:ext uri="{BB962C8B-B14F-4D97-AF65-F5344CB8AC3E}">
        <p14:creationId xmlns:p14="http://schemas.microsoft.com/office/powerpoint/2010/main" val="399351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We can show the all-sufficiency of scripture by showing (1) Matt.- Jn. emphasizes faith in Christ, (2) Acts emphasizes conversion, and (3) the epistles” emphasize how to grow daily and set the church in order. But, there is no strict division here, and thus no Bible term to indicate an absolute distinction. Each of the three divisions teaches something needed for daily growth and setting churches in order, teaching conversion, and building faith in Christ. No one division is written only for the world as distinguished from another written only for benefit of Christians. Luke and Acts are written from one Christian to another. Every Christian needs repeated study in Matt.-Jn.; this “strengthens him in faith and hope.” Writing to saints, Peter recounted some primary points of the gospel, stirred up the brethren, and told them they would always need such study (2 Pet. 1, 3).</a:t>
            </a:r>
          </a:p>
          <a:p>
            <a:endParaRPr lang="en-US" sz="2400"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GOSPEL VERSUS DOCTRINE</a:t>
            </a:r>
          </a:p>
        </p:txBody>
      </p:sp>
    </p:spTree>
    <p:extLst>
      <p:ext uri="{BB962C8B-B14F-4D97-AF65-F5344CB8AC3E}">
        <p14:creationId xmlns:p14="http://schemas.microsoft.com/office/powerpoint/2010/main" val="19553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Next we consider our these brothers’ concept of grace. They are teaching that the work of Christ, in addition to the blood sacrifice, was to obey perfectly for us. Christ is “a representative law-keeper, who justifies others by his obedience.” “Because of His obedience, those who are in Him can be saved although they never do achieve perfect obedience themselves.” Once we are in Christ, the obedience of Christ is imputed to us rather than sin being imputed to us. “There is a sphere where sin is not imputed to the sinners and that sphere is ‘in Christ.’ “ This is “the righteousness which is by faith” referred to “in Romans 4:6-8" (quotes from G.G., Vol. 21, No. 44). (They want us to emphasize that they believe imputed obedience is conditioned on true faith.) </a:t>
            </a:r>
          </a:p>
          <a:p>
            <a:endParaRPr lang="en-US" sz="2400"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IMPUTED OBEDIENCE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A1F0C-DDD0-405C-91E9-B8FA2E5CAE1D}"/>
              </a:ext>
            </a:extLst>
          </p:cNvPr>
          <p:cNvSpPr>
            <a:spLocks noGrp="1"/>
          </p:cNvSpPr>
          <p:nvPr>
            <p:ph type="ctrTitle"/>
          </p:nvPr>
        </p:nvSpPr>
        <p:spPr>
          <a:xfrm>
            <a:off x="1299411" y="2560320"/>
            <a:ext cx="9567511" cy="2121742"/>
          </a:xfrm>
        </p:spPr>
        <p:txBody>
          <a:bodyPr/>
          <a:lstStyle/>
          <a:p>
            <a:r>
              <a:rPr lang="en-US" sz="3600" b="1" dirty="0">
                <a:solidFill>
                  <a:srgbClr val="0070C0"/>
                </a:solidFill>
                <a:effectLst>
                  <a:outerShdw blurRad="38100" dist="38100" dir="2700000" algn="tl">
                    <a:srgbClr val="000000">
                      <a:alpha val="43137"/>
                    </a:srgbClr>
                  </a:outerShdw>
                </a:effectLst>
                <a:latin typeface="Algerian" panose="04020705040A02060702" pitchFamily="82" charset="0"/>
              </a:rPr>
              <a:t>20th Century Churches of Christ Debate:</a:t>
            </a:r>
            <a:br>
              <a:rPr lang="en-US" sz="3600" b="1" dirty="0">
                <a:solidFill>
                  <a:srgbClr val="0070C0"/>
                </a:solidFill>
                <a:effectLst>
                  <a:outerShdw blurRad="38100" dist="38100" dir="2700000" algn="tl">
                    <a:srgbClr val="000000">
                      <a:alpha val="43137"/>
                    </a:srgbClr>
                  </a:outerShdw>
                </a:effectLst>
                <a:latin typeface="Algerian" panose="04020705040A02060702" pitchFamily="82" charset="0"/>
              </a:rPr>
            </a:br>
            <a:br>
              <a:rPr lang="en-US" sz="3600" b="1" dirty="0">
                <a:solidFill>
                  <a:srgbClr val="0070C0"/>
                </a:solidFill>
                <a:effectLst>
                  <a:outerShdw blurRad="38100" dist="38100" dir="2700000" algn="tl">
                    <a:srgbClr val="000000">
                      <a:alpha val="43137"/>
                    </a:srgbClr>
                  </a:outerShdw>
                </a:effectLst>
                <a:latin typeface="Algerian" panose="04020705040A02060702" pitchFamily="82" charset="0"/>
              </a:rPr>
            </a:br>
            <a:r>
              <a:rPr lang="en-US" sz="5400" b="1" dirty="0">
                <a:solidFill>
                  <a:srgbClr val="0070C0"/>
                </a:solidFill>
                <a:effectLst>
                  <a:outerShdw blurRad="38100" dist="38100" dir="2700000" algn="tl">
                    <a:srgbClr val="000000">
                      <a:alpha val="43137"/>
                    </a:srgbClr>
                  </a:outerShdw>
                </a:effectLst>
                <a:latin typeface="Algerian" panose="04020705040A02060702" pitchFamily="82" charset="0"/>
              </a:rPr>
              <a:t>BROTHERHOOD &amp; FELLOWSHIP</a:t>
            </a:r>
          </a:p>
        </p:txBody>
      </p:sp>
      <p:sp>
        <p:nvSpPr>
          <p:cNvPr id="2" name="Action Button: Go to End 1">
            <a:hlinkClick r:id="rId2" action="ppaction://hlinksldjump" highlightClick="1"/>
            <a:extLst>
              <a:ext uri="{FF2B5EF4-FFF2-40B4-BE49-F238E27FC236}">
                <a16:creationId xmlns:a16="http://schemas.microsoft.com/office/drawing/2014/main" id="{A71DADE0-AD5F-44E8-A421-F508812148E7}"/>
              </a:ext>
            </a:extLst>
          </p:cNvPr>
          <p:cNvSpPr/>
          <p:nvPr/>
        </p:nvSpPr>
        <p:spPr>
          <a:xfrm>
            <a:off x="9889724" y="4811697"/>
            <a:ext cx="834503" cy="607211"/>
          </a:xfrm>
          <a:prstGeom prst="actionButtonEnd">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71D8D1-79B7-4FAD-8112-F3786BB6235A}"/>
              </a:ext>
            </a:extLst>
          </p:cNvPr>
          <p:cNvSpPr/>
          <p:nvPr/>
        </p:nvSpPr>
        <p:spPr>
          <a:xfrm>
            <a:off x="9960747" y="4998129"/>
            <a:ext cx="541536" cy="246221"/>
          </a:xfrm>
          <a:prstGeom prst="rect">
            <a:avLst/>
          </a:prstGeom>
          <a:noFill/>
        </p:spPr>
        <p:txBody>
          <a:bodyPr wrap="square" lIns="91440" tIns="45720" rIns="91440" bIns="45720">
            <a:spAutoFit/>
          </a:bodyPr>
          <a:lstStyle/>
          <a:p>
            <a:pPr algn="ctr"/>
            <a:r>
              <a:rPr lang="en-US" sz="1000" b="1" cap="none" spc="50" dirty="0">
                <a:ln w="0"/>
                <a:solidFill>
                  <a:schemeClr val="bg2"/>
                </a:solidFill>
                <a:effectLst>
                  <a:innerShdw blurRad="63500" dist="50800" dir="13500000">
                    <a:srgbClr val="000000">
                      <a:alpha val="50000"/>
                    </a:srgbClr>
                  </a:innerShdw>
                </a:effectLst>
                <a:hlinkClick r:id="rId2" action="ppaction://hlinksldjump"/>
              </a:rPr>
              <a:t>21ST</a:t>
            </a:r>
            <a:endParaRPr lang="en-US" sz="1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86697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If the work of Christ was not as “a representative law-keeper who justifies others by His obedience,” what is the meaning of his perfect obedience? Our brothers’ say, “Because Of His obedience, those who are in Him can be saved although they never do achieve perfect obedience.” If that is not it, what is the meaning of Christ’s obedience? In the first place, his death could not be accepted on our behalf if be owed life for his own sins.</a:t>
            </a:r>
          </a:p>
          <a:p>
            <a:endParaRPr lang="en-US" sz="2400"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IMPUTED OBEDIENCE</a:t>
            </a:r>
          </a:p>
        </p:txBody>
      </p:sp>
    </p:spTree>
    <p:extLst>
      <p:ext uri="{BB962C8B-B14F-4D97-AF65-F5344CB8AC3E}">
        <p14:creationId xmlns:p14="http://schemas.microsoft.com/office/powerpoint/2010/main" val="190707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800" dirty="0"/>
          </a:p>
          <a:p>
            <a:r>
              <a:rPr lang="en-US" dirty="0"/>
              <a:t>The perfect life was lived to make him perfect in sympathy and understanding of our struggle with sin. We emphasize the perfect life provided a perfect sacrifice. The perfect priest, “without sin,” did not offer a life-long obedience to be counted in place of our disobedience; he culminated a life of obedience in a perfect sacrifice for our sins, and thus saves us. “Through death” he saves us. See Hebrews 5:8-9; 9:28; 10: 12. Yes, his obedience is full of meaning for us.</a:t>
            </a:r>
            <a:endParaRPr lang="en-US" sz="2400"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IMPUTED OBEDIENCE</a:t>
            </a:r>
          </a:p>
        </p:txBody>
      </p:sp>
    </p:spTree>
    <p:extLst>
      <p:ext uri="{BB962C8B-B14F-4D97-AF65-F5344CB8AC3E}">
        <p14:creationId xmlns:p14="http://schemas.microsoft.com/office/powerpoint/2010/main" val="40070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sz="1000" dirty="0"/>
              <a:t> </a:t>
            </a:r>
          </a:p>
          <a:p>
            <a:r>
              <a:rPr lang="en-US" dirty="0"/>
              <a:t>The idea that God imputes the obedience of Christ to us leads our brother to say, “But there is a sphere where sin is not imputed to the sinners and that sphere is ‘in Christ.’ “ So, as long as we’re in Christ, God keeps imputing his obedience to us and so does not impute sin to us. (Again, Ed says this is conditioned on true, continuing faith.) This is a misconstrued allusion to Rom. 4, especially vv. 4-8. God does not impute past sins to those justified by faith. Such is the meaning of Ps. 32, from which Paul quotes, “Blessed is the man to whom the Lord will not impute sin.” “The Lord </a:t>
            </a:r>
            <a:r>
              <a:rPr lang="en-US" dirty="0" err="1"/>
              <a:t>imputeth</a:t>
            </a:r>
            <a:r>
              <a:rPr lang="en-US" dirty="0"/>
              <a:t> not iniquity,” not in the sense that sin is not imputed in the first place, but in the sense that imputed sin was “forgiven” to one who “acknowledged” and confessed his sin unto God (Ps. 32:1-5). Sin, once forgiven, is not imputed or remembered any longer. So it is in Heb. 8:12, “Their sins . . . will I remember no more.</a:t>
            </a:r>
          </a:p>
          <a:p>
            <a:endParaRPr lang="en-US" sz="2400"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IMPUTED OBEDIENCE</a:t>
            </a:r>
          </a:p>
        </p:txBody>
      </p:sp>
    </p:spTree>
    <p:extLst>
      <p:ext uri="{BB962C8B-B14F-4D97-AF65-F5344CB8AC3E}">
        <p14:creationId xmlns:p14="http://schemas.microsoft.com/office/powerpoint/2010/main" val="122003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a:t>We emphasize again, the Law did not foreshadow (1) one to perfectly obey for us, so (2) his obedience could be imputed to us, and (3) so our present sins would not be imputed to us. The people were never taught to look on the thousands of lambs as perfectly obedient ones, foreshadowing One who would perfectly obey for us-nor are the other two points just mentioned foreshadowed. The lamb without blemish did emphasize that Christ would be a sinless sacrifice. Every man broke the Law and then stood under the sentence of death (Gal. 3:11-12; Heb. 2:15). They saw in the rivers of blood that sin requires death, and yet that animal blood is insufficient (Heb. 9-10). But the shadows, the sacrifices they offered, served to bring them unto “the Lamb of God that taketh away the sin of the world” through one perfect sacrifice (Jn. 1, Gal. 3, Heb. 10).</a:t>
            </a:r>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IMPUTED OBEDIENCE</a:t>
            </a:r>
          </a:p>
        </p:txBody>
      </p:sp>
    </p:spTree>
    <p:extLst>
      <p:ext uri="{BB962C8B-B14F-4D97-AF65-F5344CB8AC3E}">
        <p14:creationId xmlns:p14="http://schemas.microsoft.com/office/powerpoint/2010/main" val="324916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6274" y="990600"/>
            <a:ext cx="10376033" cy="5257800"/>
          </a:xfrm>
        </p:spPr>
        <p:txBody>
          <a:bodyPr>
            <a:normAutofit fontScale="77500" lnSpcReduction="20000"/>
          </a:bodyPr>
          <a:lstStyle/>
          <a:p>
            <a:r>
              <a:rPr lang="en-US" dirty="0"/>
              <a:t>In Vol. 21, No. 1, our brother says the “Man versus Plan” idea is “an unscriptural distinction between Christ and His teachings.” He adds,        “It’s right to emphasize the teaching of the, New Testament Scriptures     in dealing with the matter of unity” so long as one doesn’t neglect or overlook “Christ’s role” in unity. But in the same place he does himself recognize the very distinction he disavows. He suggests the Philippian jailor may never have “enjoyed the benefit and blessing of additional instruction” after primary obedience in baptism. That primary obedience “embraced everything that was absolutely essential,” so the jailor could have lived the rest of his life with the man and without one iota of the plan of “additional instruction.” Our Lord never taught such a thing nor authorized us to do it. This Man without the Plan could have resulted in nothing but death (Jn. 15; 1 Pet. 2: 1-2; Matt. 28:20). The plain teachings of the New Testament are the basis of unity, for through them - and only through them - can we maintain our vital relationship with our Savior.’</a:t>
            </a:r>
            <a:endParaRPr lang="en-US" sz="2400"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THE MAN VERSUS THE PLAN</a:t>
            </a:r>
          </a:p>
        </p:txBody>
      </p:sp>
    </p:spTree>
    <p:extLst>
      <p:ext uri="{BB962C8B-B14F-4D97-AF65-F5344CB8AC3E}">
        <p14:creationId xmlns:p14="http://schemas.microsoft.com/office/powerpoint/2010/main" val="264391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The truth is, when the gospel was preached by inspired men in the  1</a:t>
            </a:r>
            <a:r>
              <a:rPr lang="en-US" baseline="30000" dirty="0"/>
              <a:t>st</a:t>
            </a:r>
            <a:r>
              <a:rPr lang="en-US" dirty="0"/>
              <a:t> century, both the Man and the Plan were preached – with special emphasis on the Son of God who gives the Word of God and thus has absolute authority over the People of God in all the affairs of spiritual service. The church and the Bible and the Christ. Our “emphasis in restoration” preaching or gospel preaching, must be on the absolute authority of the Son, all-sufficiency of the Word, and the distinctive characteristics of the People of God. </a:t>
            </a:r>
            <a:r>
              <a:rPr lang="en-US" dirty="0" err="1"/>
              <a:t>Digressives</a:t>
            </a:r>
            <a:r>
              <a:rPr lang="en-US" dirty="0"/>
              <a:t>, such as our brother quotes, are forever trying to figure out how to emphasize some part of the gospel without emphasizing all of it; is our brother getting on the merry-go-round with them? Let us all determine, as Paul, to shun not “to declare . . . all the counsel of God” (Acts 20:27).</a:t>
            </a:r>
          </a:p>
          <a:p>
            <a:endParaRPr lang="en-US" sz="2400"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THE MAN VERSUS THE PLAN</a:t>
            </a:r>
          </a:p>
        </p:txBody>
      </p:sp>
    </p:spTree>
    <p:extLst>
      <p:ext uri="{BB962C8B-B14F-4D97-AF65-F5344CB8AC3E}">
        <p14:creationId xmlns:p14="http://schemas.microsoft.com/office/powerpoint/2010/main" val="65817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021" y="990600"/>
            <a:ext cx="10664792" cy="5257800"/>
          </a:xfrm>
        </p:spPr>
        <p:txBody>
          <a:bodyPr>
            <a:normAutofit/>
          </a:bodyPr>
          <a:lstStyle/>
          <a:p>
            <a:r>
              <a:rPr lang="en-US" dirty="0"/>
              <a:t>“These worthy men” further believed “this does not give the objector the right to forbid the other brother’s doing” the things listed because “opinion will not interfere with his salvation.” We can’t label such “opinion or practice as sinful” nor preach “repentance and reformation” to the man who engages in such so long as he doesn’t urge “it on others as an item of faith.” Since such practices are not expressly forbidden nor commanded, we should “allow  the largest liberty.”</a:t>
            </a:r>
          </a:p>
          <a:p>
            <a:endParaRPr lang="en-US" sz="2400" dirty="0"/>
          </a:p>
        </p:txBody>
      </p:sp>
      <p:sp>
        <p:nvSpPr>
          <p:cNvPr id="3" name="Title 2"/>
          <p:cNvSpPr>
            <a:spLocks noGrp="1"/>
          </p:cNvSpPr>
          <p:nvPr>
            <p:ph type="title"/>
          </p:nvPr>
        </p:nvSpPr>
        <p:spPr/>
        <p:txBody>
          <a:bodyPr>
            <a:normAutofit/>
          </a:bodyPr>
          <a:lstStyle/>
          <a:p>
            <a:r>
              <a:rPr lang="en-US" sz="6600" dirty="0">
                <a:effectLst>
                  <a:outerShdw blurRad="38100" dist="38100" dir="2700000" algn="tl">
                    <a:srgbClr val="000000">
                      <a:alpha val="43137"/>
                    </a:srgbClr>
                  </a:outerShdw>
                </a:effectLst>
              </a:rPr>
              <a:t>LIBERTY IN CHRIST</a:t>
            </a:r>
          </a:p>
        </p:txBody>
      </p:sp>
    </p:spTree>
    <p:extLst>
      <p:ext uri="{BB962C8B-B14F-4D97-AF65-F5344CB8AC3E}">
        <p14:creationId xmlns:p14="http://schemas.microsoft.com/office/powerpoint/2010/main" val="1398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Our brother [Edward Fudge] published in the Firm Foundation (Vol. 89, No. 22, 23) some studies on Nadab and Abihu (Lev. 10). Along with some fine points, he presented a distinction, which is not borne out by scripture. Nadab and </a:t>
            </a:r>
            <a:r>
              <a:rPr lang="en-US" dirty="0" err="1"/>
              <a:t>Abibu</a:t>
            </a:r>
            <a:r>
              <a:rPr lang="en-US" dirty="0"/>
              <a:t> were punished because of irreverent pride, but their brothers sinned later in the chapter and weren’t punished because their sin was simply born of human weakness. Concerning Eleazar and </a:t>
            </a:r>
            <a:r>
              <a:rPr lang="en-US" dirty="0" err="1"/>
              <a:t>Ithamar</a:t>
            </a:r>
            <a:r>
              <a:rPr lang="en-US" dirty="0"/>
              <a:t>, we have this explanation, “But their sin grew out of human weakness, not out of haughty will. It involved a false piety, not a flagrant pride.” Thus, those who sinned by pride in worship were not forgiven, but punished; those who sinned by human weakness were forgiven. </a:t>
            </a:r>
          </a:p>
          <a:p>
            <a:endParaRPr lang="en-US" sz="2400" dirty="0"/>
          </a:p>
        </p:txBody>
      </p:sp>
      <p:sp>
        <p:nvSpPr>
          <p:cNvPr id="3" name="Title 2"/>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CREEDAL ERROR AN ALLOWED WEAKNESS </a:t>
            </a:r>
          </a:p>
        </p:txBody>
      </p:sp>
    </p:spTree>
    <p:extLst>
      <p:ext uri="{BB962C8B-B14F-4D97-AF65-F5344CB8AC3E}">
        <p14:creationId xmlns:p14="http://schemas.microsoft.com/office/powerpoint/2010/main" val="248682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endParaRPr lang="en-US" sz="1000" dirty="0"/>
          </a:p>
          <a:p>
            <a:r>
              <a:rPr lang="en-US" dirty="0"/>
              <a:t>If the Bible teaches such, Lev. 10 is not the place. Moses was angry at first in the case of Eleazar and </a:t>
            </a:r>
            <a:r>
              <a:rPr lang="en-US" dirty="0" err="1"/>
              <a:t>Ithamar</a:t>
            </a:r>
            <a:r>
              <a:rPr lang="en-US" dirty="0"/>
              <a:t>. After hearing the explanation, “he was content” (v. 20). If Moses was content, then God’s law wasn’t broken in the first place. Where was Moses ever content with a </a:t>
            </a:r>
            <a:r>
              <a:rPr lang="en-US" dirty="0" err="1"/>
              <a:t>bonafide</a:t>
            </a:r>
            <a:r>
              <a:rPr lang="en-US" dirty="0"/>
              <a:t> case of sin-regardless of excuses and explanations. Christ did not sin by healing on the Sabbath; it seemed to some that he did, but they were put to silence by his explanation. On Lev. 10: 12-20, Pulpit Commentary says, “It was true that the letter of the Law bad been broken, but there was a sufficient cause for it (see Hos. 6:6; Matt. 12:7).” An inspired man like Moses could determine whether an apparent violation was actually allowable in God’s sight or not. (This is wholly unlike the “situation ethics” idea of turning every man loose to set aside any and every law of God which blocks some desire he is determined to fulfill.)</a:t>
            </a:r>
          </a:p>
          <a:p>
            <a:endParaRPr lang="en-US" sz="2400" dirty="0"/>
          </a:p>
        </p:txBody>
      </p:sp>
      <p:sp>
        <p:nvSpPr>
          <p:cNvPr id="3" name="Title 2"/>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CREEDAL ERROR AN ALLOWED WEAKNESS </a:t>
            </a:r>
          </a:p>
        </p:txBody>
      </p:sp>
    </p:spTree>
    <p:extLst>
      <p:ext uri="{BB962C8B-B14F-4D97-AF65-F5344CB8AC3E}">
        <p14:creationId xmlns:p14="http://schemas.microsoft.com/office/powerpoint/2010/main" val="36028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We beg our brother to reconsider the realm of lawful expedience versus the realm of unlawful opinion. He confuses the two in his article. Concerning the use of instruments, etc., our brother says we shouldn’t require “unity of opinion”-i.e. we must allow brethren to have whatever opinion they wish on such practices. We shouldn’t “forbid the other brother’s doing” these practices, asserts our brother.</a:t>
            </a:r>
            <a:endParaRPr lang="en-US" sz="2400"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LINES OF FAITH &amp; SETS OF OPINION</a:t>
            </a:r>
          </a:p>
        </p:txBody>
      </p:sp>
    </p:spTree>
    <p:extLst>
      <p:ext uri="{BB962C8B-B14F-4D97-AF65-F5344CB8AC3E}">
        <p14:creationId xmlns:p14="http://schemas.microsoft.com/office/powerpoint/2010/main" val="193132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7386220" y="1981200"/>
            <a:ext cx="2519779" cy="1600200"/>
          </a:xfrm>
          <a:prstGeom prst="wedgeRoundRectCallout">
            <a:avLst>
              <a:gd name="adj1" fmla="val -67329"/>
              <a:gd name="adj2" fmla="val 43699"/>
              <a:gd name="adj3" fmla="val 16667"/>
            </a:avLst>
          </a:prstGeom>
          <a:solidFill>
            <a:srgbClr val="33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latin typeface="Calibri"/>
              </a:rPr>
              <a:t>How Do You Maintain Both Unity &amp; Truth?</a:t>
            </a:r>
          </a:p>
        </p:txBody>
      </p:sp>
      <p:sp>
        <p:nvSpPr>
          <p:cNvPr id="3" name="Cloud Callout 2"/>
          <p:cNvSpPr/>
          <p:nvPr/>
        </p:nvSpPr>
        <p:spPr>
          <a:xfrm>
            <a:off x="4648200" y="762000"/>
            <a:ext cx="2819399" cy="2133600"/>
          </a:xfrm>
          <a:prstGeom prst="cloudCallout">
            <a:avLst>
              <a:gd name="adj1" fmla="val 8972"/>
              <a:gd name="adj2" fmla="val 68129"/>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white"/>
                </a:solidFill>
                <a:effectLst>
                  <a:outerShdw blurRad="38100" dist="38100" dir="2700000" algn="tl">
                    <a:srgbClr val="000000">
                      <a:alpha val="43137"/>
                    </a:srgbClr>
                  </a:outerShdw>
                </a:effectLst>
                <a:latin typeface="Calibri"/>
              </a:rPr>
              <a:t>RegulativePrinciple</a:t>
            </a:r>
            <a:r>
              <a:rPr lang="en-US" sz="2800" b="1" i="1" dirty="0">
                <a:solidFill>
                  <a:prstClr val="white"/>
                </a:solidFill>
                <a:effectLst>
                  <a:outerShdw blurRad="38100" dist="38100" dir="2700000" algn="tl">
                    <a:srgbClr val="000000">
                      <a:alpha val="43137"/>
                    </a:srgbClr>
                  </a:outerShdw>
                </a:effectLst>
                <a:latin typeface="Calibri"/>
              </a:rPr>
              <a:t>?</a:t>
            </a:r>
          </a:p>
        </p:txBody>
      </p:sp>
      <p:pic>
        <p:nvPicPr>
          <p:cNvPr id="5" name="Picture 2" descr="C:\Users\John\Dropbox\Dalraida\QuestionsAboutGod\orange man thinking question.jpg"/>
          <p:cNvPicPr>
            <a:picLocks noChangeAspect="1" noChangeArrowheads="1"/>
          </p:cNvPicPr>
          <p:nvPr/>
        </p:nvPicPr>
        <p:blipFill>
          <a:blip r:embed="rId2" cstate="print">
            <a:clrChange>
              <a:clrFrom>
                <a:srgbClr val="FEFEFE"/>
              </a:clrFrom>
              <a:clrTo>
                <a:srgbClr val="FEFEFE">
                  <a:alpha val="0"/>
                </a:srgbClr>
              </a:clrTo>
            </a:clrChange>
          </a:blip>
          <a:srcRect l="24190" t="37976" r="27431"/>
          <a:stretch>
            <a:fillRect/>
          </a:stretch>
        </p:blipFill>
        <p:spPr bwMode="auto">
          <a:xfrm>
            <a:off x="5334000" y="3403600"/>
            <a:ext cx="2133600" cy="2628900"/>
          </a:xfrm>
          <a:prstGeom prst="rect">
            <a:avLst/>
          </a:prstGeom>
          <a:noFill/>
        </p:spPr>
      </p:pic>
      <p:sp>
        <p:nvSpPr>
          <p:cNvPr id="7" name="Rectangular Callout 6"/>
          <p:cNvSpPr/>
          <p:nvPr/>
        </p:nvSpPr>
        <p:spPr>
          <a:xfrm>
            <a:off x="2362200" y="1878367"/>
            <a:ext cx="2218678" cy="1905000"/>
          </a:xfrm>
          <a:prstGeom prst="wedgeRectCallout">
            <a:avLst>
              <a:gd name="adj1" fmla="val 76196"/>
              <a:gd name="adj2" fmla="val 33985"/>
            </a:avLst>
          </a:prstGeom>
          <a:solidFill>
            <a:srgbClr val="AEFF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ysClr val="windowText" lastClr="000000"/>
                </a:solidFill>
                <a:effectLst>
                  <a:outerShdw blurRad="38100" dist="38100" dir="2700000" algn="tl">
                    <a:srgbClr val="000000">
                      <a:alpha val="43137"/>
                    </a:srgbClr>
                  </a:outerShdw>
                </a:effectLst>
                <a:latin typeface="Calibri"/>
              </a:rPr>
              <a:t>Decision Science?</a:t>
            </a:r>
          </a:p>
        </p:txBody>
      </p:sp>
    </p:spTree>
    <p:extLst>
      <p:ext uri="{BB962C8B-B14F-4D97-AF65-F5344CB8AC3E}">
        <p14:creationId xmlns:p14="http://schemas.microsoft.com/office/powerpoint/2010/main" val="34562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3" presetClass="entr" presetSubtype="27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2/3*#ppt_w"/>
                                          </p:val>
                                        </p:tav>
                                        <p:tav tm="100000">
                                          <p:val>
                                            <p:strVal val="#ppt_w"/>
                                          </p:val>
                                        </p:tav>
                                      </p:tavLst>
                                    </p:anim>
                                    <p:anim calcmode="lin" valueType="num">
                                      <p:cBhvr>
                                        <p:cTn id="12" dur="500" fill="hold"/>
                                        <p:tgtEl>
                                          <p:spTgt spid="2"/>
                                        </p:tgtEl>
                                        <p:attrNameLst>
                                          <p:attrName>ppt_h</p:attrName>
                                        </p:attrNameLst>
                                      </p:cBhvr>
                                      <p:tavLst>
                                        <p:tav tm="0">
                                          <p:val>
                                            <p:strVal val="2/3*#ppt_h"/>
                                          </p:val>
                                        </p:tav>
                                        <p:tav tm="100000">
                                          <p:val>
                                            <p:strVal val="#ppt_h"/>
                                          </p:val>
                                        </p:tav>
                                      </p:tavLst>
                                    </p:anim>
                                  </p:childTnLst>
                                </p:cTn>
                              </p:par>
                            </p:childTnLst>
                          </p:cTn>
                        </p:par>
                        <p:par>
                          <p:cTn id="13" fill="hold">
                            <p:stCondLst>
                              <p:cond delay="1000"/>
                            </p:stCondLst>
                            <p:childTnLst>
                              <p:par>
                                <p:cTn id="14" presetID="23" presetClass="entr" presetSubtype="27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2/3*#ppt_w"/>
                                          </p:val>
                                        </p:tav>
                                        <p:tav tm="100000">
                                          <p:val>
                                            <p:strVal val="#ppt_w"/>
                                          </p:val>
                                        </p:tav>
                                      </p:tavLst>
                                    </p:anim>
                                    <p:anim calcmode="lin" valueType="num">
                                      <p:cBhvr>
                                        <p:cTn id="17" dur="500" fill="hold"/>
                                        <p:tgtEl>
                                          <p:spTgt spid="3"/>
                                        </p:tgtEl>
                                        <p:attrNameLst>
                                          <p:attrName>ppt_h</p:attrName>
                                        </p:attrNameLst>
                                      </p:cBhvr>
                                      <p:tavLst>
                                        <p:tav tm="0">
                                          <p:val>
                                            <p:strVal val="2/3*#ppt_h"/>
                                          </p:val>
                                        </p:tav>
                                        <p:tav tm="100000">
                                          <p:val>
                                            <p:strVal val="#ppt_h"/>
                                          </p:val>
                                        </p:tav>
                                      </p:tavLst>
                                    </p:anim>
                                  </p:childTnLst>
                                </p:cTn>
                              </p:par>
                            </p:childTnLst>
                          </p:cTn>
                        </p:par>
                        <p:par>
                          <p:cTn id="18" fill="hold">
                            <p:stCondLst>
                              <p:cond delay="1500"/>
                            </p:stCondLst>
                            <p:childTnLst>
                              <p:par>
                                <p:cTn id="19" presetID="23" presetClass="entr" presetSubtype="27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strVal val="2/3*#ppt_w"/>
                                          </p:val>
                                        </p:tav>
                                        <p:tav tm="100000">
                                          <p:val>
                                            <p:strVal val="#ppt_w"/>
                                          </p:val>
                                        </p:tav>
                                      </p:tavLst>
                                    </p:anim>
                                    <p:anim calcmode="lin" valueType="num">
                                      <p:cBhvr>
                                        <p:cTn id="22"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Sin and responsibility for division lie at the door of these who force such practices on the conservative or of those who forbid the liberty of such practices. He thinks these concepts will avoid contention and promote unity; “it is ours to refute them-or put them into practice,” he says. He hasn’t refuted them (though we shall in this article), so we assume be thinks they should be ‘’put into practice.” The result (as we understand his article): we should treat brethren who enter into the realm of unlawful opinion exactly as we do those who enter the realm of lawful expediency.</a:t>
            </a:r>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LINES OF FAITH &amp; SETS OF OPINION</a:t>
            </a:r>
          </a:p>
        </p:txBody>
      </p:sp>
    </p:spTree>
    <p:extLst>
      <p:ext uri="{BB962C8B-B14F-4D97-AF65-F5344CB8AC3E}">
        <p14:creationId xmlns:p14="http://schemas.microsoft.com/office/powerpoint/2010/main" val="420594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The brothers’ position hinges on the fact that instruments, etc., aren’t mentioned in the New Testament; not being mentioned, they are not in any sense a matter of faith, he seems to think. To practice what his article asserts is to undermine the Bible. While instruments, etc., are not matters of faith in the sense that the Bible affirms we should use them, they are matters of faith in that they violate Christ’s covenant by disregarding its silence and adding to its teaching! This is the old issue of whether God must specifically forbid a thing by name before it is sinful (a matter of faith), or whether God’s specific approbation of something (like singing) is also a prohibition of everything else like playing). See Heb. 7:14. Whatever isn’t specifically forbidden our brother places in the realm of lawful opinion - seeing sin only when the not-specifically-forbidden thing is forced upon brethren.</a:t>
            </a:r>
          </a:p>
          <a:p>
            <a:endParaRPr lang="en-US" sz="2400"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LINES OF FAITH &amp; SETS OF OPINION</a:t>
            </a:r>
          </a:p>
        </p:txBody>
      </p:sp>
    </p:spTree>
    <p:extLst>
      <p:ext uri="{BB962C8B-B14F-4D97-AF65-F5344CB8AC3E}">
        <p14:creationId xmlns:p14="http://schemas.microsoft.com/office/powerpoint/2010/main" val="72065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2644" y="990600"/>
            <a:ext cx="10780295" cy="5257800"/>
          </a:xfrm>
        </p:spPr>
        <p:txBody>
          <a:bodyPr>
            <a:normAutofit fontScale="92500" lnSpcReduction="10000"/>
          </a:bodyPr>
          <a:lstStyle/>
          <a:p>
            <a:r>
              <a:rPr lang="en-US" dirty="0"/>
              <a:t>. . their reason for this was that such unauthorized practices” create “disunity,” when they are forced on those who object. Such “unauthorized practices” weren’t considered “condemning in themselves. “ So, though “human standards of orthodoxy” were opposed and condemned when they blocked unity, they were not wrong for those who could maintain unity along with their human traditions. Our brother says, “the wrong-unless-authorized concept” later “came to be regarded as a guide for positive action” and “a standard of orthodoxy.” Thus, tests of fellowship don’t need to be authorized except when they are a problem in blocking unity in a particular situation.</a:t>
            </a:r>
            <a:endParaRPr lang="en-US" sz="2400" dirty="0"/>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SEEKING GROWTH SEEING LOSS</a:t>
            </a:r>
          </a:p>
        </p:txBody>
      </p:sp>
    </p:spTree>
    <p:extLst>
      <p:ext uri="{BB962C8B-B14F-4D97-AF65-F5344CB8AC3E}">
        <p14:creationId xmlns:p14="http://schemas.microsoft.com/office/powerpoint/2010/main" val="8883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Why do tests of fellowship need to be authorized at any time in the first place? Because only Christ has authority to institute terms of fellowship. Certainly, yielding to those terms does result in unity-unity on the terms   of Bible teaching, the teaching of Christ. The institution of such tests is a “positive action” and thus those who act under Christ as Head must have   a thus-saith-the-Lord. When the church institutes “positive action” in its work, worship, and organization, it still must act under Christ as Head and therefore have a thus smith-the-Lord. Since Christ has all authority, all religious activity must be approached by asking, “What does Christ say?” When this is done, unity results. When human traditions are embraced,   (1) we stand condemned for acting without divine authority (Eph. 1:22; Matt. 28:18), and (2) unity may or may not be disturbed, depending on how many accept the traditions. Not only when alienated brethren are seeking unity, but in all religious activity whatever, the question of authority for what we do is basic. </a:t>
            </a:r>
            <a:r>
              <a:rPr lang="en-US" sz="3100" b="0" dirty="0"/>
              <a:t>– 1970’S SERIES, </a:t>
            </a:r>
            <a:r>
              <a:rPr lang="en-US" sz="3100" b="0" i="1" dirty="0"/>
              <a:t>TRUTH MAGAZINE</a:t>
            </a:r>
          </a:p>
        </p:txBody>
      </p:sp>
      <p:sp>
        <p:nvSpPr>
          <p:cNvPr id="3" name="Title 2"/>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TESTS OF FELLOWSHIP</a:t>
            </a:r>
          </a:p>
        </p:txBody>
      </p:sp>
    </p:spTree>
    <p:extLst>
      <p:ext uri="{BB962C8B-B14F-4D97-AF65-F5344CB8AC3E}">
        <p14:creationId xmlns:p14="http://schemas.microsoft.com/office/powerpoint/2010/main" val="402807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ppt_x</p:attrName>
                                        </p:attrNameLst>
                                      </p:cBhvr>
                                      <p:tavLst>
                                        <p:tav tm="0">
                                          <p:val>
                                            <p:strVal val="#ppt_x"/>
                                          </p:val>
                                        </p:tav>
                                        <p:tav tm="100000">
                                          <p:val>
                                            <p:strVal val="#ppt_x"/>
                                          </p:val>
                                        </p:tav>
                                      </p:tavLst>
                                    </p:anim>
                                    <p:anim calcmode="lin" valueType="num">
                                      <p:cBhvr>
                                        <p:cTn id="13" dur="500" fill="hold"/>
                                        <p:tgtEl>
                                          <p:spTgt spid="2">
                                            <p:bg/>
                                          </p:spTgt>
                                        </p:tgtEl>
                                        <p:attrNameLst>
                                          <p:attrName>ppt_y</p:attrName>
                                        </p:attrNameLst>
                                      </p:cBhvr>
                                      <p:tavLst>
                                        <p:tav tm="0">
                                          <p:val>
                                            <p:strVal val="#ppt_y-#ppt_h/2"/>
                                          </p:val>
                                        </p:tav>
                                        <p:tav tm="100000">
                                          <p:val>
                                            <p:strVal val="#ppt_y"/>
                                          </p:val>
                                        </p:tav>
                                      </p:tavLst>
                                    </p:anim>
                                    <p:anim calcmode="lin" valueType="num">
                                      <p:cBhvr>
                                        <p:cTn id="14" dur="500" fill="hold"/>
                                        <p:tgtEl>
                                          <p:spTgt spid="2">
                                            <p:bg/>
                                          </p:spTgt>
                                        </p:tgtEl>
                                        <p:attrNameLst>
                                          <p:attrName>ppt_w</p:attrName>
                                        </p:attrNameLst>
                                      </p:cBhvr>
                                      <p:tavLst>
                                        <p:tav tm="0">
                                          <p:val>
                                            <p:strVal val="#ppt_w"/>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231006"/>
            <a:ext cx="11706124"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342935F-6A1D-412B-90F0-658592A03F35}"/>
              </a:ext>
            </a:extLst>
          </p:cNvPr>
          <p:cNvSpPr/>
          <p:nvPr/>
        </p:nvSpPr>
        <p:spPr>
          <a:xfrm>
            <a:off x="242595" y="363794"/>
            <a:ext cx="11706124" cy="6463308"/>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Although There’s Obvious Overlap…</a:t>
            </a:r>
          </a:p>
          <a:p>
            <a:pPr algn="ctr"/>
            <a:r>
              <a:rPr lang="en-US"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 MAN’S THOUGHTS DO NOT AUTOMATICALLY EQUATE WITH    HIS ACTIONABLE DEEDS;</a:t>
            </a:r>
          </a:p>
          <a:p>
            <a:pPr algn="ctr"/>
            <a:r>
              <a:rPr lang="en-US"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NOR DOES BEING DISCOVERED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 DOCTRINAL ERROR </a:t>
            </a:r>
            <a:r>
              <a:rPr lang="en-US"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AUTOMATICALLY EQUATE WITH </a:t>
            </a: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SINFUL PRACTICE.</a:t>
            </a:r>
          </a:p>
        </p:txBody>
      </p:sp>
    </p:spTree>
    <p:extLst>
      <p:ext uri="{BB962C8B-B14F-4D97-AF65-F5344CB8AC3E}">
        <p14:creationId xmlns:p14="http://schemas.microsoft.com/office/powerpoint/2010/main" val="349964590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4">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06809" cy="453690"/>
          </a:xfrm>
          <a:pattFill prst="pct5">
            <a:fgClr>
              <a:schemeClr val="accent1">
                <a:lumMod val="75000"/>
              </a:schemeClr>
            </a:fgClr>
            <a:bgClr>
              <a:schemeClr val="accent4">
                <a:lumMod val="20000"/>
                <a:lumOff val="80000"/>
              </a:schemeClr>
            </a:bgClr>
          </a:pattFill>
        </p:spPr>
        <p:txBody>
          <a:bodyPr>
            <a:normAutofit fontScale="90000"/>
          </a:bodyPr>
          <a:lstStyle/>
          <a:p>
            <a:r>
              <a:rPr lang="en-US" dirty="0">
                <a:effectLst>
                  <a:outerShdw blurRad="38100" dist="38100" dir="2700000" algn="tl">
                    <a:srgbClr val="000000">
                      <a:alpha val="43137"/>
                    </a:srgbClr>
                  </a:outerShdw>
                </a:effectLst>
              </a:rPr>
              <a:t>VENN DIAGRAM OF SALVATION ESSENTIALS</a:t>
            </a:r>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696286"/>
            <a:ext cx="11706124" cy="591911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45E5E5B-09CA-4253-AD90-4254C40D7C1D}"/>
              </a:ext>
            </a:extLst>
          </p:cNvPr>
          <p:cNvGraphicFramePr/>
          <p:nvPr>
            <p:extLst>
              <p:ext uri="{D42A27DB-BD31-4B8C-83A1-F6EECF244321}">
                <p14:modId xmlns:p14="http://schemas.microsoft.com/office/powerpoint/2010/main" val="4192458052"/>
              </p:ext>
            </p:extLst>
          </p:nvPr>
        </p:nvGraphicFramePr>
        <p:xfrm>
          <a:off x="1100831" y="-532660"/>
          <a:ext cx="9934113" cy="8336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15">
            <a:extLst>
              <a:ext uri="{FF2B5EF4-FFF2-40B4-BE49-F238E27FC236}">
                <a16:creationId xmlns:a16="http://schemas.microsoft.com/office/drawing/2014/main" id="{7CA53D8E-0B9A-47B0-95DC-CE9FD2F16369}"/>
              </a:ext>
            </a:extLst>
          </p:cNvPr>
          <p:cNvSpPr txBox="1"/>
          <p:nvPr/>
        </p:nvSpPr>
        <p:spPr>
          <a:xfrm>
            <a:off x="5943600" y="1642369"/>
            <a:ext cx="304800" cy="2901056"/>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07000"/>
              </a:lnSpc>
              <a:spcBef>
                <a:spcPts val="0"/>
              </a:spcBef>
              <a:spcAft>
                <a:spcPts val="800"/>
              </a:spcAft>
              <a:tabLst>
                <a:tab pos="3981450" algn="l"/>
              </a:tabLst>
            </a:pPr>
            <a:r>
              <a:rPr lang="en-US" sz="4000" b="1" dirty="0">
                <a:ln>
                  <a:noFill/>
                </a:ln>
                <a:solidFill>
                  <a:srgbClr val="990033"/>
                </a:solidFill>
                <a:effectLst/>
                <a:latin typeface="Ravie" panose="04040805050809020602" pitchFamily="82" charset="0"/>
                <a:ea typeface="Calibri" panose="020F0502020204030204" pitchFamily="34" charset="0"/>
                <a:cs typeface="Times New Roman" panose="02020603050405020304" pitchFamily="18" charset="0"/>
              </a:rPr>
              <a:t>BASICS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3799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06809" cy="453690"/>
          </a:xfrm>
          <a:blipFill>
            <a:blip r:embed="rId3"/>
            <a:tile tx="0" ty="0" sx="100000" sy="100000" flip="none" algn="tl"/>
          </a:blip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0" y="696286"/>
            <a:ext cx="11706124" cy="5919118"/>
          </a:xfrm>
          <a:blipFill>
            <a:blip r:embed="rId3"/>
            <a:tile tx="0" ty="0" sx="100000" sy="100000" flip="none" algn="tl"/>
          </a:blip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A8B05E76-22D2-4DFB-96A2-F3F36D3CD691}"/>
              </a:ext>
            </a:extLst>
          </p:cNvPr>
          <p:cNvGraphicFramePr/>
          <p:nvPr>
            <p:extLst>
              <p:ext uri="{D42A27DB-BD31-4B8C-83A1-F6EECF244321}">
                <p14:modId xmlns:p14="http://schemas.microsoft.com/office/powerpoint/2010/main" val="2396911946"/>
              </p:ext>
            </p:extLst>
          </p:nvPr>
        </p:nvGraphicFramePr>
        <p:xfrm>
          <a:off x="241909" y="242596"/>
          <a:ext cx="11706809" cy="63728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B9298A96-4A44-43BE-95D7-8D76044A81E3}"/>
              </a:ext>
            </a:extLst>
          </p:cNvPr>
          <p:cNvSpPr/>
          <p:nvPr/>
        </p:nvSpPr>
        <p:spPr>
          <a:xfrm>
            <a:off x="5736657" y="1078029"/>
            <a:ext cx="744042" cy="5150261"/>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BASICS</a:t>
            </a:r>
          </a:p>
        </p:txBody>
      </p:sp>
    </p:spTree>
    <p:extLst>
      <p:ext uri="{BB962C8B-B14F-4D97-AF65-F5344CB8AC3E}">
        <p14:creationId xmlns:p14="http://schemas.microsoft.com/office/powerpoint/2010/main" val="12514467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06809" cy="453690"/>
          </a:xfrm>
          <a:pattFill prst="pct5">
            <a:fgClr>
              <a:schemeClr val="accent1">
                <a:lumMod val="75000"/>
              </a:schemeClr>
            </a:fgClr>
            <a:bgClr>
              <a:schemeClr val="accent4">
                <a:lumMod val="20000"/>
                <a:lumOff val="80000"/>
              </a:schemeClr>
            </a:bgClr>
          </a:pattFill>
        </p:spPr>
        <p:txBody>
          <a:bodyPr>
            <a:normAutofit fontScale="90000"/>
          </a:bodyPr>
          <a:lstStyle/>
          <a:p>
            <a:r>
              <a:rPr lang="en-US" dirty="0"/>
              <a:t> </a:t>
            </a:r>
            <a:r>
              <a:rPr lang="en-US" dirty="0">
                <a:effectLst>
                  <a:outerShdw blurRad="38100" dist="38100" dir="2700000" algn="tl">
                    <a:srgbClr val="000000">
                      <a:alpha val="43137"/>
                    </a:srgbClr>
                  </a:outerShdw>
                </a:effectLst>
              </a:rPr>
              <a:t>DIAGRAM POSITIONING ERRING BROTHER</a:t>
            </a:r>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696286"/>
            <a:ext cx="11706124" cy="591911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11">
            <a:extLst>
              <a:ext uri="{FF2B5EF4-FFF2-40B4-BE49-F238E27FC236}">
                <a16:creationId xmlns:a16="http://schemas.microsoft.com/office/drawing/2014/main" id="{D5F0CE8C-3FEA-444E-9DB3-34FFC7B8CE8A}"/>
              </a:ext>
            </a:extLst>
          </p:cNvPr>
          <p:cNvSpPr txBox="1"/>
          <p:nvPr/>
        </p:nvSpPr>
        <p:spPr>
          <a:xfrm>
            <a:off x="5326602" y="3684233"/>
            <a:ext cx="1612360" cy="58592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07000"/>
              </a:lnSpc>
              <a:spcBef>
                <a:spcPts val="0"/>
              </a:spcBef>
              <a:spcAft>
                <a:spcPts val="800"/>
              </a:spcAft>
              <a:tabLst>
                <a:tab pos="3981450" algn="l"/>
              </a:tabLst>
            </a:pPr>
            <a:r>
              <a:rPr lang="en-US" sz="3600" b="1" dirty="0">
                <a:ln>
                  <a:noFill/>
                </a:ln>
                <a:solidFill>
                  <a:srgbClr val="833C0B"/>
                </a:solidFill>
                <a:effectLst/>
                <a:latin typeface="Ravie" panose="04040805050809020602" pitchFamily="82" charset="0"/>
                <a:ea typeface="Calibri" panose="020F0502020204030204" pitchFamily="34" charset="0"/>
                <a:cs typeface="Times New Roman" panose="02020603050405020304" pitchFamily="18" charset="0"/>
              </a:rPr>
              <a:t>EB</a:t>
            </a:r>
            <a:endParaRPr lang="en-US" sz="1100" dirty="0">
              <a:effectLst/>
              <a:latin typeface="Ravie" panose="04040805050809020602" pitchFamily="82" charset="0"/>
              <a:ea typeface="Calibri" panose="020F0502020204030204" pitchFamily="34"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0E8E6E16-651C-45D7-88CE-D3C83EB228CF}"/>
              </a:ext>
            </a:extLst>
          </p:cNvPr>
          <p:cNvGraphicFramePr/>
          <p:nvPr>
            <p:extLst>
              <p:ext uri="{D42A27DB-BD31-4B8C-83A1-F6EECF244321}">
                <p14:modId xmlns:p14="http://schemas.microsoft.com/office/powerpoint/2010/main" val="2577218015"/>
              </p:ext>
            </p:extLst>
          </p:nvPr>
        </p:nvGraphicFramePr>
        <p:xfrm>
          <a:off x="2947386" y="967666"/>
          <a:ext cx="6303146" cy="5323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16099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06809" cy="453690"/>
          </a:xfrm>
          <a:pattFill prst="pct5">
            <a:fgClr>
              <a:schemeClr val="accent1">
                <a:lumMod val="75000"/>
              </a:schemeClr>
            </a:fgClr>
            <a:bgClr>
              <a:schemeClr val="accent4">
                <a:lumMod val="20000"/>
                <a:lumOff val="80000"/>
              </a:schemeClr>
            </a:bgClr>
          </a:pattFill>
        </p:spPr>
        <p:txBody>
          <a:bodyPr>
            <a:normAutofit fontScale="90000"/>
          </a:bodyPr>
          <a:lstStyle/>
          <a:p>
            <a:r>
              <a:rPr lang="en-US" dirty="0">
                <a:effectLst>
                  <a:outerShdw blurRad="38100" dist="38100" dir="2700000" algn="tl">
                    <a:srgbClr val="000000">
                      <a:alpha val="43137"/>
                    </a:srgbClr>
                  </a:outerShdw>
                </a:effectLst>
              </a:rPr>
              <a:t> </a:t>
            </a:r>
            <a:r>
              <a:rPr lang="en-US" dirty="0">
                <a:solidFill>
                  <a:srgbClr val="C00000"/>
                </a:solidFill>
                <a:effectLst>
                  <a:outerShdw blurRad="38100" dist="38100" dir="2700000" algn="tl">
                    <a:srgbClr val="000000">
                      <a:alpha val="43137"/>
                    </a:srgbClr>
                  </a:outerShdw>
                </a:effectLst>
              </a:rPr>
              <a:t>DIAGRAM POSITIONING ERRING BROTHER</a:t>
            </a:r>
            <a:endParaRPr lang="en-US" dirty="0">
              <a:solidFill>
                <a:srgbClr val="C00000"/>
              </a:solidFill>
            </a:endParaRPr>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696286"/>
            <a:ext cx="11706124" cy="591911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42F7BC1A-322E-45B4-AE9A-AB3AB2827AED}"/>
              </a:ext>
            </a:extLst>
          </p:cNvPr>
          <p:cNvGraphicFramePr/>
          <p:nvPr>
            <p:extLst>
              <p:ext uri="{D42A27DB-BD31-4B8C-83A1-F6EECF244321}">
                <p14:modId xmlns:p14="http://schemas.microsoft.com/office/powerpoint/2010/main" val="705004626"/>
              </p:ext>
            </p:extLst>
          </p:nvPr>
        </p:nvGraphicFramePr>
        <p:xfrm>
          <a:off x="241910" y="790112"/>
          <a:ext cx="11706809" cy="5753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11">
            <a:extLst>
              <a:ext uri="{FF2B5EF4-FFF2-40B4-BE49-F238E27FC236}">
                <a16:creationId xmlns:a16="http://schemas.microsoft.com/office/drawing/2014/main" id="{9BC256D8-17D6-4BB3-BA88-C208C2E568E6}"/>
              </a:ext>
            </a:extLst>
          </p:cNvPr>
          <p:cNvSpPr txBox="1"/>
          <p:nvPr/>
        </p:nvSpPr>
        <p:spPr>
          <a:xfrm>
            <a:off x="5317724" y="3755254"/>
            <a:ext cx="1621238" cy="514904"/>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07000"/>
              </a:lnSpc>
              <a:spcBef>
                <a:spcPts val="0"/>
              </a:spcBef>
              <a:spcAft>
                <a:spcPts val="800"/>
              </a:spcAft>
              <a:tabLst>
                <a:tab pos="3981450" algn="l"/>
              </a:tabLst>
            </a:pPr>
            <a:r>
              <a:rPr lang="en-US" sz="3600" b="1" dirty="0">
                <a:ln>
                  <a:noFill/>
                </a:ln>
                <a:solidFill>
                  <a:srgbClr val="833C0B"/>
                </a:solidFill>
                <a:effectLst/>
                <a:latin typeface="Ravie" panose="04040805050809020602" pitchFamily="82" charset="0"/>
                <a:ea typeface="Calibri" panose="020F0502020204030204" pitchFamily="34" charset="0"/>
                <a:cs typeface="Times New Roman" panose="02020603050405020304" pitchFamily="18" charset="0"/>
              </a:rPr>
              <a:t>EB</a:t>
            </a:r>
            <a:endParaRPr lang="en-US" sz="1100" dirty="0">
              <a:effectLst/>
              <a:latin typeface="Ravie" panose="040408050508090206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156519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362200" y="1447800"/>
            <a:ext cx="7010400" cy="4572000"/>
          </a:xfrm>
          <a:prstGeom prst="rect">
            <a:avLst/>
          </a:prstGeom>
          <a:solidFill>
            <a:srgbClr val="C3FF57"/>
          </a:solidFill>
          <a:ln w="762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tIns="365760" rtlCol="0" anchor="t" anchorCtr="0">
            <a:normAutofit/>
          </a:bodyPr>
          <a:lstStyle/>
          <a:p>
            <a:pPr marL="233363" indent="-233363">
              <a:spcAft>
                <a:spcPts val="600"/>
              </a:spcAft>
              <a:buFont typeface="Arial" pitchFamily="34" charset="0"/>
              <a:buChar char="•"/>
              <a:tabLst>
                <a:tab pos="233363" algn="l"/>
              </a:tabLst>
            </a:pPr>
            <a:r>
              <a:rPr lang="en-US" sz="3600" b="1" dirty="0">
                <a:solidFill>
                  <a:prstClr val="black"/>
                </a:solidFill>
                <a:effectLst>
                  <a:outerShdw blurRad="38100" dist="38100" dir="2700000" algn="tl">
                    <a:srgbClr val="000000">
                      <a:alpha val="43137"/>
                    </a:srgbClr>
                  </a:outerShdw>
                </a:effectLst>
                <a:latin typeface="Calibri"/>
              </a:rPr>
              <a:t>UNITY WITHIN DIVERSITY</a:t>
            </a:r>
          </a:p>
          <a:p>
            <a:pPr marL="233363" indent="-233363">
              <a:spcAft>
                <a:spcPts val="600"/>
              </a:spcAft>
              <a:buFont typeface="Arial" pitchFamily="34" charset="0"/>
              <a:buChar char="•"/>
              <a:tabLst>
                <a:tab pos="233363" algn="l"/>
              </a:tabLst>
            </a:pPr>
            <a:r>
              <a:rPr lang="en-US" sz="3600" b="1" dirty="0">
                <a:solidFill>
                  <a:prstClr val="black"/>
                </a:solidFill>
                <a:effectLst>
                  <a:outerShdw blurRad="38100" dist="38100" dir="2700000" algn="tl">
                    <a:srgbClr val="000000">
                      <a:alpha val="43137"/>
                    </a:srgbClr>
                  </a:outerShdw>
                </a:effectLst>
                <a:latin typeface="Calibri"/>
              </a:rPr>
              <a:t>FELLOWSHIP WITHOUT AGREED PRINCIPLED ENDORSEMENT</a:t>
            </a:r>
          </a:p>
          <a:p>
            <a:pPr marL="233363" indent="-233363">
              <a:spcAft>
                <a:spcPts val="600"/>
              </a:spcAft>
              <a:buFont typeface="Arial" pitchFamily="34" charset="0"/>
              <a:buChar char="•"/>
              <a:tabLst>
                <a:tab pos="233363" algn="l"/>
              </a:tabLst>
            </a:pPr>
            <a:r>
              <a:rPr lang="en-US" sz="3600" b="1" dirty="0">
                <a:solidFill>
                  <a:prstClr val="black"/>
                </a:solidFill>
                <a:effectLst>
                  <a:outerShdw blurRad="38100" dist="38100" dir="2700000" algn="tl">
                    <a:srgbClr val="000000">
                      <a:alpha val="43137"/>
                    </a:srgbClr>
                  </a:outerShdw>
                </a:effectLst>
                <a:latin typeface="Calibri"/>
              </a:rPr>
              <a:t>ESSENTIALS ONLY CRITERIA</a:t>
            </a:r>
          </a:p>
          <a:p>
            <a:pPr marL="233363" indent="-233363">
              <a:spcAft>
                <a:spcPts val="600"/>
              </a:spcAft>
              <a:buFont typeface="Arial" pitchFamily="34" charset="0"/>
              <a:buChar char="•"/>
              <a:tabLst>
                <a:tab pos="233363" algn="l"/>
              </a:tabLst>
            </a:pPr>
            <a:r>
              <a:rPr lang="en-US" sz="3600" b="1" dirty="0">
                <a:solidFill>
                  <a:prstClr val="black"/>
                </a:solidFill>
                <a:effectLst>
                  <a:outerShdw blurRad="38100" dist="38100" dir="2700000" algn="tl">
                    <a:srgbClr val="000000">
                      <a:alpha val="43137"/>
                    </a:srgbClr>
                  </a:outerShdw>
                </a:effectLst>
                <a:latin typeface="Calibri"/>
              </a:rPr>
              <a:t>AN EVER EXPANDING DEFINITION OF CHRISTIAN BROTHERHOOD</a:t>
            </a:r>
          </a:p>
          <a:p>
            <a:pPr marL="233363" indent="-233363">
              <a:spcAft>
                <a:spcPts val="600"/>
              </a:spcAft>
              <a:buFont typeface="Arial" pitchFamily="34" charset="0"/>
              <a:buChar char="•"/>
              <a:tabLst>
                <a:tab pos="233363" algn="l"/>
              </a:tabLst>
            </a:pPr>
            <a:endParaRPr lang="en-US" sz="2800" b="1" dirty="0">
              <a:solidFill>
                <a:prstClr val="black"/>
              </a:solidFill>
              <a:latin typeface="Calibri"/>
            </a:endParaRPr>
          </a:p>
          <a:p>
            <a:pPr marL="233363" indent="-233363">
              <a:spcAft>
                <a:spcPts val="600"/>
              </a:spcAft>
              <a:buFont typeface="Arial" pitchFamily="34" charset="0"/>
              <a:buChar char="•"/>
              <a:tabLst>
                <a:tab pos="233363" algn="l"/>
              </a:tabLst>
            </a:pPr>
            <a:endParaRPr lang="en-US" sz="2800" b="1" dirty="0">
              <a:solidFill>
                <a:prstClr val="black"/>
              </a:solidFill>
              <a:latin typeface="Calibri"/>
            </a:endParaRPr>
          </a:p>
          <a:p>
            <a:pPr marL="233363" indent="-233363">
              <a:spcAft>
                <a:spcPts val="600"/>
              </a:spcAft>
              <a:buFont typeface="Arial" pitchFamily="34" charset="0"/>
              <a:buChar char="•"/>
              <a:tabLst>
                <a:tab pos="233363" algn="l"/>
              </a:tabLst>
            </a:pPr>
            <a:endParaRPr lang="en-US" sz="2800" i="1" dirty="0">
              <a:solidFill>
                <a:prstClr val="black"/>
              </a:solidFill>
              <a:latin typeface="Calibri"/>
            </a:endParaRPr>
          </a:p>
        </p:txBody>
      </p:sp>
      <p:sp>
        <p:nvSpPr>
          <p:cNvPr id="21" name="Rectangle 20"/>
          <p:cNvSpPr/>
          <p:nvPr/>
        </p:nvSpPr>
        <p:spPr>
          <a:xfrm>
            <a:off x="1411550" y="838200"/>
            <a:ext cx="7546018" cy="762000"/>
          </a:xfrm>
          <a:prstGeom prst="rect">
            <a:avLst/>
          </a:prstGeom>
          <a:solidFill>
            <a:srgbClr val="3399FF"/>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5475" algn="ctr"/>
            <a:r>
              <a:rPr lang="en-US" sz="3600" b="1" dirty="0">
                <a:solidFill>
                  <a:prstClr val="white"/>
                </a:solidFill>
                <a:effectLst>
                  <a:outerShdw blurRad="38100" dist="38100" dir="2700000" algn="tl">
                    <a:srgbClr val="000000">
                      <a:alpha val="43137"/>
                    </a:srgbClr>
                  </a:outerShdw>
                </a:effectLst>
                <a:latin typeface="Calibri"/>
              </a:rPr>
              <a:t>Doctrinal Error As Sin In Disconnect</a:t>
            </a:r>
          </a:p>
        </p:txBody>
      </p:sp>
      <p:grpSp>
        <p:nvGrpSpPr>
          <p:cNvPr id="7" name="Group 6">
            <a:extLst>
              <a:ext uri="{FF2B5EF4-FFF2-40B4-BE49-F238E27FC236}">
                <a16:creationId xmlns:a16="http://schemas.microsoft.com/office/drawing/2014/main" id="{EE770738-2E1A-4A17-905C-B7993B35B18F}"/>
              </a:ext>
            </a:extLst>
          </p:cNvPr>
          <p:cNvGrpSpPr/>
          <p:nvPr/>
        </p:nvGrpSpPr>
        <p:grpSpPr>
          <a:xfrm>
            <a:off x="2270650" y="1600201"/>
            <a:ext cx="6492350" cy="4495800"/>
            <a:chOff x="746650" y="-3621070"/>
            <a:chExt cx="6492350" cy="9717070"/>
          </a:xfrm>
        </p:grpSpPr>
        <p:sp>
          <p:nvSpPr>
            <p:cNvPr id="8" name="Oval 7">
              <a:extLst>
                <a:ext uri="{FF2B5EF4-FFF2-40B4-BE49-F238E27FC236}">
                  <a16:creationId xmlns:a16="http://schemas.microsoft.com/office/drawing/2014/main" id="{DA89C463-1519-4310-9F7B-7C732C919D13}"/>
                </a:ext>
              </a:extLst>
            </p:cNvPr>
            <p:cNvSpPr/>
            <p:nvPr/>
          </p:nvSpPr>
          <p:spPr>
            <a:xfrm>
              <a:off x="746650" y="-3621070"/>
              <a:ext cx="6492350" cy="9717070"/>
            </a:xfrm>
            <a:prstGeom prst="ellips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F45D30F8-0629-4059-92E9-34D73434E6B4}"/>
                </a:ext>
              </a:extLst>
            </p:cNvPr>
            <p:cNvSpPr txBox="1"/>
            <p:nvPr/>
          </p:nvSpPr>
          <p:spPr>
            <a:xfrm>
              <a:off x="1032769" y="-1815439"/>
              <a:ext cx="6206230" cy="6076074"/>
            </a:xfrm>
            <a:prstGeom prst="rect">
              <a:avLst/>
            </a:prstGeom>
            <a:noFill/>
          </p:spPr>
          <p:txBody>
            <a:bodyPr wrap="square" rtlCol="0">
              <a:spAutoFit/>
            </a:bodyPr>
            <a:lstStyle/>
            <a:p>
              <a:pPr marL="1312863">
                <a:lnSpc>
                  <a:spcPts val="5200"/>
                </a:lnSpc>
              </a:pPr>
              <a:r>
                <a:rPr lang="en-US" sz="4800" b="1" i="1" dirty="0">
                  <a:ln w="6350">
                    <a:solidFill>
                      <a:prstClr val="black"/>
                    </a:solidFill>
                  </a:ln>
                  <a:solidFill>
                    <a:prstClr val="white"/>
                  </a:solidFill>
                  <a:effectLst>
                    <a:outerShdw blurRad="50800" dist="38100" dir="2700000" algn="tl" rotWithShape="0">
                      <a:prstClr val="black">
                        <a:alpha val="40000"/>
                      </a:prstClr>
                    </a:outerShdw>
                  </a:effectLst>
                  <a:uFill>
                    <a:solidFill>
                      <a:prstClr val="white"/>
                    </a:solidFill>
                  </a:uFill>
                  <a:latin typeface="Arial" pitchFamily="34" charset="0"/>
                  <a:cs typeface="Arial" pitchFamily="34" charset="0"/>
                </a:rPr>
                <a:t>@The end</a:t>
              </a:r>
            </a:p>
            <a:p>
              <a:pPr marL="1312863">
                <a:lnSpc>
                  <a:spcPts val="5200"/>
                </a:lnSpc>
              </a:pPr>
              <a:r>
                <a:rPr lang="en-US" sz="4400" b="1" i="1" dirty="0">
                  <a:ln w="6350">
                    <a:solidFill>
                      <a:prstClr val="black"/>
                    </a:solidFill>
                  </a:ln>
                  <a:solidFill>
                    <a:prstClr val="white"/>
                  </a:solidFill>
                  <a:effectLst>
                    <a:outerShdw blurRad="50800" dist="38100" dir="2700000" algn="tl" rotWithShape="0">
                      <a:prstClr val="black">
                        <a:alpha val="40000"/>
                      </a:prstClr>
                    </a:outerShdw>
                  </a:effectLst>
                  <a:uFill>
                    <a:solidFill>
                      <a:prstClr val="white"/>
                    </a:solidFill>
                  </a:uFill>
                  <a:latin typeface="Arial" pitchFamily="34" charset="0"/>
                  <a:cs typeface="Arial" pitchFamily="34" charset="0"/>
                </a:rPr>
                <a:t> </a:t>
              </a:r>
              <a:r>
                <a:rPr lang="en-US" sz="5400" b="1" i="1" dirty="0">
                  <a:ln w="19050">
                    <a:solidFill>
                      <a:prstClr val="black"/>
                    </a:solidFill>
                  </a:ln>
                  <a:solidFill>
                    <a:srgbClr val="B2FF4D"/>
                  </a:solidFill>
                  <a:effectLst>
                    <a:outerShdw blurRad="50800" dist="38100" dir="2700000" algn="tl" rotWithShape="0">
                      <a:prstClr val="black">
                        <a:alpha val="40000"/>
                      </a:prstClr>
                    </a:outerShdw>
                  </a:effectLst>
                  <a:uFill>
                    <a:solidFill>
                      <a:prstClr val="white"/>
                    </a:solidFill>
                  </a:uFill>
                  <a:latin typeface="Bookman Old Style" pitchFamily="18" charset="0"/>
                </a:rPr>
                <a:t>of the</a:t>
              </a:r>
            </a:p>
            <a:p>
              <a:pPr algn="ctr">
                <a:lnSpc>
                  <a:spcPts val="5200"/>
                </a:lnSpc>
              </a:pPr>
              <a:r>
                <a:rPr lang="en-US" sz="7200" b="1" i="1" dirty="0">
                  <a:ln w="19050">
                    <a:solidFill>
                      <a:prstClr val="black"/>
                    </a:solidFill>
                  </a:ln>
                  <a:solidFill>
                    <a:srgbClr val="FF9900"/>
                  </a:solidFill>
                  <a:effectLst>
                    <a:outerShdw blurRad="50800" dist="38100" dir="2700000" algn="tl" rotWithShape="0">
                      <a:prstClr val="black">
                        <a:alpha val="40000"/>
                      </a:prstClr>
                    </a:outerShdw>
                  </a:effectLst>
                  <a:uFill>
                    <a:solidFill>
                      <a:prstClr val="white"/>
                    </a:solidFill>
                  </a:uFill>
                  <a:latin typeface="Bookman Old Style" pitchFamily="18" charset="0"/>
                </a:rPr>
                <a:t>20</a:t>
              </a:r>
              <a:r>
                <a:rPr lang="en-US" sz="7200" b="1" i="1" baseline="30000" dirty="0">
                  <a:ln w="19050">
                    <a:solidFill>
                      <a:prstClr val="black"/>
                    </a:solidFill>
                  </a:ln>
                  <a:solidFill>
                    <a:srgbClr val="FF9900"/>
                  </a:solidFill>
                  <a:effectLst>
                    <a:outerShdw blurRad="50800" dist="38100" dir="2700000" algn="tl" rotWithShape="0">
                      <a:prstClr val="black">
                        <a:alpha val="40000"/>
                      </a:prstClr>
                    </a:outerShdw>
                  </a:effectLst>
                  <a:uFill>
                    <a:solidFill>
                      <a:prstClr val="white"/>
                    </a:solidFill>
                  </a:uFill>
                  <a:latin typeface="Bookman Old Style" pitchFamily="18" charset="0"/>
                </a:rPr>
                <a:t>th</a:t>
              </a:r>
              <a:r>
                <a:rPr lang="en-US" sz="7200" b="1" i="1" dirty="0">
                  <a:ln w="19050">
                    <a:solidFill>
                      <a:prstClr val="black"/>
                    </a:solidFill>
                  </a:ln>
                  <a:solidFill>
                    <a:srgbClr val="FF9900"/>
                  </a:solidFill>
                  <a:effectLst>
                    <a:outerShdw blurRad="50800" dist="38100" dir="2700000" algn="tl" rotWithShape="0">
                      <a:prstClr val="black">
                        <a:alpha val="40000"/>
                      </a:prstClr>
                    </a:outerShdw>
                  </a:effectLst>
                  <a:uFill>
                    <a:solidFill>
                      <a:prstClr val="white"/>
                    </a:solidFill>
                  </a:uFill>
                  <a:latin typeface="Bookman Old Style" pitchFamily="18" charset="0"/>
                </a:rPr>
                <a:t> Century</a:t>
              </a:r>
            </a:p>
          </p:txBody>
        </p:sp>
      </p:grpSp>
    </p:spTree>
    <p:extLst>
      <p:ext uri="{BB962C8B-B14F-4D97-AF65-F5344CB8AC3E}">
        <p14:creationId xmlns:p14="http://schemas.microsoft.com/office/powerpoint/2010/main" val="349128771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23">
                                            <p:bg/>
                                          </p:spTgt>
                                        </p:tgtEl>
                                        <p:attrNameLst>
                                          <p:attrName>style.visibility</p:attrName>
                                        </p:attrNameLst>
                                      </p:cBhvr>
                                      <p:to>
                                        <p:strVal val="visible"/>
                                      </p:to>
                                    </p:set>
                                    <p:anim calcmode="lin" valueType="num">
                                      <p:cBhvr>
                                        <p:cTn id="14" dur="500" fill="hold"/>
                                        <p:tgtEl>
                                          <p:spTgt spid="23">
                                            <p:bg/>
                                          </p:spTgt>
                                        </p:tgtEl>
                                        <p:attrNameLst>
                                          <p:attrName>ppt_x</p:attrName>
                                        </p:attrNameLst>
                                      </p:cBhvr>
                                      <p:tavLst>
                                        <p:tav tm="0">
                                          <p:val>
                                            <p:strVal val="#ppt_x"/>
                                          </p:val>
                                        </p:tav>
                                        <p:tav tm="100000">
                                          <p:val>
                                            <p:strVal val="#ppt_x"/>
                                          </p:val>
                                        </p:tav>
                                      </p:tavLst>
                                    </p:anim>
                                    <p:anim calcmode="lin" valueType="num">
                                      <p:cBhvr>
                                        <p:cTn id="15" dur="500" fill="hold"/>
                                        <p:tgtEl>
                                          <p:spTgt spid="23">
                                            <p:bg/>
                                          </p:spTgt>
                                        </p:tgtEl>
                                        <p:attrNameLst>
                                          <p:attrName>ppt_y</p:attrName>
                                        </p:attrNameLst>
                                      </p:cBhvr>
                                      <p:tavLst>
                                        <p:tav tm="0">
                                          <p:val>
                                            <p:strVal val="#ppt_y-#ppt_h/2"/>
                                          </p:val>
                                        </p:tav>
                                        <p:tav tm="100000">
                                          <p:val>
                                            <p:strVal val="#ppt_y"/>
                                          </p:val>
                                        </p:tav>
                                      </p:tavLst>
                                    </p:anim>
                                    <p:anim calcmode="lin" valueType="num">
                                      <p:cBhvr>
                                        <p:cTn id="16" dur="500" fill="hold"/>
                                        <p:tgtEl>
                                          <p:spTgt spid="23">
                                            <p:bg/>
                                          </p:spTgt>
                                        </p:tgtEl>
                                        <p:attrNameLst>
                                          <p:attrName>ppt_w</p:attrName>
                                        </p:attrNameLst>
                                      </p:cBhvr>
                                      <p:tavLst>
                                        <p:tav tm="0">
                                          <p:val>
                                            <p:strVal val="#ppt_w"/>
                                          </p:val>
                                        </p:tav>
                                        <p:tav tm="100000">
                                          <p:val>
                                            <p:strVal val="#ppt_w"/>
                                          </p:val>
                                        </p:tav>
                                      </p:tavLst>
                                    </p:anim>
                                    <p:anim calcmode="lin" valueType="num">
                                      <p:cBhvr>
                                        <p:cTn id="17" dur="500" fill="hold"/>
                                        <p:tgtEl>
                                          <p:spTgt spid="23">
                                            <p:bg/>
                                          </p:spTgt>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fade">
                                      <p:cBhvr>
                                        <p:cTn id="20" dur="500"/>
                                        <p:tgtEl>
                                          <p:spTgt spid="2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xEl>
                                              <p:pRg st="1" end="1"/>
                                            </p:txEl>
                                          </p:spTgt>
                                        </p:tgtEl>
                                        <p:attrNameLst>
                                          <p:attrName>style.visibility</p:attrName>
                                        </p:attrNameLst>
                                      </p:cBhvr>
                                      <p:to>
                                        <p:strVal val="visible"/>
                                      </p:to>
                                    </p:set>
                                    <p:animEffect transition="in" filter="fade">
                                      <p:cBhvr>
                                        <p:cTn id="23" dur="500"/>
                                        <p:tgtEl>
                                          <p:spTgt spid="2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xEl>
                                              <p:pRg st="2" end="2"/>
                                            </p:txEl>
                                          </p:spTgt>
                                        </p:tgtEl>
                                        <p:attrNameLst>
                                          <p:attrName>style.visibility</p:attrName>
                                        </p:attrNameLst>
                                      </p:cBhvr>
                                      <p:to>
                                        <p:strVal val="visible"/>
                                      </p:to>
                                    </p:set>
                                    <p:animEffect transition="in" filter="fade">
                                      <p:cBhvr>
                                        <p:cTn id="26" dur="500"/>
                                        <p:tgtEl>
                                          <p:spTgt spid="2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xEl>
                                              <p:pRg st="3" end="3"/>
                                            </p:txEl>
                                          </p:spTgt>
                                        </p:tgtEl>
                                        <p:attrNameLst>
                                          <p:attrName>style.visibility</p:attrName>
                                        </p:attrNameLst>
                                      </p:cBhvr>
                                      <p:to>
                                        <p:strVal val="visible"/>
                                      </p:to>
                                    </p:set>
                                    <p:animEffect transition="in" filter="fade">
                                      <p:cBhvr>
                                        <p:cTn id="29" dur="500"/>
                                        <p:tgtEl>
                                          <p:spTgt spid="2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3">
                                            <p:txEl>
                                              <p:pRg st="0" end="0"/>
                                            </p:txEl>
                                          </p:spTgt>
                                        </p:tgtEl>
                                      </p:cBhvr>
                                    </p:animEffect>
                                    <p:set>
                                      <p:cBhvr>
                                        <p:cTn id="34" dur="1" fill="hold">
                                          <p:stCondLst>
                                            <p:cond delay="499"/>
                                          </p:stCondLst>
                                        </p:cTn>
                                        <p:tgtEl>
                                          <p:spTgt spid="23">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3">
                                            <p:txEl>
                                              <p:pRg st="1" end="1"/>
                                            </p:txEl>
                                          </p:spTgt>
                                        </p:tgtEl>
                                      </p:cBhvr>
                                    </p:animEffect>
                                    <p:set>
                                      <p:cBhvr>
                                        <p:cTn id="39" dur="1" fill="hold">
                                          <p:stCondLst>
                                            <p:cond delay="499"/>
                                          </p:stCondLst>
                                        </p:cTn>
                                        <p:tgtEl>
                                          <p:spTgt spid="23">
                                            <p:txEl>
                                              <p:pRg st="1" end="1"/>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3">
                                            <p:txEl>
                                              <p:pRg st="2" end="2"/>
                                            </p:txEl>
                                          </p:spTgt>
                                        </p:tgtEl>
                                      </p:cBhvr>
                                    </p:animEffect>
                                    <p:set>
                                      <p:cBhvr>
                                        <p:cTn id="44" dur="1" fill="hold">
                                          <p:stCondLst>
                                            <p:cond delay="499"/>
                                          </p:stCondLst>
                                        </p:cTn>
                                        <p:tgtEl>
                                          <p:spTgt spid="23">
                                            <p:txEl>
                                              <p:pRg st="2" end="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3">
                                            <p:txEl>
                                              <p:pRg st="3" end="3"/>
                                            </p:txEl>
                                          </p:spTgt>
                                        </p:tgtEl>
                                      </p:cBhvr>
                                    </p:animEffect>
                                    <p:set>
                                      <p:cBhvr>
                                        <p:cTn id="49" dur="1" fill="hold">
                                          <p:stCondLst>
                                            <p:cond delay="499"/>
                                          </p:stCondLst>
                                        </p:cTn>
                                        <p:tgtEl>
                                          <p:spTgt spid="23">
                                            <p:txEl>
                                              <p:pRg st="3" end="3"/>
                                            </p:txEl>
                                          </p:spTgt>
                                        </p:tgtEl>
                                        <p:attrNameLst>
                                          <p:attrName>style.visibility</p:attrName>
                                        </p:attrNameLst>
                                      </p:cBhvr>
                                      <p:to>
                                        <p:strVal val="hidden"/>
                                      </p:to>
                                    </p:set>
                                  </p:childTnLst>
                                </p:cTn>
                              </p:par>
                              <p:par>
                                <p:cTn id="50" presetID="17" presetClass="exit" presetSubtype="1" fill="hold" nodeType="withEffect">
                                  <p:stCondLst>
                                    <p:cond delay="0"/>
                                  </p:stCondLst>
                                  <p:childTnLst>
                                    <p:anim calcmode="lin" valueType="num">
                                      <p:cBhvr>
                                        <p:cTn id="51" dur="500"/>
                                        <p:tgtEl>
                                          <p:spTgt spid="23">
                                            <p:bg/>
                                          </p:spTgt>
                                        </p:tgtEl>
                                        <p:attrNameLst>
                                          <p:attrName>ppt_x</p:attrName>
                                        </p:attrNameLst>
                                      </p:cBhvr>
                                      <p:tavLst>
                                        <p:tav tm="0">
                                          <p:val>
                                            <p:strVal val="ppt_x"/>
                                          </p:val>
                                        </p:tav>
                                        <p:tav tm="100000">
                                          <p:val>
                                            <p:strVal val="ppt_x"/>
                                          </p:val>
                                        </p:tav>
                                      </p:tavLst>
                                    </p:anim>
                                    <p:anim calcmode="lin" valueType="num">
                                      <p:cBhvr>
                                        <p:cTn id="52" dur="500"/>
                                        <p:tgtEl>
                                          <p:spTgt spid="23">
                                            <p:bg/>
                                          </p:spTgt>
                                        </p:tgtEl>
                                        <p:attrNameLst>
                                          <p:attrName>ppt_y</p:attrName>
                                        </p:attrNameLst>
                                      </p:cBhvr>
                                      <p:tavLst>
                                        <p:tav tm="0">
                                          <p:val>
                                            <p:strVal val="ppt_y"/>
                                          </p:val>
                                        </p:tav>
                                        <p:tav tm="100000">
                                          <p:val>
                                            <p:strVal val="ppt_y-ppt_h/2"/>
                                          </p:val>
                                        </p:tav>
                                      </p:tavLst>
                                    </p:anim>
                                    <p:anim calcmode="lin" valueType="num">
                                      <p:cBhvr>
                                        <p:cTn id="53" dur="500"/>
                                        <p:tgtEl>
                                          <p:spTgt spid="23">
                                            <p:bg/>
                                          </p:spTgt>
                                        </p:tgtEl>
                                        <p:attrNameLst>
                                          <p:attrName>ppt_w</p:attrName>
                                        </p:attrNameLst>
                                      </p:cBhvr>
                                      <p:tavLst>
                                        <p:tav tm="0">
                                          <p:val>
                                            <p:strVal val="ppt_w"/>
                                          </p:val>
                                        </p:tav>
                                        <p:tav tm="100000">
                                          <p:val>
                                            <p:strVal val="ppt_w"/>
                                          </p:val>
                                        </p:tav>
                                      </p:tavLst>
                                    </p:anim>
                                    <p:anim calcmode="lin" valueType="num">
                                      <p:cBhvr>
                                        <p:cTn id="54" dur="500"/>
                                        <p:tgtEl>
                                          <p:spTgt spid="23">
                                            <p:bg/>
                                          </p:spTgt>
                                        </p:tgtEl>
                                        <p:attrNameLst>
                                          <p:attrName>ppt_h</p:attrName>
                                        </p:attrNameLst>
                                      </p:cBhvr>
                                      <p:tavLst>
                                        <p:tav tm="0">
                                          <p:val>
                                            <p:strVal val="ppt_h"/>
                                          </p:val>
                                        </p:tav>
                                        <p:tav tm="100000">
                                          <p:val>
                                            <p:fltVal val="0"/>
                                          </p:val>
                                        </p:tav>
                                      </p:tavLst>
                                    </p:anim>
                                    <p:set>
                                      <p:cBhvr>
                                        <p:cTn id="55" dur="1" fill="hold">
                                          <p:stCondLst>
                                            <p:cond delay="499"/>
                                          </p:stCondLst>
                                        </p:cTn>
                                        <p:tgtEl>
                                          <p:spTgt spid="23">
                                            <p:bg/>
                                          </p:spTgt>
                                        </p:tgtEl>
                                        <p:attrNameLst>
                                          <p:attrName>style.visibility</p:attrName>
                                        </p:attrNameLst>
                                      </p:cBhvr>
                                      <p:to>
                                        <p:strVal val="hidden"/>
                                      </p:to>
                                    </p:set>
                                  </p:childTnLst>
                                </p:cTn>
                              </p:par>
                            </p:childTnLst>
                          </p:cTn>
                        </p:par>
                        <p:par>
                          <p:cTn id="56" fill="hold">
                            <p:stCondLst>
                              <p:cond delay="500"/>
                            </p:stCondLst>
                            <p:childTnLst>
                              <p:par>
                                <p:cTn id="57" presetID="17" presetClass="exit" presetSubtype="2" fill="hold" grpId="1" nodeType="afterEffect">
                                  <p:stCondLst>
                                    <p:cond delay="0"/>
                                  </p:stCondLst>
                                  <p:childTnLst>
                                    <p:anim calcmode="lin" valueType="num">
                                      <p:cBhvr>
                                        <p:cTn id="58" dur="500"/>
                                        <p:tgtEl>
                                          <p:spTgt spid="21"/>
                                        </p:tgtEl>
                                        <p:attrNameLst>
                                          <p:attrName>ppt_x</p:attrName>
                                        </p:attrNameLst>
                                      </p:cBhvr>
                                      <p:tavLst>
                                        <p:tav tm="0">
                                          <p:val>
                                            <p:strVal val="ppt_x"/>
                                          </p:val>
                                        </p:tav>
                                        <p:tav tm="100000">
                                          <p:val>
                                            <p:strVal val="ppt_x+ppt_w/2"/>
                                          </p:val>
                                        </p:tav>
                                      </p:tavLst>
                                    </p:anim>
                                    <p:anim calcmode="lin" valueType="num">
                                      <p:cBhvr>
                                        <p:cTn id="59" dur="500"/>
                                        <p:tgtEl>
                                          <p:spTgt spid="21"/>
                                        </p:tgtEl>
                                        <p:attrNameLst>
                                          <p:attrName>ppt_y</p:attrName>
                                        </p:attrNameLst>
                                      </p:cBhvr>
                                      <p:tavLst>
                                        <p:tav tm="0">
                                          <p:val>
                                            <p:strVal val="ppt_y"/>
                                          </p:val>
                                        </p:tav>
                                        <p:tav tm="100000">
                                          <p:val>
                                            <p:strVal val="ppt_y"/>
                                          </p:val>
                                        </p:tav>
                                      </p:tavLst>
                                    </p:anim>
                                    <p:anim calcmode="lin" valueType="num">
                                      <p:cBhvr>
                                        <p:cTn id="60" dur="500"/>
                                        <p:tgtEl>
                                          <p:spTgt spid="21"/>
                                        </p:tgtEl>
                                        <p:attrNameLst>
                                          <p:attrName>ppt_w</p:attrName>
                                        </p:attrNameLst>
                                      </p:cBhvr>
                                      <p:tavLst>
                                        <p:tav tm="0">
                                          <p:val>
                                            <p:strVal val="ppt_w"/>
                                          </p:val>
                                        </p:tav>
                                        <p:tav tm="100000">
                                          <p:val>
                                            <p:fltVal val="0"/>
                                          </p:val>
                                        </p:tav>
                                      </p:tavLst>
                                    </p:anim>
                                    <p:anim calcmode="lin" valueType="num">
                                      <p:cBhvr>
                                        <p:cTn id="61" dur="500"/>
                                        <p:tgtEl>
                                          <p:spTgt spid="21"/>
                                        </p:tgtEl>
                                        <p:attrNameLst>
                                          <p:attrName>ppt_h</p:attrName>
                                        </p:attrNameLst>
                                      </p:cBhvr>
                                      <p:tavLst>
                                        <p:tav tm="0">
                                          <p:val>
                                            <p:strVal val="ppt_h"/>
                                          </p:val>
                                        </p:tav>
                                        <p:tav tm="100000">
                                          <p:val>
                                            <p:strVal val="ppt_h"/>
                                          </p:val>
                                        </p:tav>
                                      </p:tavLst>
                                    </p:anim>
                                    <p:set>
                                      <p:cBhvr>
                                        <p:cTn id="62" dur="1" fill="hold">
                                          <p:stCondLst>
                                            <p:cond delay="499"/>
                                          </p:stCondLst>
                                        </p:cTn>
                                        <p:tgtEl>
                                          <p:spTgt spid="2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9" presetClass="emph" presetSubtype="0" nodeType="withEffect">
                                  <p:stCondLst>
                                    <p:cond delay="0"/>
                                  </p:stCondLst>
                                  <p:childTnLst>
                                    <p:set>
                                      <p:cBhvr rctx="PPT">
                                        <p:cTn id="68" dur="indefinite"/>
                                        <p:tgtEl>
                                          <p:spTgt spid="7"/>
                                        </p:tgtEl>
                                        <p:attrNameLst>
                                          <p:attrName>style.opacity</p:attrName>
                                        </p:attrNameLst>
                                      </p:cBhvr>
                                      <p:to>
                                        <p:strVal val="0.85"/>
                                      </p:to>
                                    </p:set>
                                    <p:animEffect filter="image" prLst="opacity: 0.85">
                                      <p:cBhvr rctx="IE">
                                        <p:cTn id="69" dur="indefinite"/>
                                        <p:tgtEl>
                                          <p:spTgt spid="7"/>
                                        </p:tgtEl>
                                      </p:cBhvr>
                                    </p:animEffect>
                                  </p:childTnLst>
                                </p:cTn>
                              </p:par>
                              <p:par>
                                <p:cTn id="70" presetID="56" presetClass="path" presetSubtype="0" accel="50000" decel="50000" fill="hold" nodeType="withEffect">
                                  <p:stCondLst>
                                    <p:cond delay="0"/>
                                  </p:stCondLst>
                                  <p:childTnLst>
                                    <p:animMotion origin="layout" path="M -3.95833E-6 1.48148E-6 L 0.34167 -0.27222 " pathEditMode="relative" rAng="0" ptsTypes="AA">
                                      <p:cBhvr>
                                        <p:cTn id="71" dur="2000" fill="hold"/>
                                        <p:tgtEl>
                                          <p:spTgt spid="7"/>
                                        </p:tgtEl>
                                        <p:attrNameLst>
                                          <p:attrName>ppt_x</p:attrName>
                                          <p:attrName>ppt_y</p:attrName>
                                        </p:attrNameLst>
                                      </p:cBhvr>
                                      <p:rCtr x="17083" y="-13611"/>
                                    </p:animMotion>
                                  </p:childTnLst>
                                </p:cTn>
                              </p:par>
                              <p:par>
                                <p:cTn id="72" presetID="6" presetClass="emph" presetSubtype="0" fill="hold" nodeType="withEffect">
                                  <p:stCondLst>
                                    <p:cond delay="0"/>
                                  </p:stCondLst>
                                  <p:childTnLst>
                                    <p:animScale>
                                      <p:cBhvr>
                                        <p:cTn id="73" dur="2000" fill="hold"/>
                                        <p:tgtEl>
                                          <p:spTgt spid="7"/>
                                        </p:tgtEl>
                                      </p:cBhvr>
                                      <p:by x="30000" y="30000"/>
                                    </p:animScale>
                                  </p:childTnLst>
                                </p:cTn>
                              </p:par>
                            </p:childTnLst>
                          </p:cTn>
                        </p:par>
                        <p:par>
                          <p:cTn id="74" fill="hold">
                            <p:stCondLst>
                              <p:cond delay="2000"/>
                            </p:stCondLst>
                            <p:childTnLst>
                              <p:par>
                                <p:cTn id="75" presetID="53" presetClass="exit" presetSubtype="0" fill="hold" nodeType="afterEffect">
                                  <p:stCondLst>
                                    <p:cond delay="0"/>
                                  </p:stCondLst>
                                  <p:childTnLst>
                                    <p:anim calcmode="lin" valueType="num">
                                      <p:cBhvr>
                                        <p:cTn id="76" dur="2000"/>
                                        <p:tgtEl>
                                          <p:spTgt spid="7"/>
                                        </p:tgtEl>
                                        <p:attrNameLst>
                                          <p:attrName>ppt_w</p:attrName>
                                        </p:attrNameLst>
                                      </p:cBhvr>
                                      <p:tavLst>
                                        <p:tav tm="0">
                                          <p:val>
                                            <p:strVal val="ppt_w"/>
                                          </p:val>
                                        </p:tav>
                                        <p:tav tm="100000">
                                          <p:val>
                                            <p:fltVal val="0"/>
                                          </p:val>
                                        </p:tav>
                                      </p:tavLst>
                                    </p:anim>
                                    <p:anim calcmode="lin" valueType="num">
                                      <p:cBhvr>
                                        <p:cTn id="77" dur="2000"/>
                                        <p:tgtEl>
                                          <p:spTgt spid="7"/>
                                        </p:tgtEl>
                                        <p:attrNameLst>
                                          <p:attrName>ppt_h</p:attrName>
                                        </p:attrNameLst>
                                      </p:cBhvr>
                                      <p:tavLst>
                                        <p:tav tm="0">
                                          <p:val>
                                            <p:strVal val="ppt_h"/>
                                          </p:val>
                                        </p:tav>
                                        <p:tav tm="100000">
                                          <p:val>
                                            <p:fltVal val="0"/>
                                          </p:val>
                                        </p:tav>
                                      </p:tavLst>
                                    </p:anim>
                                    <p:animEffect transition="out" filter="fade">
                                      <p:cBhvr>
                                        <p:cTn id="78" dur="2000"/>
                                        <p:tgtEl>
                                          <p:spTgt spid="7"/>
                                        </p:tgtEl>
                                      </p:cBhvr>
                                    </p:animEffect>
                                    <p:set>
                                      <p:cBhvr>
                                        <p:cTn id="79"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allAtOnce" animBg="1"/>
      <p:bldP spid="21" grpId="0" animBg="1"/>
      <p:bldP spid="21"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434" name="Picture 2" descr="Bkg_color2"/>
          <p:cNvPicPr>
            <a:picLocks noChangeAspect="1" noChangeArrowheads="1"/>
          </p:cNvPicPr>
          <p:nvPr/>
        </p:nvPicPr>
        <p:blipFill>
          <a:blip r:embed="rId3" cstate="print"/>
          <a:srcRect/>
          <a:stretch>
            <a:fillRect/>
          </a:stretch>
        </p:blipFill>
        <p:spPr bwMode="auto">
          <a:xfrm>
            <a:off x="0" y="1"/>
            <a:ext cx="12192000" cy="6856413"/>
          </a:xfrm>
          <a:prstGeom prst="rect">
            <a:avLst/>
          </a:prstGeom>
          <a:noFill/>
        </p:spPr>
      </p:pic>
      <p:sp>
        <p:nvSpPr>
          <p:cNvPr id="1042435" name="Rectangle 3"/>
          <p:cNvSpPr>
            <a:spLocks noGrp="1" noChangeArrowheads="1"/>
          </p:cNvSpPr>
          <p:nvPr>
            <p:ph type="ctrTitle"/>
          </p:nvPr>
        </p:nvSpPr>
        <p:spPr>
          <a:xfrm>
            <a:off x="1752600" y="457200"/>
            <a:ext cx="3581400" cy="2438400"/>
          </a:xfrm>
        </p:spPr>
        <p:txBody>
          <a:bodyPr anchor="t"/>
          <a:lstStyle/>
          <a:p>
            <a:pPr algn="r"/>
            <a:r>
              <a:rPr lang="en-US" sz="4000" b="1">
                <a:solidFill>
                  <a:srgbClr val="FF6600"/>
                </a:solidFill>
                <a:effectLst>
                  <a:outerShdw blurRad="38100" dist="38100" dir="2700000" algn="tl">
                    <a:srgbClr val="C0C0C0"/>
                  </a:outerShdw>
                </a:effectLst>
                <a:latin typeface="Arial" charset="0"/>
                <a:ea typeface="ＭＳ 明朝" charset="-128"/>
              </a:rPr>
              <a:t>Levels of</a:t>
            </a:r>
            <a:br>
              <a:rPr lang="en-US" sz="4000" b="1">
                <a:solidFill>
                  <a:srgbClr val="FF6600"/>
                </a:solidFill>
                <a:effectLst>
                  <a:outerShdw blurRad="38100" dist="38100" dir="2700000" algn="tl">
                    <a:srgbClr val="C0C0C0"/>
                  </a:outerShdw>
                </a:effectLst>
                <a:latin typeface="Arial" charset="0"/>
                <a:ea typeface="ＭＳ 明朝" charset="-128"/>
              </a:rPr>
            </a:br>
            <a:r>
              <a:rPr lang="en-US" sz="4000" b="1">
                <a:solidFill>
                  <a:srgbClr val="FF6600"/>
                </a:solidFill>
                <a:effectLst>
                  <a:outerShdw blurRad="38100" dist="38100" dir="2700000" algn="tl">
                    <a:srgbClr val="C0C0C0"/>
                  </a:outerShdw>
                </a:effectLst>
                <a:latin typeface="Arial" charset="0"/>
                <a:ea typeface="ＭＳ 明朝" charset="-128"/>
              </a:rPr>
              <a:t>Authority</a:t>
            </a:r>
            <a:br>
              <a:rPr lang="en-US" sz="3600">
                <a:solidFill>
                  <a:schemeClr val="bg1"/>
                </a:solidFill>
                <a:latin typeface="Arial" charset="0"/>
                <a:ea typeface="ＭＳ 明朝" charset="-128"/>
              </a:rPr>
            </a:br>
            <a:endParaRPr lang="en-US">
              <a:latin typeface="Courier" pitchFamily="-100" charset="0"/>
              <a:ea typeface="ＭＳ 明朝" charset="-128"/>
            </a:endParaRPr>
          </a:p>
        </p:txBody>
      </p:sp>
      <p:sp>
        <p:nvSpPr>
          <p:cNvPr id="1042436" name="Rectangle 4"/>
          <p:cNvSpPr>
            <a:spLocks noGrp="1" noChangeArrowheads="1"/>
          </p:cNvSpPr>
          <p:nvPr>
            <p:ph type="subTitle" idx="1"/>
          </p:nvPr>
        </p:nvSpPr>
        <p:spPr>
          <a:xfrm>
            <a:off x="1752600" y="2895600"/>
            <a:ext cx="8686800" cy="3810000"/>
          </a:xfrm>
        </p:spPr>
        <p:txBody>
          <a:bodyPr/>
          <a:lstStyle/>
          <a:p>
            <a:pPr marL="533400" indent="-533400" algn="l"/>
            <a:r>
              <a:rPr lang="en-US" sz="2000">
                <a:latin typeface="Arial" charset="0"/>
                <a:ea typeface="ＭＳ 明朝" charset="-128"/>
              </a:rPr>
              <a:t>Ideas discerned from the text have different levels of authority. That is to</a:t>
            </a:r>
          </a:p>
          <a:p>
            <a:pPr marL="533400" indent="-533400" algn="l"/>
            <a:r>
              <a:rPr lang="en-US" sz="2000">
                <a:latin typeface="Arial" charset="0"/>
                <a:ea typeface="ＭＳ 明朝" charset="-128"/>
              </a:rPr>
              <a:t>say, some propositions derive less directly from the Bible than others.</a:t>
            </a:r>
            <a:endParaRPr lang="en-US" sz="1500">
              <a:latin typeface="Arial" charset="0"/>
              <a:ea typeface="ＭＳ 明朝" charset="-128"/>
            </a:endParaRPr>
          </a:p>
          <a:p>
            <a:pPr marL="533400" indent="-533400" algn="l"/>
            <a:endParaRPr lang="en-US" sz="1000">
              <a:latin typeface="Arial" charset="0"/>
              <a:ea typeface="ＭＳ 明朝" charset="-128"/>
            </a:endParaRPr>
          </a:p>
          <a:p>
            <a:pPr marL="533400" indent="-533400" algn="l">
              <a:buFont typeface="Arial" charset="0"/>
              <a:buAutoNum type="arabicPeriod"/>
            </a:pPr>
            <a:r>
              <a:rPr lang="en-US" sz="2000" i="1">
                <a:latin typeface="Arial" charset="0"/>
                <a:ea typeface="ＭＳ 明朝" charset="-128"/>
              </a:rPr>
              <a:t>Direct biblical authority</a:t>
            </a:r>
            <a:r>
              <a:rPr lang="en-US" sz="2000">
                <a:latin typeface="Arial" charset="0"/>
                <a:ea typeface="ＭＳ 明朝" charset="-128"/>
              </a:rPr>
              <a:t> describes ideas that exactly correspond to the teaching of the text. The sermon preaches what the Bible teaches.</a:t>
            </a:r>
          </a:p>
          <a:p>
            <a:pPr marL="533400" indent="-533400" algn="l">
              <a:buFont typeface="Arial" charset="0"/>
              <a:buAutoNum type="arabicPeriod"/>
            </a:pPr>
            <a:r>
              <a:rPr lang="en-US" sz="2000" i="1">
                <a:latin typeface="Arial" charset="0"/>
                <a:ea typeface="ＭＳ 明朝" charset="-128"/>
              </a:rPr>
              <a:t>Indirect biblical authority</a:t>
            </a:r>
            <a:r>
              <a:rPr lang="en-US" sz="2000">
                <a:latin typeface="Arial" charset="0"/>
                <a:ea typeface="ＭＳ 明朝" charset="-128"/>
              </a:rPr>
              <a:t> describes ideas that are only inferred from the text.</a:t>
            </a:r>
          </a:p>
          <a:p>
            <a:pPr marL="533400" indent="-533400" algn="l">
              <a:buFont typeface="Arial" charset="0"/>
              <a:buAutoNum type="arabicPeriod"/>
            </a:pPr>
            <a:r>
              <a:rPr lang="en-US" sz="2000" i="1">
                <a:latin typeface="Arial" charset="0"/>
                <a:ea typeface="ＭＳ 明朝" charset="-128"/>
              </a:rPr>
              <a:t>Casual biblical authority</a:t>
            </a:r>
            <a:r>
              <a:rPr lang="en-US" sz="2000">
                <a:latin typeface="Arial" charset="0"/>
                <a:ea typeface="ＭＳ 明朝" charset="-128"/>
              </a:rPr>
              <a:t> describes ideas that are only vaguely suggested by the text.</a:t>
            </a:r>
          </a:p>
          <a:p>
            <a:pPr marL="533400" indent="-533400" algn="l">
              <a:buFont typeface="Arial" charset="0"/>
              <a:buAutoNum type="arabicPeriod"/>
            </a:pPr>
            <a:r>
              <a:rPr lang="en-US" sz="2000" i="1">
                <a:latin typeface="Arial" charset="0"/>
                <a:ea typeface="ＭＳ 明朝" charset="-128"/>
              </a:rPr>
              <a:t>Corrupted biblical authority</a:t>
            </a:r>
            <a:r>
              <a:rPr lang="en-US" sz="2000">
                <a:latin typeface="Arial" charset="0"/>
                <a:ea typeface="ＭＳ 明朝" charset="-128"/>
              </a:rPr>
              <a:t> describes ideas that twist the meaning of the text into something it never intended.</a:t>
            </a:r>
            <a:endParaRPr lang="en-US" sz="1500">
              <a:latin typeface="Arial" charset="0"/>
              <a:ea typeface="ＭＳ 明朝" charset="-128"/>
            </a:endParaRPr>
          </a:p>
        </p:txBody>
      </p:sp>
      <p:sp>
        <p:nvSpPr>
          <p:cNvPr id="1042437" name="Line 5"/>
          <p:cNvSpPr>
            <a:spLocks noChangeShapeType="1"/>
          </p:cNvSpPr>
          <p:nvPr/>
        </p:nvSpPr>
        <p:spPr bwMode="auto">
          <a:xfrm flipV="1">
            <a:off x="5715000" y="381000"/>
            <a:ext cx="0" cy="2590800"/>
          </a:xfrm>
          <a:prstGeom prst="lin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pic>
        <p:nvPicPr>
          <p:cNvPr id="1042438" name="Picture 6" descr="C:\Documents and Settings\Owner\My Documents\Educational Illustrations\ctslogosm.gif"/>
          <p:cNvPicPr>
            <a:picLocks noChangeAspect="1" noChangeArrowheads="1"/>
          </p:cNvPicPr>
          <p:nvPr/>
        </p:nvPicPr>
        <p:blipFill>
          <a:blip r:embed="rId4" cstate="print"/>
          <a:srcRect/>
          <a:stretch>
            <a:fillRect/>
          </a:stretch>
        </p:blipFill>
        <p:spPr bwMode="auto">
          <a:xfrm>
            <a:off x="6934200" y="381000"/>
            <a:ext cx="3200400" cy="2209800"/>
          </a:xfrm>
          <a:prstGeom prst="rect">
            <a:avLst/>
          </a:prstGeom>
          <a:noFill/>
        </p:spPr>
      </p:pic>
    </p:spTree>
    <p:extLst>
      <p:ext uri="{BB962C8B-B14F-4D97-AF65-F5344CB8AC3E}">
        <p14:creationId xmlns:p14="http://schemas.microsoft.com/office/powerpoint/2010/main" val="3248720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A1F0C-DDD0-405C-91E9-B8FA2E5CAE1D}"/>
              </a:ext>
            </a:extLst>
          </p:cNvPr>
          <p:cNvSpPr>
            <a:spLocks noGrp="1"/>
          </p:cNvSpPr>
          <p:nvPr>
            <p:ph type="ctrTitle"/>
          </p:nvPr>
        </p:nvSpPr>
        <p:spPr>
          <a:xfrm>
            <a:off x="1299411" y="2560320"/>
            <a:ext cx="9567511" cy="2121742"/>
          </a:xfrm>
        </p:spPr>
        <p:txBody>
          <a:bodyPr/>
          <a:lstStyle/>
          <a:p>
            <a:r>
              <a:rPr lang="en-US" sz="3600" b="1" dirty="0">
                <a:solidFill>
                  <a:srgbClr val="0070C0"/>
                </a:solidFill>
                <a:effectLst>
                  <a:outerShdw blurRad="38100" dist="38100" dir="2700000" algn="tl">
                    <a:srgbClr val="000000">
                      <a:alpha val="43137"/>
                    </a:srgbClr>
                  </a:outerShdw>
                </a:effectLst>
                <a:latin typeface="Algerian" panose="04020705040A02060702" pitchFamily="82" charset="0"/>
              </a:rPr>
              <a:t>21st Century Churches of Christ Debate:</a:t>
            </a:r>
            <a:br>
              <a:rPr lang="en-US" sz="3600" b="1" dirty="0">
                <a:solidFill>
                  <a:srgbClr val="0070C0"/>
                </a:solidFill>
                <a:effectLst>
                  <a:outerShdw blurRad="38100" dist="38100" dir="2700000" algn="tl">
                    <a:srgbClr val="000000">
                      <a:alpha val="43137"/>
                    </a:srgbClr>
                  </a:outerShdw>
                </a:effectLst>
                <a:latin typeface="Algerian" panose="04020705040A02060702" pitchFamily="82" charset="0"/>
              </a:rPr>
            </a:br>
            <a:br>
              <a:rPr lang="en-US" sz="3600" b="1" dirty="0">
                <a:solidFill>
                  <a:srgbClr val="0070C0"/>
                </a:solidFill>
                <a:effectLst>
                  <a:outerShdw blurRad="38100" dist="38100" dir="2700000" algn="tl">
                    <a:srgbClr val="000000">
                      <a:alpha val="43137"/>
                    </a:srgbClr>
                  </a:outerShdw>
                </a:effectLst>
                <a:latin typeface="Algerian" panose="04020705040A02060702" pitchFamily="82" charset="0"/>
              </a:rPr>
            </a:br>
            <a:r>
              <a:rPr lang="en-US" sz="5400" b="1" dirty="0">
                <a:solidFill>
                  <a:srgbClr val="0070C0"/>
                </a:solidFill>
                <a:effectLst>
                  <a:outerShdw blurRad="38100" dist="38100" dir="2700000" algn="tl">
                    <a:srgbClr val="000000">
                      <a:alpha val="43137"/>
                    </a:srgbClr>
                  </a:outerShdw>
                </a:effectLst>
                <a:latin typeface="Algerian" panose="04020705040A02060702" pitchFamily="82" charset="0"/>
              </a:rPr>
              <a:t>BROTHERHOOD &amp; FELLOWSHIP</a:t>
            </a:r>
          </a:p>
        </p:txBody>
      </p:sp>
      <p:sp>
        <p:nvSpPr>
          <p:cNvPr id="2" name="Action Button: Go to Beginning 1">
            <a:hlinkClick r:id="rId2" action="ppaction://hlinksldjump" highlightClick="1"/>
            <a:extLst>
              <a:ext uri="{FF2B5EF4-FFF2-40B4-BE49-F238E27FC236}">
                <a16:creationId xmlns:a16="http://schemas.microsoft.com/office/drawing/2014/main" id="{8C2E8074-3BE3-42CE-AA67-37AC7788C005}"/>
              </a:ext>
            </a:extLst>
          </p:cNvPr>
          <p:cNvSpPr/>
          <p:nvPr/>
        </p:nvSpPr>
        <p:spPr>
          <a:xfrm>
            <a:off x="9925235" y="4873841"/>
            <a:ext cx="802720" cy="554142"/>
          </a:xfrm>
          <a:prstGeom prst="actionButtonBeginning">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A1E8F9E-23DB-4531-802A-FFB9BD48B4DA}"/>
              </a:ext>
            </a:extLst>
          </p:cNvPr>
          <p:cNvSpPr/>
          <p:nvPr/>
        </p:nvSpPr>
        <p:spPr>
          <a:xfrm>
            <a:off x="10111665" y="5042517"/>
            <a:ext cx="616289" cy="215444"/>
          </a:xfrm>
          <a:prstGeom prst="rect">
            <a:avLst/>
          </a:prstGeom>
          <a:noFill/>
        </p:spPr>
        <p:txBody>
          <a:bodyPr wrap="square" lIns="91440" tIns="45720" rIns="91440" bIns="45720">
            <a:spAutoFit/>
          </a:bodyPr>
          <a:lstStyle/>
          <a:p>
            <a:pPr algn="ctr"/>
            <a:r>
              <a:rPr lang="en-US" sz="800" b="1" cap="none" spc="50" dirty="0">
                <a:ln w="0"/>
                <a:solidFill>
                  <a:schemeClr val="bg2"/>
                </a:solidFill>
                <a:effectLst>
                  <a:innerShdw blurRad="63500" dist="50800" dir="13500000">
                    <a:srgbClr val="000000">
                      <a:alpha val="50000"/>
                    </a:srgbClr>
                  </a:innerShdw>
                </a:effectLst>
                <a:hlinkClick r:id="rId2" action="ppaction://hlinksldjump"/>
              </a:rPr>
              <a:t>20TH</a:t>
            </a:r>
            <a:endParaRPr lang="en-US" sz="8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4310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7386220" y="1981200"/>
            <a:ext cx="2519779" cy="1600200"/>
          </a:xfrm>
          <a:prstGeom prst="wedgeRoundRectCallout">
            <a:avLst>
              <a:gd name="adj1" fmla="val -67329"/>
              <a:gd name="adj2" fmla="val 43699"/>
              <a:gd name="adj3" fmla="val 16667"/>
            </a:avLst>
          </a:prstGeom>
          <a:solidFill>
            <a:srgbClr val="33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latin typeface="Calibri"/>
              </a:rPr>
              <a:t>How Do You Maintain Both Unity &amp; Truth?</a:t>
            </a:r>
          </a:p>
        </p:txBody>
      </p:sp>
      <p:sp>
        <p:nvSpPr>
          <p:cNvPr id="3" name="Cloud Callout 2"/>
          <p:cNvSpPr/>
          <p:nvPr/>
        </p:nvSpPr>
        <p:spPr>
          <a:xfrm>
            <a:off x="4648200" y="762000"/>
            <a:ext cx="2819399" cy="2133600"/>
          </a:xfrm>
          <a:prstGeom prst="cloudCallout">
            <a:avLst>
              <a:gd name="adj1" fmla="val 8972"/>
              <a:gd name="adj2" fmla="val 68129"/>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white"/>
                </a:solidFill>
                <a:effectLst>
                  <a:outerShdw blurRad="38100" dist="38100" dir="2700000" algn="tl">
                    <a:srgbClr val="000000">
                      <a:alpha val="43137"/>
                    </a:srgbClr>
                  </a:outerShdw>
                </a:effectLst>
                <a:latin typeface="Calibri"/>
              </a:rPr>
              <a:t>RegulativePrinciple</a:t>
            </a:r>
            <a:r>
              <a:rPr lang="en-US" sz="2800" b="1" i="1" dirty="0">
                <a:solidFill>
                  <a:prstClr val="white"/>
                </a:solidFill>
                <a:effectLst>
                  <a:outerShdw blurRad="38100" dist="38100" dir="2700000" algn="tl">
                    <a:srgbClr val="000000">
                      <a:alpha val="43137"/>
                    </a:srgbClr>
                  </a:outerShdw>
                </a:effectLst>
                <a:latin typeface="Calibri"/>
              </a:rPr>
              <a:t>?</a:t>
            </a:r>
          </a:p>
        </p:txBody>
      </p:sp>
      <p:pic>
        <p:nvPicPr>
          <p:cNvPr id="5" name="Picture 2" descr="C:\Users\John\Dropbox\Dalraida\QuestionsAboutGod\orange man thinking question.jpg"/>
          <p:cNvPicPr>
            <a:picLocks noChangeAspect="1" noChangeArrowheads="1"/>
          </p:cNvPicPr>
          <p:nvPr/>
        </p:nvPicPr>
        <p:blipFill>
          <a:blip r:embed="rId2" cstate="print">
            <a:clrChange>
              <a:clrFrom>
                <a:srgbClr val="FEFEFE"/>
              </a:clrFrom>
              <a:clrTo>
                <a:srgbClr val="FEFEFE">
                  <a:alpha val="0"/>
                </a:srgbClr>
              </a:clrTo>
            </a:clrChange>
          </a:blip>
          <a:srcRect l="24190" t="37976" r="27431"/>
          <a:stretch>
            <a:fillRect/>
          </a:stretch>
        </p:blipFill>
        <p:spPr bwMode="auto">
          <a:xfrm>
            <a:off x="5334000" y="3403600"/>
            <a:ext cx="2133600" cy="2628900"/>
          </a:xfrm>
          <a:prstGeom prst="rect">
            <a:avLst/>
          </a:prstGeom>
          <a:noFill/>
        </p:spPr>
      </p:pic>
      <p:sp>
        <p:nvSpPr>
          <p:cNvPr id="7" name="Rectangular Callout 6"/>
          <p:cNvSpPr/>
          <p:nvPr/>
        </p:nvSpPr>
        <p:spPr>
          <a:xfrm>
            <a:off x="2362200" y="1878367"/>
            <a:ext cx="2218678" cy="1905000"/>
          </a:xfrm>
          <a:prstGeom prst="wedgeRectCallout">
            <a:avLst>
              <a:gd name="adj1" fmla="val 76196"/>
              <a:gd name="adj2" fmla="val 33985"/>
            </a:avLst>
          </a:prstGeom>
          <a:solidFill>
            <a:srgbClr val="AEFF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ysClr val="windowText" lastClr="000000"/>
                </a:solidFill>
                <a:effectLst>
                  <a:outerShdw blurRad="38100" dist="38100" dir="2700000" algn="tl">
                    <a:srgbClr val="000000">
                      <a:alpha val="43137"/>
                    </a:srgbClr>
                  </a:outerShdw>
                </a:effectLst>
                <a:latin typeface="Calibri"/>
              </a:rPr>
              <a:t>Decision Science?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3" presetClass="entr" presetSubtype="27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2/3*#ppt_w"/>
                                          </p:val>
                                        </p:tav>
                                        <p:tav tm="100000">
                                          <p:val>
                                            <p:strVal val="#ppt_w"/>
                                          </p:val>
                                        </p:tav>
                                      </p:tavLst>
                                    </p:anim>
                                    <p:anim calcmode="lin" valueType="num">
                                      <p:cBhvr>
                                        <p:cTn id="12" dur="500" fill="hold"/>
                                        <p:tgtEl>
                                          <p:spTgt spid="2"/>
                                        </p:tgtEl>
                                        <p:attrNameLst>
                                          <p:attrName>ppt_h</p:attrName>
                                        </p:attrNameLst>
                                      </p:cBhvr>
                                      <p:tavLst>
                                        <p:tav tm="0">
                                          <p:val>
                                            <p:strVal val="2/3*#ppt_h"/>
                                          </p:val>
                                        </p:tav>
                                        <p:tav tm="100000">
                                          <p:val>
                                            <p:strVal val="#ppt_h"/>
                                          </p:val>
                                        </p:tav>
                                      </p:tavLst>
                                    </p:anim>
                                  </p:childTnLst>
                                </p:cTn>
                              </p:par>
                            </p:childTnLst>
                          </p:cTn>
                        </p:par>
                        <p:par>
                          <p:cTn id="13" fill="hold">
                            <p:stCondLst>
                              <p:cond delay="1000"/>
                            </p:stCondLst>
                            <p:childTnLst>
                              <p:par>
                                <p:cTn id="14" presetID="23" presetClass="entr" presetSubtype="27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2/3*#ppt_w"/>
                                          </p:val>
                                        </p:tav>
                                        <p:tav tm="100000">
                                          <p:val>
                                            <p:strVal val="#ppt_w"/>
                                          </p:val>
                                        </p:tav>
                                      </p:tavLst>
                                    </p:anim>
                                    <p:anim calcmode="lin" valueType="num">
                                      <p:cBhvr>
                                        <p:cTn id="17" dur="500" fill="hold"/>
                                        <p:tgtEl>
                                          <p:spTgt spid="3"/>
                                        </p:tgtEl>
                                        <p:attrNameLst>
                                          <p:attrName>ppt_h</p:attrName>
                                        </p:attrNameLst>
                                      </p:cBhvr>
                                      <p:tavLst>
                                        <p:tav tm="0">
                                          <p:val>
                                            <p:strVal val="2/3*#ppt_h"/>
                                          </p:val>
                                        </p:tav>
                                        <p:tav tm="100000">
                                          <p:val>
                                            <p:strVal val="#ppt_h"/>
                                          </p:val>
                                        </p:tav>
                                      </p:tavLst>
                                    </p:anim>
                                  </p:childTnLst>
                                </p:cTn>
                              </p:par>
                            </p:childTnLst>
                          </p:cTn>
                        </p:par>
                        <p:par>
                          <p:cTn id="18" fill="hold">
                            <p:stCondLst>
                              <p:cond delay="1500"/>
                            </p:stCondLst>
                            <p:childTnLst>
                              <p:par>
                                <p:cTn id="19" presetID="23" presetClass="entr" presetSubtype="27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strVal val="2/3*#ppt_w"/>
                                          </p:val>
                                        </p:tav>
                                        <p:tav tm="100000">
                                          <p:val>
                                            <p:strVal val="#ppt_w"/>
                                          </p:val>
                                        </p:tav>
                                      </p:tavLst>
                                    </p:anim>
                                    <p:anim calcmode="lin" valueType="num">
                                      <p:cBhvr>
                                        <p:cTn id="22"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434" name="Picture 2" descr="Bkg_color2"/>
          <p:cNvPicPr>
            <a:picLocks noChangeAspect="1" noChangeArrowheads="1"/>
          </p:cNvPicPr>
          <p:nvPr/>
        </p:nvPicPr>
        <p:blipFill>
          <a:blip r:embed="rId3" cstate="print"/>
          <a:srcRect/>
          <a:stretch>
            <a:fillRect/>
          </a:stretch>
        </p:blipFill>
        <p:spPr bwMode="auto">
          <a:xfrm>
            <a:off x="0" y="1"/>
            <a:ext cx="12192000" cy="6856413"/>
          </a:xfrm>
          <a:prstGeom prst="rect">
            <a:avLst/>
          </a:prstGeom>
          <a:noFill/>
        </p:spPr>
      </p:pic>
      <p:sp>
        <p:nvSpPr>
          <p:cNvPr id="1042435" name="Rectangle 3"/>
          <p:cNvSpPr>
            <a:spLocks noGrp="1" noChangeArrowheads="1"/>
          </p:cNvSpPr>
          <p:nvPr>
            <p:ph type="ctrTitle"/>
          </p:nvPr>
        </p:nvSpPr>
        <p:spPr>
          <a:xfrm>
            <a:off x="1752600" y="457200"/>
            <a:ext cx="3581400" cy="2438400"/>
          </a:xfrm>
        </p:spPr>
        <p:txBody>
          <a:bodyPr anchor="t"/>
          <a:lstStyle/>
          <a:p>
            <a:pPr algn="r"/>
            <a:r>
              <a:rPr lang="en-US" sz="4000" b="1">
                <a:solidFill>
                  <a:srgbClr val="FF6600"/>
                </a:solidFill>
                <a:effectLst>
                  <a:outerShdw blurRad="38100" dist="38100" dir="2700000" algn="tl">
                    <a:srgbClr val="C0C0C0"/>
                  </a:outerShdw>
                </a:effectLst>
                <a:latin typeface="Arial" charset="0"/>
                <a:ea typeface="ＭＳ 明朝" charset="-128"/>
              </a:rPr>
              <a:t>Levels of</a:t>
            </a:r>
            <a:br>
              <a:rPr lang="en-US" sz="4000" b="1">
                <a:solidFill>
                  <a:srgbClr val="FF6600"/>
                </a:solidFill>
                <a:effectLst>
                  <a:outerShdw blurRad="38100" dist="38100" dir="2700000" algn="tl">
                    <a:srgbClr val="C0C0C0"/>
                  </a:outerShdw>
                </a:effectLst>
                <a:latin typeface="Arial" charset="0"/>
                <a:ea typeface="ＭＳ 明朝" charset="-128"/>
              </a:rPr>
            </a:br>
            <a:r>
              <a:rPr lang="en-US" sz="4000" b="1">
                <a:solidFill>
                  <a:srgbClr val="FF6600"/>
                </a:solidFill>
                <a:effectLst>
                  <a:outerShdw blurRad="38100" dist="38100" dir="2700000" algn="tl">
                    <a:srgbClr val="C0C0C0"/>
                  </a:outerShdw>
                </a:effectLst>
                <a:latin typeface="Arial" charset="0"/>
                <a:ea typeface="ＭＳ 明朝" charset="-128"/>
              </a:rPr>
              <a:t>Authority</a:t>
            </a:r>
            <a:br>
              <a:rPr lang="en-US" sz="3600">
                <a:solidFill>
                  <a:schemeClr val="bg1"/>
                </a:solidFill>
                <a:latin typeface="Arial" charset="0"/>
                <a:ea typeface="ＭＳ 明朝" charset="-128"/>
              </a:rPr>
            </a:br>
            <a:endParaRPr lang="en-US">
              <a:latin typeface="Courier" pitchFamily="-100" charset="0"/>
              <a:ea typeface="ＭＳ 明朝" charset="-128"/>
            </a:endParaRPr>
          </a:p>
        </p:txBody>
      </p:sp>
      <p:sp>
        <p:nvSpPr>
          <p:cNvPr id="1042436" name="Rectangle 4"/>
          <p:cNvSpPr>
            <a:spLocks noGrp="1" noChangeArrowheads="1"/>
          </p:cNvSpPr>
          <p:nvPr>
            <p:ph type="subTitle" idx="1"/>
          </p:nvPr>
        </p:nvSpPr>
        <p:spPr>
          <a:xfrm>
            <a:off x="1752600" y="2895600"/>
            <a:ext cx="8686800" cy="3810000"/>
          </a:xfrm>
        </p:spPr>
        <p:txBody>
          <a:bodyPr/>
          <a:lstStyle/>
          <a:p>
            <a:pPr marL="533400" indent="-533400" algn="l"/>
            <a:r>
              <a:rPr lang="en-US" sz="2000">
                <a:latin typeface="Arial" charset="0"/>
                <a:ea typeface="ＭＳ 明朝" charset="-128"/>
              </a:rPr>
              <a:t>Ideas discerned from the text have different levels of authority. That is to</a:t>
            </a:r>
          </a:p>
          <a:p>
            <a:pPr marL="533400" indent="-533400" algn="l"/>
            <a:r>
              <a:rPr lang="en-US" sz="2000">
                <a:latin typeface="Arial" charset="0"/>
                <a:ea typeface="ＭＳ 明朝" charset="-128"/>
              </a:rPr>
              <a:t>say, some propositions derive less directly from the Bible than others.</a:t>
            </a:r>
            <a:endParaRPr lang="en-US" sz="1500">
              <a:latin typeface="Arial" charset="0"/>
              <a:ea typeface="ＭＳ 明朝" charset="-128"/>
            </a:endParaRPr>
          </a:p>
          <a:p>
            <a:pPr marL="533400" indent="-533400" algn="l"/>
            <a:endParaRPr lang="en-US" sz="1000">
              <a:latin typeface="Arial" charset="0"/>
              <a:ea typeface="ＭＳ 明朝" charset="-128"/>
            </a:endParaRPr>
          </a:p>
          <a:p>
            <a:pPr marL="533400" indent="-533400" algn="l">
              <a:buFont typeface="Arial" charset="0"/>
              <a:buAutoNum type="arabicPeriod"/>
            </a:pPr>
            <a:r>
              <a:rPr lang="en-US" sz="2000" i="1">
                <a:latin typeface="Arial" charset="0"/>
                <a:ea typeface="ＭＳ 明朝" charset="-128"/>
              </a:rPr>
              <a:t>Direct biblical authority</a:t>
            </a:r>
            <a:r>
              <a:rPr lang="en-US" sz="2000">
                <a:latin typeface="Arial" charset="0"/>
                <a:ea typeface="ＭＳ 明朝" charset="-128"/>
              </a:rPr>
              <a:t> describes ideas that exactly correspond to the teaching of the text. The sermon preaches what the Bible teaches.</a:t>
            </a:r>
          </a:p>
          <a:p>
            <a:pPr marL="533400" indent="-533400" algn="l">
              <a:buFont typeface="Arial" charset="0"/>
              <a:buAutoNum type="arabicPeriod"/>
            </a:pPr>
            <a:r>
              <a:rPr lang="en-US" sz="2000" i="1">
                <a:latin typeface="Arial" charset="0"/>
                <a:ea typeface="ＭＳ 明朝" charset="-128"/>
              </a:rPr>
              <a:t>Indirect biblical authority</a:t>
            </a:r>
            <a:r>
              <a:rPr lang="en-US" sz="2000">
                <a:latin typeface="Arial" charset="0"/>
                <a:ea typeface="ＭＳ 明朝" charset="-128"/>
              </a:rPr>
              <a:t> describes ideas that are only inferred from the text.</a:t>
            </a:r>
          </a:p>
          <a:p>
            <a:pPr marL="533400" indent="-533400" algn="l">
              <a:buFont typeface="Arial" charset="0"/>
              <a:buAutoNum type="arabicPeriod"/>
            </a:pPr>
            <a:r>
              <a:rPr lang="en-US" sz="2000" i="1">
                <a:latin typeface="Arial" charset="0"/>
                <a:ea typeface="ＭＳ 明朝" charset="-128"/>
              </a:rPr>
              <a:t>Casual biblical authority</a:t>
            </a:r>
            <a:r>
              <a:rPr lang="en-US" sz="2000">
                <a:latin typeface="Arial" charset="0"/>
                <a:ea typeface="ＭＳ 明朝" charset="-128"/>
              </a:rPr>
              <a:t> describes ideas that are only vaguely suggested by the text.</a:t>
            </a:r>
          </a:p>
          <a:p>
            <a:pPr marL="533400" indent="-533400" algn="l">
              <a:buFont typeface="Arial" charset="0"/>
              <a:buAutoNum type="arabicPeriod"/>
            </a:pPr>
            <a:r>
              <a:rPr lang="en-US" sz="2000" i="1">
                <a:latin typeface="Arial" charset="0"/>
                <a:ea typeface="ＭＳ 明朝" charset="-128"/>
              </a:rPr>
              <a:t>Corrupted biblical authority</a:t>
            </a:r>
            <a:r>
              <a:rPr lang="en-US" sz="2000">
                <a:latin typeface="Arial" charset="0"/>
                <a:ea typeface="ＭＳ 明朝" charset="-128"/>
              </a:rPr>
              <a:t> describes ideas that twist the meaning of the text into something it never intended.</a:t>
            </a:r>
            <a:endParaRPr lang="en-US" sz="1500">
              <a:latin typeface="Arial" charset="0"/>
              <a:ea typeface="ＭＳ 明朝" charset="-128"/>
            </a:endParaRPr>
          </a:p>
        </p:txBody>
      </p:sp>
      <p:sp>
        <p:nvSpPr>
          <p:cNvPr id="1042437" name="Line 5"/>
          <p:cNvSpPr>
            <a:spLocks noChangeShapeType="1"/>
          </p:cNvSpPr>
          <p:nvPr/>
        </p:nvSpPr>
        <p:spPr bwMode="auto">
          <a:xfrm flipV="1">
            <a:off x="5715000" y="381000"/>
            <a:ext cx="0" cy="2590800"/>
          </a:xfrm>
          <a:prstGeom prst="lin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pic>
        <p:nvPicPr>
          <p:cNvPr id="1042438" name="Picture 6" descr="C:\Documents and Settings\Owner\My Documents\Educational Illustrations\ctslogosm.gif"/>
          <p:cNvPicPr>
            <a:picLocks noChangeAspect="1" noChangeArrowheads="1"/>
          </p:cNvPicPr>
          <p:nvPr/>
        </p:nvPicPr>
        <p:blipFill>
          <a:blip r:embed="rId4" cstate="print"/>
          <a:srcRect/>
          <a:stretch>
            <a:fillRect/>
          </a:stretch>
        </p:blipFill>
        <p:spPr bwMode="auto">
          <a:xfrm>
            <a:off x="6934200" y="381000"/>
            <a:ext cx="3200400" cy="2209800"/>
          </a:xfrm>
          <a:prstGeom prst="rect">
            <a:avLst/>
          </a:prstGeom>
          <a:noFill/>
        </p:spPr>
      </p:pic>
    </p:spTree>
    <p:extLst>
      <p:ext uri="{BB962C8B-B14F-4D97-AF65-F5344CB8AC3E}">
        <p14:creationId xmlns:p14="http://schemas.microsoft.com/office/powerpoint/2010/main" val="3252888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955394" name="WordArt 2"/>
          <p:cNvSpPr>
            <a:spLocks noChangeArrowheads="1" noChangeShapeType="1" noTextEdit="1"/>
          </p:cNvSpPr>
          <p:nvPr/>
        </p:nvSpPr>
        <p:spPr bwMode="auto">
          <a:xfrm>
            <a:off x="2209800" y="228600"/>
            <a:ext cx="8001000" cy="7620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000082"/>
                    </a:gs>
                    <a:gs pos="30000">
                      <a:srgbClr val="66008F"/>
                    </a:gs>
                    <a:gs pos="64999">
                      <a:srgbClr val="BA0066"/>
                    </a:gs>
                    <a:gs pos="89999">
                      <a:srgbClr val="FF0000"/>
                    </a:gs>
                    <a:gs pos="100000">
                      <a:srgbClr val="FF8200"/>
                    </a:gs>
                  </a:gsLst>
                  <a:lin ang="5400000" scaled="1"/>
                </a:gradFill>
                <a:effectLst>
                  <a:outerShdw blurRad="38100" dist="38100" dir="2700000" algn="tl">
                    <a:srgbClr val="000000">
                      <a:alpha val="43137"/>
                    </a:srgbClr>
                  </a:outerShdw>
                </a:effectLst>
                <a:uLnTx/>
                <a:uFillTx/>
                <a:latin typeface="Arial Black"/>
                <a:ea typeface="+mn-ea"/>
                <a:cs typeface="+mn-cs"/>
              </a:rPr>
              <a:t>Disciples Decision Science:</a:t>
            </a:r>
          </a:p>
        </p:txBody>
      </p:sp>
      <p:sp>
        <p:nvSpPr>
          <p:cNvPr id="955395" name="WordArt 3"/>
          <p:cNvSpPr>
            <a:spLocks noChangeArrowheads="1" noChangeShapeType="1" noTextEdit="1"/>
          </p:cNvSpPr>
          <p:nvPr/>
        </p:nvSpPr>
        <p:spPr bwMode="auto">
          <a:xfrm>
            <a:off x="2209800" y="1828800"/>
            <a:ext cx="8077200" cy="48006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38100" dist="38100" dir="2700000" algn="tl">
                    <a:srgbClr val="000000">
                      <a:alpha val="43137"/>
                    </a:srgbClr>
                  </a:outerShdw>
                </a:effectLst>
                <a:uLnTx/>
                <a:uFillTx/>
                <a:latin typeface="Arial Black"/>
                <a:ea typeface="+mn-ea"/>
                <a:cs typeface="+mn-cs"/>
              </a:rPr>
              <a:t>Primary:  Direct Command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38100" dist="38100" dir="2700000" algn="tl">
                    <a:srgbClr val="000000">
                      <a:alpha val="43137"/>
                    </a:srgbClr>
                  </a:outerShdw>
                </a:effectLst>
                <a:uLnTx/>
                <a:uFillTx/>
                <a:latin typeface="Arial Black"/>
                <a:ea typeface="+mn-ea"/>
                <a:cs typeface="+mn-cs"/>
              </a:rPr>
              <a:t>Secondary:  Approved Example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38100" dist="38100" dir="2700000" algn="tl">
                    <a:srgbClr val="000000">
                      <a:alpha val="43137"/>
                    </a:srgbClr>
                  </a:outerShdw>
                </a:effectLst>
                <a:uLnTx/>
                <a:uFillTx/>
                <a:latin typeface="Arial Black"/>
                <a:ea typeface="+mn-ea"/>
                <a:cs typeface="+mn-cs"/>
              </a:rPr>
              <a:t>Tertiary:  Necessary Implication</a:t>
            </a:r>
          </a:p>
        </p:txBody>
      </p:sp>
      <p:sp>
        <p:nvSpPr>
          <p:cNvPr id="955396" name="Comment 4"/>
          <p:cNvSpPr>
            <a:spLocks noChangeArrowheads="1"/>
          </p:cNvSpPr>
          <p:nvPr/>
        </p:nvSpPr>
        <p:spPr bwMode="auto">
          <a:xfrm>
            <a:off x="1066800" y="-1295400"/>
            <a:ext cx="99822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David Lee Burris:      </a:t>
            </a:r>
            <a:r>
              <a:rPr kumimoji="0" lang="en-US" sz="1600" b="1"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Arrival At Formal Doctrine</a:t>
            </a:r>
            <a:endParaRPr kumimoji="0" lang="en-US" sz="1600" b="1" i="1"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Amphiboly Of Multiple Meaning Contextually Limiting;  What Is Behavioral Approved Thread?</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Tertiary Concept From 1647 Westminster Confession “necessary consequence scriptural deduced”    </a:t>
            </a:r>
          </a:p>
        </p:txBody>
      </p:sp>
    </p:spTree>
    <p:extLst>
      <p:ext uri="{BB962C8B-B14F-4D97-AF65-F5344CB8AC3E}">
        <p14:creationId xmlns:p14="http://schemas.microsoft.com/office/powerpoint/2010/main" val="126077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55394"/>
                                        </p:tgtEl>
                                        <p:attrNameLst>
                                          <p:attrName>style.visibility</p:attrName>
                                        </p:attrNameLst>
                                      </p:cBhvr>
                                      <p:to>
                                        <p:strVal val="visible"/>
                                      </p:to>
                                    </p:set>
                                    <p:anim calcmode="lin" valueType="num">
                                      <p:cBhvr>
                                        <p:cTn id="7" dur="5000" fill="hold"/>
                                        <p:tgtEl>
                                          <p:spTgt spid="955394"/>
                                        </p:tgtEl>
                                        <p:attrNameLst>
                                          <p:attrName>ppt_w</p:attrName>
                                        </p:attrNameLst>
                                      </p:cBhvr>
                                      <p:tavLst>
                                        <p:tav tm="0" fmla="#ppt_w*sin(2.5*pi*$)">
                                          <p:val>
                                            <p:fltVal val="0"/>
                                          </p:val>
                                        </p:tav>
                                        <p:tav tm="100000">
                                          <p:val>
                                            <p:fltVal val="1"/>
                                          </p:val>
                                        </p:tav>
                                      </p:tavLst>
                                    </p:anim>
                                    <p:anim calcmode="lin" valueType="num">
                                      <p:cBhvr>
                                        <p:cTn id="8" dur="5000" fill="hold"/>
                                        <p:tgtEl>
                                          <p:spTgt spid="9553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55395"/>
                                        </p:tgtEl>
                                        <p:attrNameLst>
                                          <p:attrName>style.visibility</p:attrName>
                                        </p:attrNameLst>
                                      </p:cBhvr>
                                      <p:to>
                                        <p:strVal val="visible"/>
                                      </p:to>
                                    </p:set>
                                    <p:anim calcmode="lin" valueType="num">
                                      <p:cBhvr>
                                        <p:cTn id="13" dur="500" fill="hold"/>
                                        <p:tgtEl>
                                          <p:spTgt spid="955395"/>
                                        </p:tgtEl>
                                        <p:attrNameLst>
                                          <p:attrName>ppt_w</p:attrName>
                                        </p:attrNameLst>
                                      </p:cBhvr>
                                      <p:tavLst>
                                        <p:tav tm="0">
                                          <p:val>
                                            <p:fltVal val="0"/>
                                          </p:val>
                                        </p:tav>
                                        <p:tav tm="100000">
                                          <p:val>
                                            <p:strVal val="#ppt_w"/>
                                          </p:val>
                                        </p:tav>
                                      </p:tavLst>
                                    </p:anim>
                                    <p:anim calcmode="lin" valueType="num">
                                      <p:cBhvr>
                                        <p:cTn id="14" dur="500" fill="hold"/>
                                        <p:tgtEl>
                                          <p:spTgt spid="9553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4" grpId="0" animBg="1"/>
      <p:bldP spid="95539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21570" name="Rectangle 2"/>
          <p:cNvSpPr>
            <a:spLocks noGrp="1" noChangeArrowheads="1"/>
          </p:cNvSpPr>
          <p:nvPr>
            <p:ph type="title"/>
          </p:nvPr>
        </p:nvSpPr>
        <p:spPr>
          <a:xfrm>
            <a:off x="1366888" y="457200"/>
            <a:ext cx="9304254" cy="685800"/>
          </a:xfrm>
        </p:spPr>
        <p:txBody>
          <a:bodyPr/>
          <a:lstStyle/>
          <a:p>
            <a:pPr eaLnBrk="1" hangingPunct="1">
              <a:defRPr/>
            </a:pPr>
            <a:r>
              <a:rPr lang="en-US" sz="3600" u="sng" dirty="0">
                <a:solidFill>
                  <a:schemeClr val="accent1"/>
                </a:solidFill>
                <a:effectLst>
                  <a:outerShdw blurRad="38100" dist="38100" dir="2700000" algn="tl">
                    <a:srgbClr val="C0C0C0"/>
                  </a:outerShdw>
                </a:effectLst>
                <a:latin typeface="Calligrapher" pitchFamily="2" charset="0"/>
              </a:rPr>
              <a:t>One Body\Implication &amp; Inference\Fall 1988:</a:t>
            </a:r>
          </a:p>
        </p:txBody>
      </p:sp>
      <p:sp>
        <p:nvSpPr>
          <p:cNvPr id="3821571" name="Rectangle 3"/>
          <p:cNvSpPr>
            <a:spLocks noGrp="1" noChangeArrowheads="1"/>
          </p:cNvSpPr>
          <p:nvPr>
            <p:ph type="body" idx="1"/>
          </p:nvPr>
        </p:nvSpPr>
        <p:spPr>
          <a:xfrm>
            <a:off x="2057400" y="1143000"/>
            <a:ext cx="8001000" cy="5334000"/>
          </a:xfrm>
        </p:spPr>
        <p:txBody>
          <a:bodyPr/>
          <a:lstStyle/>
          <a:p>
            <a:pPr eaLnBrk="1" hangingPunct="1">
              <a:lnSpc>
                <a:spcPct val="90000"/>
              </a:lnSpc>
              <a:buFontTx/>
              <a:buBlip>
                <a:blip r:embed="rId4"/>
              </a:buBlip>
              <a:defRPr/>
            </a:pPr>
            <a:r>
              <a:rPr lang="en-US" b="1">
                <a:solidFill>
                  <a:srgbClr val="FFFF99"/>
                </a:solidFill>
                <a:effectLst>
                  <a:outerShdw blurRad="38100" dist="38100" dir="2700000" algn="tl">
                    <a:srgbClr val="C0C0C0"/>
                  </a:outerShdw>
                </a:effectLst>
              </a:rPr>
              <a:t> “Some inferences are feasible,  but not necessary.  Conclusions which are not necessitated by logic,  but are probable    by logic,  are in this class. They are made because they appear wise and expedient.  Other inferences are merely arbitrary.   Such an inference is but one out of a plurality of probable alternatives, any   one of which may be held to the personal satisfaction of the student. One inference enjoys as much worth as another.”</a:t>
            </a:r>
            <a:r>
              <a:rPr lang="en-US" sz="3600" b="1">
                <a:solidFill>
                  <a:srgbClr val="FFFF99"/>
                </a:solidFill>
                <a:effectLst>
                  <a:outerShdw blurRad="38100" dist="38100" dir="2700000" algn="tl">
                    <a:srgbClr val="C0C0C0"/>
                  </a:outerShdw>
                </a:effectLst>
              </a:rPr>
              <a:t> </a:t>
            </a:r>
          </a:p>
          <a:p>
            <a:pPr eaLnBrk="1" hangingPunct="1">
              <a:lnSpc>
                <a:spcPct val="90000"/>
              </a:lnSpc>
              <a:buFontTx/>
              <a:buNone/>
              <a:defRPr/>
            </a:pPr>
            <a:r>
              <a:rPr lang="en-US" sz="3600" b="1">
                <a:solidFill>
                  <a:srgbClr val="FFFF99"/>
                </a:solidFill>
                <a:effectLst>
                  <a:outerShdw blurRad="38100" dist="38100" dir="2700000" algn="tl">
                    <a:srgbClr val="C0C0C0"/>
                  </a:outerShdw>
                </a:effectLst>
              </a:rPr>
              <a:t> </a:t>
            </a:r>
            <a:endParaRPr lang="en-US" sz="4400"/>
          </a:p>
        </p:txBody>
      </p:sp>
    </p:spTree>
    <p:extLst>
      <p:ext uri="{BB962C8B-B14F-4D97-AF65-F5344CB8AC3E}">
        <p14:creationId xmlns:p14="http://schemas.microsoft.com/office/powerpoint/2010/main" val="983399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821570">
                                            <p:txEl>
                                              <p:pRg st="0" end="0"/>
                                            </p:txEl>
                                          </p:spTgt>
                                        </p:tgtEl>
                                        <p:attrNameLst>
                                          <p:attrName>style.visibility</p:attrName>
                                        </p:attrNameLst>
                                      </p:cBhvr>
                                      <p:to>
                                        <p:strVal val="visible"/>
                                      </p:to>
                                    </p:set>
                                    <p:anim calcmode="lin" valueType="num">
                                      <p:cBhvr additive="base">
                                        <p:cTn id="7" dur="300" fill="hold"/>
                                        <p:tgtEl>
                                          <p:spTgt spid="382157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82157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821571">
                                            <p:txEl>
                                              <p:pRg st="0" end="0"/>
                                            </p:txEl>
                                          </p:spTgt>
                                        </p:tgtEl>
                                        <p:attrNameLst>
                                          <p:attrName>style.visibility</p:attrName>
                                        </p:attrNameLst>
                                      </p:cBhvr>
                                      <p:to>
                                        <p:strVal val="visible"/>
                                      </p:to>
                                    </p:set>
                                    <p:anim calcmode="lin" valueType="num">
                                      <p:cBhvr>
                                        <p:cTn id="13" dur="300" fill="hold"/>
                                        <p:tgtEl>
                                          <p:spTgt spid="3821571">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8215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iterate type="wd">
                                    <p:tmPct val="100000"/>
                                  </p:iterate>
                                  <p:childTnLst>
                                    <p:set>
                                      <p:cBhvr>
                                        <p:cTn id="18" dur="1" fill="hold">
                                          <p:stCondLst>
                                            <p:cond delay="0"/>
                                          </p:stCondLst>
                                        </p:cTn>
                                        <p:tgtEl>
                                          <p:spTgt spid="3821571">
                                            <p:txEl>
                                              <p:pRg st="1" end="1"/>
                                            </p:txEl>
                                          </p:spTgt>
                                        </p:tgtEl>
                                        <p:attrNameLst>
                                          <p:attrName>style.visibility</p:attrName>
                                        </p:attrNameLst>
                                      </p:cBhvr>
                                      <p:to>
                                        <p:strVal val="visible"/>
                                      </p:to>
                                    </p:set>
                                    <p:anim calcmode="lin" valueType="num">
                                      <p:cBhvr>
                                        <p:cTn id="19" dur="300" fill="hold"/>
                                        <p:tgtEl>
                                          <p:spTgt spid="3821571">
                                            <p:txEl>
                                              <p:pRg st="1" end="1"/>
                                            </p:txEl>
                                          </p:spTgt>
                                        </p:tgtEl>
                                        <p:attrNameLst>
                                          <p:attrName>ppt_w</p:attrName>
                                        </p:attrNameLst>
                                      </p:cBhvr>
                                      <p:tavLst>
                                        <p:tav tm="0">
                                          <p:val>
                                            <p:fltVal val="0"/>
                                          </p:val>
                                        </p:tav>
                                        <p:tav tm="100000">
                                          <p:val>
                                            <p:strVal val="#ppt_w"/>
                                          </p:val>
                                        </p:tav>
                                      </p:tavLst>
                                    </p:anim>
                                    <p:anim calcmode="lin" valueType="num">
                                      <p:cBhvr>
                                        <p:cTn id="20" dur="300" fill="hold"/>
                                        <p:tgtEl>
                                          <p:spTgt spid="382157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1570" grpId="0" build="p" autoUpdateAnimBg="0"/>
      <p:bldP spid="382157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tile tx="0" ty="0" sx="100000" sy="100000" flip="none" algn="tl"/>
        </a:blipFill>
        <a:effectLst/>
      </p:bgPr>
    </p:bg>
    <p:spTree>
      <p:nvGrpSpPr>
        <p:cNvPr id="1" name=""/>
        <p:cNvGrpSpPr/>
        <p:nvPr/>
      </p:nvGrpSpPr>
      <p:grpSpPr>
        <a:xfrm>
          <a:off x="0" y="0"/>
          <a:ext cx="0" cy="0"/>
          <a:chOff x="0" y="0"/>
          <a:chExt cx="0" cy="0"/>
        </a:xfrm>
      </p:grpSpPr>
      <p:sp>
        <p:nvSpPr>
          <p:cNvPr id="509954" name="WordArt 2"/>
          <p:cNvSpPr>
            <a:spLocks noChangeArrowheads="1" noChangeShapeType="1" noTextEdit="1"/>
          </p:cNvSpPr>
          <p:nvPr/>
        </p:nvSpPr>
        <p:spPr bwMode="auto">
          <a:xfrm>
            <a:off x="2286000" y="990600"/>
            <a:ext cx="7924800" cy="2819400"/>
          </a:xfrm>
          <a:prstGeom prst="rect">
            <a:avLst/>
          </a:prstGeom>
        </p:spPr>
        <p:txBody>
          <a:bodyPr spcFirstLastPara="1" wrap="none" fromWordArt="1">
            <a:prstTxWarp prst="textArchUp">
              <a:avLst>
                <a:gd name="adj" fmla="val 1080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000000"/>
                  </a:solidFill>
                  <a:round/>
                  <a:headEnd/>
                  <a:tailEnd/>
                </a:ln>
                <a:solidFill>
                  <a:srgbClr val="993366"/>
                </a:solidFill>
                <a:effectLst/>
                <a:uLnTx/>
                <a:uFillTx/>
                <a:latin typeface="Arial Black"/>
                <a:ea typeface="+mn-ea"/>
                <a:cs typeface="+mn-cs"/>
              </a:rPr>
              <a:t>Restoration</a:t>
            </a:r>
          </a:p>
        </p:txBody>
      </p:sp>
      <p:sp>
        <p:nvSpPr>
          <p:cNvPr id="509955" name="WordArt 3"/>
          <p:cNvSpPr>
            <a:spLocks noChangeArrowheads="1" noChangeShapeType="1" noTextEdit="1"/>
          </p:cNvSpPr>
          <p:nvPr/>
        </p:nvSpPr>
        <p:spPr bwMode="auto">
          <a:xfrm>
            <a:off x="1676400" y="4191000"/>
            <a:ext cx="8839200" cy="2514600"/>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800000"/>
                </a:solidFill>
                <a:effectLst/>
                <a:uLnTx/>
                <a:uFillTx/>
                <a:latin typeface="Times New Roman"/>
                <a:ea typeface="+mn-ea"/>
                <a:cs typeface="Times New Roman"/>
              </a:rPr>
              <a:t>Divergence</a:t>
            </a:r>
          </a:p>
        </p:txBody>
      </p:sp>
      <p:sp>
        <p:nvSpPr>
          <p:cNvPr id="509956" name="WordArt 4"/>
          <p:cNvSpPr>
            <a:spLocks noChangeArrowheads="1" noChangeShapeType="1" noTextEdit="1"/>
          </p:cNvSpPr>
          <p:nvPr/>
        </p:nvSpPr>
        <p:spPr bwMode="auto">
          <a:xfrm>
            <a:off x="1676400" y="2361537"/>
            <a:ext cx="8839200" cy="2439063"/>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Regulative Principle</a:t>
            </a:r>
          </a:p>
        </p:txBody>
      </p:sp>
    </p:spTree>
    <p:extLst>
      <p:ext uri="{BB962C8B-B14F-4D97-AF65-F5344CB8AC3E}">
        <p14:creationId xmlns:p14="http://schemas.microsoft.com/office/powerpoint/2010/main" val="217915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9956"/>
                                        </p:tgtEl>
                                        <p:attrNameLst>
                                          <p:attrName>style.visibility</p:attrName>
                                        </p:attrNameLst>
                                      </p:cBhvr>
                                      <p:to>
                                        <p:strVal val="visible"/>
                                      </p:to>
                                    </p:set>
                                    <p:anim calcmode="lin" valueType="num">
                                      <p:cBhvr>
                                        <p:cTn id="7" dur="500" fill="hold"/>
                                        <p:tgtEl>
                                          <p:spTgt spid="509956"/>
                                        </p:tgtEl>
                                        <p:attrNameLst>
                                          <p:attrName>ppt_w</p:attrName>
                                        </p:attrNameLst>
                                      </p:cBhvr>
                                      <p:tavLst>
                                        <p:tav tm="0">
                                          <p:val>
                                            <p:fltVal val="0"/>
                                          </p:val>
                                        </p:tav>
                                        <p:tav tm="100000">
                                          <p:val>
                                            <p:strVal val="#ppt_w"/>
                                          </p:val>
                                        </p:tav>
                                      </p:tavLst>
                                    </p:anim>
                                    <p:anim calcmode="lin" valueType="num">
                                      <p:cBhvr>
                                        <p:cTn id="8" dur="500" fill="hold"/>
                                        <p:tgtEl>
                                          <p:spTgt spid="5099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6"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CAF713-1DAE-458B-8A13-9FE53E014639}"/>
              </a:ext>
            </a:extLst>
          </p:cNvPr>
          <p:cNvSpPr/>
          <p:nvPr/>
        </p:nvSpPr>
        <p:spPr>
          <a:xfrm>
            <a:off x="803082" y="1296063"/>
            <a:ext cx="10487770" cy="3278013"/>
          </a:xfrm>
          <a:prstGeom prst="rect">
            <a:avLst/>
          </a:prstGeom>
        </p:spPr>
        <p:txBody>
          <a:bodyPr wrap="square">
            <a:spAutoFit/>
          </a:bodyPr>
          <a:lstStyle/>
          <a:p>
            <a:pPr>
              <a:lnSpc>
                <a:spcPct val="107000"/>
              </a:lnSpc>
              <a:spcAft>
                <a:spcPts val="800"/>
              </a:spcAft>
            </a:pPr>
            <a:r>
              <a:rPr lang="en-US" sz="2400" u="sng" dirty="0">
                <a:solidFill>
                  <a:srgbClr val="FF0000"/>
                </a:solidFill>
                <a:latin typeface="Castellar" panose="020A0402060406010301" pitchFamily="18" charset="0"/>
                <a:ea typeface="Calibri" panose="020F0502020204030204" pitchFamily="34" charset="0"/>
                <a:cs typeface="Times New Roman" panose="02020603050405020304" pitchFamily="18" charset="0"/>
              </a:rPr>
              <a:t>Restoration Movement divide @ Regulative Principle:</a:t>
            </a:r>
          </a:p>
          <a:p>
            <a:pPr>
              <a:lnSpc>
                <a:spcPct val="107000"/>
              </a:lnSpc>
              <a:spcAft>
                <a:spcPts val="800"/>
              </a:spcAft>
            </a:pPr>
            <a:endParaRPr lang="en-US" sz="800" b="1" dirty="0">
              <a:solidFill>
                <a:srgbClr val="FFFF00"/>
              </a:solidFill>
              <a:latin typeface="Castellar" panose="020A0402060406010301"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a:solidFill>
                  <a:srgbClr val="FFFF00"/>
                </a:solidFill>
                <a:latin typeface="Castellar" panose="020A0402060406010301" pitchFamily="18" charset="0"/>
                <a:ea typeface="Calibri" panose="020F0502020204030204" pitchFamily="34" charset="0"/>
                <a:cs typeface="Times New Roman" panose="02020603050405020304" pitchFamily="18" charset="0"/>
              </a:rPr>
              <a:t>DISCIPLES Of Christ - </a:t>
            </a:r>
            <a:r>
              <a:rPr lang="en-US" sz="3600" dirty="0">
                <a:solidFill>
                  <a:srgbClr val="FFFF00"/>
                </a:solidFill>
                <a:latin typeface="Castellar" panose="020A0402060406010301" pitchFamily="18" charset="0"/>
                <a:ea typeface="Calibri" panose="020F0502020204030204" pitchFamily="34" charset="0"/>
                <a:cs typeface="Times New Roman" panose="02020603050405020304" pitchFamily="18" charset="0"/>
              </a:rPr>
              <a:t>“We must not condemn what God has not!” </a:t>
            </a:r>
          </a:p>
          <a:p>
            <a:pPr>
              <a:lnSpc>
                <a:spcPct val="107000"/>
              </a:lnSpc>
              <a:spcAft>
                <a:spcPts val="800"/>
              </a:spcAft>
            </a:pPr>
            <a:r>
              <a:rPr lang="en-US" sz="3600" b="1" dirty="0">
                <a:solidFill>
                  <a:srgbClr val="FFFF00"/>
                </a:solidFill>
                <a:latin typeface="Castellar" panose="020A0402060406010301" pitchFamily="18" charset="0"/>
                <a:ea typeface="Calibri" panose="020F0502020204030204" pitchFamily="34" charset="0"/>
                <a:cs typeface="Times New Roman" panose="02020603050405020304" pitchFamily="18" charset="0"/>
              </a:rPr>
              <a:t>Churches Of Christ – </a:t>
            </a:r>
            <a:r>
              <a:rPr lang="en-US" sz="3600" dirty="0">
                <a:solidFill>
                  <a:srgbClr val="FFFF00"/>
                </a:solidFill>
                <a:latin typeface="Castellar" panose="020A0402060406010301" pitchFamily="18" charset="0"/>
                <a:ea typeface="Calibri" panose="020F0502020204030204" pitchFamily="34" charset="0"/>
                <a:cs typeface="Times New Roman" panose="02020603050405020304" pitchFamily="18" charset="0"/>
              </a:rPr>
              <a:t>“We must not   add what God hasn’t authorized!”</a:t>
            </a:r>
            <a:endParaRPr lang="en-US" sz="3600" dirty="0">
              <a:solidFill>
                <a:srgbClr val="FFFF00"/>
              </a:solidFill>
              <a:effectLst/>
              <a:latin typeface="Castellar" panose="020A0402060406010301"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59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80">
                                          <p:stCondLst>
                                            <p:cond delay="0"/>
                                          </p:stCondLst>
                                        </p:cTn>
                                        <p:tgtEl>
                                          <p:spTgt spid="2">
                                            <p:txEl>
                                              <p:pRg st="2" end="2"/>
                                            </p:txEl>
                                          </p:spTgt>
                                        </p:tgtEl>
                                      </p:cBhvr>
                                    </p:animEffect>
                                    <p:anim calcmode="lin" valueType="num">
                                      <p:cBhvr>
                                        <p:cTn id="2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2" end="2"/>
                                            </p:txEl>
                                          </p:spTgt>
                                        </p:tgtEl>
                                      </p:cBhvr>
                                      <p:to x="100000" y="60000"/>
                                    </p:animScale>
                                    <p:animScale>
                                      <p:cBhvr>
                                        <p:cTn id="30" dur="166" decel="50000">
                                          <p:stCondLst>
                                            <p:cond delay="676"/>
                                          </p:stCondLst>
                                        </p:cTn>
                                        <p:tgtEl>
                                          <p:spTgt spid="2">
                                            <p:txEl>
                                              <p:pRg st="2" end="2"/>
                                            </p:txEl>
                                          </p:spTgt>
                                        </p:tgtEl>
                                      </p:cBhvr>
                                      <p:to x="100000" y="100000"/>
                                    </p:animScale>
                                    <p:animScale>
                                      <p:cBhvr>
                                        <p:cTn id="31" dur="26">
                                          <p:stCondLst>
                                            <p:cond delay="1312"/>
                                          </p:stCondLst>
                                        </p:cTn>
                                        <p:tgtEl>
                                          <p:spTgt spid="2">
                                            <p:txEl>
                                              <p:pRg st="2" end="2"/>
                                            </p:txEl>
                                          </p:spTgt>
                                        </p:tgtEl>
                                      </p:cBhvr>
                                      <p:to x="100000" y="80000"/>
                                    </p:animScale>
                                    <p:animScale>
                                      <p:cBhvr>
                                        <p:cTn id="32" dur="166" decel="50000">
                                          <p:stCondLst>
                                            <p:cond delay="1338"/>
                                          </p:stCondLst>
                                        </p:cTn>
                                        <p:tgtEl>
                                          <p:spTgt spid="2">
                                            <p:txEl>
                                              <p:pRg st="2" end="2"/>
                                            </p:txEl>
                                          </p:spTgt>
                                        </p:tgtEl>
                                      </p:cBhvr>
                                      <p:to x="100000" y="100000"/>
                                    </p:animScale>
                                    <p:animScale>
                                      <p:cBhvr>
                                        <p:cTn id="33" dur="26">
                                          <p:stCondLst>
                                            <p:cond delay="1642"/>
                                          </p:stCondLst>
                                        </p:cTn>
                                        <p:tgtEl>
                                          <p:spTgt spid="2">
                                            <p:txEl>
                                              <p:pRg st="2" end="2"/>
                                            </p:txEl>
                                          </p:spTgt>
                                        </p:tgtEl>
                                      </p:cBhvr>
                                      <p:to x="100000" y="90000"/>
                                    </p:animScale>
                                    <p:animScale>
                                      <p:cBhvr>
                                        <p:cTn id="34" dur="166" decel="50000">
                                          <p:stCondLst>
                                            <p:cond delay="1668"/>
                                          </p:stCondLst>
                                        </p:cTn>
                                        <p:tgtEl>
                                          <p:spTgt spid="2">
                                            <p:txEl>
                                              <p:pRg st="2" end="2"/>
                                            </p:txEl>
                                          </p:spTgt>
                                        </p:tgtEl>
                                      </p:cBhvr>
                                      <p:to x="100000" y="100000"/>
                                    </p:animScale>
                                    <p:animScale>
                                      <p:cBhvr>
                                        <p:cTn id="35" dur="26">
                                          <p:stCondLst>
                                            <p:cond delay="1808"/>
                                          </p:stCondLst>
                                        </p:cTn>
                                        <p:tgtEl>
                                          <p:spTgt spid="2">
                                            <p:txEl>
                                              <p:pRg st="2" end="2"/>
                                            </p:txEl>
                                          </p:spTgt>
                                        </p:tgtEl>
                                      </p:cBhvr>
                                      <p:to x="100000" y="95000"/>
                                    </p:animScale>
                                    <p:animScale>
                                      <p:cBhvr>
                                        <p:cTn id="36" dur="166" decel="50000">
                                          <p:stCondLst>
                                            <p:cond delay="1834"/>
                                          </p:stCondLst>
                                        </p:cTn>
                                        <p:tgtEl>
                                          <p:spTgt spid="2">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wipe(down)">
                                      <p:cBhvr>
                                        <p:cTn id="39" dur="580">
                                          <p:stCondLst>
                                            <p:cond delay="0"/>
                                          </p:stCondLst>
                                        </p:cTn>
                                        <p:tgtEl>
                                          <p:spTgt spid="2">
                                            <p:txEl>
                                              <p:pRg st="3" end="3"/>
                                            </p:txEl>
                                          </p:spTgt>
                                        </p:tgtEl>
                                      </p:cBhvr>
                                    </p:animEffect>
                                    <p:anim calcmode="lin" valueType="num">
                                      <p:cBhvr>
                                        <p:cTn id="40"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xEl>
                                              <p:pRg st="3" end="3"/>
                                            </p:txEl>
                                          </p:spTgt>
                                        </p:tgtEl>
                                      </p:cBhvr>
                                      <p:to x="100000" y="60000"/>
                                    </p:animScale>
                                    <p:animScale>
                                      <p:cBhvr>
                                        <p:cTn id="46" dur="166" decel="50000">
                                          <p:stCondLst>
                                            <p:cond delay="676"/>
                                          </p:stCondLst>
                                        </p:cTn>
                                        <p:tgtEl>
                                          <p:spTgt spid="2">
                                            <p:txEl>
                                              <p:pRg st="3" end="3"/>
                                            </p:txEl>
                                          </p:spTgt>
                                        </p:tgtEl>
                                      </p:cBhvr>
                                      <p:to x="100000" y="100000"/>
                                    </p:animScale>
                                    <p:animScale>
                                      <p:cBhvr>
                                        <p:cTn id="47" dur="26">
                                          <p:stCondLst>
                                            <p:cond delay="1312"/>
                                          </p:stCondLst>
                                        </p:cTn>
                                        <p:tgtEl>
                                          <p:spTgt spid="2">
                                            <p:txEl>
                                              <p:pRg st="3" end="3"/>
                                            </p:txEl>
                                          </p:spTgt>
                                        </p:tgtEl>
                                      </p:cBhvr>
                                      <p:to x="100000" y="80000"/>
                                    </p:animScale>
                                    <p:animScale>
                                      <p:cBhvr>
                                        <p:cTn id="48" dur="166" decel="50000">
                                          <p:stCondLst>
                                            <p:cond delay="1338"/>
                                          </p:stCondLst>
                                        </p:cTn>
                                        <p:tgtEl>
                                          <p:spTgt spid="2">
                                            <p:txEl>
                                              <p:pRg st="3" end="3"/>
                                            </p:txEl>
                                          </p:spTgt>
                                        </p:tgtEl>
                                      </p:cBhvr>
                                      <p:to x="100000" y="100000"/>
                                    </p:animScale>
                                    <p:animScale>
                                      <p:cBhvr>
                                        <p:cTn id="49" dur="26">
                                          <p:stCondLst>
                                            <p:cond delay="1642"/>
                                          </p:stCondLst>
                                        </p:cTn>
                                        <p:tgtEl>
                                          <p:spTgt spid="2">
                                            <p:txEl>
                                              <p:pRg st="3" end="3"/>
                                            </p:txEl>
                                          </p:spTgt>
                                        </p:tgtEl>
                                      </p:cBhvr>
                                      <p:to x="100000" y="90000"/>
                                    </p:animScale>
                                    <p:animScale>
                                      <p:cBhvr>
                                        <p:cTn id="50" dur="166" decel="50000">
                                          <p:stCondLst>
                                            <p:cond delay="1668"/>
                                          </p:stCondLst>
                                        </p:cTn>
                                        <p:tgtEl>
                                          <p:spTgt spid="2">
                                            <p:txEl>
                                              <p:pRg st="3" end="3"/>
                                            </p:txEl>
                                          </p:spTgt>
                                        </p:tgtEl>
                                      </p:cBhvr>
                                      <p:to x="100000" y="100000"/>
                                    </p:animScale>
                                    <p:animScale>
                                      <p:cBhvr>
                                        <p:cTn id="51" dur="26">
                                          <p:stCondLst>
                                            <p:cond delay="1808"/>
                                          </p:stCondLst>
                                        </p:cTn>
                                        <p:tgtEl>
                                          <p:spTgt spid="2">
                                            <p:txEl>
                                              <p:pRg st="3" end="3"/>
                                            </p:txEl>
                                          </p:spTgt>
                                        </p:tgtEl>
                                      </p:cBhvr>
                                      <p:to x="100000" y="95000"/>
                                    </p:animScale>
                                    <p:animScale>
                                      <p:cBhvr>
                                        <p:cTn id="52"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621890" name="Rectangle 2" descr="Pink tissue paper"/>
          <p:cNvSpPr>
            <a:spLocks noGrp="1" noChangeArrowheads="1"/>
          </p:cNvSpPr>
          <p:nvPr>
            <p:ph type="title"/>
          </p:nvPr>
        </p:nvSpPr>
        <p:spPr>
          <a:xfrm>
            <a:off x="2209800" y="457200"/>
            <a:ext cx="7772400" cy="1371600"/>
          </a:xfrm>
          <a:blipFill dpi="0" rotWithShape="0">
            <a:blip r:embed="rId4" cstate="print"/>
            <a:srcRect/>
            <a:tile tx="0" ty="0" sx="100000" sy="100000" flip="none" algn="tl"/>
          </a:blipFill>
        </p:spPr>
        <p:txBody>
          <a:bodyPr/>
          <a:lstStyle/>
          <a:p>
            <a:r>
              <a:rPr lang="en-US"/>
              <a:t>Thomas Campbell’s Assessment:  </a:t>
            </a:r>
            <a:r>
              <a:rPr lang="en-US" b="1"/>
              <a:t>The Two Principles In Tension</a:t>
            </a:r>
            <a:r>
              <a:rPr lang="en-US"/>
              <a:t> </a:t>
            </a:r>
          </a:p>
        </p:txBody>
      </p:sp>
      <p:sp>
        <p:nvSpPr>
          <p:cNvPr id="3621891" name="Rectangle 3" descr="Blue tissue paper"/>
          <p:cNvSpPr>
            <a:spLocks noGrp="1" noChangeArrowheads="1"/>
          </p:cNvSpPr>
          <p:nvPr>
            <p:ph type="body" idx="1"/>
          </p:nvPr>
        </p:nvSpPr>
        <p:spPr>
          <a:xfrm>
            <a:off x="2057400" y="2362200"/>
            <a:ext cx="8077200" cy="4038600"/>
          </a:xfrm>
          <a:blipFill dpi="0" rotWithShape="0">
            <a:blip r:embed="rId5" cstate="print"/>
            <a:srcRect/>
            <a:tile tx="0" ty="0" sx="100000" sy="100000" flip="none" algn="tl"/>
          </a:blipFill>
        </p:spPr>
        <p:txBody>
          <a:bodyPr/>
          <a:lstStyle/>
          <a:p>
            <a:pPr>
              <a:buFontTx/>
              <a:buBlip>
                <a:blip r:embed="rId6"/>
              </a:buBlip>
            </a:pPr>
            <a:r>
              <a:rPr lang="en-US" sz="4800" b="1"/>
              <a:t> </a:t>
            </a:r>
            <a:r>
              <a:rPr lang="en-US" sz="4800" b="1">
                <a:effectLst>
                  <a:outerShdw blurRad="38100" dist="38100" dir="2700000" algn="tl">
                    <a:srgbClr val="FFFFFF"/>
                  </a:outerShdw>
                </a:effectLst>
              </a:rPr>
              <a:t>“The authority of primitive Christianity and obligation of Christian unity should be cooperative and mutually corrective.”</a:t>
            </a:r>
          </a:p>
        </p:txBody>
      </p:sp>
      <p:sp>
        <p:nvSpPr>
          <p:cNvPr id="3621893" name="Comment 5"/>
          <p:cNvSpPr>
            <a:spLocks noChangeArrowheads="1"/>
          </p:cNvSpPr>
          <p:nvPr/>
        </p:nvSpPr>
        <p:spPr bwMode="auto">
          <a:xfrm>
            <a:off x="1539876" y="-1219200"/>
            <a:ext cx="9128125" cy="9572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Thomas Confessed He Had Overlooked The Importance Of Baptism In His Efforts To Obtain Christian Unity!</a:t>
            </a:r>
          </a:p>
        </p:txBody>
      </p:sp>
    </p:spTree>
    <p:extLst>
      <p:ext uri="{BB962C8B-B14F-4D97-AF65-F5344CB8AC3E}">
        <p14:creationId xmlns:p14="http://schemas.microsoft.com/office/powerpoint/2010/main" val="25144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621891">
                                            <p:txEl>
                                              <p:pRg st="0" end="0"/>
                                            </p:txEl>
                                          </p:spTgt>
                                        </p:tgtEl>
                                        <p:attrNameLst>
                                          <p:attrName>style.visibility</p:attrName>
                                        </p:attrNameLst>
                                      </p:cBhvr>
                                      <p:to>
                                        <p:strVal val="visible"/>
                                      </p:to>
                                    </p:set>
                                    <p:anim calcmode="lin" valueType="num">
                                      <p:cBhvr additive="base">
                                        <p:cTn id="7" dur="300" fill="hold"/>
                                        <p:tgtEl>
                                          <p:spTgt spid="3621891">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62189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189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E48582-7D39-4F3F-9372-C1DD9CC4D378}"/>
              </a:ext>
            </a:extLst>
          </p:cNvPr>
          <p:cNvPicPr/>
          <p:nvPr/>
        </p:nvPicPr>
        <p:blipFill>
          <a:blip r:embed="rId3" cstate="print"/>
          <a:srcRect/>
          <a:stretch>
            <a:fillRect/>
          </a:stretch>
        </p:blipFill>
        <p:spPr bwMode="auto">
          <a:xfrm>
            <a:off x="1289785" y="317635"/>
            <a:ext cx="9615638" cy="1443788"/>
          </a:xfrm>
          <a:prstGeom prst="rect">
            <a:avLst/>
          </a:prstGeom>
          <a:noFill/>
          <a:ln w="9525">
            <a:noFill/>
            <a:miter lim="800000"/>
            <a:headEnd/>
            <a:tailEnd/>
          </a:ln>
        </p:spPr>
      </p:pic>
      <p:sp>
        <p:nvSpPr>
          <p:cNvPr id="5" name="TextBox 4">
            <a:extLst>
              <a:ext uri="{FF2B5EF4-FFF2-40B4-BE49-F238E27FC236}">
                <a16:creationId xmlns:a16="http://schemas.microsoft.com/office/drawing/2014/main" id="{D7A6942A-79A5-44B4-8EF6-A24F1E33185C}"/>
              </a:ext>
            </a:extLst>
          </p:cNvPr>
          <p:cNvSpPr txBox="1"/>
          <p:nvPr/>
        </p:nvSpPr>
        <p:spPr>
          <a:xfrm>
            <a:off x="2006353" y="2024108"/>
            <a:ext cx="8167457" cy="4226798"/>
          </a:xfrm>
          <a:prstGeom prst="rect">
            <a:avLst/>
          </a:prstGeom>
          <a:noFill/>
        </p:spPr>
        <p:txBody>
          <a:bodyPr wrap="square">
            <a:spAutoFit/>
          </a:bodyPr>
          <a:lstStyle/>
          <a:p>
            <a:pPr marL="0" marR="0">
              <a:lnSpc>
                <a:spcPct val="1070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“But still up comes the delicate question, What comes of all the pious Turks, Jews, Pagans? No; that is no concern of ours, says my friend Andrew: but what comes of all the pious Catholics, Greeks, Protestants? The Greek and Roman Church say, "We believe in one baptism for the remission of sins;’ and they believe that infants are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sinners,</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therefore the former immerse and the latter sprinkle them; and that is baptism with them. All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hristendom either immerse or sprinkle, except the Quakers, and they go for spiritual sprinkling or spiritual immersion. ‘What havoc does baptism for the remission of sins make among all these!!’ I simply say,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they are not in the kingdom of grace;</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because Jesus said, ‘Except a man be born of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water</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of the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spirit</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 cannot enter the kingdom of God.’ </a:t>
            </a:r>
            <a:r>
              <a:rPr lang="en-US"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he may accept </a:t>
            </a:r>
            <a:r>
              <a:rPr lang="en-US" sz="1800" b="1"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will</a:t>
            </a:r>
            <a:r>
              <a:rPr lang="en-US"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for </a:t>
            </a:r>
            <a:r>
              <a:rPr lang="en-US" sz="1800" b="1"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deed,</a:t>
            </a:r>
            <a:r>
              <a:rPr lang="en-US"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admit them into the future kingdom, such of them as are </a:t>
            </a:r>
            <a:r>
              <a:rPr lang="en-US" sz="1800" b="1"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merely mistaken,</a:t>
            </a:r>
            <a:r>
              <a:rPr lang="en-US"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who are disposed to obey, or who think that they have obeyed, as he may accept infants and idiots into the future kingdom without faith or baptism</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59271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48546" name="Rectangle 2"/>
          <p:cNvSpPr>
            <a:spLocks noGrp="1" noChangeArrowheads="1"/>
          </p:cNvSpPr>
          <p:nvPr>
            <p:ph type="title"/>
          </p:nvPr>
        </p:nvSpPr>
        <p:spPr>
          <a:xfrm>
            <a:off x="1905000" y="533400"/>
            <a:ext cx="8305800" cy="838200"/>
          </a:xfrm>
        </p:spPr>
        <p:txBody>
          <a:bodyPr/>
          <a:lstStyle/>
          <a:p>
            <a:r>
              <a:rPr lang="en-US" sz="3200" b="1" u="sng" dirty="0">
                <a:solidFill>
                  <a:schemeClr val="accent1"/>
                </a:solidFill>
                <a:effectLst>
                  <a:outerShdw blurRad="38100" dist="38100" dir="2700000" algn="tl">
                    <a:srgbClr val="C0C0C0"/>
                  </a:outerShdw>
                </a:effectLst>
                <a:latin typeface="Calligrapher" pitchFamily="2" charset="0"/>
              </a:rPr>
              <a:t>Integrity\Devil Is In The Details\Feb. 1996:</a:t>
            </a:r>
          </a:p>
        </p:txBody>
      </p:sp>
      <p:sp>
        <p:nvSpPr>
          <p:cNvPr id="3948547" name="Rectangle 3"/>
          <p:cNvSpPr>
            <a:spLocks noGrp="1" noChangeArrowheads="1"/>
          </p:cNvSpPr>
          <p:nvPr>
            <p:ph type="body" idx="1"/>
          </p:nvPr>
        </p:nvSpPr>
        <p:spPr>
          <a:xfrm>
            <a:off x="2362200" y="1295400"/>
            <a:ext cx="7696200" cy="5181600"/>
          </a:xfrm>
        </p:spPr>
        <p:txBody>
          <a:bodyPr/>
          <a:lstStyle/>
          <a:p>
            <a:pPr>
              <a:buFontTx/>
              <a:buBlip>
                <a:blip r:embed="rId4"/>
              </a:buBlip>
            </a:pPr>
            <a:r>
              <a:rPr lang="en-US" sz="2800">
                <a:solidFill>
                  <a:srgbClr val="FFFF99"/>
                </a:solidFill>
                <a:effectLst>
                  <a:outerShdw blurRad="38100" dist="38100" dir="2700000" algn="tl">
                    <a:srgbClr val="C0C0C0"/>
                  </a:outerShdw>
                </a:effectLst>
              </a:rPr>
              <a:t> “We do,  indeed,  receive to our communion persons of other denominations who will take           upon them the responsibility of their participa-         -ting with us…  All these persons,  of so many      and contradictory opinions, weekly meet around  our Lord’s table…  Our bond of union is faith in  the slain Messiah,  in his death for our sins,  and   his resurrection for our justification.  Therefore,   we acknowledge nothing among us but Christ,     and him crucified.” </a:t>
            </a:r>
            <a:endParaRPr lang="en-US" sz="4400"/>
          </a:p>
        </p:txBody>
      </p:sp>
      <p:sp>
        <p:nvSpPr>
          <p:cNvPr id="3948548" name="WordArt 4"/>
          <p:cNvSpPr>
            <a:spLocks noChangeArrowheads="1" noChangeShapeType="1" noTextEdit="1"/>
          </p:cNvSpPr>
          <p:nvPr/>
        </p:nvSpPr>
        <p:spPr bwMode="auto">
          <a:xfrm>
            <a:off x="3228975" y="5791200"/>
            <a:ext cx="573405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 Campbell In Debate With Rice</a:t>
            </a:r>
          </a:p>
        </p:txBody>
      </p:sp>
    </p:spTree>
    <p:extLst>
      <p:ext uri="{BB962C8B-B14F-4D97-AF65-F5344CB8AC3E}">
        <p14:creationId xmlns:p14="http://schemas.microsoft.com/office/powerpoint/2010/main" val="40157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948546">
                                            <p:txEl>
                                              <p:pRg st="0" end="0"/>
                                            </p:txEl>
                                          </p:spTgt>
                                        </p:tgtEl>
                                        <p:attrNameLst>
                                          <p:attrName>style.visibility</p:attrName>
                                        </p:attrNameLst>
                                      </p:cBhvr>
                                      <p:to>
                                        <p:strVal val="visible"/>
                                      </p:to>
                                    </p:set>
                                    <p:anim calcmode="lin" valueType="num">
                                      <p:cBhvr additive="base">
                                        <p:cTn id="7" dur="300" fill="hold"/>
                                        <p:tgtEl>
                                          <p:spTgt spid="394854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9485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948547">
                                            <p:txEl>
                                              <p:pRg st="0" end="0"/>
                                            </p:txEl>
                                          </p:spTgt>
                                        </p:tgtEl>
                                        <p:attrNameLst>
                                          <p:attrName>style.visibility</p:attrName>
                                        </p:attrNameLst>
                                      </p:cBhvr>
                                      <p:to>
                                        <p:strVal val="visible"/>
                                      </p:to>
                                    </p:set>
                                    <p:anim calcmode="lin" valueType="num">
                                      <p:cBhvr>
                                        <p:cTn id="13" dur="300" fill="hold"/>
                                        <p:tgtEl>
                                          <p:spTgt spid="3948547">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9485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948548"/>
                                        </p:tgtEl>
                                        <p:attrNameLst>
                                          <p:attrName>style.visibility</p:attrName>
                                        </p:attrNameLst>
                                      </p:cBhvr>
                                      <p:to>
                                        <p:strVal val="visible"/>
                                      </p:to>
                                    </p:set>
                                    <p:anim calcmode="lin" valueType="num">
                                      <p:cBhvr>
                                        <p:cTn id="19" dur="500" fill="hold"/>
                                        <p:tgtEl>
                                          <p:spTgt spid="3948548"/>
                                        </p:tgtEl>
                                        <p:attrNameLst>
                                          <p:attrName>ppt_w</p:attrName>
                                        </p:attrNameLst>
                                      </p:cBhvr>
                                      <p:tavLst>
                                        <p:tav tm="0">
                                          <p:val>
                                            <p:fltVal val="0"/>
                                          </p:val>
                                        </p:tav>
                                        <p:tav tm="100000">
                                          <p:val>
                                            <p:strVal val="#ppt_w"/>
                                          </p:val>
                                        </p:tav>
                                      </p:tavLst>
                                    </p:anim>
                                    <p:anim calcmode="lin" valueType="num">
                                      <p:cBhvr>
                                        <p:cTn id="20" dur="500" fill="hold"/>
                                        <p:tgtEl>
                                          <p:spTgt spid="39485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8546" grpId="0" build="p" autoUpdateAnimBg="0"/>
      <p:bldP spid="3948547" grpId="0" build="p" autoUpdateAnimBg="0"/>
      <p:bldP spid="39485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955394" name="WordArt 2"/>
          <p:cNvSpPr>
            <a:spLocks noChangeArrowheads="1" noChangeShapeType="1" noTextEdit="1"/>
          </p:cNvSpPr>
          <p:nvPr/>
        </p:nvSpPr>
        <p:spPr bwMode="auto">
          <a:xfrm>
            <a:off x="2209800" y="228600"/>
            <a:ext cx="8001000" cy="7620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000082"/>
                    </a:gs>
                    <a:gs pos="30000">
                      <a:srgbClr val="66008F"/>
                    </a:gs>
                    <a:gs pos="64999">
                      <a:srgbClr val="BA0066"/>
                    </a:gs>
                    <a:gs pos="89999">
                      <a:srgbClr val="FF0000"/>
                    </a:gs>
                    <a:gs pos="100000">
                      <a:srgbClr val="FF8200"/>
                    </a:gs>
                  </a:gsLst>
                  <a:lin ang="5400000" scaled="1"/>
                </a:gradFill>
                <a:effectLst>
                  <a:outerShdw blurRad="38100" dist="38100" dir="2700000" algn="tl">
                    <a:srgbClr val="000000">
                      <a:alpha val="43137"/>
                    </a:srgbClr>
                  </a:outerShdw>
                </a:effectLst>
                <a:uLnTx/>
                <a:uFillTx/>
                <a:latin typeface="Arial Black"/>
                <a:ea typeface="+mn-ea"/>
                <a:cs typeface="+mn-cs"/>
              </a:rPr>
              <a:t>Disciples Decision Science:</a:t>
            </a:r>
          </a:p>
        </p:txBody>
      </p:sp>
      <p:sp>
        <p:nvSpPr>
          <p:cNvPr id="955395" name="WordArt 3"/>
          <p:cNvSpPr>
            <a:spLocks noChangeArrowheads="1" noChangeShapeType="1" noTextEdit="1"/>
          </p:cNvSpPr>
          <p:nvPr/>
        </p:nvSpPr>
        <p:spPr bwMode="auto">
          <a:xfrm>
            <a:off x="2209800" y="1828800"/>
            <a:ext cx="8077200" cy="48006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38100" dist="38100" dir="2700000" algn="tl">
                    <a:srgbClr val="000000">
                      <a:alpha val="43137"/>
                    </a:srgbClr>
                  </a:outerShdw>
                </a:effectLst>
                <a:uLnTx/>
                <a:uFillTx/>
                <a:latin typeface="Arial Black"/>
                <a:ea typeface="+mn-ea"/>
                <a:cs typeface="+mn-cs"/>
              </a:rPr>
              <a:t>Primary:  Direct Command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38100" dist="38100" dir="2700000" algn="tl">
                    <a:srgbClr val="000000">
                      <a:alpha val="43137"/>
                    </a:srgbClr>
                  </a:outerShdw>
                </a:effectLst>
                <a:uLnTx/>
                <a:uFillTx/>
                <a:latin typeface="Arial Black"/>
                <a:ea typeface="+mn-ea"/>
                <a:cs typeface="+mn-cs"/>
              </a:rPr>
              <a:t>Secondary:  Approved Example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38100" dist="38100" dir="2700000" algn="tl">
                    <a:srgbClr val="000000">
                      <a:alpha val="43137"/>
                    </a:srgbClr>
                  </a:outerShdw>
                </a:effectLst>
                <a:uLnTx/>
                <a:uFillTx/>
                <a:latin typeface="Arial Black"/>
                <a:ea typeface="+mn-ea"/>
                <a:cs typeface="+mn-cs"/>
              </a:rPr>
              <a:t>Tertiary:  Necessary Implication</a:t>
            </a:r>
          </a:p>
        </p:txBody>
      </p:sp>
      <p:sp>
        <p:nvSpPr>
          <p:cNvPr id="955396" name="Comment 4"/>
          <p:cNvSpPr>
            <a:spLocks noChangeArrowheads="1"/>
          </p:cNvSpPr>
          <p:nvPr/>
        </p:nvSpPr>
        <p:spPr bwMode="auto">
          <a:xfrm>
            <a:off x="1066800" y="-1295400"/>
            <a:ext cx="99822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David Lee Burris:      </a:t>
            </a:r>
            <a:r>
              <a:rPr kumimoji="0" lang="en-US" sz="1600" b="1"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Arrival At Formal Doctrine</a:t>
            </a:r>
            <a:endParaRPr kumimoji="0" lang="en-US" sz="1600" b="1" i="1"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Amphiboly Of Multiple Meaning Contextually Limiting;  What Is Behavioral Approved Thread?</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Tertiary Concept From 1647 Westminster Confession “necessary consequence scriptural deduced”    </a:t>
            </a:r>
          </a:p>
        </p:txBody>
      </p:sp>
    </p:spTree>
    <p:extLst>
      <p:ext uri="{BB962C8B-B14F-4D97-AF65-F5344CB8AC3E}">
        <p14:creationId xmlns:p14="http://schemas.microsoft.com/office/powerpoint/2010/main" val="286565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55394"/>
                                        </p:tgtEl>
                                        <p:attrNameLst>
                                          <p:attrName>style.visibility</p:attrName>
                                        </p:attrNameLst>
                                      </p:cBhvr>
                                      <p:to>
                                        <p:strVal val="visible"/>
                                      </p:to>
                                    </p:set>
                                    <p:anim calcmode="lin" valueType="num">
                                      <p:cBhvr>
                                        <p:cTn id="7" dur="5000" fill="hold"/>
                                        <p:tgtEl>
                                          <p:spTgt spid="955394"/>
                                        </p:tgtEl>
                                        <p:attrNameLst>
                                          <p:attrName>ppt_w</p:attrName>
                                        </p:attrNameLst>
                                      </p:cBhvr>
                                      <p:tavLst>
                                        <p:tav tm="0" fmla="#ppt_w*sin(2.5*pi*$)">
                                          <p:val>
                                            <p:fltVal val="0"/>
                                          </p:val>
                                        </p:tav>
                                        <p:tav tm="100000">
                                          <p:val>
                                            <p:fltVal val="1"/>
                                          </p:val>
                                        </p:tav>
                                      </p:tavLst>
                                    </p:anim>
                                    <p:anim calcmode="lin" valueType="num">
                                      <p:cBhvr>
                                        <p:cTn id="8" dur="5000" fill="hold"/>
                                        <p:tgtEl>
                                          <p:spTgt spid="9553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55395"/>
                                        </p:tgtEl>
                                        <p:attrNameLst>
                                          <p:attrName>style.visibility</p:attrName>
                                        </p:attrNameLst>
                                      </p:cBhvr>
                                      <p:to>
                                        <p:strVal val="visible"/>
                                      </p:to>
                                    </p:set>
                                    <p:anim calcmode="lin" valueType="num">
                                      <p:cBhvr>
                                        <p:cTn id="13" dur="500" fill="hold"/>
                                        <p:tgtEl>
                                          <p:spTgt spid="955395"/>
                                        </p:tgtEl>
                                        <p:attrNameLst>
                                          <p:attrName>ppt_w</p:attrName>
                                        </p:attrNameLst>
                                      </p:cBhvr>
                                      <p:tavLst>
                                        <p:tav tm="0">
                                          <p:val>
                                            <p:fltVal val="0"/>
                                          </p:val>
                                        </p:tav>
                                        <p:tav tm="100000">
                                          <p:val>
                                            <p:strVal val="#ppt_w"/>
                                          </p:val>
                                        </p:tav>
                                      </p:tavLst>
                                    </p:anim>
                                    <p:anim calcmode="lin" valueType="num">
                                      <p:cBhvr>
                                        <p:cTn id="14" dur="500" fill="hold"/>
                                        <p:tgtEl>
                                          <p:spTgt spid="9553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4" grpId="0" animBg="1"/>
      <p:bldP spid="955395"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13378" name="Rectangle 2" descr="Pink tissue paper"/>
          <p:cNvSpPr>
            <a:spLocks noGrp="1" noChangeArrowheads="1"/>
          </p:cNvSpPr>
          <p:nvPr>
            <p:ph type="title"/>
          </p:nvPr>
        </p:nvSpPr>
        <p:spPr>
          <a:xfrm>
            <a:off x="2209800" y="457200"/>
            <a:ext cx="7772400" cy="1371600"/>
          </a:xfrm>
          <a:blipFill dpi="0" rotWithShape="0">
            <a:blip r:embed="rId4" cstate="print"/>
            <a:srcRect/>
            <a:tile tx="0" ty="0" sx="100000" sy="100000" flip="none" algn="tl"/>
          </a:blipFill>
        </p:spPr>
        <p:txBody>
          <a:bodyPr/>
          <a:lstStyle/>
          <a:p>
            <a:r>
              <a:rPr lang="en-US"/>
              <a:t>David  Lipscomb’s Approach:  </a:t>
            </a:r>
            <a:r>
              <a:rPr lang="en-US" b="1"/>
              <a:t>The Two Principles In Tension</a:t>
            </a:r>
            <a:r>
              <a:rPr lang="en-US"/>
              <a:t> </a:t>
            </a:r>
          </a:p>
        </p:txBody>
      </p:sp>
      <p:sp>
        <p:nvSpPr>
          <p:cNvPr id="3813379" name="Rectangle 3" descr="Blue tissue paper"/>
          <p:cNvSpPr>
            <a:spLocks noGrp="1" noChangeArrowheads="1"/>
          </p:cNvSpPr>
          <p:nvPr>
            <p:ph type="body" idx="1"/>
          </p:nvPr>
        </p:nvSpPr>
        <p:spPr>
          <a:xfrm>
            <a:off x="2057400" y="2362200"/>
            <a:ext cx="8077200" cy="4038600"/>
          </a:xfrm>
          <a:blipFill dpi="0" rotWithShape="0">
            <a:blip r:embed="rId5" cstate="print"/>
            <a:srcRect/>
            <a:tile tx="0" ty="0" sx="100000" sy="100000" flip="none" algn="tl"/>
          </a:blipFill>
        </p:spPr>
        <p:txBody>
          <a:bodyPr/>
          <a:lstStyle/>
          <a:p>
            <a:pPr>
              <a:lnSpc>
                <a:spcPct val="90000"/>
              </a:lnSpc>
              <a:buFontTx/>
              <a:buBlip>
                <a:blip r:embed="rId6"/>
              </a:buBlip>
            </a:pPr>
            <a:r>
              <a:rPr lang="en-US" b="1"/>
              <a:t> </a:t>
            </a:r>
            <a:r>
              <a:rPr lang="en-US" b="1">
                <a:effectLst>
                  <a:outerShdw blurRad="38100" dist="38100" dir="2700000" algn="tl">
                    <a:srgbClr val="FFFFFF"/>
                  </a:outerShdw>
                </a:effectLst>
              </a:rPr>
              <a:t>“We will maintain the truth,  press the truth upon him, compromise not one word or iota of that truth,  yet forbear with the ignorance &amp; weakness of our brother who is anxious but not yet able to see the truth. </a:t>
            </a:r>
            <a:r>
              <a:rPr lang="en-US" sz="3600" b="1">
                <a:solidFill>
                  <a:srgbClr val="FF0066"/>
                </a:solidFill>
                <a:effectLst>
                  <a:outerShdw blurRad="38100" dist="38100" dir="2700000" algn="tl">
                    <a:srgbClr val="000000"/>
                  </a:outerShdw>
                </a:effectLst>
              </a:rPr>
              <a:t>How do I know that the line beyond which ignorance damns, is behind me,  not before him?”</a:t>
            </a:r>
          </a:p>
        </p:txBody>
      </p:sp>
    </p:spTree>
    <p:extLst>
      <p:ext uri="{BB962C8B-B14F-4D97-AF65-F5344CB8AC3E}">
        <p14:creationId xmlns:p14="http://schemas.microsoft.com/office/powerpoint/2010/main" val="25852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813379">
                                            <p:txEl>
                                              <p:pRg st="0" end="0"/>
                                            </p:txEl>
                                          </p:spTgt>
                                        </p:tgtEl>
                                        <p:attrNameLst>
                                          <p:attrName>style.visibility</p:attrName>
                                        </p:attrNameLst>
                                      </p:cBhvr>
                                      <p:to>
                                        <p:strVal val="visible"/>
                                      </p:to>
                                    </p:set>
                                    <p:anim calcmode="lin" valueType="num">
                                      <p:cBhvr additive="base">
                                        <p:cTn id="7" dur="300" fill="hold"/>
                                        <p:tgtEl>
                                          <p:spTgt spid="3813379">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81337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3379"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5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2FD5-E808-479D-938B-5B292035930F}"/>
              </a:ext>
            </a:extLst>
          </p:cNvPr>
          <p:cNvSpPr>
            <a:spLocks noGrp="1"/>
          </p:cNvSpPr>
          <p:nvPr>
            <p:ph type="title"/>
          </p:nvPr>
        </p:nvSpPr>
        <p:spPr>
          <a:xfrm>
            <a:off x="1308684" y="654518"/>
            <a:ext cx="10883316" cy="885524"/>
          </a:xfrm>
        </p:spPr>
        <p:txBody>
          <a:bodyPr>
            <a:noAutofit/>
          </a:bodyPr>
          <a:lstStyle/>
          <a:p>
            <a:r>
              <a:rPr lang="en-US" sz="5400" dirty="0">
                <a:solidFill>
                  <a:schemeClr val="accent2">
                    <a:lumMod val="20000"/>
                    <a:lumOff val="80000"/>
                  </a:schemeClr>
                </a:solidFill>
                <a:latin typeface="Ravie" panose="04040805050809020602" pitchFamily="82" charset="0"/>
              </a:rPr>
              <a:t>Points of Contention:</a:t>
            </a:r>
          </a:p>
        </p:txBody>
      </p:sp>
      <p:sp>
        <p:nvSpPr>
          <p:cNvPr id="3" name="Content Placeholder 2">
            <a:extLst>
              <a:ext uri="{FF2B5EF4-FFF2-40B4-BE49-F238E27FC236}">
                <a16:creationId xmlns:a16="http://schemas.microsoft.com/office/drawing/2014/main" id="{8737C609-640A-4C11-8AC6-B0E596AF1D64}"/>
              </a:ext>
            </a:extLst>
          </p:cNvPr>
          <p:cNvSpPr>
            <a:spLocks noGrp="1"/>
          </p:cNvSpPr>
          <p:nvPr>
            <p:ph idx="1"/>
          </p:nvPr>
        </p:nvSpPr>
        <p:spPr>
          <a:xfrm>
            <a:off x="727969" y="2002055"/>
            <a:ext cx="11185250" cy="5698157"/>
          </a:xfrm>
        </p:spPr>
        <p:txBody>
          <a:bodyPr>
            <a:normAutofit/>
          </a:bodyPr>
          <a:lstStyle/>
          <a:p>
            <a:r>
              <a:rPr lang="en-US" sz="4800" dirty="0">
                <a:solidFill>
                  <a:schemeClr val="accent1">
                    <a:lumMod val="20000"/>
                    <a:lumOff val="80000"/>
                  </a:schemeClr>
                </a:solidFill>
                <a:latin typeface="Castellar" panose="020A0402060406010301" pitchFamily="18" charset="0"/>
              </a:rPr>
              <a:t> Unity-</a:t>
            </a:r>
            <a:r>
              <a:rPr lang="en-US" sz="4800" dirty="0" err="1">
                <a:solidFill>
                  <a:schemeClr val="accent1">
                    <a:lumMod val="20000"/>
                    <a:lumOff val="80000"/>
                  </a:schemeClr>
                </a:solidFill>
                <a:latin typeface="Castellar" panose="020A0402060406010301" pitchFamily="18" charset="0"/>
              </a:rPr>
              <a:t>withIn</a:t>
            </a:r>
            <a:r>
              <a:rPr lang="en-US" sz="4800" dirty="0">
                <a:solidFill>
                  <a:schemeClr val="accent1">
                    <a:lumMod val="20000"/>
                    <a:lumOff val="80000"/>
                  </a:schemeClr>
                </a:solidFill>
                <a:latin typeface="Castellar" panose="020A0402060406010301" pitchFamily="18" charset="0"/>
              </a:rPr>
              <a:t>-Diversity </a:t>
            </a:r>
          </a:p>
          <a:p>
            <a:r>
              <a:rPr lang="en-US" sz="4800" dirty="0">
                <a:solidFill>
                  <a:schemeClr val="accent1">
                    <a:lumMod val="20000"/>
                    <a:lumOff val="80000"/>
                  </a:schemeClr>
                </a:solidFill>
                <a:latin typeface="Castellar" panose="020A0402060406010301" pitchFamily="18" charset="0"/>
              </a:rPr>
              <a:t> Fellowship W/O Endorsing</a:t>
            </a:r>
          </a:p>
          <a:p>
            <a:r>
              <a:rPr lang="en-US" sz="4800" dirty="0">
                <a:solidFill>
                  <a:schemeClr val="accent1">
                    <a:lumMod val="20000"/>
                    <a:lumOff val="80000"/>
                  </a:schemeClr>
                </a:solidFill>
                <a:latin typeface="Castellar" panose="020A0402060406010301" pitchFamily="18" charset="0"/>
              </a:rPr>
              <a:t> Essentials &amp; Non-Essentials</a:t>
            </a:r>
          </a:p>
          <a:p>
            <a:r>
              <a:rPr lang="en-US" sz="4800" dirty="0">
                <a:solidFill>
                  <a:schemeClr val="accent1">
                    <a:lumMod val="20000"/>
                    <a:lumOff val="80000"/>
                  </a:schemeClr>
                </a:solidFill>
                <a:latin typeface="Castellar" panose="020A0402060406010301" pitchFamily="18" charset="0"/>
              </a:rPr>
              <a:t> </a:t>
            </a:r>
            <a:r>
              <a:rPr lang="en-US" sz="6000" dirty="0">
                <a:solidFill>
                  <a:schemeClr val="accent1">
                    <a:lumMod val="20000"/>
                    <a:lumOff val="80000"/>
                  </a:schemeClr>
                </a:solidFill>
                <a:latin typeface="Castellar" panose="020A0402060406010301" pitchFamily="18" charset="0"/>
              </a:rPr>
              <a:t>WHO IS A CHRISTIAN?</a:t>
            </a:r>
          </a:p>
          <a:p>
            <a:endParaRPr lang="en-US" sz="3200" dirty="0">
              <a:solidFill>
                <a:schemeClr val="accent1">
                  <a:lumMod val="20000"/>
                  <a:lumOff val="80000"/>
                </a:schemeClr>
              </a:solidFill>
              <a:latin typeface="Castellar" panose="020A0402060406010301" pitchFamily="18" charset="0"/>
            </a:endParaRPr>
          </a:p>
          <a:p>
            <a:endParaRPr lang="en-US" sz="3200" dirty="0">
              <a:solidFill>
                <a:schemeClr val="accent1">
                  <a:lumMod val="20000"/>
                  <a:lumOff val="80000"/>
                </a:schemeClr>
              </a:solidFill>
              <a:latin typeface="Castellar" panose="020A0402060406010301" pitchFamily="18" charset="0"/>
            </a:endParaRPr>
          </a:p>
        </p:txBody>
      </p:sp>
    </p:spTree>
    <p:extLst>
      <p:ext uri="{BB962C8B-B14F-4D97-AF65-F5344CB8AC3E}">
        <p14:creationId xmlns:p14="http://schemas.microsoft.com/office/powerpoint/2010/main" val="164348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3">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06809" cy="453690"/>
          </a:xfrm>
          <a:pattFill prst="pct5">
            <a:fgClr>
              <a:schemeClr val="accent1">
                <a:lumMod val="75000"/>
              </a:schemeClr>
            </a:fgClr>
            <a:bgClr>
              <a:schemeClr val="accent4">
                <a:lumMod val="20000"/>
                <a:lumOff val="80000"/>
              </a:schemeClr>
            </a:bgClr>
          </a:pattFill>
        </p:spPr>
        <p:txBody>
          <a:bodyPr>
            <a:noAutofit/>
          </a:bodyPr>
          <a:lstStyle/>
          <a:p>
            <a:r>
              <a:rPr lang="en-US" sz="4400" b="1" dirty="0">
                <a:solidFill>
                  <a:srgbClr val="C00000"/>
                </a:solidFill>
                <a:effectLst>
                  <a:outerShdw blurRad="38100" dist="38100" dir="2700000" algn="tl">
                    <a:srgbClr val="000000">
                      <a:alpha val="43137"/>
                    </a:srgbClr>
                  </a:outerShdw>
                </a:effectLst>
              </a:rPr>
              <a:t>Essentials Vs. Non-Essentials &amp; Levels of Truth</a:t>
            </a:r>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696286"/>
            <a:ext cx="11706124" cy="591911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endParaRPr lang="en-US" sz="800" b="1" dirty="0">
              <a:solidFill>
                <a:srgbClr val="111111"/>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2800" b="1" dirty="0">
                <a:solidFill>
                  <a:srgbClr val="C00000"/>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“It is axiomatic that one cannot bring nine different denominations together without finding a broader basis upon which to do it. The rules of faith of the participating denominations are simply not broad enough to facilitate such unity. Likewise, the rule of faith of the N.T. Lord’s church is not broad enough to allow the kind of unity some have argued for today (Matt. 28:20). Hence, we should not be surprised when we hear of brothers Owen or Harrell using honesty and sincerity as a basis for receiving an erring brother or of brother Rubel Shelley saying that there are different levels of truth, some essential and some not so much so. More such bases may be in store for us in the future. When someone seeks a broader unity than the Bible allows, he must find a broader basis than the Bible.” </a:t>
            </a:r>
            <a:r>
              <a:rPr lang="en-US" sz="2800" dirty="0">
                <a:solidFill>
                  <a:srgbClr val="C00000"/>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Steve Wallace</a:t>
            </a:r>
            <a:endParaRPr lang="en-US" sz="2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261662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06809" cy="453690"/>
          </a:xfrm>
          <a:pattFill prst="pct5">
            <a:fgClr>
              <a:schemeClr val="accent1">
                <a:lumMod val="75000"/>
              </a:schemeClr>
            </a:fgClr>
            <a:bgClr>
              <a:schemeClr val="accent4">
                <a:lumMod val="20000"/>
                <a:lumOff val="80000"/>
              </a:schemeClr>
            </a:bgClr>
          </a:pattFill>
        </p:spPr>
        <p:txBody>
          <a:bodyPr>
            <a:noAutofit/>
          </a:bodyPr>
          <a:lstStyle/>
          <a:p>
            <a:r>
              <a:rPr lang="en-US" sz="4000" dirty="0"/>
              <a:t> </a:t>
            </a:r>
            <a:r>
              <a:rPr lang="en-US" sz="4000" dirty="0">
                <a:effectLst>
                  <a:outerShdw blurRad="38100" dist="38100" dir="2700000" algn="tl">
                    <a:srgbClr val="000000">
                      <a:alpha val="43137"/>
                    </a:srgbClr>
                  </a:outerShdw>
                </a:effectLst>
              </a:rPr>
              <a:t>CHARLES SPURGEON ON CHRISTIAN CHARITY:</a:t>
            </a:r>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696286"/>
            <a:ext cx="11706124" cy="5919118"/>
          </a:xfrm>
          <a:solidFill>
            <a:schemeClr val="accent1">
              <a:lumMod val="20000"/>
              <a:lumOff val="80000"/>
            </a:schemeClr>
          </a:solidFill>
          <a:ln>
            <a:noFill/>
          </a:ln>
        </p:spPr>
        <p:txBody>
          <a:bodyPr>
            <a:normAutofit/>
          </a:bodyPr>
          <a:lstStyle/>
          <a:p>
            <a:pPr marL="0" marR="0">
              <a:spcBef>
                <a:spcPts val="0"/>
              </a:spcBef>
              <a:spcAft>
                <a:spcPts val="940"/>
              </a:spcAft>
            </a:pPr>
            <a:endParaRPr lang="en-US" sz="800" dirty="0">
              <a:solidFill>
                <a:srgbClr val="444444"/>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p>
            <a:pPr marL="0" marR="0">
              <a:spcBef>
                <a:spcPts val="0"/>
              </a:spcBef>
              <a:spcAft>
                <a:spcPts val="940"/>
              </a:spcAft>
            </a:pPr>
            <a:r>
              <a:rPr lang="en-US" sz="1600" b="1" dirty="0">
                <a:solidFill>
                  <a:srgbClr val="444444"/>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“Sympathy is especially a Christian's duty. Consider what the Christian is, and you will say that if every other man were selfish he should be disinterested; if there were nowhere else   a heart that had sympathy for the needy there should be one found in every Christian breast.  The Christian is a king; it becometh not a king to be meanly caring for himself. Was Alexander ever more royal than when his troops were suffering from thirst, and a soldier offered him a bowl full of the precious liquid, he put it aside, and said it was not fitting for a king to drink while his subjects were thirsty, and that he would share their sorrow with them? O ye; whom God has made kings and princes, reign royally over your own selfishness, and act with the honorable liberality which becomes the seed royal of the universe. You are sent into the world to be saviors of others, but how shall you be so if you care only for yourselves? It is yours to be lights, and doth not a light consume itself while it scatters its rays into the thick darkness? Is it not your office and privilege to have it said of you as of your Master— ‘He saved others, himself he cannot save?’</a:t>
            </a:r>
          </a:p>
          <a:p>
            <a:pPr marL="0" marR="0">
              <a:spcBef>
                <a:spcPts val="0"/>
              </a:spcBef>
              <a:spcAft>
                <a:spcPts val="940"/>
              </a:spcAft>
            </a:pPr>
            <a:r>
              <a:rPr lang="en-US"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Christian’s sympathy should ever be of the widest character, because he serves a God of infinite love. </a:t>
            </a:r>
            <a:r>
              <a:rPr lang="en-US" b="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When the precious stone of love is thrown by grace into the crystal pool of a renewed heart it stirs the transparent life-floods into ever </a:t>
            </a:r>
            <a:r>
              <a:rPr lang="en-US" b="1" i="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widening circles of sympathy:</a:t>
            </a:r>
            <a:r>
              <a:rPr lang="en-US" b="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 </a:t>
            </a:r>
            <a:r>
              <a:rPr lang="en-US" b="1" i="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first ring</a:t>
            </a:r>
            <a:r>
              <a:rPr lang="en-US" b="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has no very wide circumference; we love our </a:t>
            </a:r>
            <a:r>
              <a:rPr lang="en-US" b="1" i="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own</a:t>
            </a:r>
            <a:r>
              <a:rPr lang="en-US" b="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b="1" i="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household</a:t>
            </a:r>
            <a:r>
              <a:rPr lang="en-US" b="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he that </a:t>
            </a:r>
            <a:r>
              <a:rPr lang="en-US" b="1" dirty="0" err="1">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careth</a:t>
            </a:r>
            <a:r>
              <a:rPr lang="en-US" b="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not for his own household is worse than a heathen man and a publican: but mark the next </a:t>
            </a:r>
            <a:r>
              <a:rPr lang="en-US"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concentric ring</a:t>
            </a:r>
            <a:r>
              <a:rPr lang="en-US" b="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we love the </a:t>
            </a:r>
            <a:r>
              <a:rPr lang="en-US" b="1" i="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household of faith</a:t>
            </a:r>
            <a:r>
              <a:rPr lang="en-US" b="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‘We know that we have passed from death unto life because we love the brethren:’ look once more, for the ever-widening ring has reached the very limit of the lake, and included </a:t>
            </a:r>
            <a:r>
              <a:rPr lang="en-US" b="1" i="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all men in its area</a:t>
            </a:r>
            <a:r>
              <a:rPr lang="en-US" b="1" dirty="0">
                <a:solidFill>
                  <a:srgbClr val="4444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‘supplications, prayers, intercessions, and giving of thanks are to be made for all men.’</a:t>
            </a:r>
          </a:p>
          <a:p>
            <a:pPr marL="0">
              <a:spcBef>
                <a:spcPts val="0"/>
              </a:spcBef>
              <a:spcAft>
                <a:spcPts val="940"/>
              </a:spcAft>
            </a:pPr>
            <a:r>
              <a:rPr lang="en-US" sz="1800" u="sng" dirty="0">
                <a:solidFill>
                  <a:srgbClr val="444444"/>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If any man shall think that we are not ‘born for the universe’ and should narrow our souls, I can only say that I have not so learned Christ, and hope never to confine to a few the sympathy which I believe to be meant for mankind. To me, </a:t>
            </a:r>
            <a:r>
              <a:rPr lang="en-US" sz="1800" b="1" u="sng" dirty="0">
                <a:solidFill>
                  <a:srgbClr val="444444"/>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 follower of Jesus means a friend of man</a:t>
            </a:r>
            <a:r>
              <a:rPr lang="en-US" sz="1800" u="sng" dirty="0">
                <a:solidFill>
                  <a:srgbClr val="444444"/>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 Christian is a philanthropist by profession, and generous by force of grace; wide as the reign of sorrow is the stretch of his love, and where he cannot help he pities still.”  </a:t>
            </a:r>
            <a:r>
              <a:rPr lang="en-US" sz="1800" dirty="0">
                <a:solidFill>
                  <a:srgbClr val="444444"/>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Charles Spurgeon</a:t>
            </a:r>
            <a:endParaRPr lang="en-US"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a:spcBef>
                <a:spcPts val="0"/>
              </a:spcBef>
              <a:spcAft>
                <a:spcPts val="940"/>
              </a:spcAft>
            </a:pPr>
            <a:endParaRPr lang="en-US" dirty="0">
              <a:solidFill>
                <a:srgbClr val="444444"/>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p>
            <a:pPr marL="0" marR="0">
              <a:spcBef>
                <a:spcPts val="0"/>
              </a:spcBef>
              <a:spcAft>
                <a:spcPts val="940"/>
              </a:spcAft>
            </a:pPr>
            <a:endParaRPr lang="en-US" dirty="0">
              <a:solidFill>
                <a:srgbClr val="444444"/>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89500050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231006"/>
            <a:ext cx="11706810"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342935F-6A1D-412B-90F0-658592A03F35}"/>
              </a:ext>
            </a:extLst>
          </p:cNvPr>
          <p:cNvSpPr/>
          <p:nvPr/>
        </p:nvSpPr>
        <p:spPr>
          <a:xfrm>
            <a:off x="242595" y="363794"/>
            <a:ext cx="11706124" cy="1107996"/>
          </a:xfrm>
          <a:prstGeom prst="rect">
            <a:avLst/>
          </a:prstGeom>
          <a:noFill/>
        </p:spPr>
        <p:txBody>
          <a:bodyPr wrap="square" lIns="91440" tIns="45720" rIns="91440" bIns="45720">
            <a:spAutoFit/>
          </a:bodyPr>
          <a:lstStyle/>
          <a:p>
            <a:pPr algn="ct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6" name="Picture 2" descr="1721765">
            <a:extLst>
              <a:ext uri="{FF2B5EF4-FFF2-40B4-BE49-F238E27FC236}">
                <a16:creationId xmlns:a16="http://schemas.microsoft.com/office/drawing/2014/main" id="{F4A0DABD-1C82-4CC4-BB52-F3625DBAE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504" y="1166813"/>
            <a:ext cx="2914821"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94902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nodePh="1">
                                  <p:stCondLst>
                                    <p:cond delay="0"/>
                                  </p:stCondLst>
                                  <p:endCondLst>
                                    <p:cond evt="begin" delay="0">
                                      <p:tn val="5"/>
                                    </p:cond>
                                  </p:endCondLst>
                                  <p:childTnLst>
                                    <p:animRot by="21600000">
                                      <p:cBhvr>
                                        <p:cTn id="6"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06809" cy="559078"/>
          </a:xfrm>
          <a:pattFill prst="pct5">
            <a:fgClr>
              <a:schemeClr val="accent1">
                <a:lumMod val="75000"/>
              </a:schemeClr>
            </a:fgClr>
            <a:bgClr>
              <a:schemeClr val="accent4">
                <a:lumMod val="20000"/>
                <a:lumOff val="80000"/>
              </a:schemeClr>
            </a:bgClr>
          </a:pattFill>
        </p:spPr>
        <p:txBody>
          <a:bodyPr>
            <a:normAutofit fontScale="90000"/>
          </a:bodyPr>
          <a:lstStyle/>
          <a:p>
            <a:r>
              <a:rPr lang="en-US" b="1" dirty="0">
                <a:solidFill>
                  <a:srgbClr val="C00000"/>
                </a:solidFill>
                <a:effectLst>
                  <a:outerShdw blurRad="38100" dist="38100" dir="2700000" algn="tl">
                    <a:srgbClr val="000000">
                      <a:alpha val="43137"/>
                    </a:srgbClr>
                  </a:outerShdw>
                </a:effectLst>
              </a:rPr>
              <a:t>LaGard Smith’s Concept of Five-Fold Fellowship</a:t>
            </a:r>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801674"/>
            <a:ext cx="11706124" cy="5813730"/>
          </a:xfrm>
          <a:solidFill>
            <a:schemeClr val="accent1">
              <a:lumMod val="20000"/>
              <a:lumOff val="80000"/>
            </a:schemeClr>
          </a:solidFill>
          <a:ln>
            <a:solidFill>
              <a:srgbClr val="B54C2D"/>
            </a:solidFill>
          </a:ln>
        </p:spPr>
        <p:txBody>
          <a:bodyPr>
            <a:normAutofit/>
          </a:bodyPr>
          <a:lstStyle/>
          <a:p>
            <a:pPr marL="0" marR="0" indent="0" algn="ctr">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42C04A7-4A3C-438D-93EA-F267A79B435E}"/>
              </a:ext>
            </a:extLst>
          </p:cNvPr>
          <p:cNvPicPr>
            <a:picLocks noChangeAspect="1"/>
          </p:cNvPicPr>
          <p:nvPr/>
        </p:nvPicPr>
        <p:blipFill>
          <a:blip r:embed="rId3"/>
          <a:stretch>
            <a:fillRect/>
          </a:stretch>
        </p:blipFill>
        <p:spPr>
          <a:xfrm>
            <a:off x="3108198" y="1420426"/>
            <a:ext cx="5975604" cy="5194977"/>
          </a:xfrm>
          <a:prstGeom prst="rect">
            <a:avLst/>
          </a:prstGeom>
        </p:spPr>
      </p:pic>
      <p:sp>
        <p:nvSpPr>
          <p:cNvPr id="5" name="Oval 4">
            <a:extLst>
              <a:ext uri="{FF2B5EF4-FFF2-40B4-BE49-F238E27FC236}">
                <a16:creationId xmlns:a16="http://schemas.microsoft.com/office/drawing/2014/main" id="{1F7A7C2A-60E1-462F-A7C1-F1BB54C0523F}"/>
              </a:ext>
            </a:extLst>
          </p:cNvPr>
          <p:cNvSpPr/>
          <p:nvPr/>
        </p:nvSpPr>
        <p:spPr>
          <a:xfrm>
            <a:off x="2829016" y="895148"/>
            <a:ext cx="6533965" cy="5614867"/>
          </a:xfrm>
          <a:prstGeom prst="ellipse">
            <a:avLst/>
          </a:prstGeom>
          <a:noFill/>
          <a:ln>
            <a:solidFill>
              <a:srgbClr val="7030A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3D1859-2D7E-41BD-9C2B-79B11A7DD710}"/>
              </a:ext>
            </a:extLst>
          </p:cNvPr>
          <p:cNvSpPr/>
          <p:nvPr/>
        </p:nvSpPr>
        <p:spPr>
          <a:xfrm>
            <a:off x="5184559" y="1003177"/>
            <a:ext cx="1766657"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cap="none" spc="0" dirty="0">
                <a:ln/>
                <a:solidFill>
                  <a:schemeClr val="accent4"/>
                </a:solidFill>
                <a:effectLst>
                  <a:outerShdw blurRad="38100" dist="38100" dir="2700000" algn="tl">
                    <a:srgbClr val="000000">
                      <a:alpha val="43137"/>
                    </a:srgbClr>
                  </a:outerShdw>
                </a:effectLst>
              </a:rPr>
              <a:t>HUMANITY</a:t>
            </a:r>
          </a:p>
        </p:txBody>
      </p:sp>
    </p:spTree>
    <p:extLst>
      <p:ext uri="{BB962C8B-B14F-4D97-AF65-F5344CB8AC3E}">
        <p14:creationId xmlns:p14="http://schemas.microsoft.com/office/powerpoint/2010/main" val="320106901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5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2FD5-E808-479D-938B-5B292035930F}"/>
              </a:ext>
            </a:extLst>
          </p:cNvPr>
          <p:cNvSpPr>
            <a:spLocks noGrp="1"/>
          </p:cNvSpPr>
          <p:nvPr>
            <p:ph type="title"/>
          </p:nvPr>
        </p:nvSpPr>
        <p:spPr>
          <a:xfrm>
            <a:off x="-42909" y="772358"/>
            <a:ext cx="12277817" cy="807867"/>
          </a:xfrm>
        </p:spPr>
        <p:txBody>
          <a:bodyPr>
            <a:noAutofit/>
          </a:bodyPr>
          <a:lstStyle/>
          <a:p>
            <a:r>
              <a:rPr lang="en-US" sz="4800" dirty="0">
                <a:solidFill>
                  <a:schemeClr val="accent2">
                    <a:lumMod val="20000"/>
                    <a:lumOff val="80000"/>
                  </a:schemeClr>
                </a:solidFill>
                <a:latin typeface="Ravie" panose="04040805050809020602" pitchFamily="82" charset="0"/>
              </a:rPr>
              <a:t>Five levels of fellowship:</a:t>
            </a:r>
          </a:p>
        </p:txBody>
      </p:sp>
      <p:sp>
        <p:nvSpPr>
          <p:cNvPr id="3" name="Content Placeholder 2">
            <a:extLst>
              <a:ext uri="{FF2B5EF4-FFF2-40B4-BE49-F238E27FC236}">
                <a16:creationId xmlns:a16="http://schemas.microsoft.com/office/drawing/2014/main" id="{8737C609-640A-4C11-8AC6-B0E596AF1D64}"/>
              </a:ext>
            </a:extLst>
          </p:cNvPr>
          <p:cNvSpPr>
            <a:spLocks noGrp="1"/>
          </p:cNvSpPr>
          <p:nvPr>
            <p:ph idx="1"/>
          </p:nvPr>
        </p:nvSpPr>
        <p:spPr>
          <a:xfrm>
            <a:off x="488272" y="2183907"/>
            <a:ext cx="11424947" cy="5516306"/>
          </a:xfrm>
        </p:spPr>
        <p:txBody>
          <a:bodyPr>
            <a:normAutofit/>
          </a:bodyPr>
          <a:lstStyle/>
          <a:p>
            <a:r>
              <a:rPr lang="en-US" sz="4800" dirty="0">
                <a:solidFill>
                  <a:schemeClr val="accent1">
                    <a:lumMod val="20000"/>
                    <a:lumOff val="80000"/>
                  </a:schemeClr>
                </a:solidFill>
                <a:latin typeface="Castellar" panose="020A0402060406010301" pitchFamily="18" charset="0"/>
              </a:rPr>
              <a:t> humankind brotherhood</a:t>
            </a:r>
          </a:p>
          <a:p>
            <a:r>
              <a:rPr lang="en-US" sz="4800" dirty="0">
                <a:solidFill>
                  <a:schemeClr val="accent1">
                    <a:lumMod val="20000"/>
                    <a:lumOff val="80000"/>
                  </a:schemeClr>
                </a:solidFill>
                <a:latin typeface="Castellar" panose="020A0402060406010301" pitchFamily="18" charset="0"/>
              </a:rPr>
              <a:t> fellowship of the faith</a:t>
            </a:r>
          </a:p>
          <a:p>
            <a:r>
              <a:rPr lang="en-US" sz="4800" dirty="0">
                <a:solidFill>
                  <a:schemeClr val="accent1">
                    <a:lumMod val="20000"/>
                    <a:lumOff val="80000"/>
                  </a:schemeClr>
                </a:solidFill>
                <a:latin typeface="Castellar" panose="020A0402060406010301" pitchFamily="18" charset="0"/>
              </a:rPr>
              <a:t> the “in Christ” fellowship</a:t>
            </a:r>
          </a:p>
          <a:p>
            <a:r>
              <a:rPr lang="en-US" sz="4800" dirty="0">
                <a:solidFill>
                  <a:schemeClr val="accent1">
                    <a:lumMod val="20000"/>
                    <a:lumOff val="80000"/>
                  </a:schemeClr>
                </a:solidFill>
                <a:latin typeface="Castellar" panose="020A0402060406010301" pitchFamily="18" charset="0"/>
              </a:rPr>
              <a:t> Fellowship of Conscience</a:t>
            </a:r>
          </a:p>
          <a:p>
            <a:r>
              <a:rPr lang="en-US" sz="4800" dirty="0">
                <a:solidFill>
                  <a:schemeClr val="accent1">
                    <a:lumMod val="20000"/>
                    <a:lumOff val="80000"/>
                  </a:schemeClr>
                </a:solidFill>
                <a:latin typeface="Castellar" panose="020A0402060406010301" pitchFamily="18" charset="0"/>
              </a:rPr>
              <a:t> Assembly family Fellowship</a:t>
            </a:r>
            <a:endParaRPr lang="en-US" sz="6000" dirty="0">
              <a:solidFill>
                <a:schemeClr val="accent1">
                  <a:lumMod val="20000"/>
                  <a:lumOff val="80000"/>
                </a:schemeClr>
              </a:solidFill>
              <a:latin typeface="Castellar" panose="020A0402060406010301" pitchFamily="18" charset="0"/>
            </a:endParaRPr>
          </a:p>
          <a:p>
            <a:endParaRPr lang="en-US" sz="3200" dirty="0">
              <a:solidFill>
                <a:schemeClr val="accent1">
                  <a:lumMod val="20000"/>
                  <a:lumOff val="80000"/>
                </a:schemeClr>
              </a:solidFill>
              <a:latin typeface="Castellar" panose="020A0402060406010301" pitchFamily="18" charset="0"/>
            </a:endParaRPr>
          </a:p>
          <a:p>
            <a:endParaRPr lang="en-US" sz="3200" dirty="0">
              <a:solidFill>
                <a:schemeClr val="accent1">
                  <a:lumMod val="20000"/>
                  <a:lumOff val="80000"/>
                </a:schemeClr>
              </a:solidFill>
              <a:latin typeface="Castellar" panose="020A0402060406010301" pitchFamily="18" charset="0"/>
            </a:endParaRPr>
          </a:p>
        </p:txBody>
      </p:sp>
    </p:spTree>
    <p:extLst>
      <p:ext uri="{BB962C8B-B14F-4D97-AF65-F5344CB8AC3E}">
        <p14:creationId xmlns:p14="http://schemas.microsoft.com/office/powerpoint/2010/main" val="119277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3">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
                                            <p:txEl>
                                              <p:pRg st="3" end="3"/>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1909" y="242596"/>
            <a:ext cx="11707495" cy="541090"/>
          </a:xfrm>
          <a:pattFill prst="pct5">
            <a:fgClr>
              <a:schemeClr val="accent1">
                <a:lumMod val="75000"/>
              </a:schemeClr>
            </a:fgClr>
            <a:bgClr>
              <a:schemeClr val="accent4">
                <a:lumMod val="20000"/>
                <a:lumOff val="80000"/>
              </a:schemeClr>
            </a:bgClr>
          </a:pattFill>
        </p:spPr>
        <p:txBody>
          <a:bodyPr>
            <a:normAutofit fontScale="90000"/>
          </a:bodyPr>
          <a:lstStyle/>
          <a:p>
            <a:r>
              <a:rPr lang="en-US" b="1" dirty="0">
                <a:solidFill>
                  <a:srgbClr val="C00000"/>
                </a:solidFill>
                <a:effectLst>
                  <a:outerShdw blurRad="38100" dist="38100" dir="2700000" algn="tl">
                    <a:srgbClr val="000000">
                      <a:alpha val="43137"/>
                    </a:srgbClr>
                  </a:outerShdw>
                </a:effectLst>
              </a:rPr>
              <a:t>LaGard Smith’s Concept of Five-Fold Fellowship</a:t>
            </a:r>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783686"/>
            <a:ext cx="11706124" cy="583171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48993BAA-EF1D-4EBC-B4AE-C4FDAA8DAE2A}"/>
              </a:ext>
            </a:extLst>
          </p:cNvPr>
          <p:cNvGraphicFramePr/>
          <p:nvPr>
            <p:extLst>
              <p:ext uri="{D42A27DB-BD31-4B8C-83A1-F6EECF244321}">
                <p14:modId xmlns:p14="http://schemas.microsoft.com/office/powerpoint/2010/main" val="881841541"/>
              </p:ext>
            </p:extLst>
          </p:nvPr>
        </p:nvGraphicFramePr>
        <p:xfrm>
          <a:off x="242595" y="914400"/>
          <a:ext cx="11706809" cy="5570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2AB3B8DD-10C3-4C98-A2AC-EF1E5AA00D18}"/>
              </a:ext>
            </a:extLst>
          </p:cNvPr>
          <p:cNvSpPr/>
          <p:nvPr/>
        </p:nvSpPr>
        <p:spPr>
          <a:xfrm>
            <a:off x="115411" y="783686"/>
            <a:ext cx="11833308" cy="830997"/>
          </a:xfrm>
          <a:prstGeom prst="rect">
            <a:avLst/>
          </a:prstGeom>
          <a:noFill/>
        </p:spPr>
        <p:txBody>
          <a:bodyPr wrap="square" lIns="91440" tIns="45720" rIns="91440" bIns="45720">
            <a:spAutoFit/>
          </a:bodyPr>
          <a:lstStyle/>
          <a:p>
            <a:pPr algn="ct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Sky-blue                             Background</a:t>
            </a:r>
            <a:endParaRPr lang="en-US"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ctangle 5">
            <a:extLst>
              <a:ext uri="{FF2B5EF4-FFF2-40B4-BE49-F238E27FC236}">
                <a16:creationId xmlns:a16="http://schemas.microsoft.com/office/drawing/2014/main" id="{43A8A5AF-0273-4CF7-A988-3A8F2A60E041}"/>
              </a:ext>
            </a:extLst>
          </p:cNvPr>
          <p:cNvSpPr/>
          <p:nvPr/>
        </p:nvSpPr>
        <p:spPr>
          <a:xfrm>
            <a:off x="115410" y="5832629"/>
            <a:ext cx="11897921"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Entire                          Human Race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91994729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4302493" y="895149"/>
            <a:ext cx="6766560" cy="1703608"/>
          </a:xfrm>
          <a:prstGeom prst="rect">
            <a:avLst/>
          </a:prstGeom>
          <a:noFill/>
        </p:spPr>
        <p:txBody>
          <a:bodyPr wrap="square" rtlCol="0">
            <a:spAutoFit/>
          </a:bodyPr>
          <a:lstStyle/>
          <a:p>
            <a:pPr algn="r">
              <a:lnSpc>
                <a:spcPts val="6000"/>
              </a:lnSpc>
            </a:pPr>
            <a:r>
              <a:rPr lang="en-US" sz="8800" b="1" dirty="0">
                <a:solidFill>
                  <a:prstClr val="black"/>
                </a:solidFill>
                <a:effectLst>
                  <a:outerShdw blurRad="38100" dist="38100" dir="2700000" algn="tl">
                    <a:srgbClr val="000000">
                      <a:alpha val="43137"/>
                    </a:srgbClr>
                  </a:outerShdw>
                </a:effectLst>
                <a:latin typeface="Calibri"/>
              </a:rPr>
              <a:t>WHO IS …</a:t>
            </a:r>
          </a:p>
          <a:p>
            <a:pPr algn="r">
              <a:lnSpc>
                <a:spcPts val="6000"/>
              </a:lnSpc>
            </a:pPr>
            <a:r>
              <a:rPr lang="en-US" sz="80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My Brother?  </a:t>
            </a:r>
            <a:endParaRPr lang="en-US" sz="8000" b="1" dirty="0">
              <a:solidFill>
                <a:prstClr val="black"/>
              </a:solidFill>
              <a:effectLst>
                <a:outerShdw blurRad="38100" dist="38100" dir="2700000" algn="tl">
                  <a:srgbClr val="000000">
                    <a:alpha val="43137"/>
                  </a:srgbClr>
                </a:outerShdw>
              </a:effectLst>
              <a:latin typeface="Calibri"/>
            </a:endParaRPr>
          </a:p>
        </p:txBody>
      </p:sp>
      <p:pic>
        <p:nvPicPr>
          <p:cNvPr id="8" name="Picture 2" descr="C:\Users\John\Dropbox\Dalraida\QuestionsAboutGod\mzl.okejbdql.png"/>
          <p:cNvPicPr>
            <a:picLocks noChangeAspect="1" noChangeArrowheads="1"/>
          </p:cNvPicPr>
          <p:nvPr/>
        </p:nvPicPr>
        <p:blipFill>
          <a:blip r:embed="rId2" cstate="print">
            <a:clrChange>
              <a:clrFrom>
                <a:srgbClr val="FFFFFF"/>
              </a:clrFrom>
              <a:clrTo>
                <a:srgbClr val="FFFFFF">
                  <a:alpha val="0"/>
                </a:srgbClr>
              </a:clrTo>
            </a:clrChange>
          </a:blip>
          <a:srcRect l="28152" r="19471"/>
          <a:stretch>
            <a:fillRect/>
          </a:stretch>
        </p:blipFill>
        <p:spPr bwMode="auto">
          <a:xfrm>
            <a:off x="8991601" y="4029548"/>
            <a:ext cx="1202085" cy="2295053"/>
          </a:xfrm>
          <a:prstGeom prst="rect">
            <a:avLst/>
          </a:prstGeom>
          <a:noFill/>
        </p:spPr>
      </p:pic>
      <p:sp>
        <p:nvSpPr>
          <p:cNvPr id="2" name="Rectangle 1">
            <a:extLst>
              <a:ext uri="{FF2B5EF4-FFF2-40B4-BE49-F238E27FC236}">
                <a16:creationId xmlns:a16="http://schemas.microsoft.com/office/drawing/2014/main" id="{C3571A2D-642D-4E23-A24D-157BED23144F}"/>
              </a:ext>
            </a:extLst>
          </p:cNvPr>
          <p:cNvSpPr/>
          <p:nvPr/>
        </p:nvSpPr>
        <p:spPr>
          <a:xfrm>
            <a:off x="875899" y="895149"/>
            <a:ext cx="2579569" cy="1015662"/>
          </a:xfrm>
          <a:prstGeom prst="rect">
            <a:avLst/>
          </a:prstGeom>
          <a:solidFill>
            <a:srgbClr val="C00000"/>
          </a:solidFill>
        </p:spPr>
        <p:txBody>
          <a:bodyPr wrap="square" lIns="91440" tIns="45720" rIns="91440" bIns="45720">
            <a:spAutoFit/>
          </a:bodyPr>
          <a:lstStyle/>
          <a:p>
            <a:pPr algn="ct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5</a:t>
            </a:r>
            <a:r>
              <a:rPr lang="en-US" sz="6000" b="1" baseline="30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t>
            </a: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Ring</a:t>
            </a:r>
            <a:endPar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TextBox 8">
            <a:extLst>
              <a:ext uri="{FF2B5EF4-FFF2-40B4-BE49-F238E27FC236}">
                <a16:creationId xmlns:a16="http://schemas.microsoft.com/office/drawing/2014/main" id="{AA36F7F6-3240-43A9-86BF-22695D484DC2}"/>
              </a:ext>
            </a:extLst>
          </p:cNvPr>
          <p:cNvSpPr txBox="1"/>
          <p:nvPr/>
        </p:nvSpPr>
        <p:spPr>
          <a:xfrm>
            <a:off x="962526" y="3669319"/>
            <a:ext cx="7940842" cy="2031325"/>
          </a:xfrm>
          <a:prstGeom prst="rect">
            <a:avLst/>
          </a:prstGeom>
          <a:noFill/>
        </p:spPr>
        <p:txBody>
          <a:bodyPr wrap="square">
            <a:spAutoFit/>
          </a:bodyPr>
          <a:lstStyle/>
          <a:p>
            <a:r>
              <a:rPr lang="en-US" sz="1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Universal Fellowship: The Family of Man</a:t>
            </a:r>
            <a:b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first level of fellowship, discussed in chapter 6, is that which exists among all humans. We all are descendants of Adam and are brothers and sisters in the family of man. We share the human experience, render aid to one another, and participate with fellow humans in various endeavors of common interest (e.g., PTA). As Christians, we are concerned for the spiritual well-being of our fellow humans, and we seek to lead them to Christ.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013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4302493" y="895149"/>
            <a:ext cx="6766560" cy="1703608"/>
          </a:xfrm>
          <a:prstGeom prst="rect">
            <a:avLst/>
          </a:prstGeom>
          <a:noFill/>
        </p:spPr>
        <p:txBody>
          <a:bodyPr wrap="square" rtlCol="0">
            <a:spAutoFit/>
          </a:bodyPr>
          <a:lstStyle/>
          <a:p>
            <a:pPr algn="r">
              <a:lnSpc>
                <a:spcPts val="6000"/>
              </a:lnSpc>
            </a:pPr>
            <a:r>
              <a:rPr lang="en-US" sz="8800" b="1" dirty="0">
                <a:solidFill>
                  <a:prstClr val="black"/>
                </a:solidFill>
                <a:effectLst>
                  <a:outerShdw blurRad="38100" dist="38100" dir="2700000" algn="tl">
                    <a:srgbClr val="000000">
                      <a:alpha val="43137"/>
                    </a:srgbClr>
                  </a:outerShdw>
                </a:effectLst>
                <a:latin typeface="Calibri"/>
              </a:rPr>
              <a:t>WHO IS …</a:t>
            </a:r>
          </a:p>
          <a:p>
            <a:pPr algn="r">
              <a:lnSpc>
                <a:spcPts val="6000"/>
              </a:lnSpc>
            </a:pPr>
            <a:r>
              <a:rPr lang="en-US" sz="80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My Brother?  </a:t>
            </a:r>
            <a:endParaRPr lang="en-US" sz="8000" b="1" dirty="0">
              <a:solidFill>
                <a:prstClr val="black"/>
              </a:solidFill>
              <a:effectLst>
                <a:outerShdw blurRad="38100" dist="38100" dir="2700000" algn="tl">
                  <a:srgbClr val="000000">
                    <a:alpha val="43137"/>
                  </a:srgbClr>
                </a:outerShdw>
              </a:effectLst>
              <a:latin typeface="Calibri"/>
            </a:endParaRPr>
          </a:p>
        </p:txBody>
      </p:sp>
      <p:pic>
        <p:nvPicPr>
          <p:cNvPr id="8" name="Picture 2" descr="C:\Users\John\Dropbox\Dalraida\QuestionsAboutGod\mzl.okejbdql.png"/>
          <p:cNvPicPr>
            <a:picLocks noChangeAspect="1" noChangeArrowheads="1"/>
          </p:cNvPicPr>
          <p:nvPr/>
        </p:nvPicPr>
        <p:blipFill>
          <a:blip r:embed="rId2" cstate="print">
            <a:clrChange>
              <a:clrFrom>
                <a:srgbClr val="FFFFFF"/>
              </a:clrFrom>
              <a:clrTo>
                <a:srgbClr val="FFFFFF">
                  <a:alpha val="0"/>
                </a:srgbClr>
              </a:clrTo>
            </a:clrChange>
          </a:blip>
          <a:srcRect l="28152" r="19471"/>
          <a:stretch>
            <a:fillRect/>
          </a:stretch>
        </p:blipFill>
        <p:spPr bwMode="auto">
          <a:xfrm>
            <a:off x="8991601" y="4029548"/>
            <a:ext cx="1202085" cy="2295053"/>
          </a:xfrm>
          <a:prstGeom prst="rect">
            <a:avLst/>
          </a:prstGeom>
          <a:noFill/>
        </p:spPr>
      </p:pic>
      <p:sp>
        <p:nvSpPr>
          <p:cNvPr id="5" name="Rectangle 4">
            <a:extLst>
              <a:ext uri="{FF2B5EF4-FFF2-40B4-BE49-F238E27FC236}">
                <a16:creationId xmlns:a16="http://schemas.microsoft.com/office/drawing/2014/main" id="{34224907-9B6D-40B1-9D24-2A642438445F}"/>
              </a:ext>
            </a:extLst>
          </p:cNvPr>
          <p:cNvSpPr/>
          <p:nvPr/>
        </p:nvSpPr>
        <p:spPr>
          <a:xfrm>
            <a:off x="866273" y="895148"/>
            <a:ext cx="2589195" cy="1015663"/>
          </a:xfrm>
          <a:prstGeom prst="rect">
            <a:avLst/>
          </a:prstGeom>
          <a:solidFill>
            <a:srgbClr val="C00000"/>
          </a:solidFill>
        </p:spPr>
        <p:txBody>
          <a:bodyPr wrap="square" lIns="91440" tIns="45720" rIns="91440" bIns="45720">
            <a:spAutoFit/>
          </a:bodyPr>
          <a:lstStyle/>
          <a:p>
            <a:pPr algn="ct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a:t>
            </a:r>
            <a:r>
              <a:rPr lang="en-US" sz="6000" b="1" baseline="30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t>
            </a: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Ring</a:t>
            </a:r>
            <a:endPar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TextBox 8">
            <a:extLst>
              <a:ext uri="{FF2B5EF4-FFF2-40B4-BE49-F238E27FC236}">
                <a16:creationId xmlns:a16="http://schemas.microsoft.com/office/drawing/2014/main" id="{F0802F2F-A6B2-43B1-AAC3-B6CF1A39E64D}"/>
              </a:ext>
            </a:extLst>
          </p:cNvPr>
          <p:cNvSpPr txBox="1"/>
          <p:nvPr/>
        </p:nvSpPr>
        <p:spPr>
          <a:xfrm>
            <a:off x="866273" y="2396691"/>
            <a:ext cx="7757963" cy="4018443"/>
          </a:xfrm>
          <a:prstGeom prst="rect">
            <a:avLst/>
          </a:prstGeom>
          <a:noFill/>
        </p:spPr>
        <p:txBody>
          <a:bodyPr wrap="square">
            <a:spAutoFit/>
          </a:bodyPr>
          <a:lstStyle/>
          <a:p>
            <a:r>
              <a:rPr lang="en-US" sz="1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Faith Fellowship: Like Family</a:t>
            </a:r>
            <a:b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Chapter 7 discusses a level of fellowship that the author describes as “faith fellowship.” This is fellowship with those who believe in Christ but have not been biblically baptized. This level of fellowship is higher than “universal fellowship,” but it falls short of “in Christ” fellowship (to be discussed later).</a:t>
            </a:r>
            <a:b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Brother Smith says that these unbaptized believers are not “family,” but  they are “like family.” The description, “like family,” is not identical to </a:t>
            </a:r>
            <a:r>
              <a:rPr lang="en-US" sz="1800" b="1"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Ketcherside’s</a:t>
            </a:r>
            <a: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“brothers in prospect,” but it does have a similar ring to it. Explaining this description, he writes, “In virtually every way they think and act as those in the family would think and act” (106). Really? Do they think and act as those in the family? Their thinking utterly rejects what Jesus said to do to be saved as well as the need for scriptural authority in religion, and their actions in worship and service to God are not governed by his word. Such thinking and acting is certainly not appropriate for the family of God.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098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21570" name="Rectangle 2"/>
          <p:cNvSpPr>
            <a:spLocks noGrp="1" noChangeArrowheads="1"/>
          </p:cNvSpPr>
          <p:nvPr>
            <p:ph type="title"/>
          </p:nvPr>
        </p:nvSpPr>
        <p:spPr>
          <a:xfrm>
            <a:off x="1366888" y="457200"/>
            <a:ext cx="9304254" cy="685800"/>
          </a:xfrm>
        </p:spPr>
        <p:txBody>
          <a:bodyPr/>
          <a:lstStyle/>
          <a:p>
            <a:pPr eaLnBrk="1" hangingPunct="1">
              <a:defRPr/>
            </a:pPr>
            <a:r>
              <a:rPr lang="en-US" sz="3600" u="sng" dirty="0">
                <a:solidFill>
                  <a:schemeClr val="accent1"/>
                </a:solidFill>
                <a:effectLst>
                  <a:outerShdw blurRad="38100" dist="38100" dir="2700000" algn="tl">
                    <a:srgbClr val="C0C0C0"/>
                  </a:outerShdw>
                </a:effectLst>
                <a:latin typeface="Calligrapher" pitchFamily="2" charset="0"/>
              </a:rPr>
              <a:t>One Body\Implication &amp; Inference\Fall 1988:</a:t>
            </a:r>
          </a:p>
        </p:txBody>
      </p:sp>
      <p:sp>
        <p:nvSpPr>
          <p:cNvPr id="3821571" name="Rectangle 3"/>
          <p:cNvSpPr>
            <a:spLocks noGrp="1" noChangeArrowheads="1"/>
          </p:cNvSpPr>
          <p:nvPr>
            <p:ph type="body" idx="1"/>
          </p:nvPr>
        </p:nvSpPr>
        <p:spPr>
          <a:xfrm>
            <a:off x="2057400" y="1143000"/>
            <a:ext cx="8001000" cy="5334000"/>
          </a:xfrm>
        </p:spPr>
        <p:txBody>
          <a:bodyPr/>
          <a:lstStyle/>
          <a:p>
            <a:pPr eaLnBrk="1" hangingPunct="1">
              <a:lnSpc>
                <a:spcPct val="90000"/>
              </a:lnSpc>
              <a:buFontTx/>
              <a:buBlip>
                <a:blip r:embed="rId4"/>
              </a:buBlip>
              <a:defRPr/>
            </a:pPr>
            <a:r>
              <a:rPr lang="en-US" b="1">
                <a:solidFill>
                  <a:srgbClr val="FFFF99"/>
                </a:solidFill>
                <a:effectLst>
                  <a:outerShdw blurRad="38100" dist="38100" dir="2700000" algn="tl">
                    <a:srgbClr val="C0C0C0"/>
                  </a:outerShdw>
                </a:effectLst>
              </a:rPr>
              <a:t> “Some inferences are feasible,  but not necessary.  Conclusions which are not necessitated by logic,  but are probable    by logic,  are in this class. They are made because they appear wise and expedient.  Other inferences are merely arbitrary.   Such an inference is but one out of a plurality of probable alternatives, any   one of which may be held to the personal satisfaction of the student. One inference enjoys as much worth as another.”</a:t>
            </a:r>
            <a:r>
              <a:rPr lang="en-US" sz="3600" b="1">
                <a:solidFill>
                  <a:srgbClr val="FFFF99"/>
                </a:solidFill>
                <a:effectLst>
                  <a:outerShdw blurRad="38100" dist="38100" dir="2700000" algn="tl">
                    <a:srgbClr val="C0C0C0"/>
                  </a:outerShdw>
                </a:effectLst>
              </a:rPr>
              <a:t> </a:t>
            </a:r>
          </a:p>
          <a:p>
            <a:pPr eaLnBrk="1" hangingPunct="1">
              <a:lnSpc>
                <a:spcPct val="90000"/>
              </a:lnSpc>
              <a:buFontTx/>
              <a:buNone/>
              <a:defRPr/>
            </a:pPr>
            <a:r>
              <a:rPr lang="en-US" sz="3600" b="1">
                <a:solidFill>
                  <a:srgbClr val="FFFF99"/>
                </a:solidFill>
                <a:effectLst>
                  <a:outerShdw blurRad="38100" dist="38100" dir="2700000" algn="tl">
                    <a:srgbClr val="C0C0C0"/>
                  </a:outerShdw>
                </a:effectLst>
              </a:rPr>
              <a:t> </a:t>
            </a:r>
            <a:endParaRPr lang="en-US" sz="4400"/>
          </a:p>
        </p:txBody>
      </p:sp>
    </p:spTree>
    <p:extLst>
      <p:ext uri="{BB962C8B-B14F-4D97-AF65-F5344CB8AC3E}">
        <p14:creationId xmlns:p14="http://schemas.microsoft.com/office/powerpoint/2010/main" val="1001568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821570">
                                            <p:txEl>
                                              <p:pRg st="0" end="0"/>
                                            </p:txEl>
                                          </p:spTgt>
                                        </p:tgtEl>
                                        <p:attrNameLst>
                                          <p:attrName>style.visibility</p:attrName>
                                        </p:attrNameLst>
                                      </p:cBhvr>
                                      <p:to>
                                        <p:strVal val="visible"/>
                                      </p:to>
                                    </p:set>
                                    <p:anim calcmode="lin" valueType="num">
                                      <p:cBhvr additive="base">
                                        <p:cTn id="7" dur="300" fill="hold"/>
                                        <p:tgtEl>
                                          <p:spTgt spid="382157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82157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821571">
                                            <p:txEl>
                                              <p:pRg st="0" end="0"/>
                                            </p:txEl>
                                          </p:spTgt>
                                        </p:tgtEl>
                                        <p:attrNameLst>
                                          <p:attrName>style.visibility</p:attrName>
                                        </p:attrNameLst>
                                      </p:cBhvr>
                                      <p:to>
                                        <p:strVal val="visible"/>
                                      </p:to>
                                    </p:set>
                                    <p:anim calcmode="lin" valueType="num">
                                      <p:cBhvr>
                                        <p:cTn id="13" dur="300" fill="hold"/>
                                        <p:tgtEl>
                                          <p:spTgt spid="3821571">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8215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iterate type="wd">
                                    <p:tmPct val="100000"/>
                                  </p:iterate>
                                  <p:childTnLst>
                                    <p:set>
                                      <p:cBhvr>
                                        <p:cTn id="18" dur="1" fill="hold">
                                          <p:stCondLst>
                                            <p:cond delay="0"/>
                                          </p:stCondLst>
                                        </p:cTn>
                                        <p:tgtEl>
                                          <p:spTgt spid="3821571">
                                            <p:txEl>
                                              <p:pRg st="1" end="1"/>
                                            </p:txEl>
                                          </p:spTgt>
                                        </p:tgtEl>
                                        <p:attrNameLst>
                                          <p:attrName>style.visibility</p:attrName>
                                        </p:attrNameLst>
                                      </p:cBhvr>
                                      <p:to>
                                        <p:strVal val="visible"/>
                                      </p:to>
                                    </p:set>
                                    <p:anim calcmode="lin" valueType="num">
                                      <p:cBhvr>
                                        <p:cTn id="19" dur="300" fill="hold"/>
                                        <p:tgtEl>
                                          <p:spTgt spid="3821571">
                                            <p:txEl>
                                              <p:pRg st="1" end="1"/>
                                            </p:txEl>
                                          </p:spTgt>
                                        </p:tgtEl>
                                        <p:attrNameLst>
                                          <p:attrName>ppt_w</p:attrName>
                                        </p:attrNameLst>
                                      </p:cBhvr>
                                      <p:tavLst>
                                        <p:tav tm="0">
                                          <p:val>
                                            <p:fltVal val="0"/>
                                          </p:val>
                                        </p:tav>
                                        <p:tav tm="100000">
                                          <p:val>
                                            <p:strVal val="#ppt_w"/>
                                          </p:val>
                                        </p:tav>
                                      </p:tavLst>
                                    </p:anim>
                                    <p:anim calcmode="lin" valueType="num">
                                      <p:cBhvr>
                                        <p:cTn id="20" dur="300" fill="hold"/>
                                        <p:tgtEl>
                                          <p:spTgt spid="382157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1570" grpId="0" build="p" autoUpdateAnimBg="0"/>
      <p:bldP spid="3821571"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4302493" y="895149"/>
            <a:ext cx="6766560" cy="1703608"/>
          </a:xfrm>
          <a:prstGeom prst="rect">
            <a:avLst/>
          </a:prstGeom>
          <a:noFill/>
        </p:spPr>
        <p:txBody>
          <a:bodyPr wrap="square" rtlCol="0">
            <a:spAutoFit/>
          </a:bodyPr>
          <a:lstStyle/>
          <a:p>
            <a:pPr algn="r">
              <a:lnSpc>
                <a:spcPts val="6000"/>
              </a:lnSpc>
            </a:pPr>
            <a:r>
              <a:rPr lang="en-US" sz="8800" b="1" dirty="0">
                <a:solidFill>
                  <a:prstClr val="black"/>
                </a:solidFill>
                <a:effectLst>
                  <a:outerShdw blurRad="38100" dist="38100" dir="2700000" algn="tl">
                    <a:srgbClr val="000000">
                      <a:alpha val="43137"/>
                    </a:srgbClr>
                  </a:outerShdw>
                </a:effectLst>
                <a:latin typeface="Calibri"/>
              </a:rPr>
              <a:t>WHO IS …</a:t>
            </a:r>
          </a:p>
          <a:p>
            <a:pPr algn="r">
              <a:lnSpc>
                <a:spcPts val="6000"/>
              </a:lnSpc>
            </a:pPr>
            <a:r>
              <a:rPr lang="en-US" sz="80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My Brother?  </a:t>
            </a:r>
            <a:endParaRPr lang="en-US" sz="8000" b="1" dirty="0">
              <a:solidFill>
                <a:prstClr val="black"/>
              </a:solidFill>
              <a:effectLst>
                <a:outerShdw blurRad="38100" dist="38100" dir="2700000" algn="tl">
                  <a:srgbClr val="000000">
                    <a:alpha val="43137"/>
                  </a:srgbClr>
                </a:outerShdw>
              </a:effectLst>
              <a:latin typeface="Calibri"/>
            </a:endParaRPr>
          </a:p>
        </p:txBody>
      </p:sp>
      <p:pic>
        <p:nvPicPr>
          <p:cNvPr id="8" name="Picture 2" descr="C:\Users\John\Dropbox\Dalraida\QuestionsAboutGod\mzl.okejbdql.png"/>
          <p:cNvPicPr>
            <a:picLocks noChangeAspect="1" noChangeArrowheads="1"/>
          </p:cNvPicPr>
          <p:nvPr/>
        </p:nvPicPr>
        <p:blipFill>
          <a:blip r:embed="rId2" cstate="print">
            <a:clrChange>
              <a:clrFrom>
                <a:srgbClr val="FFFFFF"/>
              </a:clrFrom>
              <a:clrTo>
                <a:srgbClr val="FFFFFF">
                  <a:alpha val="0"/>
                </a:srgbClr>
              </a:clrTo>
            </a:clrChange>
          </a:blip>
          <a:srcRect l="28152" r="19471"/>
          <a:stretch>
            <a:fillRect/>
          </a:stretch>
        </p:blipFill>
        <p:spPr bwMode="auto">
          <a:xfrm>
            <a:off x="8991601" y="4029548"/>
            <a:ext cx="1202085" cy="2295053"/>
          </a:xfrm>
          <a:prstGeom prst="rect">
            <a:avLst/>
          </a:prstGeom>
          <a:noFill/>
        </p:spPr>
      </p:pic>
      <p:sp>
        <p:nvSpPr>
          <p:cNvPr id="5" name="Rectangle 4">
            <a:extLst>
              <a:ext uri="{FF2B5EF4-FFF2-40B4-BE49-F238E27FC236}">
                <a16:creationId xmlns:a16="http://schemas.microsoft.com/office/drawing/2014/main" id="{AF24F301-035C-4B1A-81AC-086844318D8A}"/>
              </a:ext>
            </a:extLst>
          </p:cNvPr>
          <p:cNvSpPr/>
          <p:nvPr/>
        </p:nvSpPr>
        <p:spPr>
          <a:xfrm>
            <a:off x="866273" y="895148"/>
            <a:ext cx="2589195" cy="1015663"/>
          </a:xfrm>
          <a:prstGeom prst="rect">
            <a:avLst/>
          </a:prstGeom>
          <a:solidFill>
            <a:srgbClr val="C00000"/>
          </a:solidFill>
        </p:spPr>
        <p:txBody>
          <a:bodyPr wrap="square" lIns="91440" tIns="45720" rIns="91440" bIns="45720">
            <a:spAutoFit/>
          </a:bodyPr>
          <a:lstStyle/>
          <a:p>
            <a:pPr algn="ct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r>
              <a:rPr lang="en-US" sz="6000" b="1" baseline="30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rd</a:t>
            </a: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Ring</a:t>
            </a:r>
            <a:endPar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TextBox 8">
            <a:extLst>
              <a:ext uri="{FF2B5EF4-FFF2-40B4-BE49-F238E27FC236}">
                <a16:creationId xmlns:a16="http://schemas.microsoft.com/office/drawing/2014/main" id="{E3E0C2CD-27FB-41ED-BEA1-6B3518DCF475}"/>
              </a:ext>
            </a:extLst>
          </p:cNvPr>
          <p:cNvSpPr txBox="1"/>
          <p:nvPr/>
        </p:nvSpPr>
        <p:spPr>
          <a:xfrm>
            <a:off x="866273" y="3291840"/>
            <a:ext cx="7680960" cy="2585323"/>
          </a:xfrm>
          <a:prstGeom prst="rect">
            <a:avLst/>
          </a:prstGeom>
          <a:noFill/>
        </p:spPr>
        <p:txBody>
          <a:bodyPr wrap="square">
            <a:spAutoFit/>
          </a:bodyPr>
          <a:lstStyle/>
          <a:p>
            <a:r>
              <a:rPr lang="en-US" sz="1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 Christ” Fellowship: The Extended Family</a:t>
            </a:r>
            <a:b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This is the fellowship we have with all who have been scripturally immersed. It includes those with whom we have serious doctrinal differences and those who have gone into sin. It is true that these are brethren in God’s family. Nevertheless, we must not extend the “right hand of fellowship” to those who teach doctrines that condemn souls or engage unrepentantly in sin. We must not give the impression that we endorse their teaching or conduct or that we regard them to be right with God (2 John 9-11; Eph. 5:11). The Bible does not teach that the faithful are in fellowship with those in sin (2 Cor. 6:14).</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493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4302493" y="895149"/>
            <a:ext cx="6766560" cy="1703608"/>
          </a:xfrm>
          <a:prstGeom prst="rect">
            <a:avLst/>
          </a:prstGeom>
          <a:noFill/>
        </p:spPr>
        <p:txBody>
          <a:bodyPr wrap="square" rtlCol="0">
            <a:spAutoFit/>
          </a:bodyPr>
          <a:lstStyle/>
          <a:p>
            <a:pPr algn="r">
              <a:lnSpc>
                <a:spcPts val="6000"/>
              </a:lnSpc>
            </a:pPr>
            <a:r>
              <a:rPr lang="en-US" sz="8800" b="1" dirty="0">
                <a:solidFill>
                  <a:prstClr val="black"/>
                </a:solidFill>
                <a:effectLst>
                  <a:outerShdw blurRad="38100" dist="38100" dir="2700000" algn="tl">
                    <a:srgbClr val="000000">
                      <a:alpha val="43137"/>
                    </a:srgbClr>
                  </a:outerShdw>
                </a:effectLst>
                <a:latin typeface="Calibri"/>
              </a:rPr>
              <a:t>WHO IS …</a:t>
            </a:r>
          </a:p>
          <a:p>
            <a:pPr algn="r">
              <a:lnSpc>
                <a:spcPts val="6000"/>
              </a:lnSpc>
            </a:pPr>
            <a:r>
              <a:rPr lang="en-US" sz="80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My Brother?  </a:t>
            </a:r>
            <a:endParaRPr lang="en-US" sz="8000" b="1" dirty="0">
              <a:solidFill>
                <a:prstClr val="black"/>
              </a:solidFill>
              <a:effectLst>
                <a:outerShdw blurRad="38100" dist="38100" dir="2700000" algn="tl">
                  <a:srgbClr val="000000">
                    <a:alpha val="43137"/>
                  </a:srgbClr>
                </a:outerShdw>
              </a:effectLst>
              <a:latin typeface="Calibri"/>
            </a:endParaRPr>
          </a:p>
        </p:txBody>
      </p:sp>
      <p:pic>
        <p:nvPicPr>
          <p:cNvPr id="8" name="Picture 2" descr="C:\Users\John\Dropbox\Dalraida\QuestionsAboutGod\mzl.okejbdql.png"/>
          <p:cNvPicPr>
            <a:picLocks noChangeAspect="1" noChangeArrowheads="1"/>
          </p:cNvPicPr>
          <p:nvPr/>
        </p:nvPicPr>
        <p:blipFill>
          <a:blip r:embed="rId2" cstate="print">
            <a:clrChange>
              <a:clrFrom>
                <a:srgbClr val="FFFFFF"/>
              </a:clrFrom>
              <a:clrTo>
                <a:srgbClr val="FFFFFF">
                  <a:alpha val="0"/>
                </a:srgbClr>
              </a:clrTo>
            </a:clrChange>
          </a:blip>
          <a:srcRect l="28152" r="19471"/>
          <a:stretch>
            <a:fillRect/>
          </a:stretch>
        </p:blipFill>
        <p:spPr bwMode="auto">
          <a:xfrm>
            <a:off x="8991601" y="4029548"/>
            <a:ext cx="1202085" cy="2295053"/>
          </a:xfrm>
          <a:prstGeom prst="rect">
            <a:avLst/>
          </a:prstGeom>
          <a:noFill/>
        </p:spPr>
      </p:pic>
      <p:sp>
        <p:nvSpPr>
          <p:cNvPr id="5" name="Rectangle 4">
            <a:extLst>
              <a:ext uri="{FF2B5EF4-FFF2-40B4-BE49-F238E27FC236}">
                <a16:creationId xmlns:a16="http://schemas.microsoft.com/office/drawing/2014/main" id="{AF24F301-035C-4B1A-81AC-086844318D8A}"/>
              </a:ext>
            </a:extLst>
          </p:cNvPr>
          <p:cNvSpPr/>
          <p:nvPr/>
        </p:nvSpPr>
        <p:spPr>
          <a:xfrm>
            <a:off x="866273" y="895148"/>
            <a:ext cx="2589195" cy="1015663"/>
          </a:xfrm>
          <a:prstGeom prst="rect">
            <a:avLst/>
          </a:prstGeom>
          <a:solidFill>
            <a:srgbClr val="C00000"/>
          </a:solidFill>
        </p:spPr>
        <p:txBody>
          <a:bodyPr wrap="square" lIns="91440" tIns="45720" rIns="91440" bIns="45720">
            <a:spAutoFit/>
          </a:bodyPr>
          <a:lstStyle/>
          <a:p>
            <a:pPr algn="ct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r>
              <a:rPr lang="en-US" sz="6000" b="1" baseline="30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rd</a:t>
            </a: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Ring</a:t>
            </a:r>
            <a:endPar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TextBox 8">
            <a:extLst>
              <a:ext uri="{FF2B5EF4-FFF2-40B4-BE49-F238E27FC236}">
                <a16:creationId xmlns:a16="http://schemas.microsoft.com/office/drawing/2014/main" id="{48AD0809-EA46-4871-BD88-CDB70E69F9C9}"/>
              </a:ext>
            </a:extLst>
          </p:cNvPr>
          <p:cNvSpPr txBox="1"/>
          <p:nvPr/>
        </p:nvSpPr>
        <p:spPr>
          <a:xfrm>
            <a:off x="866274" y="3185962"/>
            <a:ext cx="7844590" cy="2585323"/>
          </a:xfrm>
          <a:prstGeom prst="rect">
            <a:avLst/>
          </a:prstGeom>
          <a:noFill/>
        </p:spPr>
        <p:txBody>
          <a:bodyPr wrap="square">
            <a:spAutoFit/>
          </a:bodyPr>
          <a:lstStyle/>
          <a:p>
            <a:r>
              <a:rPr lang="en-US" sz="1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 Christ” Fellowship: The Extended Family – </a:t>
            </a:r>
            <a:r>
              <a:rPr lang="en-US"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continued</a:t>
            </a:r>
          </a:p>
          <a:p>
            <a: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 his discussion of this level of fellowship, brother Smith discusses those who are baptized without understanding its significance. They should be taught the true meaning of baptism, he says, but then they may be regarded as brethren and given the right hand of fellowship. I believe that in order for baptism to be biblical, it must be for the biblical reason: the remission of sins (Acts 2:38). Being baptized without understanding its significance is of no more value than eating the Lord’s supper without understanding its significance. Repentant believers who were baptized for the remission of sins are my brethren.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649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4302493" y="895149"/>
            <a:ext cx="6766560" cy="1703608"/>
          </a:xfrm>
          <a:prstGeom prst="rect">
            <a:avLst/>
          </a:prstGeom>
          <a:noFill/>
        </p:spPr>
        <p:txBody>
          <a:bodyPr wrap="square" rtlCol="0">
            <a:spAutoFit/>
          </a:bodyPr>
          <a:lstStyle/>
          <a:p>
            <a:pPr algn="r">
              <a:lnSpc>
                <a:spcPts val="6000"/>
              </a:lnSpc>
            </a:pPr>
            <a:r>
              <a:rPr lang="en-US" sz="8800" b="1" dirty="0">
                <a:solidFill>
                  <a:prstClr val="black"/>
                </a:solidFill>
                <a:effectLst>
                  <a:outerShdw blurRad="38100" dist="38100" dir="2700000" algn="tl">
                    <a:srgbClr val="000000">
                      <a:alpha val="43137"/>
                    </a:srgbClr>
                  </a:outerShdw>
                </a:effectLst>
                <a:latin typeface="Calibri"/>
              </a:rPr>
              <a:t>WHO IS …</a:t>
            </a:r>
          </a:p>
          <a:p>
            <a:pPr algn="r">
              <a:lnSpc>
                <a:spcPts val="6000"/>
              </a:lnSpc>
            </a:pPr>
            <a:r>
              <a:rPr lang="en-US" sz="80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My Brother?  </a:t>
            </a:r>
            <a:endParaRPr lang="en-US" sz="8000" b="1" dirty="0">
              <a:solidFill>
                <a:prstClr val="black"/>
              </a:solidFill>
              <a:effectLst>
                <a:outerShdw blurRad="38100" dist="38100" dir="2700000" algn="tl">
                  <a:srgbClr val="000000">
                    <a:alpha val="43137"/>
                  </a:srgbClr>
                </a:outerShdw>
              </a:effectLst>
              <a:latin typeface="Calibri"/>
            </a:endParaRPr>
          </a:p>
        </p:txBody>
      </p:sp>
      <p:pic>
        <p:nvPicPr>
          <p:cNvPr id="8" name="Picture 2" descr="C:\Users\John\Dropbox\Dalraida\QuestionsAboutGod\mzl.okejbdql.png"/>
          <p:cNvPicPr>
            <a:picLocks noChangeAspect="1" noChangeArrowheads="1"/>
          </p:cNvPicPr>
          <p:nvPr/>
        </p:nvPicPr>
        <p:blipFill>
          <a:blip r:embed="rId2" cstate="print">
            <a:clrChange>
              <a:clrFrom>
                <a:srgbClr val="FFFFFF"/>
              </a:clrFrom>
              <a:clrTo>
                <a:srgbClr val="FFFFFF">
                  <a:alpha val="0"/>
                </a:srgbClr>
              </a:clrTo>
            </a:clrChange>
          </a:blip>
          <a:srcRect l="28152" r="19471"/>
          <a:stretch>
            <a:fillRect/>
          </a:stretch>
        </p:blipFill>
        <p:spPr bwMode="auto">
          <a:xfrm>
            <a:off x="8991601" y="4029548"/>
            <a:ext cx="1202085" cy="2295053"/>
          </a:xfrm>
          <a:prstGeom prst="rect">
            <a:avLst/>
          </a:prstGeom>
          <a:noFill/>
        </p:spPr>
      </p:pic>
      <p:sp>
        <p:nvSpPr>
          <p:cNvPr id="5" name="Rectangle 4">
            <a:extLst>
              <a:ext uri="{FF2B5EF4-FFF2-40B4-BE49-F238E27FC236}">
                <a16:creationId xmlns:a16="http://schemas.microsoft.com/office/drawing/2014/main" id="{E1B9528A-CD2E-4347-8B4F-25D29CC376AC}"/>
              </a:ext>
            </a:extLst>
          </p:cNvPr>
          <p:cNvSpPr/>
          <p:nvPr/>
        </p:nvSpPr>
        <p:spPr>
          <a:xfrm>
            <a:off x="866273" y="895148"/>
            <a:ext cx="2704700" cy="1015663"/>
          </a:xfrm>
          <a:prstGeom prst="rect">
            <a:avLst/>
          </a:prstGeom>
          <a:solidFill>
            <a:srgbClr val="C00000"/>
          </a:solidFill>
        </p:spPr>
        <p:txBody>
          <a:bodyPr wrap="square" lIns="91440" tIns="45720" rIns="91440" bIns="45720">
            <a:spAutoFit/>
          </a:bodyPr>
          <a:lstStyle/>
          <a:p>
            <a:pPr algn="ct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r>
              <a:rPr lang="en-US" sz="6000" b="1" baseline="30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nd</a:t>
            </a: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Ring</a:t>
            </a:r>
            <a:endPar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TextBox 8">
            <a:extLst>
              <a:ext uri="{FF2B5EF4-FFF2-40B4-BE49-F238E27FC236}">
                <a16:creationId xmlns:a16="http://schemas.microsoft.com/office/drawing/2014/main" id="{2D5A6EAA-A732-41B8-980B-CB8915F7A836}"/>
              </a:ext>
            </a:extLst>
          </p:cNvPr>
          <p:cNvSpPr txBox="1"/>
          <p:nvPr/>
        </p:nvSpPr>
        <p:spPr>
          <a:xfrm>
            <a:off x="866273" y="3108960"/>
            <a:ext cx="7931218" cy="2862322"/>
          </a:xfrm>
          <a:prstGeom prst="rect">
            <a:avLst/>
          </a:prstGeom>
          <a:noFill/>
        </p:spPr>
        <p:txBody>
          <a:bodyPr wrap="square">
            <a:spAutoFit/>
          </a:bodyPr>
          <a:lstStyle/>
          <a:p>
            <a:r>
              <a:rPr lang="en-US" sz="1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Conscience Fellowship: Close Family</a:t>
            </a:r>
            <a:b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Brother Smith says that conscience fellowship “provides elbow-room for the exercise of individual and collective conscience” (78). Certainly, allowance must be made for differences of conscience in our personal lives. However, we are not free to tolerate practices that are clearly sinful. Our brother recognizes this fact, acknowledging that “there are some doctrines too obviously ungodly to leave to others’ conscientious understanding” (143). He mentions, for example, homosexual marriages and “also heterosexual re-marriages that violate Jesus’ clear teaching” (143). In fact, he avers, “Such obvious sin cannot simply be a matter of individual or congregational conscience” (144).</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513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4302493" y="895149"/>
            <a:ext cx="6766560" cy="1703608"/>
          </a:xfrm>
          <a:prstGeom prst="rect">
            <a:avLst/>
          </a:prstGeom>
          <a:noFill/>
        </p:spPr>
        <p:txBody>
          <a:bodyPr wrap="square" rtlCol="0">
            <a:spAutoFit/>
          </a:bodyPr>
          <a:lstStyle/>
          <a:p>
            <a:pPr algn="r">
              <a:lnSpc>
                <a:spcPts val="6000"/>
              </a:lnSpc>
            </a:pPr>
            <a:r>
              <a:rPr lang="en-US" sz="8800" b="1" dirty="0">
                <a:solidFill>
                  <a:prstClr val="black"/>
                </a:solidFill>
                <a:effectLst>
                  <a:outerShdw blurRad="38100" dist="38100" dir="2700000" algn="tl">
                    <a:srgbClr val="000000">
                      <a:alpha val="43137"/>
                    </a:srgbClr>
                  </a:outerShdw>
                </a:effectLst>
                <a:latin typeface="Calibri"/>
              </a:rPr>
              <a:t>WHO IS …</a:t>
            </a:r>
          </a:p>
          <a:p>
            <a:pPr algn="r">
              <a:lnSpc>
                <a:spcPts val="6000"/>
              </a:lnSpc>
            </a:pPr>
            <a:r>
              <a:rPr lang="en-US" sz="80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My Brother?  </a:t>
            </a:r>
            <a:endParaRPr lang="en-US" sz="8000" b="1" dirty="0">
              <a:solidFill>
                <a:prstClr val="black"/>
              </a:solidFill>
              <a:effectLst>
                <a:outerShdw blurRad="38100" dist="38100" dir="2700000" algn="tl">
                  <a:srgbClr val="000000">
                    <a:alpha val="43137"/>
                  </a:srgbClr>
                </a:outerShdw>
              </a:effectLst>
              <a:latin typeface="Calibri"/>
            </a:endParaRPr>
          </a:p>
        </p:txBody>
      </p:sp>
      <p:pic>
        <p:nvPicPr>
          <p:cNvPr id="8" name="Picture 2" descr="C:\Users\John\Dropbox\Dalraida\QuestionsAboutGod\mzl.okejbdql.png"/>
          <p:cNvPicPr>
            <a:picLocks noChangeAspect="1" noChangeArrowheads="1"/>
          </p:cNvPicPr>
          <p:nvPr/>
        </p:nvPicPr>
        <p:blipFill>
          <a:blip r:embed="rId2" cstate="print">
            <a:clrChange>
              <a:clrFrom>
                <a:srgbClr val="FFFFFF"/>
              </a:clrFrom>
              <a:clrTo>
                <a:srgbClr val="FFFFFF">
                  <a:alpha val="0"/>
                </a:srgbClr>
              </a:clrTo>
            </a:clrChange>
          </a:blip>
          <a:srcRect l="28152" r="19471"/>
          <a:stretch>
            <a:fillRect/>
          </a:stretch>
        </p:blipFill>
        <p:spPr bwMode="auto">
          <a:xfrm>
            <a:off x="8991601" y="4029548"/>
            <a:ext cx="1202085" cy="2295053"/>
          </a:xfrm>
          <a:prstGeom prst="rect">
            <a:avLst/>
          </a:prstGeom>
          <a:noFill/>
        </p:spPr>
      </p:pic>
      <p:sp>
        <p:nvSpPr>
          <p:cNvPr id="5" name="Rectangle 4">
            <a:extLst>
              <a:ext uri="{FF2B5EF4-FFF2-40B4-BE49-F238E27FC236}">
                <a16:creationId xmlns:a16="http://schemas.microsoft.com/office/drawing/2014/main" id="{E1B9528A-CD2E-4347-8B4F-25D29CC376AC}"/>
              </a:ext>
            </a:extLst>
          </p:cNvPr>
          <p:cNvSpPr/>
          <p:nvPr/>
        </p:nvSpPr>
        <p:spPr>
          <a:xfrm>
            <a:off x="866273" y="895148"/>
            <a:ext cx="2704700" cy="1015663"/>
          </a:xfrm>
          <a:prstGeom prst="rect">
            <a:avLst/>
          </a:prstGeom>
          <a:solidFill>
            <a:srgbClr val="C00000"/>
          </a:solidFill>
        </p:spPr>
        <p:txBody>
          <a:bodyPr wrap="square" lIns="91440" tIns="45720" rIns="91440" bIns="45720">
            <a:spAutoFit/>
          </a:bodyPr>
          <a:lstStyle/>
          <a:p>
            <a:pPr algn="ct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r>
              <a:rPr lang="en-US" sz="6000" b="1" baseline="30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nd</a:t>
            </a: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Ring</a:t>
            </a:r>
            <a:endPar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TextBox 8">
            <a:extLst>
              <a:ext uri="{FF2B5EF4-FFF2-40B4-BE49-F238E27FC236}">
                <a16:creationId xmlns:a16="http://schemas.microsoft.com/office/drawing/2014/main" id="{4B63FA5F-0B3F-49A5-A333-F4AE4884E05D}"/>
              </a:ext>
            </a:extLst>
          </p:cNvPr>
          <p:cNvSpPr txBox="1"/>
          <p:nvPr/>
        </p:nvSpPr>
        <p:spPr>
          <a:xfrm>
            <a:off x="866273" y="2310063"/>
            <a:ext cx="7777213" cy="4154984"/>
          </a:xfrm>
          <a:prstGeom prst="rect">
            <a:avLst/>
          </a:prstGeom>
          <a:noFill/>
        </p:spPr>
        <p:txBody>
          <a:bodyPr wrap="square">
            <a:spAutoFit/>
          </a:bodyPr>
          <a:lstStyle/>
          <a:p>
            <a:br>
              <a:rPr lang="en-US" sz="1200" dirty="0">
                <a:solidFill>
                  <a:srgbClr val="000000"/>
                </a:solidFill>
                <a:effectLst/>
                <a:latin typeface="Times New Roman" panose="02020603050405020304" pitchFamily="18" charset="0"/>
                <a:ea typeface="Times New Roman" panose="02020603050405020304" pitchFamily="18" charset="0"/>
              </a:rPr>
            </a:br>
            <a:r>
              <a:rPr lang="en-US" sz="1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Conscience Fellowship: Close Family – continued</a:t>
            </a:r>
          </a:p>
          <a:p>
            <a: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Having said that, however, brother Smith warns of the danger of confusing sin with doctrinal differences. </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a:t>
            </a:r>
            <a: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 believes that if someone’s doctrinal belief leads him to believe that a remarriage is not adulterous, then allowance should be made for his view. That puts the matter on the level of a doctrinal difference rather than sin. He asserts that we may be guilty of “accusing others of tolerating adultery without acknowledging that, if the other person is right about the remarriage not being adulterous, then there is no sin at all being tolerated” (146). Brother Smith does not discuss whether he would make the same allowance for those whose doctrinal beliefs lead them to believe that homosexual marriages are acceptable. Those inclined to accept his position would do well to consider this point. If the Bible clearly condemns a practice, the fact that some brethren do not accept that teaching does not make the practice any less sinful or more worthy of acceptance.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00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4302493" y="895149"/>
            <a:ext cx="6766560" cy="1703608"/>
          </a:xfrm>
          <a:prstGeom prst="rect">
            <a:avLst/>
          </a:prstGeom>
          <a:noFill/>
        </p:spPr>
        <p:txBody>
          <a:bodyPr wrap="square" rtlCol="0">
            <a:spAutoFit/>
          </a:bodyPr>
          <a:lstStyle/>
          <a:p>
            <a:pPr algn="r">
              <a:lnSpc>
                <a:spcPts val="6000"/>
              </a:lnSpc>
            </a:pPr>
            <a:r>
              <a:rPr lang="en-US" sz="8800" b="1" dirty="0">
                <a:solidFill>
                  <a:prstClr val="black"/>
                </a:solidFill>
                <a:effectLst>
                  <a:outerShdw blurRad="38100" dist="38100" dir="2700000" algn="tl">
                    <a:srgbClr val="000000">
                      <a:alpha val="43137"/>
                    </a:srgbClr>
                  </a:outerShdw>
                </a:effectLst>
                <a:latin typeface="Calibri"/>
              </a:rPr>
              <a:t>WHO IS …</a:t>
            </a:r>
          </a:p>
          <a:p>
            <a:pPr algn="r">
              <a:lnSpc>
                <a:spcPts val="6000"/>
              </a:lnSpc>
            </a:pPr>
            <a:r>
              <a:rPr lang="en-US" sz="8000" b="1" i="1" dirty="0">
                <a:solidFill>
                  <a:srgbClr val="FF9900"/>
                </a:solidFill>
                <a:effectLst>
                  <a:outerShdw blurRad="38100" dist="38100" dir="2700000" algn="tl">
                    <a:srgbClr val="000000">
                      <a:alpha val="43137"/>
                    </a:srgbClr>
                  </a:outerShdw>
                </a:effectLst>
                <a:latin typeface="Bookman Old Style" pitchFamily="18" charset="0"/>
                <a:cs typeface="Times New Roman" pitchFamily="18" charset="0"/>
              </a:rPr>
              <a:t>My Brother?  </a:t>
            </a:r>
            <a:endParaRPr lang="en-US" sz="8000" b="1" dirty="0">
              <a:solidFill>
                <a:prstClr val="black"/>
              </a:solidFill>
              <a:effectLst>
                <a:outerShdw blurRad="38100" dist="38100" dir="2700000" algn="tl">
                  <a:srgbClr val="000000">
                    <a:alpha val="43137"/>
                  </a:srgbClr>
                </a:outerShdw>
              </a:effectLst>
              <a:latin typeface="Calibri"/>
            </a:endParaRPr>
          </a:p>
        </p:txBody>
      </p:sp>
      <p:pic>
        <p:nvPicPr>
          <p:cNvPr id="8" name="Picture 2" descr="C:\Users\John\Dropbox\Dalraida\QuestionsAboutGod\mzl.okejbdql.png"/>
          <p:cNvPicPr>
            <a:picLocks noChangeAspect="1" noChangeArrowheads="1"/>
          </p:cNvPicPr>
          <p:nvPr/>
        </p:nvPicPr>
        <p:blipFill>
          <a:blip r:embed="rId2" cstate="print">
            <a:clrChange>
              <a:clrFrom>
                <a:srgbClr val="FFFFFF"/>
              </a:clrFrom>
              <a:clrTo>
                <a:srgbClr val="FFFFFF">
                  <a:alpha val="0"/>
                </a:srgbClr>
              </a:clrTo>
            </a:clrChange>
          </a:blip>
          <a:srcRect l="28152" r="19471"/>
          <a:stretch>
            <a:fillRect/>
          </a:stretch>
        </p:blipFill>
        <p:spPr bwMode="auto">
          <a:xfrm>
            <a:off x="8991601" y="4029548"/>
            <a:ext cx="1202085" cy="2295053"/>
          </a:xfrm>
          <a:prstGeom prst="rect">
            <a:avLst/>
          </a:prstGeom>
          <a:noFill/>
        </p:spPr>
      </p:pic>
      <p:sp>
        <p:nvSpPr>
          <p:cNvPr id="5" name="Rectangle 4">
            <a:extLst>
              <a:ext uri="{FF2B5EF4-FFF2-40B4-BE49-F238E27FC236}">
                <a16:creationId xmlns:a16="http://schemas.microsoft.com/office/drawing/2014/main" id="{EB72BCC5-A520-40A4-9892-3591732E0BE3}"/>
              </a:ext>
            </a:extLst>
          </p:cNvPr>
          <p:cNvSpPr/>
          <p:nvPr/>
        </p:nvSpPr>
        <p:spPr>
          <a:xfrm>
            <a:off x="866273" y="895148"/>
            <a:ext cx="2589195" cy="1015663"/>
          </a:xfrm>
          <a:prstGeom prst="rect">
            <a:avLst/>
          </a:prstGeom>
          <a:solidFill>
            <a:srgbClr val="C00000"/>
          </a:solidFill>
        </p:spPr>
        <p:txBody>
          <a:bodyPr wrap="square" lIns="91440" tIns="45720" rIns="91440" bIns="45720">
            <a:spAutoFit/>
          </a:bodyPr>
          <a:lstStyle/>
          <a:p>
            <a:pPr algn="ct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r>
              <a:rPr lang="en-US" sz="6000" b="1" baseline="30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st</a:t>
            </a: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Ring</a:t>
            </a:r>
            <a:endPar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TextBox 9">
            <a:extLst>
              <a:ext uri="{FF2B5EF4-FFF2-40B4-BE49-F238E27FC236}">
                <a16:creationId xmlns:a16="http://schemas.microsoft.com/office/drawing/2014/main" id="{1145E294-D61B-4D51-A6D2-C7229103F5A7}"/>
              </a:ext>
            </a:extLst>
          </p:cNvPr>
          <p:cNvSpPr txBox="1"/>
          <p:nvPr/>
        </p:nvSpPr>
        <p:spPr>
          <a:xfrm>
            <a:off x="866273" y="3429000"/>
            <a:ext cx="7392203" cy="2308324"/>
          </a:xfrm>
          <a:prstGeom prst="rect">
            <a:avLst/>
          </a:prstGeom>
          <a:noFill/>
        </p:spPr>
        <p:txBody>
          <a:bodyPr wrap="square">
            <a:spAutoFit/>
          </a:bodyPr>
          <a:lstStyle/>
          <a:p>
            <a:r>
              <a:rPr lang="en-US" sz="1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Congregational Fellowship: Immediate Family</a:t>
            </a:r>
            <a:b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en-US"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This is the fellowship among Christians who work and worship together in the local congregation. Brother Smith discusses the blessings of such a family relationship, but he also discusses the problems that sometimes lead one to consider departing a particular congregation. Sometimes the congregation’s activities are such that one has difficulties maintaining a good conscience while participating. Our brother shares with us that he has experienced that dilemma.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56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231006"/>
            <a:ext cx="11706810"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342935F-6A1D-412B-90F0-658592A03F35}"/>
              </a:ext>
            </a:extLst>
          </p:cNvPr>
          <p:cNvSpPr/>
          <p:nvPr/>
        </p:nvSpPr>
        <p:spPr>
          <a:xfrm>
            <a:off x="242595" y="363794"/>
            <a:ext cx="11706124" cy="1107996"/>
          </a:xfrm>
          <a:prstGeom prst="rect">
            <a:avLst/>
          </a:prstGeom>
          <a:noFill/>
        </p:spPr>
        <p:txBody>
          <a:bodyPr wrap="square" lIns="91440" tIns="45720" rIns="91440" bIns="45720">
            <a:spAutoFit/>
          </a:bodyPr>
          <a:lstStyle/>
          <a:p>
            <a:pPr algn="ct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6" name="Picture 2" descr="1721765">
            <a:extLst>
              <a:ext uri="{FF2B5EF4-FFF2-40B4-BE49-F238E27FC236}">
                <a16:creationId xmlns:a16="http://schemas.microsoft.com/office/drawing/2014/main" id="{F4A0DABD-1C82-4CC4-BB52-F3625DBAE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504" y="1166813"/>
            <a:ext cx="2914821"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24717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nodePh="1">
                                  <p:stCondLst>
                                    <p:cond delay="0"/>
                                  </p:stCondLst>
                                  <p:endCondLst>
                                    <p:cond evt="begin" delay="0">
                                      <p:tn val="5"/>
                                    </p:cond>
                                  </p:endCondLst>
                                  <p:childTnLst>
                                    <p:animRot by="21600000">
                                      <p:cBhvr>
                                        <p:cTn id="6"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231006"/>
            <a:ext cx="11706124"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CE4C4F62-B6D3-4BB3-BD54-DF9B9F256E8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5BADFD6B-5A94-4894-93CD-102EB8CAC7D4}"/>
              </a:ext>
            </a:extLst>
          </p:cNvPr>
          <p:cNvSpPr>
            <a:spLocks noChangeArrowheads="1"/>
          </p:cNvSpPr>
          <p:nvPr/>
        </p:nvSpPr>
        <p:spPr bwMode="auto">
          <a:xfrm>
            <a:off x="423512" y="821830"/>
            <a:ext cx="1152520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Question: Who Is My Brother?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“To see ourselves as unworthy, grace-saved, children of adoption is to put ourselves on notice that we, of ourselves, are in no position to draw any lines of fellowship other than those which God himself has drawn – either to exclude where God has included,    or to include where God has excluded.”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181818"/>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Helvetica" panose="020B0604020202020204" pitchFamily="34" charset="0"/>
              </a:rPr>
              <a:t>      </a:t>
            </a:r>
            <a: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Helvetica" panose="020B0604020202020204" pitchFamily="34" charset="0"/>
              </a:rPr>
              <a:t>―</a:t>
            </a:r>
            <a: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 </a:t>
            </a:r>
            <a:r>
              <a:rPr kumimoji="0" lang="en-US" altLang="en-US" sz="2000" b="1" i="0" u="none" strike="noStrike" cap="none" normalizeH="0" baseline="0" dirty="0">
                <a:ln>
                  <a:noFill/>
                </a:ln>
                <a:solidFill>
                  <a:srgbClr val="333333"/>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F. LaGard Smith,</a:t>
            </a:r>
            <a:r>
              <a:rPr kumimoji="0" lang="en-US" altLang="en-US" sz="2000" b="1" i="0" u="none" strike="noStrike" cap="none" normalizeH="0" baseline="0" dirty="0">
                <a:ln>
                  <a:noFill/>
                </a:ln>
                <a:solidFill>
                  <a:srgbClr val="33333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solidFill>
                  <a:srgbClr val="FFC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Who Is My Brother?: Facing a Crisis of Identity &amp; Fellowship</a:t>
            </a:r>
            <a:endParaRPr kumimoji="0" lang="en-US" altLang="en-US" sz="2000" b="0" i="0" u="none" strike="noStrike" cap="none" normalizeH="0" baseline="0" dirty="0">
              <a:ln>
                <a:noFill/>
              </a:ln>
              <a:solidFill>
                <a:srgbClr val="FFC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38129565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3400" dirty="0">
                <a:solidFill>
                  <a:schemeClr val="accent6">
                    <a:lumMod val="75000"/>
                  </a:schemeClr>
                </a:solidFill>
                <a:effectLst>
                  <a:outerShdw blurRad="38100" dist="38100" dir="2700000" algn="tl">
                    <a:srgbClr val="000000">
                      <a:alpha val="43137"/>
                    </a:srgbClr>
                  </a:outerShdw>
                </a:effectLst>
              </a:rPr>
              <a:t>Consequences of a Restrictive Paradigm </a:t>
            </a:r>
          </a:p>
          <a:p>
            <a:r>
              <a:rPr lang="en-US" sz="2900" dirty="0">
                <a:effectLst>
                  <a:outerShdw blurRad="38100" dist="38100" dir="2700000" algn="tl">
                    <a:srgbClr val="000000">
                      <a:alpha val="43137"/>
                    </a:srgbClr>
                  </a:outerShdw>
                </a:effectLst>
              </a:rPr>
              <a:t>On page 27, Smith states, </a:t>
            </a:r>
            <a:r>
              <a:rPr lang="en-US" sz="2900" i="1" dirty="0">
                <a:effectLst>
                  <a:outerShdw blurRad="38100" dist="38100" dir="2700000" algn="tl">
                    <a:srgbClr val="000000">
                      <a:alpha val="43137"/>
                    </a:srgbClr>
                  </a:outerShdw>
                </a:effectLst>
              </a:rPr>
              <a:t>―Our own splintered fellowship would be sufficient reason alone to conduct serious unity talks among ourselves. </a:t>
            </a:r>
            <a:r>
              <a:rPr lang="en-US" sz="2900" dirty="0">
                <a:effectLst>
                  <a:outerShdw blurRad="38100" dist="38100" dir="2700000" algn="tl">
                    <a:srgbClr val="000000">
                      <a:alpha val="43137"/>
                    </a:srgbClr>
                  </a:outerShdw>
                </a:effectLst>
              </a:rPr>
              <a:t>In addition to the separation that developed between the Christian Churches and the churches of Christ over the issues of instrumental music and missionary societies in 1906, many other issues served as the basis for subsequent schisms within the churches of Christ. Some examples include the "one-cuppers" (those who believe that the use of only one cup during the Lord‘s Supper is acceptable), the ―non-Sunday school group (those who believe that Sunday school, mentioned nowhere in the Bible and unheard of prior to the 18th Century, is wrong), etc. On page 137, Smith describes three women from a congregation in England that utilized straws to sip communion so as to maintain adherence to the ―one cup practice while at the same time taking precautions to minimize personal risk during flu season. Though Smith does not share this same conviction regarding the use of ―one cup, he expresses a similar concern over ―technicalities in his ―open letter to Max Lucado on page 252. Smith cites several of the previously mentioned examples of God‘s punishment of Saul, Uzzah, etc. as he appeals to Lucado regarding the issue of promoting unity at the expense of doctrinal integrity.</a:t>
            </a:r>
          </a:p>
          <a:p>
            <a:endParaRPr lang="en-US" b="0" i="1" dirty="0"/>
          </a:p>
        </p:txBody>
      </p:sp>
      <p:sp>
        <p:nvSpPr>
          <p:cNvPr id="3" name="Title 2"/>
          <p:cNvSpPr>
            <a:spLocks noGrp="1"/>
          </p:cNvSpPr>
          <p:nvPr>
            <p:ph type="title"/>
          </p:nvPr>
        </p:nvSpPr>
        <p:spPr>
          <a:xfrm>
            <a:off x="79899" y="5334000"/>
            <a:ext cx="12197919" cy="1249362"/>
          </a:xfrm>
        </p:spPr>
        <p:txBody>
          <a:bodyPr>
            <a:normAutofit/>
          </a:bodyPr>
          <a:lstStyle/>
          <a:p>
            <a:r>
              <a:rPr lang="en-US" sz="4000" i="1" dirty="0">
                <a:effectLst>
                  <a:outerShdw blurRad="38100" dist="38100" dir="2700000" algn="tl">
                    <a:srgbClr val="000000">
                      <a:alpha val="43137"/>
                    </a:srgbClr>
                  </a:outerShdw>
                </a:effectLst>
                <a:latin typeface="Book Antiqua" pitchFamily="18" charset="0"/>
              </a:rPr>
              <a:t>APPLYING</a:t>
            </a:r>
            <a:r>
              <a:rPr lang="en-US" sz="4000" i="1" dirty="0">
                <a:solidFill>
                  <a:srgbClr val="3399FF"/>
                </a:solidFill>
                <a:effectLst>
                  <a:outerShdw blurRad="38100" dist="38100" dir="2700000" algn="tl">
                    <a:srgbClr val="000000">
                      <a:alpha val="43137"/>
                    </a:srgbClr>
                  </a:outerShdw>
                </a:effectLst>
                <a:latin typeface="Book Antiqua" pitchFamily="18" charset="0"/>
              </a:rPr>
              <a:t> </a:t>
            </a:r>
            <a:r>
              <a:rPr lang="en-US" sz="4000" i="1" dirty="0">
                <a:solidFill>
                  <a:srgbClr val="00B0F0"/>
                </a:solidFill>
                <a:effectLst>
                  <a:outerShdw blurRad="38100" dist="38100" dir="2700000" algn="tl">
                    <a:srgbClr val="000000">
                      <a:alpha val="43137"/>
                    </a:srgbClr>
                  </a:outerShdw>
                </a:effectLst>
                <a:latin typeface="Book Antiqua" pitchFamily="18" charset="0"/>
              </a:rPr>
              <a:t>CRITICAL THINKING </a:t>
            </a:r>
            <a:r>
              <a:rPr lang="en-US" sz="4000" i="1" dirty="0">
                <a:effectLst>
                  <a:outerShdw blurRad="38100" dist="38100" dir="2700000" algn="tl">
                    <a:srgbClr val="000000">
                      <a:alpha val="43137"/>
                    </a:srgbClr>
                  </a:outerShdw>
                </a:effectLst>
                <a:latin typeface="Book Antiqua" pitchFamily="18" charset="0"/>
              </a:rPr>
              <a:t>@</a:t>
            </a:r>
            <a:r>
              <a:rPr lang="en-US" sz="4000" i="1" dirty="0">
                <a:solidFill>
                  <a:srgbClr val="3399FF"/>
                </a:solidFill>
                <a:effectLst>
                  <a:outerShdw blurRad="38100" dist="38100" dir="2700000" algn="tl">
                    <a:srgbClr val="000000">
                      <a:alpha val="43137"/>
                    </a:srgbClr>
                  </a:outerShdw>
                </a:effectLst>
                <a:latin typeface="Book Antiqua" pitchFamily="18" charset="0"/>
              </a:rPr>
              <a:t>CRITICS </a:t>
            </a:r>
            <a:r>
              <a:rPr lang="en-US" sz="4000" dirty="0">
                <a:effectLst>
                  <a:outerShdw blurRad="38100" dist="38100" dir="2700000" algn="tl">
                    <a:srgbClr val="000000">
                      <a:alpha val="43137"/>
                    </a:srgbClr>
                  </a:outerShdw>
                </a:effectLst>
              </a:rPr>
              <a:t> </a:t>
            </a:r>
            <a:r>
              <a:rPr lang="en-US" sz="4000" i="1" dirty="0">
                <a:solidFill>
                  <a:srgbClr val="3399FF"/>
                </a:solidFill>
                <a:effectLst>
                  <a:outerShdw blurRad="38100" dist="38100" dir="2700000" algn="tl">
                    <a:srgbClr val="000000">
                      <a:alpha val="43137"/>
                    </a:srgbClr>
                  </a:outerShdw>
                </a:effectLst>
                <a:latin typeface="Book Antiqua" pitchFamily="18" charset="0"/>
              </a:rPr>
              <a:t> </a:t>
            </a:r>
          </a:p>
        </p:txBody>
      </p:sp>
      <p:pic>
        <p:nvPicPr>
          <p:cNvPr id="1026" name="Picture 2" descr="C:\Users\John\Dropbox\Dalraida\QuestionsAboutGod\mzl.bjniwrn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34400" y="3359218"/>
            <a:ext cx="2057400" cy="1974782"/>
          </a:xfrm>
          <a:prstGeom prst="rect">
            <a:avLst/>
          </a:prstGeom>
          <a:noFill/>
        </p:spPr>
      </p:pic>
    </p:spTree>
    <p:extLst>
      <p:ext uri="{BB962C8B-B14F-4D97-AF65-F5344CB8AC3E}">
        <p14:creationId xmlns:p14="http://schemas.microsoft.com/office/powerpoint/2010/main" val="283189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231006"/>
            <a:ext cx="11706810"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342935F-6A1D-412B-90F0-658592A03F35}"/>
              </a:ext>
            </a:extLst>
          </p:cNvPr>
          <p:cNvSpPr/>
          <p:nvPr/>
        </p:nvSpPr>
        <p:spPr>
          <a:xfrm>
            <a:off x="242595" y="363794"/>
            <a:ext cx="11706124" cy="1107996"/>
          </a:xfrm>
          <a:prstGeom prst="rect">
            <a:avLst/>
          </a:prstGeom>
          <a:noFill/>
        </p:spPr>
        <p:txBody>
          <a:bodyPr wrap="square" lIns="91440" tIns="45720" rIns="91440" bIns="45720">
            <a:spAutoFit/>
          </a:bodyPr>
          <a:lstStyle/>
          <a:p>
            <a:pPr algn="ct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6" name="Picture 2" descr="1721765">
            <a:extLst>
              <a:ext uri="{FF2B5EF4-FFF2-40B4-BE49-F238E27FC236}">
                <a16:creationId xmlns:a16="http://schemas.microsoft.com/office/drawing/2014/main" id="{F4A0DABD-1C82-4CC4-BB52-F3625DBAE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504" y="1166813"/>
            <a:ext cx="2914821"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80915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nodePh="1">
                                  <p:stCondLst>
                                    <p:cond delay="0"/>
                                  </p:stCondLst>
                                  <p:endCondLst>
                                    <p:cond evt="begin" delay="0">
                                      <p:tn val="5"/>
                                    </p:cond>
                                  </p:endCondLst>
                                  <p:childTnLst>
                                    <p:animRot by="21600000">
                                      <p:cBhvr>
                                        <p:cTn id="6"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231006"/>
            <a:ext cx="11706124"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CE4C4F62-B6D3-4BB3-BD54-DF9B9F256E8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5BADFD6B-5A94-4894-93CD-102EB8CAC7D4}"/>
              </a:ext>
            </a:extLst>
          </p:cNvPr>
          <p:cNvSpPr>
            <a:spLocks noChangeArrowheads="1"/>
          </p:cNvSpPr>
          <p:nvPr/>
        </p:nvSpPr>
        <p:spPr bwMode="auto">
          <a:xfrm>
            <a:off x="423512" y="729499"/>
            <a:ext cx="11525207"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Question: Who Is My Brother?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“If the conversion experience is a wondrous, divine gestation process, baptism is a definitive, womb-departing point of birth. A fixed point. A precise moment in the life of a believer which parallels the very death, burial, and resurrection of our Lord that made the imparting of his grace to us possible.”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181818"/>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Helvetica" panose="020B0604020202020204" pitchFamily="34" charset="0"/>
              </a:rPr>
              <a:t>      ―</a:t>
            </a:r>
            <a: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 </a:t>
            </a:r>
            <a:r>
              <a:rPr kumimoji="0" lang="en-US" altLang="en-US" sz="2000" b="1" i="0" u="none" strike="noStrike" cap="none" normalizeH="0" baseline="0" dirty="0">
                <a:ln>
                  <a:noFill/>
                </a:ln>
                <a:solidFill>
                  <a:srgbClr val="333333"/>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F. LaGard Smith,</a:t>
            </a:r>
            <a:r>
              <a:rPr kumimoji="0" lang="en-US" altLang="en-US" sz="2000" b="1" i="0" u="none" strike="noStrike" cap="none" normalizeH="0" baseline="0" dirty="0">
                <a:ln>
                  <a:noFill/>
                </a:ln>
                <a:solidFill>
                  <a:srgbClr val="33333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solidFill>
                  <a:srgbClr val="FFC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Who Is My Brother?: Facing a Crisis of Identity &amp; Fellowship</a:t>
            </a:r>
            <a:endParaRPr kumimoji="0" lang="en-US" altLang="en-US" sz="2000" b="0" i="0" u="none" strike="noStrike" cap="none" normalizeH="0" baseline="0" dirty="0">
              <a:ln>
                <a:noFill/>
              </a:ln>
              <a:solidFill>
                <a:srgbClr val="FFC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428581561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tile tx="0" ty="0" sx="100000" sy="100000" flip="none" algn="tl"/>
        </a:blipFill>
        <a:effectLst/>
      </p:bgPr>
    </p:bg>
    <p:spTree>
      <p:nvGrpSpPr>
        <p:cNvPr id="1" name=""/>
        <p:cNvGrpSpPr/>
        <p:nvPr/>
      </p:nvGrpSpPr>
      <p:grpSpPr>
        <a:xfrm>
          <a:off x="0" y="0"/>
          <a:ext cx="0" cy="0"/>
          <a:chOff x="0" y="0"/>
          <a:chExt cx="0" cy="0"/>
        </a:xfrm>
      </p:grpSpPr>
      <p:sp>
        <p:nvSpPr>
          <p:cNvPr id="509954" name="WordArt 2"/>
          <p:cNvSpPr>
            <a:spLocks noChangeArrowheads="1" noChangeShapeType="1" noTextEdit="1"/>
          </p:cNvSpPr>
          <p:nvPr/>
        </p:nvSpPr>
        <p:spPr bwMode="auto">
          <a:xfrm>
            <a:off x="2286000" y="990600"/>
            <a:ext cx="7924800" cy="2819400"/>
          </a:xfrm>
          <a:prstGeom prst="rect">
            <a:avLst/>
          </a:prstGeom>
        </p:spPr>
        <p:txBody>
          <a:bodyPr spcFirstLastPara="1" wrap="none" fromWordArt="1">
            <a:prstTxWarp prst="textArchUp">
              <a:avLst>
                <a:gd name="adj" fmla="val 1080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000000"/>
                  </a:solidFill>
                  <a:round/>
                  <a:headEnd/>
                  <a:tailEnd/>
                </a:ln>
                <a:solidFill>
                  <a:srgbClr val="993366"/>
                </a:solidFill>
                <a:effectLst/>
                <a:uLnTx/>
                <a:uFillTx/>
                <a:latin typeface="Arial Black"/>
                <a:ea typeface="+mn-ea"/>
                <a:cs typeface="+mn-cs"/>
              </a:rPr>
              <a:t>Restoration</a:t>
            </a:r>
          </a:p>
        </p:txBody>
      </p:sp>
      <p:sp>
        <p:nvSpPr>
          <p:cNvPr id="509955" name="WordArt 3"/>
          <p:cNvSpPr>
            <a:spLocks noChangeArrowheads="1" noChangeShapeType="1" noTextEdit="1"/>
          </p:cNvSpPr>
          <p:nvPr/>
        </p:nvSpPr>
        <p:spPr bwMode="auto">
          <a:xfrm>
            <a:off x="1676400" y="4191000"/>
            <a:ext cx="8839200" cy="2514600"/>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800000"/>
                </a:solidFill>
                <a:effectLst/>
                <a:uLnTx/>
                <a:uFillTx/>
                <a:latin typeface="Times New Roman"/>
                <a:ea typeface="+mn-ea"/>
                <a:cs typeface="Times New Roman"/>
              </a:rPr>
              <a:t>Divergence</a:t>
            </a:r>
          </a:p>
        </p:txBody>
      </p:sp>
      <p:sp>
        <p:nvSpPr>
          <p:cNvPr id="509956" name="WordArt 4"/>
          <p:cNvSpPr>
            <a:spLocks noChangeArrowheads="1" noChangeShapeType="1" noTextEdit="1"/>
          </p:cNvSpPr>
          <p:nvPr/>
        </p:nvSpPr>
        <p:spPr bwMode="auto">
          <a:xfrm>
            <a:off x="1676400" y="2361537"/>
            <a:ext cx="8839200" cy="2439063"/>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Regulative Principle</a:t>
            </a:r>
          </a:p>
        </p:txBody>
      </p:sp>
    </p:spTree>
    <p:extLst>
      <p:ext uri="{BB962C8B-B14F-4D97-AF65-F5344CB8AC3E}">
        <p14:creationId xmlns:p14="http://schemas.microsoft.com/office/powerpoint/2010/main" val="3718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9956"/>
                                        </p:tgtEl>
                                        <p:attrNameLst>
                                          <p:attrName>style.visibility</p:attrName>
                                        </p:attrNameLst>
                                      </p:cBhvr>
                                      <p:to>
                                        <p:strVal val="visible"/>
                                      </p:to>
                                    </p:set>
                                    <p:anim calcmode="lin" valueType="num">
                                      <p:cBhvr>
                                        <p:cTn id="7" dur="500" fill="hold"/>
                                        <p:tgtEl>
                                          <p:spTgt spid="509956"/>
                                        </p:tgtEl>
                                        <p:attrNameLst>
                                          <p:attrName>ppt_w</p:attrName>
                                        </p:attrNameLst>
                                      </p:cBhvr>
                                      <p:tavLst>
                                        <p:tav tm="0">
                                          <p:val>
                                            <p:fltVal val="0"/>
                                          </p:val>
                                        </p:tav>
                                        <p:tav tm="100000">
                                          <p:val>
                                            <p:strVal val="#ppt_w"/>
                                          </p:val>
                                        </p:tav>
                                      </p:tavLst>
                                    </p:anim>
                                    <p:anim calcmode="lin" valueType="num">
                                      <p:cBhvr>
                                        <p:cTn id="8" dur="500" fill="hold"/>
                                        <p:tgtEl>
                                          <p:spTgt spid="5099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231006"/>
            <a:ext cx="11706124"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CE4C4F62-B6D3-4BB3-BD54-DF9B9F256E8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5BADFD6B-5A94-4894-93CD-102EB8CAC7D4}"/>
              </a:ext>
            </a:extLst>
          </p:cNvPr>
          <p:cNvSpPr>
            <a:spLocks noChangeArrowheads="1"/>
          </p:cNvSpPr>
          <p:nvPr/>
        </p:nvSpPr>
        <p:spPr bwMode="auto">
          <a:xfrm>
            <a:off x="423512" y="421723"/>
            <a:ext cx="11525207"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Question: Who Is My Brother?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“Christ’s death was not a process. It was a single, supreme act of divine sacrifice, so awful that the   earth shook and the rocks split! Nor was Christ’s   burial a process, but th</a:t>
            </a:r>
            <a:r>
              <a:rPr lang="en-US" altLang="en-US" sz="4000" dirty="0">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e </a:t>
            </a:r>
            <a:r>
              <a:rPr kumimoji="0" lang="en-US" altLang="en-US" sz="4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pitch-dark, ominous dividing line between death and life. And ‘process’ is hardly  th</a:t>
            </a:r>
            <a:r>
              <a:rPr lang="en-US" altLang="en-US" sz="4000" dirty="0">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e word for Christ’s resurrection, the most glorious, defining event in the history of the world!”</a:t>
            </a:r>
            <a:endParaRPr kumimoji="0" lang="en-US" altLang="en-US" sz="4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Helvetica" panose="020B0604020202020204" pitchFamily="34" charset="0"/>
              </a:rPr>
            </a:br>
            <a: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Helvetica" panose="020B0604020202020204" pitchFamily="34" charset="0"/>
              </a:rPr>
              <a:t>       ―</a:t>
            </a:r>
            <a: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 </a:t>
            </a:r>
            <a:r>
              <a:rPr kumimoji="0" lang="en-US" altLang="en-US" sz="2000" b="1" i="0" u="none" strike="noStrike" cap="none" normalizeH="0" baseline="0" dirty="0">
                <a:ln>
                  <a:noFill/>
                </a:ln>
                <a:solidFill>
                  <a:srgbClr val="333333"/>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F. LaGard Smith,</a:t>
            </a:r>
            <a:r>
              <a:rPr kumimoji="0" lang="en-US" altLang="en-US" sz="2000" b="1" i="0" u="none" strike="noStrike" cap="none" normalizeH="0" baseline="0" dirty="0">
                <a:ln>
                  <a:noFill/>
                </a:ln>
                <a:solidFill>
                  <a:srgbClr val="33333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solidFill>
                  <a:srgbClr val="FFC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Who Is My Brother?: Facing a Crisis of Identity &amp; Fellowship</a:t>
            </a:r>
            <a:endParaRPr kumimoji="0" lang="en-US" altLang="en-US" sz="2000" b="0" i="0" u="none" strike="noStrike" cap="none" normalizeH="0" baseline="0" dirty="0">
              <a:ln>
                <a:noFill/>
              </a:ln>
              <a:solidFill>
                <a:srgbClr val="FFC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213562487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sz="3800" dirty="0">
                <a:solidFill>
                  <a:schemeClr val="accent6">
                    <a:lumMod val="75000"/>
                  </a:schemeClr>
                </a:solidFill>
                <a:effectLst>
                  <a:outerShdw blurRad="38100" dist="38100" dir="2700000" algn="tl">
                    <a:srgbClr val="000000">
                      <a:alpha val="43137"/>
                    </a:srgbClr>
                  </a:outerShdw>
                </a:effectLst>
              </a:rPr>
              <a:t>A Matter of Time </a:t>
            </a:r>
          </a:p>
          <a:p>
            <a:r>
              <a:rPr lang="en-US" dirty="0">
                <a:effectLst>
                  <a:outerShdw blurRad="38100" dist="38100" dir="2700000" algn="tl">
                    <a:srgbClr val="000000">
                      <a:alpha val="43137"/>
                    </a:srgbClr>
                  </a:outerShdw>
                </a:effectLst>
              </a:rPr>
              <a:t>As Smith has detailed in his emphasis on the importance of baptism, the question as to―when a person becomes a Christian has been of critical concern within the churches of Christ. Ultimately, the answer to that question is that a person becomes a Christian when God forgives the person‘s sins and―writes his or her name in the book of life. The position among those in the churches of Christ has generally been that forgiveness occurs at baptism–period! The previous examples have demonstrated that such was not always the case. Even in the post-Pentecost era, it cannot be proven definitively that God only forgives sins at baptism. The most supportable position that   can be promoted is that the ― normative pattern conversion under the New Covenant involves forgiveness and receipt of the indwelling Holy Spirit coinciding with the immersion of repentant believers. The urgency of baptism observed in the New Testament supports this understanding.  To go beyond this posture and insist on a definitive point in time of salvation may incorporate a fallacy of reasoning attributable to a failure to recognize the distinction between our finite place in time and God‘s infinite nature. Many within the churches of Christ have been exposed to John Clayton‘s lessons about</a:t>
            </a:r>
            <a:r>
              <a:rPr lang="en-US" i="1" dirty="0">
                <a:effectLst>
                  <a:outerShdw blurRad="38100" dist="38100" dir="2700000" algn="tl">
                    <a:srgbClr val="000000">
                      <a:alpha val="43137"/>
                    </a:srgbClr>
                  </a:outerShdw>
                </a:effectLst>
              </a:rPr>
              <a:t>―The Nature of God </a:t>
            </a:r>
            <a:r>
              <a:rPr lang="en-US" dirty="0">
                <a:effectLst>
                  <a:outerShdw blurRad="38100" dist="38100" dir="2700000" algn="tl">
                    <a:srgbClr val="000000">
                      <a:alpha val="43137"/>
                    </a:srgbClr>
                  </a:outerShdw>
                </a:effectLst>
              </a:rPr>
              <a:t>that is based on the book </a:t>
            </a:r>
            <a:r>
              <a:rPr lang="en-US" i="1" dirty="0">
                <a:effectLst>
                  <a:outerShdw blurRad="38100" dist="38100" dir="2700000" algn="tl">
                    <a:srgbClr val="000000">
                      <a:alpha val="43137"/>
                    </a:srgbClr>
                  </a:outerShdw>
                </a:effectLst>
              </a:rPr>
              <a:t>Flatland</a:t>
            </a:r>
            <a:r>
              <a:rPr lang="en-US" dirty="0">
                <a:effectLst>
                  <a:outerShdw blurRad="38100" dist="38100" dir="2700000" algn="tl">
                    <a:srgbClr val="000000">
                      <a:alpha val="43137"/>
                    </a:srgbClr>
                  </a:outerShdw>
                </a:effectLst>
              </a:rPr>
              <a:t>. The illustrations convey the idea of a two-dimensional being‘s incapacity to comprehend a three-dimension object (a sphere) as an analogy of three-dimensional man‘s incapacity to comprehend an omnipresent God who had no beginning and is unbound by time and space.</a:t>
            </a:r>
          </a:p>
          <a:p>
            <a:endParaRPr lang="en-US" b="0" i="1" dirty="0"/>
          </a:p>
        </p:txBody>
      </p:sp>
      <p:sp>
        <p:nvSpPr>
          <p:cNvPr id="3" name="Title 2"/>
          <p:cNvSpPr>
            <a:spLocks noGrp="1"/>
          </p:cNvSpPr>
          <p:nvPr>
            <p:ph type="title"/>
          </p:nvPr>
        </p:nvSpPr>
        <p:spPr>
          <a:xfrm>
            <a:off x="79899" y="5334000"/>
            <a:ext cx="12197919" cy="1249362"/>
          </a:xfrm>
        </p:spPr>
        <p:txBody>
          <a:bodyPr>
            <a:normAutofit/>
          </a:bodyPr>
          <a:lstStyle/>
          <a:p>
            <a:r>
              <a:rPr lang="en-US" sz="4000" i="1" dirty="0">
                <a:effectLst>
                  <a:outerShdw blurRad="38100" dist="38100" dir="2700000" algn="tl">
                    <a:srgbClr val="000000">
                      <a:alpha val="43137"/>
                    </a:srgbClr>
                  </a:outerShdw>
                </a:effectLst>
                <a:latin typeface="Book Antiqua" pitchFamily="18" charset="0"/>
              </a:rPr>
              <a:t>APPLYING</a:t>
            </a:r>
            <a:r>
              <a:rPr lang="en-US" sz="4000" i="1" dirty="0">
                <a:solidFill>
                  <a:srgbClr val="3399FF"/>
                </a:solidFill>
                <a:effectLst>
                  <a:outerShdw blurRad="38100" dist="38100" dir="2700000" algn="tl">
                    <a:srgbClr val="000000">
                      <a:alpha val="43137"/>
                    </a:srgbClr>
                  </a:outerShdw>
                </a:effectLst>
                <a:latin typeface="Book Antiqua" pitchFamily="18" charset="0"/>
              </a:rPr>
              <a:t> </a:t>
            </a:r>
            <a:r>
              <a:rPr lang="en-US" sz="4000" i="1" dirty="0">
                <a:solidFill>
                  <a:srgbClr val="00B0F0"/>
                </a:solidFill>
                <a:effectLst>
                  <a:outerShdw blurRad="38100" dist="38100" dir="2700000" algn="tl">
                    <a:srgbClr val="000000">
                      <a:alpha val="43137"/>
                    </a:srgbClr>
                  </a:outerShdw>
                </a:effectLst>
                <a:latin typeface="Book Antiqua" pitchFamily="18" charset="0"/>
              </a:rPr>
              <a:t>CRITICAL THINKING </a:t>
            </a:r>
            <a:r>
              <a:rPr lang="en-US" sz="4000" i="1" dirty="0">
                <a:effectLst>
                  <a:outerShdw blurRad="38100" dist="38100" dir="2700000" algn="tl">
                    <a:srgbClr val="000000">
                      <a:alpha val="43137"/>
                    </a:srgbClr>
                  </a:outerShdw>
                </a:effectLst>
                <a:latin typeface="Book Antiqua" pitchFamily="18" charset="0"/>
              </a:rPr>
              <a:t>@</a:t>
            </a:r>
            <a:r>
              <a:rPr lang="en-US" sz="4000" i="1" dirty="0">
                <a:solidFill>
                  <a:srgbClr val="3399FF"/>
                </a:solidFill>
                <a:effectLst>
                  <a:outerShdw blurRad="38100" dist="38100" dir="2700000" algn="tl">
                    <a:srgbClr val="000000">
                      <a:alpha val="43137"/>
                    </a:srgbClr>
                  </a:outerShdw>
                </a:effectLst>
                <a:latin typeface="Book Antiqua" pitchFamily="18" charset="0"/>
              </a:rPr>
              <a:t>CRITICS </a:t>
            </a:r>
            <a:r>
              <a:rPr lang="en-US" sz="4000" dirty="0">
                <a:effectLst>
                  <a:outerShdw blurRad="38100" dist="38100" dir="2700000" algn="tl">
                    <a:srgbClr val="000000">
                      <a:alpha val="43137"/>
                    </a:srgbClr>
                  </a:outerShdw>
                </a:effectLst>
              </a:rPr>
              <a:t> </a:t>
            </a:r>
            <a:r>
              <a:rPr lang="en-US" sz="4000" i="1" dirty="0">
                <a:solidFill>
                  <a:srgbClr val="3399FF"/>
                </a:solidFill>
                <a:effectLst>
                  <a:outerShdw blurRad="38100" dist="38100" dir="2700000" algn="tl">
                    <a:srgbClr val="000000">
                      <a:alpha val="43137"/>
                    </a:srgbClr>
                  </a:outerShdw>
                </a:effectLst>
                <a:latin typeface="Book Antiqua" pitchFamily="18" charset="0"/>
              </a:rPr>
              <a:t> </a:t>
            </a:r>
          </a:p>
        </p:txBody>
      </p:sp>
      <p:pic>
        <p:nvPicPr>
          <p:cNvPr id="1026" name="Picture 2" descr="C:\Users\John\Dropbox\Dalraida\QuestionsAboutGod\mzl.bjniwrn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34400" y="3276600"/>
            <a:ext cx="2057400" cy="2057400"/>
          </a:xfrm>
          <a:prstGeom prst="rect">
            <a:avLst/>
          </a:prstGeom>
          <a:noFill/>
        </p:spPr>
      </p:pic>
    </p:spTree>
    <p:extLst>
      <p:ext uri="{BB962C8B-B14F-4D97-AF65-F5344CB8AC3E}">
        <p14:creationId xmlns:p14="http://schemas.microsoft.com/office/powerpoint/2010/main" val="107248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231006"/>
            <a:ext cx="11706810"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342935F-6A1D-412B-90F0-658592A03F35}"/>
              </a:ext>
            </a:extLst>
          </p:cNvPr>
          <p:cNvSpPr/>
          <p:nvPr/>
        </p:nvSpPr>
        <p:spPr>
          <a:xfrm>
            <a:off x="242595" y="363794"/>
            <a:ext cx="11706124" cy="1107996"/>
          </a:xfrm>
          <a:prstGeom prst="rect">
            <a:avLst/>
          </a:prstGeom>
          <a:noFill/>
        </p:spPr>
        <p:txBody>
          <a:bodyPr wrap="square" lIns="91440" tIns="45720" rIns="91440" bIns="45720">
            <a:spAutoFit/>
          </a:bodyPr>
          <a:lstStyle/>
          <a:p>
            <a:pPr algn="ct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6" name="Picture 2" descr="1721765">
            <a:extLst>
              <a:ext uri="{FF2B5EF4-FFF2-40B4-BE49-F238E27FC236}">
                <a16:creationId xmlns:a16="http://schemas.microsoft.com/office/drawing/2014/main" id="{F4A0DABD-1C82-4CC4-BB52-F3625DBAE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504" y="1166813"/>
            <a:ext cx="2914821"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05065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nodePh="1">
                                  <p:stCondLst>
                                    <p:cond delay="0"/>
                                  </p:stCondLst>
                                  <p:endCondLst>
                                    <p:cond evt="begin" delay="0">
                                      <p:tn val="5"/>
                                    </p:cond>
                                  </p:endCondLst>
                                  <p:childTnLst>
                                    <p:animRot by="21600000">
                                      <p:cBhvr>
                                        <p:cTn id="6"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231006"/>
            <a:ext cx="11706124"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CE4C4F62-B6D3-4BB3-BD54-DF9B9F256E8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5BADFD6B-5A94-4894-93CD-102EB8CAC7D4}"/>
              </a:ext>
            </a:extLst>
          </p:cNvPr>
          <p:cNvSpPr>
            <a:spLocks noChangeArrowheads="1"/>
          </p:cNvSpPr>
          <p:nvPr/>
        </p:nvSpPr>
        <p:spPr bwMode="auto">
          <a:xfrm>
            <a:off x="423512" y="329385"/>
            <a:ext cx="11525207"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Question: Who Is My Brother?</a:t>
            </a:r>
            <a:endParaRPr kumimoji="0" lang="en-US" altLang="en-US" sz="60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a:t>
            </a:r>
            <a:r>
              <a:rPr kumimoji="0" lang="en-US" altLang="en-US" sz="4000" b="0" i="0" u="none" strike="noStrike" cap="none" normalizeH="0" baseline="0" dirty="0">
                <a:ln>
                  <a:noFill/>
                </a:ln>
                <a:solidFill>
                  <a:srgbClr val="181818"/>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Helvetica" panose="020B0604020202020204" pitchFamily="34" charset="0"/>
              </a:rPr>
              <a:t>For that very reason we must be careful not to transform clemency into a more generalized rule of justification. That is why (among reasons) "the thief on the cross" is such a bogus argument for faith-only salvation. Not only was water baptism physically impossible at that moment, but what we were witnessing in that incident was clemency, not justification.</a:t>
            </a:r>
            <a:r>
              <a:rPr kumimoji="0" lang="en-US" altLang="en-US" sz="4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a:t>
            </a:r>
            <a:b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Helvetica" panose="020B0604020202020204" pitchFamily="34" charset="0"/>
              </a:rPr>
            </a:br>
            <a: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Helvetica" panose="020B0604020202020204" pitchFamily="34" charset="0"/>
              </a:rPr>
              <a:t>          ―</a:t>
            </a:r>
            <a: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 </a:t>
            </a:r>
            <a:r>
              <a:rPr kumimoji="0" lang="en-US" altLang="en-US" sz="2000" b="1" i="0" u="none" strike="noStrike" cap="none" normalizeH="0" baseline="0" dirty="0">
                <a:ln>
                  <a:noFill/>
                </a:ln>
                <a:solidFill>
                  <a:srgbClr val="333333"/>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F. LaGard Smith,</a:t>
            </a:r>
            <a:r>
              <a:rPr kumimoji="0" lang="en-US" altLang="en-US" sz="2000" b="1" i="0" u="none" strike="noStrike" cap="none" normalizeH="0" baseline="0" dirty="0">
                <a:ln>
                  <a:noFill/>
                </a:ln>
                <a:solidFill>
                  <a:srgbClr val="33333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solidFill>
                  <a:srgbClr val="FFC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Who Is My Brother?: Facing a Crisis of Identity &amp; Fellowship</a:t>
            </a:r>
            <a:endParaRPr kumimoji="0" lang="en-US" altLang="en-US" sz="2000" b="0" i="0" u="none" strike="noStrike" cap="none" normalizeH="0" baseline="0" dirty="0">
              <a:ln>
                <a:noFill/>
              </a:ln>
              <a:solidFill>
                <a:srgbClr val="FFC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379022531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1519" y="381000"/>
            <a:ext cx="10693668" cy="5105400"/>
          </a:xfrm>
        </p:spPr>
        <p:txBody>
          <a:bodyPr>
            <a:normAutofit fontScale="70000" lnSpcReduction="20000"/>
          </a:bodyPr>
          <a:lstStyle/>
          <a:p>
            <a:r>
              <a:rPr lang="en-US" sz="3400" dirty="0">
                <a:solidFill>
                  <a:schemeClr val="accent6">
                    <a:lumMod val="75000"/>
                  </a:schemeClr>
                </a:solidFill>
                <a:effectLst>
                  <a:outerShdw blurRad="38100" dist="38100" dir="2700000" algn="tl">
                    <a:srgbClr val="000000">
                      <a:alpha val="43137"/>
                    </a:srgbClr>
                  </a:outerShdw>
                </a:effectLst>
              </a:rPr>
              <a:t>Those Who Are Not ―One of Us </a:t>
            </a:r>
          </a:p>
          <a:p>
            <a:r>
              <a:rPr lang="en-US" dirty="0">
                <a:effectLst>
                  <a:outerShdw blurRad="38100" dist="38100" dir="2700000" algn="tl">
                    <a:srgbClr val="000000">
                      <a:alpha val="43137"/>
                    </a:srgbClr>
                  </a:outerShdw>
                </a:effectLst>
              </a:rPr>
              <a:t>Mark 9:38-40 TNIV 38 ―Teacher, said John, ―we saw someone driving out demons in your name and we told him to stop, because he was not one of us. ―Do not stop him, Jesus said. ―No one who does a miracle in my name can in the next moment say anything bad about me, for whoever is not against us is for us. </a:t>
            </a:r>
          </a:p>
          <a:p>
            <a:r>
              <a:rPr lang="en-US" dirty="0">
                <a:effectLst>
                  <a:outerShdw blurRad="38100" dist="38100" dir="2700000" algn="tl">
                    <a:srgbClr val="000000">
                      <a:alpha val="43137"/>
                    </a:srgbClr>
                  </a:outerShdw>
                </a:effectLst>
              </a:rPr>
              <a:t>Smith examines the ramifications of this scripture in his chapter on ―Faith Fellowship (chapter 6). He wrestles with the issue of how we should fellowship with those who reflect the godly devotion emphasized in the previous section, yet who have not experienced baptism in a manner consistent with the ― normative pattern observed in the New Testament. It is evident that he is cognizant of God‘s emphasis on―mercy, not sacrifice (Matthew 12) as he explores the possibility that God may ultimately grant ―clemency to the ―godly but un-immersed. This ―paradox is considered in his chapter on ― The Prospect of Eternal Fellowship (chapter 12).</a:t>
            </a:r>
          </a:p>
          <a:p>
            <a:pPr marL="0" indent="0">
              <a:buNone/>
            </a:pPr>
            <a:r>
              <a:rPr lang="en-US" dirty="0">
                <a:effectLst>
                  <a:outerShdw blurRad="38100" dist="38100" dir="2700000" algn="tl">
                    <a:srgbClr val="000000">
                      <a:alpha val="43137"/>
                    </a:srgbClr>
                  </a:outerShdw>
                </a:effectLst>
              </a:rPr>
              <a:t>      - John Lang </a:t>
            </a:r>
            <a:endParaRPr lang="en-US" b="0" i="1"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79899" y="5334000"/>
            <a:ext cx="12197919" cy="1249362"/>
          </a:xfrm>
        </p:spPr>
        <p:txBody>
          <a:bodyPr>
            <a:normAutofit/>
          </a:bodyPr>
          <a:lstStyle/>
          <a:p>
            <a:r>
              <a:rPr lang="en-US" sz="4000" i="1" dirty="0">
                <a:effectLst>
                  <a:outerShdw blurRad="38100" dist="38100" dir="2700000" algn="tl">
                    <a:srgbClr val="000000">
                      <a:alpha val="43137"/>
                    </a:srgbClr>
                  </a:outerShdw>
                </a:effectLst>
                <a:latin typeface="Book Antiqua" pitchFamily="18" charset="0"/>
              </a:rPr>
              <a:t>APPLYING</a:t>
            </a:r>
            <a:r>
              <a:rPr lang="en-US" sz="4000" i="1" dirty="0">
                <a:solidFill>
                  <a:srgbClr val="3399FF"/>
                </a:solidFill>
                <a:effectLst>
                  <a:outerShdw blurRad="38100" dist="38100" dir="2700000" algn="tl">
                    <a:srgbClr val="000000">
                      <a:alpha val="43137"/>
                    </a:srgbClr>
                  </a:outerShdw>
                </a:effectLst>
                <a:latin typeface="Book Antiqua" pitchFamily="18" charset="0"/>
              </a:rPr>
              <a:t> </a:t>
            </a:r>
            <a:r>
              <a:rPr lang="en-US" sz="4000" i="1" dirty="0">
                <a:solidFill>
                  <a:srgbClr val="00B0F0"/>
                </a:solidFill>
                <a:effectLst>
                  <a:outerShdw blurRad="38100" dist="38100" dir="2700000" algn="tl">
                    <a:srgbClr val="000000">
                      <a:alpha val="43137"/>
                    </a:srgbClr>
                  </a:outerShdw>
                </a:effectLst>
                <a:latin typeface="Book Antiqua" pitchFamily="18" charset="0"/>
              </a:rPr>
              <a:t>CRITICAL THINKING </a:t>
            </a:r>
            <a:r>
              <a:rPr lang="en-US" sz="4000" i="1" dirty="0">
                <a:effectLst>
                  <a:outerShdw blurRad="38100" dist="38100" dir="2700000" algn="tl">
                    <a:srgbClr val="000000">
                      <a:alpha val="43137"/>
                    </a:srgbClr>
                  </a:outerShdw>
                </a:effectLst>
                <a:latin typeface="Book Antiqua" pitchFamily="18" charset="0"/>
              </a:rPr>
              <a:t>@</a:t>
            </a:r>
            <a:r>
              <a:rPr lang="en-US" sz="4000" i="1" dirty="0">
                <a:solidFill>
                  <a:srgbClr val="3399FF"/>
                </a:solidFill>
                <a:effectLst>
                  <a:outerShdw blurRad="38100" dist="38100" dir="2700000" algn="tl">
                    <a:srgbClr val="000000">
                      <a:alpha val="43137"/>
                    </a:srgbClr>
                  </a:outerShdw>
                </a:effectLst>
                <a:latin typeface="Book Antiqua" pitchFamily="18" charset="0"/>
              </a:rPr>
              <a:t>CRITICS </a:t>
            </a:r>
            <a:r>
              <a:rPr lang="en-US" sz="4000" dirty="0">
                <a:effectLst>
                  <a:outerShdw blurRad="38100" dist="38100" dir="2700000" algn="tl">
                    <a:srgbClr val="000000">
                      <a:alpha val="43137"/>
                    </a:srgbClr>
                  </a:outerShdw>
                </a:effectLst>
              </a:rPr>
              <a:t> </a:t>
            </a:r>
            <a:r>
              <a:rPr lang="en-US" sz="4000" i="1" dirty="0">
                <a:solidFill>
                  <a:srgbClr val="3399FF"/>
                </a:solidFill>
                <a:effectLst>
                  <a:outerShdw blurRad="38100" dist="38100" dir="2700000" algn="tl">
                    <a:srgbClr val="000000">
                      <a:alpha val="43137"/>
                    </a:srgbClr>
                  </a:outerShdw>
                </a:effectLst>
                <a:latin typeface="Book Antiqua" pitchFamily="18" charset="0"/>
              </a:rPr>
              <a:t> </a:t>
            </a:r>
          </a:p>
        </p:txBody>
      </p:sp>
      <p:pic>
        <p:nvPicPr>
          <p:cNvPr id="1026" name="Picture 2" descr="C:\Users\John\Dropbox\Dalraida\QuestionsAboutGod\mzl.bjniwrn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34400" y="3276600"/>
            <a:ext cx="2057400" cy="2057400"/>
          </a:xfrm>
          <a:prstGeom prst="rect">
            <a:avLst/>
          </a:prstGeom>
          <a:noFill/>
        </p:spPr>
      </p:pic>
    </p:spTree>
    <p:extLst>
      <p:ext uri="{BB962C8B-B14F-4D97-AF65-F5344CB8AC3E}">
        <p14:creationId xmlns:p14="http://schemas.microsoft.com/office/powerpoint/2010/main" val="343105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Effect transition="in" filter="fade">
                                      <p:cBhvr>
                                        <p:cTn id="4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231006"/>
            <a:ext cx="11706810"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342935F-6A1D-412B-90F0-658592A03F35}"/>
              </a:ext>
            </a:extLst>
          </p:cNvPr>
          <p:cNvSpPr/>
          <p:nvPr/>
        </p:nvSpPr>
        <p:spPr>
          <a:xfrm>
            <a:off x="242595" y="363794"/>
            <a:ext cx="11706124" cy="1107996"/>
          </a:xfrm>
          <a:prstGeom prst="rect">
            <a:avLst/>
          </a:prstGeom>
          <a:noFill/>
        </p:spPr>
        <p:txBody>
          <a:bodyPr wrap="square" lIns="91440" tIns="45720" rIns="91440" bIns="45720">
            <a:spAutoFit/>
          </a:bodyPr>
          <a:lstStyle/>
          <a:p>
            <a:pPr algn="ct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6" name="Picture 2" descr="1721765">
            <a:extLst>
              <a:ext uri="{FF2B5EF4-FFF2-40B4-BE49-F238E27FC236}">
                <a16:creationId xmlns:a16="http://schemas.microsoft.com/office/drawing/2014/main" id="{F4A0DABD-1C82-4CC4-BB52-F3625DBAE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504" y="1166813"/>
            <a:ext cx="2914821"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41744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nodePh="1">
                                  <p:stCondLst>
                                    <p:cond delay="0"/>
                                  </p:stCondLst>
                                  <p:endCondLst>
                                    <p:cond evt="begin" delay="0">
                                      <p:tn val="5"/>
                                    </p:cond>
                                  </p:endCondLst>
                                  <p:childTnLst>
                                    <p:animRot by="21600000">
                                      <p:cBhvr>
                                        <p:cTn id="6"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231006"/>
            <a:ext cx="11706124"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CE4C4F62-B6D3-4BB3-BD54-DF9B9F256E8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5BADFD6B-5A94-4894-93CD-102EB8CAC7D4}"/>
              </a:ext>
            </a:extLst>
          </p:cNvPr>
          <p:cNvSpPr>
            <a:spLocks noChangeArrowheads="1"/>
          </p:cNvSpPr>
          <p:nvPr/>
        </p:nvSpPr>
        <p:spPr bwMode="auto">
          <a:xfrm>
            <a:off x="423512" y="360168"/>
            <a:ext cx="11525207"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Question: Who Is My Brother?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“If the circumference of fellowship is to be determined by ‘the central tenets of Christianity,’ as suggested, then how about Paul’s own list, which he specifically associated with keeping ‘the unity of the Spirit through the bond of peace’ (Ephesians 4: 3 – 6)? If I am not mistaken, Paul listed seven central tenets, not just six. Is Paul’s ‘one baptism’ any less central than his ‘one Lord,’ or his ‘one faith?’ Has his ‘one baptism’ nothing whatsoever to do with the ‘one body?’”</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Helvetica" panose="020B0604020202020204" pitchFamily="34" charset="0"/>
              </a:rPr>
            </a:br>
            <a: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Helvetica" panose="020B0604020202020204" pitchFamily="34" charset="0"/>
              </a:rPr>
              <a:t>                 ―</a:t>
            </a:r>
            <a: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 </a:t>
            </a:r>
            <a:r>
              <a:rPr kumimoji="0" lang="en-US" altLang="en-US" sz="2000" b="1" i="0" u="none" strike="noStrike" cap="none" normalizeH="0" baseline="0" dirty="0">
                <a:ln>
                  <a:noFill/>
                </a:ln>
                <a:solidFill>
                  <a:srgbClr val="333333"/>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F. LaGard Smith,</a:t>
            </a:r>
            <a:r>
              <a:rPr kumimoji="0" lang="en-US" altLang="en-US" sz="2000" b="1" i="0" u="none" strike="noStrike" cap="none" normalizeH="0" baseline="0" dirty="0">
                <a:ln>
                  <a:noFill/>
                </a:ln>
                <a:solidFill>
                  <a:srgbClr val="33333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solidFill>
                  <a:srgbClr val="FFC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Who Is My Brother?: Facing a Crisis of Identity &amp; Fellowship</a:t>
            </a:r>
            <a:endParaRPr kumimoji="0" lang="en-US" altLang="en-US" sz="2000" b="0" i="0" u="none" strike="noStrike" cap="none" normalizeH="0" baseline="0" dirty="0">
              <a:ln>
                <a:noFill/>
              </a:ln>
              <a:solidFill>
                <a:srgbClr val="FFC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332492478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4143" y="381000"/>
            <a:ext cx="10770670" cy="5105400"/>
          </a:xfrm>
        </p:spPr>
        <p:txBody>
          <a:bodyPr>
            <a:normAutofit/>
          </a:bodyPr>
          <a:lstStyle/>
          <a:p>
            <a:r>
              <a:rPr lang="en-US" sz="2600" dirty="0">
                <a:solidFill>
                  <a:schemeClr val="accent6">
                    <a:lumMod val="75000"/>
                  </a:schemeClr>
                </a:solidFill>
                <a:effectLst>
                  <a:outerShdw blurRad="38100" dist="38100" dir="2700000" algn="tl">
                    <a:srgbClr val="000000">
                      <a:alpha val="43137"/>
                    </a:srgbClr>
                  </a:outerShdw>
                </a:effectLst>
              </a:rPr>
              <a:t>Baptismal Theology as a ―Test of Fellowship</a:t>
            </a:r>
          </a:p>
          <a:p>
            <a:r>
              <a:rPr lang="en-US" sz="1700" dirty="0">
                <a:effectLst>
                  <a:outerShdw blurRad="38100" dist="38100" dir="2700000" algn="tl">
                    <a:srgbClr val="000000">
                      <a:alpha val="43137"/>
                    </a:srgbClr>
                  </a:outerShdw>
                </a:effectLst>
              </a:rPr>
              <a:t>It is understandable why Smith stated on page 17, </a:t>
            </a:r>
            <a:r>
              <a:rPr lang="en-US" sz="1700" i="1" dirty="0">
                <a:effectLst>
                  <a:outerShdw blurRad="38100" dist="38100" dir="2700000" algn="tl">
                    <a:srgbClr val="000000">
                      <a:alpha val="43137"/>
                    </a:srgbClr>
                  </a:outerShdw>
                </a:effectLst>
              </a:rPr>
              <a:t>―Of all the doctrines unique to the churches of Christ, none has been more central than the absolute necessity of adult, faith-prompted baptism for the remission of sins. </a:t>
            </a:r>
            <a:r>
              <a:rPr lang="en-US" sz="1700" dirty="0">
                <a:effectLst>
                  <a:outerShdw blurRad="38100" dist="38100" dir="2700000" algn="tl">
                    <a:srgbClr val="000000">
                      <a:alpha val="43137"/>
                    </a:srgbClr>
                  </a:outerShdw>
                </a:effectLst>
              </a:rPr>
              <a:t>In view of the introduction of infant baptism in the late 2nd century and the altered understanding of the nature of baptism introduced by Zwingli in the 16th century, there has been a significant departure from the teaching and practice of baptism as the early church understood it. The vast majority of believers in Christ practice infant baptism. The vast majority of those who practice immersion consider it to be a post-salvation ceremony, consistent with Zwingli‘s doctrinal stance. Comparatively speaking, the churches of Christ represent an extreme minority of believers who promote the practice of baptism in a manner consistent with the understanding that prevailed prior to the time of Constantine and the―legalization of Christianity in the 4th century. Accordingly, it is natural that the doctrine of baptism has been emphasized so much within our churches. Early church baptismal theology is definitely our ― strong suit. Given the― restrictive paradigm that developed within the churches of Christ; however, baptismal theology became a―test of fellowship. Although early leaders in the Restoration Movement promoted the understanding   of baptism held by the early church, they didn’t promote a sectarian emphasis on baptismal theology as a―test of fellowship. This perspective is reflected in Alexander Campbell‘s ―Lunenburg Letter of 1837. </a:t>
            </a:r>
          </a:p>
        </p:txBody>
      </p:sp>
      <p:sp>
        <p:nvSpPr>
          <p:cNvPr id="3" name="Title 2"/>
          <p:cNvSpPr>
            <a:spLocks noGrp="1"/>
          </p:cNvSpPr>
          <p:nvPr>
            <p:ph type="title"/>
          </p:nvPr>
        </p:nvSpPr>
        <p:spPr>
          <a:xfrm>
            <a:off x="79899" y="5334000"/>
            <a:ext cx="12197919" cy="1249362"/>
          </a:xfrm>
        </p:spPr>
        <p:txBody>
          <a:bodyPr>
            <a:normAutofit/>
          </a:bodyPr>
          <a:lstStyle/>
          <a:p>
            <a:r>
              <a:rPr lang="en-US" sz="4000" i="1" dirty="0">
                <a:effectLst>
                  <a:outerShdw blurRad="38100" dist="38100" dir="2700000" algn="tl">
                    <a:srgbClr val="000000">
                      <a:alpha val="43137"/>
                    </a:srgbClr>
                  </a:outerShdw>
                </a:effectLst>
                <a:latin typeface="Book Antiqua" pitchFamily="18" charset="0"/>
              </a:rPr>
              <a:t>APPLYING</a:t>
            </a:r>
            <a:r>
              <a:rPr lang="en-US" sz="4000" i="1" dirty="0">
                <a:solidFill>
                  <a:srgbClr val="3399FF"/>
                </a:solidFill>
                <a:effectLst>
                  <a:outerShdw blurRad="38100" dist="38100" dir="2700000" algn="tl">
                    <a:srgbClr val="000000">
                      <a:alpha val="43137"/>
                    </a:srgbClr>
                  </a:outerShdw>
                </a:effectLst>
                <a:latin typeface="Book Antiqua" pitchFamily="18" charset="0"/>
              </a:rPr>
              <a:t> </a:t>
            </a:r>
            <a:r>
              <a:rPr lang="en-US" sz="4000" i="1" dirty="0">
                <a:solidFill>
                  <a:srgbClr val="00B0F0"/>
                </a:solidFill>
                <a:effectLst>
                  <a:outerShdw blurRad="38100" dist="38100" dir="2700000" algn="tl">
                    <a:srgbClr val="000000">
                      <a:alpha val="43137"/>
                    </a:srgbClr>
                  </a:outerShdw>
                </a:effectLst>
                <a:latin typeface="Book Antiqua" pitchFamily="18" charset="0"/>
              </a:rPr>
              <a:t>CRITICAL THINKING </a:t>
            </a:r>
            <a:r>
              <a:rPr lang="en-US" sz="4000" i="1" dirty="0">
                <a:effectLst>
                  <a:outerShdw blurRad="38100" dist="38100" dir="2700000" algn="tl">
                    <a:srgbClr val="000000">
                      <a:alpha val="43137"/>
                    </a:srgbClr>
                  </a:outerShdw>
                </a:effectLst>
                <a:latin typeface="Book Antiqua" pitchFamily="18" charset="0"/>
              </a:rPr>
              <a:t>@</a:t>
            </a:r>
            <a:r>
              <a:rPr lang="en-US" sz="4000" i="1" dirty="0">
                <a:solidFill>
                  <a:srgbClr val="3399FF"/>
                </a:solidFill>
                <a:effectLst>
                  <a:outerShdw blurRad="38100" dist="38100" dir="2700000" algn="tl">
                    <a:srgbClr val="000000">
                      <a:alpha val="43137"/>
                    </a:srgbClr>
                  </a:outerShdw>
                </a:effectLst>
                <a:latin typeface="Book Antiqua" pitchFamily="18" charset="0"/>
              </a:rPr>
              <a:t>CRITICS </a:t>
            </a:r>
            <a:r>
              <a:rPr lang="en-US" sz="4000" dirty="0">
                <a:effectLst>
                  <a:outerShdw blurRad="38100" dist="38100" dir="2700000" algn="tl">
                    <a:srgbClr val="000000">
                      <a:alpha val="43137"/>
                    </a:srgbClr>
                  </a:outerShdw>
                </a:effectLst>
              </a:rPr>
              <a:t> </a:t>
            </a:r>
            <a:r>
              <a:rPr lang="en-US" sz="4000" i="1" dirty="0">
                <a:solidFill>
                  <a:srgbClr val="3399FF"/>
                </a:solidFill>
                <a:effectLst>
                  <a:outerShdw blurRad="38100" dist="38100" dir="2700000" algn="tl">
                    <a:srgbClr val="000000">
                      <a:alpha val="43137"/>
                    </a:srgbClr>
                  </a:outerShdw>
                </a:effectLst>
                <a:latin typeface="Book Antiqua" pitchFamily="18" charset="0"/>
              </a:rPr>
              <a:t> </a:t>
            </a:r>
          </a:p>
        </p:txBody>
      </p:sp>
      <p:pic>
        <p:nvPicPr>
          <p:cNvPr id="1026" name="Picture 2" descr="C:\Users\John\Dropbox\Dalraida\QuestionsAboutGod\mzl.bjniwrn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34400" y="3276600"/>
            <a:ext cx="2057400" cy="2057400"/>
          </a:xfrm>
          <a:prstGeom prst="rect">
            <a:avLst/>
          </a:prstGeom>
          <a:noFill/>
        </p:spPr>
      </p:pic>
    </p:spTree>
    <p:extLst>
      <p:ext uri="{BB962C8B-B14F-4D97-AF65-F5344CB8AC3E}">
        <p14:creationId xmlns:p14="http://schemas.microsoft.com/office/powerpoint/2010/main" val="18783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i="1" dirty="0">
                <a:effectLst>
                  <a:outerShdw blurRad="38100" dist="38100" dir="2700000" algn="tl">
                    <a:srgbClr val="000000">
                      <a:alpha val="43137"/>
                    </a:srgbClr>
                  </a:outerShdw>
                </a:effectLst>
              </a:rPr>
              <a:t>“Should I find a Pedobaptist more intelligent in the Christian Scriptures, more spiritually-minded and more devoted to the Lord than a Baptist, or one immersed on a profession of the ancient faith, I could not hesitate a moment in giving the preference of my heart to him that loveth most. Did I act otherwise, I would be a pure sectarian, a Pharisee among Christians. Still I will be asked, How do I know that any one loves my Master but by his obedience to his commandments? I answer, In no other way. But mark, I don’t substitute obedience to one commandment, for universal or even for general obedience. And should I see a sectarian Baptist or a Pedobaptist more spiritually-minded, more conformed to the requisitions of the Messiah, than one who precisely acquiesces with me in the theory or practice of immersion as I teach, doubtless the former rather than the latter, would have my cordial approbation and love as a Christian. So I judge, and so I feel. It is the image of Christ the Christian looks for and loves; and this does not consist in being exact in a few items, but in general devotion to the whole truth as far as known.”                        – 1837 Alexander Campbell’s Lunenburg Letter</a:t>
            </a:r>
          </a:p>
          <a:p>
            <a:r>
              <a:rPr lang="en-US" sz="4000" dirty="0">
                <a:effectLst>
                  <a:outerShdw blurRad="38100" dist="38100" dir="2700000" algn="tl">
                    <a:srgbClr val="000000">
                      <a:alpha val="43137"/>
                    </a:srgbClr>
                  </a:outerShdw>
                </a:effectLst>
              </a:rPr>
              <a:t>- John Lang</a:t>
            </a:r>
          </a:p>
          <a:p>
            <a:endParaRPr lang="en-US" b="0" i="1" dirty="0"/>
          </a:p>
        </p:txBody>
      </p:sp>
      <p:sp>
        <p:nvSpPr>
          <p:cNvPr id="3" name="Title 2"/>
          <p:cNvSpPr>
            <a:spLocks noGrp="1"/>
          </p:cNvSpPr>
          <p:nvPr>
            <p:ph type="title"/>
          </p:nvPr>
        </p:nvSpPr>
        <p:spPr>
          <a:xfrm>
            <a:off x="79899" y="5334000"/>
            <a:ext cx="12197919" cy="1249362"/>
          </a:xfrm>
        </p:spPr>
        <p:txBody>
          <a:bodyPr>
            <a:normAutofit/>
          </a:bodyPr>
          <a:lstStyle/>
          <a:p>
            <a:r>
              <a:rPr lang="en-US" sz="4000" i="1" dirty="0">
                <a:effectLst>
                  <a:outerShdw blurRad="38100" dist="38100" dir="2700000" algn="tl">
                    <a:srgbClr val="000000">
                      <a:alpha val="43137"/>
                    </a:srgbClr>
                  </a:outerShdw>
                </a:effectLst>
                <a:latin typeface="Book Antiqua" pitchFamily="18" charset="0"/>
              </a:rPr>
              <a:t>APPLYING</a:t>
            </a:r>
            <a:r>
              <a:rPr lang="en-US" sz="4000" i="1" dirty="0">
                <a:solidFill>
                  <a:srgbClr val="3399FF"/>
                </a:solidFill>
                <a:effectLst>
                  <a:outerShdw blurRad="38100" dist="38100" dir="2700000" algn="tl">
                    <a:srgbClr val="000000">
                      <a:alpha val="43137"/>
                    </a:srgbClr>
                  </a:outerShdw>
                </a:effectLst>
                <a:latin typeface="Book Antiqua" pitchFamily="18" charset="0"/>
              </a:rPr>
              <a:t> </a:t>
            </a:r>
            <a:r>
              <a:rPr lang="en-US" sz="4000" i="1" dirty="0">
                <a:solidFill>
                  <a:srgbClr val="00B0F0"/>
                </a:solidFill>
                <a:effectLst>
                  <a:outerShdw blurRad="38100" dist="38100" dir="2700000" algn="tl">
                    <a:srgbClr val="000000">
                      <a:alpha val="43137"/>
                    </a:srgbClr>
                  </a:outerShdw>
                </a:effectLst>
                <a:latin typeface="Book Antiqua" pitchFamily="18" charset="0"/>
              </a:rPr>
              <a:t>CRITICAL THINKING </a:t>
            </a:r>
            <a:r>
              <a:rPr lang="en-US" sz="4000" i="1" dirty="0">
                <a:effectLst>
                  <a:outerShdw blurRad="38100" dist="38100" dir="2700000" algn="tl">
                    <a:srgbClr val="000000">
                      <a:alpha val="43137"/>
                    </a:srgbClr>
                  </a:outerShdw>
                </a:effectLst>
                <a:latin typeface="Book Antiqua" pitchFamily="18" charset="0"/>
              </a:rPr>
              <a:t>@</a:t>
            </a:r>
            <a:r>
              <a:rPr lang="en-US" sz="4000" i="1" dirty="0">
                <a:solidFill>
                  <a:srgbClr val="3399FF"/>
                </a:solidFill>
                <a:effectLst>
                  <a:outerShdw blurRad="38100" dist="38100" dir="2700000" algn="tl">
                    <a:srgbClr val="000000">
                      <a:alpha val="43137"/>
                    </a:srgbClr>
                  </a:outerShdw>
                </a:effectLst>
                <a:latin typeface="Book Antiqua" pitchFamily="18" charset="0"/>
              </a:rPr>
              <a:t>CRITICS </a:t>
            </a:r>
            <a:r>
              <a:rPr lang="en-US" sz="4000" dirty="0">
                <a:effectLst>
                  <a:outerShdw blurRad="38100" dist="38100" dir="2700000" algn="tl">
                    <a:srgbClr val="000000">
                      <a:alpha val="43137"/>
                    </a:srgbClr>
                  </a:outerShdw>
                </a:effectLst>
              </a:rPr>
              <a:t> </a:t>
            </a:r>
            <a:r>
              <a:rPr lang="en-US" sz="4000" i="1" dirty="0">
                <a:solidFill>
                  <a:srgbClr val="3399FF"/>
                </a:solidFill>
                <a:effectLst>
                  <a:outerShdw blurRad="38100" dist="38100" dir="2700000" algn="tl">
                    <a:srgbClr val="000000">
                      <a:alpha val="43137"/>
                    </a:srgbClr>
                  </a:outerShdw>
                </a:effectLst>
                <a:latin typeface="Book Antiqua" pitchFamily="18" charset="0"/>
              </a:rPr>
              <a:t> </a:t>
            </a:r>
          </a:p>
        </p:txBody>
      </p:sp>
      <p:pic>
        <p:nvPicPr>
          <p:cNvPr id="1026" name="Picture 2" descr="C:\Users\John\Dropbox\Dalraida\QuestionsAboutGod\mzl.bjniwrn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34400" y="3276600"/>
            <a:ext cx="2057400" cy="2057400"/>
          </a:xfrm>
          <a:prstGeom prst="rect">
            <a:avLst/>
          </a:prstGeom>
          <a:noFill/>
        </p:spPr>
      </p:pic>
    </p:spTree>
    <p:extLst>
      <p:ext uri="{BB962C8B-B14F-4D97-AF65-F5344CB8AC3E}">
        <p14:creationId xmlns:p14="http://schemas.microsoft.com/office/powerpoint/2010/main" val="286794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231006"/>
            <a:ext cx="11706810"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342935F-6A1D-412B-90F0-658592A03F35}"/>
              </a:ext>
            </a:extLst>
          </p:cNvPr>
          <p:cNvSpPr/>
          <p:nvPr/>
        </p:nvSpPr>
        <p:spPr>
          <a:xfrm>
            <a:off x="242595" y="363794"/>
            <a:ext cx="11706124" cy="1107996"/>
          </a:xfrm>
          <a:prstGeom prst="rect">
            <a:avLst/>
          </a:prstGeom>
          <a:noFill/>
        </p:spPr>
        <p:txBody>
          <a:bodyPr wrap="square" lIns="91440" tIns="45720" rIns="91440" bIns="45720">
            <a:spAutoFit/>
          </a:bodyPr>
          <a:lstStyle/>
          <a:p>
            <a:pPr algn="ct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6" name="Picture 2" descr="1721765">
            <a:extLst>
              <a:ext uri="{FF2B5EF4-FFF2-40B4-BE49-F238E27FC236}">
                <a16:creationId xmlns:a16="http://schemas.microsoft.com/office/drawing/2014/main" id="{F4A0DABD-1C82-4CC4-BB52-F3625DBAE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504" y="1166813"/>
            <a:ext cx="2914821"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19456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nodePh="1">
                                  <p:stCondLst>
                                    <p:cond delay="0"/>
                                  </p:stCondLst>
                                  <p:endCondLst>
                                    <p:cond evt="begin" delay="0">
                                      <p:tn val="5"/>
                                    </p:cond>
                                  </p:endCondLst>
                                  <p:childTnLst>
                                    <p:animRot by="21600000">
                                      <p:cBhvr>
                                        <p:cTn id="6"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CAF713-1DAE-458B-8A13-9FE53E014639}"/>
              </a:ext>
            </a:extLst>
          </p:cNvPr>
          <p:cNvSpPr/>
          <p:nvPr/>
        </p:nvSpPr>
        <p:spPr>
          <a:xfrm>
            <a:off x="803082" y="1296063"/>
            <a:ext cx="10487770" cy="3278013"/>
          </a:xfrm>
          <a:prstGeom prst="rect">
            <a:avLst/>
          </a:prstGeom>
        </p:spPr>
        <p:txBody>
          <a:bodyPr wrap="square">
            <a:spAutoFit/>
          </a:bodyPr>
          <a:lstStyle/>
          <a:p>
            <a:pPr>
              <a:lnSpc>
                <a:spcPct val="107000"/>
              </a:lnSpc>
              <a:spcAft>
                <a:spcPts val="800"/>
              </a:spcAft>
            </a:pPr>
            <a:r>
              <a:rPr lang="en-US" sz="2400" u="sng" dirty="0">
                <a:solidFill>
                  <a:srgbClr val="FF0000"/>
                </a:solidFill>
                <a:latin typeface="Castellar" panose="020A0402060406010301" pitchFamily="18" charset="0"/>
                <a:ea typeface="Calibri" panose="020F0502020204030204" pitchFamily="34" charset="0"/>
                <a:cs typeface="Times New Roman" panose="02020603050405020304" pitchFamily="18" charset="0"/>
              </a:rPr>
              <a:t>Restoration Movement divide @ Regulative Principle:</a:t>
            </a:r>
          </a:p>
          <a:p>
            <a:pPr>
              <a:lnSpc>
                <a:spcPct val="107000"/>
              </a:lnSpc>
              <a:spcAft>
                <a:spcPts val="800"/>
              </a:spcAft>
            </a:pPr>
            <a:endParaRPr lang="en-US" sz="800" b="1" dirty="0">
              <a:solidFill>
                <a:srgbClr val="FFFF00"/>
              </a:solidFill>
              <a:latin typeface="Castellar" panose="020A0402060406010301"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a:solidFill>
                  <a:srgbClr val="FFFF00"/>
                </a:solidFill>
                <a:latin typeface="Castellar" panose="020A0402060406010301" pitchFamily="18" charset="0"/>
                <a:ea typeface="Calibri" panose="020F0502020204030204" pitchFamily="34" charset="0"/>
                <a:cs typeface="Times New Roman" panose="02020603050405020304" pitchFamily="18" charset="0"/>
              </a:rPr>
              <a:t>DISCIPLES Of Christ - </a:t>
            </a:r>
            <a:r>
              <a:rPr lang="en-US" sz="3600" dirty="0">
                <a:solidFill>
                  <a:srgbClr val="FFFF00"/>
                </a:solidFill>
                <a:latin typeface="Castellar" panose="020A0402060406010301" pitchFamily="18" charset="0"/>
                <a:ea typeface="Calibri" panose="020F0502020204030204" pitchFamily="34" charset="0"/>
                <a:cs typeface="Times New Roman" panose="02020603050405020304" pitchFamily="18" charset="0"/>
              </a:rPr>
              <a:t>“We must not condemn what God has not!” </a:t>
            </a:r>
          </a:p>
          <a:p>
            <a:pPr>
              <a:lnSpc>
                <a:spcPct val="107000"/>
              </a:lnSpc>
              <a:spcAft>
                <a:spcPts val="800"/>
              </a:spcAft>
            </a:pPr>
            <a:r>
              <a:rPr lang="en-US" sz="3600" b="1" dirty="0">
                <a:solidFill>
                  <a:srgbClr val="FFFF00"/>
                </a:solidFill>
                <a:latin typeface="Castellar" panose="020A0402060406010301" pitchFamily="18" charset="0"/>
                <a:ea typeface="Calibri" panose="020F0502020204030204" pitchFamily="34" charset="0"/>
                <a:cs typeface="Times New Roman" panose="02020603050405020304" pitchFamily="18" charset="0"/>
              </a:rPr>
              <a:t>Churches Of Christ – </a:t>
            </a:r>
            <a:r>
              <a:rPr lang="en-US" sz="3600" dirty="0">
                <a:solidFill>
                  <a:srgbClr val="FFFF00"/>
                </a:solidFill>
                <a:latin typeface="Castellar" panose="020A0402060406010301" pitchFamily="18" charset="0"/>
                <a:ea typeface="Calibri" panose="020F0502020204030204" pitchFamily="34" charset="0"/>
                <a:cs typeface="Times New Roman" panose="02020603050405020304" pitchFamily="18" charset="0"/>
              </a:rPr>
              <a:t>“We must not   add what God hasn’t authorized!”</a:t>
            </a:r>
            <a:endParaRPr lang="en-US" sz="3600" dirty="0">
              <a:solidFill>
                <a:srgbClr val="FFFF00"/>
              </a:solidFill>
              <a:effectLst/>
              <a:latin typeface="Castellar" panose="020A0402060406010301"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57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80">
                                          <p:stCondLst>
                                            <p:cond delay="0"/>
                                          </p:stCondLst>
                                        </p:cTn>
                                        <p:tgtEl>
                                          <p:spTgt spid="2">
                                            <p:txEl>
                                              <p:pRg st="2" end="2"/>
                                            </p:txEl>
                                          </p:spTgt>
                                        </p:tgtEl>
                                      </p:cBhvr>
                                    </p:animEffect>
                                    <p:anim calcmode="lin" valueType="num">
                                      <p:cBhvr>
                                        <p:cTn id="2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2" end="2"/>
                                            </p:txEl>
                                          </p:spTgt>
                                        </p:tgtEl>
                                      </p:cBhvr>
                                      <p:to x="100000" y="60000"/>
                                    </p:animScale>
                                    <p:animScale>
                                      <p:cBhvr>
                                        <p:cTn id="30" dur="166" decel="50000">
                                          <p:stCondLst>
                                            <p:cond delay="676"/>
                                          </p:stCondLst>
                                        </p:cTn>
                                        <p:tgtEl>
                                          <p:spTgt spid="2">
                                            <p:txEl>
                                              <p:pRg st="2" end="2"/>
                                            </p:txEl>
                                          </p:spTgt>
                                        </p:tgtEl>
                                      </p:cBhvr>
                                      <p:to x="100000" y="100000"/>
                                    </p:animScale>
                                    <p:animScale>
                                      <p:cBhvr>
                                        <p:cTn id="31" dur="26">
                                          <p:stCondLst>
                                            <p:cond delay="1312"/>
                                          </p:stCondLst>
                                        </p:cTn>
                                        <p:tgtEl>
                                          <p:spTgt spid="2">
                                            <p:txEl>
                                              <p:pRg st="2" end="2"/>
                                            </p:txEl>
                                          </p:spTgt>
                                        </p:tgtEl>
                                      </p:cBhvr>
                                      <p:to x="100000" y="80000"/>
                                    </p:animScale>
                                    <p:animScale>
                                      <p:cBhvr>
                                        <p:cTn id="32" dur="166" decel="50000">
                                          <p:stCondLst>
                                            <p:cond delay="1338"/>
                                          </p:stCondLst>
                                        </p:cTn>
                                        <p:tgtEl>
                                          <p:spTgt spid="2">
                                            <p:txEl>
                                              <p:pRg st="2" end="2"/>
                                            </p:txEl>
                                          </p:spTgt>
                                        </p:tgtEl>
                                      </p:cBhvr>
                                      <p:to x="100000" y="100000"/>
                                    </p:animScale>
                                    <p:animScale>
                                      <p:cBhvr>
                                        <p:cTn id="33" dur="26">
                                          <p:stCondLst>
                                            <p:cond delay="1642"/>
                                          </p:stCondLst>
                                        </p:cTn>
                                        <p:tgtEl>
                                          <p:spTgt spid="2">
                                            <p:txEl>
                                              <p:pRg st="2" end="2"/>
                                            </p:txEl>
                                          </p:spTgt>
                                        </p:tgtEl>
                                      </p:cBhvr>
                                      <p:to x="100000" y="90000"/>
                                    </p:animScale>
                                    <p:animScale>
                                      <p:cBhvr>
                                        <p:cTn id="34" dur="166" decel="50000">
                                          <p:stCondLst>
                                            <p:cond delay="1668"/>
                                          </p:stCondLst>
                                        </p:cTn>
                                        <p:tgtEl>
                                          <p:spTgt spid="2">
                                            <p:txEl>
                                              <p:pRg st="2" end="2"/>
                                            </p:txEl>
                                          </p:spTgt>
                                        </p:tgtEl>
                                      </p:cBhvr>
                                      <p:to x="100000" y="100000"/>
                                    </p:animScale>
                                    <p:animScale>
                                      <p:cBhvr>
                                        <p:cTn id="35" dur="26">
                                          <p:stCondLst>
                                            <p:cond delay="1808"/>
                                          </p:stCondLst>
                                        </p:cTn>
                                        <p:tgtEl>
                                          <p:spTgt spid="2">
                                            <p:txEl>
                                              <p:pRg st="2" end="2"/>
                                            </p:txEl>
                                          </p:spTgt>
                                        </p:tgtEl>
                                      </p:cBhvr>
                                      <p:to x="100000" y="95000"/>
                                    </p:animScale>
                                    <p:animScale>
                                      <p:cBhvr>
                                        <p:cTn id="36" dur="166" decel="50000">
                                          <p:stCondLst>
                                            <p:cond delay="1834"/>
                                          </p:stCondLst>
                                        </p:cTn>
                                        <p:tgtEl>
                                          <p:spTgt spid="2">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wipe(down)">
                                      <p:cBhvr>
                                        <p:cTn id="39" dur="580">
                                          <p:stCondLst>
                                            <p:cond delay="0"/>
                                          </p:stCondLst>
                                        </p:cTn>
                                        <p:tgtEl>
                                          <p:spTgt spid="2">
                                            <p:txEl>
                                              <p:pRg st="3" end="3"/>
                                            </p:txEl>
                                          </p:spTgt>
                                        </p:tgtEl>
                                      </p:cBhvr>
                                    </p:animEffect>
                                    <p:anim calcmode="lin" valueType="num">
                                      <p:cBhvr>
                                        <p:cTn id="40"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xEl>
                                              <p:pRg st="3" end="3"/>
                                            </p:txEl>
                                          </p:spTgt>
                                        </p:tgtEl>
                                      </p:cBhvr>
                                      <p:to x="100000" y="60000"/>
                                    </p:animScale>
                                    <p:animScale>
                                      <p:cBhvr>
                                        <p:cTn id="46" dur="166" decel="50000">
                                          <p:stCondLst>
                                            <p:cond delay="676"/>
                                          </p:stCondLst>
                                        </p:cTn>
                                        <p:tgtEl>
                                          <p:spTgt spid="2">
                                            <p:txEl>
                                              <p:pRg st="3" end="3"/>
                                            </p:txEl>
                                          </p:spTgt>
                                        </p:tgtEl>
                                      </p:cBhvr>
                                      <p:to x="100000" y="100000"/>
                                    </p:animScale>
                                    <p:animScale>
                                      <p:cBhvr>
                                        <p:cTn id="47" dur="26">
                                          <p:stCondLst>
                                            <p:cond delay="1312"/>
                                          </p:stCondLst>
                                        </p:cTn>
                                        <p:tgtEl>
                                          <p:spTgt spid="2">
                                            <p:txEl>
                                              <p:pRg st="3" end="3"/>
                                            </p:txEl>
                                          </p:spTgt>
                                        </p:tgtEl>
                                      </p:cBhvr>
                                      <p:to x="100000" y="80000"/>
                                    </p:animScale>
                                    <p:animScale>
                                      <p:cBhvr>
                                        <p:cTn id="48" dur="166" decel="50000">
                                          <p:stCondLst>
                                            <p:cond delay="1338"/>
                                          </p:stCondLst>
                                        </p:cTn>
                                        <p:tgtEl>
                                          <p:spTgt spid="2">
                                            <p:txEl>
                                              <p:pRg st="3" end="3"/>
                                            </p:txEl>
                                          </p:spTgt>
                                        </p:tgtEl>
                                      </p:cBhvr>
                                      <p:to x="100000" y="100000"/>
                                    </p:animScale>
                                    <p:animScale>
                                      <p:cBhvr>
                                        <p:cTn id="49" dur="26">
                                          <p:stCondLst>
                                            <p:cond delay="1642"/>
                                          </p:stCondLst>
                                        </p:cTn>
                                        <p:tgtEl>
                                          <p:spTgt spid="2">
                                            <p:txEl>
                                              <p:pRg st="3" end="3"/>
                                            </p:txEl>
                                          </p:spTgt>
                                        </p:tgtEl>
                                      </p:cBhvr>
                                      <p:to x="100000" y="90000"/>
                                    </p:animScale>
                                    <p:animScale>
                                      <p:cBhvr>
                                        <p:cTn id="50" dur="166" decel="50000">
                                          <p:stCondLst>
                                            <p:cond delay="1668"/>
                                          </p:stCondLst>
                                        </p:cTn>
                                        <p:tgtEl>
                                          <p:spTgt spid="2">
                                            <p:txEl>
                                              <p:pRg st="3" end="3"/>
                                            </p:txEl>
                                          </p:spTgt>
                                        </p:tgtEl>
                                      </p:cBhvr>
                                      <p:to x="100000" y="100000"/>
                                    </p:animScale>
                                    <p:animScale>
                                      <p:cBhvr>
                                        <p:cTn id="51" dur="26">
                                          <p:stCondLst>
                                            <p:cond delay="1808"/>
                                          </p:stCondLst>
                                        </p:cTn>
                                        <p:tgtEl>
                                          <p:spTgt spid="2">
                                            <p:txEl>
                                              <p:pRg st="3" end="3"/>
                                            </p:txEl>
                                          </p:spTgt>
                                        </p:tgtEl>
                                      </p:cBhvr>
                                      <p:to x="100000" y="95000"/>
                                    </p:animScale>
                                    <p:animScale>
                                      <p:cBhvr>
                                        <p:cTn id="52"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231006"/>
            <a:ext cx="11706810" cy="6384398"/>
          </a:xfrm>
          <a:solidFill>
            <a:schemeClr val="accent1">
              <a:lumMod val="20000"/>
              <a:lumOff val="80000"/>
            </a:schemeClr>
          </a:solidFill>
          <a:ln>
            <a:noFill/>
          </a:ln>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FFC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FFC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Question: Who Is My Brother?</a:t>
            </a:r>
          </a:p>
          <a:p>
            <a:pPr marL="0" indent="0" eaLnBrk="0" fontAlgn="base" hangingPunct="0">
              <a:spcBef>
                <a:spcPct val="0"/>
              </a:spcBef>
              <a:spcAft>
                <a:spcPct val="0"/>
              </a:spcAft>
              <a:buClrTx/>
              <a:buNone/>
            </a:pPr>
            <a:endParaRPr lang="en-US" sz="800" dirty="0">
              <a:solidFill>
                <a:srgbClr val="181818"/>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endParaRPr>
          </a:p>
          <a:p>
            <a:pPr marL="0" indent="0" eaLnBrk="0" fontAlgn="base" hangingPunct="0">
              <a:spcBef>
                <a:spcPct val="0"/>
              </a:spcBef>
              <a:spcAft>
                <a:spcPct val="0"/>
              </a:spcAft>
              <a:buClrTx/>
              <a:buNone/>
            </a:pPr>
            <a:r>
              <a:rPr lang="en-US" sz="4000" dirty="0">
                <a:solidFill>
                  <a:srgbClr val="181818"/>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“If God wants there to be unbaptized believers in heaven, that is up to him. All we know and all we can preach is what we read in the Book. And from what we can read in the Book, there is no such thing as salvation, redemption, or justification apart from penitent, faith-prompted immersion.”</a:t>
            </a:r>
            <a:br>
              <a:rPr lang="en-US" sz="4000" dirty="0">
                <a:solidFill>
                  <a:srgbClr val="181818"/>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br>
            <a:r>
              <a:rPr lang="en-US" sz="4000" dirty="0">
                <a:solidFill>
                  <a:srgbClr val="181818"/>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 </a:t>
            </a:r>
            <a:r>
              <a:rPr lang="en-US" sz="2000" dirty="0">
                <a:solidFill>
                  <a:srgbClr val="181818"/>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 </a:t>
            </a:r>
            <a:r>
              <a:rPr lang="en-US" sz="2000" b="1" dirty="0">
                <a:solidFill>
                  <a:srgbClr val="333333"/>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Times New Roman" panose="02020603050405020304" pitchFamily="18" charset="0"/>
              </a:rPr>
              <a:t>F. LaGard Smith, </a:t>
            </a:r>
            <a:r>
              <a:rPr lang="en-US" sz="2000" b="1" u="sng" dirty="0">
                <a:solidFill>
                  <a:srgbClr val="FFC0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Who Is My Brother?: Facing a Crisis of Identity &amp; Fellowship</a:t>
            </a:r>
            <a:endParaRPr lang="en-US" sz="2000"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FFC000"/>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6342935F-6A1D-412B-90F0-658592A03F35}"/>
              </a:ext>
            </a:extLst>
          </p:cNvPr>
          <p:cNvSpPr/>
          <p:nvPr/>
        </p:nvSpPr>
        <p:spPr>
          <a:xfrm>
            <a:off x="242595" y="363794"/>
            <a:ext cx="11706124" cy="1107996"/>
          </a:xfrm>
          <a:prstGeom prst="rect">
            <a:avLst/>
          </a:prstGeom>
          <a:noFill/>
        </p:spPr>
        <p:txBody>
          <a:bodyPr wrap="square" lIns="91440" tIns="45720" rIns="91440" bIns="45720">
            <a:spAutoFit/>
          </a:bodyPr>
          <a:lstStyle/>
          <a:p>
            <a:pPr algn="ct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12444478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nodePh="1">
                                  <p:stCondLst>
                                    <p:cond delay="0"/>
                                  </p:stCondLst>
                                  <p:endCondLst>
                                    <p:cond evt="begin" delay="0">
                                      <p:tn val="5"/>
                                    </p:cond>
                                  </p:endCondLst>
                                  <p:childTnLst>
                                    <p:animRot by="21600000">
                                      <p:cBhvr>
                                        <p:cTn id="6"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1299411"/>
            <a:ext cx="5384800" cy="4899258"/>
          </a:xfrm>
        </p:spPr>
        <p:txBody>
          <a:bodyPr>
            <a:noAutofit/>
          </a:bodyPr>
          <a:lstStyle/>
          <a:p>
            <a:r>
              <a:rPr lang="en-US" sz="1400" u="sng" dirty="0">
                <a:solidFill>
                  <a:srgbClr val="00B0F0"/>
                </a:solidFill>
                <a:effectLst>
                  <a:outerShdw blurRad="38100" dist="38100" dir="2700000" algn="tl">
                    <a:srgbClr val="000000">
                      <a:alpha val="43137"/>
                    </a:srgbClr>
                  </a:outerShdw>
                </a:effectLst>
              </a:rPr>
              <a:t>Approved (Good) fellowship</a:t>
            </a:r>
            <a:endParaRPr lang="en-US" sz="1400" dirty="0">
              <a:solidFill>
                <a:srgbClr val="00B0F0"/>
              </a:solidFill>
              <a:effectLst>
                <a:outerShdw blurRad="38100" dist="38100" dir="2700000" algn="tl">
                  <a:srgbClr val="000000">
                    <a:alpha val="43137"/>
                  </a:srgbClr>
                </a:outerShdw>
              </a:effectLst>
            </a:endParaRPr>
          </a:p>
          <a:p>
            <a:r>
              <a:rPr lang="en-US" sz="1000" dirty="0">
                <a:solidFill>
                  <a:schemeClr val="accent6">
                    <a:lumMod val="75000"/>
                  </a:schemeClr>
                </a:solidFill>
                <a:effectLst>
                  <a:outerShdw blurRad="38100" dist="38100" dir="2700000" algn="tl">
                    <a:srgbClr val="000000">
                      <a:alpha val="43137"/>
                    </a:srgbClr>
                  </a:outerShdw>
                </a:effectLst>
              </a:rPr>
              <a:t>With the Godly</a:t>
            </a:r>
            <a:br>
              <a:rPr lang="en-US" sz="1000" dirty="0">
                <a:effectLst>
                  <a:outerShdw blurRad="38100" dist="38100" dir="2700000" algn="tl">
                    <a:srgbClr val="000000">
                      <a:alpha val="43137"/>
                    </a:srgbClr>
                  </a:outerShdw>
                </a:effectLst>
              </a:rPr>
            </a:br>
            <a:r>
              <a:rPr lang="en-US" sz="1000" dirty="0">
                <a:effectLst>
                  <a:outerShdw blurRad="38100" dist="38100" dir="2700000" algn="tl">
                    <a:srgbClr val="000000">
                      <a:alpha val="43137"/>
                    </a:srgbClr>
                  </a:outerShdw>
                </a:effectLst>
              </a:rPr>
              <a:t>(1 John 1:1-7) </a:t>
            </a:r>
            <a:r>
              <a:rPr lang="en-US" sz="1000" i="1" dirty="0">
                <a:effectLst>
                  <a:outerShdw blurRad="38100" dist="38100" dir="2700000" algn="tl">
                    <a:srgbClr val="000000">
                      <a:alpha val="43137"/>
                    </a:srgbClr>
                  </a:outerShdw>
                </a:effectLst>
              </a:rPr>
              <a:t>“That which was from the beginning, which we have heard, which we have seen with our eyes, which we have looked upon, and our hands have handled, of the Word of life; (For the life was manifested, and we have seen it, and bear witness, and shew unto you that eternal life, which was with the Father, and was manifested unto us;)</a:t>
            </a:r>
            <a:br>
              <a:rPr lang="en-US" sz="1000" dirty="0">
                <a:effectLst>
                  <a:outerShdw blurRad="38100" dist="38100" dir="2700000" algn="tl">
                    <a:srgbClr val="000000">
                      <a:alpha val="43137"/>
                    </a:srgbClr>
                  </a:outerShdw>
                </a:effectLst>
              </a:rPr>
            </a:br>
            <a:r>
              <a:rPr lang="en-US" sz="1000" i="1" dirty="0">
                <a:effectLst>
                  <a:outerShdw blurRad="38100" dist="38100" dir="2700000" algn="tl">
                    <a:srgbClr val="000000">
                      <a:alpha val="43137"/>
                    </a:srgbClr>
                  </a:outerShdw>
                </a:effectLst>
              </a:rPr>
              <a:t>That which we have seen and heard declare we unto you, that ye also may have fellowship with us: and truly our fellowship is with the Father, and with his Son Jesus Christ.  And these things write we unto you, that your joy may be full.  This then is the message which we have heard of him, and declare unto you, that God is light, and in him is no darkness at all.  If we say that we have fellowship with him, and walk in darkness, we lie, and do not the truth: But if we walk in the light, as he is in the light, we have fellowship one with another, and the blood of Jesus Christ his Son </a:t>
            </a:r>
            <a:r>
              <a:rPr lang="en-US" sz="1000" i="1" dirty="0" err="1">
                <a:effectLst>
                  <a:outerShdw blurRad="38100" dist="38100" dir="2700000" algn="tl">
                    <a:srgbClr val="000000">
                      <a:alpha val="43137"/>
                    </a:srgbClr>
                  </a:outerShdw>
                </a:effectLst>
              </a:rPr>
              <a:t>cleanseth</a:t>
            </a:r>
            <a:r>
              <a:rPr lang="en-US" sz="1000" i="1" dirty="0">
                <a:effectLst>
                  <a:outerShdw blurRad="38100" dist="38100" dir="2700000" algn="tl">
                    <a:srgbClr val="000000">
                      <a:alpha val="43137"/>
                    </a:srgbClr>
                  </a:outerShdw>
                </a:effectLst>
              </a:rPr>
              <a:t> us from all sin.”</a:t>
            </a:r>
            <a:endParaRPr lang="en-US" sz="1000" dirty="0">
              <a:effectLst>
                <a:outerShdw blurRad="38100" dist="38100" dir="2700000" algn="tl">
                  <a:srgbClr val="000000">
                    <a:alpha val="43137"/>
                  </a:srgbClr>
                </a:outerShdw>
              </a:effectLst>
            </a:endParaRPr>
          </a:p>
          <a:p>
            <a:r>
              <a:rPr lang="en-US" sz="1000" dirty="0">
                <a:solidFill>
                  <a:schemeClr val="accent6">
                    <a:lumMod val="75000"/>
                  </a:schemeClr>
                </a:solidFill>
                <a:effectLst>
                  <a:outerShdw blurRad="38100" dist="38100" dir="2700000" algn="tl">
                    <a:srgbClr val="000000">
                      <a:alpha val="43137"/>
                    </a:srgbClr>
                  </a:outerShdw>
                </a:effectLst>
              </a:rPr>
              <a:t>Those whom are in truth and speaking truth thus working together</a:t>
            </a:r>
            <a:br>
              <a:rPr lang="en-US" sz="1000" dirty="0">
                <a:effectLst>
                  <a:outerShdw blurRad="38100" dist="38100" dir="2700000" algn="tl">
                    <a:srgbClr val="000000">
                      <a:alpha val="43137"/>
                    </a:srgbClr>
                  </a:outerShdw>
                </a:effectLst>
              </a:rPr>
            </a:br>
            <a:r>
              <a:rPr lang="en-US" sz="1000" dirty="0">
                <a:effectLst>
                  <a:outerShdw blurRad="38100" dist="38100" dir="2700000" algn="tl">
                    <a:srgbClr val="000000">
                      <a:alpha val="43137"/>
                    </a:srgbClr>
                  </a:outerShdw>
                </a:effectLst>
              </a:rPr>
              <a:t>(Ephesians 4:15-16) </a:t>
            </a:r>
            <a:r>
              <a:rPr lang="en-US" sz="1000" i="1" dirty="0">
                <a:effectLst>
                  <a:outerShdw blurRad="38100" dist="38100" dir="2700000" algn="tl">
                    <a:srgbClr val="000000">
                      <a:alpha val="43137"/>
                    </a:srgbClr>
                  </a:outerShdw>
                </a:effectLst>
              </a:rPr>
              <a:t>“But speaking the truth in love, may grow up into him in all things, which is the head, even Christ: From whom the whole body fitly joined together and compacted by that which every joint </a:t>
            </a:r>
            <a:r>
              <a:rPr lang="en-US" sz="1000" i="1" dirty="0" err="1">
                <a:effectLst>
                  <a:outerShdw blurRad="38100" dist="38100" dir="2700000" algn="tl">
                    <a:srgbClr val="000000">
                      <a:alpha val="43137"/>
                    </a:srgbClr>
                  </a:outerShdw>
                </a:effectLst>
              </a:rPr>
              <a:t>supplieth</a:t>
            </a:r>
            <a:r>
              <a:rPr lang="en-US" sz="1000" i="1" dirty="0">
                <a:effectLst>
                  <a:outerShdw blurRad="38100" dist="38100" dir="2700000" algn="tl">
                    <a:srgbClr val="000000">
                      <a:alpha val="43137"/>
                    </a:srgbClr>
                  </a:outerShdw>
                </a:effectLst>
              </a:rPr>
              <a:t>, according to the effectual working in the measure of every part, </a:t>
            </a:r>
            <a:r>
              <a:rPr lang="en-US" sz="1000" i="1" dirty="0" err="1">
                <a:effectLst>
                  <a:outerShdw blurRad="38100" dist="38100" dir="2700000" algn="tl">
                    <a:srgbClr val="000000">
                      <a:alpha val="43137"/>
                    </a:srgbClr>
                  </a:outerShdw>
                </a:effectLst>
              </a:rPr>
              <a:t>maketh</a:t>
            </a:r>
            <a:r>
              <a:rPr lang="en-US" sz="1000" i="1" dirty="0">
                <a:effectLst>
                  <a:outerShdw blurRad="38100" dist="38100" dir="2700000" algn="tl">
                    <a:srgbClr val="000000">
                      <a:alpha val="43137"/>
                    </a:srgbClr>
                  </a:outerShdw>
                </a:effectLst>
              </a:rPr>
              <a:t> increase of the body unto the edifying of itself in love.”</a:t>
            </a:r>
            <a:endParaRPr lang="en-US" sz="1000" dirty="0">
              <a:effectLst>
                <a:outerShdw blurRad="38100" dist="38100" dir="2700000" algn="tl">
                  <a:srgbClr val="000000">
                    <a:alpha val="43137"/>
                  </a:srgbClr>
                </a:outerShdw>
              </a:effectLst>
            </a:endParaRPr>
          </a:p>
          <a:p>
            <a:r>
              <a:rPr lang="en-US" sz="1000" dirty="0">
                <a:solidFill>
                  <a:schemeClr val="accent6">
                    <a:lumMod val="75000"/>
                  </a:schemeClr>
                </a:solidFill>
                <a:effectLst>
                  <a:outerShdw blurRad="38100" dist="38100" dir="2700000" algn="tl">
                    <a:srgbClr val="000000">
                      <a:alpha val="43137"/>
                    </a:srgbClr>
                  </a:outerShdw>
                </a:effectLst>
              </a:rPr>
              <a:t>Those who are of the same body</a:t>
            </a:r>
            <a:br>
              <a:rPr lang="en-US" sz="1000" dirty="0">
                <a:effectLst>
                  <a:outerShdw blurRad="38100" dist="38100" dir="2700000" algn="tl">
                    <a:srgbClr val="000000">
                      <a:alpha val="43137"/>
                    </a:srgbClr>
                  </a:outerShdw>
                </a:effectLst>
              </a:rPr>
            </a:br>
            <a:r>
              <a:rPr lang="en-US" sz="1000" dirty="0">
                <a:effectLst>
                  <a:outerShdw blurRad="38100" dist="38100" dir="2700000" algn="tl">
                    <a:srgbClr val="000000">
                      <a:alpha val="43137"/>
                    </a:srgbClr>
                  </a:outerShdw>
                </a:effectLst>
              </a:rPr>
              <a:t>(1 Corinthians 12:12-14) </a:t>
            </a:r>
            <a:r>
              <a:rPr lang="en-US" sz="1000" i="1" dirty="0">
                <a:effectLst>
                  <a:outerShdw blurRad="38100" dist="38100" dir="2700000" algn="tl">
                    <a:srgbClr val="000000">
                      <a:alpha val="43137"/>
                    </a:srgbClr>
                  </a:outerShdw>
                </a:effectLst>
              </a:rPr>
              <a:t>“For as the body is one, and hath many members, and all the members of that one body, being many, are one body: so also is Christ.  For by one Spirit are we all baptized into one body, whether we be Jews or Gentiles, whether we be bond or free; and have been all made to drink into one Spirit.  For the body is not one member, but many.”</a:t>
            </a:r>
            <a:endParaRPr lang="en-US" sz="1000" dirty="0">
              <a:effectLst>
                <a:outerShdw blurRad="38100" dist="38100" dir="2700000" algn="tl">
                  <a:srgbClr val="000000">
                    <a:alpha val="43137"/>
                  </a:srgbClr>
                </a:outerShdw>
              </a:effectLst>
            </a:endParaRPr>
          </a:p>
          <a:p>
            <a:r>
              <a:rPr lang="en-US" sz="1000" dirty="0">
                <a:solidFill>
                  <a:schemeClr val="accent6">
                    <a:lumMod val="75000"/>
                  </a:schemeClr>
                </a:solidFill>
                <a:effectLst>
                  <a:outerShdw blurRad="38100" dist="38100" dir="2700000" algn="tl">
                    <a:srgbClr val="000000">
                      <a:alpha val="43137"/>
                    </a:srgbClr>
                  </a:outerShdw>
                </a:effectLst>
              </a:rPr>
              <a:t>Those who have been taken out of darkness</a:t>
            </a:r>
            <a:br>
              <a:rPr lang="en-US" sz="1000" dirty="0">
                <a:effectLst>
                  <a:outerShdw blurRad="38100" dist="38100" dir="2700000" algn="tl">
                    <a:srgbClr val="000000">
                      <a:alpha val="43137"/>
                    </a:srgbClr>
                  </a:outerShdw>
                </a:effectLst>
              </a:rPr>
            </a:br>
            <a:r>
              <a:rPr lang="en-US" sz="1000" dirty="0">
                <a:effectLst>
                  <a:outerShdw blurRad="38100" dist="38100" dir="2700000" algn="tl">
                    <a:srgbClr val="000000">
                      <a:alpha val="43137"/>
                    </a:srgbClr>
                  </a:outerShdw>
                </a:effectLst>
              </a:rPr>
              <a:t>(Colossians 1:12-13) </a:t>
            </a:r>
            <a:r>
              <a:rPr lang="en-US" sz="1000" i="1" dirty="0">
                <a:effectLst>
                  <a:outerShdw blurRad="38100" dist="38100" dir="2700000" algn="tl">
                    <a:srgbClr val="000000">
                      <a:alpha val="43137"/>
                    </a:srgbClr>
                  </a:outerShdw>
                </a:effectLst>
              </a:rPr>
              <a:t>“Giving thanks unto the Father, which hath made us meet to be partakers of the inheritance of the saints in light: Who hath delivered us from the power of darkness, and hath translated us into the kingdom of his dear Son.”</a:t>
            </a:r>
            <a:endParaRPr lang="en-US" sz="1000" b="0" i="1" dirty="0">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6197600" y="1299411"/>
            <a:ext cx="5384800" cy="4899258"/>
          </a:xfrm>
        </p:spPr>
        <p:txBody>
          <a:bodyPr>
            <a:normAutofit fontScale="25000" lnSpcReduction="20000"/>
          </a:bodyPr>
          <a:lstStyle/>
          <a:p>
            <a:r>
              <a:rPr lang="en-US" sz="5600" u="sng" dirty="0">
                <a:solidFill>
                  <a:srgbClr val="00B0F0"/>
                </a:solidFill>
                <a:effectLst>
                  <a:outerShdw blurRad="38100" dist="38100" dir="2700000" algn="tl">
                    <a:srgbClr val="000000">
                      <a:alpha val="43137"/>
                    </a:srgbClr>
                  </a:outerShdw>
                </a:effectLst>
              </a:rPr>
              <a:t>Disapproved fellowship</a:t>
            </a:r>
            <a:endParaRPr lang="en-US" sz="5600" dirty="0">
              <a:solidFill>
                <a:srgbClr val="00B0F0"/>
              </a:solidFill>
              <a:effectLst>
                <a:outerShdw blurRad="38100" dist="38100" dir="2700000" algn="tl">
                  <a:srgbClr val="000000">
                    <a:alpha val="43137"/>
                  </a:srgbClr>
                </a:outerShdw>
              </a:effectLst>
            </a:endParaRPr>
          </a:p>
          <a:p>
            <a:r>
              <a:rPr lang="en-US" sz="3600" dirty="0">
                <a:solidFill>
                  <a:schemeClr val="accent6">
                    <a:lumMod val="75000"/>
                  </a:schemeClr>
                </a:solidFill>
                <a:effectLst>
                  <a:outerShdw blurRad="38100" dist="38100" dir="2700000" algn="tl">
                    <a:srgbClr val="000000">
                      <a:alpha val="43137"/>
                    </a:srgbClr>
                  </a:outerShdw>
                </a:effectLst>
              </a:rPr>
              <a:t>The non-repenting brother or sister</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(Matthew 18:15-17) </a:t>
            </a:r>
            <a:r>
              <a:rPr lang="en-US" sz="3600" i="1" dirty="0">
                <a:effectLst>
                  <a:outerShdw blurRad="38100" dist="38100" dir="2700000" algn="tl">
                    <a:srgbClr val="000000">
                      <a:alpha val="43137"/>
                    </a:srgbClr>
                  </a:outerShdw>
                </a:effectLst>
              </a:rPr>
              <a:t>“Moreover if thy brother shall trespass against thee, go and tell him his fault between thee and him alone: if he shall hear thee, thou hast gained thy brother.  But if he will not hear thee, then take with thee one or two more, that in the mouth of two or three witnesses every word may be established.  And if he shall neglect to hear them, tell it unto the church: but if he neglect to hear the church, let him be unto thee as an heathen man and a publican.”</a:t>
            </a:r>
            <a:endParaRPr lang="en-US" sz="3600" dirty="0">
              <a:effectLst>
                <a:outerShdw blurRad="38100" dist="38100" dir="2700000" algn="tl">
                  <a:srgbClr val="000000">
                    <a:alpha val="43137"/>
                  </a:srgbClr>
                </a:outerShdw>
              </a:effectLst>
            </a:endParaRPr>
          </a:p>
          <a:p>
            <a:r>
              <a:rPr lang="en-US" sz="3600" dirty="0">
                <a:solidFill>
                  <a:schemeClr val="accent6">
                    <a:lumMod val="75000"/>
                  </a:schemeClr>
                </a:solidFill>
                <a:effectLst>
                  <a:outerShdw blurRad="38100" dist="38100" dir="2700000" algn="tl">
                    <a:srgbClr val="000000">
                      <a:alpha val="43137"/>
                    </a:srgbClr>
                  </a:outerShdw>
                </a:effectLst>
              </a:rPr>
              <a:t>The immoral</a:t>
            </a:r>
          </a:p>
          <a:p>
            <a:r>
              <a:rPr lang="en-US" sz="3600" dirty="0">
                <a:effectLst>
                  <a:outerShdw blurRad="38100" dist="38100" dir="2700000" algn="tl">
                    <a:srgbClr val="000000">
                      <a:alpha val="43137"/>
                    </a:srgbClr>
                  </a:outerShdw>
                </a:effectLst>
              </a:rPr>
              <a:t>(1 Corinthians 5:1-13) </a:t>
            </a:r>
            <a:r>
              <a:rPr lang="en-US" sz="3600" i="1" dirty="0">
                <a:effectLst>
                  <a:outerShdw blurRad="38100" dist="38100" dir="2700000" algn="tl">
                    <a:srgbClr val="000000">
                      <a:alpha val="43137"/>
                    </a:srgbClr>
                  </a:outerShdw>
                </a:effectLst>
              </a:rPr>
              <a:t>“It is reported commonly that there is fornication among you, and such fornication as is not so much as named among the Gentiles, that one should have his father's wife.  And ye are puffed up, and have not rather mourned, that he that hath done this deed might be taken away from among you.  For I verily, as absent in body, but present in spirit, have judged already, as though I were present, concerning him that hath so done this deed, In the name of our Lord Jesus Christ, when ye are gathered together, and my spirit, with the power of our Lord Jesus Christ, To deliver such an one unto Satan for the destruction of the flesh, that the spirit may be saved in the day of the Lord Jesus.  Your glorying is not good. Know ye not that a little leaven </a:t>
            </a:r>
            <a:r>
              <a:rPr lang="en-US" sz="3600" i="1" dirty="0" err="1">
                <a:effectLst>
                  <a:outerShdw blurRad="38100" dist="38100" dir="2700000" algn="tl">
                    <a:srgbClr val="000000">
                      <a:alpha val="43137"/>
                    </a:srgbClr>
                  </a:outerShdw>
                </a:effectLst>
              </a:rPr>
              <a:t>leaveneth</a:t>
            </a:r>
            <a:r>
              <a:rPr lang="en-US" sz="3600" i="1" dirty="0">
                <a:effectLst>
                  <a:outerShdw blurRad="38100" dist="38100" dir="2700000" algn="tl">
                    <a:srgbClr val="000000">
                      <a:alpha val="43137"/>
                    </a:srgbClr>
                  </a:outerShdw>
                </a:effectLst>
              </a:rPr>
              <a:t> the whole lump?  Purge out therefore the old leaven, that ye may be a new lump, as ye are unleavened. For even Christ our </a:t>
            </a:r>
            <a:r>
              <a:rPr lang="en-US" sz="3600" i="1" dirty="0" err="1">
                <a:effectLst>
                  <a:outerShdw blurRad="38100" dist="38100" dir="2700000" algn="tl">
                    <a:srgbClr val="000000">
                      <a:alpha val="43137"/>
                    </a:srgbClr>
                  </a:outerShdw>
                </a:effectLst>
              </a:rPr>
              <a:t>passover</a:t>
            </a:r>
            <a:r>
              <a:rPr lang="en-US" sz="3600" i="1" dirty="0">
                <a:effectLst>
                  <a:outerShdw blurRad="38100" dist="38100" dir="2700000" algn="tl">
                    <a:srgbClr val="000000">
                      <a:alpha val="43137"/>
                    </a:srgbClr>
                  </a:outerShdw>
                </a:effectLst>
              </a:rPr>
              <a:t> is sacrificed for us: Therefore let us keep the feast, not with old leaven, neither with the leaven of malice and wickedness; but with the unleavened bread of sincerity and truth.  I wrote unto you in an epistle not to company with fornicators: Yet not altogether with the fornicators of this world, or with the covetous, or extortioners, or with idolaters; for then must ye needs go out of the world.  But now I have written unto you not to keep company, if any man that is called a brother be a fornicator, or covetous or an idolater, or a </a:t>
            </a:r>
            <a:r>
              <a:rPr lang="en-US" sz="3600" i="1" dirty="0" err="1">
                <a:effectLst>
                  <a:outerShdw blurRad="38100" dist="38100" dir="2700000" algn="tl">
                    <a:srgbClr val="000000">
                      <a:alpha val="43137"/>
                    </a:srgbClr>
                  </a:outerShdw>
                </a:effectLst>
              </a:rPr>
              <a:t>railer</a:t>
            </a:r>
            <a:r>
              <a:rPr lang="en-US" sz="3600" i="1" dirty="0">
                <a:effectLst>
                  <a:outerShdw blurRad="38100" dist="38100" dir="2700000" algn="tl">
                    <a:srgbClr val="000000">
                      <a:alpha val="43137"/>
                    </a:srgbClr>
                  </a:outerShdw>
                </a:effectLst>
              </a:rPr>
              <a:t>, or a drunkard, or an extortioner; with such an one no not to eat.  For what have I to do to judge them also that are without? do not ye judge them that are within?  But them that are without God </a:t>
            </a:r>
            <a:r>
              <a:rPr lang="en-US" sz="3600" i="1" dirty="0" err="1">
                <a:effectLst>
                  <a:outerShdw blurRad="38100" dist="38100" dir="2700000" algn="tl">
                    <a:srgbClr val="000000">
                      <a:alpha val="43137"/>
                    </a:srgbClr>
                  </a:outerShdw>
                </a:effectLst>
              </a:rPr>
              <a:t>judgeth</a:t>
            </a:r>
            <a:r>
              <a:rPr lang="en-US" sz="3600" i="1" dirty="0">
                <a:effectLst>
                  <a:outerShdw blurRad="38100" dist="38100" dir="2700000" algn="tl">
                    <a:srgbClr val="000000">
                      <a:alpha val="43137"/>
                    </a:srgbClr>
                  </a:outerShdw>
                </a:effectLst>
              </a:rPr>
              <a:t>. Therefore put away from among yourselves that wicked person.”</a:t>
            </a:r>
            <a:endParaRPr lang="en-US" sz="3600" dirty="0">
              <a:effectLst>
                <a:outerShdw blurRad="38100" dist="38100" dir="2700000" algn="tl">
                  <a:srgbClr val="000000">
                    <a:alpha val="43137"/>
                  </a:srgbClr>
                </a:outerShdw>
              </a:effectLst>
            </a:endParaRPr>
          </a:p>
          <a:p>
            <a:r>
              <a:rPr lang="en-US" sz="3600" dirty="0">
                <a:solidFill>
                  <a:schemeClr val="accent6">
                    <a:lumMod val="75000"/>
                  </a:schemeClr>
                </a:solidFill>
                <a:effectLst>
                  <a:outerShdw blurRad="38100" dist="38100" dir="2700000" algn="tl">
                    <a:srgbClr val="000000">
                      <a:alpha val="43137"/>
                    </a:srgbClr>
                  </a:outerShdw>
                </a:effectLst>
              </a:rPr>
              <a:t>Those who are not with Christ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(Matthew 12:30) </a:t>
            </a:r>
            <a:r>
              <a:rPr lang="en-US" sz="3600" i="1" dirty="0">
                <a:effectLst>
                  <a:outerShdw blurRad="38100" dist="38100" dir="2700000" algn="tl">
                    <a:srgbClr val="000000">
                      <a:alpha val="43137"/>
                    </a:srgbClr>
                  </a:outerShdw>
                </a:effectLst>
              </a:rPr>
              <a:t>“He that is not with me is against me; and he that </a:t>
            </a:r>
            <a:r>
              <a:rPr lang="en-US" sz="3600" i="1" dirty="0" err="1">
                <a:effectLst>
                  <a:outerShdw blurRad="38100" dist="38100" dir="2700000" algn="tl">
                    <a:srgbClr val="000000">
                      <a:alpha val="43137"/>
                    </a:srgbClr>
                  </a:outerShdw>
                </a:effectLst>
              </a:rPr>
              <a:t>gathereth</a:t>
            </a:r>
            <a:r>
              <a:rPr lang="en-US" sz="3600" i="1" dirty="0">
                <a:effectLst>
                  <a:outerShdw blurRad="38100" dist="38100" dir="2700000" algn="tl">
                    <a:srgbClr val="000000">
                      <a:alpha val="43137"/>
                    </a:srgbClr>
                  </a:outerShdw>
                </a:effectLst>
              </a:rPr>
              <a:t> not with me </a:t>
            </a:r>
            <a:r>
              <a:rPr lang="en-US" sz="3600" i="1" dirty="0" err="1">
                <a:effectLst>
                  <a:outerShdw blurRad="38100" dist="38100" dir="2700000" algn="tl">
                    <a:srgbClr val="000000">
                      <a:alpha val="43137"/>
                    </a:srgbClr>
                  </a:outerShdw>
                </a:effectLst>
              </a:rPr>
              <a:t>scattereth</a:t>
            </a:r>
            <a:r>
              <a:rPr lang="en-US" sz="3600" i="1" dirty="0">
                <a:effectLst>
                  <a:outerShdw blurRad="38100" dist="38100" dir="2700000" algn="tl">
                    <a:srgbClr val="000000">
                      <a:alpha val="43137"/>
                    </a:srgbClr>
                  </a:outerShdw>
                </a:effectLst>
              </a:rPr>
              <a:t> abroad.”</a:t>
            </a:r>
            <a:endParaRPr lang="en-US" sz="3600" dirty="0">
              <a:effectLst>
                <a:outerShdw blurRad="38100" dist="38100" dir="2700000" algn="tl">
                  <a:srgbClr val="000000">
                    <a:alpha val="43137"/>
                  </a:srgbClr>
                </a:outerShdw>
              </a:effectLst>
            </a:endParaRPr>
          </a:p>
          <a:p>
            <a:r>
              <a:rPr lang="en-US" sz="3600" dirty="0">
                <a:solidFill>
                  <a:schemeClr val="accent6">
                    <a:lumMod val="75000"/>
                  </a:schemeClr>
                </a:solidFill>
                <a:effectLst>
                  <a:outerShdw blurRad="38100" dist="38100" dir="2700000" algn="tl">
                    <a:srgbClr val="000000">
                      <a:alpha val="43137"/>
                    </a:srgbClr>
                  </a:outerShdw>
                </a:effectLst>
              </a:rPr>
              <a:t>Those in darkness</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(Ephesians 5:11) </a:t>
            </a:r>
            <a:r>
              <a:rPr lang="en-US" sz="3600" i="1" dirty="0">
                <a:effectLst>
                  <a:outerShdw blurRad="38100" dist="38100" dir="2700000" algn="tl">
                    <a:srgbClr val="000000">
                      <a:alpha val="43137"/>
                    </a:srgbClr>
                  </a:outerShdw>
                </a:effectLst>
              </a:rPr>
              <a:t>“And have no fellowship with the unfruitful works of darkness, but rather reprove them.”</a:t>
            </a:r>
            <a:endParaRPr lang="en-US" sz="3600" dirty="0">
              <a:solidFill>
                <a:schemeClr val="accent6">
                  <a:lumMod val="75000"/>
                </a:schemeClr>
              </a:solidFill>
              <a:effectLst>
                <a:outerShdw blurRad="38100" dist="38100" dir="2700000" algn="tl">
                  <a:srgbClr val="000000">
                    <a:alpha val="43137"/>
                  </a:srgbClr>
                </a:outerShdw>
              </a:effectLst>
            </a:endParaRPr>
          </a:p>
          <a:p>
            <a:r>
              <a:rPr lang="en-US" sz="3600" dirty="0">
                <a:solidFill>
                  <a:schemeClr val="accent6">
                    <a:lumMod val="75000"/>
                  </a:schemeClr>
                </a:solidFill>
                <a:effectLst>
                  <a:outerShdw blurRad="38100" dist="38100" dir="2700000" algn="tl">
                    <a:srgbClr val="000000">
                      <a:alpha val="43137"/>
                    </a:srgbClr>
                  </a:outerShdw>
                </a:effectLst>
              </a:rPr>
              <a:t>Those who do not follow the teachings of Christ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(2 John 9-11) </a:t>
            </a:r>
            <a:r>
              <a:rPr lang="en-US" sz="3600" i="1" dirty="0">
                <a:effectLst>
                  <a:outerShdw blurRad="38100" dist="38100" dir="2700000" algn="tl">
                    <a:srgbClr val="000000">
                      <a:alpha val="43137"/>
                    </a:srgbClr>
                  </a:outerShdw>
                </a:effectLst>
              </a:rPr>
              <a:t>“Whosoever </a:t>
            </a:r>
            <a:r>
              <a:rPr lang="en-US" sz="3600" i="1" dirty="0" err="1">
                <a:effectLst>
                  <a:outerShdw blurRad="38100" dist="38100" dir="2700000" algn="tl">
                    <a:srgbClr val="000000">
                      <a:alpha val="43137"/>
                    </a:srgbClr>
                  </a:outerShdw>
                </a:effectLst>
              </a:rPr>
              <a:t>transgresseth</a:t>
            </a:r>
            <a:r>
              <a:rPr lang="en-US" sz="3600" i="1" dirty="0">
                <a:effectLst>
                  <a:outerShdw blurRad="38100" dist="38100" dir="2700000" algn="tl">
                    <a:srgbClr val="000000">
                      <a:alpha val="43137"/>
                    </a:srgbClr>
                  </a:outerShdw>
                </a:effectLst>
              </a:rPr>
              <a:t>, and </a:t>
            </a:r>
            <a:r>
              <a:rPr lang="en-US" sz="3600" i="1" dirty="0" err="1">
                <a:effectLst>
                  <a:outerShdw blurRad="38100" dist="38100" dir="2700000" algn="tl">
                    <a:srgbClr val="000000">
                      <a:alpha val="43137"/>
                    </a:srgbClr>
                  </a:outerShdw>
                </a:effectLst>
              </a:rPr>
              <a:t>abideth</a:t>
            </a:r>
            <a:r>
              <a:rPr lang="en-US" sz="3600" i="1" dirty="0">
                <a:effectLst>
                  <a:outerShdw blurRad="38100" dist="38100" dir="2700000" algn="tl">
                    <a:srgbClr val="000000">
                      <a:alpha val="43137"/>
                    </a:srgbClr>
                  </a:outerShdw>
                </a:effectLst>
              </a:rPr>
              <a:t> not in the doctrine of Christ, hath not God. He that </a:t>
            </a:r>
            <a:r>
              <a:rPr lang="en-US" sz="3600" i="1" dirty="0" err="1">
                <a:effectLst>
                  <a:outerShdw blurRad="38100" dist="38100" dir="2700000" algn="tl">
                    <a:srgbClr val="000000">
                      <a:alpha val="43137"/>
                    </a:srgbClr>
                  </a:outerShdw>
                </a:effectLst>
              </a:rPr>
              <a:t>abideth</a:t>
            </a:r>
            <a:r>
              <a:rPr lang="en-US" sz="3600" i="1" dirty="0">
                <a:effectLst>
                  <a:outerShdw blurRad="38100" dist="38100" dir="2700000" algn="tl">
                    <a:srgbClr val="000000">
                      <a:alpha val="43137"/>
                    </a:srgbClr>
                  </a:outerShdw>
                </a:effectLst>
              </a:rPr>
              <a:t> in the doctrine of Christ, he hath both the Father and the Son.  If there come any unto you, and bring not this doctrine, receive him not into your house, neither bid him God speed:  For he that </a:t>
            </a:r>
            <a:r>
              <a:rPr lang="en-US" sz="3600" i="1" dirty="0" err="1">
                <a:effectLst>
                  <a:outerShdw blurRad="38100" dist="38100" dir="2700000" algn="tl">
                    <a:srgbClr val="000000">
                      <a:alpha val="43137"/>
                    </a:srgbClr>
                  </a:outerShdw>
                </a:effectLst>
              </a:rPr>
              <a:t>biddeth</a:t>
            </a:r>
            <a:r>
              <a:rPr lang="en-US" sz="3600" i="1" dirty="0">
                <a:effectLst>
                  <a:outerShdw blurRad="38100" dist="38100" dir="2700000" algn="tl">
                    <a:srgbClr val="000000">
                      <a:alpha val="43137"/>
                    </a:srgbClr>
                  </a:outerShdw>
                </a:effectLst>
              </a:rPr>
              <a:t> him God speed is partaker of his evil deeds.”</a:t>
            </a:r>
            <a:endParaRPr lang="en-US" sz="3600" dirty="0">
              <a:effectLst>
                <a:outerShdw blurRad="38100" dist="38100" dir="2700000" algn="tl">
                  <a:srgbClr val="000000">
                    <a:alpha val="43137"/>
                  </a:srgbClr>
                </a:outerShdw>
              </a:effectLst>
            </a:endParaRPr>
          </a:p>
          <a:p>
            <a:r>
              <a:rPr lang="en-US" sz="3600" dirty="0">
                <a:solidFill>
                  <a:schemeClr val="accent6">
                    <a:lumMod val="75000"/>
                  </a:schemeClr>
                </a:solidFill>
                <a:effectLst>
                  <a:outerShdw blurRad="38100" dist="38100" dir="2700000" algn="tl">
                    <a:srgbClr val="000000">
                      <a:alpha val="43137"/>
                    </a:srgbClr>
                  </a:outerShdw>
                </a:effectLst>
              </a:rPr>
              <a:t>All evil</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(1 Thessalonians 5:22) </a:t>
            </a:r>
            <a:r>
              <a:rPr lang="en-US" sz="3600" i="1" dirty="0">
                <a:effectLst>
                  <a:outerShdw blurRad="38100" dist="38100" dir="2700000" algn="tl">
                    <a:srgbClr val="000000">
                      <a:alpha val="43137"/>
                    </a:srgbClr>
                  </a:outerShdw>
                </a:effectLst>
              </a:rPr>
              <a:t>“Abstain from all appearance of evil.”</a:t>
            </a:r>
          </a:p>
          <a:p>
            <a:endParaRPr lang="en-US" dirty="0"/>
          </a:p>
          <a:p>
            <a:endParaRPr lang="en-US" b="0" i="1" dirty="0"/>
          </a:p>
        </p:txBody>
      </p:sp>
      <p:sp>
        <p:nvSpPr>
          <p:cNvPr id="9" name="Title 8"/>
          <p:cNvSpPr>
            <a:spLocks noGrp="1"/>
          </p:cNvSpPr>
          <p:nvPr>
            <p:ph type="title"/>
          </p:nvPr>
        </p:nvSpPr>
        <p:spPr/>
        <p:txBody>
          <a:bodyPr/>
          <a:lstStyle/>
          <a:p>
            <a:pPr marL="288925"/>
            <a:r>
              <a:rPr lang="en-US" dirty="0">
                <a:effectLst>
                  <a:outerShdw blurRad="38100" dist="38100" dir="2700000" algn="tl">
                    <a:srgbClr val="000000">
                      <a:alpha val="43137"/>
                    </a:srgbClr>
                  </a:outerShdw>
                </a:effectLst>
              </a:rPr>
              <a:t>F. LaGard Smith Has Complicated The Simple:</a:t>
            </a:r>
          </a:p>
        </p:txBody>
      </p:sp>
    </p:spTree>
    <p:extLst>
      <p:ext uri="{BB962C8B-B14F-4D97-AF65-F5344CB8AC3E}">
        <p14:creationId xmlns:p14="http://schemas.microsoft.com/office/powerpoint/2010/main" val="27276579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par>
                                <p:cTn id="18" presetID="17" presetClass="entr" presetSubtype="1" fill="hold" grpId="0" nodeType="withEffect">
                                  <p:stCondLst>
                                    <p:cond delay="0"/>
                                  </p:stCondLst>
                                  <p:childTnLst>
                                    <p:set>
                                      <p:cBhvr>
                                        <p:cTn id="19" dur="1" fill="hold">
                                          <p:stCondLst>
                                            <p:cond delay="0"/>
                                          </p:stCondLst>
                                        </p:cTn>
                                        <p:tgtEl>
                                          <p:spTgt spid="5">
                                            <p:bg/>
                                          </p:spTgt>
                                        </p:tgtEl>
                                        <p:attrNameLst>
                                          <p:attrName>style.visibility</p:attrName>
                                        </p:attrNameLst>
                                      </p:cBhvr>
                                      <p:to>
                                        <p:strVal val="visible"/>
                                      </p:to>
                                    </p:set>
                                    <p:anim calcmode="lin" valueType="num">
                                      <p:cBhvr>
                                        <p:cTn id="20" dur="500" fill="hold"/>
                                        <p:tgtEl>
                                          <p:spTgt spid="5">
                                            <p:bg/>
                                          </p:spTgt>
                                        </p:tgtEl>
                                        <p:attrNameLst>
                                          <p:attrName>ppt_x</p:attrName>
                                        </p:attrNameLst>
                                      </p:cBhvr>
                                      <p:tavLst>
                                        <p:tav tm="0">
                                          <p:val>
                                            <p:strVal val="#ppt_x"/>
                                          </p:val>
                                        </p:tav>
                                        <p:tav tm="100000">
                                          <p:val>
                                            <p:strVal val="#ppt_x"/>
                                          </p:val>
                                        </p:tav>
                                      </p:tavLst>
                                    </p:anim>
                                    <p:anim calcmode="lin" valueType="num">
                                      <p:cBhvr>
                                        <p:cTn id="21" dur="500" fill="hold"/>
                                        <p:tgtEl>
                                          <p:spTgt spid="5">
                                            <p:bg/>
                                          </p:spTgt>
                                        </p:tgtEl>
                                        <p:attrNameLst>
                                          <p:attrName>ppt_y</p:attrName>
                                        </p:attrNameLst>
                                      </p:cBhvr>
                                      <p:tavLst>
                                        <p:tav tm="0">
                                          <p:val>
                                            <p:strVal val="#ppt_y-#ppt_h/2"/>
                                          </p:val>
                                        </p:tav>
                                        <p:tav tm="100000">
                                          <p:val>
                                            <p:strVal val="#ppt_y"/>
                                          </p:val>
                                        </p:tav>
                                      </p:tavLst>
                                    </p:anim>
                                    <p:anim calcmode="lin" valueType="num">
                                      <p:cBhvr>
                                        <p:cTn id="22" dur="500" fill="hold"/>
                                        <p:tgtEl>
                                          <p:spTgt spid="5">
                                            <p:bg/>
                                          </p:spTgt>
                                        </p:tgtEl>
                                        <p:attrNameLst>
                                          <p:attrName>ppt_w</p:attrName>
                                        </p:attrNameLst>
                                      </p:cBhvr>
                                      <p:tavLst>
                                        <p:tav tm="0">
                                          <p:val>
                                            <p:strVal val="#ppt_w"/>
                                          </p:val>
                                        </p:tav>
                                        <p:tav tm="100000">
                                          <p:val>
                                            <p:strVal val="#ppt_w"/>
                                          </p:val>
                                        </p:tav>
                                      </p:tavLst>
                                    </p:anim>
                                    <p:anim calcmode="lin" valueType="num">
                                      <p:cBhvr>
                                        <p:cTn id="23" dur="500" fill="hold"/>
                                        <p:tgtEl>
                                          <p:spTgt spid="5">
                                            <p:bg/>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fade">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fade">
                                      <p:cBhvr>
                                        <p:cTn id="38" dur="500"/>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fade">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fade">
                                      <p:cBhvr>
                                        <p:cTn id="48" dur="5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fade">
                                      <p:cBhvr>
                                        <p:cTn id="53" dur="500"/>
                                        <p:tgtEl>
                                          <p:spTgt spid="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animEffect transition="in" filter="fade">
                                      <p:cBhvr>
                                        <p:cTn id="58" dur="500"/>
                                        <p:tgtEl>
                                          <p:spTgt spid="5">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fade">
                                      <p:cBhvr>
                                        <p:cTn id="63" dur="500"/>
                                        <p:tgtEl>
                                          <p:spTgt spid="5">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animEffect transition="in" filter="fade">
                                      <p:cBhvr>
                                        <p:cTn id="68" dur="500"/>
                                        <p:tgtEl>
                                          <p:spTgt spid="5">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Effect transition="in" filter="fade">
                                      <p:cBhvr>
                                        <p:cTn id="73" dur="500"/>
                                        <p:tgtEl>
                                          <p:spTgt spid="5">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
                                            <p:txEl>
                                              <p:pRg st="5" end="5"/>
                                            </p:txEl>
                                          </p:spTgt>
                                        </p:tgtEl>
                                        <p:attrNameLst>
                                          <p:attrName>style.visibility</p:attrName>
                                        </p:attrNameLst>
                                      </p:cBhvr>
                                      <p:to>
                                        <p:strVal val="visible"/>
                                      </p:to>
                                    </p:set>
                                    <p:animEffect transition="in" filter="fade">
                                      <p:cBhvr>
                                        <p:cTn id="78" dur="500"/>
                                        <p:tgtEl>
                                          <p:spTgt spid="5">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animEffect transition="in" filter="fade">
                                      <p:cBhvr>
                                        <p:cTn id="83" dur="500"/>
                                        <p:tgtEl>
                                          <p:spTgt spid="5">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
                                            <p:txEl>
                                              <p:pRg st="7" end="7"/>
                                            </p:txEl>
                                          </p:spTgt>
                                        </p:tgtEl>
                                        <p:attrNameLst>
                                          <p:attrName>style.visibility</p:attrName>
                                        </p:attrNameLst>
                                      </p:cBhvr>
                                      <p:to>
                                        <p:strVal val="visible"/>
                                      </p:to>
                                    </p:set>
                                    <p:animEffect transition="in" filter="fade">
                                      <p:cBhvr>
                                        <p:cTn id="8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5" grpId="0" uiExpand="1" build="p" animBg="1"/>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231006"/>
            <a:ext cx="11706810"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342935F-6A1D-412B-90F0-658592A03F35}"/>
              </a:ext>
            </a:extLst>
          </p:cNvPr>
          <p:cNvSpPr/>
          <p:nvPr/>
        </p:nvSpPr>
        <p:spPr>
          <a:xfrm>
            <a:off x="242595" y="363794"/>
            <a:ext cx="11706124" cy="1107996"/>
          </a:xfrm>
          <a:prstGeom prst="rect">
            <a:avLst/>
          </a:prstGeom>
          <a:noFill/>
        </p:spPr>
        <p:txBody>
          <a:bodyPr wrap="square" lIns="91440" tIns="45720" rIns="91440" bIns="45720">
            <a:spAutoFit/>
          </a:bodyPr>
          <a:lstStyle/>
          <a:p>
            <a:pPr algn="ct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6" name="Picture 2" descr="1721765">
            <a:extLst>
              <a:ext uri="{FF2B5EF4-FFF2-40B4-BE49-F238E27FC236}">
                <a16:creationId xmlns:a16="http://schemas.microsoft.com/office/drawing/2014/main" id="{F4A0DABD-1C82-4CC4-BB52-F3625DBAE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504" y="1166813"/>
            <a:ext cx="2914821"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24453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nodePh="1">
                                  <p:stCondLst>
                                    <p:cond delay="0"/>
                                  </p:stCondLst>
                                  <p:endCondLst>
                                    <p:cond evt="begin" delay="0">
                                      <p:tn val="5"/>
                                    </p:cond>
                                  </p:endCondLst>
                                  <p:childTnLst>
                                    <p:animRot by="21600000">
                                      <p:cBhvr>
                                        <p:cTn id="6"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3281" y="231006"/>
            <a:ext cx="11706124" cy="6384398"/>
          </a:xfrm>
          <a:solidFill>
            <a:schemeClr val="accent1">
              <a:lumMod val="20000"/>
              <a:lumOff val="80000"/>
            </a:schemeClr>
          </a:solidFill>
          <a:ln>
            <a:noFill/>
          </a:ln>
        </p:spPr>
        <p:txBody>
          <a:bodyPr>
            <a:normAutofit/>
          </a:bodyPr>
          <a:lstStyle/>
          <a:p>
            <a:pPr marL="0" marR="0" indent="0">
              <a:lnSpc>
                <a:spcPct val="107000"/>
              </a:lnSpc>
              <a:spcBef>
                <a:spcPts val="0"/>
              </a:spcBef>
              <a:spcAft>
                <a:spcPts val="800"/>
              </a:spcAft>
              <a:buNone/>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CE4C4F62-B6D3-4BB3-BD54-DF9B9F256E8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5BADFD6B-5A94-4894-93CD-102EB8CAC7D4}"/>
              </a:ext>
            </a:extLst>
          </p:cNvPr>
          <p:cNvSpPr>
            <a:spLocks noChangeArrowheads="1"/>
          </p:cNvSpPr>
          <p:nvPr/>
        </p:nvSpPr>
        <p:spPr bwMode="auto">
          <a:xfrm>
            <a:off x="423512" y="421723"/>
            <a:ext cx="11525207"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Question: Who Is My Brother?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“The second part of the criteria for determining the circumference is equa</a:t>
            </a:r>
            <a:r>
              <a:rPr lang="en-US" altLang="en-US" sz="4000" dirty="0">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lly convoluted. To say that a person is </a:t>
            </a:r>
            <a:r>
              <a:rPr lang="en-US" altLang="en-US" sz="4000" i="1" dirty="0">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excluded</a:t>
            </a:r>
            <a:r>
              <a:rPr lang="en-US" altLang="en-US" sz="4000" dirty="0">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 from the ‘circle of fellowship’ for denying that Jesus Christ has come in the flesh (2</a:t>
            </a:r>
            <a:r>
              <a:rPr lang="en-US" altLang="en-US" sz="4000" baseline="30000" dirty="0">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nd</a:t>
            </a:r>
            <a:r>
              <a:rPr lang="en-US" altLang="en-US" sz="4000" dirty="0">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 John 7 – 9) tells us little about what a person must positively affirm about the gospel in order to be </a:t>
            </a:r>
            <a:r>
              <a:rPr lang="en-US" altLang="en-US" sz="4000" i="1" dirty="0">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included</a:t>
            </a:r>
            <a:r>
              <a:rPr lang="en-US" altLang="en-US" sz="4000" dirty="0">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 within the circle.” (New Agers Qualify?)</a:t>
            </a:r>
            <a:endParaRPr kumimoji="0" lang="en-US" altLang="en-US" sz="4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Helvetica" panose="020B0604020202020204" pitchFamily="34" charset="0"/>
              </a:rPr>
            </a:br>
            <a: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Helvetica" panose="020B0604020202020204" pitchFamily="34" charset="0"/>
              </a:rPr>
              <a:t>     ―</a:t>
            </a:r>
            <a:r>
              <a:rPr kumimoji="0" lang="en-US" altLang="en-US" sz="2000" b="0" i="0" u="none" strike="noStrike" cap="none" normalizeH="0" baseline="0" dirty="0">
                <a:ln>
                  <a:noFill/>
                </a:ln>
                <a:solidFill>
                  <a:srgbClr val="181818"/>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Helvetica" panose="020B0604020202020204" pitchFamily="34" charset="0"/>
              </a:rPr>
              <a:t> </a:t>
            </a:r>
            <a:r>
              <a:rPr kumimoji="0" lang="en-US" altLang="en-US" sz="2000" b="1" i="0" u="none" strike="noStrike" cap="none" normalizeH="0" baseline="0" dirty="0">
                <a:ln>
                  <a:noFill/>
                </a:ln>
                <a:solidFill>
                  <a:srgbClr val="333333"/>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F. LaGard Smith,</a:t>
            </a:r>
            <a:r>
              <a:rPr kumimoji="0" lang="en-US" altLang="en-US" sz="2000" b="1" i="0" u="none" strike="noStrike" cap="none" normalizeH="0" baseline="0" dirty="0">
                <a:ln>
                  <a:noFill/>
                </a:ln>
                <a:solidFill>
                  <a:srgbClr val="33333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solidFill>
                  <a:srgbClr val="FFC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Who Is My Brother?: Facing a Crisis of Identity &amp; Fellowship</a:t>
            </a:r>
            <a:endParaRPr kumimoji="0" lang="en-US" altLang="en-US" sz="2000" b="0" i="0" u="none" strike="noStrike" cap="none" normalizeH="0" baseline="0" dirty="0">
              <a:ln>
                <a:noFill/>
              </a:ln>
              <a:solidFill>
                <a:srgbClr val="FFC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7965770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solidFill>
                  <a:srgbClr val="C00000"/>
                </a:solidFill>
                <a:effectLst>
                  <a:outerShdw blurRad="38100" dist="38100" dir="2700000" algn="tl">
                    <a:srgbClr val="000000">
                      <a:alpha val="43137"/>
                    </a:srgbClr>
                  </a:outerShdw>
                </a:effectLst>
              </a:rPr>
              <a:t>The nature or character of Deity</a:t>
            </a:r>
          </a:p>
          <a:p>
            <a:r>
              <a:rPr lang="en-US" dirty="0">
                <a:solidFill>
                  <a:srgbClr val="C00000"/>
                </a:solidFill>
                <a:effectLst>
                  <a:outerShdw blurRad="38100" dist="38100" dir="2700000" algn="tl">
                    <a:srgbClr val="000000">
                      <a:alpha val="43137"/>
                    </a:srgbClr>
                  </a:outerShdw>
                </a:effectLst>
              </a:rPr>
              <a:t>Some error reflects upon the nature or character of the Godhead. Those, for instance, who teach the “dispensation” notion that the Jewish rejection of Christ was a surprise to God are reflecting upon the foreknowledge of God. This is a woefully dangerous error.</a:t>
            </a:r>
          </a:p>
          <a:p>
            <a:r>
              <a:rPr lang="en-US" dirty="0">
                <a:solidFill>
                  <a:srgbClr val="C00000"/>
                </a:solidFill>
                <a:effectLst>
                  <a:outerShdw blurRad="38100" dist="38100" dir="2700000" algn="tl">
                    <a:srgbClr val="000000">
                      <a:alpha val="43137"/>
                    </a:srgbClr>
                  </a:outerShdw>
                </a:effectLst>
              </a:rPr>
              <a:t>Some have alleged that Christ was initially created by God and that he, therefore, does not possess a divine nature equal to the Father’s. This is a heretical concept that undermines the Lord’s claims regarding himself.</a:t>
            </a:r>
          </a:p>
          <a:p>
            <a:endParaRPr lang="en-US" dirty="0"/>
          </a:p>
        </p:txBody>
      </p:sp>
      <p:sp>
        <p:nvSpPr>
          <p:cNvPr id="3" name="Title 2"/>
          <p:cNvSpPr>
            <a:spLocks noGrp="1"/>
          </p:cNvSpPr>
          <p:nvPr>
            <p:ph type="title"/>
          </p:nvPr>
        </p:nvSpPr>
        <p:spPr/>
        <p:txBody>
          <a:bodyPr>
            <a:normAutofit/>
          </a:bodyPr>
          <a:lstStyle/>
          <a:p>
            <a:r>
              <a:rPr lang="en-US" sz="4800" dirty="0">
                <a:solidFill>
                  <a:srgbClr val="C00000"/>
                </a:solidFill>
                <a:effectLst>
                  <a:outerShdw blurRad="38100" dist="38100" dir="2700000" algn="tl">
                    <a:srgbClr val="000000">
                      <a:alpha val="43137"/>
                    </a:srgbClr>
                  </a:outerShdw>
                </a:effectLst>
              </a:rPr>
              <a:t>Simple Criteria for Fellowship Limitation:</a:t>
            </a:r>
          </a:p>
        </p:txBody>
      </p:sp>
    </p:spTree>
    <p:extLst>
      <p:ext uri="{BB962C8B-B14F-4D97-AF65-F5344CB8AC3E}">
        <p14:creationId xmlns:p14="http://schemas.microsoft.com/office/powerpoint/2010/main" val="241334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rgbClr val="C00000"/>
                </a:solidFill>
                <a:effectLst>
                  <a:outerShdw blurRad="38100" dist="38100" dir="2700000" algn="tl">
                    <a:srgbClr val="000000">
                      <a:alpha val="43137"/>
                    </a:srgbClr>
                  </a:outerShdw>
                </a:effectLst>
              </a:rPr>
              <a:t>Attacks on Scripture</a:t>
            </a:r>
          </a:p>
          <a:p>
            <a:r>
              <a:rPr lang="en-US" dirty="0">
                <a:solidFill>
                  <a:srgbClr val="C00000"/>
                </a:solidFill>
                <a:effectLst>
                  <a:outerShdw blurRad="38100" dist="38100" dir="2700000" algn="tl">
                    <a:srgbClr val="000000">
                      <a:alpha val="43137"/>
                    </a:srgbClr>
                  </a:outerShdw>
                </a:effectLst>
              </a:rPr>
              <a:t>Some error attacks the credibility of the Bible as an infallible revelation from God. There are teachers who allege that the Bible contains contradictions; that there are jars and clashes between the Gospel accounts. Genesis One is promoted as mythological. The Bible and the theory of evolution are said to agree on almost all issues, etc.</a:t>
            </a:r>
          </a:p>
          <a:p>
            <a:r>
              <a:rPr lang="en-US" dirty="0">
                <a:solidFill>
                  <a:srgbClr val="C00000"/>
                </a:solidFill>
                <a:effectLst>
                  <a:outerShdw blurRad="38100" dist="38100" dir="2700000" algn="tl">
                    <a:srgbClr val="000000">
                      <a:alpha val="43137"/>
                    </a:srgbClr>
                  </a:outerShdw>
                </a:effectLst>
              </a:rPr>
              <a:t>Doctrines such as these are radical indeed and propagators  of them should be neither supported nor commended.</a:t>
            </a:r>
          </a:p>
          <a:p>
            <a:endParaRPr lang="en-US" dirty="0"/>
          </a:p>
        </p:txBody>
      </p:sp>
      <p:sp>
        <p:nvSpPr>
          <p:cNvPr id="3" name="Title 2"/>
          <p:cNvSpPr>
            <a:spLocks noGrp="1"/>
          </p:cNvSpPr>
          <p:nvPr>
            <p:ph type="title"/>
          </p:nvPr>
        </p:nvSpPr>
        <p:spPr/>
        <p:txBody>
          <a:bodyPr>
            <a:normAutofit/>
          </a:bodyPr>
          <a:lstStyle/>
          <a:p>
            <a:r>
              <a:rPr lang="en-US" sz="4800" dirty="0">
                <a:solidFill>
                  <a:srgbClr val="C00000"/>
                </a:solidFill>
                <a:effectLst>
                  <a:outerShdw blurRad="38100" dist="38100" dir="2700000" algn="tl">
                    <a:srgbClr val="000000">
                      <a:alpha val="43137"/>
                    </a:srgbClr>
                  </a:outerShdw>
                </a:effectLst>
              </a:rPr>
              <a:t>Simple Criteria for Fellowship Limitation:</a:t>
            </a:r>
          </a:p>
        </p:txBody>
      </p:sp>
    </p:spTree>
    <p:extLst>
      <p:ext uri="{BB962C8B-B14F-4D97-AF65-F5344CB8AC3E}">
        <p14:creationId xmlns:p14="http://schemas.microsoft.com/office/powerpoint/2010/main" val="385314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endParaRPr lang="en-US" sz="900" dirty="0"/>
          </a:p>
          <a:p>
            <a:r>
              <a:rPr lang="en-US" dirty="0">
                <a:solidFill>
                  <a:srgbClr val="C00000"/>
                </a:solidFill>
                <a:effectLst>
                  <a:outerShdw blurRad="38100" dist="38100" dir="2700000" algn="tl">
                    <a:srgbClr val="000000">
                      <a:alpha val="43137"/>
                    </a:srgbClr>
                  </a:outerShdw>
                </a:effectLst>
              </a:rPr>
              <a:t>Insufficiency of the New Testament</a:t>
            </a:r>
          </a:p>
          <a:p>
            <a:r>
              <a:rPr lang="en-US" dirty="0">
                <a:solidFill>
                  <a:srgbClr val="C00000"/>
                </a:solidFill>
                <a:effectLst>
                  <a:outerShdw blurRad="38100" dist="38100" dir="2700000" algn="tl">
                    <a:srgbClr val="000000">
                      <a:alpha val="43137"/>
                    </a:srgbClr>
                  </a:outerShdw>
                </a:effectLst>
              </a:rPr>
              <a:t>Any error that undermines the finality of New Testament revelation is worthy of censure.</a:t>
            </a:r>
          </a:p>
          <a:p>
            <a:r>
              <a:rPr lang="en-US" dirty="0">
                <a:solidFill>
                  <a:srgbClr val="C00000"/>
                </a:solidFill>
                <a:effectLst>
                  <a:outerShdw blurRad="38100" dist="38100" dir="2700000" algn="tl">
                    <a:srgbClr val="000000">
                      <a:alpha val="43137"/>
                    </a:srgbClr>
                  </a:outerShdw>
                </a:effectLst>
              </a:rPr>
              <a:t>For example, those who argue for miraculous gifts and  continuing revelation for this age are contending for a form of subjective religion that ignores the completed, </a:t>
            </a:r>
            <a:r>
              <a:rPr lang="en-US" dirty="0" err="1">
                <a:solidFill>
                  <a:srgbClr val="C00000"/>
                </a:solidFill>
                <a:effectLst>
                  <a:outerShdw blurRad="38100" dist="38100" dir="2700000" algn="tl">
                    <a:srgbClr val="000000">
                      <a:alpha val="43137"/>
                    </a:srgbClr>
                  </a:outerShdw>
                </a:effectLst>
              </a:rPr>
              <a:t>authoritive</a:t>
            </a:r>
            <a:r>
              <a:rPr lang="en-US" dirty="0">
                <a:solidFill>
                  <a:srgbClr val="C00000"/>
                </a:solidFill>
                <a:effectLst>
                  <a:outerShdw blurRad="38100" dist="38100" dir="2700000" algn="tl">
                    <a:srgbClr val="000000">
                      <a:alpha val="43137"/>
                    </a:srgbClr>
                  </a:outerShdw>
                </a:effectLst>
              </a:rPr>
              <a:t> New Testament. When this is accepted, virtually anything goes in religion. </a:t>
            </a:r>
          </a:p>
          <a:p>
            <a:r>
              <a:rPr lang="en-US" dirty="0">
                <a:solidFill>
                  <a:srgbClr val="C00000"/>
                </a:solidFill>
                <a:effectLst>
                  <a:outerShdw blurRad="38100" dist="38100" dir="2700000" algn="tl">
                    <a:srgbClr val="000000">
                      <a:alpha val="43137"/>
                    </a:srgbClr>
                  </a:outerShdw>
                </a:effectLst>
              </a:rPr>
              <a:t>Should teachers of such ideas be bidden Godspeed?  NO!</a:t>
            </a:r>
          </a:p>
          <a:p>
            <a:endParaRPr lang="en-US" dirty="0"/>
          </a:p>
        </p:txBody>
      </p:sp>
      <p:sp>
        <p:nvSpPr>
          <p:cNvPr id="3" name="Title 2"/>
          <p:cNvSpPr>
            <a:spLocks noGrp="1"/>
          </p:cNvSpPr>
          <p:nvPr>
            <p:ph type="title"/>
          </p:nvPr>
        </p:nvSpPr>
        <p:spPr/>
        <p:txBody>
          <a:bodyPr>
            <a:normAutofit/>
          </a:bodyPr>
          <a:lstStyle/>
          <a:p>
            <a:r>
              <a:rPr lang="en-US" sz="4800" dirty="0">
                <a:solidFill>
                  <a:srgbClr val="C00000"/>
                </a:solidFill>
                <a:effectLst>
                  <a:outerShdw blurRad="38100" dist="38100" dir="2700000" algn="tl">
                    <a:srgbClr val="000000">
                      <a:alpha val="43137"/>
                    </a:srgbClr>
                  </a:outerShdw>
                </a:effectLst>
              </a:rPr>
              <a:t>Simple Criteria for Fellowship Limitation:</a:t>
            </a:r>
          </a:p>
        </p:txBody>
      </p:sp>
    </p:spTree>
    <p:extLst>
      <p:ext uri="{BB962C8B-B14F-4D97-AF65-F5344CB8AC3E}">
        <p14:creationId xmlns:p14="http://schemas.microsoft.com/office/powerpoint/2010/main" val="312455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solidFill>
                  <a:srgbClr val="C00000"/>
                </a:solidFill>
                <a:effectLst>
                  <a:outerShdw blurRad="38100" dist="38100" dir="2700000" algn="tl">
                    <a:srgbClr val="000000">
                      <a:alpha val="43137"/>
                    </a:srgbClr>
                  </a:outerShdw>
                </a:effectLst>
              </a:rPr>
              <a:t>Corruption of God’s plan of salvation</a:t>
            </a:r>
          </a:p>
          <a:p>
            <a:r>
              <a:rPr lang="en-US" dirty="0">
                <a:solidFill>
                  <a:srgbClr val="C00000"/>
                </a:solidFill>
                <a:effectLst>
                  <a:outerShdw blurRad="38100" dist="38100" dir="2700000" algn="tl">
                    <a:srgbClr val="000000">
                      <a:alpha val="43137"/>
                    </a:srgbClr>
                  </a:outerShdw>
                </a:effectLst>
              </a:rPr>
              <a:t>What shall be said of those who deny the Lord’s clear plan of salvation and who obliterate the concept of the distinctiveness of Christ’s church?</a:t>
            </a:r>
          </a:p>
          <a:p>
            <a:r>
              <a:rPr lang="en-US" dirty="0">
                <a:solidFill>
                  <a:srgbClr val="C00000"/>
                </a:solidFill>
                <a:effectLst>
                  <a:outerShdw blurRad="38100" dist="38100" dir="2700000" algn="tl">
                    <a:srgbClr val="000000">
                      <a:alpha val="43137"/>
                    </a:srgbClr>
                  </a:outerShdw>
                </a:effectLst>
              </a:rPr>
              <a:t>Some teachers have publicly advocated that Christians should extend fellowship to those “baptized” as infants, to those who have been sprinkled instead of immersed, and to those who endorse the idea of salvation by faith alone.</a:t>
            </a:r>
          </a:p>
          <a:p>
            <a:r>
              <a:rPr lang="en-US" dirty="0">
                <a:solidFill>
                  <a:srgbClr val="C00000"/>
                </a:solidFill>
                <a:effectLst>
                  <a:outerShdw blurRad="38100" dist="38100" dir="2700000" algn="tl">
                    <a:srgbClr val="000000">
                      <a:alpha val="43137"/>
                    </a:srgbClr>
                  </a:outerShdw>
                </a:effectLst>
              </a:rPr>
              <a:t>Others have announced that the “church of Jesus Christ” is but one of many sectarian groups, hence active association ought to prevail across denominational lines.</a:t>
            </a:r>
          </a:p>
          <a:p>
            <a:r>
              <a:rPr lang="en-US" dirty="0">
                <a:solidFill>
                  <a:srgbClr val="C00000"/>
                </a:solidFill>
                <a:effectLst>
                  <a:outerShdw blurRad="38100" dist="38100" dir="2700000" algn="tl">
                    <a:srgbClr val="000000">
                      <a:alpha val="43137"/>
                    </a:srgbClr>
                  </a:outerShdw>
                </a:effectLst>
              </a:rPr>
              <a:t>Shall teachers who propose such ideas be accorded the same status as those who are faithful in their instruction? How can such be?</a:t>
            </a:r>
          </a:p>
          <a:p>
            <a:endParaRPr lang="en-US" dirty="0"/>
          </a:p>
        </p:txBody>
      </p:sp>
      <p:sp>
        <p:nvSpPr>
          <p:cNvPr id="3" name="Title 2"/>
          <p:cNvSpPr>
            <a:spLocks noGrp="1"/>
          </p:cNvSpPr>
          <p:nvPr>
            <p:ph type="title"/>
          </p:nvPr>
        </p:nvSpPr>
        <p:spPr/>
        <p:txBody>
          <a:bodyPr>
            <a:normAutofit/>
          </a:bodyPr>
          <a:lstStyle/>
          <a:p>
            <a:r>
              <a:rPr lang="en-US" sz="4800" dirty="0">
                <a:solidFill>
                  <a:srgbClr val="C00000"/>
                </a:solidFill>
                <a:effectLst>
                  <a:outerShdw blurRad="38100" dist="38100" dir="2700000" algn="tl">
                    <a:srgbClr val="000000">
                      <a:alpha val="43137"/>
                    </a:srgbClr>
                  </a:outerShdw>
                </a:effectLst>
              </a:rPr>
              <a:t>Simple Criteria for Fellowship Limitation:</a:t>
            </a:r>
          </a:p>
        </p:txBody>
      </p:sp>
    </p:spTree>
    <p:extLst>
      <p:ext uri="{BB962C8B-B14F-4D97-AF65-F5344CB8AC3E}">
        <p14:creationId xmlns:p14="http://schemas.microsoft.com/office/powerpoint/2010/main" val="291974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sz="800" dirty="0">
              <a:solidFill>
                <a:srgbClr val="C00000"/>
              </a:solidFill>
              <a:effectLst>
                <a:outerShdw blurRad="38100" dist="38100" dir="2700000" algn="tl">
                  <a:srgbClr val="000000">
                    <a:alpha val="43137"/>
                  </a:srgbClr>
                </a:outerShdw>
              </a:effectLst>
            </a:endParaRPr>
          </a:p>
          <a:p>
            <a:r>
              <a:rPr lang="en-US" dirty="0">
                <a:solidFill>
                  <a:srgbClr val="C00000"/>
                </a:solidFill>
                <a:effectLst>
                  <a:outerShdw blurRad="38100" dist="38100" dir="2700000" algn="tl">
                    <a:srgbClr val="000000">
                      <a:alpha val="43137"/>
                    </a:srgbClr>
                  </a:outerShdw>
                </a:effectLst>
              </a:rPr>
              <a:t>Corruption of Christian worship</a:t>
            </a:r>
          </a:p>
          <a:p>
            <a:r>
              <a:rPr lang="en-US" dirty="0">
                <a:solidFill>
                  <a:srgbClr val="C00000"/>
                </a:solidFill>
                <a:effectLst>
                  <a:outerShdw blurRad="38100" dist="38100" dir="2700000" algn="tl">
                    <a:srgbClr val="000000">
                      <a:alpha val="43137"/>
                    </a:srgbClr>
                  </a:outerShdw>
                </a:effectLst>
              </a:rPr>
              <a:t>How shall we view those who publicly argue that the New Testament establishes no pattern for acceptable worship?</a:t>
            </a:r>
          </a:p>
          <a:p>
            <a:r>
              <a:rPr lang="en-US" dirty="0">
                <a:solidFill>
                  <a:srgbClr val="C00000"/>
                </a:solidFill>
                <a:effectLst>
                  <a:outerShdw blurRad="38100" dist="38100" dir="2700000" algn="tl">
                    <a:srgbClr val="000000">
                      <a:alpha val="43137"/>
                    </a:srgbClr>
                  </a:outerShdw>
                </a:effectLst>
              </a:rPr>
              <a:t>For them, the Lord’s supper may be eaten whenever the notion strikes one, and the use of mechanical instruments   of music in Christian worship is a matter of indifference.  Shall such teachings be allowed to go unchallenged?</a:t>
            </a:r>
          </a:p>
          <a:p>
            <a:r>
              <a:rPr lang="en-US" dirty="0">
                <a:solidFill>
                  <a:srgbClr val="C00000"/>
                </a:solidFill>
                <a:effectLst>
                  <a:outerShdw blurRad="38100" dist="38100" dir="2700000" algn="tl">
                    <a:srgbClr val="000000">
                      <a:alpha val="43137"/>
                    </a:srgbClr>
                  </a:outerShdw>
                </a:effectLst>
              </a:rPr>
              <a:t>Does the Bible teach that altering God’s plan of worship is   of serious consequence? Take a good look at Leviticus 10:1-2. </a:t>
            </a:r>
          </a:p>
        </p:txBody>
      </p:sp>
      <p:sp>
        <p:nvSpPr>
          <p:cNvPr id="3" name="Title 2"/>
          <p:cNvSpPr>
            <a:spLocks noGrp="1"/>
          </p:cNvSpPr>
          <p:nvPr>
            <p:ph type="title"/>
          </p:nvPr>
        </p:nvSpPr>
        <p:spPr/>
        <p:txBody>
          <a:bodyPr>
            <a:normAutofit/>
          </a:bodyPr>
          <a:lstStyle/>
          <a:p>
            <a:r>
              <a:rPr lang="en-US" sz="4800" dirty="0">
                <a:solidFill>
                  <a:srgbClr val="C00000"/>
                </a:solidFill>
                <a:effectLst>
                  <a:outerShdw blurRad="38100" dist="38100" dir="2700000" algn="tl">
                    <a:srgbClr val="000000">
                      <a:alpha val="43137"/>
                    </a:srgbClr>
                  </a:outerShdw>
                </a:effectLst>
              </a:rPr>
              <a:t>Simple Criteria for Fellowship Limitation:</a:t>
            </a:r>
          </a:p>
        </p:txBody>
      </p:sp>
    </p:spTree>
    <p:extLst>
      <p:ext uri="{BB962C8B-B14F-4D97-AF65-F5344CB8AC3E}">
        <p14:creationId xmlns:p14="http://schemas.microsoft.com/office/powerpoint/2010/main" val="25643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rgbClr val="C00000"/>
                </a:solidFill>
                <a:effectLst>
                  <a:outerShdw blurRad="38100" dist="38100" dir="2700000" algn="tl">
                    <a:srgbClr val="000000">
                      <a:alpha val="43137"/>
                    </a:srgbClr>
                  </a:outerShdw>
                </a:effectLst>
              </a:rPr>
              <a:t>Compromising what Christ taught regarding morality</a:t>
            </a:r>
          </a:p>
          <a:p>
            <a:r>
              <a:rPr lang="en-US" dirty="0">
                <a:solidFill>
                  <a:srgbClr val="C00000"/>
                </a:solidFill>
                <a:effectLst>
                  <a:outerShdw blurRad="38100" dist="38100" dir="2700000" algn="tl">
                    <a:srgbClr val="000000">
                      <a:alpha val="43137"/>
                    </a:srgbClr>
                  </a:outerShdw>
                </a:effectLst>
              </a:rPr>
              <a:t>What should be our posture toward those who, by their  anti-biblical ideas, promote, encourage, or, at the very least condone, immoral acts such as adultery? Should the blanket of “toleration” be thrown over them indefinitely?</a:t>
            </a:r>
          </a:p>
          <a:p>
            <a:r>
              <a:rPr lang="en-US" dirty="0">
                <a:solidFill>
                  <a:srgbClr val="C00000"/>
                </a:solidFill>
                <a:effectLst>
                  <a:outerShdw blurRad="38100" dist="38100" dir="2700000" algn="tl">
                    <a:srgbClr val="000000">
                      <a:alpha val="43137"/>
                    </a:srgbClr>
                  </a:outerShdw>
                </a:effectLst>
              </a:rPr>
              <a:t>Christ had a strong rebuke for the brethren in Thyatira because they continued to tolerate (</a:t>
            </a:r>
            <a:r>
              <a:rPr lang="en-US" dirty="0" err="1">
                <a:solidFill>
                  <a:srgbClr val="C00000"/>
                </a:solidFill>
                <a:effectLst>
                  <a:outerShdw blurRad="38100" dist="38100" dir="2700000" algn="tl">
                    <a:srgbClr val="000000">
                      <a:alpha val="43137"/>
                    </a:srgbClr>
                  </a:outerShdw>
                </a:effectLst>
              </a:rPr>
              <a:t>apheis</a:t>
            </a:r>
            <a:r>
              <a:rPr lang="en-US" dirty="0">
                <a:solidFill>
                  <a:srgbClr val="C00000"/>
                </a:solidFill>
                <a:effectLst>
                  <a:outerShdw blurRad="38100" dist="38100" dir="2700000" algn="tl">
                    <a:srgbClr val="000000">
                      <a:alpha val="43137"/>
                    </a:srgbClr>
                  </a:outerShdw>
                </a:effectLst>
              </a:rPr>
              <a:t> — present tense) false teaching on fornication (Revelation 2:20). Surely, we ought to learn something from this inspired narrative.</a:t>
            </a:r>
          </a:p>
          <a:p>
            <a:endParaRPr lang="en-US" dirty="0"/>
          </a:p>
        </p:txBody>
      </p:sp>
      <p:sp>
        <p:nvSpPr>
          <p:cNvPr id="3" name="Title 2"/>
          <p:cNvSpPr>
            <a:spLocks noGrp="1"/>
          </p:cNvSpPr>
          <p:nvPr>
            <p:ph type="title"/>
          </p:nvPr>
        </p:nvSpPr>
        <p:spPr/>
        <p:txBody>
          <a:bodyPr>
            <a:normAutofit/>
          </a:bodyPr>
          <a:lstStyle/>
          <a:p>
            <a:r>
              <a:rPr lang="en-US" sz="4800" dirty="0">
                <a:solidFill>
                  <a:srgbClr val="C00000"/>
                </a:solidFill>
                <a:effectLst>
                  <a:outerShdw blurRad="38100" dist="38100" dir="2700000" algn="tl">
                    <a:srgbClr val="000000">
                      <a:alpha val="43137"/>
                    </a:srgbClr>
                  </a:outerShdw>
                </a:effectLst>
              </a:rPr>
              <a:t>Simple Criteria for Fellowship Limitation:</a:t>
            </a:r>
          </a:p>
        </p:txBody>
      </p:sp>
    </p:spTree>
    <p:extLst>
      <p:ext uri="{BB962C8B-B14F-4D97-AF65-F5344CB8AC3E}">
        <p14:creationId xmlns:p14="http://schemas.microsoft.com/office/powerpoint/2010/main" val="406694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100000">
                                          <p:val>
                                            <p:strVal val="#ppt_x"/>
                                          </p:val>
                                        </p:tav>
                                      </p:tavLst>
                                    </p:anim>
                                    <p:anim calcmode="lin" valueType="num">
                                      <p:cBhvr>
                                        <p:cTn id="15" dur="500" fill="hold"/>
                                        <p:tgtEl>
                                          <p:spTgt spid="2">
                                            <p:bg/>
                                          </p:spTgt>
                                        </p:tgtEl>
                                        <p:attrNameLst>
                                          <p:attrName>ppt_y</p:attrName>
                                        </p:attrNameLst>
                                      </p:cBhvr>
                                      <p:tavLst>
                                        <p:tav tm="0">
                                          <p:val>
                                            <p:strVal val="#ppt_y-#ppt_h/2"/>
                                          </p:val>
                                        </p:tav>
                                        <p:tav tm="100000">
                                          <p:val>
                                            <p:strVal val="#ppt_y"/>
                                          </p:val>
                                        </p:tav>
                                      </p:tavLst>
                                    </p:anim>
                                    <p:anim calcmode="lin" valueType="num">
                                      <p:cBhvr>
                                        <p:cTn id="16" dur="500" fill="hold"/>
                                        <p:tgtEl>
                                          <p:spTgt spid="2">
                                            <p:bg/>
                                          </p:spTgt>
                                        </p:tgtEl>
                                        <p:attrNameLst>
                                          <p:attrName>ppt_w</p:attrName>
                                        </p:attrNameLst>
                                      </p:cBhvr>
                                      <p:tavLst>
                                        <p:tav tm="0">
                                          <p:val>
                                            <p:strVal val="#ppt_w"/>
                                          </p:val>
                                        </p:tav>
                                        <p:tav tm="100000">
                                          <p:val>
                                            <p:strVal val="#ppt_w"/>
                                          </p:val>
                                        </p:tav>
                                      </p:tavLst>
                                    </p:anim>
                                    <p:anim calcmode="lin" valueType="num">
                                      <p:cBhvr>
                                        <p:cTn id="17"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3.xml><?xml version="1.0" encoding="utf-8"?>
<a:theme xmlns:a="http://schemas.openxmlformats.org/drawingml/2006/main" name="TS10201166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S10201166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6.xml><?xml version="1.0" encoding="utf-8"?>
<a:theme xmlns:a="http://schemas.openxmlformats.org/drawingml/2006/main" name="1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9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{C4F0043E-0250-44C9-B975-79EF1C7964C0}tf12214701</Template>
  <TotalTime>796</TotalTime>
  <Words>13162</Words>
  <Application>Microsoft Office PowerPoint</Application>
  <PresentationFormat>Widescreen</PresentationFormat>
  <Paragraphs>492</Paragraphs>
  <Slides>115</Slides>
  <Notes>49</Notes>
  <HiddenSlides>0</HiddenSlides>
  <MMClips>0</MMClips>
  <ScaleCrop>false</ScaleCrop>
  <HeadingPairs>
    <vt:vector size="6" baseType="variant">
      <vt:variant>
        <vt:lpstr>Fonts Used</vt:lpstr>
      </vt:variant>
      <vt:variant>
        <vt:i4>20</vt:i4>
      </vt:variant>
      <vt:variant>
        <vt:lpstr>Theme</vt:lpstr>
      </vt:variant>
      <vt:variant>
        <vt:i4>11</vt:i4>
      </vt:variant>
      <vt:variant>
        <vt:lpstr>Slide Titles</vt:lpstr>
      </vt:variant>
      <vt:variant>
        <vt:i4>115</vt:i4>
      </vt:variant>
    </vt:vector>
  </HeadingPairs>
  <TitlesOfParts>
    <vt:vector size="146" baseType="lpstr">
      <vt:lpstr>Algerian</vt:lpstr>
      <vt:lpstr>Arial</vt:lpstr>
      <vt:lpstr>Arial Black</vt:lpstr>
      <vt:lpstr>Baskerville Old Face</vt:lpstr>
      <vt:lpstr>Book Antiqua</vt:lpstr>
      <vt:lpstr>Bookman Old Style</vt:lpstr>
      <vt:lpstr>Calibri</vt:lpstr>
      <vt:lpstr>Calligrapher</vt:lpstr>
      <vt:lpstr>Castellar</vt:lpstr>
      <vt:lpstr>Courier</vt:lpstr>
      <vt:lpstr>Franklin Gothic Book</vt:lpstr>
      <vt:lpstr>Franklin Gothic Demi</vt:lpstr>
      <vt:lpstr>Garamond</vt:lpstr>
      <vt:lpstr>Georgia</vt:lpstr>
      <vt:lpstr>Goudy Old Style</vt:lpstr>
      <vt:lpstr>Helvetica</vt:lpstr>
      <vt:lpstr>Impact</vt:lpstr>
      <vt:lpstr>Ravie</vt:lpstr>
      <vt:lpstr>Times New Roman</vt:lpstr>
      <vt:lpstr>Wingdings 2</vt:lpstr>
      <vt:lpstr>SlateVTI</vt:lpstr>
      <vt:lpstr>Savon</vt:lpstr>
      <vt:lpstr>TS102011664</vt:lpstr>
      <vt:lpstr>1_TS102011664</vt:lpstr>
      <vt:lpstr>DividendVTI</vt:lpstr>
      <vt:lpstr>1_Powerpoint 1 - CLASSIC PHILOSOPHICAL, HUMAN RELIGIOUS, AND CHURCH</vt:lpstr>
      <vt:lpstr>9_Powerpoint 1 - CLASSIC PHILOSOPHICAL, HUMAN RELIGIOUS, AND CHURCH</vt:lpstr>
      <vt:lpstr>19_Powerpoint 1 - CLASSIC PHILOSOPHICAL, HUMAN RELIGIOUS, AND CHURCH</vt:lpstr>
      <vt:lpstr>10_Powerpoint 1 - CLASSIC PHILOSOPHICAL, HUMAN RELIGIOUS, AND CHURCH</vt:lpstr>
      <vt:lpstr>Office Theme</vt:lpstr>
      <vt:lpstr>1_Office Theme</vt:lpstr>
      <vt:lpstr>Who Is Our Erring Brother? </vt:lpstr>
      <vt:lpstr>PowerPoint Presentation</vt:lpstr>
      <vt:lpstr>20th Century Churches of Christ Debate:  BROTHERHOOD &amp; FELLOWSHIP</vt:lpstr>
      <vt:lpstr>PowerPoint Presentation</vt:lpstr>
      <vt:lpstr>Levels of Authority </vt:lpstr>
      <vt:lpstr>PowerPoint Presentation</vt:lpstr>
      <vt:lpstr>One Body\Implication &amp; Inference\Fall 1988:</vt:lpstr>
      <vt:lpstr>PowerPoint Presentation</vt:lpstr>
      <vt:lpstr>PowerPoint Presentation</vt:lpstr>
      <vt:lpstr>Thomas Campbell’s Assessment:  The Two Principles In Tension </vt:lpstr>
      <vt:lpstr>PowerPoint Presentation</vt:lpstr>
      <vt:lpstr>Integrity\Devil Is In The Details\Feb. 1996:</vt:lpstr>
      <vt:lpstr>David  Lipscomb’s Approach:  The Two Principles In Tension </vt:lpstr>
      <vt:lpstr>Points of Contention:</vt:lpstr>
      <vt:lpstr>PowerPoint Presentation</vt:lpstr>
      <vt:lpstr>Unity Within Diversity </vt:lpstr>
      <vt:lpstr>Unity Within Diversity </vt:lpstr>
      <vt:lpstr>PowerPoint Presentation</vt:lpstr>
      <vt:lpstr>Fellowship Without Endorsing </vt:lpstr>
      <vt:lpstr>PowerPoint Presentation</vt:lpstr>
      <vt:lpstr>Essentials Versus Non-Essentials </vt:lpstr>
      <vt:lpstr>Essentials Versus Non-Essentials </vt:lpstr>
      <vt:lpstr>PowerPoint Presentation</vt:lpstr>
      <vt:lpstr>REDEFINING NECESSARY INFERENCE</vt:lpstr>
      <vt:lpstr>REDEFINING NECESSARY INFERENCE</vt:lpstr>
      <vt:lpstr>REDEFINING NECESSARY INFERENCE</vt:lpstr>
      <vt:lpstr>GOSPEL VERSUS DOCTRINE</vt:lpstr>
      <vt:lpstr>GOSPEL VERSUS DOCTRINE</vt:lpstr>
      <vt:lpstr>IMPUTED OBEDIENCE</vt:lpstr>
      <vt:lpstr>IMPUTED OBEDIENCE</vt:lpstr>
      <vt:lpstr>IMPUTED OBEDIENCE</vt:lpstr>
      <vt:lpstr>IMPUTED OBEDIENCE</vt:lpstr>
      <vt:lpstr>IMPUTED OBEDIENCE</vt:lpstr>
      <vt:lpstr>THE MAN VERSUS THE PLAN</vt:lpstr>
      <vt:lpstr>THE MAN VERSUS THE PLAN</vt:lpstr>
      <vt:lpstr>LIBERTY IN CHRIST</vt:lpstr>
      <vt:lpstr>CREEDAL ERROR AN ALLOWED WEAKNESS </vt:lpstr>
      <vt:lpstr>CREEDAL ERROR AN ALLOWED WEAKNESS </vt:lpstr>
      <vt:lpstr>LINES OF FAITH &amp; SETS OF OPINION</vt:lpstr>
      <vt:lpstr>LINES OF FAITH &amp; SETS OF OPINION</vt:lpstr>
      <vt:lpstr>LINES OF FAITH &amp; SETS OF OPINION</vt:lpstr>
      <vt:lpstr>SEEKING GROWTH SEEING LOSS</vt:lpstr>
      <vt:lpstr>TESTS OF FELLOWSHIP</vt:lpstr>
      <vt:lpstr>PowerPoint Presentation</vt:lpstr>
      <vt:lpstr>VENN DIAGRAM OF SALVATION ESSENTIALS</vt:lpstr>
      <vt:lpstr>PowerPoint Presentation</vt:lpstr>
      <vt:lpstr> DIAGRAM POSITIONING ERRING BROTHER</vt:lpstr>
      <vt:lpstr> DIAGRAM POSITIONING ERRING BROTHER</vt:lpstr>
      <vt:lpstr>PowerPoint Presentation</vt:lpstr>
      <vt:lpstr>21st Century Churches of Christ Debate:  BROTHERHOOD &amp; FELLOWSHIP</vt:lpstr>
      <vt:lpstr>PowerPoint Presentation</vt:lpstr>
      <vt:lpstr>Levels of Authority </vt:lpstr>
      <vt:lpstr>PowerPoint Presentation</vt:lpstr>
      <vt:lpstr>One Body\Implication &amp; Inference\Fall 1988:</vt:lpstr>
      <vt:lpstr>PowerPoint Presentation</vt:lpstr>
      <vt:lpstr>PowerPoint Presentation</vt:lpstr>
      <vt:lpstr>Thomas Campbell’s Assessment:  The Two Principles In Tension </vt:lpstr>
      <vt:lpstr>PowerPoint Presentation</vt:lpstr>
      <vt:lpstr>Integrity\Devil Is In The Details\Feb. 1996:</vt:lpstr>
      <vt:lpstr>David  Lipscomb’s Approach:  The Two Principles In Tension </vt:lpstr>
      <vt:lpstr>Points of Contention:</vt:lpstr>
      <vt:lpstr>Essentials Vs. Non-Essentials &amp; Levels of Truth</vt:lpstr>
      <vt:lpstr> CHARLES SPURGEON ON CHRISTIAN CHARITY:</vt:lpstr>
      <vt:lpstr>PowerPoint Presentation</vt:lpstr>
      <vt:lpstr>LaGard Smith’s Concept of Five-Fold Fellowship</vt:lpstr>
      <vt:lpstr>Five levels of fellowship:</vt:lpstr>
      <vt:lpstr>LaGard Smith’s Concept of Five-Fold Fellowship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CRITICAL THINKING @CRITICS   </vt:lpstr>
      <vt:lpstr>PowerPoint Presentation</vt:lpstr>
      <vt:lpstr>PowerPoint Presentation</vt:lpstr>
      <vt:lpstr>PowerPoint Presentation</vt:lpstr>
      <vt:lpstr>APPLYING CRITICAL THINKING @CRITICS   </vt:lpstr>
      <vt:lpstr>PowerPoint Presentation</vt:lpstr>
      <vt:lpstr>PowerPoint Presentation</vt:lpstr>
      <vt:lpstr>APPLYING CRITICAL THINKING @CRITICS   </vt:lpstr>
      <vt:lpstr>PowerPoint Presentation</vt:lpstr>
      <vt:lpstr>PowerPoint Presentation</vt:lpstr>
      <vt:lpstr>APPLYING CRITICAL THINKING @CRITICS   </vt:lpstr>
      <vt:lpstr>APPLYING CRITICAL THINKING @CRITICS   </vt:lpstr>
      <vt:lpstr>PowerPoint Presentation</vt:lpstr>
      <vt:lpstr>PowerPoint Presentation</vt:lpstr>
      <vt:lpstr>F. LaGard Smith Has Complicated The Simple:</vt:lpstr>
      <vt:lpstr>PowerPoint Presentation</vt:lpstr>
      <vt:lpstr>PowerPoint Presentation</vt:lpstr>
      <vt:lpstr>Simple Criteria for Fellowship Limitation:</vt:lpstr>
      <vt:lpstr>Simple Criteria for Fellowship Limitation:</vt:lpstr>
      <vt:lpstr>Simple Criteria for Fellowship Limitation:</vt:lpstr>
      <vt:lpstr>Simple Criteria for Fellowship Limitation:</vt:lpstr>
      <vt:lpstr>Simple Criteria for Fellowship Limitation:</vt:lpstr>
      <vt:lpstr>Simple Criteria for Fellowship Limitation:</vt:lpstr>
      <vt:lpstr>FYI:  WHEN THE WEAKER BROTHER OF FIRST CORINTHIANS 8: 12 SEEKS TO IMPOSE THEIR SPIRITUAL INFANT JUDGEMENTS ON THE COLLECTIVE CHURCH FAMILY AND WHEN THOSE WHO RIDING HOBBIES OF OPINION MAKE DEMAND TO TEACH CLASS OR PREACH – WE ENTER THE CATEGORY OF CONGREGATIONAL DISCIPLINE!</vt:lpstr>
      <vt:lpstr> By the Biblical Standard F. LaGard Smith is in Error!</vt:lpstr>
      <vt:lpstr>Fellowship</vt:lpstr>
      <vt:lpstr>Fellowship</vt:lpstr>
      <vt:lpstr>Fellowship</vt:lpstr>
      <vt:lpstr>Fellowship</vt:lpstr>
      <vt:lpstr>Fellowship</vt:lpstr>
      <vt:lpstr>Fellowship</vt:lpstr>
      <vt:lpstr>Fellowship</vt:lpstr>
      <vt:lpstr>Fellowship</vt:lpstr>
      <vt:lpstr>Fellowship</vt:lpstr>
      <vt:lpstr>Fellowship</vt:lpstr>
      <vt:lpstr>Fellowship</vt:lpstr>
      <vt:lpstr>Fellowship</vt:lpstr>
      <vt:lpstr>Fellowship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Our Erring Brother? </dc:title>
  <dc:creator>David Burris</dc:creator>
  <cp:lastModifiedBy>David Burris</cp:lastModifiedBy>
  <cp:revision>129</cp:revision>
  <dcterms:created xsi:type="dcterms:W3CDTF">2020-07-17T14:27:51Z</dcterms:created>
  <dcterms:modified xsi:type="dcterms:W3CDTF">2020-07-23T15:10:36Z</dcterms:modified>
</cp:coreProperties>
</file>