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812" r:id="rId2"/>
    <p:sldMasterId id="2147483848" r:id="rId3"/>
    <p:sldMasterId id="2147483860" r:id="rId4"/>
    <p:sldMasterId id="2147483902" r:id="rId5"/>
    <p:sldMasterId id="2147483961" r:id="rId6"/>
    <p:sldMasterId id="2147484008" r:id="rId7"/>
    <p:sldMasterId id="2147484035" r:id="rId8"/>
  </p:sldMasterIdLst>
  <p:notesMasterIdLst>
    <p:notesMasterId r:id="rId194"/>
  </p:notesMasterIdLst>
  <p:sldIdLst>
    <p:sldId id="256" r:id="rId9"/>
    <p:sldId id="3477" r:id="rId10"/>
    <p:sldId id="2077" r:id="rId11"/>
    <p:sldId id="3499" r:id="rId12"/>
    <p:sldId id="3528" r:id="rId13"/>
    <p:sldId id="3430" r:id="rId14"/>
    <p:sldId id="3504" r:id="rId15"/>
    <p:sldId id="2107" r:id="rId16"/>
    <p:sldId id="2108" r:id="rId17"/>
    <p:sldId id="2109" r:id="rId18"/>
    <p:sldId id="2110" r:id="rId19"/>
    <p:sldId id="2111" r:id="rId20"/>
    <p:sldId id="2112" r:id="rId21"/>
    <p:sldId id="2113" r:id="rId22"/>
    <p:sldId id="2114" r:id="rId23"/>
    <p:sldId id="2115" r:id="rId24"/>
    <p:sldId id="2191" r:id="rId25"/>
    <p:sldId id="3455" r:id="rId26"/>
    <p:sldId id="1949" r:id="rId27"/>
    <p:sldId id="3398" r:id="rId28"/>
    <p:sldId id="3478" r:id="rId29"/>
    <p:sldId id="3403" r:id="rId30"/>
    <p:sldId id="3404" r:id="rId31"/>
    <p:sldId id="3407" r:id="rId32"/>
    <p:sldId id="3406" r:id="rId33"/>
    <p:sldId id="3487" r:id="rId34"/>
    <p:sldId id="3459" r:id="rId35"/>
    <p:sldId id="3405" r:id="rId36"/>
    <p:sldId id="3408" r:id="rId37"/>
    <p:sldId id="3413" r:id="rId38"/>
    <p:sldId id="3412" r:id="rId39"/>
    <p:sldId id="3410" r:id="rId40"/>
    <p:sldId id="3468" r:id="rId41"/>
    <p:sldId id="3479" r:id="rId42"/>
    <p:sldId id="3409" r:id="rId43"/>
    <p:sldId id="3411" r:id="rId44"/>
    <p:sldId id="3506" r:id="rId45"/>
    <p:sldId id="3416" r:id="rId46"/>
    <p:sldId id="3466" r:id="rId47"/>
    <p:sldId id="3503" r:id="rId48"/>
    <p:sldId id="3502" r:id="rId49"/>
    <p:sldId id="3510" r:id="rId50"/>
    <p:sldId id="3513" r:id="rId51"/>
    <p:sldId id="3512" r:id="rId52"/>
    <p:sldId id="303" r:id="rId53"/>
    <p:sldId id="3400" r:id="rId54"/>
    <p:sldId id="1842" r:id="rId55"/>
    <p:sldId id="3473" r:id="rId56"/>
    <p:sldId id="3484" r:id="rId57"/>
    <p:sldId id="3485" r:id="rId58"/>
    <p:sldId id="3514" r:id="rId59"/>
    <p:sldId id="3415" r:id="rId60"/>
    <p:sldId id="3438" r:id="rId61"/>
    <p:sldId id="3519" r:id="rId62"/>
    <p:sldId id="3488" r:id="rId63"/>
    <p:sldId id="3417" r:id="rId64"/>
    <p:sldId id="258" r:id="rId65"/>
    <p:sldId id="261" r:id="rId66"/>
    <p:sldId id="262" r:id="rId67"/>
    <p:sldId id="263" r:id="rId68"/>
    <p:sldId id="3489" r:id="rId69"/>
    <p:sldId id="3522" r:id="rId70"/>
    <p:sldId id="264" r:id="rId71"/>
    <p:sldId id="265" r:id="rId72"/>
    <p:sldId id="3521" r:id="rId73"/>
    <p:sldId id="266" r:id="rId74"/>
    <p:sldId id="267" r:id="rId75"/>
    <p:sldId id="268" r:id="rId76"/>
    <p:sldId id="269" r:id="rId77"/>
    <p:sldId id="270" r:id="rId78"/>
    <p:sldId id="271" r:id="rId79"/>
    <p:sldId id="272" r:id="rId80"/>
    <p:sldId id="273" r:id="rId81"/>
    <p:sldId id="274" r:id="rId82"/>
    <p:sldId id="275" r:id="rId83"/>
    <p:sldId id="280" r:id="rId84"/>
    <p:sldId id="3472" r:id="rId85"/>
    <p:sldId id="3418" r:id="rId86"/>
    <p:sldId id="3431" r:id="rId87"/>
    <p:sldId id="282" r:id="rId88"/>
    <p:sldId id="3419" r:id="rId89"/>
    <p:sldId id="283" r:id="rId90"/>
    <p:sldId id="284" r:id="rId91"/>
    <p:sldId id="285" r:id="rId92"/>
    <p:sldId id="286" r:id="rId93"/>
    <p:sldId id="287" r:id="rId94"/>
    <p:sldId id="288" r:id="rId95"/>
    <p:sldId id="3530" r:id="rId96"/>
    <p:sldId id="289" r:id="rId97"/>
    <p:sldId id="290" r:id="rId98"/>
    <p:sldId id="291" r:id="rId99"/>
    <p:sldId id="292" r:id="rId100"/>
    <p:sldId id="293" r:id="rId101"/>
    <p:sldId id="294" r:id="rId102"/>
    <p:sldId id="295" r:id="rId103"/>
    <p:sldId id="296" r:id="rId104"/>
    <p:sldId id="297" r:id="rId105"/>
    <p:sldId id="298" r:id="rId106"/>
    <p:sldId id="299" r:id="rId107"/>
    <p:sldId id="300" r:id="rId108"/>
    <p:sldId id="301" r:id="rId109"/>
    <p:sldId id="302" r:id="rId110"/>
    <p:sldId id="3420" r:id="rId111"/>
    <p:sldId id="304" r:id="rId112"/>
    <p:sldId id="305" r:id="rId113"/>
    <p:sldId id="306" r:id="rId114"/>
    <p:sldId id="307" r:id="rId115"/>
    <p:sldId id="308" r:id="rId116"/>
    <p:sldId id="309" r:id="rId117"/>
    <p:sldId id="310" r:id="rId118"/>
    <p:sldId id="311" r:id="rId119"/>
    <p:sldId id="312" r:id="rId120"/>
    <p:sldId id="313" r:id="rId121"/>
    <p:sldId id="314" r:id="rId122"/>
    <p:sldId id="315" r:id="rId123"/>
    <p:sldId id="316" r:id="rId124"/>
    <p:sldId id="317" r:id="rId125"/>
    <p:sldId id="318" r:id="rId126"/>
    <p:sldId id="3490" r:id="rId127"/>
    <p:sldId id="3414" r:id="rId128"/>
    <p:sldId id="3433" r:id="rId129"/>
    <p:sldId id="3493" r:id="rId130"/>
    <p:sldId id="3474" r:id="rId131"/>
    <p:sldId id="319" r:id="rId132"/>
    <p:sldId id="320" r:id="rId133"/>
    <p:sldId id="321" r:id="rId134"/>
    <p:sldId id="322" r:id="rId135"/>
    <p:sldId id="323" r:id="rId136"/>
    <p:sldId id="324" r:id="rId137"/>
    <p:sldId id="325" r:id="rId138"/>
    <p:sldId id="326" r:id="rId139"/>
    <p:sldId id="328" r:id="rId140"/>
    <p:sldId id="329" r:id="rId141"/>
    <p:sldId id="330" r:id="rId142"/>
    <p:sldId id="331" r:id="rId143"/>
    <p:sldId id="332" r:id="rId144"/>
    <p:sldId id="333" r:id="rId145"/>
    <p:sldId id="334" r:id="rId146"/>
    <p:sldId id="335" r:id="rId147"/>
    <p:sldId id="336" r:id="rId148"/>
    <p:sldId id="337" r:id="rId149"/>
    <p:sldId id="327" r:id="rId150"/>
    <p:sldId id="338" r:id="rId151"/>
    <p:sldId id="339" r:id="rId152"/>
    <p:sldId id="340" r:id="rId153"/>
    <p:sldId id="341" r:id="rId154"/>
    <p:sldId id="342" r:id="rId155"/>
    <p:sldId id="343" r:id="rId156"/>
    <p:sldId id="344" r:id="rId157"/>
    <p:sldId id="3421" r:id="rId158"/>
    <p:sldId id="3422" r:id="rId159"/>
    <p:sldId id="3423" r:id="rId160"/>
    <p:sldId id="346" r:id="rId161"/>
    <p:sldId id="347" r:id="rId162"/>
    <p:sldId id="348" r:id="rId163"/>
    <p:sldId id="349" r:id="rId164"/>
    <p:sldId id="350" r:id="rId165"/>
    <p:sldId id="3451" r:id="rId166"/>
    <p:sldId id="3424" r:id="rId167"/>
    <p:sldId id="351" r:id="rId168"/>
    <p:sldId id="352" r:id="rId169"/>
    <p:sldId id="353" r:id="rId170"/>
    <p:sldId id="354" r:id="rId171"/>
    <p:sldId id="355" r:id="rId172"/>
    <p:sldId id="356" r:id="rId173"/>
    <p:sldId id="357" r:id="rId174"/>
    <p:sldId id="358" r:id="rId175"/>
    <p:sldId id="359" r:id="rId176"/>
    <p:sldId id="360" r:id="rId177"/>
    <p:sldId id="361" r:id="rId178"/>
    <p:sldId id="362" r:id="rId179"/>
    <p:sldId id="363" r:id="rId180"/>
    <p:sldId id="364" r:id="rId181"/>
    <p:sldId id="365" r:id="rId182"/>
    <p:sldId id="366" r:id="rId183"/>
    <p:sldId id="367" r:id="rId184"/>
    <p:sldId id="368" r:id="rId185"/>
    <p:sldId id="369" r:id="rId186"/>
    <p:sldId id="3500" r:id="rId187"/>
    <p:sldId id="3508" r:id="rId188"/>
    <p:sldId id="3507" r:id="rId189"/>
    <p:sldId id="3525" r:id="rId190"/>
    <p:sldId id="3524" r:id="rId191"/>
    <p:sldId id="3523" r:id="rId192"/>
    <p:sldId id="3529" r:id="rId1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3730"/>
    <a:srgbClr val="822922"/>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96"/>
      </p:cViewPr>
      <p:guideLst/>
    </p:cSldViewPr>
  </p:slideViewPr>
  <p:outlineViewPr>
    <p:cViewPr>
      <p:scale>
        <a:sx n="33" d="100"/>
        <a:sy n="33" d="100"/>
      </p:scale>
      <p:origin x="0" y="-5046"/>
    </p:cViewPr>
  </p:outlineViewPr>
  <p:notesTextViewPr>
    <p:cViewPr>
      <p:scale>
        <a:sx n="1" d="1"/>
        <a:sy n="1" d="1"/>
      </p:scale>
      <p:origin x="0" y="0"/>
    </p:cViewPr>
  </p:notesTextViewPr>
  <p:sorterViewPr>
    <p:cViewPr varScale="1">
      <p:scale>
        <a:sx n="100" d="100"/>
        <a:sy n="100" d="100"/>
      </p:scale>
      <p:origin x="0" y="-28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96"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viewProps" Target="view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theme" Target="theme/theme1.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commentAuthors" Target="commentAuthors.xml"/><Relationship Id="rId190" Type="http://schemas.openxmlformats.org/officeDocument/2006/relationships/slide" Target="slides/slide182.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343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428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2407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092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83213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57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298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249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86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55727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7345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401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7116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146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091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6329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276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0363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2483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102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9682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382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64348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83192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8179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10548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121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48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2020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7">
            <a:extLst>
              <a:ext uri="{FF2B5EF4-FFF2-40B4-BE49-F238E27FC236}">
                <a16:creationId xmlns:a16="http://schemas.microsoft.com/office/drawing/2014/main" id="{453770A5-EDD4-4CF9-8DF6-806CCC857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79BC1-8B3C-43D2-82A7-3EF268550B5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6547" name="Rectangle 2">
            <a:extLst>
              <a:ext uri="{FF2B5EF4-FFF2-40B4-BE49-F238E27FC236}">
                <a16:creationId xmlns:a16="http://schemas.microsoft.com/office/drawing/2014/main" id="{E8156A69-1574-4901-8984-1E8D216C7522}"/>
              </a:ext>
            </a:extLst>
          </p:cNvPr>
          <p:cNvSpPr>
            <a:spLocks noGrp="1" noRot="1" noChangeAspect="1" noChangeArrowheads="1" noTextEdit="1"/>
          </p:cNvSpPr>
          <p:nvPr>
            <p:ph type="sldImg"/>
          </p:nvPr>
        </p:nvSpPr>
        <p:spPr>
          <a:ln/>
        </p:spPr>
      </p:sp>
      <p:sp>
        <p:nvSpPr>
          <p:cNvPr id="1516548" name="Rectangle 3">
            <a:extLst>
              <a:ext uri="{FF2B5EF4-FFF2-40B4-BE49-F238E27FC236}">
                <a16:creationId xmlns:a16="http://schemas.microsoft.com/office/drawing/2014/main" id="{567C7617-A5BA-438D-A3A3-BB0DCD7CD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84329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7">
            <a:extLst>
              <a:ext uri="{FF2B5EF4-FFF2-40B4-BE49-F238E27FC236}">
                <a16:creationId xmlns:a16="http://schemas.microsoft.com/office/drawing/2014/main" id="{01AE546E-71FB-4087-9307-0809C4FA1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41750-DD11-44F9-B2A7-46212C15734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20643" name="Rectangle 2">
            <a:extLst>
              <a:ext uri="{FF2B5EF4-FFF2-40B4-BE49-F238E27FC236}">
                <a16:creationId xmlns:a16="http://schemas.microsoft.com/office/drawing/2014/main" id="{5F83EFA2-ACD0-4EC3-9B91-4D6270F1A976}"/>
              </a:ext>
            </a:extLst>
          </p:cNvPr>
          <p:cNvSpPr>
            <a:spLocks noGrp="1" noRot="1" noChangeAspect="1" noChangeArrowheads="1" noTextEdit="1"/>
          </p:cNvSpPr>
          <p:nvPr>
            <p:ph type="sldImg"/>
          </p:nvPr>
        </p:nvSpPr>
        <p:spPr>
          <a:ln/>
        </p:spPr>
      </p:sp>
      <p:sp>
        <p:nvSpPr>
          <p:cNvPr id="1520644" name="Rectangle 3">
            <a:extLst>
              <a:ext uri="{FF2B5EF4-FFF2-40B4-BE49-F238E27FC236}">
                <a16:creationId xmlns:a16="http://schemas.microsoft.com/office/drawing/2014/main" id="{7BA3E7B4-9D9D-4E30-8EE8-137643CB2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0825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98969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5964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9442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2639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848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85704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23032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96393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6811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3622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01038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744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57487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3032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643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4804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0859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6469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10389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701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555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153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AF7A5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7268166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AF7A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5610151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quals Blank">
    <p:bg>
      <p:bgPr>
        <a:solidFill>
          <a:srgbClr val="AF7A58"/>
        </a:solid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350444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7/13/2020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7/13/2020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3310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5510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5355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7585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42352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859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957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77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7259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9731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7401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828655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8201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0779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2184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020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747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9504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2366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66609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9457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37966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B23131E-339B-4C4B-B2A9-09C2415CF68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91BD18-D469-4C45-9BC6-C034D1DCB6E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95F35-2F3C-4099-844A-79EFF6EC203D}"/>
              </a:ext>
            </a:extLst>
          </p:cNvPr>
          <p:cNvSpPr>
            <a:spLocks noGrp="1" noChangeArrowheads="1"/>
          </p:cNvSpPr>
          <p:nvPr>
            <p:ph type="sldNum" sz="quarter" idx="12"/>
          </p:nvPr>
        </p:nvSpPr>
        <p:spPr/>
        <p:txBody>
          <a:bodyPr/>
          <a:lstStyle>
            <a:lvl1pPr>
              <a:defRPr/>
            </a:lvl1pPr>
          </a:lstStyle>
          <a:p>
            <a:fld id="{06788FDE-C3E4-477A-AE2D-D76815D4D0EA}" type="slidenum">
              <a:rPr lang="en-US" altLang="en-US"/>
              <a:pPr/>
              <a:t>‹#›</a:t>
            </a:fld>
            <a:endParaRPr lang="en-US" altLang="en-US"/>
          </a:p>
        </p:txBody>
      </p:sp>
    </p:spTree>
    <p:extLst>
      <p:ext uri="{BB962C8B-B14F-4D97-AF65-F5344CB8AC3E}">
        <p14:creationId xmlns:p14="http://schemas.microsoft.com/office/powerpoint/2010/main" val="2668068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2A54A4-5D07-4319-BF40-1E12467351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5D317B-EB4B-49EB-A25C-5823F54FA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FA0853-0CC1-4A51-8328-F0EF8467CF88}"/>
              </a:ext>
            </a:extLst>
          </p:cNvPr>
          <p:cNvSpPr>
            <a:spLocks noGrp="1" noChangeArrowheads="1"/>
          </p:cNvSpPr>
          <p:nvPr>
            <p:ph type="sldNum" sz="quarter" idx="12"/>
          </p:nvPr>
        </p:nvSpPr>
        <p:spPr>
          <a:ln/>
        </p:spPr>
        <p:txBody>
          <a:bodyPr/>
          <a:lstStyle>
            <a:lvl1pPr>
              <a:defRPr/>
            </a:lvl1pPr>
          </a:lstStyle>
          <a:p>
            <a:fld id="{2CCB3045-D1BA-4671-AF95-633A054AE969}" type="slidenum">
              <a:rPr lang="en-US" altLang="en-US"/>
              <a:pPr/>
              <a:t>‹#›</a:t>
            </a:fld>
            <a:endParaRPr lang="en-US" altLang="en-US"/>
          </a:p>
        </p:txBody>
      </p:sp>
    </p:spTree>
    <p:extLst>
      <p:ext uri="{BB962C8B-B14F-4D97-AF65-F5344CB8AC3E}">
        <p14:creationId xmlns:p14="http://schemas.microsoft.com/office/powerpoint/2010/main" val="2234882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C47DDF-09FF-4F8F-9BD7-BD23ECDC3B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B9D4C0-96CE-4E5F-9003-E6548A29EC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89746-853D-4D45-8FFB-E869B32779C6}"/>
              </a:ext>
            </a:extLst>
          </p:cNvPr>
          <p:cNvSpPr>
            <a:spLocks noGrp="1" noChangeArrowheads="1"/>
          </p:cNvSpPr>
          <p:nvPr>
            <p:ph type="sldNum" sz="quarter" idx="12"/>
          </p:nvPr>
        </p:nvSpPr>
        <p:spPr>
          <a:ln/>
        </p:spPr>
        <p:txBody>
          <a:bodyPr/>
          <a:lstStyle>
            <a:lvl1pPr>
              <a:defRPr/>
            </a:lvl1pPr>
          </a:lstStyle>
          <a:p>
            <a:fld id="{C7713380-2403-4EE0-9750-0B291CB55CF5}" type="slidenum">
              <a:rPr lang="en-US" altLang="en-US"/>
              <a:pPr/>
              <a:t>‹#›</a:t>
            </a:fld>
            <a:endParaRPr lang="en-US" altLang="en-US"/>
          </a:p>
        </p:txBody>
      </p:sp>
    </p:spTree>
    <p:extLst>
      <p:ext uri="{BB962C8B-B14F-4D97-AF65-F5344CB8AC3E}">
        <p14:creationId xmlns:p14="http://schemas.microsoft.com/office/powerpoint/2010/main" val="61454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4B34E2-05C9-4515-94DF-90C6FB8B9D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09CDB-AA6A-4C3B-8B13-FD349D4EB3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C766C1-A825-4EC0-B559-8E719164F209}"/>
              </a:ext>
            </a:extLst>
          </p:cNvPr>
          <p:cNvSpPr>
            <a:spLocks noGrp="1" noChangeArrowheads="1"/>
          </p:cNvSpPr>
          <p:nvPr>
            <p:ph type="sldNum" sz="quarter" idx="12"/>
          </p:nvPr>
        </p:nvSpPr>
        <p:spPr>
          <a:ln/>
        </p:spPr>
        <p:txBody>
          <a:bodyPr/>
          <a:lstStyle>
            <a:lvl1pPr>
              <a:defRPr/>
            </a:lvl1pPr>
          </a:lstStyle>
          <a:p>
            <a:fld id="{7DE06768-E15E-4236-A250-02D33F0356DD}" type="slidenum">
              <a:rPr lang="en-US" altLang="en-US"/>
              <a:pPr/>
              <a:t>‹#›</a:t>
            </a:fld>
            <a:endParaRPr lang="en-US" altLang="en-US"/>
          </a:p>
        </p:txBody>
      </p:sp>
    </p:spTree>
    <p:extLst>
      <p:ext uri="{BB962C8B-B14F-4D97-AF65-F5344CB8AC3E}">
        <p14:creationId xmlns:p14="http://schemas.microsoft.com/office/powerpoint/2010/main" val="2165693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D9B16-3300-44B7-AF00-6048668D91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71E90B-F6F7-4CFA-8F88-AC627F9BA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ECA174-33BC-403E-A0A9-A29F2667B75C}"/>
              </a:ext>
            </a:extLst>
          </p:cNvPr>
          <p:cNvSpPr>
            <a:spLocks noGrp="1" noChangeArrowheads="1"/>
          </p:cNvSpPr>
          <p:nvPr>
            <p:ph type="sldNum" sz="quarter" idx="12"/>
          </p:nvPr>
        </p:nvSpPr>
        <p:spPr>
          <a:ln/>
        </p:spPr>
        <p:txBody>
          <a:bodyPr/>
          <a:lstStyle>
            <a:lvl1pPr>
              <a:defRPr/>
            </a:lvl1pPr>
          </a:lstStyle>
          <a:p>
            <a:fld id="{547456A7-614F-4FB6-BD47-29D6B0531F68}" type="slidenum">
              <a:rPr lang="en-US" altLang="en-US"/>
              <a:pPr/>
              <a:t>‹#›</a:t>
            </a:fld>
            <a:endParaRPr lang="en-US" altLang="en-US"/>
          </a:p>
        </p:txBody>
      </p:sp>
    </p:spTree>
    <p:extLst>
      <p:ext uri="{BB962C8B-B14F-4D97-AF65-F5344CB8AC3E}">
        <p14:creationId xmlns:p14="http://schemas.microsoft.com/office/powerpoint/2010/main" val="24738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9669AA-E7EF-4272-B939-3691D1B44F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3B4E95-455F-488C-8630-AA01D53EFE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C88D63-0123-4C06-BAEC-C50BE07A9BE0}"/>
              </a:ext>
            </a:extLst>
          </p:cNvPr>
          <p:cNvSpPr>
            <a:spLocks noGrp="1" noChangeArrowheads="1"/>
          </p:cNvSpPr>
          <p:nvPr>
            <p:ph type="sldNum" sz="quarter" idx="12"/>
          </p:nvPr>
        </p:nvSpPr>
        <p:spPr>
          <a:ln/>
        </p:spPr>
        <p:txBody>
          <a:bodyPr/>
          <a:lstStyle>
            <a:lvl1pPr>
              <a:defRPr/>
            </a:lvl1pPr>
          </a:lstStyle>
          <a:p>
            <a:fld id="{F95474BB-B541-416A-BC44-2761A8295D6A}" type="slidenum">
              <a:rPr lang="en-US" altLang="en-US"/>
              <a:pPr/>
              <a:t>‹#›</a:t>
            </a:fld>
            <a:endParaRPr lang="en-US" altLang="en-US"/>
          </a:p>
        </p:txBody>
      </p:sp>
    </p:spTree>
    <p:extLst>
      <p:ext uri="{BB962C8B-B14F-4D97-AF65-F5344CB8AC3E}">
        <p14:creationId xmlns:p14="http://schemas.microsoft.com/office/powerpoint/2010/main" val="150845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84006-94AF-4ECB-8C74-253B5293351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CE6B4A-A1E0-44F0-9DE1-42ED4F3E53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242DDFE-D3BC-44D3-AC26-5FEA2FC22F81}"/>
              </a:ext>
            </a:extLst>
          </p:cNvPr>
          <p:cNvSpPr>
            <a:spLocks noGrp="1" noChangeArrowheads="1"/>
          </p:cNvSpPr>
          <p:nvPr>
            <p:ph type="sldNum" sz="quarter" idx="12"/>
          </p:nvPr>
        </p:nvSpPr>
        <p:spPr>
          <a:ln/>
        </p:spPr>
        <p:txBody>
          <a:bodyPr/>
          <a:lstStyle>
            <a:lvl1pPr>
              <a:defRPr/>
            </a:lvl1pPr>
          </a:lstStyle>
          <a:p>
            <a:fld id="{5F4DF1C1-98F2-4061-B057-B3D4094A4CB4}" type="slidenum">
              <a:rPr lang="en-US" altLang="en-US"/>
              <a:pPr/>
              <a:t>‹#›</a:t>
            </a:fld>
            <a:endParaRPr lang="en-US" altLang="en-US"/>
          </a:p>
        </p:txBody>
      </p:sp>
    </p:spTree>
    <p:extLst>
      <p:ext uri="{BB962C8B-B14F-4D97-AF65-F5344CB8AC3E}">
        <p14:creationId xmlns:p14="http://schemas.microsoft.com/office/powerpoint/2010/main" val="699766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037CF9-439F-42A6-BFD3-402573CB68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6707DF-610A-48AE-BCF5-8096FD8C4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8DFC28-02C3-4AEB-9758-AF4130290202}"/>
              </a:ext>
            </a:extLst>
          </p:cNvPr>
          <p:cNvSpPr>
            <a:spLocks noGrp="1" noChangeArrowheads="1"/>
          </p:cNvSpPr>
          <p:nvPr>
            <p:ph type="sldNum" sz="quarter" idx="12"/>
          </p:nvPr>
        </p:nvSpPr>
        <p:spPr>
          <a:ln/>
        </p:spPr>
        <p:txBody>
          <a:bodyPr/>
          <a:lstStyle>
            <a:lvl1pPr>
              <a:defRPr/>
            </a:lvl1pPr>
          </a:lstStyle>
          <a:p>
            <a:fld id="{49B509B0-607B-462D-9462-EAC68D880773}" type="slidenum">
              <a:rPr lang="en-US" altLang="en-US"/>
              <a:pPr/>
              <a:t>‹#›</a:t>
            </a:fld>
            <a:endParaRPr lang="en-US" altLang="en-US"/>
          </a:p>
        </p:txBody>
      </p:sp>
    </p:spTree>
    <p:extLst>
      <p:ext uri="{BB962C8B-B14F-4D97-AF65-F5344CB8AC3E}">
        <p14:creationId xmlns:p14="http://schemas.microsoft.com/office/powerpoint/2010/main" val="2874976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D819E1-EE2C-47EC-A194-BC30015B0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29F867-E0B6-416D-91BC-0E02C3F04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5AAD4A-3CC5-4C74-B941-D2ED1943BF13}"/>
              </a:ext>
            </a:extLst>
          </p:cNvPr>
          <p:cNvSpPr>
            <a:spLocks noGrp="1" noChangeArrowheads="1"/>
          </p:cNvSpPr>
          <p:nvPr>
            <p:ph type="sldNum" sz="quarter" idx="12"/>
          </p:nvPr>
        </p:nvSpPr>
        <p:spPr>
          <a:ln/>
        </p:spPr>
        <p:txBody>
          <a:bodyPr/>
          <a:lstStyle>
            <a:lvl1pPr>
              <a:defRPr/>
            </a:lvl1pPr>
          </a:lstStyle>
          <a:p>
            <a:fld id="{9ECC3D34-797D-4634-B869-F77290CA3853}" type="slidenum">
              <a:rPr lang="en-US" altLang="en-US"/>
              <a:pPr/>
              <a:t>‹#›</a:t>
            </a:fld>
            <a:endParaRPr lang="en-US" altLang="en-US"/>
          </a:p>
        </p:txBody>
      </p:sp>
    </p:spTree>
    <p:extLst>
      <p:ext uri="{BB962C8B-B14F-4D97-AF65-F5344CB8AC3E}">
        <p14:creationId xmlns:p14="http://schemas.microsoft.com/office/powerpoint/2010/main" val="3533699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BD8320-A076-4F6D-8125-07841687CD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80C4F4-9934-4665-8A9E-47DBB5C38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724AD-26EB-42D6-83CC-D4FD8298A32F}"/>
              </a:ext>
            </a:extLst>
          </p:cNvPr>
          <p:cNvSpPr>
            <a:spLocks noGrp="1" noChangeArrowheads="1"/>
          </p:cNvSpPr>
          <p:nvPr>
            <p:ph type="sldNum" sz="quarter" idx="12"/>
          </p:nvPr>
        </p:nvSpPr>
        <p:spPr>
          <a:ln/>
        </p:spPr>
        <p:txBody>
          <a:bodyPr/>
          <a:lstStyle>
            <a:lvl1pPr>
              <a:defRPr/>
            </a:lvl1pPr>
          </a:lstStyle>
          <a:p>
            <a:fld id="{ADA698B3-20DA-46F1-9469-5D609BAD6C79}" type="slidenum">
              <a:rPr lang="en-US" altLang="en-US"/>
              <a:pPr/>
              <a:t>‹#›</a:t>
            </a:fld>
            <a:endParaRPr lang="en-US" altLang="en-US"/>
          </a:p>
        </p:txBody>
      </p:sp>
    </p:spTree>
    <p:extLst>
      <p:ext uri="{BB962C8B-B14F-4D97-AF65-F5344CB8AC3E}">
        <p14:creationId xmlns:p14="http://schemas.microsoft.com/office/powerpoint/2010/main" val="38731748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F07D5-7CFA-462C-8F0D-01BA5BC2BA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C1B8-ADCA-4AA3-A4D8-D4B8C9F1F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A183F9-07B4-4CC0-981F-3155823021CA}"/>
              </a:ext>
            </a:extLst>
          </p:cNvPr>
          <p:cNvSpPr>
            <a:spLocks noGrp="1" noChangeArrowheads="1"/>
          </p:cNvSpPr>
          <p:nvPr>
            <p:ph type="sldNum" sz="quarter" idx="12"/>
          </p:nvPr>
        </p:nvSpPr>
        <p:spPr>
          <a:ln/>
        </p:spPr>
        <p:txBody>
          <a:bodyPr/>
          <a:lstStyle>
            <a:lvl1pPr>
              <a:defRPr/>
            </a:lvl1pPr>
          </a:lstStyle>
          <a:p>
            <a:fld id="{3CBAA4C6-FEF7-4294-98B3-C97E9BB5C54C}" type="slidenum">
              <a:rPr lang="en-US" altLang="en-US"/>
              <a:pPr/>
              <a:t>‹#›</a:t>
            </a:fld>
            <a:endParaRPr lang="en-US" altLang="en-US"/>
          </a:p>
        </p:txBody>
      </p:sp>
    </p:spTree>
    <p:extLst>
      <p:ext uri="{BB962C8B-B14F-4D97-AF65-F5344CB8AC3E}">
        <p14:creationId xmlns:p14="http://schemas.microsoft.com/office/powerpoint/2010/main" val="3984124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3937644-484B-4CAD-AD5C-DE12BE6B20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23F58B-8D2A-45EA-9DCD-7F71326B3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C4EA97-6F09-451E-AFE8-7A38BDF5E194}"/>
              </a:ext>
            </a:extLst>
          </p:cNvPr>
          <p:cNvSpPr>
            <a:spLocks noGrp="1" noChangeArrowheads="1"/>
          </p:cNvSpPr>
          <p:nvPr>
            <p:ph type="sldNum" sz="quarter" idx="12"/>
          </p:nvPr>
        </p:nvSpPr>
        <p:spPr>
          <a:ln/>
        </p:spPr>
        <p:txBody>
          <a:bodyPr/>
          <a:lstStyle>
            <a:lvl1pPr>
              <a:defRPr/>
            </a:lvl1pPr>
          </a:lstStyle>
          <a:p>
            <a:fld id="{3160DDC3-DF3D-48C9-8745-8B7CBA445D1C}" type="slidenum">
              <a:rPr lang="en-US" altLang="en-US"/>
              <a:pPr/>
              <a:t>‹#›</a:t>
            </a:fld>
            <a:endParaRPr lang="en-US" altLang="en-US"/>
          </a:p>
        </p:txBody>
      </p:sp>
    </p:spTree>
    <p:extLst>
      <p:ext uri="{BB962C8B-B14F-4D97-AF65-F5344CB8AC3E}">
        <p14:creationId xmlns:p14="http://schemas.microsoft.com/office/powerpoint/2010/main" val="20931519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6F61D29-D3B2-4F62-85F0-8782FD3284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EE816E-D019-49A2-9237-87455CF70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81C57D-F9EB-4EAF-BF07-0303130791C0}"/>
              </a:ext>
            </a:extLst>
          </p:cNvPr>
          <p:cNvSpPr>
            <a:spLocks noGrp="1" noChangeArrowheads="1"/>
          </p:cNvSpPr>
          <p:nvPr>
            <p:ph type="sldNum" sz="quarter" idx="12"/>
          </p:nvPr>
        </p:nvSpPr>
        <p:spPr>
          <a:ln/>
        </p:spPr>
        <p:txBody>
          <a:bodyPr/>
          <a:lstStyle>
            <a:lvl1pPr>
              <a:defRPr/>
            </a:lvl1pPr>
          </a:lstStyle>
          <a:p>
            <a:fld id="{B65292C4-A89F-4882-86E9-68E3C6BFD273}" type="slidenum">
              <a:rPr lang="en-US" altLang="en-US"/>
              <a:pPr/>
              <a:t>‹#›</a:t>
            </a:fld>
            <a:endParaRPr lang="en-US" altLang="en-US"/>
          </a:p>
        </p:txBody>
      </p:sp>
    </p:spTree>
    <p:extLst>
      <p:ext uri="{BB962C8B-B14F-4D97-AF65-F5344CB8AC3E}">
        <p14:creationId xmlns:p14="http://schemas.microsoft.com/office/powerpoint/2010/main" val="825373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72F9D16C-24A1-4355-9CF7-33CF5B9F93E4}"/>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54DC627-3638-4F63-B50F-AE4E880150BF}"/>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FC6EDE8-5730-42F0-9628-AE71A09DC382}"/>
              </a:ext>
            </a:extLst>
          </p:cNvPr>
          <p:cNvSpPr>
            <a:spLocks noGrp="1"/>
          </p:cNvSpPr>
          <p:nvPr>
            <p:ph type="sldNum" sz="quarter" idx="12"/>
          </p:nvPr>
        </p:nvSpPr>
        <p:spPr>
          <a:xfrm>
            <a:off x="8737600" y="6248400"/>
            <a:ext cx="2540000" cy="457200"/>
          </a:xfrm>
        </p:spPr>
        <p:txBody>
          <a:bodyPr/>
          <a:lstStyle>
            <a:lvl1pPr>
              <a:defRPr/>
            </a:lvl1pPr>
          </a:lstStyle>
          <a:p>
            <a:fld id="{83B4A952-A017-477C-8040-16AA9E3DE43A}" type="slidenum">
              <a:rPr lang="en-US" altLang="en-US"/>
              <a:pPr/>
              <a:t>‹#›</a:t>
            </a:fld>
            <a:endParaRPr lang="en-US" altLang="en-US"/>
          </a:p>
        </p:txBody>
      </p:sp>
    </p:spTree>
    <p:extLst>
      <p:ext uri="{BB962C8B-B14F-4D97-AF65-F5344CB8AC3E}">
        <p14:creationId xmlns:p14="http://schemas.microsoft.com/office/powerpoint/2010/main" val="1750986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1928599913"/>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277720616"/>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1815478018"/>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3695499885"/>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1671334164"/>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4196230141"/>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3005303182"/>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4105210836"/>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4275383069"/>
      </p:ext>
    </p:extLst>
  </p:cSld>
  <p:clrMapOvr>
    <a:masterClrMapping/>
  </p:clrMapOvr>
  <p:transition spd="slow" advTm="16000">
    <p:random/>
    <p:sndAc>
      <p:stSnd>
        <p:snd r:embed="rId1" name="projcto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3239182139"/>
      </p:ext>
    </p:extLst>
  </p:cSld>
  <p:clrMapOvr>
    <a:masterClrMapping/>
  </p:clrMapOvr>
  <p:transition spd="slow" advTm="16000">
    <p:random/>
    <p:sndAc>
      <p:stSnd>
        <p:snd r:embed="rId1" name="projctor.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3278031346"/>
      </p:ext>
    </p:extLst>
  </p:cSld>
  <p:clrMapOvr>
    <a:masterClrMapping/>
  </p:clrMapOvr>
  <p:transition spd="slow" advTm="16000">
    <p:random/>
    <p:sndAc>
      <p:stSnd>
        <p:snd r:embed="rId1" name="projcto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3867431076"/>
      </p:ext>
    </p:extLst>
  </p:cSld>
  <p:clrMapOvr>
    <a:masterClrMapping/>
  </p:clrMapOvr>
  <p:transition spd="slow" advTm="16000">
    <p:random/>
    <p:sndAc>
      <p:stSnd>
        <p:snd r:embed="rId1" name="projctor.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2789792208"/>
      </p:ext>
    </p:extLst>
  </p:cSld>
  <p:clrMapOvr>
    <a:masterClrMapping/>
  </p:clrMapOvr>
  <p:transition spd="slow" advTm="16000">
    <p:random/>
    <p:sndAc>
      <p:stSnd>
        <p:snd r:embed="rId1" name="projctor.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3832577926"/>
      </p:ext>
    </p:extLst>
  </p:cSld>
  <p:clrMapOvr>
    <a:masterClrMapping/>
  </p:clrMapOvr>
  <p:transition spd="slow" advTm="16000">
    <p:random/>
    <p:sndAc>
      <p:stSnd>
        <p:snd r:embed="rId1" name="projctor.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3078715067"/>
      </p:ext>
    </p:extLst>
  </p:cSld>
  <p:clrMapOvr>
    <a:masterClrMapping/>
  </p:clrMapOvr>
  <p:transition spd="slow" advTm="16000">
    <p:random/>
    <p:sndAc>
      <p:stSnd>
        <p:snd r:embed="rId1" name="projctor.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4104449641"/>
      </p:ext>
    </p:extLst>
  </p:cSld>
  <p:clrMapOvr>
    <a:masterClrMapping/>
  </p:clrMapOvr>
  <p:transition spd="slow" advTm="16000">
    <p:random/>
    <p:sndAc>
      <p:stSnd>
        <p:snd r:embed="rId1" name="projcto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1862056219"/>
      </p:ext>
    </p:extLst>
  </p:cSld>
  <p:clrMapOvr>
    <a:masterClrMapping/>
  </p:clrMapOvr>
  <p:transition spd="slow" advTm="16000">
    <p:random/>
    <p:sndAc>
      <p:stSnd>
        <p:snd r:embed="rId1" name="projctor.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2674487840"/>
      </p:ext>
    </p:extLst>
  </p:cSld>
  <p:clrMapOvr>
    <a:masterClrMapping/>
  </p:clrMapOvr>
  <p:transition spd="slow" advTm="16000">
    <p:random/>
    <p:sndAc>
      <p:stSnd>
        <p:snd r:embed="rId1" name="projctor.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2743842544"/>
      </p:ext>
    </p:extLst>
  </p:cSld>
  <p:clrMapOvr>
    <a:masterClrMapping/>
  </p:clrMapOvr>
  <p:transition spd="slow" advTm="16000">
    <p:random/>
    <p:sndAc>
      <p:stSnd>
        <p:snd r:embed="rId1" name="projctor.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6B5DA3D4-1F62-4585-88FE-714853D8A5C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F1958-93D6-4BF2-803C-88D9BBC187C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CEAB21-F6C5-4FAD-80E8-B7A508E9C0CD}"/>
              </a:ext>
            </a:extLst>
          </p:cNvPr>
          <p:cNvSpPr>
            <a:spLocks noGrp="1" noChangeArrowheads="1"/>
          </p:cNvSpPr>
          <p:nvPr>
            <p:ph type="sldNum" sz="quarter" idx="12"/>
          </p:nvPr>
        </p:nvSpPr>
        <p:spPr/>
        <p:txBody>
          <a:bodyPr/>
          <a:lstStyle>
            <a:lvl1pPr>
              <a:defRPr/>
            </a:lvl1pPr>
          </a:lstStyle>
          <a:p>
            <a:fld id="{C86E2751-11AF-42C9-B02E-BBB3B80B5839}" type="slidenum">
              <a:rPr lang="en-US" altLang="en-US"/>
              <a:pPr/>
              <a:t>‹#›</a:t>
            </a:fld>
            <a:endParaRPr lang="en-US" altLang="en-US"/>
          </a:p>
        </p:txBody>
      </p:sp>
    </p:spTree>
    <p:extLst>
      <p:ext uri="{BB962C8B-B14F-4D97-AF65-F5344CB8AC3E}">
        <p14:creationId xmlns:p14="http://schemas.microsoft.com/office/powerpoint/2010/main" val="313890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F24BE-0374-46C3-8ECD-9B7167FAF9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2DED28-F46F-4E17-8AB6-DFD010B7A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B42260-0949-4F21-9739-4D00FC035CC6}"/>
              </a:ext>
            </a:extLst>
          </p:cNvPr>
          <p:cNvSpPr>
            <a:spLocks noGrp="1" noChangeArrowheads="1"/>
          </p:cNvSpPr>
          <p:nvPr>
            <p:ph type="sldNum" sz="quarter" idx="12"/>
          </p:nvPr>
        </p:nvSpPr>
        <p:spPr>
          <a:ln/>
        </p:spPr>
        <p:txBody>
          <a:bodyPr/>
          <a:lstStyle>
            <a:lvl1pPr>
              <a:defRPr/>
            </a:lvl1pPr>
          </a:lstStyle>
          <a:p>
            <a:fld id="{733525AD-1141-48A1-B24B-C754DC09D1BF}" type="slidenum">
              <a:rPr lang="en-US" altLang="en-US"/>
              <a:pPr/>
              <a:t>‹#›</a:t>
            </a:fld>
            <a:endParaRPr lang="en-US" altLang="en-US"/>
          </a:p>
        </p:txBody>
      </p:sp>
    </p:spTree>
    <p:extLst>
      <p:ext uri="{BB962C8B-B14F-4D97-AF65-F5344CB8AC3E}">
        <p14:creationId xmlns:p14="http://schemas.microsoft.com/office/powerpoint/2010/main" val="354875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EFF0D3-DF30-48EF-80F5-FD4B9EAB1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051823-2117-4585-B589-76D7E48FC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1D6B36-2F32-4EE3-811C-A1E35664A55B}"/>
              </a:ext>
            </a:extLst>
          </p:cNvPr>
          <p:cNvSpPr>
            <a:spLocks noGrp="1" noChangeArrowheads="1"/>
          </p:cNvSpPr>
          <p:nvPr>
            <p:ph type="sldNum" sz="quarter" idx="12"/>
          </p:nvPr>
        </p:nvSpPr>
        <p:spPr>
          <a:ln/>
        </p:spPr>
        <p:txBody>
          <a:bodyPr/>
          <a:lstStyle>
            <a:lvl1pPr>
              <a:defRPr/>
            </a:lvl1pPr>
          </a:lstStyle>
          <a:p>
            <a:fld id="{295C7278-B42C-48F4-A190-5DE6F3F1DA42}" type="slidenum">
              <a:rPr lang="en-US" altLang="en-US"/>
              <a:pPr/>
              <a:t>‹#›</a:t>
            </a:fld>
            <a:endParaRPr lang="en-US" altLang="en-US"/>
          </a:p>
        </p:txBody>
      </p:sp>
    </p:spTree>
    <p:extLst>
      <p:ext uri="{BB962C8B-B14F-4D97-AF65-F5344CB8AC3E}">
        <p14:creationId xmlns:p14="http://schemas.microsoft.com/office/powerpoint/2010/main" val="4026471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53B40E-341A-4D21-BB1C-DB036D87A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2B1EA-AE25-4059-83DC-E92C74E881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8B9E4A-540E-498F-A7D4-87331D8B4E4B}"/>
              </a:ext>
            </a:extLst>
          </p:cNvPr>
          <p:cNvSpPr>
            <a:spLocks noGrp="1" noChangeArrowheads="1"/>
          </p:cNvSpPr>
          <p:nvPr>
            <p:ph type="sldNum" sz="quarter" idx="12"/>
          </p:nvPr>
        </p:nvSpPr>
        <p:spPr>
          <a:ln/>
        </p:spPr>
        <p:txBody>
          <a:bodyPr/>
          <a:lstStyle>
            <a:lvl1pPr>
              <a:defRPr/>
            </a:lvl1pPr>
          </a:lstStyle>
          <a:p>
            <a:fld id="{B8BDC704-7B84-4B31-92E3-E43E955DC5EE}" type="slidenum">
              <a:rPr lang="en-US" altLang="en-US"/>
              <a:pPr/>
              <a:t>‹#›</a:t>
            </a:fld>
            <a:endParaRPr lang="en-US" altLang="en-US"/>
          </a:p>
        </p:txBody>
      </p:sp>
    </p:spTree>
    <p:extLst>
      <p:ext uri="{BB962C8B-B14F-4D97-AF65-F5344CB8AC3E}">
        <p14:creationId xmlns:p14="http://schemas.microsoft.com/office/powerpoint/2010/main" val="2523038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C18361-B5CF-442E-BFF5-FB8208FC08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881460-83BE-4C38-9161-6ADD35A9C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1FE77F8-99EE-4639-803A-A53C1522011D}"/>
              </a:ext>
            </a:extLst>
          </p:cNvPr>
          <p:cNvSpPr>
            <a:spLocks noGrp="1" noChangeArrowheads="1"/>
          </p:cNvSpPr>
          <p:nvPr>
            <p:ph type="sldNum" sz="quarter" idx="12"/>
          </p:nvPr>
        </p:nvSpPr>
        <p:spPr>
          <a:ln/>
        </p:spPr>
        <p:txBody>
          <a:bodyPr/>
          <a:lstStyle>
            <a:lvl1pPr>
              <a:defRPr/>
            </a:lvl1pPr>
          </a:lstStyle>
          <a:p>
            <a:fld id="{7489F91B-6EA5-4AD7-8247-D7F3111363B9}" type="slidenum">
              <a:rPr lang="en-US" altLang="en-US"/>
              <a:pPr/>
              <a:t>‹#›</a:t>
            </a:fld>
            <a:endParaRPr lang="en-US" altLang="en-US"/>
          </a:p>
        </p:txBody>
      </p:sp>
    </p:spTree>
    <p:extLst>
      <p:ext uri="{BB962C8B-B14F-4D97-AF65-F5344CB8AC3E}">
        <p14:creationId xmlns:p14="http://schemas.microsoft.com/office/powerpoint/2010/main" val="2284487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EA861F-5C61-490E-9115-232AF971FF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81F03C-B2A4-4DA1-8D26-4334037AC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3D3E62-4046-450E-A9F1-2C32DEAC7114}"/>
              </a:ext>
            </a:extLst>
          </p:cNvPr>
          <p:cNvSpPr>
            <a:spLocks noGrp="1" noChangeArrowheads="1"/>
          </p:cNvSpPr>
          <p:nvPr>
            <p:ph type="sldNum" sz="quarter" idx="12"/>
          </p:nvPr>
        </p:nvSpPr>
        <p:spPr>
          <a:ln/>
        </p:spPr>
        <p:txBody>
          <a:bodyPr/>
          <a:lstStyle>
            <a:lvl1pPr>
              <a:defRPr/>
            </a:lvl1pPr>
          </a:lstStyle>
          <a:p>
            <a:fld id="{C185DD9C-CAFA-4B44-8CE2-5EA315E598F7}" type="slidenum">
              <a:rPr lang="en-US" altLang="en-US"/>
              <a:pPr/>
              <a:t>‹#›</a:t>
            </a:fld>
            <a:endParaRPr lang="en-US" altLang="en-US"/>
          </a:p>
        </p:txBody>
      </p:sp>
    </p:spTree>
    <p:extLst>
      <p:ext uri="{BB962C8B-B14F-4D97-AF65-F5344CB8AC3E}">
        <p14:creationId xmlns:p14="http://schemas.microsoft.com/office/powerpoint/2010/main" val="192512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3A2064-ABFC-4995-A779-E90B689525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B383DE-58AE-4824-AD3B-1FC46911AC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0A7B90-48E8-427C-89E4-935FF67EEBB3}"/>
              </a:ext>
            </a:extLst>
          </p:cNvPr>
          <p:cNvSpPr>
            <a:spLocks noGrp="1" noChangeArrowheads="1"/>
          </p:cNvSpPr>
          <p:nvPr>
            <p:ph type="sldNum" sz="quarter" idx="12"/>
          </p:nvPr>
        </p:nvSpPr>
        <p:spPr>
          <a:ln/>
        </p:spPr>
        <p:txBody>
          <a:bodyPr/>
          <a:lstStyle>
            <a:lvl1pPr>
              <a:defRPr/>
            </a:lvl1pPr>
          </a:lstStyle>
          <a:p>
            <a:fld id="{8DE6DA08-D083-40CE-9038-BF8F06336BE3}" type="slidenum">
              <a:rPr lang="en-US" altLang="en-US"/>
              <a:pPr/>
              <a:t>‹#›</a:t>
            </a:fld>
            <a:endParaRPr lang="en-US" altLang="en-US"/>
          </a:p>
        </p:txBody>
      </p:sp>
    </p:spTree>
    <p:extLst>
      <p:ext uri="{BB962C8B-B14F-4D97-AF65-F5344CB8AC3E}">
        <p14:creationId xmlns:p14="http://schemas.microsoft.com/office/powerpoint/2010/main" val="3856158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0325DB-44EB-4BD2-AC2D-A7D96D5297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92EDA9-D1B9-4512-962B-739F4CF512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02C259-B033-42BA-A694-6C470B9AFBD0}"/>
              </a:ext>
            </a:extLst>
          </p:cNvPr>
          <p:cNvSpPr>
            <a:spLocks noGrp="1" noChangeArrowheads="1"/>
          </p:cNvSpPr>
          <p:nvPr>
            <p:ph type="sldNum" sz="quarter" idx="12"/>
          </p:nvPr>
        </p:nvSpPr>
        <p:spPr>
          <a:ln/>
        </p:spPr>
        <p:txBody>
          <a:bodyPr/>
          <a:lstStyle>
            <a:lvl1pPr>
              <a:defRPr/>
            </a:lvl1pPr>
          </a:lstStyle>
          <a:p>
            <a:fld id="{74C16E81-A3AD-4994-A427-0546951B4AF4}" type="slidenum">
              <a:rPr lang="en-US" altLang="en-US"/>
              <a:pPr/>
              <a:t>‹#›</a:t>
            </a:fld>
            <a:endParaRPr lang="en-US" altLang="en-US"/>
          </a:p>
        </p:txBody>
      </p:sp>
    </p:spTree>
    <p:extLst>
      <p:ext uri="{BB962C8B-B14F-4D97-AF65-F5344CB8AC3E}">
        <p14:creationId xmlns:p14="http://schemas.microsoft.com/office/powerpoint/2010/main" val="37640855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C5F268-7BBA-40E5-BE18-5FCD08DB88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6D4631-4724-4446-BE9D-806C0C298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F91D11-B4EA-43DA-B1AA-A1F1E76DBE99}"/>
              </a:ext>
            </a:extLst>
          </p:cNvPr>
          <p:cNvSpPr>
            <a:spLocks noGrp="1" noChangeArrowheads="1"/>
          </p:cNvSpPr>
          <p:nvPr>
            <p:ph type="sldNum" sz="quarter" idx="12"/>
          </p:nvPr>
        </p:nvSpPr>
        <p:spPr>
          <a:ln/>
        </p:spPr>
        <p:txBody>
          <a:bodyPr/>
          <a:lstStyle>
            <a:lvl1pPr>
              <a:defRPr/>
            </a:lvl1pPr>
          </a:lstStyle>
          <a:p>
            <a:fld id="{84E3DA26-C89A-4D71-BC5A-27D7AA423004}" type="slidenum">
              <a:rPr lang="en-US" altLang="en-US"/>
              <a:pPr/>
              <a:t>‹#›</a:t>
            </a:fld>
            <a:endParaRPr lang="en-US" altLang="en-US"/>
          </a:p>
        </p:txBody>
      </p:sp>
    </p:spTree>
    <p:extLst>
      <p:ext uri="{BB962C8B-B14F-4D97-AF65-F5344CB8AC3E}">
        <p14:creationId xmlns:p14="http://schemas.microsoft.com/office/powerpoint/2010/main" val="854538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BA4AA-AB9F-4A2A-8A94-83AC72A6D9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109B2B-FBE5-4FD1-B81F-B8AB9BC65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513893-F485-443E-B88E-2A326F6CD30F}"/>
              </a:ext>
            </a:extLst>
          </p:cNvPr>
          <p:cNvSpPr>
            <a:spLocks noGrp="1" noChangeArrowheads="1"/>
          </p:cNvSpPr>
          <p:nvPr>
            <p:ph type="sldNum" sz="quarter" idx="12"/>
          </p:nvPr>
        </p:nvSpPr>
        <p:spPr>
          <a:ln/>
        </p:spPr>
        <p:txBody>
          <a:bodyPr/>
          <a:lstStyle>
            <a:lvl1pPr>
              <a:defRPr/>
            </a:lvl1pPr>
          </a:lstStyle>
          <a:p>
            <a:fld id="{1B1A71C0-1C0B-4F44-9B9D-1192BC1C0B7B}" type="slidenum">
              <a:rPr lang="en-US" altLang="en-US"/>
              <a:pPr/>
              <a:t>‹#›</a:t>
            </a:fld>
            <a:endParaRPr lang="en-US" altLang="en-US"/>
          </a:p>
        </p:txBody>
      </p:sp>
    </p:spTree>
    <p:extLst>
      <p:ext uri="{BB962C8B-B14F-4D97-AF65-F5344CB8AC3E}">
        <p14:creationId xmlns:p14="http://schemas.microsoft.com/office/powerpoint/2010/main" val="4191548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C9EDA2-804A-40DC-B784-1836EE611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41C497-E6EE-439F-B90A-099C741821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E5C3F-39E6-4E4E-AA62-C54E6989F3D6}"/>
              </a:ext>
            </a:extLst>
          </p:cNvPr>
          <p:cNvSpPr>
            <a:spLocks noGrp="1" noChangeArrowheads="1"/>
          </p:cNvSpPr>
          <p:nvPr>
            <p:ph type="sldNum" sz="quarter" idx="12"/>
          </p:nvPr>
        </p:nvSpPr>
        <p:spPr>
          <a:ln/>
        </p:spPr>
        <p:txBody>
          <a:bodyPr/>
          <a:lstStyle>
            <a:lvl1pPr>
              <a:defRPr/>
            </a:lvl1pPr>
          </a:lstStyle>
          <a:p>
            <a:fld id="{A24E8EB9-0635-4D49-956E-A03CC7F29B31}" type="slidenum">
              <a:rPr lang="en-US" altLang="en-US"/>
              <a:pPr/>
              <a:t>‹#›</a:t>
            </a:fld>
            <a:endParaRPr lang="en-US" altLang="en-US"/>
          </a:p>
        </p:txBody>
      </p:sp>
    </p:spTree>
    <p:extLst>
      <p:ext uri="{BB962C8B-B14F-4D97-AF65-F5344CB8AC3E}">
        <p14:creationId xmlns:p14="http://schemas.microsoft.com/office/powerpoint/2010/main" val="3087192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C7DB2F-9090-43C8-B65E-A2986F212E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C407D2-A764-4EE3-9057-07A603447E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499566-9ECE-4F03-8A74-F656D47FB17D}"/>
              </a:ext>
            </a:extLst>
          </p:cNvPr>
          <p:cNvSpPr>
            <a:spLocks noGrp="1" noChangeArrowheads="1"/>
          </p:cNvSpPr>
          <p:nvPr>
            <p:ph type="sldNum" sz="quarter" idx="12"/>
          </p:nvPr>
        </p:nvSpPr>
        <p:spPr>
          <a:ln/>
        </p:spPr>
        <p:txBody>
          <a:bodyPr/>
          <a:lstStyle>
            <a:lvl1pPr>
              <a:defRPr/>
            </a:lvl1pPr>
          </a:lstStyle>
          <a:p>
            <a:fld id="{13817584-E22B-4BE3-AEFC-2F3D1F4E8E20}" type="slidenum">
              <a:rPr lang="en-US" altLang="en-US"/>
              <a:pPr/>
              <a:t>‹#›</a:t>
            </a:fld>
            <a:endParaRPr lang="en-US" altLang="en-US"/>
          </a:p>
        </p:txBody>
      </p:sp>
    </p:spTree>
    <p:extLst>
      <p:ext uri="{BB962C8B-B14F-4D97-AF65-F5344CB8AC3E}">
        <p14:creationId xmlns:p14="http://schemas.microsoft.com/office/powerpoint/2010/main" val="320428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7/13/2020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3153B09-8AC4-4DFF-A72B-A22FA13B4E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22AB50-AD5F-4680-B710-A652A15DEB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619D61-CA9F-4EC6-9282-0AAF64BFCEB6}"/>
              </a:ext>
            </a:extLst>
          </p:cNvPr>
          <p:cNvSpPr>
            <a:spLocks noGrp="1" noChangeArrowheads="1"/>
          </p:cNvSpPr>
          <p:nvPr>
            <p:ph type="sldNum" sz="quarter" idx="12"/>
          </p:nvPr>
        </p:nvSpPr>
        <p:spPr>
          <a:ln/>
        </p:spPr>
        <p:txBody>
          <a:bodyPr/>
          <a:lstStyle>
            <a:lvl1pPr>
              <a:defRPr/>
            </a:lvl1pPr>
          </a:lstStyle>
          <a:p>
            <a:fld id="{DC71083D-A790-4E50-BC8F-2BDC7D8A5A74}" type="slidenum">
              <a:rPr lang="en-US" altLang="en-US"/>
              <a:pPr/>
              <a:t>‹#›</a:t>
            </a:fld>
            <a:endParaRPr lang="en-US" altLang="en-US"/>
          </a:p>
        </p:txBody>
      </p:sp>
    </p:spTree>
    <p:extLst>
      <p:ext uri="{BB962C8B-B14F-4D97-AF65-F5344CB8AC3E}">
        <p14:creationId xmlns:p14="http://schemas.microsoft.com/office/powerpoint/2010/main" val="302421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D3CFB6E0-33BF-425D-86D0-B7860C2167EF}"/>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C4CB54C-02AB-4844-BA47-73B82DCF5C12}"/>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BC5484F-2B24-49DD-AFE2-9664732023FC}"/>
              </a:ext>
            </a:extLst>
          </p:cNvPr>
          <p:cNvSpPr>
            <a:spLocks noGrp="1"/>
          </p:cNvSpPr>
          <p:nvPr>
            <p:ph type="sldNum" sz="quarter" idx="12"/>
          </p:nvPr>
        </p:nvSpPr>
        <p:spPr>
          <a:xfrm>
            <a:off x="8737600" y="6248400"/>
            <a:ext cx="2540000" cy="457200"/>
          </a:xfrm>
        </p:spPr>
        <p:txBody>
          <a:bodyPr/>
          <a:lstStyle>
            <a:lvl1pPr>
              <a:defRPr/>
            </a:lvl1pPr>
          </a:lstStyle>
          <a:p>
            <a:fld id="{ACF21CCA-4E47-43A3-8029-9836EA38367A}" type="slidenum">
              <a:rPr lang="en-US" altLang="en-US"/>
              <a:pPr/>
              <a:t>‹#›</a:t>
            </a:fld>
            <a:endParaRPr lang="en-US" altLang="en-US"/>
          </a:p>
        </p:txBody>
      </p:sp>
    </p:spTree>
    <p:extLst>
      <p:ext uri="{BB962C8B-B14F-4D97-AF65-F5344CB8AC3E}">
        <p14:creationId xmlns:p14="http://schemas.microsoft.com/office/powerpoint/2010/main" val="102910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43886" y="2786900"/>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91034" y="2691347"/>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9280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097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173092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646176"/>
            <a:ext cx="10523253" cy="5535168"/>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06040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597408"/>
            <a:ext cx="10551240" cy="5644896"/>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4262443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359301"/>
            <a:ext cx="6458325" cy="2140704"/>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107310" y="2735537"/>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54458" y="2639984"/>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6865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AF7A58"/>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9494496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9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audio" Target="../media/audio1.wav"/><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4.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7.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7/13/2020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7/13/2020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115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7/13/2020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cxnSp>
        <p:nvCxnSpPr>
          <p:cNvPr id="8" name="Straight Arrow Connector 7">
            <a:extLst>
              <a:ext uri="{FF2B5EF4-FFF2-40B4-BE49-F238E27FC236}">
                <a16:creationId xmlns:a16="http://schemas.microsoft.com/office/drawing/2014/main" id="{083A7523-CFB5-4E5A-9F7B-9A4163E0AD11}"/>
              </a:ext>
            </a:extLst>
          </p:cNvPr>
          <p:cNvCxnSpPr/>
          <p:nvPr userDrawn="1"/>
        </p:nvCxnSpPr>
        <p:spPr>
          <a:xfrm>
            <a:off x="838200" y="365127"/>
            <a:ext cx="0" cy="58118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D1D23F-B745-47A7-BE74-8AED7AA2357F}"/>
              </a:ext>
            </a:extLst>
          </p:cNvPr>
          <p:cNvCxnSpPr/>
          <p:nvPr userDrawn="1"/>
        </p:nvCxnSpPr>
        <p:spPr>
          <a:xfrm>
            <a:off x="838199" y="365126"/>
            <a:ext cx="10672099"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838198" y="353044"/>
            <a:ext cx="2308125" cy="13094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5508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8AFB01-B3AD-45D8-AAA8-88355340EE7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6E0DDA4-6697-4747-A56C-715320A1748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A55F0A-1B57-4B58-B942-377449F85EB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BFAF84FC-7894-42A8-AB69-A27FF96A64C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058C691-17BE-480D-9DBB-EF8063B6A64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D7C7020-F5F5-49E3-AB92-AA9941211D90}" type="slidenum">
              <a:rPr lang="en-US" altLang="en-US"/>
              <a:pPr/>
              <a:t>‹#›</a:t>
            </a:fld>
            <a:endParaRPr lang="en-US" altLang="en-US"/>
          </a:p>
        </p:txBody>
      </p:sp>
    </p:spTree>
    <p:extLst>
      <p:ext uri="{BB962C8B-B14F-4D97-AF65-F5344CB8AC3E}">
        <p14:creationId xmlns:p14="http://schemas.microsoft.com/office/powerpoint/2010/main" val="401714844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654174416"/>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9B4A3B4-2F24-468F-94F4-4DB33C2AEB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2CEBF3E1-2560-4608-9104-C5E7984ADE8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B13EF9-57DF-41D8-B392-8714A87F7F9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67EEB05-9030-4460-91EC-7E5CEDA8DF2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25CAD1AB-577B-4023-A963-2A0FA4AE02E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5B8E4A3-6626-4B2A-AB04-5AFB4354DD3A}" type="slidenum">
              <a:rPr lang="en-US" altLang="en-US"/>
              <a:pPr/>
              <a:t>‹#›</a:t>
            </a:fld>
            <a:endParaRPr lang="en-US" altLang="en-US"/>
          </a:p>
        </p:txBody>
      </p:sp>
    </p:spTree>
    <p:extLst>
      <p:ext uri="{BB962C8B-B14F-4D97-AF65-F5344CB8AC3E}">
        <p14:creationId xmlns:p14="http://schemas.microsoft.com/office/powerpoint/2010/main" val="263267253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215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1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17.g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9.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hyperlink" Target="https://ref.ly/logosres/cmagjul1989?ref=Page.p+21&amp;off=38"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hyperlink" Target="https://ref.ly/logosres/cmagjul1989?ref=Page.p+21&amp;off=1851"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ref.ly/logosres/everett21ec?ref=Page.p+14&amp;off=921&amp;ctx=V.+~Characteristics%0aThe+book+of+Ecclesia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ref.ly/logosres/everett21ec?ref=Page.p+16&amp;off=791&amp;ctx=finds+it+structure.%0a~A.+Primary+Theme+(Fo"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ref.ly/logosres/everett21ec?ref=Page.p+19&amp;off=101&amp;ctx=the+Books+of+Poetry%0a~B.+Secondary+Them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ref.ly/logosres/everett21ec?ref=Page.p+20&amp;off=732&amp;ctx=can+enjoy+each+day.%0a~C.+Third+Theme+(Impe"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slide" Target="slide53.xml"/><Relationship Id="rId1" Type="http://schemas.openxmlformats.org/officeDocument/2006/relationships/slideLayout" Target="../slideLayouts/slideLayout2.xml"/><Relationship Id="rId4" Type="http://schemas.openxmlformats.org/officeDocument/2006/relationships/slide" Target="slide121.xml"/></Relationships>
</file>

<file path=ppt/slides/_rels/slide5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712269"/>
            <a:ext cx="3793678" cy="3661239"/>
          </a:xfrm>
        </p:spPr>
        <p:txBody>
          <a:bodyPr>
            <a:noAutofit/>
          </a:bodyPr>
          <a:lstStyle/>
          <a:p>
            <a:r>
              <a:rPr lang="en-US" sz="4800" b="1" dirty="0">
                <a:latin typeface="Algerian" panose="04020705040A02060702" pitchFamily="82" charset="0"/>
              </a:rPr>
              <a:t>Ancient Solomon  still teaches today </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a:bodyPr>
          <a:lstStyle/>
          <a:p>
            <a:r>
              <a:rPr lang="en-US" dirty="0">
                <a:latin typeface="Colonna MT" panose="04020805060202030203" pitchFamily="82" charset="0"/>
              </a:rPr>
              <a:t>By David Lee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7647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SECULARIST</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So I turned to consider wisdom, madness and folly; for what will the man do who will come after the king except what has already been done? And I saw that wisdom excels folly as light excels darkness. The wise man’s eyes are in his head, but the fool walks in darkness. </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2:12-14a</a:t>
            </a:r>
          </a:p>
        </p:txBody>
      </p:sp>
    </p:spTree>
    <p:extLst>
      <p:ext uri="{BB962C8B-B14F-4D97-AF65-F5344CB8AC3E}">
        <p14:creationId xmlns:p14="http://schemas.microsoft.com/office/powerpoint/2010/main" val="1195552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And yet I know that one fate befalls them both. Then I said to myself, “As is the fate of the fool, it will also befall me. Why then have I been extremely wise?” So I said to myself, “This too is vanity.” </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2:14b-15</a:t>
            </a:r>
          </a:p>
        </p:txBody>
      </p:sp>
    </p:spTree>
    <p:extLst>
      <p:ext uri="{BB962C8B-B14F-4D97-AF65-F5344CB8AC3E}">
        <p14:creationId xmlns:p14="http://schemas.microsoft.com/office/powerpoint/2010/main" val="2884697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a:bodyPr>
          <a:lstStyle/>
          <a:p>
            <a:r>
              <a:rPr lang="en-US" dirty="0"/>
              <a:t>For there is no lasting remembrance of the wise man as with the fool, inasmuch as in the coming days all will be forgotten. And how the wise man and the fool alike die! So I hated life, for the work which had been done under the sun was grievous to me; because everything is futility and striving after wind.</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2:16-17</a:t>
            </a:r>
          </a:p>
        </p:txBody>
      </p:sp>
    </p:spTree>
    <p:extLst>
      <p:ext uri="{BB962C8B-B14F-4D97-AF65-F5344CB8AC3E}">
        <p14:creationId xmlns:p14="http://schemas.microsoft.com/office/powerpoint/2010/main" val="1088294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Thus I hated all the fruit of my labor for which I had labored under the sun, for I must leave it to the man who will come after me.</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2:18</a:t>
            </a:r>
          </a:p>
        </p:txBody>
      </p:sp>
    </p:spTree>
    <p:extLst>
      <p:ext uri="{BB962C8B-B14F-4D97-AF65-F5344CB8AC3E}">
        <p14:creationId xmlns:p14="http://schemas.microsoft.com/office/powerpoint/2010/main" val="725653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And who knows whether he will be a wise man or a fool? Yet he will have control over all the fruit of my labor for which I have labored by acting wisely under the sun. This too is vanity.</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2:19</a:t>
            </a:r>
          </a:p>
        </p:txBody>
      </p:sp>
    </p:spTree>
    <p:extLst>
      <p:ext uri="{BB962C8B-B14F-4D97-AF65-F5344CB8AC3E}">
        <p14:creationId xmlns:p14="http://schemas.microsoft.com/office/powerpoint/2010/main" val="4204720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Therefore I completely despaired of all the fruit of my labor for which I had labored under the sun. When there is a man who has labored with wisdom, knowledge and skill, then he gives his legacy to one who has not labored with them. This too is vanity and a great evil. </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2:20-21</a:t>
            </a:r>
          </a:p>
        </p:txBody>
      </p:sp>
    </p:spTree>
    <p:extLst>
      <p:ext uri="{BB962C8B-B14F-4D97-AF65-F5344CB8AC3E}">
        <p14:creationId xmlns:p14="http://schemas.microsoft.com/office/powerpoint/2010/main" val="2864706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50961" y="572798"/>
            <a:ext cx="10141368" cy="4906719"/>
          </a:xfrm>
        </p:spPr>
        <p:txBody>
          <a:bodyPr>
            <a:normAutofit/>
          </a:bodyPr>
          <a:lstStyle/>
          <a:p>
            <a:r>
              <a:rPr lang="en-US" dirty="0"/>
              <a:t>For what does a man get in all his labor and in his striving with which he labors under the sun? Because all his days his task is painful and grievous; even at night his mind does not rest. This too is vanity.</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2:22-23</a:t>
            </a:r>
          </a:p>
        </p:txBody>
      </p:sp>
    </p:spTree>
    <p:extLst>
      <p:ext uri="{BB962C8B-B14F-4D97-AF65-F5344CB8AC3E}">
        <p14:creationId xmlns:p14="http://schemas.microsoft.com/office/powerpoint/2010/main" val="18396902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50961" y="572798"/>
            <a:ext cx="9974027" cy="4906719"/>
          </a:xfrm>
        </p:spPr>
        <p:txBody>
          <a:bodyPr>
            <a:normAutofit/>
          </a:bodyPr>
          <a:lstStyle/>
          <a:p>
            <a:r>
              <a:rPr lang="en-US" dirty="0"/>
              <a:t>There is nothing better for a man than to eat and drink and tell himself that his labor is good. This also I have seen that it is from the hand of God. For who can eat and who can have enjoyment without Him?</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2:24-25</a:t>
            </a:r>
          </a:p>
        </p:txBody>
      </p:sp>
    </p:spTree>
    <p:extLst>
      <p:ext uri="{BB962C8B-B14F-4D97-AF65-F5344CB8AC3E}">
        <p14:creationId xmlns:p14="http://schemas.microsoft.com/office/powerpoint/2010/main" val="15571222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Observation</a:t>
            </a:r>
          </a:p>
        </p:txBody>
      </p:sp>
      <p:sp>
        <p:nvSpPr>
          <p:cNvPr id="5" name="Text Placeholder 4"/>
          <p:cNvSpPr>
            <a:spLocks noGrp="1"/>
          </p:cNvSpPr>
          <p:nvPr>
            <p:ph type="body" sz="quarter" idx="10"/>
          </p:nvPr>
        </p:nvSpPr>
        <p:spPr/>
        <p:txBody>
          <a:bodyPr>
            <a:normAutofit/>
          </a:bodyPr>
          <a:lstStyle/>
          <a:p>
            <a:r>
              <a:rPr lang="en-US" sz="5333" dirty="0"/>
              <a:t>The ability to experience joy is not related to what we do. </a:t>
            </a:r>
          </a:p>
        </p:txBody>
      </p:sp>
    </p:spTree>
    <p:extLst>
      <p:ext uri="{BB962C8B-B14F-4D97-AF65-F5344CB8AC3E}">
        <p14:creationId xmlns:p14="http://schemas.microsoft.com/office/powerpoint/2010/main" val="35751766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pPr marL="0" indent="0">
              <a:buNone/>
            </a:pPr>
            <a:r>
              <a:rPr lang="en-US" sz="5333" dirty="0"/>
              <a:t>We experience the relationship</a:t>
            </a:r>
            <a:br>
              <a:rPr lang="en-US" sz="5333" dirty="0"/>
            </a:br>
            <a:r>
              <a:rPr lang="en-US" sz="5333" dirty="0"/>
              <a:t>of joy in several ways:</a:t>
            </a:r>
            <a:br>
              <a:rPr lang="en-US" sz="5333" dirty="0"/>
            </a:br>
            <a:endParaRPr lang="en-US" sz="2133" dirty="0"/>
          </a:p>
          <a:p>
            <a:pPr marL="0" indent="0">
              <a:buNone/>
            </a:pPr>
            <a:r>
              <a:rPr lang="en-US" dirty="0"/>
              <a:t>	</a:t>
            </a:r>
            <a:r>
              <a:rPr lang="en-US" sz="4800" dirty="0"/>
              <a:t>- Salvation</a:t>
            </a:r>
          </a:p>
          <a:p>
            <a:pPr marL="0" indent="0">
              <a:buNone/>
            </a:pPr>
            <a:r>
              <a:rPr lang="en-US" sz="4800" dirty="0"/>
              <a:t>	- Hope</a:t>
            </a:r>
          </a:p>
          <a:p>
            <a:pPr marL="0" indent="0">
              <a:buNone/>
            </a:pPr>
            <a:r>
              <a:rPr lang="en-US" sz="4800" dirty="0"/>
              <a:t>	- Insight</a:t>
            </a:r>
          </a:p>
          <a:p>
            <a:pPr marL="0" indent="0">
              <a:buNone/>
            </a:pPr>
            <a:r>
              <a:rPr lang="en-US" sz="4800" dirty="0"/>
              <a:t>	- Love</a:t>
            </a:r>
          </a:p>
        </p:txBody>
      </p:sp>
    </p:spTree>
    <p:extLst>
      <p:ext uri="{BB962C8B-B14F-4D97-AF65-F5344CB8AC3E}">
        <p14:creationId xmlns:p14="http://schemas.microsoft.com/office/powerpoint/2010/main" val="266120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059" y="597408"/>
            <a:ext cx="11737788" cy="5644896"/>
          </a:xfrm>
        </p:spPr>
        <p:txBody>
          <a:bodyPr>
            <a:normAutofit/>
          </a:bodyPr>
          <a:lstStyle/>
          <a:p>
            <a:r>
              <a:rPr lang="en-US" dirty="0"/>
              <a:t>Relationship with Christ</a:t>
            </a:r>
            <a:br>
              <a:rPr lang="en-US" dirty="0"/>
            </a:br>
            <a:r>
              <a:rPr lang="en-US" dirty="0"/>
              <a:t>↓</a:t>
            </a:r>
            <a:br>
              <a:rPr lang="en-US" dirty="0"/>
            </a:br>
            <a:r>
              <a:rPr lang="en-US" dirty="0"/>
              <a:t>Satisfaction</a:t>
            </a:r>
            <a:br>
              <a:rPr lang="en-US" dirty="0"/>
            </a:br>
            <a:r>
              <a:rPr lang="en-US" dirty="0"/>
              <a:t>↓</a:t>
            </a:r>
            <a:br>
              <a:rPr lang="is-IS" dirty="0"/>
            </a:br>
            <a:r>
              <a:rPr lang="en-US" dirty="0"/>
              <a:t>Love, Joy, Peace</a:t>
            </a:r>
          </a:p>
        </p:txBody>
      </p:sp>
    </p:spTree>
    <p:extLst>
      <p:ext uri="{BB962C8B-B14F-4D97-AF65-F5344CB8AC3E}">
        <p14:creationId xmlns:p14="http://schemas.microsoft.com/office/powerpoint/2010/main" val="23723829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67" dirty="0"/>
              <a:t>Solomon is saying that satisfaction, joy and peace work from the </a:t>
            </a:r>
            <a:r>
              <a:rPr lang="en-US" sz="5867" u="sng" dirty="0"/>
              <a:t>inside</a:t>
            </a:r>
            <a:r>
              <a:rPr lang="en-US" sz="5867" dirty="0"/>
              <a:t> out!</a:t>
            </a:r>
          </a:p>
        </p:txBody>
      </p:sp>
    </p:spTree>
    <p:extLst>
      <p:ext uri="{BB962C8B-B14F-4D97-AF65-F5344CB8AC3E}">
        <p14:creationId xmlns:p14="http://schemas.microsoft.com/office/powerpoint/2010/main" val="36978006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For to a person who is good in His sight He has given wisdom and knowledge and joy, while to the sinner He has given the task of gathering and collecting so that he may give to one who is good in God’s sight. This too is vanity and striving after wind.</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2:26</a:t>
            </a:r>
          </a:p>
        </p:txBody>
      </p:sp>
    </p:spTree>
    <p:extLst>
      <p:ext uri="{BB962C8B-B14F-4D97-AF65-F5344CB8AC3E}">
        <p14:creationId xmlns:p14="http://schemas.microsoft.com/office/powerpoint/2010/main" val="34462233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essence of one’s being is rooted in one’s relationship with God. </a:t>
            </a:r>
          </a:p>
        </p:txBody>
      </p:sp>
    </p:spTree>
    <p:extLst>
      <p:ext uri="{BB962C8B-B14F-4D97-AF65-F5344CB8AC3E}">
        <p14:creationId xmlns:p14="http://schemas.microsoft.com/office/powerpoint/2010/main" val="1724633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Solomon’s Point</a:t>
            </a:r>
          </a:p>
        </p:txBody>
      </p:sp>
      <p:sp>
        <p:nvSpPr>
          <p:cNvPr id="4" name="Text Placeholder 3"/>
          <p:cNvSpPr>
            <a:spLocks noGrp="1"/>
          </p:cNvSpPr>
          <p:nvPr>
            <p:ph type="body" sz="quarter" idx="10"/>
          </p:nvPr>
        </p:nvSpPr>
        <p:spPr/>
        <p:txBody>
          <a:bodyPr/>
          <a:lstStyle/>
          <a:p>
            <a:pPr marL="685783" indent="-685783">
              <a:buFont typeface="+mj-lt"/>
              <a:buAutoNum type="arabicPeriod"/>
            </a:pPr>
            <a:r>
              <a:rPr lang="en-US" dirty="0"/>
              <a:t>Satisfaction is available to everyone </a:t>
            </a:r>
            <a:r>
              <a:rPr lang="en-US" dirty="0" err="1"/>
              <a:t>irregardless</a:t>
            </a:r>
            <a:r>
              <a:rPr lang="en-US" dirty="0"/>
              <a:t> of what they do as work. </a:t>
            </a:r>
          </a:p>
        </p:txBody>
      </p:sp>
    </p:spTree>
    <p:extLst>
      <p:ext uri="{BB962C8B-B14F-4D97-AF65-F5344CB8AC3E}">
        <p14:creationId xmlns:p14="http://schemas.microsoft.com/office/powerpoint/2010/main" val="3575365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Solomon’s Point</a:t>
            </a:r>
          </a:p>
        </p:txBody>
      </p:sp>
      <p:sp>
        <p:nvSpPr>
          <p:cNvPr id="4" name="Text Placeholder 3"/>
          <p:cNvSpPr>
            <a:spLocks noGrp="1"/>
          </p:cNvSpPr>
          <p:nvPr>
            <p:ph type="body" sz="quarter" idx="10"/>
          </p:nvPr>
        </p:nvSpPr>
        <p:spPr/>
        <p:txBody>
          <a:bodyPr/>
          <a:lstStyle/>
          <a:p>
            <a:pPr marL="685783" indent="-685783">
              <a:buFont typeface="+mj-lt"/>
              <a:buAutoNum type="arabicPeriod" startAt="2"/>
            </a:pPr>
            <a:r>
              <a:rPr lang="en-US" dirty="0"/>
              <a:t>Joy and satisfaction are not a direct product of one’s work/skill, but must be found in one’s relationship with God. </a:t>
            </a:r>
          </a:p>
        </p:txBody>
      </p:sp>
    </p:spTree>
    <p:extLst>
      <p:ext uri="{BB962C8B-B14F-4D97-AF65-F5344CB8AC3E}">
        <p14:creationId xmlns:p14="http://schemas.microsoft.com/office/powerpoint/2010/main" val="547756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Solomon’s Point</a:t>
            </a:r>
          </a:p>
        </p:txBody>
      </p:sp>
      <p:sp>
        <p:nvSpPr>
          <p:cNvPr id="4" name="Text Placeholder 3"/>
          <p:cNvSpPr>
            <a:spLocks noGrp="1"/>
          </p:cNvSpPr>
          <p:nvPr>
            <p:ph type="body" sz="quarter" idx="10"/>
          </p:nvPr>
        </p:nvSpPr>
        <p:spPr/>
        <p:txBody>
          <a:bodyPr/>
          <a:lstStyle/>
          <a:p>
            <a:pPr marL="685783" indent="-685783">
              <a:buFont typeface="+mj-lt"/>
              <a:buAutoNum type="arabicPeriod" startAt="3"/>
            </a:pPr>
            <a:r>
              <a:rPr lang="en-US" dirty="0"/>
              <a:t>This relationship blesses our work, whatever we choose to do. </a:t>
            </a:r>
          </a:p>
        </p:txBody>
      </p:sp>
    </p:spTree>
    <p:extLst>
      <p:ext uri="{BB962C8B-B14F-4D97-AF65-F5344CB8AC3E}">
        <p14:creationId xmlns:p14="http://schemas.microsoft.com/office/powerpoint/2010/main" val="5722075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a:t>
            </a:r>
          </a:p>
        </p:txBody>
      </p:sp>
      <p:sp>
        <p:nvSpPr>
          <p:cNvPr id="5" name="Text Placeholder 4"/>
          <p:cNvSpPr>
            <a:spLocks noGrp="1"/>
          </p:cNvSpPr>
          <p:nvPr>
            <p:ph type="body" sz="quarter" idx="10"/>
          </p:nvPr>
        </p:nvSpPr>
        <p:spPr/>
        <p:txBody>
          <a:bodyPr/>
          <a:lstStyle/>
          <a:p>
            <a:pPr marL="0" indent="0">
              <a:buNone/>
            </a:pPr>
            <a:r>
              <a:rPr lang="en-US" sz="5333" b="1" dirty="0"/>
              <a:t>A Life Examined:</a:t>
            </a:r>
          </a:p>
          <a:p>
            <a:pPr lvl="1">
              <a:lnSpc>
                <a:spcPct val="150000"/>
              </a:lnSpc>
              <a:buFont typeface="Arial" panose="020B0604020202020204" pitchFamily="34" charset="0"/>
              <a:buChar char="•"/>
            </a:pPr>
            <a:r>
              <a:rPr lang="en-US" sz="4800" dirty="0"/>
              <a:t>Pleasure</a:t>
            </a:r>
          </a:p>
          <a:p>
            <a:pPr lvl="1">
              <a:lnSpc>
                <a:spcPct val="150000"/>
              </a:lnSpc>
              <a:buFont typeface="Arial" panose="020B0604020202020204" pitchFamily="34" charset="0"/>
              <a:buChar char="•"/>
            </a:pPr>
            <a:r>
              <a:rPr lang="en-US" sz="4800" dirty="0"/>
              <a:t>Wisdom &amp; Folly</a:t>
            </a:r>
          </a:p>
          <a:p>
            <a:pPr lvl="1">
              <a:lnSpc>
                <a:spcPct val="150000"/>
              </a:lnSpc>
              <a:buFont typeface="Arial" panose="020B0604020202020204" pitchFamily="34" charset="0"/>
              <a:buChar char="•"/>
            </a:pPr>
            <a:r>
              <a:rPr lang="en-US" sz="4800" dirty="0"/>
              <a:t>Work</a:t>
            </a:r>
          </a:p>
        </p:txBody>
      </p:sp>
    </p:spTree>
    <p:extLst>
      <p:ext uri="{BB962C8B-B14F-4D97-AF65-F5344CB8AC3E}">
        <p14:creationId xmlns:p14="http://schemas.microsoft.com/office/powerpoint/2010/main" val="32574035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Conclusions</a:t>
            </a:r>
          </a:p>
        </p:txBody>
      </p:sp>
      <p:sp>
        <p:nvSpPr>
          <p:cNvPr id="5" name="Text Placeholder 4"/>
          <p:cNvSpPr>
            <a:spLocks noGrp="1"/>
          </p:cNvSpPr>
          <p:nvPr>
            <p:ph type="body" sz="quarter" idx="10"/>
          </p:nvPr>
        </p:nvSpPr>
        <p:spPr/>
        <p:txBody>
          <a:bodyPr>
            <a:normAutofit/>
          </a:bodyPr>
          <a:lstStyle/>
          <a:p>
            <a:pPr>
              <a:lnSpc>
                <a:spcPct val="150000"/>
              </a:lnSpc>
            </a:pPr>
            <a:r>
              <a:rPr lang="en-US" sz="4800" dirty="0"/>
              <a:t>Satisfaction is a gift from God</a:t>
            </a:r>
          </a:p>
          <a:p>
            <a:pPr>
              <a:lnSpc>
                <a:spcPct val="150000"/>
              </a:lnSpc>
            </a:pPr>
            <a:r>
              <a:rPr lang="en-US" sz="4800" dirty="0"/>
              <a:t>Righteousness is profitable</a:t>
            </a:r>
          </a:p>
          <a:p>
            <a:pPr>
              <a:lnSpc>
                <a:spcPct val="150000"/>
              </a:lnSpc>
            </a:pPr>
            <a:r>
              <a:rPr lang="en-US" sz="4800" dirty="0"/>
              <a:t>Work is carried out in “Time”</a:t>
            </a:r>
          </a:p>
        </p:txBody>
      </p:sp>
    </p:spTree>
    <p:extLst>
      <p:ext uri="{BB962C8B-B14F-4D97-AF65-F5344CB8AC3E}">
        <p14:creationId xmlns:p14="http://schemas.microsoft.com/office/powerpoint/2010/main" val="2104283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3B4E73C1-ECDA-41FA-94BE-FF59617B77CB}"/>
              </a:ext>
            </a:extLst>
          </p:cNvPr>
          <p:cNvPicPr>
            <a:picLocks noGrp="1" noChangeAspect="1"/>
          </p:cNvPicPr>
          <p:nvPr>
            <p:ph idx="1"/>
          </p:nvPr>
        </p:nvPicPr>
        <p:blipFill>
          <a:blip r:embed="rId3"/>
          <a:stretch>
            <a:fillRect/>
          </a:stretch>
        </p:blipFill>
        <p:spPr>
          <a:xfrm>
            <a:off x="230156" y="242596"/>
            <a:ext cx="11743671" cy="6372807"/>
          </a:xfrm>
          <a:solidFill>
            <a:schemeClr val="accent2">
              <a:lumMod val="20000"/>
              <a:lumOff val="80000"/>
            </a:schemeClr>
          </a:solidFill>
          <a:ln>
            <a:noFill/>
          </a:ln>
        </p:spPr>
      </p:pic>
    </p:spTree>
    <p:extLst>
      <p:ext uri="{BB962C8B-B14F-4D97-AF65-F5344CB8AC3E}">
        <p14:creationId xmlns:p14="http://schemas.microsoft.com/office/powerpoint/2010/main" val="16134673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2EC9E91-C623-4561-B7B8-CA87A31DE1C3}"/>
              </a:ext>
            </a:extLst>
          </p:cNvPr>
          <p:cNvPicPr>
            <a:picLocks noGrp="1" noChangeAspect="1"/>
          </p:cNvPicPr>
          <p:nvPr>
            <p:ph idx="1"/>
          </p:nvPr>
        </p:nvPicPr>
        <p:blipFill>
          <a:blip r:embed="rId3"/>
          <a:stretch>
            <a:fillRect/>
          </a:stretch>
        </p:blipFill>
        <p:spPr>
          <a:xfrm>
            <a:off x="230155" y="208907"/>
            <a:ext cx="6899350" cy="6406206"/>
          </a:xfrm>
          <a:solidFill>
            <a:schemeClr val="accent2">
              <a:lumMod val="20000"/>
              <a:lumOff val="80000"/>
            </a:schemeClr>
          </a:solidFill>
          <a:ln>
            <a:noFill/>
          </a:ln>
        </p:spPr>
      </p:pic>
      <p:pic>
        <p:nvPicPr>
          <p:cNvPr id="7" name="Picture 6">
            <a:extLst>
              <a:ext uri="{FF2B5EF4-FFF2-40B4-BE49-F238E27FC236}">
                <a16:creationId xmlns:a16="http://schemas.microsoft.com/office/drawing/2014/main" id="{D6636EE5-F976-4E51-87F3-FA32A4FB1780}"/>
              </a:ext>
            </a:extLst>
          </p:cNvPr>
          <p:cNvPicPr>
            <a:picLocks noChangeAspect="1"/>
          </p:cNvPicPr>
          <p:nvPr/>
        </p:nvPicPr>
        <p:blipFill>
          <a:blip r:embed="rId4"/>
          <a:stretch>
            <a:fillRect/>
          </a:stretch>
        </p:blipFill>
        <p:spPr>
          <a:xfrm>
            <a:off x="7141946" y="208907"/>
            <a:ext cx="4819899" cy="6406206"/>
          </a:xfrm>
          <a:prstGeom prst="rect">
            <a:avLst/>
          </a:prstGeom>
        </p:spPr>
      </p:pic>
    </p:spTree>
    <p:extLst>
      <p:ext uri="{BB962C8B-B14F-4D97-AF65-F5344CB8AC3E}">
        <p14:creationId xmlns:p14="http://schemas.microsoft.com/office/powerpoint/2010/main" val="41945518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CHAPTER THREE</a:t>
            </a:r>
          </a:p>
        </p:txBody>
      </p:sp>
      <p:sp>
        <p:nvSpPr>
          <p:cNvPr id="3" name="Action Button: Go Back or Previous 2">
            <a:hlinkClick r:id="rId2" action="ppaction://hlinksldjump" highlightClick="1"/>
            <a:extLst>
              <a:ext uri="{FF2B5EF4-FFF2-40B4-BE49-F238E27FC236}">
                <a16:creationId xmlns:a16="http://schemas.microsoft.com/office/drawing/2014/main" id="{7AD71EC1-4A70-4E34-AE99-46039769FBF3}"/>
              </a:ext>
            </a:extLst>
          </p:cNvPr>
          <p:cNvSpPr/>
          <p:nvPr/>
        </p:nvSpPr>
        <p:spPr>
          <a:xfrm>
            <a:off x="9894770" y="4774131"/>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172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0AF3F-A7D3-4C72-AA34-FAC28144C646}"/>
              </a:ext>
            </a:extLst>
          </p:cNvPr>
          <p:cNvPicPr>
            <a:picLocks noChangeAspect="1"/>
          </p:cNvPicPr>
          <p:nvPr/>
        </p:nvPicPr>
        <p:blipFill>
          <a:blip r:embed="rId3"/>
          <a:stretch>
            <a:fillRect/>
          </a:stretch>
        </p:blipFill>
        <p:spPr>
          <a:xfrm>
            <a:off x="423511" y="413886"/>
            <a:ext cx="11348185" cy="6044666"/>
          </a:xfrm>
          <a:prstGeom prst="rect">
            <a:avLst/>
          </a:prstGeom>
        </p:spPr>
      </p:pic>
    </p:spTree>
    <p:extLst>
      <p:ext uri="{BB962C8B-B14F-4D97-AF65-F5344CB8AC3E}">
        <p14:creationId xmlns:p14="http://schemas.microsoft.com/office/powerpoint/2010/main" val="23678988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F582250E-AC32-41B6-90CF-245630DD004A}"/>
              </a:ext>
            </a:extLst>
          </p:cNvPr>
          <p:cNvPicPr>
            <a:picLocks noGrp="1" noChangeAspect="1"/>
          </p:cNvPicPr>
          <p:nvPr>
            <p:ph idx="1"/>
          </p:nvPr>
        </p:nvPicPr>
        <p:blipFill>
          <a:blip r:embed="rId3"/>
          <a:stretch>
            <a:fillRect/>
          </a:stretch>
        </p:blipFill>
        <p:spPr>
          <a:xfrm>
            <a:off x="230156" y="242596"/>
            <a:ext cx="11731688" cy="6372517"/>
          </a:xfrm>
          <a:solidFill>
            <a:schemeClr val="accent2">
              <a:lumMod val="20000"/>
              <a:lumOff val="80000"/>
            </a:schemeClr>
          </a:solidFill>
          <a:ln>
            <a:noFill/>
          </a:ln>
        </p:spPr>
      </p:pic>
    </p:spTree>
    <p:extLst>
      <p:ext uri="{BB962C8B-B14F-4D97-AF65-F5344CB8AC3E}">
        <p14:creationId xmlns:p14="http://schemas.microsoft.com/office/powerpoint/2010/main" val="41874227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a:t>
            </a:r>
          </a:p>
        </p:txBody>
      </p:sp>
      <p:sp>
        <p:nvSpPr>
          <p:cNvPr id="5" name="Text Placeholder 4"/>
          <p:cNvSpPr>
            <a:spLocks noGrp="1"/>
          </p:cNvSpPr>
          <p:nvPr>
            <p:ph type="body" sz="quarter" idx="10"/>
          </p:nvPr>
        </p:nvSpPr>
        <p:spPr/>
        <p:txBody>
          <a:bodyPr/>
          <a:lstStyle/>
          <a:p>
            <a:pPr marL="0" indent="0" algn="ctr">
              <a:buNone/>
            </a:pPr>
            <a:endParaRPr lang="en-US" dirty="0"/>
          </a:p>
          <a:p>
            <a:pPr marL="0" indent="0" algn="ctr">
              <a:buNone/>
            </a:pPr>
            <a:endParaRPr lang="en-US" sz="3200" b="1" dirty="0"/>
          </a:p>
          <a:p>
            <a:pPr marL="0" indent="0" algn="ctr">
              <a:buNone/>
            </a:pPr>
            <a:r>
              <a:rPr lang="en-US" sz="5333" b="1" dirty="0"/>
              <a:t>Time is a measurable period </a:t>
            </a:r>
          </a:p>
          <a:p>
            <a:pPr marL="0" indent="0" algn="ctr">
              <a:buNone/>
            </a:pPr>
            <a:r>
              <a:rPr lang="en-US" sz="5333" b="1" dirty="0"/>
              <a:t>during which events occur. </a:t>
            </a:r>
          </a:p>
        </p:txBody>
      </p:sp>
    </p:spTree>
    <p:extLst>
      <p:ext uri="{BB962C8B-B14F-4D97-AF65-F5344CB8AC3E}">
        <p14:creationId xmlns:p14="http://schemas.microsoft.com/office/powerpoint/2010/main" val="26443062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There is an appointed time for everything. And there is a time for every event under heaven—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a:t>
            </a:r>
          </a:p>
        </p:txBody>
      </p:sp>
    </p:spTree>
    <p:extLst>
      <p:ext uri="{BB962C8B-B14F-4D97-AF65-F5344CB8AC3E}">
        <p14:creationId xmlns:p14="http://schemas.microsoft.com/office/powerpoint/2010/main" val="42025598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Opposites suggest the entire </a:t>
            </a:r>
            <a:br>
              <a:rPr lang="en-US" dirty="0"/>
            </a:br>
            <a:r>
              <a:rPr lang="en-US" dirty="0"/>
              <a:t>range of experiences</a:t>
            </a:r>
            <a:br>
              <a:rPr lang="en-US" dirty="0"/>
            </a:br>
            <a:r>
              <a:rPr lang="en-US" sz="4267" dirty="0"/>
              <a:t>(Poetic device known as MERISM)</a:t>
            </a:r>
          </a:p>
        </p:txBody>
      </p:sp>
    </p:spTree>
    <p:extLst>
      <p:ext uri="{BB962C8B-B14F-4D97-AF65-F5344CB8AC3E}">
        <p14:creationId xmlns:p14="http://schemas.microsoft.com/office/powerpoint/2010/main" val="19809246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Jewish Numerology</a:t>
            </a:r>
          </a:p>
        </p:txBody>
      </p:sp>
      <p:sp>
        <p:nvSpPr>
          <p:cNvPr id="4" name="Text Placeholder 3"/>
          <p:cNvSpPr>
            <a:spLocks noGrp="1"/>
          </p:cNvSpPr>
          <p:nvPr>
            <p:ph type="body" sz="quarter" idx="10"/>
          </p:nvPr>
        </p:nvSpPr>
        <p:spPr/>
        <p:txBody>
          <a:bodyPr/>
          <a:lstStyle/>
          <a:p>
            <a:pPr marL="0" indent="0">
              <a:buNone/>
            </a:pPr>
            <a:r>
              <a:rPr lang="en-US" dirty="0"/>
              <a:t>		3 = God</a:t>
            </a:r>
          </a:p>
          <a:p>
            <a:pPr marL="0" indent="0">
              <a:buNone/>
            </a:pPr>
            <a:r>
              <a:rPr lang="en-US" dirty="0"/>
              <a:t>		4 = World</a:t>
            </a:r>
          </a:p>
          <a:p>
            <a:pPr marL="0" indent="0">
              <a:buNone/>
            </a:pPr>
            <a:r>
              <a:rPr lang="en-US" dirty="0"/>
              <a:t>		7 = God + Creation</a:t>
            </a:r>
          </a:p>
          <a:p>
            <a:pPr marL="0" indent="0">
              <a:buNone/>
            </a:pPr>
            <a:r>
              <a:rPr lang="en-US" dirty="0"/>
              <a:t>	  10 = Complete, Mature</a:t>
            </a:r>
          </a:p>
          <a:p>
            <a:pPr marL="0" indent="0">
              <a:buNone/>
            </a:pPr>
            <a:r>
              <a:rPr lang="en-US" dirty="0"/>
              <a:t> 1,000 = Completely Matured </a:t>
            </a:r>
          </a:p>
        </p:txBody>
      </p:sp>
    </p:spTree>
    <p:extLst>
      <p:ext uri="{BB962C8B-B14F-4D97-AF65-F5344CB8AC3E}">
        <p14:creationId xmlns:p14="http://schemas.microsoft.com/office/powerpoint/2010/main" val="6864258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5333" b="1" dirty="0"/>
              <a:t>1. Life &amp; Death</a:t>
            </a:r>
          </a:p>
          <a:p>
            <a:endParaRPr lang="en-US" dirty="0"/>
          </a:p>
          <a:p>
            <a:r>
              <a:rPr lang="en-US" dirty="0"/>
              <a:t>A time to give birth and a time to die;</a:t>
            </a:r>
          </a:p>
          <a:p>
            <a:pPr marL="685783" indent="-685783">
              <a:buAutoNum type="arabicPeriod"/>
            </a:pPr>
            <a:endParaRPr lang="en-US" dirty="0"/>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3:2a</a:t>
            </a:r>
          </a:p>
        </p:txBody>
      </p:sp>
    </p:spTree>
    <p:extLst>
      <p:ext uri="{BB962C8B-B14F-4D97-AF65-F5344CB8AC3E}">
        <p14:creationId xmlns:p14="http://schemas.microsoft.com/office/powerpoint/2010/main" val="8116901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5867" b="1" dirty="0"/>
              <a:t>2. Renewal &amp; Change</a:t>
            </a:r>
          </a:p>
          <a:p>
            <a:endParaRPr lang="en-US" dirty="0"/>
          </a:p>
          <a:p>
            <a:r>
              <a:rPr lang="en-US" dirty="0"/>
              <a:t>A time to plant and a time to uproot what is planted.</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3:2b</a:t>
            </a:r>
          </a:p>
        </p:txBody>
      </p:sp>
    </p:spTree>
    <p:extLst>
      <p:ext uri="{BB962C8B-B14F-4D97-AF65-F5344CB8AC3E}">
        <p14:creationId xmlns:p14="http://schemas.microsoft.com/office/powerpoint/2010/main" val="379618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5333" b="1" dirty="0"/>
              <a:t>3. Destruction &amp; Restoration</a:t>
            </a:r>
          </a:p>
          <a:p>
            <a:endParaRPr lang="en-US" dirty="0"/>
          </a:p>
          <a:p>
            <a:r>
              <a:rPr lang="en-US" dirty="0"/>
              <a:t>A time to kill and a time to heal;</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3:3a</a:t>
            </a:r>
          </a:p>
        </p:txBody>
      </p:sp>
    </p:spTree>
    <p:extLst>
      <p:ext uri="{BB962C8B-B14F-4D97-AF65-F5344CB8AC3E}">
        <p14:creationId xmlns:p14="http://schemas.microsoft.com/office/powerpoint/2010/main" val="7481233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499956" cy="4906719"/>
          </a:xfrm>
        </p:spPr>
        <p:txBody>
          <a:bodyPr/>
          <a:lstStyle/>
          <a:p>
            <a:r>
              <a:rPr lang="en-US" sz="5867" b="1" dirty="0"/>
              <a:t>4. Demolish &amp; Rebuild</a:t>
            </a:r>
          </a:p>
          <a:p>
            <a:endParaRPr lang="en-US" dirty="0"/>
          </a:p>
          <a:p>
            <a:r>
              <a:rPr lang="en-US" dirty="0"/>
              <a:t>A time to tear down and a time to build up.</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3:3b</a:t>
            </a:r>
          </a:p>
        </p:txBody>
      </p:sp>
    </p:spTree>
    <p:extLst>
      <p:ext uri="{BB962C8B-B14F-4D97-AF65-F5344CB8AC3E}">
        <p14:creationId xmlns:p14="http://schemas.microsoft.com/office/powerpoint/2010/main" val="28477641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499956" cy="4906719"/>
          </a:xfrm>
        </p:spPr>
        <p:txBody>
          <a:bodyPr/>
          <a:lstStyle/>
          <a:p>
            <a:r>
              <a:rPr lang="en-US" sz="5867" b="1" dirty="0"/>
              <a:t>5. Sorrow &amp; Joy</a:t>
            </a:r>
          </a:p>
          <a:p>
            <a:endParaRPr lang="en-US" dirty="0"/>
          </a:p>
          <a:p>
            <a:r>
              <a:rPr lang="en-US" dirty="0"/>
              <a:t>A time to weep and a time to laugh;</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3:4a</a:t>
            </a:r>
          </a:p>
        </p:txBody>
      </p:sp>
    </p:spTree>
    <p:extLst>
      <p:ext uri="{BB962C8B-B14F-4D97-AF65-F5344CB8AC3E}">
        <p14:creationId xmlns:p14="http://schemas.microsoft.com/office/powerpoint/2010/main" val="2190126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499956" cy="4906719"/>
          </a:xfrm>
        </p:spPr>
        <p:txBody>
          <a:bodyPr/>
          <a:lstStyle/>
          <a:p>
            <a:r>
              <a:rPr lang="en-US" sz="5867" b="1" dirty="0"/>
              <a:t>6. Mourn &amp; Dance</a:t>
            </a:r>
          </a:p>
          <a:p>
            <a:endParaRPr lang="en-US" dirty="0"/>
          </a:p>
          <a:p>
            <a:r>
              <a:rPr lang="en-US" dirty="0"/>
              <a:t>A time to mourn and a time to dance.</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3:4b</a:t>
            </a:r>
          </a:p>
        </p:txBody>
      </p:sp>
    </p:spTree>
    <p:extLst>
      <p:ext uri="{BB962C8B-B14F-4D97-AF65-F5344CB8AC3E}">
        <p14:creationId xmlns:p14="http://schemas.microsoft.com/office/powerpoint/2010/main" val="37207882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499956" cy="4906719"/>
          </a:xfrm>
        </p:spPr>
        <p:txBody>
          <a:bodyPr/>
          <a:lstStyle/>
          <a:p>
            <a:r>
              <a:rPr lang="en-US" sz="5867" b="1" dirty="0"/>
              <a:t>7. Select &amp; Reject </a:t>
            </a:r>
          </a:p>
          <a:p>
            <a:endParaRPr lang="en-US" dirty="0"/>
          </a:p>
          <a:p>
            <a:r>
              <a:rPr lang="en-US" dirty="0"/>
              <a:t>A time to throw stones and a time to gather stones;</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3:5a</a:t>
            </a:r>
          </a:p>
        </p:txBody>
      </p:sp>
    </p:spTree>
    <p:extLst>
      <p:ext uri="{BB962C8B-B14F-4D97-AF65-F5344CB8AC3E}">
        <p14:creationId xmlns:p14="http://schemas.microsoft.com/office/powerpoint/2010/main" val="22812395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499956" cy="4906719"/>
          </a:xfrm>
        </p:spPr>
        <p:txBody>
          <a:bodyPr/>
          <a:lstStyle/>
          <a:p>
            <a:r>
              <a:rPr lang="en-US" sz="5867" b="1" dirty="0"/>
              <a:t>8. Embrace &amp; Confront</a:t>
            </a:r>
          </a:p>
          <a:p>
            <a:endParaRPr lang="en-US" dirty="0"/>
          </a:p>
          <a:p>
            <a:r>
              <a:rPr lang="en-US" dirty="0"/>
              <a:t>A time to embrace and a time to shun embracing.</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3:5b</a:t>
            </a:r>
          </a:p>
        </p:txBody>
      </p:sp>
    </p:spTree>
    <p:extLst>
      <p:ext uri="{BB962C8B-B14F-4D97-AF65-F5344CB8AC3E}">
        <p14:creationId xmlns:p14="http://schemas.microsoft.com/office/powerpoint/2010/main" val="1530339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3" y="572798"/>
            <a:ext cx="9830592" cy="4906719"/>
          </a:xfrm>
        </p:spPr>
        <p:txBody>
          <a:bodyPr/>
          <a:lstStyle/>
          <a:p>
            <a:r>
              <a:rPr lang="en-US" sz="5867" b="1" dirty="0"/>
              <a:t>9. Search &amp; Abandon</a:t>
            </a:r>
          </a:p>
          <a:p>
            <a:endParaRPr lang="en-US" dirty="0"/>
          </a:p>
          <a:p>
            <a:r>
              <a:rPr lang="en-US" dirty="0"/>
              <a:t>A time to search and a time to give up as lost;</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3:6a</a:t>
            </a:r>
          </a:p>
        </p:txBody>
      </p:sp>
    </p:spTree>
    <p:extLst>
      <p:ext uri="{BB962C8B-B14F-4D97-AF65-F5344CB8AC3E}">
        <p14:creationId xmlns:p14="http://schemas.microsoft.com/office/powerpoint/2010/main" val="25754848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201132" cy="4906719"/>
          </a:xfrm>
        </p:spPr>
        <p:txBody>
          <a:bodyPr/>
          <a:lstStyle/>
          <a:p>
            <a:r>
              <a:rPr lang="en-US" sz="5867" b="1" dirty="0"/>
              <a:t>10. Keep &amp; Discard</a:t>
            </a:r>
          </a:p>
          <a:p>
            <a:endParaRPr lang="en-US" dirty="0"/>
          </a:p>
          <a:p>
            <a:r>
              <a:rPr lang="en-US" dirty="0"/>
              <a:t>A time to keep and a time to throw away.</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3:6b</a:t>
            </a:r>
          </a:p>
        </p:txBody>
      </p:sp>
    </p:spTree>
    <p:extLst>
      <p:ext uri="{BB962C8B-B14F-4D97-AF65-F5344CB8AC3E}">
        <p14:creationId xmlns:p14="http://schemas.microsoft.com/office/powerpoint/2010/main" val="41472318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201132" cy="4906719"/>
          </a:xfrm>
        </p:spPr>
        <p:txBody>
          <a:bodyPr/>
          <a:lstStyle/>
          <a:p>
            <a:r>
              <a:rPr lang="en-US" sz="5867" b="1" dirty="0"/>
              <a:t>11. Grief &amp; Resolution</a:t>
            </a:r>
          </a:p>
          <a:p>
            <a:endParaRPr lang="en-US" dirty="0"/>
          </a:p>
          <a:p>
            <a:r>
              <a:rPr lang="en-US" dirty="0"/>
              <a:t>A time to tear apart and a time to sew together;</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3:7a</a:t>
            </a:r>
          </a:p>
        </p:txBody>
      </p:sp>
    </p:spTree>
    <p:extLst>
      <p:ext uri="{BB962C8B-B14F-4D97-AF65-F5344CB8AC3E}">
        <p14:creationId xmlns:p14="http://schemas.microsoft.com/office/powerpoint/2010/main" val="20514592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201132" cy="4906719"/>
          </a:xfrm>
        </p:spPr>
        <p:txBody>
          <a:bodyPr/>
          <a:lstStyle/>
          <a:p>
            <a:r>
              <a:rPr lang="en-US" sz="5333" b="1" dirty="0"/>
              <a:t>12. Silence &amp; Speaking Out</a:t>
            </a:r>
          </a:p>
          <a:p>
            <a:endParaRPr lang="en-US" dirty="0"/>
          </a:p>
          <a:p>
            <a:r>
              <a:rPr lang="en-US" dirty="0"/>
              <a:t>A time to be silent and a time to speak.</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3:7b</a:t>
            </a:r>
          </a:p>
        </p:txBody>
      </p:sp>
    </p:spTree>
    <p:extLst>
      <p:ext uri="{BB962C8B-B14F-4D97-AF65-F5344CB8AC3E}">
        <p14:creationId xmlns:p14="http://schemas.microsoft.com/office/powerpoint/2010/main" val="2380138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The Theistic</a:t>
            </a:r>
          </a:p>
          <a:p>
            <a:pPr algn="ctr" defTabSz="914400"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201132" cy="4906719"/>
          </a:xfrm>
        </p:spPr>
        <p:txBody>
          <a:bodyPr/>
          <a:lstStyle/>
          <a:p>
            <a:r>
              <a:rPr lang="en-US" sz="5867" b="1" dirty="0"/>
              <a:t>13. Love &amp; Hate</a:t>
            </a:r>
          </a:p>
          <a:p>
            <a:endParaRPr lang="en-US" dirty="0"/>
          </a:p>
          <a:p>
            <a:r>
              <a:rPr lang="en-US" dirty="0"/>
              <a:t>A time to love and a time to hate;</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3:8a</a:t>
            </a:r>
          </a:p>
        </p:txBody>
      </p:sp>
    </p:spTree>
    <p:extLst>
      <p:ext uri="{BB962C8B-B14F-4D97-AF65-F5344CB8AC3E}">
        <p14:creationId xmlns:p14="http://schemas.microsoft.com/office/powerpoint/2010/main" val="198630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0962" y="572798"/>
            <a:ext cx="10201132" cy="4906719"/>
          </a:xfrm>
        </p:spPr>
        <p:txBody>
          <a:bodyPr/>
          <a:lstStyle/>
          <a:p>
            <a:r>
              <a:rPr lang="en-US" sz="5867" b="1" dirty="0"/>
              <a:t>14. War &amp; Peace</a:t>
            </a:r>
          </a:p>
          <a:p>
            <a:endParaRPr lang="en-US" dirty="0"/>
          </a:p>
          <a:p>
            <a:r>
              <a:rPr lang="en-US" dirty="0"/>
              <a:t>A time for war and a time for peace.</a:t>
            </a:r>
          </a:p>
        </p:txBody>
      </p:sp>
      <p:sp>
        <p:nvSpPr>
          <p:cNvPr id="7" name="Text Placeholder 6"/>
          <p:cNvSpPr>
            <a:spLocks noGrp="1"/>
          </p:cNvSpPr>
          <p:nvPr>
            <p:ph type="body" sz="quarter" idx="11"/>
          </p:nvPr>
        </p:nvSpPr>
        <p:spPr/>
        <p:txBody>
          <a:bodyPr/>
          <a:lstStyle/>
          <a:p>
            <a:r>
              <a:rPr lang="en-US" dirty="0"/>
              <a:t>- </a:t>
            </a:r>
            <a:r>
              <a:rPr lang="en-US" dirty="0" err="1"/>
              <a:t>Ecc</a:t>
            </a:r>
            <a:r>
              <a:rPr lang="en-US" dirty="0"/>
              <a:t>. 3:8b</a:t>
            </a:r>
          </a:p>
        </p:txBody>
      </p:sp>
    </p:spTree>
    <p:extLst>
      <p:ext uri="{BB962C8B-B14F-4D97-AF65-F5344CB8AC3E}">
        <p14:creationId xmlns:p14="http://schemas.microsoft.com/office/powerpoint/2010/main" val="40459162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profit is there to the worker from that in which he toils? </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3:9</a:t>
            </a:r>
          </a:p>
        </p:txBody>
      </p:sp>
    </p:spTree>
    <p:extLst>
      <p:ext uri="{BB962C8B-B14F-4D97-AF65-F5344CB8AC3E}">
        <p14:creationId xmlns:p14="http://schemas.microsoft.com/office/powerpoint/2010/main" val="3455228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a:t>
            </a:r>
          </a:p>
        </p:txBody>
      </p:sp>
      <p:sp>
        <p:nvSpPr>
          <p:cNvPr id="5" name="Text Placeholder 4"/>
          <p:cNvSpPr>
            <a:spLocks noGrp="1"/>
          </p:cNvSpPr>
          <p:nvPr>
            <p:ph type="body" sz="quarter" idx="10"/>
          </p:nvPr>
        </p:nvSpPr>
        <p:spPr/>
        <p:txBody>
          <a:bodyPr/>
          <a:lstStyle/>
          <a:p>
            <a:pPr marL="0" indent="0" algn="ctr">
              <a:buNone/>
            </a:pPr>
            <a:endParaRPr lang="en-US" dirty="0"/>
          </a:p>
          <a:p>
            <a:pPr marL="0" indent="0" algn="ctr">
              <a:buNone/>
            </a:pPr>
            <a:endParaRPr lang="en-US" dirty="0"/>
          </a:p>
          <a:p>
            <a:pPr marL="0" indent="0" algn="ctr">
              <a:buNone/>
            </a:pPr>
            <a:r>
              <a:rPr lang="en-US" sz="5333" b="1" dirty="0"/>
              <a:t>What is the Profit?</a:t>
            </a:r>
          </a:p>
        </p:txBody>
      </p:sp>
    </p:spTree>
    <p:extLst>
      <p:ext uri="{BB962C8B-B14F-4D97-AF65-F5344CB8AC3E}">
        <p14:creationId xmlns:p14="http://schemas.microsoft.com/office/powerpoint/2010/main" val="8144112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a:t>I have seen the task which God has given the sons of men with which to occupy themselves. He has made everything appropriate in its time. He has also set eternity in their heart, yet so that man will not find out the work which God has done from the beginning even to the end.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3:10-11</a:t>
            </a:r>
          </a:p>
        </p:txBody>
      </p:sp>
    </p:spTree>
    <p:extLst>
      <p:ext uri="{BB962C8B-B14F-4D97-AF65-F5344CB8AC3E}">
        <p14:creationId xmlns:p14="http://schemas.microsoft.com/office/powerpoint/2010/main" val="33902606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Conclusions</a:t>
            </a:r>
          </a:p>
        </p:txBody>
      </p:sp>
      <p:sp>
        <p:nvSpPr>
          <p:cNvPr id="5" name="Text Placeholder 4"/>
          <p:cNvSpPr>
            <a:spLocks noGrp="1"/>
          </p:cNvSpPr>
          <p:nvPr>
            <p:ph type="body" sz="quarter" idx="10"/>
          </p:nvPr>
        </p:nvSpPr>
        <p:spPr>
          <a:xfrm>
            <a:off x="797985" y="1756475"/>
            <a:ext cx="10551583" cy="4768432"/>
          </a:xfrm>
        </p:spPr>
        <p:txBody>
          <a:bodyPr anchor="t">
            <a:normAutofit/>
          </a:bodyPr>
          <a:lstStyle/>
          <a:p>
            <a:pPr marL="685783" indent="-685783">
              <a:buFont typeface="+mj-lt"/>
              <a:buAutoNum type="arabicPeriod"/>
            </a:pPr>
            <a:r>
              <a:rPr lang="en-US" sz="5333" dirty="0"/>
              <a:t>God has made everything appropriate in its Time.</a:t>
            </a:r>
          </a:p>
        </p:txBody>
      </p:sp>
    </p:spTree>
    <p:extLst>
      <p:ext uri="{BB962C8B-B14F-4D97-AF65-F5344CB8AC3E}">
        <p14:creationId xmlns:p14="http://schemas.microsoft.com/office/powerpoint/2010/main" val="17604682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Conclusions</a:t>
            </a:r>
          </a:p>
        </p:txBody>
      </p:sp>
      <p:sp>
        <p:nvSpPr>
          <p:cNvPr id="5" name="Text Placeholder 4"/>
          <p:cNvSpPr>
            <a:spLocks noGrp="1"/>
          </p:cNvSpPr>
          <p:nvPr>
            <p:ph type="body" sz="quarter" idx="10"/>
          </p:nvPr>
        </p:nvSpPr>
        <p:spPr/>
        <p:txBody>
          <a:bodyPr>
            <a:normAutofit/>
          </a:bodyPr>
          <a:lstStyle/>
          <a:p>
            <a:pPr marL="685783" indent="-685783">
              <a:buFont typeface="+mj-lt"/>
              <a:buAutoNum type="arabicPeriod" startAt="2"/>
            </a:pPr>
            <a:r>
              <a:rPr lang="en-US" sz="5333" dirty="0"/>
              <a:t>God has put eternity</a:t>
            </a:r>
            <a:br>
              <a:rPr lang="en-US" sz="5333" dirty="0"/>
            </a:br>
            <a:r>
              <a:rPr lang="en-US" sz="5333" dirty="0"/>
              <a:t>into our hearts.</a:t>
            </a:r>
          </a:p>
        </p:txBody>
      </p:sp>
      <p:pic>
        <p:nvPicPr>
          <p:cNvPr id="6" name="Picture 5">
            <a:extLst>
              <a:ext uri="{FF2B5EF4-FFF2-40B4-BE49-F238E27FC236}">
                <a16:creationId xmlns:a16="http://schemas.microsoft.com/office/drawing/2014/main" id="{E168F561-664F-450E-9913-3DD5BC84420B}"/>
              </a:ext>
            </a:extLst>
          </p:cNvPr>
          <p:cNvPicPr>
            <a:picLocks noChangeAspect="1"/>
          </p:cNvPicPr>
          <p:nvPr/>
        </p:nvPicPr>
        <p:blipFill>
          <a:blip r:embed="rId2"/>
          <a:stretch>
            <a:fillRect/>
          </a:stretch>
        </p:blipFill>
        <p:spPr>
          <a:xfrm>
            <a:off x="8633862" y="2818875"/>
            <a:ext cx="2926774" cy="3543105"/>
          </a:xfrm>
          <a:prstGeom prst="rect">
            <a:avLst/>
          </a:prstGeom>
        </p:spPr>
      </p:pic>
    </p:spTree>
    <p:extLst>
      <p:ext uri="{BB962C8B-B14F-4D97-AF65-F5344CB8AC3E}">
        <p14:creationId xmlns:p14="http://schemas.microsoft.com/office/powerpoint/2010/main" val="30893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All the parts of life in time described, when put together do not equal something meaningful unless you add the part that is outside of time. </a:t>
            </a:r>
          </a:p>
        </p:txBody>
      </p:sp>
    </p:spTree>
    <p:extLst>
      <p:ext uri="{BB962C8B-B14F-4D97-AF65-F5344CB8AC3E}">
        <p14:creationId xmlns:p14="http://schemas.microsoft.com/office/powerpoint/2010/main" val="33821928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a:bodyPr>
          <a:lstStyle/>
          <a:p>
            <a:r>
              <a:rPr lang="en-US" dirty="0"/>
              <a:t>He is the image of the invisible God, the firstborn of all creation. For by Him all things were created, both in the heavens and on earth, visible and invisible, whether thrones or dominions or rulers or authorities—all things have been created through Him and for Him. He is before all things, and in Him all things hold together.</a:t>
            </a:r>
          </a:p>
        </p:txBody>
      </p:sp>
      <p:sp>
        <p:nvSpPr>
          <p:cNvPr id="4" name="Text Placeholder 3"/>
          <p:cNvSpPr>
            <a:spLocks noGrp="1"/>
          </p:cNvSpPr>
          <p:nvPr>
            <p:ph type="body" sz="quarter" idx="11"/>
          </p:nvPr>
        </p:nvSpPr>
        <p:spPr/>
        <p:txBody>
          <a:bodyPr/>
          <a:lstStyle/>
          <a:p>
            <a:r>
              <a:rPr lang="en-US" dirty="0"/>
              <a:t>- Col. 1:15-17</a:t>
            </a:r>
          </a:p>
        </p:txBody>
      </p:sp>
    </p:spTree>
    <p:extLst>
      <p:ext uri="{BB962C8B-B14F-4D97-AF65-F5344CB8AC3E}">
        <p14:creationId xmlns:p14="http://schemas.microsoft.com/office/powerpoint/2010/main" val="22025461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Conclusions</a:t>
            </a:r>
          </a:p>
        </p:txBody>
      </p:sp>
      <p:sp>
        <p:nvSpPr>
          <p:cNvPr id="5" name="Text Placeholder 4"/>
          <p:cNvSpPr>
            <a:spLocks noGrp="1"/>
          </p:cNvSpPr>
          <p:nvPr>
            <p:ph type="body" sz="quarter" idx="10"/>
          </p:nvPr>
        </p:nvSpPr>
        <p:spPr/>
        <p:txBody>
          <a:bodyPr>
            <a:normAutofit/>
          </a:bodyPr>
          <a:lstStyle/>
          <a:p>
            <a:pPr marL="685783" indent="-685783">
              <a:buFont typeface="+mj-lt"/>
              <a:buAutoNum type="arabicPeriod" startAt="3"/>
            </a:pPr>
            <a:r>
              <a:rPr lang="en-US" sz="5333" dirty="0"/>
              <a:t>We will never discover</a:t>
            </a:r>
            <a:br>
              <a:rPr lang="en-US" sz="5333" dirty="0"/>
            </a:br>
            <a:r>
              <a:rPr lang="en-US" sz="5333" dirty="0"/>
              <a:t>God’s total work. </a:t>
            </a:r>
          </a:p>
        </p:txBody>
      </p:sp>
    </p:spTree>
    <p:extLst>
      <p:ext uri="{BB962C8B-B14F-4D97-AF65-F5344CB8AC3E}">
        <p14:creationId xmlns:p14="http://schemas.microsoft.com/office/powerpoint/2010/main" val="387221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algn="ctr" defTabSz="914400" fontAlgn="base">
                <a:spcBef>
                  <a:spcPct val="50000"/>
                </a:spcBef>
                <a:spcAft>
                  <a:spcPct val="0"/>
                </a:spcAft>
                <a:defRPr/>
              </a:pPr>
              <a:r>
                <a:rPr lang="en-US" sz="4400" b="1">
                  <a:solidFill>
                    <a:srgbClr val="FFFFFF"/>
                  </a:solidFill>
                  <a:effectLst>
                    <a:outerShdw blurRad="38100" dist="38100" dir="2700000" algn="tl">
                      <a:srgbClr val="000000"/>
                    </a:outerShdw>
                  </a:effectLst>
                  <a:latin typeface="Papyrus" pitchFamily="66" charset="0"/>
                  <a:ea typeface="ＭＳ Ｐゴシック"/>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Solomon’s Search</a:t>
            </a:r>
          </a:p>
        </p:txBody>
      </p:sp>
      <p:sp>
        <p:nvSpPr>
          <p:cNvPr id="5" name="Text Placeholder 4"/>
          <p:cNvSpPr>
            <a:spLocks noGrp="1"/>
          </p:cNvSpPr>
          <p:nvPr>
            <p:ph type="body" sz="quarter" idx="10"/>
          </p:nvPr>
        </p:nvSpPr>
        <p:spPr/>
        <p:txBody>
          <a:bodyPr/>
          <a:lstStyle/>
          <a:p>
            <a:r>
              <a:rPr lang="en-US" sz="4800" dirty="0"/>
              <a:t>Wisdom</a:t>
            </a:r>
          </a:p>
          <a:p>
            <a:r>
              <a:rPr lang="en-US" sz="4800" dirty="0"/>
              <a:t>Pleasure</a:t>
            </a:r>
          </a:p>
          <a:p>
            <a:r>
              <a:rPr lang="en-US" sz="4800" dirty="0"/>
              <a:t>Prudent/Foolish Life</a:t>
            </a:r>
          </a:p>
          <a:p>
            <a:r>
              <a:rPr lang="en-US" sz="4800" dirty="0"/>
              <a:t>Work</a:t>
            </a:r>
          </a:p>
          <a:p>
            <a:r>
              <a:rPr lang="en-US" sz="4800" dirty="0"/>
              <a:t>Life Events</a:t>
            </a:r>
          </a:p>
        </p:txBody>
      </p:sp>
    </p:spTree>
    <p:extLst>
      <p:ext uri="{BB962C8B-B14F-4D97-AF65-F5344CB8AC3E}">
        <p14:creationId xmlns:p14="http://schemas.microsoft.com/office/powerpoint/2010/main" val="14613482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Conclusion</a:t>
            </a:r>
          </a:p>
        </p:txBody>
      </p:sp>
      <p:sp>
        <p:nvSpPr>
          <p:cNvPr id="5" name="Text Placeholder 4"/>
          <p:cNvSpPr>
            <a:spLocks noGrp="1"/>
          </p:cNvSpPr>
          <p:nvPr>
            <p:ph type="body" sz="quarter" idx="10"/>
          </p:nvPr>
        </p:nvSpPr>
        <p:spPr/>
        <p:txBody>
          <a:bodyPr>
            <a:normAutofit/>
          </a:bodyPr>
          <a:lstStyle/>
          <a:p>
            <a:pPr marL="0" indent="0" algn="ctr">
              <a:lnSpc>
                <a:spcPct val="150000"/>
              </a:lnSpc>
              <a:buNone/>
            </a:pPr>
            <a:endParaRPr lang="en-US" sz="5333" b="1" dirty="0"/>
          </a:p>
          <a:p>
            <a:pPr marL="0" indent="0" algn="ctr">
              <a:lnSpc>
                <a:spcPct val="150000"/>
              </a:lnSpc>
              <a:buNone/>
            </a:pPr>
            <a:r>
              <a:rPr lang="en-US" sz="5333" b="1" dirty="0"/>
              <a:t>Life is the Pits</a:t>
            </a:r>
          </a:p>
        </p:txBody>
      </p:sp>
    </p:spTree>
    <p:extLst>
      <p:ext uri="{BB962C8B-B14F-4D97-AF65-F5344CB8AC3E}">
        <p14:creationId xmlns:p14="http://schemas.microsoft.com/office/powerpoint/2010/main" val="14242602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Vertical View</a:t>
            </a:r>
          </a:p>
        </p:txBody>
      </p:sp>
      <p:sp>
        <p:nvSpPr>
          <p:cNvPr id="5" name="Text Placeholder 4"/>
          <p:cNvSpPr>
            <a:spLocks noGrp="1"/>
          </p:cNvSpPr>
          <p:nvPr>
            <p:ph type="body" sz="quarter" idx="10"/>
          </p:nvPr>
        </p:nvSpPr>
        <p:spPr/>
        <p:txBody>
          <a:bodyPr/>
          <a:lstStyle/>
          <a:p>
            <a:pPr marL="990575" indent="-990575">
              <a:buFont typeface="+mj-lt"/>
              <a:buAutoNum type="arabicPeriod"/>
            </a:pPr>
            <a:r>
              <a:rPr lang="en-US" sz="5333" b="1" dirty="0"/>
              <a:t>God makes sense of chaos</a:t>
            </a:r>
          </a:p>
        </p:txBody>
      </p:sp>
    </p:spTree>
    <p:extLst>
      <p:ext uri="{BB962C8B-B14F-4D97-AF65-F5344CB8AC3E}">
        <p14:creationId xmlns:p14="http://schemas.microsoft.com/office/powerpoint/2010/main" val="16118020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He has made everything appropriate in its time. He has also set eternity in their heart, yet so that man will not find out the work which God has done from the beginning even to the end.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3:11</a:t>
            </a:r>
          </a:p>
        </p:txBody>
      </p:sp>
    </p:spTree>
    <p:extLst>
      <p:ext uri="{BB962C8B-B14F-4D97-AF65-F5344CB8AC3E}">
        <p14:creationId xmlns:p14="http://schemas.microsoft.com/office/powerpoint/2010/main" val="35636465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631439" cy="4906719"/>
          </a:xfrm>
        </p:spPr>
        <p:txBody>
          <a:bodyPr/>
          <a:lstStyle/>
          <a:p>
            <a:r>
              <a:rPr lang="en-US" dirty="0"/>
              <a:t>The heavens are telling of the glory of God;</a:t>
            </a:r>
          </a:p>
          <a:p>
            <a:r>
              <a:rPr lang="en-US" dirty="0"/>
              <a:t>And their expanse is declaring the work of His hands.</a:t>
            </a:r>
          </a:p>
        </p:txBody>
      </p:sp>
      <p:sp>
        <p:nvSpPr>
          <p:cNvPr id="5" name="Text Placeholder 4"/>
          <p:cNvSpPr>
            <a:spLocks noGrp="1"/>
          </p:cNvSpPr>
          <p:nvPr>
            <p:ph type="body" sz="quarter" idx="11"/>
          </p:nvPr>
        </p:nvSpPr>
        <p:spPr/>
        <p:txBody>
          <a:bodyPr/>
          <a:lstStyle/>
          <a:p>
            <a:r>
              <a:rPr lang="en-US" dirty="0"/>
              <a:t>- Ps. 19:1</a:t>
            </a:r>
          </a:p>
        </p:txBody>
      </p:sp>
    </p:spTree>
    <p:extLst>
      <p:ext uri="{BB962C8B-B14F-4D97-AF65-F5344CB8AC3E}">
        <p14:creationId xmlns:p14="http://schemas.microsoft.com/office/powerpoint/2010/main" val="21608371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631439" cy="4906719"/>
          </a:xfrm>
        </p:spPr>
        <p:txBody>
          <a:bodyPr/>
          <a:lstStyle/>
          <a:p>
            <a:r>
              <a:rPr lang="en-US" dirty="0"/>
              <a:t>Let everything that has breath praise the Lord.</a:t>
            </a:r>
          </a:p>
          <a:p>
            <a:r>
              <a:rPr lang="en-US" dirty="0"/>
              <a:t>Praise the Lord!</a:t>
            </a:r>
          </a:p>
        </p:txBody>
      </p:sp>
      <p:sp>
        <p:nvSpPr>
          <p:cNvPr id="5" name="Text Placeholder 4"/>
          <p:cNvSpPr>
            <a:spLocks noGrp="1"/>
          </p:cNvSpPr>
          <p:nvPr>
            <p:ph type="body" sz="quarter" idx="11"/>
          </p:nvPr>
        </p:nvSpPr>
        <p:spPr/>
        <p:txBody>
          <a:bodyPr/>
          <a:lstStyle/>
          <a:p>
            <a:r>
              <a:rPr lang="en-US" dirty="0"/>
              <a:t>- Ps. 150:6</a:t>
            </a:r>
          </a:p>
        </p:txBody>
      </p:sp>
    </p:spTree>
    <p:extLst>
      <p:ext uri="{BB962C8B-B14F-4D97-AF65-F5344CB8AC3E}">
        <p14:creationId xmlns:p14="http://schemas.microsoft.com/office/powerpoint/2010/main" val="20059629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2" y="572798"/>
            <a:ext cx="10631439" cy="4906719"/>
          </a:xfrm>
        </p:spPr>
        <p:txBody>
          <a:bodyPr/>
          <a:lstStyle/>
          <a:p>
            <a:r>
              <a:rPr lang="en-US" dirty="0"/>
              <a:t>And we know that God causes all things to work together for good to those who love God, to those who are called according to His purpose.</a:t>
            </a:r>
          </a:p>
        </p:txBody>
      </p:sp>
      <p:sp>
        <p:nvSpPr>
          <p:cNvPr id="5" name="Text Placeholder 4"/>
          <p:cNvSpPr>
            <a:spLocks noGrp="1"/>
          </p:cNvSpPr>
          <p:nvPr>
            <p:ph type="body" sz="quarter" idx="11"/>
          </p:nvPr>
        </p:nvSpPr>
        <p:spPr/>
        <p:txBody>
          <a:bodyPr/>
          <a:lstStyle/>
          <a:p>
            <a:r>
              <a:rPr lang="en-US" dirty="0"/>
              <a:t>- Rom. 8:28</a:t>
            </a:r>
          </a:p>
        </p:txBody>
      </p:sp>
    </p:spTree>
    <p:extLst>
      <p:ext uri="{BB962C8B-B14F-4D97-AF65-F5344CB8AC3E}">
        <p14:creationId xmlns:p14="http://schemas.microsoft.com/office/powerpoint/2010/main" val="29221221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Vertical View</a:t>
            </a:r>
          </a:p>
        </p:txBody>
      </p:sp>
      <p:sp>
        <p:nvSpPr>
          <p:cNvPr id="5" name="Text Placeholder 4"/>
          <p:cNvSpPr>
            <a:spLocks noGrp="1"/>
          </p:cNvSpPr>
          <p:nvPr>
            <p:ph type="body" sz="quarter" idx="10"/>
          </p:nvPr>
        </p:nvSpPr>
        <p:spPr/>
        <p:txBody>
          <a:bodyPr/>
          <a:lstStyle/>
          <a:p>
            <a:pPr marL="990575" indent="-990575">
              <a:buFont typeface="+mj-lt"/>
              <a:buAutoNum type="arabicPeriod"/>
            </a:pPr>
            <a:r>
              <a:rPr lang="en-US" sz="4027" dirty="0"/>
              <a:t>God makes sense of chaos</a:t>
            </a:r>
          </a:p>
          <a:p>
            <a:pPr marL="990575" indent="-990575">
              <a:buFont typeface="+mj-lt"/>
              <a:buAutoNum type="arabicPeriod"/>
            </a:pPr>
            <a:r>
              <a:rPr lang="en-US" sz="5333" b="1" dirty="0"/>
              <a:t>God enables us to enjoy life</a:t>
            </a:r>
          </a:p>
        </p:txBody>
      </p:sp>
    </p:spTree>
    <p:extLst>
      <p:ext uri="{BB962C8B-B14F-4D97-AF65-F5344CB8AC3E}">
        <p14:creationId xmlns:p14="http://schemas.microsoft.com/office/powerpoint/2010/main" val="32783704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09AC97-0331-4081-A7A1-BF203F73633F}"/>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36993659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 know that there is nothing better for them than to rejoice and to do good in one’s lifetime; moreover, that every man who eats and drinks sees good in all his labor—it is the gift of God.</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3:12-13</a:t>
            </a:r>
          </a:p>
        </p:txBody>
      </p:sp>
    </p:spTree>
    <p:extLst>
      <p:ext uri="{BB962C8B-B14F-4D97-AF65-F5344CB8AC3E}">
        <p14:creationId xmlns:p14="http://schemas.microsoft.com/office/powerpoint/2010/main" val="3846508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Vertical View</a:t>
            </a:r>
          </a:p>
        </p:txBody>
      </p:sp>
      <p:sp>
        <p:nvSpPr>
          <p:cNvPr id="5" name="Text Placeholder 4"/>
          <p:cNvSpPr>
            <a:spLocks noGrp="1"/>
          </p:cNvSpPr>
          <p:nvPr>
            <p:ph type="body" sz="quarter" idx="10"/>
          </p:nvPr>
        </p:nvSpPr>
        <p:spPr>
          <a:xfrm>
            <a:off x="797985" y="1668583"/>
            <a:ext cx="10868087" cy="4856324"/>
          </a:xfrm>
        </p:spPr>
        <p:txBody>
          <a:bodyPr/>
          <a:lstStyle/>
          <a:p>
            <a:pPr marL="990575" indent="-990575">
              <a:buFont typeface="+mj-lt"/>
              <a:buAutoNum type="arabicPeriod"/>
            </a:pPr>
            <a:r>
              <a:rPr lang="en-US" sz="4027" dirty="0"/>
              <a:t>God makes sense of chaos</a:t>
            </a:r>
          </a:p>
          <a:p>
            <a:pPr marL="990575" indent="-990575">
              <a:buFont typeface="+mj-lt"/>
              <a:buAutoNum type="arabicPeriod"/>
            </a:pPr>
            <a:r>
              <a:rPr lang="en-US" sz="4027" dirty="0"/>
              <a:t>God enables us to enjoy life</a:t>
            </a:r>
          </a:p>
          <a:p>
            <a:pPr marL="990575" indent="-990575">
              <a:buFont typeface="+mj-lt"/>
              <a:buAutoNum type="arabicPeriod"/>
            </a:pPr>
            <a:r>
              <a:rPr lang="en-US" sz="6400" b="1" dirty="0"/>
              <a:t>God provokes us to worship Him</a:t>
            </a:r>
          </a:p>
        </p:txBody>
      </p:sp>
    </p:spTree>
    <p:extLst>
      <p:ext uri="{BB962C8B-B14F-4D97-AF65-F5344CB8AC3E}">
        <p14:creationId xmlns:p14="http://schemas.microsoft.com/office/powerpoint/2010/main" val="5285696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I know that everything God does will remain forever; there is nothing to add to it and there is nothing to take from it, for God has so worked that men should fear Him. That which is has been already and that which will be has already been, for God seeks what has passed by.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3:14-15</a:t>
            </a:r>
          </a:p>
          <a:p>
            <a:pPr marL="609585" indent="-609585">
              <a:buFontTx/>
              <a:buChar char="-"/>
            </a:pPr>
            <a:endParaRPr lang="en-US" dirty="0"/>
          </a:p>
        </p:txBody>
      </p:sp>
    </p:spTree>
    <p:extLst>
      <p:ext uri="{BB962C8B-B14F-4D97-AF65-F5344CB8AC3E}">
        <p14:creationId xmlns:p14="http://schemas.microsoft.com/office/powerpoint/2010/main" val="19330724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Horizontal View</a:t>
            </a:r>
          </a:p>
        </p:txBody>
      </p:sp>
      <p:sp>
        <p:nvSpPr>
          <p:cNvPr id="5" name="Text Placeholder 4"/>
          <p:cNvSpPr>
            <a:spLocks noGrp="1"/>
          </p:cNvSpPr>
          <p:nvPr>
            <p:ph type="body" sz="quarter" idx="10"/>
          </p:nvPr>
        </p:nvSpPr>
        <p:spPr/>
        <p:txBody>
          <a:bodyPr>
            <a:normAutofit/>
          </a:bodyPr>
          <a:lstStyle/>
          <a:p>
            <a:r>
              <a:rPr lang="en-US" sz="5333" b="1" dirty="0"/>
              <a:t>Breeds Cynicism </a:t>
            </a:r>
          </a:p>
        </p:txBody>
      </p:sp>
    </p:spTree>
    <p:extLst>
      <p:ext uri="{BB962C8B-B14F-4D97-AF65-F5344CB8AC3E}">
        <p14:creationId xmlns:p14="http://schemas.microsoft.com/office/powerpoint/2010/main" val="13912663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Furthermore, I have seen under the sun that in the place of justice there is wickedness and in the place of righteousness there is wickedness. </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3:16</a:t>
            </a:r>
          </a:p>
        </p:txBody>
      </p:sp>
    </p:spTree>
    <p:extLst>
      <p:ext uri="{BB962C8B-B14F-4D97-AF65-F5344CB8AC3E}">
        <p14:creationId xmlns:p14="http://schemas.microsoft.com/office/powerpoint/2010/main" val="9993982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Then I looked again at all the acts of oppression which were being done under the sun. And behold I saw the tears of the oppressed and that they had no one to comfort them; and on the side of their oppressors was power, but they had no one to comfort them.</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4:1</a:t>
            </a:r>
          </a:p>
        </p:txBody>
      </p:sp>
    </p:spTree>
    <p:extLst>
      <p:ext uri="{BB962C8B-B14F-4D97-AF65-F5344CB8AC3E}">
        <p14:creationId xmlns:p14="http://schemas.microsoft.com/office/powerpoint/2010/main" val="4305357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So I congratulated the dead who are already dead more than the living who are still living. But better off than both of them is the one who has never existed, who has never seen the evil activity that is done under the sun.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4:2-3</a:t>
            </a:r>
          </a:p>
        </p:txBody>
      </p:sp>
    </p:spTree>
    <p:extLst>
      <p:ext uri="{BB962C8B-B14F-4D97-AF65-F5344CB8AC3E}">
        <p14:creationId xmlns:p14="http://schemas.microsoft.com/office/powerpoint/2010/main" val="24408520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If you see oppression of the poor and denial of justice and righteousness in the province, do not be shocked at the sight; for one official watches over another official, and there are higher officials over them.</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5:8</a:t>
            </a:r>
          </a:p>
        </p:txBody>
      </p:sp>
    </p:spTree>
    <p:extLst>
      <p:ext uri="{BB962C8B-B14F-4D97-AF65-F5344CB8AC3E}">
        <p14:creationId xmlns:p14="http://schemas.microsoft.com/office/powerpoint/2010/main" val="25941070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All this I have seen and applied my mind to every deed that has been done under the sun wherein a man has exercised authority over another man to his hurt.</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8:9</a:t>
            </a:r>
          </a:p>
        </p:txBody>
      </p:sp>
    </p:spTree>
    <p:extLst>
      <p:ext uri="{BB962C8B-B14F-4D97-AF65-F5344CB8AC3E}">
        <p14:creationId xmlns:p14="http://schemas.microsoft.com/office/powerpoint/2010/main" val="26648405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Horizontal View</a:t>
            </a:r>
          </a:p>
        </p:txBody>
      </p:sp>
      <p:sp>
        <p:nvSpPr>
          <p:cNvPr id="5" name="Text Placeholder 4"/>
          <p:cNvSpPr>
            <a:spLocks noGrp="1"/>
          </p:cNvSpPr>
          <p:nvPr>
            <p:ph type="body" sz="quarter" idx="10"/>
          </p:nvPr>
        </p:nvSpPr>
        <p:spPr/>
        <p:txBody>
          <a:bodyPr/>
          <a:lstStyle/>
          <a:p>
            <a:r>
              <a:rPr lang="en-US" b="1" dirty="0"/>
              <a:t>Solutions to Cynicism</a:t>
            </a:r>
          </a:p>
          <a:p>
            <a:pPr marL="1295368" lvl="1" indent="-685783">
              <a:buFont typeface="+mj-lt"/>
              <a:buAutoNum type="arabicPeriod"/>
            </a:pPr>
            <a:r>
              <a:rPr lang="en-US" sz="5333" dirty="0"/>
              <a:t>Injustice is Temporary </a:t>
            </a:r>
          </a:p>
        </p:txBody>
      </p:sp>
    </p:spTree>
    <p:extLst>
      <p:ext uri="{BB962C8B-B14F-4D97-AF65-F5344CB8AC3E}">
        <p14:creationId xmlns:p14="http://schemas.microsoft.com/office/powerpoint/2010/main" val="95347935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 said to myself, “God will judge both the righteous man and the wicked man,” for a time for every matter and for every deed is there.</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3:17</a:t>
            </a:r>
          </a:p>
        </p:txBody>
      </p:sp>
    </p:spTree>
    <p:extLst>
      <p:ext uri="{BB962C8B-B14F-4D97-AF65-F5344CB8AC3E}">
        <p14:creationId xmlns:p14="http://schemas.microsoft.com/office/powerpoint/2010/main" val="338180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Horizontal View</a:t>
            </a:r>
          </a:p>
        </p:txBody>
      </p:sp>
      <p:sp>
        <p:nvSpPr>
          <p:cNvPr id="5" name="Text Placeholder 4"/>
          <p:cNvSpPr>
            <a:spLocks noGrp="1"/>
          </p:cNvSpPr>
          <p:nvPr>
            <p:ph type="body" sz="quarter" idx="10"/>
          </p:nvPr>
        </p:nvSpPr>
        <p:spPr/>
        <p:txBody>
          <a:bodyPr/>
          <a:lstStyle/>
          <a:p>
            <a:r>
              <a:rPr lang="en-US" b="1" dirty="0"/>
              <a:t>Solutions to Cynicism</a:t>
            </a:r>
          </a:p>
          <a:p>
            <a:pPr marL="1295368" lvl="1" indent="-685783">
              <a:buFont typeface="+mj-lt"/>
              <a:buAutoNum type="arabicPeriod"/>
            </a:pPr>
            <a:r>
              <a:rPr lang="en-US" sz="4267" dirty="0"/>
              <a:t>Injustice is Temporary</a:t>
            </a:r>
          </a:p>
          <a:p>
            <a:pPr marL="1295368" lvl="1" indent="-685783">
              <a:buFont typeface="+mj-lt"/>
              <a:buAutoNum type="arabicPeriod"/>
            </a:pPr>
            <a:r>
              <a:rPr lang="en-US" sz="5333" dirty="0"/>
              <a:t>Injustice Condemns  </a:t>
            </a:r>
          </a:p>
        </p:txBody>
      </p:sp>
    </p:spTree>
    <p:extLst>
      <p:ext uri="{BB962C8B-B14F-4D97-AF65-F5344CB8AC3E}">
        <p14:creationId xmlns:p14="http://schemas.microsoft.com/office/powerpoint/2010/main" val="31720372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a:bodyPr>
          <a:lstStyle/>
          <a:p>
            <a:r>
              <a:rPr lang="en-US" dirty="0"/>
              <a:t>I said to myself concerning the sons of men, “God has surely tested them in order for them to see that they are but beasts.” For the fate of the sons of men and the fate of beasts is the same. As one dies so dies the other; indeed, they all have the same breath and there is no advantage for man over beast, for all is vanity.</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3:18-19</a:t>
            </a:r>
          </a:p>
        </p:txBody>
      </p:sp>
    </p:spTree>
    <p:extLst>
      <p:ext uri="{BB962C8B-B14F-4D97-AF65-F5344CB8AC3E}">
        <p14:creationId xmlns:p14="http://schemas.microsoft.com/office/powerpoint/2010/main" val="4025032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All go to the same place. All came from the dust and all return to the dust. Who knows that the breath of man ascends upward and the breath of the beast descends downward to the earth?</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3:20-21</a:t>
            </a:r>
          </a:p>
        </p:txBody>
      </p:sp>
    </p:spTree>
    <p:extLst>
      <p:ext uri="{BB962C8B-B14F-4D97-AF65-F5344CB8AC3E}">
        <p14:creationId xmlns:p14="http://schemas.microsoft.com/office/powerpoint/2010/main" val="34804099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Horizontal View</a:t>
            </a:r>
          </a:p>
        </p:txBody>
      </p:sp>
      <p:sp>
        <p:nvSpPr>
          <p:cNvPr id="5" name="Text Placeholder 4"/>
          <p:cNvSpPr>
            <a:spLocks noGrp="1"/>
          </p:cNvSpPr>
          <p:nvPr>
            <p:ph type="body" sz="quarter" idx="10"/>
          </p:nvPr>
        </p:nvSpPr>
        <p:spPr/>
        <p:txBody>
          <a:bodyPr/>
          <a:lstStyle/>
          <a:p>
            <a:r>
              <a:rPr lang="en-US" b="1" dirty="0"/>
              <a:t>Solutions to Cynicism</a:t>
            </a:r>
          </a:p>
          <a:p>
            <a:pPr marL="1295368" lvl="1" indent="-685783">
              <a:buFont typeface="+mj-lt"/>
              <a:buAutoNum type="arabicPeriod"/>
            </a:pPr>
            <a:r>
              <a:rPr lang="en-US" sz="4267" dirty="0"/>
              <a:t>Injustice is Temporary</a:t>
            </a:r>
          </a:p>
          <a:p>
            <a:pPr marL="1295368" lvl="1" indent="-685783">
              <a:buFont typeface="+mj-lt"/>
              <a:buAutoNum type="arabicPeriod"/>
            </a:pPr>
            <a:r>
              <a:rPr lang="en-US" sz="4267" dirty="0"/>
              <a:t>Injustice Condemns</a:t>
            </a:r>
          </a:p>
          <a:p>
            <a:pPr marL="1295368" lvl="1" indent="-685783">
              <a:buFont typeface="+mj-lt"/>
              <a:buAutoNum type="arabicPeriod"/>
            </a:pPr>
            <a:r>
              <a:rPr lang="en-US" sz="5333" dirty="0"/>
              <a:t>Hope Beyond Cynicism   </a:t>
            </a:r>
          </a:p>
        </p:txBody>
      </p:sp>
    </p:spTree>
    <p:extLst>
      <p:ext uri="{BB962C8B-B14F-4D97-AF65-F5344CB8AC3E}">
        <p14:creationId xmlns:p14="http://schemas.microsoft.com/office/powerpoint/2010/main" val="564601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0961" y="572798"/>
            <a:ext cx="10272851" cy="4906719"/>
          </a:xfrm>
        </p:spPr>
        <p:txBody>
          <a:bodyPr>
            <a:normAutofit/>
          </a:bodyPr>
          <a:lstStyle/>
          <a:p>
            <a:r>
              <a:rPr lang="en-US" dirty="0"/>
              <a:t>I have seen that nothing is better than that man should be happy in his activities, for that is his lot. For who will bring him to see what will occur after him?</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3:22</a:t>
            </a:r>
          </a:p>
        </p:txBody>
      </p:sp>
    </p:spTree>
    <p:extLst>
      <p:ext uri="{BB962C8B-B14F-4D97-AF65-F5344CB8AC3E}">
        <p14:creationId xmlns:p14="http://schemas.microsoft.com/office/powerpoint/2010/main" val="33148911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Hopeful Realism</a:t>
            </a:r>
          </a:p>
        </p:txBody>
      </p:sp>
      <p:sp>
        <p:nvSpPr>
          <p:cNvPr id="5" name="Text Placeholder 4"/>
          <p:cNvSpPr>
            <a:spLocks noGrp="1"/>
          </p:cNvSpPr>
          <p:nvPr>
            <p:ph type="body" sz="quarter" idx="10"/>
          </p:nvPr>
        </p:nvSpPr>
        <p:spPr/>
        <p:txBody>
          <a:bodyPr/>
          <a:lstStyle/>
          <a:p>
            <a:endParaRPr lang="en-US" dirty="0"/>
          </a:p>
          <a:p>
            <a:endParaRPr lang="en-US" dirty="0"/>
          </a:p>
          <a:p>
            <a:r>
              <a:rPr lang="en-US" dirty="0"/>
              <a:t>What is your unjust disadvantage? </a:t>
            </a:r>
          </a:p>
        </p:txBody>
      </p:sp>
    </p:spTree>
    <p:extLst>
      <p:ext uri="{BB962C8B-B14F-4D97-AF65-F5344CB8AC3E}">
        <p14:creationId xmlns:p14="http://schemas.microsoft.com/office/powerpoint/2010/main" val="11540416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Hopeful Realism</a:t>
            </a:r>
          </a:p>
        </p:txBody>
      </p:sp>
      <p:sp>
        <p:nvSpPr>
          <p:cNvPr id="5" name="Text Placeholder 4"/>
          <p:cNvSpPr>
            <a:spLocks noGrp="1"/>
          </p:cNvSpPr>
          <p:nvPr>
            <p:ph type="body" sz="quarter" idx="10"/>
          </p:nvPr>
        </p:nvSpPr>
        <p:spPr/>
        <p:txBody>
          <a:bodyPr/>
          <a:lstStyle/>
          <a:p>
            <a:endParaRPr lang="en-US" dirty="0"/>
          </a:p>
          <a:p>
            <a:endParaRPr lang="en-US" dirty="0"/>
          </a:p>
          <a:p>
            <a:r>
              <a:rPr lang="en-US" dirty="0"/>
              <a:t>When do you plan to replace passive self-pity with active courage?</a:t>
            </a:r>
          </a:p>
        </p:txBody>
      </p:sp>
    </p:spTree>
    <p:extLst>
      <p:ext uri="{BB962C8B-B14F-4D97-AF65-F5344CB8AC3E}">
        <p14:creationId xmlns:p14="http://schemas.microsoft.com/office/powerpoint/2010/main" val="8385383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Hopeful Realism</a:t>
            </a:r>
          </a:p>
        </p:txBody>
      </p:sp>
      <p:sp>
        <p:nvSpPr>
          <p:cNvPr id="5" name="Text Placeholder 4"/>
          <p:cNvSpPr>
            <a:spLocks noGrp="1"/>
          </p:cNvSpPr>
          <p:nvPr>
            <p:ph type="body" sz="quarter" idx="10"/>
          </p:nvPr>
        </p:nvSpPr>
        <p:spPr/>
        <p:txBody>
          <a:bodyPr/>
          <a:lstStyle/>
          <a:p>
            <a:endParaRPr lang="en-US" dirty="0"/>
          </a:p>
          <a:p>
            <a:endParaRPr lang="en-US" dirty="0"/>
          </a:p>
          <a:p>
            <a:r>
              <a:rPr lang="en-US" dirty="0"/>
              <a:t>How can God use you?</a:t>
            </a:r>
          </a:p>
        </p:txBody>
      </p:sp>
    </p:spTree>
    <p:extLst>
      <p:ext uri="{BB962C8B-B14F-4D97-AF65-F5344CB8AC3E}">
        <p14:creationId xmlns:p14="http://schemas.microsoft.com/office/powerpoint/2010/main" val="13105823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Changing our attitude will change our lives from cynicism to hope. </a:t>
            </a:r>
          </a:p>
        </p:txBody>
      </p:sp>
    </p:spTree>
    <p:extLst>
      <p:ext uri="{BB962C8B-B14F-4D97-AF65-F5344CB8AC3E}">
        <p14:creationId xmlns:p14="http://schemas.microsoft.com/office/powerpoint/2010/main" val="1178337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364E5-968D-4AE1-B3D6-25315976A1FB}"/>
              </a:ext>
            </a:extLst>
          </p:cNvPr>
          <p:cNvSpPr txBox="1"/>
          <p:nvPr/>
        </p:nvSpPr>
        <p:spPr>
          <a:xfrm>
            <a:off x="490888" y="664144"/>
            <a:ext cx="11203807" cy="5901702"/>
          </a:xfrm>
          <a:prstGeom prst="rect">
            <a:avLst/>
          </a:prstGeom>
          <a:noFill/>
        </p:spPr>
        <p:txBody>
          <a:bodyPr wrap="square">
            <a:spAutoFit/>
          </a:bodyPr>
          <a:lstStyle/>
          <a:p>
            <a:pPr algn="ctr" rtl="0"/>
            <a:r>
              <a:rPr lang="en-US" sz="3200" b="1" dirty="0"/>
              <a:t>Providence and Its Apparent Problems</a:t>
            </a:r>
          </a:p>
          <a:p>
            <a:pPr algn="ctr" rtl="0"/>
            <a:endParaRPr lang="en-US" sz="3200" b="1" dirty="0"/>
          </a:p>
          <a:p>
            <a:pPr algn="l" rtl="0"/>
            <a:r>
              <a:rPr lang="en-US" b="1" dirty="0"/>
              <a:t>Although the term providence is not found in the Bible, it suggests that God’s foresight plays a part in guiding human destiny. But, on the one hand, any attempt to explain God’s control of the world faces serious problems. Wickedness seems to triumph over justice (Ecclesiastes 3:16). If God is in control, why does He allow this to happen? Also, life seems to be hopelessly swallowed up by death (3:19). Is this all there is to life? Moreover, the poor and weak are oppressed by the rich and powerful (4:1). If God answers prayer, why does He not respond to the outcry of human misery?</a:t>
            </a:r>
          </a:p>
          <a:p>
            <a:pPr algn="l" rtl="0"/>
            <a:r>
              <a:rPr lang="en-US" b="1" dirty="0"/>
              <a:t>On the other hand, when one attempts to explain how God guides the lives of individuals on a day-today basis, he faces another set of problems. For one thing, if God desires that people work hard and succeed in life, why are others envious of their success (4:4)? Secondly, why are there so many lonely people in the world who are in desperate need of companionship (4:8)? Thirdly, why are success and popularity so short lived (4:13–16)? In the search for the meaning of life “under the sun,” the truth is “that the righteous and the wise, and their works, are in the hand of God; whether it be love or hatred, man knows not; all is before them” (9:1). Obviously, Ecclesiastes raises these questions concerning God’s providence to make us aware that man, left to himself, has no final solutions.</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24269173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FA90F-D8A1-4824-92DD-82000A73E2BC}"/>
              </a:ext>
            </a:extLst>
          </p:cNvPr>
          <p:cNvPicPr>
            <a:picLocks noChangeAspect="1"/>
          </p:cNvPicPr>
          <p:nvPr/>
        </p:nvPicPr>
        <p:blipFill>
          <a:blip r:embed="rId3"/>
          <a:stretch>
            <a:fillRect/>
          </a:stretch>
        </p:blipFill>
        <p:spPr>
          <a:xfrm>
            <a:off x="404261" y="413886"/>
            <a:ext cx="11386685" cy="6044666"/>
          </a:xfrm>
          <a:prstGeom prst="rect">
            <a:avLst/>
          </a:prstGeom>
        </p:spPr>
      </p:pic>
    </p:spTree>
    <p:extLst>
      <p:ext uri="{BB962C8B-B14F-4D97-AF65-F5344CB8AC3E}">
        <p14:creationId xmlns:p14="http://schemas.microsoft.com/office/powerpoint/2010/main" val="25257614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B3EA78-6915-4461-979D-4269D93C287A}"/>
              </a:ext>
            </a:extLst>
          </p:cNvPr>
          <p:cNvSpPr txBox="1"/>
          <p:nvPr/>
        </p:nvSpPr>
        <p:spPr>
          <a:xfrm>
            <a:off x="721895" y="654519"/>
            <a:ext cx="10751419" cy="5847755"/>
          </a:xfrm>
          <a:prstGeom prst="rect">
            <a:avLst/>
          </a:prstGeom>
          <a:noFill/>
        </p:spPr>
        <p:txBody>
          <a:bodyPr wrap="square">
            <a:spAutoFit/>
          </a:bodyPr>
          <a:lstStyle/>
          <a:p>
            <a:pPr algn="ctr"/>
            <a:r>
              <a:rPr lang="en-US" sz="3600" b="1" dirty="0"/>
              <a:t>Creation, Providence, and Sin</a:t>
            </a:r>
          </a:p>
          <a:p>
            <a:pPr algn="ctr"/>
            <a:r>
              <a:rPr lang="en-US" sz="800" b="1" dirty="0"/>
              <a:t> </a:t>
            </a:r>
          </a:p>
          <a:p>
            <a:pPr algn="ctr"/>
            <a:r>
              <a:rPr lang="en-US" sz="2400" b="1" dirty="0"/>
              <a:t>Both the universe (1:5–7) and man (1:4; 7:9) were created by God and, despite the problems stated above, His providential hand may be seen in all things (3:1–8). God made His creation to be “very good” (Genesis 1:31), and He made man to live forever in Paradise; however, sin changed everything. Thus, when we look for God’s providence in a world where sin is present, we must understand that both creation and man are cursed as a consequence of sin, but that both continue under the watchful eye of God and will eventually be delivered from this curse. Indeed, God has provided every human being with the possibility of a new existence free from sin. We are warned, therefore, not to speak too hastily about things that we do not understand and that we cannot change (1:15; 5:2); rather,  we must firmly believe that our Creator knows what He is doing (3:14).</a:t>
            </a:r>
          </a:p>
          <a:p>
            <a:pPr algn="ctr" rtl="0"/>
            <a:endParaRPr lang="en-US" sz="1200" b="1" dirty="0"/>
          </a:p>
          <a:p>
            <a:pPr algn="l" rtl="0"/>
            <a:r>
              <a:rPr lang="en-US" dirty="0"/>
              <a:t>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40477795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4B17E-2EDD-4D0D-807F-DB7BD5970644}"/>
              </a:ext>
            </a:extLst>
          </p:cNvPr>
          <p:cNvSpPr txBox="1"/>
          <p:nvPr/>
        </p:nvSpPr>
        <p:spPr>
          <a:xfrm>
            <a:off x="866273" y="895149"/>
            <a:ext cx="10414535" cy="4924425"/>
          </a:xfrm>
          <a:prstGeom prst="rect">
            <a:avLst/>
          </a:prstGeom>
          <a:noFill/>
        </p:spPr>
        <p:txBody>
          <a:bodyPr wrap="square">
            <a:spAutoFit/>
          </a:bodyPr>
          <a:lstStyle/>
          <a:p>
            <a:pPr algn="ctr" rtl="0"/>
            <a:r>
              <a:rPr lang="en-US" sz="3200" b="1" dirty="0"/>
              <a:t>God’s Providence in Operation</a:t>
            </a:r>
          </a:p>
          <a:p>
            <a:pPr algn="ctr" rtl="0"/>
            <a:endParaRPr lang="en-US" sz="800" b="1" dirty="0"/>
          </a:p>
          <a:p>
            <a:pPr algn="l" rtl="0"/>
            <a:r>
              <a:rPr lang="en-US" sz="2000" b="1" dirty="0"/>
              <a:t>Several aspects of God’s providence can be detected. In the first place, He keeps His creatures inquiringly ignorant of His activities in this world. This is why “He hath set eternity in their heart, yet so that man cannot find out the work that God hath done from the beginning even to the end” (3:11). Secondly, He makes it possible for men to be content in this life (2:24–26; 3:12; 5:18–19), but never satisfied with what they have (1:8; 5:10). Thirdly, He keeps injustice and oppression somewhat in check by means of civil authorities (5:8), and, more importantly, He holds all men accountable to Himself (3:17; 11:9; 12:14). Fourthly, He has permitted suffering and death to be the lot of all men (2:14–16); “time and chance </a:t>
            </a:r>
            <a:r>
              <a:rPr lang="en-US" sz="2000" b="1" dirty="0" err="1"/>
              <a:t>happeneth</a:t>
            </a:r>
            <a:r>
              <a:rPr lang="en-US" sz="2000" b="1" dirty="0"/>
              <a:t> to them all” (9:11–12). Ecclesiastes states that God has a purpose in all of this; He has placed prosperity and adversity each “side by side with the other, to the end that man should not find out any thing that should be after him” (7:14).</a:t>
            </a:r>
          </a:p>
          <a:p>
            <a:pPr lvl="1"/>
            <a:r>
              <a:rPr lang="en-US" dirty="0"/>
              <a:t> Curry, M. (1989). . (D. Bowman, Ed.)Christianity Magazine, 6(7), 21.</a:t>
            </a:r>
          </a:p>
          <a:p>
            <a:pPr algn="l" rtl="0"/>
            <a:endParaRPr lang="en-US" dirty="0"/>
          </a:p>
          <a:p>
            <a:r>
              <a:rPr lang="en-US" b="0" i="0" u="none" strike="noStrike" baseline="0" dirty="0"/>
              <a:t> Curry, M. (1989). </a:t>
            </a:r>
            <a:r>
              <a:rPr lang="en-US" b="0" i="0" u="sng" strike="noStrike" baseline="0" dirty="0">
                <a:solidFill>
                  <a:srgbClr val="0000FF"/>
                </a:solidFill>
                <a:hlinkClick r:id="rId3"/>
              </a:rPr>
              <a:t>The Providence of God in Ecclesiastes</a:t>
            </a:r>
            <a:r>
              <a:rPr lang="en-US" b="0" i="0" u="none" strike="noStrike" baseline="0" dirty="0">
                <a:solidFill>
                  <a:srgbClr val="0000FF"/>
                </a:solidFill>
                <a:hlinkClick r:id="rId3"/>
              </a:rPr>
              <a:t>. (D. Bowman, Ed.)</a:t>
            </a:r>
            <a:r>
              <a:rPr lang="en-US" b="0" i="1" u="none" strike="noStrike" baseline="0" dirty="0">
                <a:solidFill>
                  <a:srgbClr val="0000FF"/>
                </a:solidFill>
                <a:hlinkClick r:id="rId3"/>
              </a:rPr>
              <a:t>Christianity Magazine</a:t>
            </a:r>
            <a:r>
              <a:rPr lang="en-US" b="0" i="0" u="none" strike="noStrike" baseline="0" dirty="0">
                <a:solidFill>
                  <a:srgbClr val="0000FF"/>
                </a:solidFill>
                <a:hlinkClick r:id="rId3"/>
              </a:rPr>
              <a:t>, </a:t>
            </a:r>
            <a:r>
              <a:rPr lang="en-US" b="0" i="1" u="none" strike="noStrike" baseline="0" dirty="0">
                <a:solidFill>
                  <a:srgbClr val="0000FF"/>
                </a:solidFill>
                <a:hlinkClick r:id="rId3"/>
              </a:rPr>
              <a:t>6</a:t>
            </a:r>
            <a:r>
              <a:rPr lang="en-US" b="0" i="0" u="none" strike="noStrike" baseline="0" dirty="0">
                <a:solidFill>
                  <a:srgbClr val="0000FF"/>
                </a:solidFill>
                <a:hlinkClick r:id="rId3"/>
              </a:rPr>
              <a:t>(7), 21.</a:t>
            </a:r>
          </a:p>
        </p:txBody>
      </p:sp>
    </p:spTree>
    <p:extLst>
      <p:ext uri="{BB962C8B-B14F-4D97-AF65-F5344CB8AC3E}">
        <p14:creationId xmlns:p14="http://schemas.microsoft.com/office/powerpoint/2010/main" val="26997294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FEEB9B02-2E17-4B70-8F93-CEF751E8638E}"/>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32096954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156435D-C89E-4065-B46F-D01C60A11C66}"/>
              </a:ext>
            </a:extLst>
          </p:cNvPr>
          <p:cNvPicPr>
            <a:picLocks noGrp="1" noChangeAspect="1"/>
          </p:cNvPicPr>
          <p:nvPr>
            <p:ph idx="1"/>
          </p:nvPr>
        </p:nvPicPr>
        <p:blipFill>
          <a:blip r:embed="rId3"/>
          <a:stretch>
            <a:fillRect/>
          </a:stretch>
        </p:blipFill>
        <p:spPr>
          <a:xfrm>
            <a:off x="242595" y="242596"/>
            <a:ext cx="11706809" cy="6372808"/>
          </a:xfrm>
          <a:solidFill>
            <a:schemeClr val="accent2">
              <a:lumMod val="20000"/>
              <a:lumOff val="80000"/>
            </a:schemeClr>
          </a:solidFill>
          <a:ln>
            <a:noFill/>
          </a:ln>
        </p:spPr>
      </p:pic>
    </p:spTree>
    <p:extLst>
      <p:ext uri="{BB962C8B-B14F-4D97-AF65-F5344CB8AC3E}">
        <p14:creationId xmlns:p14="http://schemas.microsoft.com/office/powerpoint/2010/main" val="23148011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EC8C8B83-9E17-4E7E-A426-C017901E5404}"/>
              </a:ext>
            </a:extLst>
          </p:cNvPr>
          <p:cNvPicPr>
            <a:picLocks noGrp="1" noChangeAspect="1"/>
          </p:cNvPicPr>
          <p:nvPr>
            <p:ph idx="1"/>
          </p:nvPr>
        </p:nvPicPr>
        <p:blipFill>
          <a:blip r:embed="rId3"/>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8942846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839453" y="2194560"/>
            <a:ext cx="9016306" cy="4663440"/>
          </a:xfrm>
        </p:spPr>
        <p:txBody>
          <a:bodyPr>
            <a:normAutofit fontScale="92500" lnSpcReduction="10000"/>
          </a:bodyPr>
          <a:lstStyle/>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four</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five </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six</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Seven</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Chapter Eight</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01972"/>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PARTTWO</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SOLOMON’S LIFE’S LESSONS</a:t>
            </a:r>
          </a:p>
        </p:txBody>
      </p:sp>
    </p:spTree>
    <p:extLst>
      <p:ext uri="{BB962C8B-B14F-4D97-AF65-F5344CB8AC3E}">
        <p14:creationId xmlns:p14="http://schemas.microsoft.com/office/powerpoint/2010/main" val="32680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0" end="0"/>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 end="1"/>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2" end="2"/>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3">
                                            <p:txEl>
                                              <p:pRg st="3" end="3"/>
                                            </p:txEl>
                                          </p:spTgt>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1" descr="enigma_front.jpg">
            <a:extLst>
              <a:ext uri="{FF2B5EF4-FFF2-40B4-BE49-F238E27FC236}">
                <a16:creationId xmlns:a16="http://schemas.microsoft.com/office/drawing/2014/main" id="{9FF798C6-361E-4C60-9536-7B4F3712D6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E685EBC-C341-443C-98DB-1FC7767B1BA1}"/>
              </a:ext>
            </a:extLst>
          </p:cNvPr>
          <p:cNvPicPr>
            <a:picLocks noGrp="1" noChangeAspect="1"/>
          </p:cNvPicPr>
          <p:nvPr>
            <p:ph idx="1"/>
          </p:nvPr>
        </p:nvPicPr>
        <p:blipFill>
          <a:blip r:embed="rId3"/>
          <a:stretch>
            <a:fillRect/>
          </a:stretch>
        </p:blipFill>
        <p:spPr>
          <a:xfrm>
            <a:off x="242595" y="242596"/>
            <a:ext cx="11719249" cy="6372517"/>
          </a:xfrm>
          <a:solidFill>
            <a:schemeClr val="accent2">
              <a:lumMod val="20000"/>
              <a:lumOff val="80000"/>
            </a:schemeClr>
          </a:solidFill>
          <a:ln>
            <a:noFill/>
          </a:ln>
        </p:spPr>
      </p:pic>
    </p:spTree>
    <p:extLst>
      <p:ext uri="{BB962C8B-B14F-4D97-AF65-F5344CB8AC3E}">
        <p14:creationId xmlns:p14="http://schemas.microsoft.com/office/powerpoint/2010/main" val="9580266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0229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44892"/>
            <a:ext cx="11719249" cy="5970511"/>
          </a:xfrm>
          <a:solidFill>
            <a:schemeClr val="accent2">
              <a:lumMod val="20000"/>
              <a:lumOff val="80000"/>
            </a:schemeClr>
          </a:solidFill>
          <a:ln>
            <a:noFill/>
          </a:ln>
        </p:spPr>
        <p:txBody>
          <a:bodyPr>
            <a:normAutofit/>
          </a:bodyPr>
          <a:lstStyle/>
          <a:p>
            <a:pPr marL="0" indent="0" algn="l">
              <a:buNone/>
            </a:pPr>
            <a:r>
              <a:rPr lang="en-US" sz="4000" b="1" i="0" u="none" strike="noStrike" baseline="0" dirty="0">
                <a:solidFill>
                  <a:srgbClr val="C00000"/>
                </a:solidFill>
                <a:effectLst>
                  <a:outerShdw blurRad="38100" dist="38100" dir="2700000" algn="tl">
                    <a:srgbClr val="000000">
                      <a:alpha val="43137"/>
                    </a:srgbClr>
                  </a:outerShdw>
                </a:effectLst>
                <a:latin typeface="Geneva"/>
              </a:rPr>
              <a:t>     </a:t>
            </a:r>
            <a:r>
              <a:rPr lang="en-US" sz="5400" b="1" i="0" u="none" strike="noStrike" baseline="0" dirty="0">
                <a:solidFill>
                  <a:srgbClr val="903730"/>
                </a:solidFill>
                <a:effectLst>
                  <a:outerShdw blurRad="38100" dist="38100" dir="2700000" algn="tl">
                    <a:srgbClr val="000000">
                      <a:alpha val="43137"/>
                    </a:srgbClr>
                  </a:outerShdw>
                </a:effectLst>
                <a:latin typeface="Geneva"/>
              </a:rPr>
              <a:t>“Everything is Meaningless”</a:t>
            </a:r>
          </a:p>
          <a:p>
            <a:pPr marL="0" indent="0" algn="l">
              <a:buNone/>
            </a:pPr>
            <a:endParaRPr lang="en-US" sz="800" b="1" i="0" u="none" strike="noStrike" baseline="0" dirty="0">
              <a:solidFill>
                <a:srgbClr val="903730"/>
              </a:solidFill>
              <a:effectLst>
                <a:outerShdw blurRad="38100" dist="38100" dir="2700000" algn="tl">
                  <a:srgbClr val="000000">
                    <a:alpha val="43137"/>
                  </a:srgbClr>
                </a:outerShdw>
              </a:effectLst>
              <a:latin typeface="Geneva"/>
            </a:endParaRP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word “meaningless” occurs 35 times in the book</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The Hebrew word is “Hebel” which is sometimes translated “Vanity”.</a:t>
            </a:r>
          </a:p>
          <a:p>
            <a:pPr algn="l"/>
            <a:r>
              <a:rPr lang="en-US" sz="3600" b="0" i="0" u="none" strike="noStrike" baseline="0" dirty="0">
                <a:solidFill>
                  <a:srgbClr val="903730"/>
                </a:solidFill>
                <a:effectLst>
                  <a:outerShdw blurRad="38100" dist="38100" dir="2700000" algn="tl">
                    <a:srgbClr val="000000">
                      <a:alpha val="43137"/>
                    </a:srgbClr>
                  </a:outerShdw>
                </a:effectLst>
                <a:latin typeface="ZapfDingbatsITC"/>
              </a:rPr>
              <a:t>✤ </a:t>
            </a:r>
            <a:r>
              <a:rPr lang="en-US" sz="3600" b="0" i="0" u="none" strike="noStrike" baseline="0" dirty="0">
                <a:solidFill>
                  <a:srgbClr val="903730"/>
                </a:solidFill>
                <a:effectLst>
                  <a:outerShdw blurRad="38100" dist="38100" dir="2700000" algn="tl">
                    <a:srgbClr val="000000">
                      <a:alpha val="43137"/>
                    </a:srgbClr>
                  </a:outerShdw>
                </a:effectLst>
                <a:latin typeface="Palatino-Roman"/>
              </a:rPr>
              <a:t>It means something that quickly passes, of no lasting value, emptiness, something that is like breath of wind or a puff of smoke that is briefly seen and disappears.</a:t>
            </a:r>
            <a:endParaRPr lang="en-US" sz="3600" dirty="0">
              <a:solidFill>
                <a:srgbClr val="90373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75502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1874B188-6AC5-4C05-81CE-2264B3AC3DF6}"/>
              </a:ext>
            </a:extLst>
          </p:cNvPr>
          <p:cNvPicPr>
            <a:picLocks noGrp="1" noChangeAspect="1"/>
          </p:cNvPicPr>
          <p:nvPr>
            <p:ph idx="1"/>
          </p:nvPr>
        </p:nvPicPr>
        <p:blipFill>
          <a:blip r:embed="rId3"/>
          <a:stretch>
            <a:fillRect/>
          </a:stretch>
        </p:blipFill>
        <p:spPr>
          <a:xfrm>
            <a:off x="217498" y="242596"/>
            <a:ext cx="11744346" cy="6372517"/>
          </a:xfrm>
          <a:solidFill>
            <a:schemeClr val="accent2">
              <a:lumMod val="20000"/>
              <a:lumOff val="80000"/>
            </a:schemeClr>
          </a:solidFill>
          <a:ln>
            <a:noFill/>
          </a:ln>
        </p:spPr>
      </p:pic>
    </p:spTree>
    <p:extLst>
      <p:ext uri="{BB962C8B-B14F-4D97-AF65-F5344CB8AC3E}">
        <p14:creationId xmlns:p14="http://schemas.microsoft.com/office/powerpoint/2010/main" val="27437990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98836"/>
          </a:xfrm>
          <a:solidFill>
            <a:schemeClr val="accent2">
              <a:lumMod val="20000"/>
              <a:lumOff val="80000"/>
            </a:schemeClr>
          </a:solidFill>
        </p:spPr>
        <p:txBody>
          <a:bodyPr>
            <a:normAutofit/>
          </a:bodyPr>
          <a:lstStyle/>
          <a:p>
            <a:r>
              <a:rPr lang="en-US" sz="6000" b="1" i="0" u="none" strike="noStrike" baseline="0" dirty="0">
                <a:solidFill>
                  <a:srgbClr val="263852"/>
                </a:solidFill>
                <a:effectLst>
                  <a:outerShdw blurRad="38100" dist="38100" dir="2700000" algn="tl">
                    <a:srgbClr val="000000">
                      <a:alpha val="43137"/>
                    </a:srgbClr>
                  </a:outerShdw>
                </a:effectLst>
                <a:latin typeface="Geneva"/>
              </a:rPr>
              <a:t>“Under the Sun”</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16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key to understanding this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book is the phrase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This phrase occurs 29 times.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1:14 (NIV84) “I have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seen all things that are done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they are all meaningless, a</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chasing after the wind.”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Ecclesiastes is realistic examination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life without the hope of Christ.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5FD34255-688C-4E55-B7D7-39F8A1ABAC15}"/>
              </a:ext>
            </a:extLst>
          </p:cNvPr>
          <p:cNvPicPr>
            <a:picLocks noGrp="1" noChangeAspect="1"/>
          </p:cNvPicPr>
          <p:nvPr>
            <p:ph idx="1"/>
          </p:nvPr>
        </p:nvPicPr>
        <p:blipFill>
          <a:blip r:embed="rId3"/>
          <a:stretch>
            <a:fillRect/>
          </a:stretch>
        </p:blipFill>
        <p:spPr>
          <a:xfrm>
            <a:off x="6622182" y="242596"/>
            <a:ext cx="5339662" cy="6372808"/>
          </a:xfrm>
          <a:prstGeom prst="rect">
            <a:avLst/>
          </a:prstGeom>
        </p:spPr>
      </p:pic>
    </p:spTree>
    <p:extLst>
      <p:ext uri="{BB962C8B-B14F-4D97-AF65-F5344CB8AC3E}">
        <p14:creationId xmlns:p14="http://schemas.microsoft.com/office/powerpoint/2010/main" val="26409944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5300" b="1" i="0" u="none" strike="noStrike" baseline="0" dirty="0">
                <a:solidFill>
                  <a:srgbClr val="263852"/>
                </a:solidFill>
                <a:effectLst>
                  <a:outerShdw blurRad="38100" dist="38100" dir="2700000" algn="tl">
                    <a:srgbClr val="000000">
                      <a:alpha val="43137"/>
                    </a:srgbClr>
                  </a:outerShdw>
                </a:effectLst>
                <a:latin typeface="Geneva"/>
              </a:rPr>
              <a:t>   </a:t>
            </a:r>
            <a:r>
              <a:rPr lang="en-US" sz="6000" b="1" i="0" u="none" strike="noStrike" baseline="0" dirty="0">
                <a:solidFill>
                  <a:srgbClr val="263852"/>
                </a:solidFill>
                <a:effectLst>
                  <a:outerShdw blurRad="38100" dist="38100" dir="2700000" algn="tl">
                    <a:srgbClr val="000000">
                      <a:alpha val="43137"/>
                    </a:srgbClr>
                  </a:outerShdw>
                </a:effectLst>
                <a:latin typeface="Geneva"/>
              </a:rPr>
              <a:t>“The Teacher” </a:t>
            </a:r>
            <a:br>
              <a:rPr lang="en-US" sz="3100" b="1" i="0" u="none" strike="noStrike" baseline="0" dirty="0">
                <a:solidFill>
                  <a:srgbClr val="263852"/>
                </a:solidFill>
                <a:effectLst>
                  <a:outerShdw blurRad="38100" dist="38100" dir="2700000" algn="tl">
                    <a:srgbClr val="000000">
                      <a:alpha val="43137"/>
                    </a:srgbClr>
                  </a:outerShdw>
                </a:effectLst>
                <a:latin typeface="Geneva"/>
              </a:rPr>
            </a:br>
            <a:br>
              <a:rPr lang="en-US" sz="3100" b="1" i="0" u="none" strike="noStrike" baseline="0" dirty="0">
                <a:solidFill>
                  <a:srgbClr val="263852"/>
                </a:solidFill>
                <a:effectLst>
                  <a:outerShdw blurRad="38100" dist="38100" dir="2700000" algn="tl">
                    <a:srgbClr val="000000">
                      <a:alpha val="43137"/>
                    </a:srgbClr>
                  </a:outerShdw>
                </a:effectLst>
                <a:latin typeface="Geneva"/>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 The words of the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son of David, king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1:12 “I, the Teacher, was king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over Israel in Jerusalem.”</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err="1">
                <a:solidFill>
                  <a:srgbClr val="000000"/>
                </a:solidFill>
                <a:effectLst>
                  <a:outerShdw blurRad="38100" dist="38100" dir="2700000" algn="tl">
                    <a:srgbClr val="000000">
                      <a:alpha val="43137"/>
                    </a:srgbClr>
                  </a:outerShdw>
                </a:effectLst>
                <a:latin typeface="Palatino-Roman"/>
              </a:rPr>
              <a:t>Qoheleth</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 = teacher, preacher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Ecclesiastes is Latin for Teacher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Solomon: the man who has done</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everything and has everything</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this world can offer and has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found it all “meaningless”.</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05D4DCD-CA45-4359-A883-A9AD0CA491B7}"/>
              </a:ext>
            </a:extLst>
          </p:cNvPr>
          <p:cNvPicPr>
            <a:picLocks noGrp="1" noChangeAspect="1"/>
          </p:cNvPicPr>
          <p:nvPr>
            <p:ph idx="1"/>
          </p:nvPr>
        </p:nvPicPr>
        <p:blipFill>
          <a:blip r:embed="rId3"/>
          <a:stretch>
            <a:fillRect/>
          </a:stretch>
        </p:blipFill>
        <p:spPr>
          <a:xfrm>
            <a:off x="6179420" y="242596"/>
            <a:ext cx="5769986" cy="6372808"/>
          </a:xfrm>
          <a:prstGeom prst="rect">
            <a:avLst/>
          </a:prstGeom>
        </p:spPr>
      </p:pic>
    </p:spTree>
    <p:extLst>
      <p:ext uri="{BB962C8B-B14F-4D97-AF65-F5344CB8AC3E}">
        <p14:creationId xmlns:p14="http://schemas.microsoft.com/office/powerpoint/2010/main" val="18221255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89211"/>
          </a:xfrm>
          <a:solidFill>
            <a:schemeClr val="accent2">
              <a:lumMod val="20000"/>
              <a:lumOff val="80000"/>
            </a:schemeClr>
          </a:solidFill>
        </p:spPr>
        <p:txBody>
          <a:bodyPr>
            <a:normAutofit/>
          </a:bodyPr>
          <a:lstStyle/>
          <a:p>
            <a:r>
              <a:rPr lang="en-US" sz="3200" b="1" i="0" u="none" strike="noStrike" baseline="0" dirty="0">
                <a:solidFill>
                  <a:srgbClr val="263852"/>
                </a:solidFill>
                <a:latin typeface="Geneva"/>
              </a:rPr>
              <a:t> </a:t>
            </a:r>
            <a:r>
              <a:rPr lang="en-US" sz="3200" b="1" i="0" u="sng" strike="noStrike" baseline="0" dirty="0">
                <a:solidFill>
                  <a:srgbClr val="903730"/>
                </a:solidFill>
                <a:effectLst>
                  <a:outerShdw blurRad="38100" dist="38100" dir="2700000" algn="tl">
                    <a:srgbClr val="000000">
                      <a:alpha val="43137"/>
                    </a:srgbClr>
                  </a:outerShdw>
                </a:effectLst>
                <a:latin typeface="Geneva"/>
              </a:rPr>
              <a:t>The Search for Meaning: Nature</a:t>
            </a:r>
            <a:br>
              <a:rPr lang="en-US" sz="1800" b="1" i="0" u="none" strike="noStrike" baseline="0" dirty="0">
                <a:solidFill>
                  <a:srgbClr val="903730"/>
                </a:solidFill>
                <a:effectLst>
                  <a:outerShdw blurRad="38100" dist="38100" dir="2700000" algn="tl">
                    <a:srgbClr val="000000">
                      <a:alpha val="43137"/>
                    </a:srgbClr>
                  </a:outerShdw>
                </a:effectLst>
                <a:latin typeface="Geneva"/>
              </a:rPr>
            </a:br>
            <a:br>
              <a:rPr lang="en-US" sz="1800" b="1" i="0" u="none" strike="noStrike" baseline="0" dirty="0">
                <a:solidFill>
                  <a:srgbClr val="903730"/>
                </a:solidFill>
                <a:effectLst>
                  <a:outerShdw blurRad="38100" dist="38100" dir="2700000" algn="tl">
                    <a:srgbClr val="000000">
                      <a:alpha val="43137"/>
                    </a:srgbClr>
                  </a:outerShdw>
                </a:effectLst>
                <a:latin typeface="Geneva"/>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natural world is filled with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meaningless cycles that just go round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and round.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 sun rises and the sun sets, and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hurries back to where it rises. The wind</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blows to the south and turns to the north;</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round and round it goes, ever returning</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on its course. All streams flow to the sea,</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yet the sea is never full. To the place the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streams come from, ther</a:t>
            </a:r>
            <a:r>
              <a:rPr lang="en-US" sz="2800" b="1" dirty="0">
                <a:solidFill>
                  <a:srgbClr val="903730"/>
                </a:solidFill>
                <a:effectLst>
                  <a:outerShdw blurRad="38100" dist="38100" dir="2700000" algn="tl">
                    <a:srgbClr val="000000">
                      <a:alpha val="43137"/>
                    </a:srgbClr>
                  </a:outerShdw>
                </a:effectLst>
                <a:latin typeface="Palatino-Roman"/>
              </a:rPr>
              <a:t>e they return </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Palatino-Roman"/>
              </a:rPr>
              <a:t>again.” (Ecclesiastes 1:5–7, NIV84)</a:t>
            </a: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br>
              <a:rPr lang="en-US" sz="2800" b="1" i="0" u="none" strike="noStrike" baseline="0" dirty="0">
                <a:solidFill>
                  <a:srgbClr val="903730"/>
                </a:solidFill>
                <a:effectLst>
                  <a:outerShdw blurRad="38100" dist="38100" dir="2700000" algn="tl">
                    <a:srgbClr val="000000">
                      <a:alpha val="43137"/>
                    </a:srgbClr>
                  </a:outerShdw>
                </a:effectLst>
                <a:latin typeface="Palatino-Roman"/>
              </a:rPr>
            </a:br>
            <a:r>
              <a:rPr lang="en-US" sz="2800" b="1" i="0" u="none" strike="noStrike" baseline="0" dirty="0">
                <a:solidFill>
                  <a:srgbClr val="903730"/>
                </a:solidFill>
                <a:effectLst>
                  <a:outerShdw blurRad="38100" dist="38100" dir="2700000" algn="tl">
                    <a:srgbClr val="000000">
                      <a:alpha val="43137"/>
                    </a:srgbClr>
                  </a:outerShdw>
                </a:effectLst>
                <a:latin typeface="ZapfDingbatsITC"/>
              </a:rPr>
              <a:t>✤ </a:t>
            </a:r>
            <a:r>
              <a:rPr lang="en-US" sz="2800" b="1" i="0" u="none" strike="noStrike" baseline="0" dirty="0">
                <a:solidFill>
                  <a:srgbClr val="903730"/>
                </a:solidFill>
                <a:effectLst>
                  <a:outerShdw blurRad="38100" dist="38100" dir="2700000" algn="tl">
                    <a:srgbClr val="000000">
                      <a:alpha val="43137"/>
                    </a:srgbClr>
                  </a:outerShdw>
                </a:effectLst>
                <a:latin typeface="Palatino-Roman"/>
              </a:rPr>
              <a:t>“There is nothing new under the sun”.</a:t>
            </a:r>
            <a:endParaRPr lang="en-US" sz="2800" b="1" dirty="0">
              <a:solidFill>
                <a:srgbClr val="903730"/>
              </a:solidFill>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52BC260-8543-4748-9E46-4E5482A75327}"/>
              </a:ext>
            </a:extLst>
          </p:cNvPr>
          <p:cNvPicPr>
            <a:picLocks noGrp="1" noChangeAspect="1"/>
          </p:cNvPicPr>
          <p:nvPr>
            <p:ph idx="1"/>
          </p:nvPr>
        </p:nvPicPr>
        <p:blipFill>
          <a:blip r:embed="rId3"/>
          <a:stretch>
            <a:fillRect/>
          </a:stretch>
        </p:blipFill>
        <p:spPr>
          <a:xfrm>
            <a:off x="7132320" y="242595"/>
            <a:ext cx="4817084" cy="6372810"/>
          </a:xfrm>
          <a:prstGeom prst="rect">
            <a:avLst/>
          </a:prstGeom>
        </p:spPr>
      </p:pic>
    </p:spTree>
    <p:extLst>
      <p:ext uri="{BB962C8B-B14F-4D97-AF65-F5344CB8AC3E}">
        <p14:creationId xmlns:p14="http://schemas.microsoft.com/office/powerpoint/2010/main" val="40045096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6"/>
          </a:xfrm>
          <a:solidFill>
            <a:schemeClr val="accent2">
              <a:lumMod val="20000"/>
              <a:lumOff val="80000"/>
            </a:schemeClr>
          </a:solidFill>
        </p:spPr>
        <p:txBody>
          <a:bodyPr>
            <a:normAutofit/>
          </a:bodyPr>
          <a:lstStyle/>
          <a:p>
            <a:r>
              <a:rPr lang="en-US" sz="3600" b="1" i="0" u="none" strike="noStrike" baseline="0" dirty="0">
                <a:solidFill>
                  <a:srgbClr val="263852"/>
                </a:solidFill>
                <a:effectLst>
                  <a:outerShdw blurRad="38100" dist="38100" dir="2700000" algn="tl">
                    <a:srgbClr val="000000">
                      <a:alpha val="43137"/>
                    </a:srgbClr>
                  </a:outerShdw>
                </a:effectLst>
                <a:latin typeface="Geneva"/>
              </a:rPr>
              <a:t>The Search for Meaning:</a:t>
            </a:r>
            <a:br>
              <a:rPr lang="en-US" sz="4000" b="1" i="0" u="none" strike="noStrike" baseline="0" dirty="0">
                <a:solidFill>
                  <a:srgbClr val="263852"/>
                </a:solidFill>
                <a:effectLst>
                  <a:outerShdw blurRad="38100" dist="38100" dir="2700000" algn="tl">
                    <a:srgbClr val="000000">
                      <a:alpha val="43137"/>
                    </a:srgbClr>
                  </a:outerShdw>
                </a:effectLst>
                <a:latin typeface="Geneva"/>
              </a:rPr>
            </a:br>
            <a:r>
              <a:rPr lang="en-US" sz="3600" b="1" dirty="0">
                <a:solidFill>
                  <a:srgbClr val="263852"/>
                </a:solidFill>
                <a:effectLst>
                  <a:outerShdw blurRad="38100" dist="38100" dir="2700000" algn="tl">
                    <a:srgbClr val="000000">
                      <a:alpha val="43137"/>
                    </a:srgbClr>
                  </a:outerShdw>
                </a:effectLst>
                <a:latin typeface="Geneva"/>
              </a:rPr>
              <a:t>Personal</a:t>
            </a:r>
            <a:r>
              <a:rPr lang="en-US" sz="3600" b="1" i="0" u="none" strike="noStrike" baseline="0" dirty="0">
                <a:solidFill>
                  <a:srgbClr val="263852"/>
                </a:solidFill>
                <a:effectLst>
                  <a:outerShdw blurRad="38100" dist="38100" dir="2700000" algn="tl">
                    <a:srgbClr val="000000">
                      <a:alpha val="43137"/>
                    </a:srgbClr>
                  </a:outerShdw>
                </a:effectLst>
                <a:latin typeface="Geneva"/>
              </a:rPr>
              <a:t> Constructions</a:t>
            </a:r>
            <a:br>
              <a:rPr lang="en-US" sz="36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Great building projects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Parks and irrigated gardens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Beautiful cities and palaces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“Yet when I surveyed all my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hands had done and what I had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toiled to achieve, everything was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meaningless, a chasing after the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wind; nothing was gained under</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sun.” (Ecclesiastes 2:11, NIV)</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He knew that nothing he had </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built </a:t>
            </a:r>
            <a:r>
              <a:rPr lang="en-US" sz="2800" b="1" dirty="0">
                <a:solidFill>
                  <a:srgbClr val="000000"/>
                </a:solidFill>
                <a:effectLst>
                  <a:outerShdw blurRad="38100" dist="38100" dir="2700000" algn="tl">
                    <a:srgbClr val="000000">
                      <a:alpha val="43137"/>
                    </a:srgbClr>
                  </a:outerShdw>
                </a:effectLst>
                <a:latin typeface="Palatino-Roman"/>
              </a:rPr>
              <a:t>or</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 achieved would last.</a:t>
            </a:r>
            <a:endParaRPr lang="en-US" sz="28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D4A3C0EE-7BE3-40D8-9AAD-A2A731731810}"/>
              </a:ext>
            </a:extLst>
          </p:cNvPr>
          <p:cNvPicPr>
            <a:picLocks noGrp="1" noChangeAspect="1"/>
          </p:cNvPicPr>
          <p:nvPr>
            <p:ph idx="1"/>
          </p:nvPr>
        </p:nvPicPr>
        <p:blipFill>
          <a:blip r:embed="rId3"/>
          <a:stretch>
            <a:fillRect/>
          </a:stretch>
        </p:blipFill>
        <p:spPr>
          <a:xfrm>
            <a:off x="5948413" y="242596"/>
            <a:ext cx="6013431" cy="6372807"/>
          </a:xfrm>
          <a:prstGeom prst="rect">
            <a:avLst/>
          </a:prstGeom>
        </p:spPr>
      </p:pic>
    </p:spTree>
    <p:extLst>
      <p:ext uri="{BB962C8B-B14F-4D97-AF65-F5344CB8AC3E}">
        <p14:creationId xmlns:p14="http://schemas.microsoft.com/office/powerpoint/2010/main" val="684278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2016A-E4C9-4C93-8B9F-E5594465028C}"/>
              </a:ext>
            </a:extLst>
          </p:cNvPr>
          <p:cNvPicPr>
            <a:picLocks noChangeAspect="1"/>
          </p:cNvPicPr>
          <p:nvPr/>
        </p:nvPicPr>
        <p:blipFill>
          <a:blip r:embed="rId3"/>
          <a:stretch>
            <a:fillRect/>
          </a:stretch>
        </p:blipFill>
        <p:spPr>
          <a:xfrm>
            <a:off x="0" y="0"/>
            <a:ext cx="12191999" cy="7026442"/>
          </a:xfrm>
          <a:prstGeom prst="rect">
            <a:avLst/>
          </a:prstGeom>
        </p:spPr>
      </p:pic>
    </p:spTree>
    <p:extLst>
      <p:ext uri="{BB962C8B-B14F-4D97-AF65-F5344CB8AC3E}">
        <p14:creationId xmlns:p14="http://schemas.microsoft.com/office/powerpoint/2010/main" val="1354870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5A6125B-9DB8-4809-B707-1662D44CBED9}"/>
              </a:ext>
            </a:extLst>
          </p:cNvPr>
          <p:cNvPicPr>
            <a:picLocks noGrp="1" noChangeAspect="1"/>
          </p:cNvPicPr>
          <p:nvPr>
            <p:ph idx="1"/>
          </p:nvPr>
        </p:nvPicPr>
        <p:blipFill>
          <a:blip r:embed="rId3"/>
          <a:stretch>
            <a:fillRect/>
          </a:stretch>
        </p:blipFill>
        <p:spPr>
          <a:xfrm>
            <a:off x="242594" y="242596"/>
            <a:ext cx="11719249" cy="6372807"/>
          </a:xfrm>
          <a:solidFill>
            <a:schemeClr val="accent2">
              <a:lumMod val="20000"/>
              <a:lumOff val="80000"/>
            </a:schemeClr>
          </a:solidFill>
          <a:ln>
            <a:noFill/>
          </a:ln>
        </p:spPr>
      </p:pic>
    </p:spTree>
    <p:extLst>
      <p:ext uri="{BB962C8B-B14F-4D97-AF65-F5344CB8AC3E}">
        <p14:creationId xmlns:p14="http://schemas.microsoft.com/office/powerpoint/2010/main" val="39461391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283332"/>
          </a:xfrm>
          <a:solidFill>
            <a:schemeClr val="accent2">
              <a:lumMod val="20000"/>
              <a:lumOff val="80000"/>
            </a:schemeClr>
          </a:solidFill>
        </p:spPr>
        <p:txBody>
          <a:bodyPr>
            <a:normAutofit fontScale="90000"/>
          </a:bodyPr>
          <a:lstStyle/>
          <a:p>
            <a:r>
              <a:rPr lang="en-US" sz="4000" b="1" i="0" u="none" strike="noStrike" baseline="0" dirty="0">
                <a:solidFill>
                  <a:srgbClr val="263852"/>
                </a:solidFill>
                <a:effectLst>
                  <a:outerShdw blurRad="38100" dist="38100" dir="2700000" algn="tl">
                    <a:srgbClr val="000000">
                      <a:alpha val="43137"/>
                    </a:srgbClr>
                  </a:outerShdw>
                </a:effectLst>
                <a:latin typeface="Geneva"/>
              </a:rPr>
              <a:t>The Search for Meaning</a:t>
            </a:r>
            <a:r>
              <a:rPr lang="en-US" sz="4400" b="1" i="0" u="none" strike="noStrike" baseline="0" dirty="0">
                <a:solidFill>
                  <a:srgbClr val="263852"/>
                </a:solidFill>
                <a:effectLst>
                  <a:outerShdw blurRad="38100" dist="38100" dir="2700000" algn="tl">
                    <a:srgbClr val="000000">
                      <a:alpha val="43137"/>
                    </a:srgbClr>
                  </a:outerShdw>
                </a:effectLst>
                <a:latin typeface="Geneva"/>
              </a:rPr>
              <a:t>:</a:t>
            </a:r>
            <a:br>
              <a:rPr lang="en-US" sz="3200" b="1" i="0" u="none" strike="noStrike" baseline="0" dirty="0">
                <a:solidFill>
                  <a:srgbClr val="263852"/>
                </a:solidFill>
                <a:effectLst>
                  <a:outerShdw blurRad="38100" dist="38100" dir="2700000" algn="tl">
                    <a:srgbClr val="000000">
                      <a:alpha val="43137"/>
                    </a:srgbClr>
                  </a:outerShdw>
                </a:effectLst>
                <a:latin typeface="Geneva"/>
              </a:rPr>
            </a:br>
            <a:r>
              <a:rPr lang="en-US" sz="4000" b="1" i="0" u="none" strike="noStrike" baseline="0" dirty="0">
                <a:solidFill>
                  <a:srgbClr val="263852"/>
                </a:solidFill>
                <a:effectLst>
                  <a:outerShdw blurRad="38100" dist="38100" dir="2700000" algn="tl">
                    <a:srgbClr val="000000">
                      <a:alpha val="43137"/>
                    </a:srgbClr>
                  </a:outerShdw>
                </a:effectLst>
                <a:latin typeface="Geneva"/>
              </a:rPr>
              <a:t>Wealth and Possessions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200" b="1" i="0" u="none" strike="noStrike" baseline="0" dirty="0">
                <a:solidFill>
                  <a:srgbClr val="000000"/>
                </a:solidFill>
                <a:effectLst>
                  <a:outerShdw blurRad="38100" dist="38100" dir="2700000" algn="tl">
                    <a:srgbClr val="000000">
                      <a:alpha val="43137"/>
                    </a:srgbClr>
                  </a:outerShdw>
                </a:effectLst>
                <a:latin typeface="Palatino-Roman"/>
              </a:rPr>
              <a:t>Solomon was the wealthiest</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man in the world of his day.</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“King Solomon was greater in</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riches and wisdom than all the</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other kings of the earth.”</a:t>
            </a:r>
            <a:br>
              <a:rPr lang="en-US" sz="3200" b="1" i="0" u="none" strike="noStrike" baseline="0" dirty="0">
                <a:solidFill>
                  <a:srgbClr val="000000"/>
                </a:solidFill>
                <a:effectLst>
                  <a:outerShdw blurRad="38100" dist="38100" dir="2700000" algn="tl">
                    <a:srgbClr val="000000">
                      <a:alpha val="43137"/>
                    </a:srgbClr>
                  </a:outerShdw>
                </a:effectLst>
                <a:latin typeface="Palatino-Roman"/>
              </a:rPr>
            </a:br>
            <a:r>
              <a:rPr lang="en-US" sz="3200" b="1" i="0" u="none" strike="noStrike" baseline="0" dirty="0">
                <a:solidFill>
                  <a:srgbClr val="000000"/>
                </a:solidFill>
                <a:effectLst>
                  <a:outerShdw blurRad="38100" dist="38100" dir="2700000" algn="tl">
                    <a:srgbClr val="000000">
                      <a:alpha val="43137"/>
                    </a:srgbClr>
                  </a:outerShdw>
                </a:effectLst>
                <a:latin typeface="Palatino-Roman"/>
              </a:rPr>
              <a:t>(1 Kings 10:23, NIV84)</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3100" b="1" i="0" u="none" strike="noStrike" baseline="0" dirty="0">
                <a:solidFill>
                  <a:srgbClr val="000000"/>
                </a:solidFill>
                <a:effectLst>
                  <a:outerShdw blurRad="38100" dist="38100" dir="2700000" algn="tl">
                    <a:srgbClr val="000000">
                      <a:alpha val="43137"/>
                    </a:srgbClr>
                  </a:outerShdw>
                </a:effectLst>
                <a:latin typeface="Palatino-Roman"/>
              </a:rPr>
              <a:t>“Whoever loves money never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has money enough; whoever</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loves wealth is never satisfied</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with his income. This too is</a:t>
            </a:r>
            <a:br>
              <a:rPr lang="en-US" sz="3100" b="1" i="0" u="none" strike="noStrike" baseline="0" dirty="0">
                <a:solidFill>
                  <a:srgbClr val="000000"/>
                </a:solidFill>
                <a:effectLst>
                  <a:outerShdw blurRad="38100" dist="38100" dir="2700000" algn="tl">
                    <a:srgbClr val="000000">
                      <a:alpha val="43137"/>
                    </a:srgbClr>
                  </a:outerShdw>
                </a:effectLst>
                <a:latin typeface="Palatino-Roman"/>
              </a:rPr>
            </a:br>
            <a:r>
              <a:rPr lang="en-US" sz="3100" b="1" i="0" u="none" strike="noStrike" baseline="0" dirty="0">
                <a:solidFill>
                  <a:srgbClr val="000000"/>
                </a:solidFill>
                <a:effectLst>
                  <a:outerShdw blurRad="38100" dist="38100" dir="2700000" algn="tl">
                    <a:srgbClr val="000000">
                      <a:alpha val="43137"/>
                    </a:srgbClr>
                  </a:outerShdw>
                </a:effectLst>
                <a:latin typeface="Palatino-Roman"/>
              </a:rPr>
              <a:t>meaningless. (Ecclesiastes 5: 10)</a:t>
            </a:r>
            <a:endParaRPr lang="en-US" sz="31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BED1CCDC-5B95-4FFA-9DE4-0C0A9C552EFD}"/>
              </a:ext>
            </a:extLst>
          </p:cNvPr>
          <p:cNvPicPr>
            <a:picLocks noGrp="1" noChangeAspect="1"/>
          </p:cNvPicPr>
          <p:nvPr>
            <p:ph idx="1"/>
          </p:nvPr>
        </p:nvPicPr>
        <p:blipFill>
          <a:blip r:embed="rId3"/>
          <a:stretch>
            <a:fillRect/>
          </a:stretch>
        </p:blipFill>
        <p:spPr>
          <a:xfrm>
            <a:off x="5878286" y="242596"/>
            <a:ext cx="6083559" cy="6372808"/>
          </a:xfrm>
          <a:prstGeom prst="rect">
            <a:avLst/>
          </a:prstGeom>
        </p:spPr>
      </p:pic>
    </p:spTree>
    <p:extLst>
      <p:ext uri="{BB962C8B-B14F-4D97-AF65-F5344CB8AC3E}">
        <p14:creationId xmlns:p14="http://schemas.microsoft.com/office/powerpoint/2010/main" val="2363689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fontScale="90000"/>
          </a:bodyPr>
          <a:lstStyle/>
          <a:p>
            <a:r>
              <a:rPr lang="en-US" sz="2800" b="1" i="0" u="sng" strike="noStrike" baseline="0" dirty="0">
                <a:solidFill>
                  <a:srgbClr val="263852"/>
                </a:solidFill>
                <a:effectLst>
                  <a:outerShdw blurRad="38100" dist="38100" dir="2700000" algn="tl">
                    <a:srgbClr val="000000">
                      <a:alpha val="43137"/>
                    </a:srgbClr>
                  </a:outerShdw>
                </a:effectLst>
                <a:latin typeface="Geneva"/>
              </a:rPr>
              <a:t>The Inescapable Reality of Death</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rich and poor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fool and the wise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The righteous &amp; the wicked both die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this meaningless life of mine I’ve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seen both of these: a righteous man</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perishing in his righteousness, and a</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 man living long in his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wickedness. Do not be over righteous,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neither be over wise— why destroy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yourself? Do not be over wicked,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do not be a fool— why die before your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time? It is good to grasp the one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not let go of the other. The man who</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fears God will avoid all</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extremes.” (Ecclesiastes 7:15–18)</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601903" y="242596"/>
            <a:ext cx="6359941" cy="6372808"/>
          </a:xfrm>
          <a:prstGeom prst="rect">
            <a:avLst/>
          </a:prstGeom>
        </p:spPr>
      </p:pic>
    </p:spTree>
    <p:extLst>
      <p:ext uri="{BB962C8B-B14F-4D97-AF65-F5344CB8AC3E}">
        <p14:creationId xmlns:p14="http://schemas.microsoft.com/office/powerpoint/2010/main" val="30218151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4" name="Content Placeholder 3">
            <a:extLst>
              <a:ext uri="{FF2B5EF4-FFF2-40B4-BE49-F238E27FC236}">
                <a16:creationId xmlns:a16="http://schemas.microsoft.com/office/drawing/2014/main" id="{7CD90324-C731-4EF7-835D-CA3DC1D3F9A7}"/>
              </a:ext>
            </a:extLst>
          </p:cNvPr>
          <p:cNvPicPr>
            <a:picLocks noGrp="1" noChangeAspect="1"/>
          </p:cNvPicPr>
          <p:nvPr>
            <p:ph idx="1"/>
          </p:nvPr>
        </p:nvPicPr>
        <p:blipFill>
          <a:blip r:embed="rId3"/>
          <a:stretch>
            <a:fillRect/>
          </a:stretch>
        </p:blipFill>
        <p:spPr>
          <a:xfrm>
            <a:off x="242595" y="242596"/>
            <a:ext cx="11706810" cy="6372517"/>
          </a:xfrm>
          <a:prstGeom prst="rect">
            <a:avLst/>
          </a:prstGeom>
        </p:spPr>
      </p:pic>
    </p:spTree>
    <p:extLst>
      <p:ext uri="{BB962C8B-B14F-4D97-AF65-F5344CB8AC3E}">
        <p14:creationId xmlns:p14="http://schemas.microsoft.com/office/powerpoint/2010/main" val="35314538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7"/>
          </a:xfrm>
          <a:solidFill>
            <a:schemeClr val="accent2">
              <a:lumMod val="20000"/>
              <a:lumOff val="80000"/>
            </a:schemeClr>
          </a:solidFill>
        </p:spPr>
        <p:txBody>
          <a:bodyPr>
            <a:normAutofit/>
          </a:bodyPr>
          <a:lstStyle/>
          <a:p>
            <a:pPr algn="l"/>
            <a:r>
              <a:rPr lang="en-US" sz="2400" b="1" i="0" u="sng" strike="noStrike" baseline="0" dirty="0">
                <a:solidFill>
                  <a:srgbClr val="263852"/>
                </a:solidFill>
                <a:effectLst>
                  <a:outerShdw blurRad="38100" dist="38100" dir="2700000" algn="tl">
                    <a:srgbClr val="000000">
                      <a:alpha val="43137"/>
                    </a:srgbClr>
                  </a:outerShdw>
                </a:effectLst>
                <a:latin typeface="Geneva"/>
              </a:rPr>
              <a:t> Inescapable Reality of Death – cont.</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0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a:t>
            </a:r>
            <a:r>
              <a:rPr lang="en-US" sz="2400" b="1" i="0" u="none" strike="noStrike" baseline="0" dirty="0">
                <a:solidFill>
                  <a:srgbClr val="000000"/>
                </a:solidFill>
                <a:latin typeface="Palatino-Roman"/>
              </a:rPr>
              <a:t>Death strips away any meaning or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purpose if our focus is on this world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alone. “Life under the sun”.</a:t>
            </a:r>
            <a:br>
              <a:rPr lang="en-US" sz="2400" b="1" i="0" u="none" strike="noStrike" baseline="0" dirty="0">
                <a:solidFill>
                  <a:srgbClr val="000000"/>
                </a:solidFill>
                <a:latin typeface="Palatino-Roman"/>
              </a:rPr>
            </a:br>
            <a:br>
              <a:rPr lang="en-US" sz="2400" b="1" i="0" u="none" strike="noStrike" baseline="0" dirty="0">
                <a:solidFill>
                  <a:srgbClr val="000000"/>
                </a:solidFill>
                <a:latin typeface="Palatino-Roman"/>
              </a:rPr>
            </a:br>
            <a:r>
              <a:rPr lang="en-US" sz="2400" b="1" i="0" u="none" strike="noStrike" baseline="0" dirty="0">
                <a:solidFill>
                  <a:srgbClr val="4C74AC"/>
                </a:solidFill>
                <a:latin typeface="ZapfDingbatsITC"/>
              </a:rPr>
              <a:t>✤ </a:t>
            </a:r>
            <a:r>
              <a:rPr lang="en-US" sz="2400" b="1" i="0" u="none" strike="noStrike" baseline="0" dirty="0">
                <a:solidFill>
                  <a:srgbClr val="000000"/>
                </a:solidFill>
                <a:latin typeface="Palatino-Roman"/>
              </a:rPr>
              <a:t>Anyone who is among the living </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has hope-even a live dog is better off</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than a dead lion! For the living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that they will die, but the dead know</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nothing; they have no further reward,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and even the memory of them is</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forgotten. Their love, hate and their</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jealousy have long since vanished;</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never again will they have a part in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anything that happens under the sun.”</a:t>
            </a:r>
            <a:br>
              <a:rPr lang="en-US" sz="2400" b="1" i="0" u="none" strike="noStrike" baseline="0" dirty="0">
                <a:solidFill>
                  <a:srgbClr val="000000"/>
                </a:solidFill>
                <a:latin typeface="Palatino-Roman"/>
              </a:rPr>
            </a:br>
            <a:r>
              <a:rPr lang="en-US" sz="2400" b="1" i="0" u="none" strike="noStrike" baseline="0" dirty="0">
                <a:solidFill>
                  <a:srgbClr val="000000"/>
                </a:solidFill>
                <a:latin typeface="Palatino-Roman"/>
              </a:rPr>
              <a:t>(Ecclesiastes 9:1–6, NIV84)</a:t>
            </a:r>
            <a:endParaRPr lang="en-US" sz="2400"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7257B6D4-9975-4FF7-871B-26FA9F009A00}"/>
              </a:ext>
            </a:extLst>
          </p:cNvPr>
          <p:cNvPicPr>
            <a:picLocks noChangeAspect="1"/>
          </p:cNvPicPr>
          <p:nvPr/>
        </p:nvPicPr>
        <p:blipFill>
          <a:blip r:embed="rId3"/>
          <a:stretch>
            <a:fillRect/>
          </a:stretch>
        </p:blipFill>
        <p:spPr>
          <a:xfrm>
            <a:off x="5861785" y="242596"/>
            <a:ext cx="6100059" cy="6372808"/>
          </a:xfrm>
          <a:prstGeom prst="rect">
            <a:avLst/>
          </a:prstGeom>
        </p:spPr>
      </p:pic>
    </p:spTree>
    <p:extLst>
      <p:ext uri="{BB962C8B-B14F-4D97-AF65-F5344CB8AC3E}">
        <p14:creationId xmlns:p14="http://schemas.microsoft.com/office/powerpoint/2010/main" val="22104934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517"/>
          </a:xfrm>
          <a:solidFill>
            <a:schemeClr val="accent2">
              <a:lumMod val="20000"/>
              <a:lumOff val="80000"/>
            </a:schemeClr>
          </a:solidFill>
        </p:spPr>
        <p:txBody>
          <a:bodyPr>
            <a:normAutofit fontScale="90000"/>
          </a:bodyPr>
          <a:lstStyle/>
          <a:p>
            <a:r>
              <a:rPr lang="en-US" sz="2800" b="1" i="0" u="none" strike="noStrike" baseline="0" dirty="0">
                <a:solidFill>
                  <a:srgbClr val="263852"/>
                </a:solidFill>
                <a:effectLst>
                  <a:outerShdw blurRad="38100" dist="38100" dir="2700000" algn="tl">
                    <a:srgbClr val="000000">
                      <a:alpha val="43137"/>
                    </a:srgbClr>
                  </a:outerShdw>
                </a:effectLst>
                <a:latin typeface="Geneva"/>
              </a:rPr>
              <a:t>Teacher’s View of Life: Self-Centered</a:t>
            </a:r>
            <a:br>
              <a:rPr lang="en-US" sz="20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may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enjoy life.” “How do </a:t>
            </a:r>
            <a:r>
              <a:rPr lang="en-US" sz="2400" b="1" i="0" u="none" strike="noStrike" baseline="0" dirty="0">
                <a:solidFill>
                  <a:srgbClr val="000000"/>
                </a:solidFill>
                <a:effectLst>
                  <a:outerShdw blurRad="38100" dist="38100" dir="2700000" algn="tl">
                    <a:srgbClr val="000000">
                      <a:alpha val="43137"/>
                    </a:srgbClr>
                  </a:outerShdw>
                </a:effectLst>
                <a:latin typeface="Palatino-Bold"/>
              </a:rPr>
              <a:t>I find</a:t>
            </a:r>
            <a:br>
              <a:rPr lang="en-US" sz="2400" b="1" i="0" u="none" strike="noStrike" baseline="0" dirty="0">
                <a:solidFill>
                  <a:srgbClr val="000000"/>
                </a:solidFill>
                <a:effectLst>
                  <a:outerShdw blurRad="38100" dist="38100" dir="2700000" algn="tl">
                    <a:srgbClr val="000000">
                      <a:alpha val="43137"/>
                    </a:srgbClr>
                  </a:outerShdw>
                </a:effectLst>
                <a:latin typeface="Palatino-Bold"/>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His view of life is completely</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self-centered.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He believes in God, but God only lives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on the outer edge of his life. God isn’t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center or focus of his life. This is why 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finds all things in this life so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 the end.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“Now all has been heard; here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conclusion of the matter: Fear God and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keep his commandments, for this is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whole duty of man. For God will bring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deed into judgement, including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every hidden thing, whether it is good</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or evil.” (Ecclesiastes 12:13–14, NIV84)</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090E082F-1C11-474D-900D-F0D6DA779425}"/>
              </a:ext>
            </a:extLst>
          </p:cNvPr>
          <p:cNvPicPr>
            <a:picLocks noGrp="1" noChangeAspect="1"/>
          </p:cNvPicPr>
          <p:nvPr>
            <p:ph idx="1"/>
          </p:nvPr>
        </p:nvPicPr>
        <p:blipFill>
          <a:blip r:embed="rId3"/>
          <a:stretch>
            <a:fillRect/>
          </a:stretch>
        </p:blipFill>
        <p:spPr>
          <a:xfrm>
            <a:off x="6096000" y="242596"/>
            <a:ext cx="5853405" cy="6372517"/>
          </a:xfrm>
          <a:prstGeom prst="rect">
            <a:avLst/>
          </a:prstGeom>
        </p:spPr>
      </p:pic>
    </p:spTree>
    <p:extLst>
      <p:ext uri="{BB962C8B-B14F-4D97-AF65-F5344CB8AC3E}">
        <p14:creationId xmlns:p14="http://schemas.microsoft.com/office/powerpoint/2010/main" val="37381108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808"/>
          </a:xfrm>
          <a:solidFill>
            <a:schemeClr val="accent2">
              <a:lumMod val="20000"/>
              <a:lumOff val="80000"/>
            </a:schemeClr>
          </a:solidFill>
        </p:spPr>
        <p:txBody>
          <a:bodyPr>
            <a:normAutofit/>
          </a:bodyPr>
          <a:lstStyle/>
          <a:p>
            <a:r>
              <a:rPr lang="en-US" sz="4400" b="1" i="0" u="none" strike="noStrike" baseline="0" dirty="0">
                <a:solidFill>
                  <a:srgbClr val="263852"/>
                </a:solidFill>
                <a:latin typeface="Geneva"/>
              </a:rPr>
              <a:t> </a:t>
            </a:r>
            <a:r>
              <a:rPr lang="en-US" sz="4400" b="1" i="0" u="sng" strike="noStrike" baseline="0" dirty="0">
                <a:solidFill>
                  <a:srgbClr val="263852"/>
                </a:solidFill>
                <a:effectLst>
                  <a:outerShdw blurRad="38100" dist="38100" dir="2700000" algn="tl">
                    <a:srgbClr val="000000">
                      <a:alpha val="43137"/>
                    </a:srgbClr>
                  </a:outerShdw>
                </a:effectLst>
                <a:latin typeface="Geneva"/>
              </a:rPr>
              <a:t>Balancing Our Lives</a:t>
            </a:r>
            <a:br>
              <a:rPr lang="en-US" sz="2400" b="1" i="0" u="none" strike="noStrike" baseline="0" dirty="0">
                <a:solidFill>
                  <a:srgbClr val="263852"/>
                </a:solidFill>
                <a:effectLst>
                  <a:outerShdw blurRad="38100" dist="38100" dir="2700000" algn="tl">
                    <a:srgbClr val="000000">
                      <a:alpha val="43137"/>
                    </a:srgbClr>
                  </a:outerShdw>
                </a:effectLst>
                <a:latin typeface="Geneva"/>
              </a:rPr>
            </a:br>
            <a:br>
              <a:rPr lang="en-US" sz="2400" b="1" i="0" u="none" strike="noStrike" baseline="0" dirty="0">
                <a:solidFill>
                  <a:srgbClr val="263852"/>
                </a:solidFill>
                <a:effectLst>
                  <a:outerShdw blurRad="38100" dist="38100" dir="2700000" algn="tl">
                    <a:srgbClr val="000000">
                      <a:alpha val="43137"/>
                    </a:srgbClr>
                  </a:outerShdw>
                </a:effectLst>
                <a:latin typeface="Geneva"/>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How much of your life is spent dealing</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with things which from an eternal forever</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perspective are meaningless?</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percentage of your life is spent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investing in the things of eternal worth?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in one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year’s time? Or 5 year’s time? Or 10 or 20?</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What will still have meaning at the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hour of your death?</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400" b="1" i="0" u="none" strike="noStrike" baseline="0" dirty="0">
                <a:solidFill>
                  <a:srgbClr val="000000"/>
                </a:solidFill>
                <a:effectLst>
                  <a:outerShdw blurRad="38100" dist="38100" dir="2700000" algn="tl">
                    <a:srgbClr val="000000">
                      <a:alpha val="43137"/>
                    </a:srgbClr>
                  </a:outerShdw>
                </a:effectLst>
                <a:latin typeface="Palatino-Roman"/>
              </a:rPr>
              <a:t>When you depart from this world what</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will you leave behind that will have</a:t>
            </a:r>
            <a:br>
              <a:rPr lang="en-US" sz="2400" b="1" i="0" u="none" strike="noStrike" baseline="0" dirty="0">
                <a:solidFill>
                  <a:srgbClr val="000000"/>
                </a:solidFill>
                <a:effectLst>
                  <a:outerShdw blurRad="38100" dist="38100" dir="2700000" algn="tl">
                    <a:srgbClr val="000000">
                      <a:alpha val="43137"/>
                    </a:srgbClr>
                  </a:outerShdw>
                </a:effectLst>
                <a:latin typeface="Palatino-Roman"/>
              </a:rPr>
            </a:br>
            <a:r>
              <a:rPr lang="en-US" sz="2400" b="1" i="0" u="none" strike="noStrike" baseline="0" dirty="0">
                <a:solidFill>
                  <a:srgbClr val="000000"/>
                </a:solidFill>
                <a:effectLst>
                  <a:outerShdw blurRad="38100" dist="38100" dir="2700000" algn="tl">
                    <a:srgbClr val="000000">
                      <a:alpha val="43137"/>
                    </a:srgbClr>
                  </a:outerShdw>
                </a:effectLst>
                <a:latin typeface="Palatino-Roman"/>
              </a:rPr>
              <a:t>meaning for you in eternity?</a:t>
            </a:r>
            <a:endParaRPr lang="en-US" sz="24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1C02B359-44BB-427C-915F-84D9CC6E92A1}"/>
              </a:ext>
            </a:extLst>
          </p:cNvPr>
          <p:cNvPicPr>
            <a:picLocks noGrp="1" noChangeAspect="1"/>
          </p:cNvPicPr>
          <p:nvPr>
            <p:ph idx="1"/>
          </p:nvPr>
        </p:nvPicPr>
        <p:blipFill>
          <a:blip r:embed="rId3"/>
          <a:stretch>
            <a:fillRect/>
          </a:stretch>
        </p:blipFill>
        <p:spPr>
          <a:xfrm>
            <a:off x="6410424" y="242596"/>
            <a:ext cx="5551419" cy="6372808"/>
          </a:xfrm>
          <a:prstGeom prst="rect">
            <a:avLst/>
          </a:prstGeom>
        </p:spPr>
      </p:pic>
    </p:spTree>
    <p:extLst>
      <p:ext uri="{BB962C8B-B14F-4D97-AF65-F5344CB8AC3E}">
        <p14:creationId xmlns:p14="http://schemas.microsoft.com/office/powerpoint/2010/main" val="36691955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91CFE-D80F-4D95-ABA3-672C70E2607D}"/>
              </a:ext>
            </a:extLst>
          </p:cNvPr>
          <p:cNvPicPr>
            <a:picLocks noChangeAspect="1"/>
          </p:cNvPicPr>
          <p:nvPr/>
        </p:nvPicPr>
        <p:blipFill>
          <a:blip r:embed="rId3"/>
          <a:stretch>
            <a:fillRect/>
          </a:stretch>
        </p:blipFill>
        <p:spPr>
          <a:xfrm>
            <a:off x="0" y="0"/>
            <a:ext cx="12191999" cy="7064943"/>
          </a:xfrm>
          <a:prstGeom prst="rect">
            <a:avLst/>
          </a:prstGeom>
        </p:spPr>
      </p:pic>
    </p:spTree>
    <p:extLst>
      <p:ext uri="{BB962C8B-B14F-4D97-AF65-F5344CB8AC3E}">
        <p14:creationId xmlns:p14="http://schemas.microsoft.com/office/powerpoint/2010/main" val="22311695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290B1-FE9C-41B4-9A3F-1B5F787B5F95}"/>
              </a:ext>
            </a:extLst>
          </p:cNvPr>
          <p:cNvPicPr>
            <a:picLocks noChangeAspect="1"/>
          </p:cNvPicPr>
          <p:nvPr/>
        </p:nvPicPr>
        <p:blipFill>
          <a:blip r:embed="rId3"/>
          <a:stretch>
            <a:fillRect/>
          </a:stretch>
        </p:blipFill>
        <p:spPr>
          <a:xfrm>
            <a:off x="404261" y="404261"/>
            <a:ext cx="11396311" cy="6063916"/>
          </a:xfrm>
          <a:prstGeom prst="rect">
            <a:avLst/>
          </a:prstGeom>
        </p:spPr>
      </p:pic>
    </p:spTree>
    <p:extLst>
      <p:ext uri="{BB962C8B-B14F-4D97-AF65-F5344CB8AC3E}">
        <p14:creationId xmlns:p14="http://schemas.microsoft.com/office/powerpoint/2010/main" val="32238781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2808"/>
          </a:xfrm>
          <a:solidFill>
            <a:schemeClr val="accent2">
              <a:lumMod val="20000"/>
              <a:lumOff val="80000"/>
            </a:schemeClr>
          </a:solidFill>
        </p:spPr>
        <p:txBody>
          <a:bodyPr>
            <a:normAutofit/>
          </a:bodyPr>
          <a:lstStyle/>
          <a:p>
            <a:r>
              <a:rPr lang="en-US" sz="2400" b="1" i="0" u="none" strike="noStrike" baseline="0" dirty="0">
                <a:solidFill>
                  <a:srgbClr val="263852"/>
                </a:solidFill>
                <a:effectLst>
                  <a:outerShdw blurRad="38100" dist="38100" dir="2700000" algn="tl">
                    <a:srgbClr val="000000">
                      <a:alpha val="43137"/>
                    </a:srgbClr>
                  </a:outerShdw>
                </a:effectLst>
                <a:latin typeface="Geneva"/>
              </a:rPr>
              <a:t>“God has put Eternity in their hearts”</a:t>
            </a:r>
            <a:br>
              <a:rPr lang="en-US" sz="1800" b="1" i="0" u="none" strike="noStrike" baseline="0" dirty="0">
                <a:solidFill>
                  <a:srgbClr val="263852"/>
                </a:solidFill>
                <a:effectLst>
                  <a:outerShdw blurRad="38100" dist="38100" dir="2700000" algn="tl">
                    <a:srgbClr val="000000">
                      <a:alpha val="43137"/>
                    </a:srgbClr>
                  </a:outerShdw>
                </a:effectLst>
                <a:latin typeface="Geneva"/>
              </a:rPr>
            </a:br>
            <a:br>
              <a:rPr lang="en-US" sz="1800" b="1" i="0" u="none" strike="noStrike" baseline="0" dirty="0">
                <a:solidFill>
                  <a:srgbClr val="263852"/>
                </a:solidFill>
                <a:effectLst>
                  <a:outerShdw blurRad="38100" dist="38100" dir="2700000" algn="tl">
                    <a:srgbClr val="000000">
                      <a:alpha val="43137"/>
                    </a:srgbClr>
                  </a:outerShdw>
                </a:effectLst>
                <a:latin typeface="Geneva"/>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heart of the problem for the Teacher 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that in death “ no man knows whether love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or hate awaits him.” (9:1)</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The Teacher knows God has created this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world and has put an awareness of eternity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in man’s heart. But he cannot understand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why the world seems to have no meaning,</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000" b="1" i="0" u="none" strike="noStrike" baseline="0" dirty="0">
                <a:solidFill>
                  <a:srgbClr val="000000"/>
                </a:solidFill>
                <a:effectLst>
                  <a:outerShdw blurRad="38100" dist="38100" dir="2700000" algn="tl">
                    <a:srgbClr val="000000">
                      <a:alpha val="43137"/>
                    </a:srgbClr>
                  </a:outerShdw>
                </a:effectLst>
                <a:latin typeface="Palatino-Roman"/>
              </a:rPr>
              <a:t>“He has made everything beautiful in its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time. He has also set eternity in the hearts of</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men; yet they cannot fathom what God has</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done from beginning to end. I know there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is nothing better for men than to be happy</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and do good while they live. That everyone</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may eat and drink, and find satisfaction in</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all his toil—this is the gift of God.</a:t>
            </a:r>
            <a:br>
              <a:rPr lang="en-US" sz="2000" b="1" i="0" u="none" strike="noStrike" baseline="0" dirty="0">
                <a:solidFill>
                  <a:srgbClr val="000000"/>
                </a:solidFill>
                <a:effectLst>
                  <a:outerShdw blurRad="38100" dist="38100" dir="2700000" algn="tl">
                    <a:srgbClr val="000000">
                      <a:alpha val="43137"/>
                    </a:srgbClr>
                  </a:outerShdw>
                </a:effectLst>
                <a:latin typeface="Palatino-Roman"/>
              </a:rPr>
            </a:br>
            <a:r>
              <a:rPr lang="en-US" sz="2000" b="1" i="0" u="none" strike="noStrike" baseline="0" dirty="0">
                <a:solidFill>
                  <a:srgbClr val="000000"/>
                </a:solidFill>
                <a:effectLst>
                  <a:outerShdw blurRad="38100" dist="38100" dir="2700000" algn="tl">
                    <a:srgbClr val="000000">
                      <a:alpha val="43137"/>
                    </a:srgbClr>
                  </a:outerShdw>
                </a:effectLst>
                <a:latin typeface="Palatino-Roman"/>
              </a:rPr>
              <a:t>(Ecclesiastes 3:11–14, NIV84)</a:t>
            </a:r>
            <a:endParaRPr lang="en-US" sz="2000" b="1" dirty="0">
              <a:effectLst>
                <a:outerShdw blurRad="38100" dist="38100" dir="2700000" algn="tl">
                  <a:srgbClr val="000000">
                    <a:alpha val="43137"/>
                  </a:srgbClr>
                </a:outerShdw>
              </a:effectLst>
            </a:endParaRPr>
          </a:p>
        </p:txBody>
      </p:sp>
      <p:pic>
        <p:nvPicPr>
          <p:cNvPr id="4" name="Content Placeholder 3">
            <a:extLst>
              <a:ext uri="{FF2B5EF4-FFF2-40B4-BE49-F238E27FC236}">
                <a16:creationId xmlns:a16="http://schemas.microsoft.com/office/drawing/2014/main" id="{9C335C41-511C-4D19-89AD-B72A3993868A}"/>
              </a:ext>
            </a:extLst>
          </p:cNvPr>
          <p:cNvPicPr>
            <a:picLocks noGrp="1" noChangeAspect="1"/>
          </p:cNvPicPr>
          <p:nvPr>
            <p:ph idx="1"/>
          </p:nvPr>
        </p:nvPicPr>
        <p:blipFill>
          <a:blip r:embed="rId3"/>
          <a:stretch>
            <a:fillRect/>
          </a:stretch>
        </p:blipFill>
        <p:spPr>
          <a:xfrm>
            <a:off x="5784784" y="242596"/>
            <a:ext cx="6177060" cy="6372808"/>
          </a:xfrm>
          <a:prstGeom prst="rect">
            <a:avLst/>
          </a:prstGeom>
        </p:spPr>
      </p:pic>
    </p:spTree>
    <p:extLst>
      <p:ext uri="{BB962C8B-B14F-4D97-AF65-F5344CB8AC3E}">
        <p14:creationId xmlns:p14="http://schemas.microsoft.com/office/powerpoint/2010/main" val="2782439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6372516"/>
          </a:xfrm>
          <a:solidFill>
            <a:schemeClr val="accent2">
              <a:lumMod val="20000"/>
              <a:lumOff val="80000"/>
            </a:schemeClr>
          </a:solidFill>
        </p:spPr>
        <p:txBody>
          <a:bodyPr>
            <a:normAutofit/>
          </a:bodyPr>
          <a:lstStyle/>
          <a:p>
            <a:r>
              <a:rPr lang="en-US" sz="3200" b="1" i="0" u="none" strike="noStrike" baseline="0" dirty="0">
                <a:solidFill>
                  <a:srgbClr val="263852"/>
                </a:solidFill>
                <a:effectLst>
                  <a:outerShdw blurRad="38100" dist="38100" dir="2700000" algn="tl">
                    <a:srgbClr val="000000">
                      <a:alpha val="43137"/>
                    </a:srgbClr>
                  </a:outerShdw>
                </a:effectLst>
                <a:latin typeface="Geneva"/>
              </a:rPr>
              <a:t> </a:t>
            </a:r>
            <a:r>
              <a:rPr lang="en-US" sz="3200" b="1" i="0" u="sng" strike="noStrike" baseline="0" dirty="0">
                <a:solidFill>
                  <a:srgbClr val="263852"/>
                </a:solidFill>
                <a:effectLst>
                  <a:outerShdw blurRad="38100" dist="38100" dir="2700000" algn="tl">
                    <a:srgbClr val="000000">
                      <a:alpha val="43137"/>
                    </a:srgbClr>
                  </a:outerShdw>
                </a:effectLst>
                <a:latin typeface="Geneva"/>
              </a:rPr>
              <a:t>Why God Sent His Son Jesus</a:t>
            </a:r>
            <a:br>
              <a:rPr lang="en-US" sz="2800" b="1" i="0" u="none" strike="noStrike" baseline="0" dirty="0">
                <a:solidFill>
                  <a:srgbClr val="263852"/>
                </a:solidFill>
                <a:effectLst>
                  <a:outerShdw blurRad="38100" dist="38100" dir="2700000" algn="tl">
                    <a:srgbClr val="000000">
                      <a:alpha val="43137"/>
                    </a:srgbClr>
                  </a:outerShdw>
                </a:effectLst>
                <a:latin typeface="Geneva"/>
              </a:rPr>
            </a:br>
            <a:br>
              <a:rPr lang="en-US" sz="2800" b="1" i="0" u="none" strike="noStrike" baseline="0" dirty="0">
                <a:solidFill>
                  <a:srgbClr val="263852"/>
                </a:solidFill>
                <a:effectLst>
                  <a:outerShdw blurRad="38100" dist="38100" dir="2700000" algn="tl">
                    <a:srgbClr val="000000">
                      <a:alpha val="43137"/>
                    </a:srgbClr>
                  </a:outerShdw>
                </a:effectLst>
                <a:latin typeface="Geneva"/>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Teacher lays bare the ultimate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emptiness of this life and certainty</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of judgement.</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Life on earth, life under the sun,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has no meaning without Jesus and</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the resurrection.</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4C74AC"/>
                </a:solidFill>
                <a:effectLst>
                  <a:outerShdw blurRad="38100" dist="38100" dir="2700000" algn="tl">
                    <a:srgbClr val="000000">
                      <a:alpha val="43137"/>
                    </a:srgbClr>
                  </a:outerShdw>
                </a:effectLst>
                <a:latin typeface="ZapfDingbatsITC"/>
              </a:rPr>
              <a:t>✤ </a:t>
            </a:r>
            <a:r>
              <a:rPr lang="en-US" sz="2800" b="1" i="0" u="none" strike="noStrike" baseline="0" dirty="0">
                <a:solidFill>
                  <a:srgbClr val="000000"/>
                </a:solidFill>
                <a:effectLst>
                  <a:outerShdw blurRad="38100" dist="38100" dir="2700000" algn="tl">
                    <a:srgbClr val="000000">
                      <a:alpha val="43137"/>
                    </a:srgbClr>
                  </a:outerShdw>
                </a:effectLst>
                <a:latin typeface="Palatino-Roman"/>
              </a:rPr>
              <a:t>Suffering, hardship, success, love</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and pleasures, even righteousness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itself are pointless unless Jesus</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had opened the way to eternal life &amp;</a:t>
            </a:r>
            <a:br>
              <a:rPr lang="en-US" sz="2800" b="1" i="0" u="none" strike="noStrike" baseline="0" dirty="0">
                <a:solidFill>
                  <a:srgbClr val="000000"/>
                </a:solidFill>
                <a:effectLst>
                  <a:outerShdw blurRad="38100" dist="38100" dir="2700000" algn="tl">
                    <a:srgbClr val="000000">
                      <a:alpha val="43137"/>
                    </a:srgbClr>
                  </a:outerShdw>
                </a:effectLst>
                <a:latin typeface="Palatino-Roman"/>
              </a:rPr>
            </a:br>
            <a:r>
              <a:rPr lang="en-US" sz="2800" b="1" i="0" u="none" strike="noStrike" baseline="0" dirty="0">
                <a:solidFill>
                  <a:srgbClr val="000000"/>
                </a:solidFill>
                <a:effectLst>
                  <a:outerShdw blurRad="38100" dist="38100" dir="2700000" algn="tl">
                    <a:srgbClr val="000000">
                      <a:alpha val="43137"/>
                    </a:srgbClr>
                  </a:outerShdw>
                </a:effectLst>
                <a:latin typeface="Palatino-Roman"/>
              </a:rPr>
              <a:t>salvation from judgement of sin.</a:t>
            </a:r>
            <a:br>
              <a:rPr lang="en-US" sz="2800" b="1" i="0" u="none" strike="noStrike" baseline="0" dirty="0">
                <a:solidFill>
                  <a:srgbClr val="000000"/>
                </a:solidFill>
                <a:latin typeface="Palatino-Roman"/>
              </a:rPr>
            </a:br>
            <a:endParaRPr lang="en-US" sz="2800" b="1" dirty="0"/>
          </a:p>
        </p:txBody>
      </p:sp>
      <p:pic>
        <p:nvPicPr>
          <p:cNvPr id="4" name="Content Placeholder 3">
            <a:extLst>
              <a:ext uri="{FF2B5EF4-FFF2-40B4-BE49-F238E27FC236}">
                <a16:creationId xmlns:a16="http://schemas.microsoft.com/office/drawing/2014/main" id="{E0F06F0B-A665-46AD-AF1E-4DA3970563C0}"/>
              </a:ext>
            </a:extLst>
          </p:cNvPr>
          <p:cNvPicPr>
            <a:picLocks noGrp="1" noChangeAspect="1"/>
          </p:cNvPicPr>
          <p:nvPr>
            <p:ph idx="1"/>
          </p:nvPr>
        </p:nvPicPr>
        <p:blipFill>
          <a:blip r:embed="rId3"/>
          <a:stretch>
            <a:fillRect/>
          </a:stretch>
        </p:blipFill>
        <p:spPr>
          <a:xfrm>
            <a:off x="6429676" y="242596"/>
            <a:ext cx="5519728" cy="6372517"/>
          </a:xfrm>
          <a:prstGeom prst="rect">
            <a:avLst/>
          </a:prstGeom>
        </p:spPr>
      </p:pic>
    </p:spTree>
    <p:extLst>
      <p:ext uri="{BB962C8B-B14F-4D97-AF65-F5344CB8AC3E}">
        <p14:creationId xmlns:p14="http://schemas.microsoft.com/office/powerpoint/2010/main" val="42548134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217FECB-BF09-4E9B-9B84-436E41FD966C}"/>
              </a:ext>
            </a:extLst>
          </p:cNvPr>
          <p:cNvPicPr>
            <a:picLocks noGrp="1" noChangeAspect="1"/>
          </p:cNvPicPr>
          <p:nvPr>
            <p:ph idx="1"/>
          </p:nvPr>
        </p:nvPicPr>
        <p:blipFill>
          <a:blip r:embed="rId3"/>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40656300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7305459D-01BB-4A01-BD9B-7FA705717067}"/>
              </a:ext>
            </a:extLst>
          </p:cNvPr>
          <p:cNvPicPr>
            <a:picLocks noGrp="1" noChangeAspect="1"/>
          </p:cNvPicPr>
          <p:nvPr>
            <p:ph idx="1"/>
          </p:nvPr>
        </p:nvPicPr>
        <p:blipFill>
          <a:blip r:embed="rId3"/>
          <a:stretch>
            <a:fillRect/>
          </a:stretch>
        </p:blipFill>
        <p:spPr>
          <a:xfrm>
            <a:off x="242595" y="242596"/>
            <a:ext cx="11721607" cy="6372517"/>
          </a:xfrm>
          <a:solidFill>
            <a:schemeClr val="accent2">
              <a:lumMod val="20000"/>
              <a:lumOff val="80000"/>
            </a:schemeClr>
          </a:solidFill>
          <a:ln>
            <a:noFill/>
          </a:ln>
        </p:spPr>
      </p:pic>
    </p:spTree>
    <p:extLst>
      <p:ext uri="{BB962C8B-B14F-4D97-AF65-F5344CB8AC3E}">
        <p14:creationId xmlns:p14="http://schemas.microsoft.com/office/powerpoint/2010/main" val="1767558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44FD4-6D03-458F-BB70-A799917CA3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25647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445DAF2E-DD1F-4012-97BB-E2D8818542CA}"/>
              </a:ext>
            </a:extLst>
          </p:cNvPr>
          <p:cNvPicPr>
            <a:picLocks noGrp="1" noChangeAspect="1"/>
          </p:cNvPicPr>
          <p:nvPr>
            <p:ph idx="1"/>
          </p:nvPr>
        </p:nvPicPr>
        <p:blipFill>
          <a:blip r:embed="rId3"/>
          <a:stretch>
            <a:fillRect/>
          </a:stretch>
        </p:blipFill>
        <p:spPr>
          <a:xfrm>
            <a:off x="242595" y="242596"/>
            <a:ext cx="11706809" cy="6372517"/>
          </a:xfrm>
          <a:solidFill>
            <a:schemeClr val="accent2">
              <a:lumMod val="20000"/>
              <a:lumOff val="80000"/>
            </a:schemeClr>
          </a:solidFill>
          <a:ln>
            <a:noFill/>
          </a:ln>
        </p:spPr>
      </p:pic>
    </p:spTree>
    <p:extLst>
      <p:ext uri="{BB962C8B-B14F-4D97-AF65-F5344CB8AC3E}">
        <p14:creationId xmlns:p14="http://schemas.microsoft.com/office/powerpoint/2010/main" val="5607755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36375" y="165593"/>
            <a:ext cx="11719249" cy="6437338"/>
          </a:xfrm>
          <a:solidFill>
            <a:schemeClr val="accent2">
              <a:lumMod val="20000"/>
              <a:lumOff val="80000"/>
            </a:schemeClr>
          </a:solidFill>
        </p:spPr>
        <p:txBody>
          <a:bodyPr>
            <a:normAutofit/>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375386" y="341697"/>
            <a:ext cx="11290434" cy="6261233"/>
          </a:xfrm>
          <a:solidFill>
            <a:schemeClr val="accent2">
              <a:lumMod val="20000"/>
              <a:lumOff val="80000"/>
            </a:schemeClr>
          </a:solidFill>
          <a:ln>
            <a:noFill/>
          </a:ln>
        </p:spPr>
        <p:txBody>
          <a:bodyPr>
            <a:normAutofit fontScale="85000" lnSpcReduction="20000"/>
          </a:bodyPr>
          <a:lstStyle/>
          <a:p>
            <a:pPr algn="ctr" rtl="0"/>
            <a:r>
              <a:rPr lang="en-US" sz="3300" b="1" dirty="0"/>
              <a:t>Characteristics</a:t>
            </a:r>
          </a:p>
          <a:p>
            <a:pPr algn="just" rtl="0"/>
            <a:r>
              <a:rPr lang="en-US" sz="1800" dirty="0"/>
              <a:t>The book of Ecclesiastes has a number of characteristics that distinguish it from the other books of the Holy Scriptures: (A) its genre is wisdom literature, (B) it has a number of literary forms, (C) its theme is reflected in a number of key words.</a:t>
            </a:r>
          </a:p>
          <a:p>
            <a:pPr algn="just" rtl="0"/>
            <a:r>
              <a:rPr lang="en-US" sz="1800" b="1" i="1" dirty="0"/>
              <a:t>A. Wisdom Literature—The book of Ecclesiastes is one of several books found in the Old Testament that is classified as “Wisdom Literature”. Also included in this list are the books of Job and Proverbs, with certain psalms (notably Ps 19; 37; 104; 107; 147; 148) as well as some non-canonical Apocrypha literature, such as Ecclesiasticus (Wisdom of Solomon).</a:t>
            </a:r>
          </a:p>
          <a:p>
            <a:pPr algn="just" rtl="0"/>
            <a:r>
              <a:rPr lang="en-US" sz="1800" b="1" i="1" dirty="0"/>
              <a:t>B. Literary Forms—There are a number of literary forms and devices used by the author.</a:t>
            </a:r>
          </a:p>
          <a:p>
            <a:pPr algn="just" rtl="0"/>
            <a:r>
              <a:rPr lang="en-US" sz="1800" i="1" dirty="0"/>
              <a:t>1. Aphorisms—Most prominent in literary forms in Ecclesiastes are aphorisms, which are short, pithy sayings, also called proverbs (7:1–8, 10:1–3, 8–15).</a:t>
            </a:r>
          </a:p>
          <a:p>
            <a:pPr algn="just" rtl="0"/>
            <a:r>
              <a:rPr lang="en-US" sz="1800" i="1" dirty="0"/>
              <a:t>2. Didactic Narrative—We can find didactic narrative in Ecclesiastes, which is a short story with a moral (4:13–16, 5:13–17, 9:13–16).</a:t>
            </a:r>
          </a:p>
          <a:p>
            <a:pPr algn="just" rtl="0"/>
            <a:r>
              <a:rPr lang="en-US" sz="1800" i="1" dirty="0"/>
              <a:t>3. Admonitions—We can find passages in Ecclesiastes that admonish the reader by using the imperative, or jussive, constructions within the text (5:1–4).</a:t>
            </a:r>
          </a:p>
          <a:p>
            <a:pPr algn="just" rtl="0"/>
            <a:r>
              <a:rPr lang="en-US" sz="1800" b="1" i="1" dirty="0"/>
              <a:t>C. Key Words—The most frequently used words in a book of the Bible will reflect its theme. When we examine the book of Ecclesiastes, we find a number of words that do just that:</a:t>
            </a:r>
          </a:p>
          <a:p>
            <a:pPr algn="just" rtl="0"/>
            <a:r>
              <a:rPr lang="en-US" sz="1800" dirty="0"/>
              <a:t>“good, better, well, pleasure, precious, joyful, merry” (S 2896) (52 uses),</a:t>
            </a:r>
          </a:p>
          <a:p>
            <a:pPr algn="just" rtl="0"/>
            <a:r>
              <a:rPr lang="en-US" sz="1800" dirty="0"/>
              <a:t>“vanity” (S 1892) (38 uses),</a:t>
            </a:r>
          </a:p>
          <a:p>
            <a:pPr algn="just" rtl="0"/>
            <a:r>
              <a:rPr lang="en-US" sz="1800" dirty="0"/>
              <a:t>“I perceived, I know, I discerned” (S 3045) (36 uses),</a:t>
            </a:r>
          </a:p>
          <a:p>
            <a:pPr algn="just" rtl="0"/>
            <a:r>
              <a:rPr lang="en-US" sz="1800" dirty="0"/>
              <a:t>“under the sun” (29 uses),</a:t>
            </a:r>
          </a:p>
          <a:p>
            <a:pPr algn="just" rtl="0"/>
            <a:r>
              <a:rPr lang="en-US" sz="1800" dirty="0"/>
              <a:t>“joy, mirth” or “rejoice” (8055 [8], 8057 [8]) (16 uses),</a:t>
            </a:r>
          </a:p>
          <a:p>
            <a:pPr algn="just" rtl="0"/>
            <a:r>
              <a:rPr lang="en-US" sz="1800" dirty="0"/>
              <a:t>“profit” (S 3504) (10 uses),</a:t>
            </a:r>
          </a:p>
          <a:p>
            <a:pPr algn="just" rtl="0"/>
            <a:r>
              <a:rPr lang="en-US" sz="1800" dirty="0"/>
              <a:t>“vexation of spirit” (9 uses), and</a:t>
            </a:r>
          </a:p>
          <a:p>
            <a:pPr algn="just" rtl="0"/>
            <a:r>
              <a:rPr lang="en-US" sz="1800" dirty="0"/>
              <a:t>“I said in my heart” (5 uses).</a:t>
            </a:r>
          </a:p>
          <a:p>
            <a:r>
              <a:rPr lang="en-US" dirty="0"/>
              <a:t> Everett, G. H. (2011).  (p. 14).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14).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607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lnSpcReduction="10000"/>
          </a:bodyPr>
          <a:lstStyle/>
          <a:p>
            <a:pPr marL="0" indent="0" algn="ctr" rtl="0">
              <a:buNone/>
            </a:pPr>
            <a:r>
              <a:rPr lang="en-US" sz="3200" b="1" dirty="0"/>
              <a:t>Purpose</a:t>
            </a:r>
          </a:p>
          <a:p>
            <a:pPr algn="just" rtl="0"/>
            <a:r>
              <a:rPr lang="en-US" sz="2000" b="1" dirty="0"/>
              <a:t>The purpose in writing the book of Ecclesiastes is to advise young men of the true meaning of life. We know that a young man is characterized by a passion for exploring and experiencing life. For example, he is inclined to equate true wisdom with a vast amount of knowledge experiences. Yet, Solomon had accumulated vast wisdom and found it not to be true. Or, perhaps the young man thought that life is most enjoyed when one is carefree and indulges in wine. But Solomon knew better by experience. Or, maybe some young men felt that life was given to accumulating wealth, or accomplishing great feats of renown. But again, Solomon had experienced this also and did not find satisfaction.</a:t>
            </a:r>
          </a:p>
          <a:p>
            <a:pPr algn="just" rtl="0"/>
            <a:r>
              <a:rPr lang="en-US" sz="2000" b="1" dirty="0"/>
              <a:t>The Preacher attempts to tell his readers that serving the Lord and obeying His commandments is the true essence of life. The Preacher teaches us that we are to live our brief stay here on this earth with joy, and to do this he teaches us how to find purpose in our everyday tasks by walking daily in the fear of the Lord; for we are to acknowledge our gifts in this life of wisdom, mirth, </a:t>
            </a:r>
            <a:r>
              <a:rPr lang="en-US" sz="2000" b="1" dirty="0" err="1"/>
              <a:t>labour</a:t>
            </a:r>
            <a:r>
              <a:rPr lang="en-US" sz="2000" b="1" dirty="0"/>
              <a:t> and wealth, as blessings from God. The book of Ecclesiastes teaches us how little this world can satisfy the soul of man apart from serving God. It tells us that amidst the injustices, abnormalities and struggles of life that are beyond our control, there is a God who is intervening in the affairs of mankind. We can take comfort in the fact that there will be a day of reckoning for all of mankind. No book of the Holy Scriptures digs deeper into this truth than does Ecclesiastes.</a:t>
            </a:r>
          </a:p>
          <a:p>
            <a:pPr lvl="1"/>
            <a:r>
              <a:rPr lang="en-US" dirty="0"/>
              <a:t> Everett, G. H. (2011).  (pp. 1516). Gary Everett.</a:t>
            </a:r>
          </a:p>
          <a:p>
            <a:pPr algn="just" rtl="0"/>
            <a:endParaRPr lang="en-US" sz="800" dirty="0"/>
          </a:p>
          <a:p>
            <a:r>
              <a:rPr lang="en-US" b="0" i="0" u="none" strike="noStrike" baseline="0" dirty="0"/>
              <a:t> Everett, G. H. (2011). </a:t>
            </a:r>
            <a:r>
              <a:rPr lang="en-US" i="1" u="sng" dirty="0">
                <a:solidFill>
                  <a:srgbClr val="0000FF"/>
                </a:solidFill>
              </a:rPr>
              <a:t>The Book of Ecclesiastes</a:t>
            </a:r>
            <a:r>
              <a:rPr lang="en-US" dirty="0">
                <a:solidFill>
                  <a:srgbClr val="0000FF"/>
                </a:solidFill>
              </a:rPr>
              <a:t> (pp. 15–16).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0331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3117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73768"/>
            <a:ext cx="11719249" cy="5941635"/>
          </a:xfrm>
          <a:solidFill>
            <a:schemeClr val="accent2">
              <a:lumMod val="20000"/>
              <a:lumOff val="80000"/>
            </a:schemeClr>
          </a:solidFill>
          <a:ln>
            <a:noFill/>
          </a:ln>
        </p:spPr>
        <p:txBody>
          <a:bodyPr>
            <a:normAutofit/>
          </a:bodyPr>
          <a:lstStyle/>
          <a:p>
            <a:r>
              <a:rPr lang="en-US" sz="2000" b="1" i="1" dirty="0"/>
              <a:t>A. Primary Theme (Foundational)—Poetry: How to Worship the Lord with all our Heart—The common underlying theme of the Hebrew poetry of the Scriptures is “How to Worship the Lord with all our Heart.” Poetry is primarily written to express the mood of man’s heart. When we read these books in the Old Testament, we are emotionally moved as we identify with the poet or psalmist. Although there are many poetic passages in the Scriptures, for the purposes of identifying thematic schemes, this division of the Old Testament includes Job, Psalms, Proverbs, Ecclesiastes, Song of Solomon, and Lamentations, although scholars group this biblical genre differently. The first book of Hebrew poetry we encounter as we read through the Old Testament is the book of Job, which opens with an account of this man worshipping God at an altar of sacrifice (Job 1:5). The Psalms of David show us how to worship the Lord during all seasons of life while the book of Job and Lamentations teaches us how to worship during the times of the greatest tragedies in life. As we journey through this life, we will have times of ecstasy when we are caught up in worship and we will have times of trials when we cry out to God for deliverance. However, most of our days are given to simple routines and decisions that determine our future well-being. We must then look to the book of Proverbs, Ecclesiastes, and Songs for a pattern of how to worship the Lord with our hearts during such uneventful days.</a:t>
            </a:r>
          </a:p>
          <a:p>
            <a:pPr lvl="1"/>
            <a:r>
              <a:rPr lang="en-US" dirty="0"/>
              <a:t> Everett, G. H. (2011).  (p. 16).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16).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5436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3492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77516"/>
            <a:ext cx="11719249" cy="6037888"/>
          </a:xfrm>
          <a:solidFill>
            <a:schemeClr val="accent2">
              <a:lumMod val="20000"/>
              <a:lumOff val="80000"/>
            </a:schemeClr>
          </a:solidFill>
          <a:ln>
            <a:noFill/>
          </a:ln>
        </p:spPr>
        <p:txBody>
          <a:bodyPr>
            <a:normAutofit/>
          </a:bodyPr>
          <a:lstStyle/>
          <a:p>
            <a:r>
              <a:rPr lang="en-US" sz="3200" b="1" i="1" dirty="0"/>
              <a:t>B. Secondary Theme (Supportive and Structural)—We are Predestined to Reflect the Image of Christ as We Follow God’s Plan for our Lives (Body)—The secondary theme gives the book its structure, or outline. Mankind has been predestined to reflect the image of Christ by following the plan God has designed for his life. God initiates man’s spiritual journey on earth by subjecting him to vanities. It is God’s intent to burden every man with vanity and the sorrows of this world so that he will look unto God for direction in his life. Through life’s vanities, God appeals to our physical bodies to understand His ways.</a:t>
            </a:r>
          </a:p>
          <a:p>
            <a:pPr lvl="1"/>
            <a:r>
              <a:rPr lang="en-US" dirty="0"/>
              <a:t> Everett, G. H. (2011).  (p. 19).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19).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79621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904775"/>
            <a:ext cx="11719249" cy="5710628"/>
          </a:xfrm>
          <a:solidFill>
            <a:schemeClr val="accent2">
              <a:lumMod val="20000"/>
              <a:lumOff val="80000"/>
            </a:schemeClr>
          </a:solidFill>
          <a:ln>
            <a:noFill/>
          </a:ln>
        </p:spPr>
        <p:txBody>
          <a:bodyPr>
            <a:normAutofit/>
          </a:bodyPr>
          <a:lstStyle/>
          <a:p>
            <a:r>
              <a:rPr lang="en-US" sz="2800" b="1" i="1" dirty="0"/>
              <a:t>C. Third Theme (Imperative)—Fear God and Keep His Commandments—The third theme of Ecclesiastes supports its secondary theme by revealing the way in which man </a:t>
            </a:r>
            <a:r>
              <a:rPr lang="en-US" sz="2800" b="1" i="1" dirty="0" err="1"/>
              <a:t>labours</a:t>
            </a:r>
            <a:r>
              <a:rPr lang="en-US" sz="2800" b="1" i="1" dirty="0"/>
              <a:t> with the purpose of serving God, which is by the fear of the Lord. This theme is easily seen in Ecclesiastes, which declares that we are to fear God, and keep his commandments: for this is the whole duty of man. The third themes of Ecclesiastes and the book of Proverbs are the same, which is to fear the Lord. </a:t>
            </a:r>
          </a:p>
          <a:p>
            <a:pPr lvl="1"/>
            <a:r>
              <a:rPr lang="en-US" dirty="0"/>
              <a:t> Everett, G. H. (2011).  (p. 20). Gary Everett.</a:t>
            </a:r>
          </a:p>
          <a:p>
            <a:r>
              <a:rPr lang="en-US" b="0" i="0" u="none" strike="noStrike" baseline="0" dirty="0"/>
              <a:t> Everett, G. H. (2011). </a:t>
            </a:r>
            <a:r>
              <a:rPr lang="en-US" b="0" i="1" u="sng" strike="noStrike" baseline="0" dirty="0">
                <a:solidFill>
                  <a:srgbClr val="0000FF"/>
                </a:solidFill>
                <a:hlinkClick r:id="rId3"/>
              </a:rPr>
              <a:t>The Book of Ecclesiastes</a:t>
            </a:r>
            <a:r>
              <a:rPr lang="en-US" b="0" i="0" u="none" strike="noStrike" baseline="0" dirty="0">
                <a:solidFill>
                  <a:srgbClr val="0000FF"/>
                </a:solidFill>
                <a:hlinkClick r:id="rId3"/>
              </a:rPr>
              <a:t> (p. 20). Gary Everett.</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2290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241658"/>
            <a:ext cx="9144000" cy="5616341"/>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2400" dirty="0">
                <a:solidFill>
                  <a:srgbClr val="FFFF00"/>
                </a:solidFill>
                <a:latin typeface="Andy" pitchFamily="66" charset="0"/>
              </a:rPr>
              <a:t>                                         </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buFont typeface="Wingdings" pitchFamily="2" charset="2"/>
              <a:buChar char="Ø"/>
              <a:defRPr/>
            </a:pPr>
            <a:r>
              <a:rPr lang="en-US" sz="2000" b="1" dirty="0">
                <a:solidFill>
                  <a:srgbClr val="FFFF00"/>
                </a:solidFill>
                <a:latin typeface="Andy" pitchFamily="66" charset="0"/>
              </a:rPr>
              <a:t>Total Vanity (Vapor) Or Ephemeral Emptiness Of Mankind’s Every Ambition &amp; Pursuit</a:t>
            </a:r>
          </a:p>
          <a:p>
            <a:pPr eaLnBrk="1" hangingPunct="1">
              <a:buFont typeface="Wingdings" pitchFamily="2" charset="2"/>
              <a:buChar char="Ø"/>
              <a:defRPr/>
            </a:pPr>
            <a:r>
              <a:rPr lang="en-US" sz="2000" b="1" dirty="0">
                <a:solidFill>
                  <a:srgbClr val="FFFF00"/>
                </a:solidFill>
                <a:latin typeface="Andy" pitchFamily="66" charset="0"/>
              </a:rPr>
              <a:t>Determining Role Of Random Chance In Large Majority Of Human Success Stories &amp; Failures Of Endeavor</a:t>
            </a:r>
          </a:p>
          <a:p>
            <a:pPr eaLnBrk="1" hangingPunct="1">
              <a:buFont typeface="Wingdings" pitchFamily="2" charset="2"/>
              <a:buChar char="Ø"/>
              <a:defRPr/>
            </a:pPr>
            <a:r>
              <a:rPr lang="en-US" sz="2000" b="1" dirty="0">
                <a:solidFill>
                  <a:srgbClr val="FFFF00"/>
                </a:solidFill>
                <a:latin typeface="Andy" pitchFamily="66" charset="0"/>
              </a:rPr>
              <a:t>No Denying That Luck &amp; Time Happen To All Of Us &amp; This Is Called “The Human Condition”</a:t>
            </a:r>
          </a:p>
          <a:p>
            <a:pPr eaLnBrk="1" hangingPunct="1">
              <a:buFont typeface="Wingdings" pitchFamily="2" charset="2"/>
              <a:buChar char="Ø"/>
              <a:defRPr/>
            </a:pPr>
            <a:r>
              <a:rPr lang="en-US" sz="2000" b="1" dirty="0">
                <a:solidFill>
                  <a:srgbClr val="FFFF00"/>
                </a:solidFill>
                <a:latin typeface="Andy" pitchFamily="66" charset="0"/>
              </a:rPr>
              <a:t>Nature Repeats Itself In Endless Cycles (Chapter 1) Or In Amoral Alternation Of Opposites (Chapter 3) – Always At Work But Nothing Is Achieved</a:t>
            </a:r>
          </a:p>
          <a:p>
            <a:pPr eaLnBrk="1" hangingPunct="1">
              <a:buFont typeface="Wingdings" pitchFamily="2" charset="2"/>
              <a:buChar char="Ø"/>
              <a:defRPr/>
            </a:pPr>
            <a:r>
              <a:rPr lang="en-US" sz="2000" b="1" dirty="0">
                <a:solidFill>
                  <a:srgbClr val="FFFF00"/>
                </a:solidFill>
                <a:latin typeface="Andy" pitchFamily="66" charset="0"/>
              </a:rPr>
              <a:t>Beasts Of Field Know No Difference But Humankind Requires Meaningful Objectives &amp; Purposeful Existence</a:t>
            </a:r>
          </a:p>
          <a:p>
            <a:pPr eaLnBrk="1" hangingPunct="1">
              <a:buFont typeface="Wingdings" pitchFamily="2" charset="2"/>
              <a:buChar char="Ø"/>
              <a:defRPr/>
            </a:pPr>
            <a:r>
              <a:rPr lang="en-US" sz="2000" b="1" dirty="0">
                <a:solidFill>
                  <a:srgbClr val="FFFF00"/>
                </a:solidFill>
                <a:latin typeface="Andy" pitchFamily="66" charset="0"/>
              </a:rPr>
              <a:t>The Creatures Of Intelligence Throughout Human History Have Searched For Answers As To The Positively Purposed End To Man On Earth – Teleological Study Of History</a:t>
            </a:r>
          </a:p>
          <a:p>
            <a:pPr eaLnBrk="1" hangingPunct="1">
              <a:buFont typeface="Wingdings" pitchFamily="2" charset="2"/>
              <a:buNone/>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641AE378-A1BA-4002-B36D-28EDFD8644D8}"/>
              </a:ext>
            </a:extLst>
          </p:cNvPr>
          <p:cNvSpPr>
            <a:spLocks noGrp="1" noChangeArrowheads="1"/>
          </p:cNvSpPr>
          <p:nvPr>
            <p:ph type="title"/>
          </p:nvPr>
        </p:nvSpPr>
        <p:spPr>
          <a:xfrm>
            <a:off x="1524000" y="0"/>
            <a:ext cx="9144000" cy="1143000"/>
          </a:xfrm>
        </p:spPr>
        <p:txBody>
          <a:bodyPr/>
          <a:lstStyle/>
          <a:p>
            <a:pPr eaLnBrk="1" hangingPunct="1"/>
            <a:r>
              <a:rPr lang="en-US" altLang="en-US" sz="4000">
                <a:solidFill>
                  <a:schemeClr val="bg1"/>
                </a:solidFill>
              </a:rPr>
              <a:t>Book Of Ecclesiastes:  The Preacher</a:t>
            </a:r>
            <a:br>
              <a:rPr lang="en-US" altLang="en-US" sz="4000">
                <a:solidFill>
                  <a:schemeClr val="bg1"/>
                </a:solidFill>
              </a:rPr>
            </a:br>
            <a:r>
              <a:rPr lang="en-US" altLang="en-US" sz="4000">
                <a:solidFill>
                  <a:schemeClr val="bg1"/>
                </a:solidFill>
              </a:rPr>
              <a:t>General Providence: The Lot Of Man</a:t>
            </a:r>
          </a:p>
        </p:txBody>
      </p:sp>
      <p:sp>
        <p:nvSpPr>
          <p:cNvPr id="75779" name="Rectangle 3">
            <a:extLst>
              <a:ext uri="{FF2B5EF4-FFF2-40B4-BE49-F238E27FC236}">
                <a16:creationId xmlns:a16="http://schemas.microsoft.com/office/drawing/2014/main" id="{EE9455C2-494A-441F-B4AB-57CAD9164A50}"/>
              </a:ext>
            </a:extLst>
          </p:cNvPr>
          <p:cNvSpPr>
            <a:spLocks noGrp="1" noChangeArrowheads="1"/>
          </p:cNvSpPr>
          <p:nvPr>
            <p:ph type="body" idx="1"/>
          </p:nvPr>
        </p:nvSpPr>
        <p:spPr>
          <a:xfrm>
            <a:off x="1524000" y="1143000"/>
            <a:ext cx="9144000" cy="5715000"/>
          </a:xfrm>
        </p:spPr>
        <p:txBody>
          <a:bodyPr/>
          <a:lstStyle/>
          <a:p>
            <a:pPr eaLnBrk="1" hangingPunct="1">
              <a:buFontTx/>
              <a:buNone/>
              <a:defRPr/>
            </a:pPr>
            <a:r>
              <a:rPr lang="en-US" sz="2800" u="sng" dirty="0">
                <a:effectLst>
                  <a:outerShdw blurRad="38100" dist="38100" dir="2700000" algn="tl">
                    <a:srgbClr val="C0C0C0"/>
                  </a:outerShdw>
                </a:effectLst>
              </a:rPr>
              <a:t>GOD’S NATURAL &amp; NORMAL LAW OF IMPARTIALITY</a:t>
            </a:r>
            <a:r>
              <a:rPr lang="en-US" sz="1400" dirty="0">
                <a:solidFill>
                  <a:srgbClr val="FFFF00"/>
                </a:solidFill>
                <a:latin typeface="Andy" pitchFamily="66" charset="0"/>
              </a:rPr>
              <a:t>       </a:t>
            </a:r>
            <a:r>
              <a:rPr lang="en-US" sz="2400" dirty="0">
                <a:solidFill>
                  <a:srgbClr val="FFFF00"/>
                </a:solidFill>
                <a:latin typeface="Andy" pitchFamily="66" charset="0"/>
              </a:rPr>
              <a:t>                                                          </a:t>
            </a:r>
          </a:p>
          <a:p>
            <a:pPr eaLnBrk="1" hangingPunct="1">
              <a:lnSpc>
                <a:spcPct val="90000"/>
              </a:lnSpc>
              <a:buFont typeface="Wingdings" pitchFamily="2" charset="2"/>
              <a:buChar char="Ø"/>
              <a:defRPr/>
            </a:pPr>
            <a:r>
              <a:rPr lang="en-US" sz="2000" b="1" dirty="0">
                <a:solidFill>
                  <a:srgbClr val="FFFF00"/>
                </a:solidFill>
                <a:latin typeface="Andy" pitchFamily="66" charset="0"/>
              </a:rPr>
              <a:t>Successive Generations Of Humans On The Earth Compare In Impact To That Of Goalless Nature</a:t>
            </a:r>
          </a:p>
          <a:p>
            <a:pPr eaLnBrk="1" hangingPunct="1">
              <a:lnSpc>
                <a:spcPct val="90000"/>
              </a:lnSpc>
              <a:buFont typeface="Wingdings" pitchFamily="2" charset="2"/>
              <a:buChar char="Ø"/>
              <a:defRPr/>
            </a:pPr>
            <a:r>
              <a:rPr lang="en-US" sz="2000" b="1" dirty="0">
                <a:solidFill>
                  <a:srgbClr val="FFFF00"/>
                </a:solidFill>
                <a:latin typeface="Andy" pitchFamily="66" charset="0"/>
              </a:rPr>
              <a:t>Aging Man Is Metaphorically Compared To An </a:t>
            </a:r>
            <a:r>
              <a:rPr lang="en-US" sz="2000" b="1" dirty="0">
                <a:solidFill>
                  <a:srgbClr val="FFFF00"/>
                </a:solidFill>
                <a:effectLst>
                  <a:outerShdw blurRad="38100" dist="38100" dir="2700000" algn="tl">
                    <a:srgbClr val="C0C0C0"/>
                  </a:outerShdw>
                </a:effectLst>
                <a:latin typeface="Andy" pitchFamily="66" charset="0"/>
              </a:rPr>
              <a:t>Old House</a:t>
            </a:r>
          </a:p>
          <a:p>
            <a:pPr eaLnBrk="1" hangingPunct="1">
              <a:lnSpc>
                <a:spcPct val="90000"/>
              </a:lnSpc>
              <a:buFont typeface="Wingdings" pitchFamily="2" charset="2"/>
              <a:buChar char="Ø"/>
              <a:defRPr/>
            </a:pPr>
            <a:r>
              <a:rPr lang="en-US" sz="2000" b="1" dirty="0">
                <a:solidFill>
                  <a:srgbClr val="FFFF00"/>
                </a:solidFill>
                <a:latin typeface="Andy" pitchFamily="66" charset="0"/>
              </a:rPr>
              <a:t>Then The Lone &amp; Inevitable Certainty Of Each Man’s Death</a:t>
            </a:r>
          </a:p>
          <a:p>
            <a:pPr eaLnBrk="1" hangingPunct="1">
              <a:lnSpc>
                <a:spcPct val="90000"/>
              </a:lnSpc>
              <a:buFont typeface="Wingdings" pitchFamily="2" charset="2"/>
              <a:buChar char="Ø"/>
              <a:defRPr/>
            </a:pPr>
            <a:r>
              <a:rPr lang="en-US" sz="2000" b="1" dirty="0">
                <a:solidFill>
                  <a:srgbClr val="FFFF00"/>
                </a:solidFill>
                <a:latin typeface="Andy" pitchFamily="66" charset="0"/>
              </a:rPr>
              <a:t>We Will Not Even Be Remembered By Those That Survive Us</a:t>
            </a:r>
          </a:p>
          <a:p>
            <a:pPr eaLnBrk="1" hangingPunct="1">
              <a:lnSpc>
                <a:spcPct val="90000"/>
              </a:lnSpc>
              <a:buFont typeface="Wingdings" pitchFamily="2" charset="2"/>
              <a:buChar char="Ø"/>
              <a:defRPr/>
            </a:pPr>
            <a:r>
              <a:rPr lang="en-US" sz="2000" b="1" dirty="0">
                <a:solidFill>
                  <a:srgbClr val="FFFF00"/>
                </a:solidFill>
                <a:latin typeface="Andy" pitchFamily="66" charset="0"/>
              </a:rPr>
              <a:t>Thus, We Find In (12: 9 – 13) He States We Must Be Prepared To Go To Our </a:t>
            </a:r>
            <a:r>
              <a:rPr lang="en-US" sz="2000" b="1" dirty="0">
                <a:solidFill>
                  <a:srgbClr val="FFFF00"/>
                </a:solidFill>
                <a:effectLst>
                  <a:outerShdw blurRad="38100" dist="38100" dir="2700000" algn="tl">
                    <a:srgbClr val="C0C0C0"/>
                  </a:outerShdw>
                </a:effectLst>
                <a:latin typeface="Andy" pitchFamily="66" charset="0"/>
              </a:rPr>
              <a:t>Long Home</a:t>
            </a:r>
          </a:p>
          <a:p>
            <a:pPr eaLnBrk="1" hangingPunct="1">
              <a:lnSpc>
                <a:spcPct val="90000"/>
              </a:lnSpc>
              <a:buFont typeface="Wingdings" pitchFamily="2" charset="2"/>
              <a:buChar char="Ø"/>
              <a:defRPr/>
            </a:pPr>
            <a:r>
              <a:rPr lang="en-US" sz="2000" b="1" dirty="0">
                <a:solidFill>
                  <a:srgbClr val="FFFF00"/>
                </a:solidFill>
                <a:latin typeface="Andy" pitchFamily="66" charset="0"/>
              </a:rPr>
              <a:t>Chapters One Thru Eight Written In First Person – That Person Claimed As Being King Solomon</a:t>
            </a:r>
          </a:p>
          <a:p>
            <a:pPr eaLnBrk="1" hangingPunct="1">
              <a:lnSpc>
                <a:spcPct val="90000"/>
              </a:lnSpc>
              <a:buFont typeface="Wingdings" pitchFamily="2" charset="2"/>
              <a:buChar char="Ø"/>
              <a:defRPr/>
            </a:pPr>
            <a:r>
              <a:rPr lang="en-US" sz="2000" b="1" dirty="0">
                <a:solidFill>
                  <a:srgbClr val="FFFF00"/>
                </a:solidFill>
                <a:latin typeface="Andy" pitchFamily="66" charset="0"/>
              </a:rPr>
              <a:t>His Conclusion – Man Alone Is Not Merely A Number But Neither Are Men Together The Measure</a:t>
            </a:r>
          </a:p>
          <a:p>
            <a:pPr eaLnBrk="1" hangingPunct="1">
              <a:lnSpc>
                <a:spcPct val="90000"/>
              </a:lnSpc>
              <a:buFont typeface="Wingdings" pitchFamily="2" charset="2"/>
              <a:buChar char="Ø"/>
              <a:defRPr/>
            </a:pPr>
            <a:r>
              <a:rPr lang="en-US" sz="2000" b="1" dirty="0">
                <a:solidFill>
                  <a:srgbClr val="FFFF00"/>
                </a:solidFill>
                <a:latin typeface="Andy" pitchFamily="66" charset="0"/>
              </a:rPr>
              <a:t>After - Chapter 8:  Verse 12 - Written In Third Person &amp; Centers On Advice For Living In The Duration Or That Interval Between House &amp; Home</a:t>
            </a:r>
          </a:p>
          <a:p>
            <a:pPr eaLnBrk="1" hangingPunct="1">
              <a:lnSpc>
                <a:spcPct val="90000"/>
              </a:lnSpc>
              <a:buFont typeface="Wingdings" pitchFamily="2" charset="2"/>
              <a:buChar char="Ø"/>
              <a:defRPr/>
            </a:pPr>
            <a:r>
              <a:rPr lang="en-US" sz="2000" b="1" dirty="0">
                <a:solidFill>
                  <a:srgbClr val="FFFF00"/>
                </a:solidFill>
                <a:latin typeface="Andy" pitchFamily="66" charset="0"/>
              </a:rPr>
              <a:t>Recommends “Seizing The Day” &amp; Enjoying Small Pleasures Of This Life &amp; The Three-Fold Chord Of Family.</a:t>
            </a:r>
          </a:p>
          <a:p>
            <a:pPr eaLnBrk="1" hangingPunct="1">
              <a:lnSpc>
                <a:spcPct val="90000"/>
              </a:lnSpc>
              <a:defRPr/>
            </a:pPr>
            <a:endParaRPr lang="en-US" sz="1800" dirty="0">
              <a:solidFill>
                <a:srgbClr val="FFFF00"/>
              </a:solidFill>
              <a:latin typeface="Andy" pitchFamily="66" charset="0"/>
            </a:endParaRPr>
          </a:p>
          <a:p>
            <a:pPr eaLnBrk="1" hangingPunct="1">
              <a:buFont typeface="Wingdings" pitchFamily="2" charset="2"/>
              <a:buChar char="Ø"/>
              <a:defRPr/>
            </a:pPr>
            <a:endParaRPr lang="en-US" sz="2000" b="1" dirty="0">
              <a:solidFill>
                <a:srgbClr val="FFFF00"/>
              </a:solidFill>
              <a:latin typeface="Andy" pitchFamily="66" charset="0"/>
            </a:endParaRPr>
          </a:p>
          <a:p>
            <a:pPr eaLnBrk="1" hangingPunct="1">
              <a:buFont typeface="Wingdings" pitchFamily="2" charset="2"/>
              <a:buNone/>
              <a:defRPr/>
            </a:pPr>
            <a:endParaRPr lang="en-US" sz="2800" dirty="0"/>
          </a:p>
        </p:txBody>
      </p:sp>
    </p:spTree>
    <p:extLst>
      <p:ext uri="{BB962C8B-B14F-4D97-AF65-F5344CB8AC3E}">
        <p14:creationId xmlns:p14="http://schemas.microsoft.com/office/powerpoint/2010/main" val="60836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5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p:cTn id="13" dur="500" fill="hold"/>
                                        <p:tgtEl>
                                          <p:spTgt spid="7577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57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p:cTn id="19" dur="500" fill="hold"/>
                                        <p:tgtEl>
                                          <p:spTgt spid="7577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p:cTn id="25" dur="500" fill="hold"/>
                                        <p:tgtEl>
                                          <p:spTgt spid="7577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57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p:cTn id="31" dur="500" fill="hold"/>
                                        <p:tgtEl>
                                          <p:spTgt spid="7577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57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p:cTn id="37" dur="500" fill="hold"/>
                                        <p:tgtEl>
                                          <p:spTgt spid="7577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57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p:cTn id="43" dur="5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577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779">
                                            <p:txEl>
                                              <p:pRg st="7" end="7"/>
                                            </p:txEl>
                                          </p:spTgt>
                                        </p:tgtEl>
                                        <p:attrNameLst>
                                          <p:attrName>style.visibility</p:attrName>
                                        </p:attrNameLst>
                                      </p:cBhvr>
                                      <p:to>
                                        <p:strVal val="visible"/>
                                      </p:to>
                                    </p:set>
                                    <p:anim calcmode="lin" valueType="num">
                                      <p:cBhvr>
                                        <p:cTn id="49" dur="500" fill="hold"/>
                                        <p:tgtEl>
                                          <p:spTgt spid="7577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7577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779">
                                            <p:txEl>
                                              <p:pRg st="8" end="8"/>
                                            </p:txEl>
                                          </p:spTgt>
                                        </p:tgtEl>
                                        <p:attrNameLst>
                                          <p:attrName>style.visibility</p:attrName>
                                        </p:attrNameLst>
                                      </p:cBhvr>
                                      <p:to>
                                        <p:strVal val="visible"/>
                                      </p:to>
                                    </p:set>
                                    <p:anim calcmode="lin" valueType="num">
                                      <p:cBhvr>
                                        <p:cTn id="55" dur="500" fill="hold"/>
                                        <p:tgtEl>
                                          <p:spTgt spid="75779">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7577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779">
                                            <p:txEl>
                                              <p:pRg st="9" end="9"/>
                                            </p:txEl>
                                          </p:spTgt>
                                        </p:tgtEl>
                                        <p:attrNameLst>
                                          <p:attrName>style.visibility</p:attrName>
                                        </p:attrNameLst>
                                      </p:cBhvr>
                                      <p:to>
                                        <p:strVal val="visible"/>
                                      </p:to>
                                    </p:set>
                                    <p:anim calcmode="lin" valueType="num">
                                      <p:cBhvr>
                                        <p:cTn id="61" dur="500" fill="hold"/>
                                        <p:tgtEl>
                                          <p:spTgt spid="75779">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75779">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FF33"/>
            </a:gs>
            <a:gs pos="100000">
              <a:schemeClr val="accent1"/>
            </a:gs>
          </a:gsLst>
          <a:lin ang="0" scaled="1"/>
        </a:gradFill>
        <a:effectLst/>
      </p:bgPr>
    </p:bg>
    <p:spTree>
      <p:nvGrpSpPr>
        <p:cNvPr id="1" name=""/>
        <p:cNvGrpSpPr/>
        <p:nvPr/>
      </p:nvGrpSpPr>
      <p:grpSpPr>
        <a:xfrm>
          <a:off x="0" y="0"/>
          <a:ext cx="0" cy="0"/>
          <a:chOff x="0" y="0"/>
          <a:chExt cx="0" cy="0"/>
        </a:xfrm>
      </p:grpSpPr>
      <p:sp>
        <p:nvSpPr>
          <p:cNvPr id="2608130" name="Rectangle 2">
            <a:extLst>
              <a:ext uri="{FF2B5EF4-FFF2-40B4-BE49-F238E27FC236}">
                <a16:creationId xmlns:a16="http://schemas.microsoft.com/office/drawing/2014/main" id="{6915302E-F334-472B-A873-E4540FC8545D}"/>
              </a:ext>
            </a:extLst>
          </p:cNvPr>
          <p:cNvSpPr>
            <a:spLocks noGrp="1" noChangeArrowheads="1"/>
          </p:cNvSpPr>
          <p:nvPr>
            <p:ph type="title"/>
          </p:nvPr>
        </p:nvSpPr>
        <p:spPr>
          <a:xfrm>
            <a:off x="1524000" y="0"/>
            <a:ext cx="9144000" cy="838200"/>
          </a:xfrm>
          <a:solidFill>
            <a:srgbClr val="666699"/>
          </a:solidFill>
        </p:spPr>
        <p:txBody>
          <a:bodyPr/>
          <a:lstStyle/>
          <a:p>
            <a:pPr eaLnBrk="1" hangingPunct="1">
              <a:defRPr/>
            </a:pPr>
            <a:r>
              <a:rPr lang="en-US" sz="5400" dirty="0">
                <a:solidFill>
                  <a:srgbClr val="800000"/>
                </a:solidFill>
                <a:effectLst>
                  <a:outerShdw blurRad="38100" dist="38100" dir="2700000" algn="tl">
                    <a:srgbClr val="000000"/>
                  </a:outerShdw>
                </a:effectLst>
              </a:rPr>
              <a:t>LESSONS FROM WATER</a:t>
            </a:r>
          </a:p>
        </p:txBody>
      </p:sp>
      <p:sp>
        <p:nvSpPr>
          <p:cNvPr id="2608131" name="Rectangle 3">
            <a:extLst>
              <a:ext uri="{FF2B5EF4-FFF2-40B4-BE49-F238E27FC236}">
                <a16:creationId xmlns:a16="http://schemas.microsoft.com/office/drawing/2014/main" id="{6F2B37BA-EC95-46E4-A2BD-65D4CF7D44D2}"/>
              </a:ext>
            </a:extLst>
          </p:cNvPr>
          <p:cNvSpPr>
            <a:spLocks noGrp="1" noChangeArrowheads="1"/>
          </p:cNvSpPr>
          <p:nvPr>
            <p:ph type="body" idx="1"/>
          </p:nvPr>
        </p:nvSpPr>
        <p:spPr>
          <a:xfrm>
            <a:off x="2057400" y="1066800"/>
            <a:ext cx="8610600" cy="5638800"/>
          </a:xfrm>
        </p:spPr>
        <p:txBody>
          <a:bodyPr/>
          <a:lstStyle/>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Sometimes when you feel like your going would leave an </a:t>
            </a:r>
            <a:r>
              <a:rPr lang="en-US" sz="2800" b="1" i="1" dirty="0" err="1">
                <a:solidFill>
                  <a:srgbClr val="FF0066"/>
                </a:solidFill>
                <a:effectLst>
                  <a:outerShdw blurRad="38100" dist="38100" dir="2700000" algn="tl">
                    <a:srgbClr val="000000"/>
                  </a:outerShdw>
                </a:effectLst>
              </a:rPr>
              <a:t>unfillable</a:t>
            </a:r>
            <a:r>
              <a:rPr lang="en-US" sz="2800" b="1" i="1" dirty="0">
                <a:solidFill>
                  <a:srgbClr val="FF0066"/>
                </a:solidFill>
                <a:effectLst>
                  <a:outerShdw blurRad="38100" dist="38100" dir="2700000" algn="tl">
                    <a:srgbClr val="000000"/>
                  </a:outerShdw>
                </a:effectLst>
              </a:rPr>
              <a:t> hole,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Just follow this simple instruction                  and see how it humbles your soul.</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Take a bucket and fill it with water,                  put your hand in it,  up to the wrist;</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Pull it out;  and the hole that’s remaining,         is a measure of how you’ll be missed.</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You may splash all you please when you enter, you can stir up the water galore,</a:t>
            </a:r>
          </a:p>
          <a:p>
            <a:pPr eaLnBrk="1" hangingPunct="1">
              <a:lnSpc>
                <a:spcPct val="90000"/>
              </a:lnSpc>
              <a:buFont typeface="Wingdings" pitchFamily="2" charset="2"/>
              <a:buChar char="Ø"/>
              <a:defRPr/>
            </a:pPr>
            <a:r>
              <a:rPr lang="en-US" sz="2800" b="1" i="1" dirty="0">
                <a:solidFill>
                  <a:srgbClr val="FF0066"/>
                </a:solidFill>
                <a:effectLst>
                  <a:outerShdw blurRad="38100" dist="38100" dir="2700000" algn="tl">
                    <a:srgbClr val="000000"/>
                  </a:outerShdw>
                </a:effectLst>
              </a:rPr>
              <a:t> But stop and you’ll find in a minute,                that it looks quite the same as before.</a:t>
            </a:r>
          </a:p>
          <a:p>
            <a:pPr eaLnBrk="1" hangingPunct="1">
              <a:lnSpc>
                <a:spcPct val="90000"/>
              </a:lnSpc>
              <a:buFontTx/>
              <a:buNone/>
              <a:defRPr/>
            </a:pPr>
            <a:r>
              <a:rPr lang="en-US" sz="2800" b="1" i="1" dirty="0">
                <a:solidFill>
                  <a:srgbClr val="FF0066"/>
                </a:solidFill>
                <a:effectLst>
                  <a:outerShdw blurRad="38100" dist="38100" dir="2700000" algn="tl">
                    <a:srgbClr val="000000"/>
                  </a:outerShdw>
                </a:effectLst>
              </a:rPr>
              <a:t> -  UNKNOWN AUTHOR</a:t>
            </a:r>
          </a:p>
          <a:p>
            <a:pPr eaLnBrk="1" hangingPunct="1">
              <a:lnSpc>
                <a:spcPct val="90000"/>
              </a:lnSpc>
              <a:buFontTx/>
              <a:buNone/>
              <a:defRPr/>
            </a:pPr>
            <a:endParaRPr lang="en-US" sz="2800" b="1" i="1" dirty="0">
              <a:solidFill>
                <a:srgbClr val="FF0066"/>
              </a:solidFill>
              <a:effectLst>
                <a:outerShdw blurRad="38100" dist="38100" dir="2700000" algn="tl">
                  <a:srgbClr val="000000"/>
                </a:outerShdw>
              </a:effectLst>
            </a:endParaRPr>
          </a:p>
        </p:txBody>
      </p:sp>
      <p:sp>
        <p:nvSpPr>
          <p:cNvPr id="4" name="WordArt 4">
            <a:extLst>
              <a:ext uri="{FF2B5EF4-FFF2-40B4-BE49-F238E27FC236}">
                <a16:creationId xmlns:a16="http://schemas.microsoft.com/office/drawing/2014/main" id="{B78C2D5F-C7A8-4278-9626-26FD10FAC89B}"/>
              </a:ext>
            </a:extLst>
          </p:cNvPr>
          <p:cNvSpPr>
            <a:spLocks noChangeArrowheads="1" noChangeShapeType="1" noTextEdit="1"/>
          </p:cNvSpPr>
          <p:nvPr/>
        </p:nvSpPr>
        <p:spPr bwMode="auto">
          <a:xfrm>
            <a:off x="2057400" y="1366786"/>
            <a:ext cx="7567863" cy="4610501"/>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defTabSz="91440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Seasonal Distance From The Sun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608131">
                                            <p:txEl>
                                              <p:pRg st="0" end="0"/>
                                            </p:txEl>
                                          </p:spTgt>
                                        </p:tgtEl>
                                        <p:attrNameLst>
                                          <p:attrName>style.visibility</p:attrName>
                                        </p:attrNameLst>
                                      </p:cBhvr>
                                      <p:to>
                                        <p:strVal val="visible"/>
                                      </p:to>
                                    </p:set>
                                    <p:anim calcmode="lin" valueType="num">
                                      <p:cBhvr>
                                        <p:cTn id="7" dur="500" fill="hold"/>
                                        <p:tgtEl>
                                          <p:spTgt spid="260813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6081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0813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608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608131">
                                            <p:txEl>
                                              <p:pRg st="1" end="1"/>
                                            </p:txEl>
                                          </p:spTgt>
                                        </p:tgtEl>
                                        <p:attrNameLst>
                                          <p:attrName>style.visibility</p:attrName>
                                        </p:attrNameLst>
                                      </p:cBhvr>
                                      <p:to>
                                        <p:strVal val="visible"/>
                                      </p:to>
                                    </p:set>
                                    <p:anim calcmode="lin" valueType="num">
                                      <p:cBhvr>
                                        <p:cTn id="15" dur="500" fill="hold"/>
                                        <p:tgtEl>
                                          <p:spTgt spid="2608131">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608131">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60813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608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608131">
                                            <p:txEl>
                                              <p:pRg st="2" end="2"/>
                                            </p:txEl>
                                          </p:spTgt>
                                        </p:tgtEl>
                                        <p:attrNameLst>
                                          <p:attrName>style.visibility</p:attrName>
                                        </p:attrNameLst>
                                      </p:cBhvr>
                                      <p:to>
                                        <p:strVal val="visible"/>
                                      </p:to>
                                    </p:set>
                                    <p:anim calcmode="lin" valueType="num">
                                      <p:cBhvr>
                                        <p:cTn id="23" dur="500" fill="hold"/>
                                        <p:tgtEl>
                                          <p:spTgt spid="2608131">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608131">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60813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60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608131">
                                            <p:txEl>
                                              <p:pRg st="3" end="3"/>
                                            </p:txEl>
                                          </p:spTgt>
                                        </p:tgtEl>
                                        <p:attrNameLst>
                                          <p:attrName>style.visibility</p:attrName>
                                        </p:attrNameLst>
                                      </p:cBhvr>
                                      <p:to>
                                        <p:strVal val="visible"/>
                                      </p:to>
                                    </p:set>
                                    <p:anim calcmode="lin" valueType="num">
                                      <p:cBhvr>
                                        <p:cTn id="31" dur="500" fill="hold"/>
                                        <p:tgtEl>
                                          <p:spTgt spid="2608131">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608131">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60813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6081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608131">
                                            <p:txEl>
                                              <p:pRg st="4" end="4"/>
                                            </p:txEl>
                                          </p:spTgt>
                                        </p:tgtEl>
                                        <p:attrNameLst>
                                          <p:attrName>style.visibility</p:attrName>
                                        </p:attrNameLst>
                                      </p:cBhvr>
                                      <p:to>
                                        <p:strVal val="visible"/>
                                      </p:to>
                                    </p:set>
                                    <p:anim calcmode="lin" valueType="num">
                                      <p:cBhvr>
                                        <p:cTn id="39" dur="500" fill="hold"/>
                                        <p:tgtEl>
                                          <p:spTgt spid="2608131">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2608131">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260813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60813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608131">
                                            <p:txEl>
                                              <p:pRg st="5" end="5"/>
                                            </p:txEl>
                                          </p:spTgt>
                                        </p:tgtEl>
                                        <p:attrNameLst>
                                          <p:attrName>style.visibility</p:attrName>
                                        </p:attrNameLst>
                                      </p:cBhvr>
                                      <p:to>
                                        <p:strVal val="visible"/>
                                      </p:to>
                                    </p:set>
                                    <p:anim calcmode="lin" valueType="num">
                                      <p:cBhvr>
                                        <p:cTn id="47" dur="500" fill="hold"/>
                                        <p:tgtEl>
                                          <p:spTgt spid="2608131">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2608131">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260813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260813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2608131">
                                            <p:txEl>
                                              <p:pRg st="6" end="6"/>
                                            </p:txEl>
                                          </p:spTgt>
                                        </p:tgtEl>
                                        <p:attrNameLst>
                                          <p:attrName>style.visibility</p:attrName>
                                        </p:attrNameLst>
                                      </p:cBhvr>
                                      <p:to>
                                        <p:strVal val="visible"/>
                                      </p:to>
                                    </p:set>
                                    <p:anim calcmode="lin" valueType="num">
                                      <p:cBhvr>
                                        <p:cTn id="55" dur="500" fill="hold"/>
                                        <p:tgtEl>
                                          <p:spTgt spid="2608131">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2608131">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2608131">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60813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6" presetClass="emph" presetSubtype="0" fill="hold" grpId="0" nodeType="clickEffect">
                                  <p:stCondLst>
                                    <p:cond delay="0"/>
                                  </p:stCondLst>
                                  <p:iterate type="lt">
                                    <p:tmPct val="10000"/>
                                  </p:iterate>
                                  <p:childTnLst>
                                    <p:animScale>
                                      <p:cBhvr>
                                        <p:cTn id="62" dur="250" autoRev="1" fill="hold">
                                          <p:stCondLst>
                                            <p:cond delay="0"/>
                                          </p:stCondLst>
                                        </p:cTn>
                                        <p:tgtEl>
                                          <p:spTgt spid="2608130"/>
                                        </p:tgtEl>
                                      </p:cBhvr>
                                      <p:to x="80000" y="100000"/>
                                    </p:animScale>
                                    <p:anim by="(#ppt_w*0.10)" calcmode="lin" valueType="num">
                                      <p:cBhvr>
                                        <p:cTn id="63" dur="250" autoRev="1" fill="hold">
                                          <p:stCondLst>
                                            <p:cond delay="0"/>
                                          </p:stCondLst>
                                        </p:cTn>
                                        <p:tgtEl>
                                          <p:spTgt spid="2608130"/>
                                        </p:tgtEl>
                                        <p:attrNameLst>
                                          <p:attrName>ppt_x</p:attrName>
                                        </p:attrNameLst>
                                      </p:cBhvr>
                                    </p:anim>
                                    <p:anim by="(-#ppt_w*0.10)" calcmode="lin" valueType="num">
                                      <p:cBhvr>
                                        <p:cTn id="64" dur="250" autoRev="1" fill="hold">
                                          <p:stCondLst>
                                            <p:cond delay="0"/>
                                          </p:stCondLst>
                                        </p:cTn>
                                        <p:tgtEl>
                                          <p:spTgt spid="2608130"/>
                                        </p:tgtEl>
                                        <p:attrNameLst>
                                          <p:attrName>ppt_y</p:attrName>
                                        </p:attrNameLst>
                                      </p:cBhvr>
                                    </p:anim>
                                    <p:animRot by="-480000">
                                      <p:cBhvr>
                                        <p:cTn id="65" dur="250" autoRev="1" fill="hold">
                                          <p:stCondLst>
                                            <p:cond delay="0"/>
                                          </p:stCondLst>
                                        </p:cTn>
                                        <p:tgtEl>
                                          <p:spTgt spid="2608130"/>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19" presetClass="entr" presetSubtype="1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0" fill="hold"/>
                                        <p:tgtEl>
                                          <p:spTgt spid="4"/>
                                        </p:tgtEl>
                                        <p:attrNameLst>
                                          <p:attrName>ppt_w</p:attrName>
                                        </p:attrNameLst>
                                      </p:cBhvr>
                                      <p:tavLst>
                                        <p:tav tm="0" fmla="#ppt_w*sin(2.5*pi*$)">
                                          <p:val>
                                            <p:fltVal val="0"/>
                                          </p:val>
                                        </p:tav>
                                        <p:tav tm="100000">
                                          <p:val>
                                            <p:fltVal val="1"/>
                                          </p:val>
                                        </p:tav>
                                      </p:tavLst>
                                    </p:anim>
                                    <p:anim calcmode="lin" valueType="num">
                                      <p:cBhvr>
                                        <p:cTn id="71"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130" grpId="0" animBg="1"/>
      <p:bldP spid="260813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32A88-B428-4913-9878-DC8A017A9AE3}"/>
              </a:ext>
            </a:extLst>
          </p:cNvPr>
          <p:cNvPicPr>
            <a:picLocks noChangeAspect="1"/>
          </p:cNvPicPr>
          <p:nvPr/>
        </p:nvPicPr>
        <p:blipFill>
          <a:blip r:embed="rId3"/>
          <a:stretch>
            <a:fillRect/>
          </a:stretch>
        </p:blipFill>
        <p:spPr>
          <a:xfrm>
            <a:off x="394637" y="404260"/>
            <a:ext cx="11415561" cy="6083167"/>
          </a:xfrm>
          <a:prstGeom prst="rect">
            <a:avLst/>
          </a:prstGeom>
        </p:spPr>
      </p:pic>
    </p:spTree>
    <p:extLst>
      <p:ext uri="{BB962C8B-B14F-4D97-AF65-F5344CB8AC3E}">
        <p14:creationId xmlns:p14="http://schemas.microsoft.com/office/powerpoint/2010/main" val="25751427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A2CEA-1D0F-4E75-9B6C-90C83C1224FD}"/>
              </a:ext>
            </a:extLst>
          </p:cNvPr>
          <p:cNvPicPr>
            <a:picLocks noChangeAspect="1"/>
          </p:cNvPicPr>
          <p:nvPr/>
        </p:nvPicPr>
        <p:blipFill>
          <a:blip r:embed="rId3"/>
          <a:stretch>
            <a:fillRect/>
          </a:stretch>
        </p:blipFill>
        <p:spPr>
          <a:xfrm>
            <a:off x="394637" y="404262"/>
            <a:ext cx="11405936" cy="6054290"/>
          </a:xfrm>
          <a:prstGeom prst="rect">
            <a:avLst/>
          </a:prstGeom>
        </p:spPr>
      </p:pic>
    </p:spTree>
    <p:extLst>
      <p:ext uri="{BB962C8B-B14F-4D97-AF65-F5344CB8AC3E}">
        <p14:creationId xmlns:p14="http://schemas.microsoft.com/office/powerpoint/2010/main" val="3541053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45331" y="2194560"/>
            <a:ext cx="8910428" cy="4663440"/>
          </a:xfrm>
        </p:spPr>
        <p:txBody>
          <a:bodyPr>
            <a:normAutofit/>
          </a:bodyPr>
          <a:lstStyle/>
          <a:p>
            <a:r>
              <a:rPr lang="en-US" sz="4400" b="1" dirty="0">
                <a:solidFill>
                  <a:schemeClr val="accent4">
                    <a:lumMod val="75000"/>
                  </a:schemeClr>
                </a:solidFill>
                <a:effectLst>
                  <a:outerShdw blurRad="38100" dist="38100" dir="2700000" algn="tl">
                    <a:srgbClr val="000000">
                      <a:alpha val="43137"/>
                    </a:srgbClr>
                  </a:outerShdw>
                </a:effectLst>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Bible Book Intro</a:t>
            </a: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2" action="ppaction://hlinksldjump"/>
              </a:rPr>
              <a:t>Chapter One</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3" action="ppaction://hlinksldjump"/>
              </a:rPr>
              <a:t>Chapter Two </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rPr>
              <a:t> </a:t>
            </a:r>
            <a:r>
              <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hlinkClick r:id="rId4" action="ppaction://hlinksldjump"/>
              </a:rPr>
              <a:t>Chapter Three</a:t>
            </a:r>
            <a:endParaRPr lang="en-US" sz="5600" b="1" dirty="0">
              <a:solidFill>
                <a:schemeClr val="accent4">
                  <a:lumMod val="75000"/>
                </a:schemeClr>
              </a:solidFill>
              <a:effectLst>
                <a:outerShdw blurRad="38100" dist="38100" dir="2700000" algn="tl">
                  <a:srgbClr val="000000">
                    <a:alpha val="43137"/>
                  </a:srgbClr>
                </a:outerShdw>
              </a:effectLst>
              <a:latin typeface="Castellar" panose="020A0402060406010301" pitchFamily="18" charset="0"/>
            </a:endParaRP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26425"/>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ONE</a:t>
            </a:r>
          </a:p>
        </p:txBody>
      </p:sp>
      <p:sp>
        <p:nvSpPr>
          <p:cNvPr id="7" name="Title 1">
            <a:extLst>
              <a:ext uri="{FF2B5EF4-FFF2-40B4-BE49-F238E27FC236}">
                <a16:creationId xmlns:a16="http://schemas.microsoft.com/office/drawing/2014/main" id="{6E4DABBA-CF16-4D63-BE0C-DF5046E0E6E7}"/>
              </a:ext>
            </a:extLst>
          </p:cNvPr>
          <p:cNvSpPr txBox="1">
            <a:spLocks/>
          </p:cNvSpPr>
          <p:nvPr/>
        </p:nvSpPr>
        <p:spPr>
          <a:xfrm>
            <a:off x="2550695" y="943277"/>
            <a:ext cx="9452008" cy="770020"/>
          </a:xfrm>
          <a:prstGeom prst="rect">
            <a:avLst/>
          </a:prstGeom>
          <a:solidFill>
            <a:schemeClr val="accent1">
              <a:lumMod val="40000"/>
              <a:lumOff val="60000"/>
            </a:schemeClr>
          </a:solidFill>
        </p:spPr>
        <p:txBody>
          <a:bodyPr vert="horz" lIns="91440" tIns="45720" rIns="91440" bIns="45720" rtlCol="0" anchor="t">
            <a:normAutofit fontScale="90000" lnSpcReduction="10000"/>
          </a:bodyPr>
          <a:lst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SOLOMON’S LIFE’S LESSONS</a:t>
            </a:r>
          </a:p>
        </p:txBody>
      </p:sp>
    </p:spTree>
    <p:extLst>
      <p:ext uri="{BB962C8B-B14F-4D97-AF65-F5344CB8AC3E}">
        <p14:creationId xmlns:p14="http://schemas.microsoft.com/office/powerpoint/2010/main" val="5836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3">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3">
                                            <p:txEl>
                                              <p:pRg st="1" end="1"/>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0" nodeType="clickEffect">
                                  <p:stCondLst>
                                    <p:cond delay="0"/>
                                  </p:stCondLst>
                                  <p:childTnLst>
                                    <p:animRot by="21600000">
                                      <p:cBhvr>
                                        <p:cTn id="28" dur="2000" fill="hold"/>
                                        <p:tgtEl>
                                          <p:spTgt spid="3">
                                            <p:txEl>
                                              <p:pRg st="2" end="2"/>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68C4-006F-4144-A780-A03DE110B41F}"/>
              </a:ext>
            </a:extLst>
          </p:cNvPr>
          <p:cNvPicPr>
            <a:picLocks noChangeAspect="1"/>
          </p:cNvPicPr>
          <p:nvPr/>
        </p:nvPicPr>
        <p:blipFill>
          <a:blip r:embed="rId3"/>
          <a:stretch>
            <a:fillRect/>
          </a:stretch>
        </p:blipFill>
        <p:spPr>
          <a:xfrm>
            <a:off x="404261" y="395287"/>
            <a:ext cx="11386685" cy="6092140"/>
          </a:xfrm>
          <a:prstGeom prst="rect">
            <a:avLst/>
          </a:prstGeom>
        </p:spPr>
      </p:pic>
    </p:spTree>
    <p:extLst>
      <p:ext uri="{BB962C8B-B14F-4D97-AF65-F5344CB8AC3E}">
        <p14:creationId xmlns:p14="http://schemas.microsoft.com/office/powerpoint/2010/main" val="13292298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62180"/>
          </a:xfrm>
          <a:solidFill>
            <a:schemeClr val="accent2">
              <a:lumMod val="20000"/>
              <a:lumOff val="80000"/>
            </a:schemeClr>
          </a:solidFill>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2FCB699C-3C9C-4B0B-8AF7-9CBE5F5423A6}"/>
              </a:ext>
            </a:extLst>
          </p:cNvPr>
          <p:cNvGraphicFramePr>
            <a:graphicFrameLocks noGrp="1"/>
          </p:cNvGraphicFramePr>
          <p:nvPr>
            <p:ph idx="1"/>
            <p:extLst>
              <p:ext uri="{D42A27DB-BD31-4B8C-83A1-F6EECF244321}">
                <p14:modId xmlns:p14="http://schemas.microsoft.com/office/powerpoint/2010/main" val="1590595234"/>
              </p:ext>
            </p:extLst>
          </p:nvPr>
        </p:nvGraphicFramePr>
        <p:xfrm>
          <a:off x="242595" y="242595"/>
          <a:ext cx="11706810" cy="6372809"/>
        </p:xfrm>
        <a:graphic>
          <a:graphicData uri="http://schemas.openxmlformats.org/drawingml/2006/table">
            <a:tbl>
              <a:tblPr firstRow="1" firstCol="1" bandRow="1">
                <a:tableStyleId>{5C22544A-7EE6-4342-B048-85BDC9FD1C3A}</a:tableStyleId>
              </a:tblPr>
              <a:tblGrid>
                <a:gridCol w="1404818">
                  <a:extLst>
                    <a:ext uri="{9D8B030D-6E8A-4147-A177-3AD203B41FA5}">
                      <a16:colId xmlns:a16="http://schemas.microsoft.com/office/drawing/2014/main" val="4263594960"/>
                    </a:ext>
                  </a:extLst>
                </a:gridCol>
                <a:gridCol w="10301992">
                  <a:extLst>
                    <a:ext uri="{9D8B030D-6E8A-4147-A177-3AD203B41FA5}">
                      <a16:colId xmlns:a16="http://schemas.microsoft.com/office/drawing/2014/main" val="3041599982"/>
                    </a:ext>
                  </a:extLst>
                </a:gridCol>
              </a:tblGrid>
              <a:tr h="534051">
                <a:tc gridSpan="2">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Outline of Ecclesiastes</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hMerge="1">
                  <a:txBody>
                    <a:bodyPr/>
                    <a:lstStyle/>
                    <a:p>
                      <a:endParaRPr lang="en-US"/>
                    </a:p>
                  </a:txBody>
                  <a:tcPr/>
                </a:tc>
                <a:extLst>
                  <a:ext uri="{0D108BD9-81ED-4DB2-BD59-A6C34878D82A}">
                    <a16:rowId xmlns:a16="http://schemas.microsoft.com/office/drawing/2014/main" val="2271606679"/>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Solomon’s thesis statement</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3889355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1:4-18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the world’s natural processes and pursuit of understanding</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381592931"/>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2</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indulgence, human achievement, and materialism</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2586471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3</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God’s organized way of life for human activity</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0835515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human cruelty, toil, politics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14916884"/>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5</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careless worship and misused wealth</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04880533"/>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6</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The vanity of riches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71004135"/>
                  </a:ext>
                </a:extLst>
              </a:tr>
              <a:tr h="1032299">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7:1-11:8</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Wise insights in the midst of life’s vanity (mini-realities amid life’s conflicting differences)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2502492"/>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11:9-12:7</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a:solidFill>
                            <a:srgbClr val="FF0000"/>
                          </a:solidFill>
                          <a:effectLst>
                            <a:outerShdw blurRad="38100" dist="38100" dir="2700000" algn="tl">
                              <a:srgbClr val="000000">
                                <a:alpha val="43137"/>
                              </a:srgbClr>
                            </a:outerShdw>
                          </a:effectLst>
                        </a:rPr>
                        <a:t> Onset of old age when the health and strength of youth passes</a:t>
                      </a:r>
                      <a:endParaRPr lang="en-US" sz="280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45534880"/>
                  </a:ext>
                </a:extLst>
              </a:tr>
              <a:tr h="534051">
                <a:tc>
                  <a:txBody>
                    <a:bodyPr/>
                    <a:lstStyle/>
                    <a:p>
                      <a:pPr marL="0" marR="0">
                        <a:lnSpc>
                          <a:spcPct val="107000"/>
                        </a:lnSpc>
                        <a:spcBef>
                          <a:spcPts val="0"/>
                        </a:spcBef>
                        <a:spcAft>
                          <a:spcPts val="800"/>
                        </a:spcAft>
                      </a:pPr>
                      <a:r>
                        <a:rPr lang="en-US" sz="2800">
                          <a:effectLst>
                            <a:outerShdw blurRad="38100" dist="38100" dir="2700000" algn="tl">
                              <a:srgbClr val="000000">
                                <a:alpha val="43137"/>
                              </a:srgbClr>
                            </a:outerShdw>
                          </a:effectLst>
                        </a:rPr>
                        <a:t>12:8-14</a:t>
                      </a:r>
                      <a:endParaRPr lang="en-US" sz="2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07000"/>
                        </a:lnSpc>
                        <a:spcBef>
                          <a:spcPts val="0"/>
                        </a:spcBef>
                        <a:spcAft>
                          <a:spcPts val="800"/>
                        </a:spcAft>
                      </a:pPr>
                      <a:r>
                        <a:rPr lang="en-US" sz="2800" dirty="0">
                          <a:solidFill>
                            <a:srgbClr val="FF0000"/>
                          </a:solidFill>
                          <a:effectLst>
                            <a:outerShdw blurRad="38100" dist="38100" dir="2700000" algn="tl">
                              <a:srgbClr val="000000">
                                <a:alpha val="43137"/>
                              </a:srgbClr>
                            </a:outerShdw>
                          </a:effectLst>
                        </a:rPr>
                        <a:t> Conclusion: life’s vanity can only be handled by devoting yourself to God</a:t>
                      </a:r>
                      <a:endParaRPr lang="en-US" sz="2800"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00137137"/>
                  </a:ext>
                </a:extLst>
              </a:tr>
            </a:tbl>
          </a:graphicData>
        </a:graphic>
      </p:graphicFrame>
    </p:spTree>
    <p:extLst>
      <p:ext uri="{BB962C8B-B14F-4D97-AF65-F5344CB8AC3E}">
        <p14:creationId xmlns:p14="http://schemas.microsoft.com/office/powerpoint/2010/main" val="4626870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611D8B5F-4AF4-4B4A-82B0-2383EE5D82F6}"/>
              </a:ext>
            </a:extLst>
          </p:cNvPr>
          <p:cNvPicPr>
            <a:picLocks noGrp="1" noChangeAspect="1"/>
          </p:cNvPicPr>
          <p:nvPr>
            <p:ph idx="1"/>
          </p:nvPr>
        </p:nvPicPr>
        <p:blipFill>
          <a:blip r:embed="rId3"/>
          <a:stretch>
            <a:fillRect/>
          </a:stretch>
        </p:blipFill>
        <p:spPr>
          <a:xfrm>
            <a:off x="242596" y="242596"/>
            <a:ext cx="11719248" cy="6372517"/>
          </a:xfrm>
          <a:solidFill>
            <a:schemeClr val="accent2">
              <a:lumMod val="20000"/>
              <a:lumOff val="80000"/>
            </a:schemeClr>
          </a:solidFill>
          <a:ln>
            <a:noFill/>
          </a:ln>
        </p:spPr>
      </p:pic>
    </p:spTree>
    <p:extLst>
      <p:ext uri="{BB962C8B-B14F-4D97-AF65-F5344CB8AC3E}">
        <p14:creationId xmlns:p14="http://schemas.microsoft.com/office/powerpoint/2010/main" val="30476723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CHAPTER ONE</a:t>
            </a:r>
          </a:p>
        </p:txBody>
      </p:sp>
      <p:sp>
        <p:nvSpPr>
          <p:cNvPr id="2" name="Action Button: Go Back or Previous 1">
            <a:hlinkClick r:id="rId2" action="ppaction://hlinksldjump" highlightClick="1"/>
            <a:extLst>
              <a:ext uri="{FF2B5EF4-FFF2-40B4-BE49-F238E27FC236}">
                <a16:creationId xmlns:a16="http://schemas.microsoft.com/office/drawing/2014/main" id="{9EE972BC-EFE5-4DEF-B185-7E4B3B807736}"/>
              </a:ext>
            </a:extLst>
          </p:cNvPr>
          <p:cNvSpPr/>
          <p:nvPr/>
        </p:nvSpPr>
        <p:spPr>
          <a:xfrm>
            <a:off x="9894770" y="4774131"/>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49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6B4A0-139B-4246-BF72-C70AB721D763}"/>
              </a:ext>
            </a:extLst>
          </p:cNvPr>
          <p:cNvPicPr>
            <a:picLocks noChangeAspect="1"/>
          </p:cNvPicPr>
          <p:nvPr/>
        </p:nvPicPr>
        <p:blipFill>
          <a:blip r:embed="rId3"/>
          <a:stretch>
            <a:fillRect/>
          </a:stretch>
        </p:blipFill>
        <p:spPr>
          <a:xfrm>
            <a:off x="644893" y="644893"/>
            <a:ext cx="10847671" cy="5601903"/>
          </a:xfrm>
          <a:prstGeom prst="rect">
            <a:avLst/>
          </a:prstGeom>
        </p:spPr>
      </p:pic>
    </p:spTree>
    <p:extLst>
      <p:ext uri="{BB962C8B-B14F-4D97-AF65-F5344CB8AC3E}">
        <p14:creationId xmlns:p14="http://schemas.microsoft.com/office/powerpoint/2010/main" val="1261427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51D27-BF6F-4AB7-9BE7-C55FB5F225F1}"/>
              </a:ext>
            </a:extLst>
          </p:cNvPr>
          <p:cNvPicPr>
            <a:picLocks noChangeAspect="1"/>
          </p:cNvPicPr>
          <p:nvPr/>
        </p:nvPicPr>
        <p:blipFill>
          <a:blip r:embed="rId3"/>
          <a:stretch>
            <a:fillRect/>
          </a:stretch>
        </p:blipFill>
        <p:spPr>
          <a:xfrm>
            <a:off x="394636" y="385011"/>
            <a:ext cx="11415562" cy="6092792"/>
          </a:xfrm>
          <a:prstGeom prst="rect">
            <a:avLst/>
          </a:prstGeom>
        </p:spPr>
      </p:pic>
    </p:spTree>
    <p:extLst>
      <p:ext uri="{BB962C8B-B14F-4D97-AF65-F5344CB8AC3E}">
        <p14:creationId xmlns:p14="http://schemas.microsoft.com/office/powerpoint/2010/main" val="26482977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Ecclesiastes = Three Sections</a:t>
            </a:r>
          </a:p>
        </p:txBody>
      </p:sp>
      <p:sp>
        <p:nvSpPr>
          <p:cNvPr id="3" name="Text Placeholder 2"/>
          <p:cNvSpPr>
            <a:spLocks noGrp="1"/>
          </p:cNvSpPr>
          <p:nvPr>
            <p:ph type="body" sz="quarter" idx="10"/>
          </p:nvPr>
        </p:nvSpPr>
        <p:spPr/>
        <p:txBody>
          <a:bodyPr>
            <a:normAutofit/>
          </a:bodyPr>
          <a:lstStyle/>
          <a:p>
            <a:pPr marL="990575" indent="-990575">
              <a:lnSpc>
                <a:spcPct val="150000"/>
              </a:lnSpc>
              <a:buFont typeface="+mj-lt"/>
              <a:buAutoNum type="arabicPeriod"/>
            </a:pPr>
            <a:r>
              <a:rPr lang="en-US" sz="5333" dirty="0"/>
              <a:t>Introduction 		– 1:1-15</a:t>
            </a:r>
          </a:p>
          <a:p>
            <a:pPr marL="990575" indent="-990575">
              <a:lnSpc>
                <a:spcPct val="150000"/>
              </a:lnSpc>
              <a:buFont typeface="+mj-lt"/>
              <a:buAutoNum type="arabicPeriod"/>
            </a:pPr>
            <a:r>
              <a:rPr lang="en-US" sz="5333" dirty="0"/>
              <a:t>Exploration 		– 2:1-6:9</a:t>
            </a:r>
          </a:p>
          <a:p>
            <a:pPr marL="990575" indent="-990575">
              <a:lnSpc>
                <a:spcPct val="150000"/>
              </a:lnSpc>
              <a:buFont typeface="+mj-lt"/>
              <a:buAutoNum type="arabicPeriod"/>
            </a:pPr>
            <a:r>
              <a:rPr lang="en-US" sz="5333" dirty="0"/>
              <a:t>Summary 			– 6:10-12:14</a:t>
            </a:r>
          </a:p>
        </p:txBody>
      </p:sp>
    </p:spTree>
    <p:extLst>
      <p:ext uri="{BB962C8B-B14F-4D97-AF65-F5344CB8AC3E}">
        <p14:creationId xmlns:p14="http://schemas.microsoft.com/office/powerpoint/2010/main" val="269744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Ecclesiastes</a:t>
            </a:r>
          </a:p>
        </p:txBody>
      </p:sp>
      <p:sp>
        <p:nvSpPr>
          <p:cNvPr id="3" name="Text Placeholder 2"/>
          <p:cNvSpPr>
            <a:spLocks noGrp="1"/>
          </p:cNvSpPr>
          <p:nvPr>
            <p:ph type="body" sz="quarter" idx="10"/>
          </p:nvPr>
        </p:nvSpPr>
        <p:spPr/>
        <p:txBody>
          <a:bodyPr>
            <a:normAutofit fontScale="92500"/>
          </a:bodyPr>
          <a:lstStyle/>
          <a:p>
            <a:pPr>
              <a:lnSpc>
                <a:spcPct val="150000"/>
              </a:lnSpc>
            </a:pPr>
            <a:r>
              <a:rPr lang="en-US" dirty="0"/>
              <a:t>Ecclesiastes</a:t>
            </a:r>
            <a:br>
              <a:rPr lang="en-US" dirty="0"/>
            </a:br>
            <a:r>
              <a:rPr lang="en-US" dirty="0"/>
              <a:t>  – One who calls the Assembly</a:t>
            </a:r>
          </a:p>
          <a:p>
            <a:pPr>
              <a:lnSpc>
                <a:spcPct val="150000"/>
              </a:lnSpc>
            </a:pPr>
            <a:r>
              <a:rPr lang="en-US" dirty="0"/>
              <a:t>The “Preacher” is Solomon</a:t>
            </a:r>
          </a:p>
          <a:p>
            <a:pPr>
              <a:lnSpc>
                <a:spcPct val="150000"/>
              </a:lnSpc>
            </a:pPr>
            <a:r>
              <a:rPr lang="en-US" dirty="0"/>
              <a:t>Date: 925 BC</a:t>
            </a:r>
          </a:p>
          <a:p>
            <a:pPr>
              <a:lnSpc>
                <a:spcPct val="150000"/>
              </a:lnSpc>
            </a:pPr>
            <a:r>
              <a:rPr lang="en-US" dirty="0"/>
              <a:t>Theme: Ch 1:2</a:t>
            </a:r>
          </a:p>
        </p:txBody>
      </p:sp>
    </p:spTree>
    <p:extLst>
      <p:ext uri="{BB962C8B-B14F-4D97-AF65-F5344CB8AC3E}">
        <p14:creationId xmlns:p14="http://schemas.microsoft.com/office/powerpoint/2010/main" val="801991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Outline</a:t>
            </a:r>
          </a:p>
        </p:txBody>
      </p:sp>
      <p:sp>
        <p:nvSpPr>
          <p:cNvPr id="3" name="Text Placeholder 2"/>
          <p:cNvSpPr>
            <a:spLocks noGrp="1"/>
          </p:cNvSpPr>
          <p:nvPr>
            <p:ph type="body" sz="quarter" idx="10"/>
          </p:nvPr>
        </p:nvSpPr>
        <p:spPr/>
        <p:txBody>
          <a:bodyPr/>
          <a:lstStyle/>
          <a:p>
            <a:pPr marL="685783" indent="-685783">
              <a:buFont typeface="+mj-lt"/>
              <a:buAutoNum type="arabicPeriod"/>
            </a:pPr>
            <a:r>
              <a:rPr lang="en-US" b="1" dirty="0"/>
              <a:t>Introducing the Journey </a:t>
            </a:r>
            <a:r>
              <a:rPr lang="en-US" dirty="0"/>
              <a:t>– 1:1-11</a:t>
            </a:r>
          </a:p>
        </p:txBody>
      </p:sp>
    </p:spTree>
    <p:extLst>
      <p:ext uri="{BB962C8B-B14F-4D97-AF65-F5344CB8AC3E}">
        <p14:creationId xmlns:p14="http://schemas.microsoft.com/office/powerpoint/2010/main" val="3764482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Outline</a:t>
            </a:r>
          </a:p>
        </p:txBody>
      </p:sp>
      <p:sp>
        <p:nvSpPr>
          <p:cNvPr id="3" name="Text Placeholder 2"/>
          <p:cNvSpPr>
            <a:spLocks noGrp="1"/>
          </p:cNvSpPr>
          <p:nvPr>
            <p:ph type="body" sz="quarter" idx="10"/>
          </p:nvPr>
        </p:nvSpPr>
        <p:spPr/>
        <p:txBody>
          <a:bodyPr>
            <a:normAutofit lnSpcReduction="10000"/>
          </a:bodyPr>
          <a:lstStyle/>
          <a:p>
            <a:pPr marL="685783" indent="-685783">
              <a:buFont typeface="+mj-lt"/>
              <a:buAutoNum type="arabicPeriod"/>
            </a:pPr>
            <a:r>
              <a:rPr lang="en-US" dirty="0"/>
              <a:t>Introducing the Journey – 1:1-11</a:t>
            </a:r>
          </a:p>
          <a:p>
            <a:pPr marL="685783" indent="-685783">
              <a:buFont typeface="+mj-lt"/>
              <a:buAutoNum type="arabicPeriod"/>
            </a:pPr>
            <a:r>
              <a:rPr lang="en-US" b="1" dirty="0"/>
              <a:t>Pursing the Journey </a:t>
            </a:r>
            <a:r>
              <a:rPr lang="en-US" dirty="0"/>
              <a:t>– 1:12-6:9</a:t>
            </a:r>
          </a:p>
          <a:p>
            <a:pPr marL="1219170" lvl="1" indent="-685783">
              <a:buFont typeface="Arial" panose="020B0604020202020204" pitchFamily="34" charset="0"/>
              <a:buChar char="•"/>
            </a:pPr>
            <a:r>
              <a:rPr lang="en-US" dirty="0"/>
              <a:t>1:12-18 – Wisdom</a:t>
            </a:r>
          </a:p>
          <a:p>
            <a:pPr marL="1219170" lvl="1" indent="-685783">
              <a:buFont typeface="Arial" panose="020B0604020202020204" pitchFamily="34" charset="0"/>
              <a:buChar char="•"/>
            </a:pPr>
            <a:r>
              <a:rPr lang="en-US" dirty="0"/>
              <a:t>2:1-11 – Pleasure</a:t>
            </a:r>
          </a:p>
          <a:p>
            <a:pPr marL="1219170" lvl="1" indent="-685783">
              <a:buFont typeface="Arial" panose="020B0604020202020204" pitchFamily="34" charset="0"/>
              <a:buChar char="•"/>
            </a:pPr>
            <a:r>
              <a:rPr lang="en-US" dirty="0"/>
              <a:t>2:12-17 – Wisdom/Folly</a:t>
            </a:r>
          </a:p>
          <a:p>
            <a:pPr marL="1219170" lvl="1" indent="-685783">
              <a:buFont typeface="Arial" panose="020B0604020202020204" pitchFamily="34" charset="0"/>
              <a:buChar char="•"/>
            </a:pPr>
            <a:r>
              <a:rPr lang="en-US" dirty="0"/>
              <a:t>2:18-3:22 – Work</a:t>
            </a:r>
          </a:p>
          <a:p>
            <a:pPr marL="1219170" lvl="1" indent="-685783">
              <a:buFont typeface="Arial" panose="020B0604020202020204" pitchFamily="34" charset="0"/>
              <a:buChar char="•"/>
            </a:pPr>
            <a:r>
              <a:rPr lang="en-US" dirty="0"/>
              <a:t>4:1-6:9 – Wealth &amp; Power</a:t>
            </a:r>
          </a:p>
        </p:txBody>
      </p:sp>
    </p:spTree>
    <p:extLst>
      <p:ext uri="{BB962C8B-B14F-4D97-AF65-F5344CB8AC3E}">
        <p14:creationId xmlns:p14="http://schemas.microsoft.com/office/powerpoint/2010/main" val="212062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err="1">
                <a:solidFill>
                  <a:srgbClr val="8B2939"/>
                </a:solidFill>
                <a:effectLst>
                  <a:outerShdw blurRad="38100" dist="38100" dir="2700000" algn="tl">
                    <a:srgbClr val="000000">
                      <a:alpha val="43137"/>
                    </a:srgbClr>
                  </a:outerShdw>
                </a:effectLst>
                <a:latin typeface="Papyrus" panose="03070502060502030205" pitchFamily="66" charset="0"/>
              </a:rPr>
              <a:t>iNTRODUCTION</a:t>
            </a: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738725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Outline</a:t>
            </a:r>
          </a:p>
        </p:txBody>
      </p:sp>
      <p:sp>
        <p:nvSpPr>
          <p:cNvPr id="3" name="Text Placeholder 2"/>
          <p:cNvSpPr>
            <a:spLocks noGrp="1"/>
          </p:cNvSpPr>
          <p:nvPr>
            <p:ph type="body" sz="quarter" idx="10"/>
          </p:nvPr>
        </p:nvSpPr>
        <p:spPr/>
        <p:txBody>
          <a:bodyPr/>
          <a:lstStyle/>
          <a:p>
            <a:pPr marL="685783" indent="-685783">
              <a:buFont typeface="+mj-lt"/>
              <a:buAutoNum type="arabicPeriod"/>
            </a:pPr>
            <a:r>
              <a:rPr lang="en-US" dirty="0"/>
              <a:t>Introducing the Journey – 1:1-11</a:t>
            </a:r>
          </a:p>
          <a:p>
            <a:pPr marL="685783" indent="-685783">
              <a:buFont typeface="+mj-lt"/>
              <a:buAutoNum type="arabicPeriod"/>
            </a:pPr>
            <a:r>
              <a:rPr lang="en-US" dirty="0"/>
              <a:t>Pursuing the Journey – 1:12-6:9</a:t>
            </a:r>
          </a:p>
          <a:p>
            <a:pPr marL="685783" indent="-685783">
              <a:buFont typeface="+mj-lt"/>
              <a:buAutoNum type="arabicPeriod"/>
            </a:pPr>
            <a:r>
              <a:rPr lang="en-US" b="1" dirty="0"/>
              <a:t>Reflection &amp; Summary </a:t>
            </a:r>
            <a:r>
              <a:rPr lang="en-US" dirty="0"/>
              <a:t>– 6:10-12:14</a:t>
            </a:r>
          </a:p>
        </p:txBody>
      </p:sp>
    </p:spTree>
    <p:extLst>
      <p:ext uri="{BB962C8B-B14F-4D97-AF65-F5344CB8AC3E}">
        <p14:creationId xmlns:p14="http://schemas.microsoft.com/office/powerpoint/2010/main" val="2193682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0BD630-3D35-44CC-A3E2-6218F7444E5D}"/>
              </a:ext>
            </a:extLst>
          </p:cNvPr>
          <p:cNvPicPr>
            <a:picLocks noChangeAspect="1"/>
          </p:cNvPicPr>
          <p:nvPr/>
        </p:nvPicPr>
        <p:blipFill>
          <a:blip r:embed="rId3"/>
          <a:stretch>
            <a:fillRect/>
          </a:stretch>
        </p:blipFill>
        <p:spPr>
          <a:xfrm>
            <a:off x="394636" y="404260"/>
            <a:ext cx="11405937" cy="6063917"/>
          </a:xfrm>
          <a:prstGeom prst="rect">
            <a:avLst/>
          </a:prstGeom>
        </p:spPr>
      </p:pic>
    </p:spTree>
    <p:extLst>
      <p:ext uri="{BB962C8B-B14F-4D97-AF65-F5344CB8AC3E}">
        <p14:creationId xmlns:p14="http://schemas.microsoft.com/office/powerpoint/2010/main" val="42860677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69AE2-39F7-4977-90AA-B9D923811B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3423" y="413886"/>
            <a:ext cx="5467149" cy="6015790"/>
          </a:xfrm>
          <a:prstGeom prst="rect">
            <a:avLst/>
          </a:prstGeom>
          <a:noFill/>
          <a:ln>
            <a:noFill/>
          </a:ln>
        </p:spPr>
      </p:pic>
      <p:pic>
        <p:nvPicPr>
          <p:cNvPr id="5" name="Picture 4">
            <a:extLst>
              <a:ext uri="{FF2B5EF4-FFF2-40B4-BE49-F238E27FC236}">
                <a16:creationId xmlns:a16="http://schemas.microsoft.com/office/drawing/2014/main" id="{F9BBB246-1F6B-45E2-926F-9F30EBE6A33B}"/>
              </a:ext>
            </a:extLst>
          </p:cNvPr>
          <p:cNvPicPr>
            <a:picLocks noChangeAspect="1"/>
          </p:cNvPicPr>
          <p:nvPr/>
        </p:nvPicPr>
        <p:blipFill>
          <a:blip r:embed="rId4"/>
          <a:stretch>
            <a:fillRect/>
          </a:stretch>
        </p:blipFill>
        <p:spPr>
          <a:xfrm>
            <a:off x="391427" y="413886"/>
            <a:ext cx="7077777" cy="6102418"/>
          </a:xfrm>
          <a:prstGeom prst="rect">
            <a:avLst/>
          </a:prstGeom>
        </p:spPr>
      </p:pic>
    </p:spTree>
    <p:extLst>
      <p:ext uri="{BB962C8B-B14F-4D97-AF65-F5344CB8AC3E}">
        <p14:creationId xmlns:p14="http://schemas.microsoft.com/office/powerpoint/2010/main" val="9925516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lnSpcReduction="10000"/>
          </a:bodyPr>
          <a:lstStyle/>
          <a:p>
            <a:r>
              <a:rPr lang="en-US" dirty="0"/>
              <a:t>The words of the Preacher, the son of David, king in Jerusalem.</a:t>
            </a:r>
          </a:p>
          <a:p>
            <a:r>
              <a:rPr lang="en-US" dirty="0"/>
              <a:t>“Vanity of vanities,” says the Preacher,</a:t>
            </a:r>
          </a:p>
          <a:p>
            <a:r>
              <a:rPr lang="en-US" dirty="0"/>
              <a:t>“Vanity of vanities! All is vanity.”</a:t>
            </a:r>
          </a:p>
          <a:p>
            <a:r>
              <a:rPr lang="en-US" dirty="0"/>
              <a:t>What advantage does man have in all his work</a:t>
            </a:r>
          </a:p>
          <a:p>
            <a:r>
              <a:rPr lang="en-US" dirty="0"/>
              <a:t>Which he does under the sun?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1:1-3</a:t>
            </a:r>
          </a:p>
        </p:txBody>
      </p:sp>
    </p:spTree>
    <p:extLst>
      <p:ext uri="{BB962C8B-B14F-4D97-AF65-F5344CB8AC3E}">
        <p14:creationId xmlns:p14="http://schemas.microsoft.com/office/powerpoint/2010/main" val="42849192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 generation goes and a generation comes,</a:t>
            </a:r>
          </a:p>
          <a:p>
            <a:r>
              <a:rPr lang="en-US" dirty="0"/>
              <a:t>But the earth remains forever.</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1:4</a:t>
            </a:r>
          </a:p>
        </p:txBody>
      </p:sp>
    </p:spTree>
    <p:extLst>
      <p:ext uri="{BB962C8B-B14F-4D97-AF65-F5344CB8AC3E}">
        <p14:creationId xmlns:p14="http://schemas.microsoft.com/office/powerpoint/2010/main" val="3465632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3D5FC9-09C8-45B4-B514-9F1769856EF0}"/>
              </a:ext>
            </a:extLst>
          </p:cNvPr>
          <p:cNvSpPr txBox="1"/>
          <p:nvPr/>
        </p:nvSpPr>
        <p:spPr>
          <a:xfrm>
            <a:off x="741144" y="327260"/>
            <a:ext cx="10722543" cy="6226897"/>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C00C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Q.</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221615">
              <a:lnSpc>
                <a:spcPct val="107000"/>
              </a:lnSpc>
              <a:spcBef>
                <a:spcPts val="0"/>
              </a:spcBef>
              <a:spcAft>
                <a:spcPts val="800"/>
              </a:spcAft>
            </a:pP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According to certain Bible critics, 2 Peter 3:10 contradicts Ecclesiastes 1:4. Whereas Peter wrote, “But the day of the Lord will come as a thief in the night, in which the heavens will pass away with a great noise, and the elements will melt with fervent heat; both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the earth and the works that are in it will be burned up</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(emp. added), Solomon declared in the book of Ecclesiastes, “One generation passes away, and another generation comes; but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the earth abides forever</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(emp. added). Is one of these two declarations an “erroneous statement” as skeptic David Miles contends (2007), or is there a logical explanation regarding why the “burned up” Earth is said to “abide forever”?</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C00C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A.</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221615">
              <a:lnSpc>
                <a:spcPct val="107000"/>
              </a:lnSpc>
              <a:spcBef>
                <a:spcPts val="0"/>
              </a:spcBef>
              <a:spcAft>
                <a:spcPts val="800"/>
              </a:spcAft>
            </a:pP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The answer to this question actually is very simple: the Bible frequently uses the term “forever” (Hebrew </a:t>
            </a:r>
            <a:r>
              <a:rPr lang="en-US" sz="1600" i="1" dirty="0" err="1">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olam</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in a more limited sense, to mean “a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long</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duration,” and not necessarily a literal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eternal</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existence (see </a:t>
            </a:r>
            <a:r>
              <a:rPr lang="en-US" sz="1600" i="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Olam</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1999). Consider a few examples:</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210185"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Prior to the Israelites’ departure from Egypt, Moses instituted the Passover. He then added: “And you shall observe this thing as an ordinance for you and your sons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forever</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(Exodus 12:24, emp. added).</a:t>
            </a:r>
            <a:endParaRPr lang="en-US" sz="16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210185"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Under the Law of Moses, when a servant pledged allegiance to his master, the master would “take an awl and thrust it through” the servant’s ear to the door (Deuteronomy 15:17). This was a sign that the servant would work for his master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“forever”</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(15:17).</a:t>
            </a:r>
            <a:endParaRPr lang="en-US" sz="16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210185"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After the Israelites visited King Rehoboam and petitioned him to lighten their burdens (2 Chronicles 10:3-4), the elders advised the king to be kind to the people and they would be his servants </a:t>
            </a:r>
            <a:r>
              <a:rPr lang="en-US" sz="16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“forever”</a:t>
            </a:r>
            <a:r>
              <a:rPr lang="en-US" sz="1600"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 (10:7).</a:t>
            </a:r>
            <a:endParaRPr lang="en-US" sz="16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19356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Also, the sun rises and the sun sets;</a:t>
            </a:r>
          </a:p>
          <a:p>
            <a:r>
              <a:rPr lang="en-US" dirty="0"/>
              <a:t>And hastening to its place it rises there again.</a:t>
            </a:r>
          </a:p>
          <a:p>
            <a:r>
              <a:rPr lang="en-US" dirty="0"/>
              <a:t>Blowing toward the south,</a:t>
            </a:r>
          </a:p>
          <a:p>
            <a:r>
              <a:rPr lang="en-US" dirty="0"/>
              <a:t>Then turning toward the north,</a:t>
            </a:r>
          </a:p>
          <a:p>
            <a:r>
              <a:rPr lang="en-US" dirty="0"/>
              <a:t>The wind continues swirling along;</a:t>
            </a:r>
          </a:p>
          <a:p>
            <a:r>
              <a:rPr lang="en-US" dirty="0"/>
              <a:t>And on its circular courses the wind returns.</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1:5-6</a:t>
            </a:r>
          </a:p>
        </p:txBody>
      </p:sp>
    </p:spTree>
    <p:extLst>
      <p:ext uri="{BB962C8B-B14F-4D97-AF65-F5344CB8AC3E}">
        <p14:creationId xmlns:p14="http://schemas.microsoft.com/office/powerpoint/2010/main" val="3154966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All the rivers flow into the sea,</a:t>
            </a:r>
          </a:p>
          <a:p>
            <a:r>
              <a:rPr lang="en-US" dirty="0"/>
              <a:t>Yet the sea is not full.</a:t>
            </a:r>
          </a:p>
          <a:p>
            <a:r>
              <a:rPr lang="en-US" dirty="0"/>
              <a:t>To the place where the rivers flow,</a:t>
            </a:r>
          </a:p>
          <a:p>
            <a:r>
              <a:rPr lang="en-US" dirty="0"/>
              <a:t>There they flow again.</a:t>
            </a:r>
          </a:p>
          <a:p>
            <a:r>
              <a:rPr lang="en-US" dirty="0"/>
              <a:t>All things are wearisome;</a:t>
            </a:r>
          </a:p>
          <a:p>
            <a:r>
              <a:rPr lang="en-US" dirty="0"/>
              <a:t>Man is not able to tell it.</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1:7-8a</a:t>
            </a:r>
          </a:p>
        </p:txBody>
      </p:sp>
    </p:spTree>
    <p:extLst>
      <p:ext uri="{BB962C8B-B14F-4D97-AF65-F5344CB8AC3E}">
        <p14:creationId xmlns:p14="http://schemas.microsoft.com/office/powerpoint/2010/main" val="3732965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The eye is not satisfied with seeing,</a:t>
            </a:r>
          </a:p>
          <a:p>
            <a:r>
              <a:rPr lang="en-US" dirty="0"/>
              <a:t>Nor is the ear filled with hearing.</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1:8b</a:t>
            </a:r>
          </a:p>
        </p:txBody>
      </p:sp>
    </p:spTree>
    <p:extLst>
      <p:ext uri="{BB962C8B-B14F-4D97-AF65-F5344CB8AC3E}">
        <p14:creationId xmlns:p14="http://schemas.microsoft.com/office/powerpoint/2010/main" val="2556556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a:t>That which has been is that which will be,</a:t>
            </a:r>
          </a:p>
          <a:p>
            <a:r>
              <a:rPr lang="en-US" dirty="0"/>
              <a:t>And that which has been done is that which will be done.</a:t>
            </a:r>
          </a:p>
          <a:p>
            <a:r>
              <a:rPr lang="en-US" dirty="0"/>
              <a:t>So there is nothing new under the sun.</a:t>
            </a:r>
          </a:p>
          <a:p>
            <a:r>
              <a:rPr lang="en-US" dirty="0"/>
              <a:t>Is there anything of which one might say,</a:t>
            </a:r>
          </a:p>
          <a:p>
            <a:r>
              <a:rPr lang="en-US" dirty="0"/>
              <a:t>“See this, it is new”?</a:t>
            </a:r>
          </a:p>
          <a:p>
            <a:r>
              <a:rPr lang="en-US" dirty="0"/>
              <a:t>Already it has existed for ages</a:t>
            </a:r>
          </a:p>
          <a:p>
            <a:r>
              <a:rPr lang="en-US" dirty="0"/>
              <a:t>Which were before us.</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1:9-10</a:t>
            </a:r>
          </a:p>
        </p:txBody>
      </p:sp>
    </p:spTree>
    <p:extLst>
      <p:ext uri="{BB962C8B-B14F-4D97-AF65-F5344CB8AC3E}">
        <p14:creationId xmlns:p14="http://schemas.microsoft.com/office/powerpoint/2010/main" val="2105212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There is no remembrance of earlier things;</a:t>
            </a:r>
          </a:p>
          <a:p>
            <a:r>
              <a:rPr lang="en-US" dirty="0"/>
              <a:t>And also of the later things which will occur,</a:t>
            </a:r>
          </a:p>
          <a:p>
            <a:r>
              <a:rPr lang="en-US" dirty="0"/>
              <a:t>There will be for them no remembrance</a:t>
            </a:r>
          </a:p>
          <a:p>
            <a:r>
              <a:rPr lang="en-US" dirty="0"/>
              <a:t>Among those who will come later still.</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1:11</a:t>
            </a:r>
          </a:p>
        </p:txBody>
      </p:sp>
    </p:spTree>
    <p:extLst>
      <p:ext uri="{BB962C8B-B14F-4D97-AF65-F5344CB8AC3E}">
        <p14:creationId xmlns:p14="http://schemas.microsoft.com/office/powerpoint/2010/main" val="2879116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of Futility </a:t>
            </a:r>
          </a:p>
        </p:txBody>
      </p:sp>
      <p:sp>
        <p:nvSpPr>
          <p:cNvPr id="5" name="Text Placeholder 4"/>
          <p:cNvSpPr>
            <a:spLocks noGrp="1"/>
          </p:cNvSpPr>
          <p:nvPr>
            <p:ph type="body" sz="quarter" idx="10"/>
          </p:nvPr>
        </p:nvSpPr>
        <p:spPr/>
        <p:txBody>
          <a:bodyPr/>
          <a:lstStyle/>
          <a:p>
            <a:pPr marL="685783" indent="-685783">
              <a:buFont typeface="+mj-lt"/>
              <a:buAutoNum type="arabicPeriod"/>
            </a:pPr>
            <a:r>
              <a:rPr lang="en-US" dirty="0"/>
              <a:t>Passing of Generations </a:t>
            </a:r>
          </a:p>
          <a:p>
            <a:pPr marL="685783" indent="-685783">
              <a:buFont typeface="+mj-lt"/>
              <a:buAutoNum type="arabicPeriod"/>
            </a:pPr>
            <a:r>
              <a:rPr lang="en-US" dirty="0"/>
              <a:t>Cycles of Nature</a:t>
            </a:r>
          </a:p>
          <a:p>
            <a:pPr marL="685783" indent="-685783">
              <a:buFont typeface="+mj-lt"/>
              <a:buAutoNum type="arabicPeriod"/>
            </a:pPr>
            <a:r>
              <a:rPr lang="en-US" dirty="0"/>
              <a:t>Curiosity of Man</a:t>
            </a:r>
          </a:p>
          <a:p>
            <a:pPr marL="685783" indent="-685783">
              <a:buFont typeface="+mj-lt"/>
              <a:buAutoNum type="arabicPeriod"/>
            </a:pPr>
            <a:r>
              <a:rPr lang="en-US" b="1" dirty="0"/>
              <a:t>Absence of Newness </a:t>
            </a:r>
          </a:p>
          <a:p>
            <a:pPr marL="685783" indent="-685783">
              <a:buFont typeface="+mj-lt"/>
              <a:buAutoNum type="arabicPeriod"/>
            </a:pPr>
            <a:endParaRPr lang="en-US" dirty="0"/>
          </a:p>
        </p:txBody>
      </p:sp>
    </p:spTree>
    <p:extLst>
      <p:ext uri="{BB962C8B-B14F-4D97-AF65-F5344CB8AC3E}">
        <p14:creationId xmlns:p14="http://schemas.microsoft.com/office/powerpoint/2010/main" val="503174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For every universal, innate need of man there is an available and corresponding satisfaction</a:t>
            </a:r>
            <a:br>
              <a:rPr lang="en-US" dirty="0"/>
            </a:br>
            <a:br>
              <a:rPr lang="en-US" sz="2400" dirty="0"/>
            </a:br>
            <a:r>
              <a:rPr lang="en-US" sz="3200" dirty="0"/>
              <a:t>FOR EXAMPLE:</a:t>
            </a:r>
            <a:br>
              <a:rPr lang="en-US" dirty="0"/>
            </a:br>
            <a:r>
              <a:rPr lang="en-US" dirty="0"/>
              <a:t>  </a:t>
            </a:r>
            <a:r>
              <a:rPr lang="en-US" b="0" dirty="0"/>
              <a:t>Hunger 	– Food</a:t>
            </a:r>
            <a:br>
              <a:rPr lang="en-US" b="0" dirty="0"/>
            </a:br>
            <a:r>
              <a:rPr lang="en-US" b="0" dirty="0"/>
              <a:t>  Sex 			– Sex Partner</a:t>
            </a:r>
          </a:p>
        </p:txBody>
      </p:sp>
    </p:spTree>
    <p:extLst>
      <p:ext uri="{BB962C8B-B14F-4D97-AF65-F5344CB8AC3E}">
        <p14:creationId xmlns:p14="http://schemas.microsoft.com/office/powerpoint/2010/main" val="1873398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4373" y="773723"/>
            <a:ext cx="10867556" cy="5697416"/>
          </a:xfrm>
        </p:spPr>
        <p:txBody>
          <a:bodyPr>
            <a:normAutofit fontScale="77500" lnSpcReduction="20000"/>
          </a:bodyPr>
          <a:lstStyle/>
          <a:p>
            <a:pPr marL="0" indent="0">
              <a:buNone/>
            </a:pPr>
            <a:r>
              <a:rPr lang="en-US" dirty="0"/>
              <a:t>Creatures are not born with desires unless satisfaction for those desires exists. A baby feels hunger: well, there is such a thing as food. A Ducking wants to swim: well, there is such a thing as water. Men feel sexual desire: well, there is such a thing as sex. If I find myself a desire which no experience in this world can satisfy, the most probable explanation is that I was made for another world. If none of my earthly pleasures satisfy it, that does not prove that the universe is a fraud. Probably earthly pleasures were never meant to satisfy it, but only to arouse it, to suggest the real thing.</a:t>
            </a:r>
          </a:p>
          <a:p>
            <a:pPr marL="0" indent="0">
              <a:buNone/>
            </a:pPr>
            <a:r>
              <a:rPr lang="en-US" dirty="0"/>
              <a:t>“Surprised By Joy” – C.S. Lewis</a:t>
            </a:r>
          </a:p>
        </p:txBody>
      </p:sp>
    </p:spTree>
    <p:extLst>
      <p:ext uri="{BB962C8B-B14F-4D97-AF65-F5344CB8AC3E}">
        <p14:creationId xmlns:p14="http://schemas.microsoft.com/office/powerpoint/2010/main" val="21955553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 the Preacher, have been king over Israel in Jerusalem. And I set my mind to seek and explore by wisdom concerning all that has been done under heaven. </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1:12-13a</a:t>
            </a:r>
          </a:p>
        </p:txBody>
      </p:sp>
    </p:spTree>
    <p:extLst>
      <p:ext uri="{BB962C8B-B14F-4D97-AF65-F5344CB8AC3E}">
        <p14:creationId xmlns:p14="http://schemas.microsoft.com/office/powerpoint/2010/main" val="114558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It is a grievous task which God has given to the sons of men to be afflicted with.</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1:12-13b</a:t>
            </a:r>
          </a:p>
        </p:txBody>
      </p:sp>
    </p:spTree>
    <p:extLst>
      <p:ext uri="{BB962C8B-B14F-4D97-AF65-F5344CB8AC3E}">
        <p14:creationId xmlns:p14="http://schemas.microsoft.com/office/powerpoint/2010/main" val="3079488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 LESSON</a:t>
            </a:r>
            <a:br>
              <a:rPr lang="en-US" dirty="0"/>
            </a:br>
            <a:br>
              <a:rPr lang="en-US" sz="3200" u="sng" dirty="0"/>
            </a:br>
            <a:r>
              <a:rPr lang="en-US" b="0" dirty="0"/>
              <a:t>Some things cannot now,</a:t>
            </a:r>
            <a:br>
              <a:rPr lang="en-US" b="0" dirty="0"/>
            </a:br>
            <a:r>
              <a:rPr lang="en-US" b="0" dirty="0"/>
              <a:t>or will ever be found here on earth. </a:t>
            </a:r>
            <a:endParaRPr lang="en-US" b="0" u="sng" dirty="0"/>
          </a:p>
        </p:txBody>
      </p:sp>
      <p:cxnSp>
        <p:nvCxnSpPr>
          <p:cNvPr id="3" name="Straight Connector 2"/>
          <p:cNvCxnSpPr/>
          <p:nvPr/>
        </p:nvCxnSpPr>
        <p:spPr>
          <a:xfrm>
            <a:off x="2205162" y="2957885"/>
            <a:ext cx="8067924"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15064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12AB0-25E5-4F23-B786-CEF20B88E705}"/>
              </a:ext>
            </a:extLst>
          </p:cNvPr>
          <p:cNvPicPr>
            <a:picLocks noChangeAspect="1"/>
          </p:cNvPicPr>
          <p:nvPr/>
        </p:nvPicPr>
        <p:blipFill>
          <a:blip r:embed="rId3"/>
          <a:stretch>
            <a:fillRect/>
          </a:stretch>
        </p:blipFill>
        <p:spPr>
          <a:xfrm>
            <a:off x="404261" y="394636"/>
            <a:ext cx="7247823" cy="6073540"/>
          </a:xfrm>
          <a:prstGeom prst="rect">
            <a:avLst/>
          </a:prstGeom>
        </p:spPr>
      </p:pic>
      <p:pic>
        <p:nvPicPr>
          <p:cNvPr id="4" name="Picture 3">
            <a:extLst>
              <a:ext uri="{FF2B5EF4-FFF2-40B4-BE49-F238E27FC236}">
                <a16:creationId xmlns:a16="http://schemas.microsoft.com/office/drawing/2014/main" id="{4A7C7835-01DB-42C5-A923-7FF1658E7A7B}"/>
              </a:ext>
            </a:extLst>
          </p:cNvPr>
          <p:cNvPicPr>
            <a:picLocks noChangeAspect="1"/>
          </p:cNvPicPr>
          <p:nvPr/>
        </p:nvPicPr>
        <p:blipFill>
          <a:blip r:embed="rId4"/>
          <a:stretch>
            <a:fillRect/>
          </a:stretch>
        </p:blipFill>
        <p:spPr>
          <a:xfrm>
            <a:off x="7652084" y="394636"/>
            <a:ext cx="4135655" cy="6073540"/>
          </a:xfrm>
          <a:prstGeom prst="rect">
            <a:avLst/>
          </a:prstGeom>
        </p:spPr>
      </p:pic>
    </p:spTree>
    <p:extLst>
      <p:ext uri="{BB962C8B-B14F-4D97-AF65-F5344CB8AC3E}">
        <p14:creationId xmlns:p14="http://schemas.microsoft.com/office/powerpoint/2010/main" val="9616219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2 to 4: Four Pursuits</a:t>
            </a:r>
          </a:p>
        </p:txBody>
      </p:sp>
      <p:sp>
        <p:nvSpPr>
          <p:cNvPr id="3" name="Text Placeholder 2"/>
          <p:cNvSpPr>
            <a:spLocks noGrp="1"/>
          </p:cNvSpPr>
          <p:nvPr>
            <p:ph type="body" sz="quarter" idx="10"/>
          </p:nvPr>
        </p:nvSpPr>
        <p:spPr/>
        <p:txBody>
          <a:bodyPr>
            <a:normAutofit/>
          </a:bodyPr>
          <a:lstStyle/>
          <a:p>
            <a:pPr>
              <a:lnSpc>
                <a:spcPct val="150000"/>
              </a:lnSpc>
            </a:pPr>
            <a:r>
              <a:rPr lang="en-US" dirty="0"/>
              <a:t>Pleasure</a:t>
            </a:r>
          </a:p>
          <a:p>
            <a:pPr>
              <a:lnSpc>
                <a:spcPct val="150000"/>
              </a:lnSpc>
            </a:pPr>
            <a:r>
              <a:rPr lang="en-US" dirty="0"/>
              <a:t>Wisdom &amp; Folly</a:t>
            </a:r>
          </a:p>
          <a:p>
            <a:pPr>
              <a:lnSpc>
                <a:spcPct val="150000"/>
              </a:lnSpc>
            </a:pPr>
            <a:r>
              <a:rPr lang="en-US" dirty="0"/>
              <a:t>Meaningful Work</a:t>
            </a:r>
          </a:p>
          <a:p>
            <a:pPr>
              <a:lnSpc>
                <a:spcPct val="150000"/>
              </a:lnSpc>
            </a:pPr>
            <a:r>
              <a:rPr lang="en-US" dirty="0"/>
              <a:t>Power &amp; Wealth </a:t>
            </a:r>
          </a:p>
        </p:txBody>
      </p:sp>
    </p:spTree>
    <p:extLst>
      <p:ext uri="{BB962C8B-B14F-4D97-AF65-F5344CB8AC3E}">
        <p14:creationId xmlns:p14="http://schemas.microsoft.com/office/powerpoint/2010/main" val="8821706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492943"/>
            <a:ext cx="9567511" cy="2189119"/>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CHAPTER TWO</a:t>
            </a:r>
          </a:p>
        </p:txBody>
      </p:sp>
      <p:sp>
        <p:nvSpPr>
          <p:cNvPr id="3" name="Action Button: Go Back or Previous 2">
            <a:hlinkClick r:id="rId2" action="ppaction://hlinksldjump" highlightClick="1"/>
            <a:extLst>
              <a:ext uri="{FF2B5EF4-FFF2-40B4-BE49-F238E27FC236}">
                <a16:creationId xmlns:a16="http://schemas.microsoft.com/office/drawing/2014/main" id="{A1885CDA-4D6B-4213-A76E-E94019210BC3}"/>
              </a:ext>
            </a:extLst>
          </p:cNvPr>
          <p:cNvSpPr/>
          <p:nvPr/>
        </p:nvSpPr>
        <p:spPr>
          <a:xfrm>
            <a:off x="9894770" y="4774131"/>
            <a:ext cx="849911" cy="657406"/>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446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defTabSz="914400" eaLnBrk="1" fontAlgn="base" hangingPunct="1">
                <a:spcBef>
                  <a:spcPct val="50000"/>
                </a:spcBef>
                <a:spcAft>
                  <a:spcPct val="0"/>
                </a:spcAft>
              </a:pPr>
              <a:r>
                <a:rPr lang="en-US" altLang="en-US" sz="2000" b="1">
                  <a:solidFill>
                    <a:srgbClr val="003366"/>
                  </a:solidFill>
                  <a:latin typeface="Papyrus" panose="03070502060502030205" pitchFamily="66" charset="0"/>
                  <a:ea typeface="ＭＳ Ｐゴシック"/>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sz="4800" dirty="0"/>
              <a:t>I said to myself, “Come now, I will test you with pleasure.</a:t>
            </a:r>
          </a:p>
        </p:txBody>
      </p:sp>
      <p:sp>
        <p:nvSpPr>
          <p:cNvPr id="4" name="Text Placeholder 3"/>
          <p:cNvSpPr>
            <a:spLocks noGrp="1"/>
          </p:cNvSpPr>
          <p:nvPr>
            <p:ph type="body" sz="quarter" idx="11"/>
          </p:nvPr>
        </p:nvSpPr>
        <p:spPr/>
        <p:txBody>
          <a:bodyPr/>
          <a:lstStyle/>
          <a:p>
            <a:r>
              <a:rPr lang="en-US" dirty="0"/>
              <a:t>- </a:t>
            </a:r>
            <a:r>
              <a:rPr lang="en-US" dirty="0" err="1"/>
              <a:t>Ecc</a:t>
            </a:r>
            <a:r>
              <a:rPr lang="en-US" dirty="0"/>
              <a:t>. 2:1a</a:t>
            </a:r>
          </a:p>
        </p:txBody>
      </p:sp>
    </p:spTree>
    <p:extLst>
      <p:ext uri="{BB962C8B-B14F-4D97-AF65-F5344CB8AC3E}">
        <p14:creationId xmlns:p14="http://schemas.microsoft.com/office/powerpoint/2010/main" val="491117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dirty="0"/>
              <a:t>So enjoy yourself.” And behold, it too was futility.</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2:1b</a:t>
            </a:r>
          </a:p>
        </p:txBody>
      </p:sp>
    </p:spTree>
    <p:extLst>
      <p:ext uri="{BB962C8B-B14F-4D97-AF65-F5344CB8AC3E}">
        <p14:creationId xmlns:p14="http://schemas.microsoft.com/office/powerpoint/2010/main" val="21321386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5867" b="1" dirty="0"/>
              <a:t>1. Laughter</a:t>
            </a:r>
          </a:p>
          <a:p>
            <a:endParaRPr lang="en-US" sz="2133" dirty="0"/>
          </a:p>
          <a:p>
            <a:r>
              <a:rPr lang="en-US" sz="5333" dirty="0"/>
              <a:t>I said of laughter, “It is madness,” and of pleasure, “What does it accomplish?”</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2:2</a:t>
            </a:r>
          </a:p>
        </p:txBody>
      </p:sp>
    </p:spTree>
    <p:extLst>
      <p:ext uri="{BB962C8B-B14F-4D97-AF65-F5344CB8AC3E}">
        <p14:creationId xmlns:p14="http://schemas.microsoft.com/office/powerpoint/2010/main" val="1214745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sz="5733" b="1" dirty="0"/>
              <a:t>2. Consumption of Wine</a:t>
            </a:r>
          </a:p>
          <a:p>
            <a:endParaRPr lang="en-US" sz="2133" dirty="0"/>
          </a:p>
          <a:p>
            <a:r>
              <a:rPr lang="en-US" dirty="0"/>
              <a:t>I explored with my mind how to stimulate my body with wine while my mind was guiding me wisely, and how to take hold of folly, until I could see what good there is for the sons of men to do under heaven the few years of their lives.</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2:3</a:t>
            </a:r>
          </a:p>
        </p:txBody>
      </p:sp>
    </p:spTree>
    <p:extLst>
      <p:ext uri="{BB962C8B-B14F-4D97-AF65-F5344CB8AC3E}">
        <p14:creationId xmlns:p14="http://schemas.microsoft.com/office/powerpoint/2010/main" val="4292343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sz="5733" b="1" dirty="0"/>
              <a:t>3. Building Projects</a:t>
            </a:r>
            <a:r>
              <a:rPr lang="en-US" sz="5733" dirty="0"/>
              <a:t> </a:t>
            </a:r>
            <a:endParaRPr lang="en-US" sz="2933" dirty="0"/>
          </a:p>
          <a:p>
            <a:r>
              <a:rPr lang="en-US" dirty="0"/>
              <a:t>I enlarged my works: I built houses for myself, I planted vineyards for myself; I made gardens and parks for myself and I planted in them all kinds of fruit trees; I made ponds of water for myself from which to irrigate a forest of growing trees.</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2:4-6</a:t>
            </a:r>
          </a:p>
        </p:txBody>
      </p:sp>
    </p:spTree>
    <p:extLst>
      <p:ext uri="{BB962C8B-B14F-4D97-AF65-F5344CB8AC3E}">
        <p14:creationId xmlns:p14="http://schemas.microsoft.com/office/powerpoint/2010/main" val="3282961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sz="6400" b="1" dirty="0"/>
              <a:t>4. Sensuality </a:t>
            </a:r>
            <a:endParaRPr lang="en-US" sz="3467" b="1" dirty="0"/>
          </a:p>
          <a:p>
            <a:r>
              <a:rPr lang="en-US" dirty="0"/>
              <a:t>I bought male and female slaves and I had homeborn slaves. Also I possessed flocks and herds larger than all who preceded me in Jerusalem. Also, I collected for myself silver and gold and the treasure of kings and provinces. I provided for myself male and female singers and the pleasures of men—many concubines.</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2:7-8</a:t>
            </a:r>
          </a:p>
        </p:txBody>
      </p:sp>
    </p:spTree>
    <p:extLst>
      <p:ext uri="{BB962C8B-B14F-4D97-AF65-F5344CB8AC3E}">
        <p14:creationId xmlns:p14="http://schemas.microsoft.com/office/powerpoint/2010/main" val="8110885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13085" cy="4906719"/>
          </a:xfrm>
        </p:spPr>
        <p:txBody>
          <a:bodyPr>
            <a:normAutofit fontScale="92500" lnSpcReduction="10000"/>
          </a:bodyPr>
          <a:lstStyle/>
          <a:p>
            <a:r>
              <a:rPr lang="en-US" sz="5733" b="1" dirty="0"/>
              <a:t>5. The Good Life </a:t>
            </a:r>
            <a:endParaRPr lang="en-US" sz="2933" b="1" dirty="0"/>
          </a:p>
          <a:p>
            <a:r>
              <a:rPr lang="en-US" dirty="0"/>
              <a:t>Then I became great and increased more than all who preceded me in Jerusalem. My wisdom also stood by me. All that my eyes desired I did not refuse them. I did not withhold my heart from any pleasure, for my heart was pleased because of all my labor and this was my reward for all my labor.</a:t>
            </a:r>
          </a:p>
        </p:txBody>
      </p:sp>
      <p:sp>
        <p:nvSpPr>
          <p:cNvPr id="3" name="Text Placeholder 2"/>
          <p:cNvSpPr>
            <a:spLocks noGrp="1"/>
          </p:cNvSpPr>
          <p:nvPr>
            <p:ph type="body" sz="quarter" idx="11"/>
          </p:nvPr>
        </p:nvSpPr>
        <p:spPr/>
        <p:txBody>
          <a:bodyPr/>
          <a:lstStyle/>
          <a:p>
            <a:r>
              <a:rPr lang="en-US" dirty="0"/>
              <a:t>- </a:t>
            </a:r>
            <a:r>
              <a:rPr lang="en-US" dirty="0" err="1"/>
              <a:t>Ecc</a:t>
            </a:r>
            <a:r>
              <a:rPr lang="en-US" dirty="0"/>
              <a:t>. 2:9-10</a:t>
            </a:r>
          </a:p>
        </p:txBody>
      </p:sp>
    </p:spTree>
    <p:extLst>
      <p:ext uri="{BB962C8B-B14F-4D97-AF65-F5344CB8AC3E}">
        <p14:creationId xmlns:p14="http://schemas.microsoft.com/office/powerpoint/2010/main" val="3093848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Thus I considered all my activities which my hands had done and the labor which I had exerted, and behold all was vanity and striving after wind and there was no profit under the sun.</a:t>
            </a:r>
          </a:p>
        </p:txBody>
      </p:sp>
      <p:sp>
        <p:nvSpPr>
          <p:cNvPr id="5" name="Text Placeholder 4"/>
          <p:cNvSpPr>
            <a:spLocks noGrp="1"/>
          </p:cNvSpPr>
          <p:nvPr>
            <p:ph type="body" sz="quarter" idx="11"/>
          </p:nvPr>
        </p:nvSpPr>
        <p:spPr/>
        <p:txBody>
          <a:bodyPr/>
          <a:lstStyle/>
          <a:p>
            <a:r>
              <a:rPr lang="en-US" dirty="0"/>
              <a:t>- </a:t>
            </a:r>
            <a:r>
              <a:rPr lang="en-US" dirty="0" err="1"/>
              <a:t>Ecc</a:t>
            </a:r>
            <a:r>
              <a:rPr lang="en-US" dirty="0"/>
              <a:t>. 2:11</a:t>
            </a:r>
          </a:p>
        </p:txBody>
      </p:sp>
    </p:spTree>
    <p:extLst>
      <p:ext uri="{BB962C8B-B14F-4D97-AF65-F5344CB8AC3E}">
        <p14:creationId xmlns:p14="http://schemas.microsoft.com/office/powerpoint/2010/main" val="7182613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1DC47A-BCB5-42F0-9624-040BAD24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3" y="423512"/>
            <a:ext cx="11348184"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8402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867" dirty="0"/>
              <a:t>Sensual pleasures cannot be accumulated or stored </a:t>
            </a:r>
          </a:p>
        </p:txBody>
      </p:sp>
    </p:spTree>
    <p:extLst>
      <p:ext uri="{BB962C8B-B14F-4D97-AF65-F5344CB8AC3E}">
        <p14:creationId xmlns:p14="http://schemas.microsoft.com/office/powerpoint/2010/main" val="198285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Secularist</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1400">
                <a:solidFill>
                  <a:srgbClr val="FFFFFF"/>
                </a:solidFill>
                <a:effectLst>
                  <a:outerShdw blurRad="38100" dist="38100" dir="2700000" algn="tl">
                    <a:srgbClr val="000000">
                      <a:alpha val="43137"/>
                    </a:srgbClr>
                  </a:outerShdw>
                </a:effectLst>
                <a:latin typeface="Magneto" pitchFamily="82" charset="0"/>
                <a:ea typeface="ＭＳ Ｐゴシック"/>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Theistic</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World</a:t>
              </a:r>
            </a:p>
            <a:p>
              <a:pPr algn="ctr" defTabSz="914400" eaLnBrk="0" fontAlgn="base" hangingPunct="0">
                <a:spcBef>
                  <a:spcPct val="0"/>
                </a:spcBef>
                <a:spcAft>
                  <a:spcPct val="0"/>
                </a:spcAft>
                <a:defRPr/>
              </a:pPr>
              <a:r>
                <a:rPr lang="en-US" sz="2800" b="1">
                  <a:solidFill>
                    <a:srgbClr val="FFFFFF"/>
                  </a:solidFill>
                  <a:effectLst>
                    <a:outerShdw blurRad="38100" dist="38100" dir="2700000" algn="tl">
                      <a:srgbClr val="000000"/>
                    </a:outerShdw>
                  </a:effectLst>
                  <a:latin typeface="Verdana" pitchFamily="34" charset="0"/>
                  <a:ea typeface="ＭＳ Ｐゴシック"/>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defTabSz="914400"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latin typeface="Arial Black" panose="020B0A04020102020204" pitchFamily="34" charset="0"/>
                <a:ea typeface="ＭＳ Ｐゴシック"/>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chor="ctr"/>
          <a:lstStyle/>
          <a:p>
            <a:pPr>
              <a:lnSpc>
                <a:spcPct val="200000"/>
              </a:lnSpc>
            </a:pPr>
            <a:r>
              <a:rPr lang="en-US" b="1" dirty="0"/>
              <a:t>Legitimate Pleasure 	</a:t>
            </a:r>
            <a:r>
              <a:rPr lang="en-US" dirty="0"/>
              <a:t>= Momentary</a:t>
            </a:r>
          </a:p>
          <a:p>
            <a:r>
              <a:rPr lang="en-US" b="1" dirty="0"/>
              <a:t>Illegitimate Pleasure 	</a:t>
            </a:r>
            <a:r>
              <a:rPr lang="en-US" dirty="0"/>
              <a:t>= Guilt &amp; Shame</a:t>
            </a:r>
          </a:p>
        </p:txBody>
      </p:sp>
    </p:spTree>
    <p:extLst>
      <p:ext uri="{BB962C8B-B14F-4D97-AF65-F5344CB8AC3E}">
        <p14:creationId xmlns:p14="http://schemas.microsoft.com/office/powerpoint/2010/main" val="3151256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400" dirty="0"/>
              <a:t>No rats in the race for </a:t>
            </a:r>
            <a:br>
              <a:rPr lang="en-US" sz="6400" dirty="0"/>
            </a:br>
            <a:r>
              <a:rPr lang="en-US" sz="6400" dirty="0"/>
              <a:t>the “Crown of Life.”</a:t>
            </a:r>
          </a:p>
        </p:txBody>
      </p:sp>
    </p:spTree>
    <p:extLst>
      <p:ext uri="{BB962C8B-B14F-4D97-AF65-F5344CB8AC3E}">
        <p14:creationId xmlns:p14="http://schemas.microsoft.com/office/powerpoint/2010/main" val="388462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Sensuality is a Dead-End: </a:t>
            </a:r>
          </a:p>
        </p:txBody>
      </p:sp>
      <p:sp>
        <p:nvSpPr>
          <p:cNvPr id="4" name="Text Placeholder 3"/>
          <p:cNvSpPr>
            <a:spLocks noGrp="1"/>
          </p:cNvSpPr>
          <p:nvPr>
            <p:ph type="body" sz="quarter" idx="10"/>
          </p:nvPr>
        </p:nvSpPr>
        <p:spPr/>
        <p:txBody>
          <a:bodyPr>
            <a:normAutofit/>
          </a:bodyPr>
          <a:lstStyle/>
          <a:p>
            <a:pPr marL="685783" indent="-685783">
              <a:buFont typeface="+mj-lt"/>
              <a:buAutoNum type="arabicPeriod"/>
            </a:pPr>
            <a:r>
              <a:rPr lang="en-US" sz="4800" b="1" dirty="0"/>
              <a:t>Promises much, delivers little</a:t>
            </a:r>
          </a:p>
        </p:txBody>
      </p:sp>
    </p:spTree>
    <p:extLst>
      <p:ext uri="{BB962C8B-B14F-4D97-AF65-F5344CB8AC3E}">
        <p14:creationId xmlns:p14="http://schemas.microsoft.com/office/powerpoint/2010/main" val="181912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Sensuality is a Dead-End: </a:t>
            </a:r>
          </a:p>
        </p:txBody>
      </p:sp>
      <p:sp>
        <p:nvSpPr>
          <p:cNvPr id="4" name="Text Placeholder 3"/>
          <p:cNvSpPr>
            <a:spLocks noGrp="1"/>
          </p:cNvSpPr>
          <p:nvPr>
            <p:ph type="body" sz="quarter" idx="10"/>
          </p:nvPr>
        </p:nvSpPr>
        <p:spPr/>
        <p:txBody>
          <a:bodyPr/>
          <a:lstStyle/>
          <a:p>
            <a:pPr marL="685783" indent="-685783">
              <a:buFont typeface="+mj-lt"/>
              <a:buAutoNum type="arabicPeriod"/>
            </a:pPr>
            <a:r>
              <a:rPr lang="en-US" dirty="0"/>
              <a:t>Promises much, delivers little</a:t>
            </a:r>
          </a:p>
          <a:p>
            <a:pPr marL="685783" indent="-685783">
              <a:buFont typeface="+mj-lt"/>
              <a:buAutoNum type="arabicPeriod"/>
            </a:pPr>
            <a:r>
              <a:rPr lang="en-US" sz="5333" b="1" dirty="0"/>
              <a:t>Changes very little </a:t>
            </a:r>
          </a:p>
        </p:txBody>
      </p:sp>
    </p:spTree>
    <p:extLst>
      <p:ext uri="{BB962C8B-B14F-4D97-AF65-F5344CB8AC3E}">
        <p14:creationId xmlns:p14="http://schemas.microsoft.com/office/powerpoint/2010/main" val="719362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Sensuality is a Dead-End: </a:t>
            </a:r>
          </a:p>
        </p:txBody>
      </p:sp>
      <p:sp>
        <p:nvSpPr>
          <p:cNvPr id="4" name="Text Placeholder 3"/>
          <p:cNvSpPr>
            <a:spLocks noGrp="1"/>
          </p:cNvSpPr>
          <p:nvPr>
            <p:ph type="body" sz="quarter" idx="10"/>
          </p:nvPr>
        </p:nvSpPr>
        <p:spPr/>
        <p:txBody>
          <a:bodyPr/>
          <a:lstStyle/>
          <a:p>
            <a:pPr marL="685783" indent="-685783">
              <a:buFont typeface="+mj-lt"/>
              <a:buAutoNum type="arabicPeriod"/>
            </a:pPr>
            <a:r>
              <a:rPr lang="en-US" dirty="0"/>
              <a:t>Promises much, delivers little</a:t>
            </a:r>
          </a:p>
          <a:p>
            <a:pPr marL="685783" indent="-685783">
              <a:buFont typeface="+mj-lt"/>
              <a:buAutoNum type="arabicPeriod"/>
            </a:pPr>
            <a:r>
              <a:rPr lang="en-US" dirty="0"/>
              <a:t>Changes very little</a:t>
            </a:r>
          </a:p>
          <a:p>
            <a:pPr marL="685783" indent="-685783">
              <a:buFont typeface="+mj-lt"/>
              <a:buAutoNum type="arabicPeriod"/>
            </a:pPr>
            <a:r>
              <a:rPr lang="en-US" sz="5333" b="1" dirty="0"/>
              <a:t>Creates insatiable needs  </a:t>
            </a:r>
          </a:p>
        </p:txBody>
      </p:sp>
    </p:spTree>
    <p:extLst>
      <p:ext uri="{BB962C8B-B14F-4D97-AF65-F5344CB8AC3E}">
        <p14:creationId xmlns:p14="http://schemas.microsoft.com/office/powerpoint/2010/main" val="2262742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Pleasure is not wrong, it simply </a:t>
            </a:r>
            <a:br>
              <a:rPr lang="en-US" dirty="0"/>
            </a:br>
            <a:r>
              <a:rPr lang="en-US" dirty="0"/>
              <a:t>is not the way to true </a:t>
            </a:r>
            <a:br>
              <a:rPr lang="en-US" dirty="0"/>
            </a:br>
            <a:r>
              <a:rPr lang="en-US" dirty="0"/>
              <a:t>meaning &amp; contentment.</a:t>
            </a:r>
          </a:p>
        </p:txBody>
      </p:sp>
    </p:spTree>
    <p:extLst>
      <p:ext uri="{BB962C8B-B14F-4D97-AF65-F5344CB8AC3E}">
        <p14:creationId xmlns:p14="http://schemas.microsoft.com/office/powerpoint/2010/main" val="2107740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Need to Pursue Things That:</a:t>
            </a:r>
          </a:p>
        </p:txBody>
      </p:sp>
      <p:sp>
        <p:nvSpPr>
          <p:cNvPr id="4" name="Text Placeholder 3"/>
          <p:cNvSpPr>
            <a:spLocks noGrp="1"/>
          </p:cNvSpPr>
          <p:nvPr>
            <p:ph type="body" sz="quarter" idx="10"/>
          </p:nvPr>
        </p:nvSpPr>
        <p:spPr/>
        <p:txBody>
          <a:bodyPr>
            <a:normAutofit/>
          </a:bodyPr>
          <a:lstStyle/>
          <a:p>
            <a:pPr>
              <a:lnSpc>
                <a:spcPct val="150000"/>
              </a:lnSpc>
            </a:pPr>
            <a:r>
              <a:rPr lang="en-US" sz="4800" dirty="0"/>
              <a:t>Deliver what they promise</a:t>
            </a:r>
          </a:p>
          <a:p>
            <a:pPr>
              <a:lnSpc>
                <a:spcPct val="150000"/>
              </a:lnSpc>
            </a:pPr>
            <a:r>
              <a:rPr lang="en-US" sz="4800" dirty="0"/>
              <a:t>Makes us better people</a:t>
            </a:r>
          </a:p>
          <a:p>
            <a:pPr>
              <a:lnSpc>
                <a:spcPct val="150000"/>
              </a:lnSpc>
            </a:pPr>
            <a:r>
              <a:rPr lang="en-US" sz="4800" dirty="0"/>
              <a:t>Satisfy our basic needs</a:t>
            </a:r>
          </a:p>
        </p:txBody>
      </p:sp>
    </p:spTree>
    <p:extLst>
      <p:ext uri="{BB962C8B-B14F-4D97-AF65-F5344CB8AC3E}">
        <p14:creationId xmlns:p14="http://schemas.microsoft.com/office/powerpoint/2010/main" val="17435406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 Need to Pursue:</a:t>
            </a:r>
          </a:p>
        </p:txBody>
      </p:sp>
      <p:sp>
        <p:nvSpPr>
          <p:cNvPr id="4" name="Text Placeholder 3"/>
          <p:cNvSpPr>
            <a:spLocks noGrp="1"/>
          </p:cNvSpPr>
          <p:nvPr>
            <p:ph type="body" sz="quarter" idx="10"/>
          </p:nvPr>
        </p:nvSpPr>
        <p:spPr/>
        <p:txBody>
          <a:bodyPr/>
          <a:lstStyle/>
          <a:p>
            <a:pPr>
              <a:lnSpc>
                <a:spcPct val="150000"/>
              </a:lnSpc>
            </a:pPr>
            <a:r>
              <a:rPr lang="en-US" dirty="0"/>
              <a:t>Faith &amp; Obedience to God</a:t>
            </a:r>
          </a:p>
          <a:p>
            <a:pPr>
              <a:lnSpc>
                <a:spcPct val="150000"/>
              </a:lnSpc>
            </a:pPr>
            <a:r>
              <a:rPr lang="en-US" dirty="0"/>
              <a:t>Knowledge &amp; relationship with Christ</a:t>
            </a:r>
          </a:p>
          <a:p>
            <a:pPr>
              <a:lnSpc>
                <a:spcPct val="150000"/>
              </a:lnSpc>
            </a:pPr>
            <a:r>
              <a:rPr lang="en-US" dirty="0"/>
              <a:t>Submission to the Holy Spirit </a:t>
            </a:r>
          </a:p>
        </p:txBody>
      </p:sp>
    </p:spTree>
    <p:extLst>
      <p:ext uri="{BB962C8B-B14F-4D97-AF65-F5344CB8AC3E}">
        <p14:creationId xmlns:p14="http://schemas.microsoft.com/office/powerpoint/2010/main" val="5771685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4374" y="646176"/>
            <a:ext cx="10523253" cy="5535168"/>
          </a:xfrm>
        </p:spPr>
        <p:txBody>
          <a:bodyPr anchor="ctr">
            <a:normAutofit/>
          </a:bodyPr>
          <a:lstStyle/>
          <a:p>
            <a:r>
              <a:rPr lang="en-US" sz="4800" dirty="0"/>
              <a:t>Sensual pleasure only</a:t>
            </a:r>
            <a:br>
              <a:rPr lang="en-US" sz="4800" dirty="0"/>
            </a:br>
            <a:r>
              <a:rPr lang="en-US" sz="4800" dirty="0"/>
              <a:t>goes skin deep.</a:t>
            </a:r>
          </a:p>
          <a:p>
            <a:endParaRPr lang="en-US" sz="4800" dirty="0"/>
          </a:p>
          <a:p>
            <a:r>
              <a:rPr lang="en-US" sz="4800" dirty="0"/>
              <a:t>Only spiritual things can</a:t>
            </a:r>
            <a:br>
              <a:rPr lang="en-US" sz="4800" dirty="0"/>
            </a:br>
            <a:r>
              <a:rPr lang="en-US" sz="4800" dirty="0"/>
              <a:t>satisfy spiritual needs. </a:t>
            </a:r>
          </a:p>
        </p:txBody>
      </p:sp>
    </p:spTree>
    <p:extLst>
      <p:ext uri="{BB962C8B-B14F-4D97-AF65-F5344CB8AC3E}">
        <p14:creationId xmlns:p14="http://schemas.microsoft.com/office/powerpoint/2010/main" val="3429343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Pleasure is pleasurable but also fleeting without lasting value. </a:t>
            </a:r>
          </a:p>
        </p:txBody>
      </p:sp>
    </p:spTree>
    <p:extLst>
      <p:ext uri="{BB962C8B-B14F-4D97-AF65-F5344CB8AC3E}">
        <p14:creationId xmlns:p14="http://schemas.microsoft.com/office/powerpoint/2010/main" val="19752027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1432</TotalTime>
  <Words>7993</Words>
  <Application>Microsoft Office PowerPoint</Application>
  <PresentationFormat>Widescreen</PresentationFormat>
  <Paragraphs>597</Paragraphs>
  <Slides>185</Slides>
  <Notes>66</Notes>
  <HiddenSlides>0</HiddenSlides>
  <MMClips>0</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185</vt:i4>
      </vt:variant>
    </vt:vector>
  </HeadingPairs>
  <TitlesOfParts>
    <vt:vector size="221" baseType="lpstr">
      <vt:lpstr>AGaramond</vt:lpstr>
      <vt:lpstr>Algerian</vt:lpstr>
      <vt:lpstr>Andy</vt:lpstr>
      <vt:lpstr>Arial</vt:lpstr>
      <vt:lpstr>Arial Black</vt:lpstr>
      <vt:lpstr>Calibri</vt:lpstr>
      <vt:lpstr>Calibri Light</vt:lpstr>
      <vt:lpstr>Calligrapher</vt:lpstr>
      <vt:lpstr>Castellar</vt:lpstr>
      <vt:lpstr>Century Schoolbook</vt:lpstr>
      <vt:lpstr>Colonna MT</vt:lpstr>
      <vt:lpstr>Corbel</vt:lpstr>
      <vt:lpstr>Garamond</vt:lpstr>
      <vt:lpstr>Geneva</vt:lpstr>
      <vt:lpstr>Impact</vt:lpstr>
      <vt:lpstr>Lato Black</vt:lpstr>
      <vt:lpstr>Lato Regular</vt:lpstr>
      <vt:lpstr>Lucida Sans</vt:lpstr>
      <vt:lpstr>Magneto</vt:lpstr>
      <vt:lpstr>Palatino-Bold</vt:lpstr>
      <vt:lpstr>Palatino-Roman</vt:lpstr>
      <vt:lpstr>Papyrus</vt:lpstr>
      <vt:lpstr>Symbol</vt:lpstr>
      <vt:lpstr>Tahoma</vt:lpstr>
      <vt:lpstr>Times New Roman</vt:lpstr>
      <vt:lpstr>Verdana</vt:lpstr>
      <vt:lpstr>Wingdings</vt:lpstr>
      <vt:lpstr>ZapfDingbatsITC</vt:lpstr>
      <vt:lpstr>Feathered</vt:lpstr>
      <vt:lpstr>Savon</vt:lpstr>
      <vt:lpstr>1_Office Theme</vt:lpstr>
      <vt:lpstr>2_Office Theme</vt:lpstr>
      <vt:lpstr>Default Design</vt:lpstr>
      <vt:lpstr>1_Chute</vt:lpstr>
      <vt:lpstr>25_Default Design</vt:lpstr>
      <vt:lpstr>With Title</vt:lpstr>
      <vt:lpstr>Ancient Solomon  still teaches today </vt:lpstr>
      <vt:lpstr>PowerPoint Presentation</vt:lpstr>
      <vt:lpstr>PowerPoint Presentation</vt:lpstr>
      <vt:lpstr>PowerPoint Presentation</vt:lpstr>
      <vt:lpstr>PowerPoint Presentation</vt:lpstr>
      <vt:lpstr>iNTRODUCTION</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PowerPoint Presentation</vt:lpstr>
      <vt:lpstr>PowerPoint Presentation</vt:lpstr>
      <vt:lpstr>PowerPoint Presentation</vt:lpstr>
      <vt:lpstr>PowerPoint Presentation</vt:lpstr>
      <vt:lpstr>“Under the Sun”  ✤ The key to understanding this book is the phrase “under the sun”.  ✤ This phrase occurs 29 times.  ✤ Ecclesiastes 1:14 (NIV84) “I have seen all things that are done under the sun; they are all meaningless, a chasing after the wind.”  ✤ Ecclesiastes is realistic examination of life without the hope of Christ. </vt:lpstr>
      <vt:lpstr>   “The Teacher”   ✤ 1:1 The words of the Teacher, son of David, king in Jerusalem:  ✤ 1:12 “I, the Teacher, was king over Israel in Jerusalem.”  ✤ Qoheleth = teacher, preacher  ✤ Ecclesiastes is Latin for Teacher  ✤ Solomon: the man who has done everything and has everything this world can offer and has found it all “meaningless”.</vt:lpstr>
      <vt:lpstr> The Search for Meaning: Nature  ✤ The natural world is filled with meaningless cycles that just go round  and round.  ✤ “The sun rises and the sun sets, and hurries back to where it rises. The wind blows to the south and turns to the north; round and round it goes, ever returning on its course. All streams flow to the sea, yet the sea is never full. To the place the  streams come from, there they return  again.” (Ecclesiastes 1:5–7, NIV84)  ✤ “There is nothing new under the sun”.</vt:lpstr>
      <vt:lpstr>The Search for Meaning: Personal Constructions  ✤ Great building projects ✤ Parks and irrigated gardens ✤ Beautiful cities and palaces  ✤ “Yet when I surveyed all my hands had done and what I had toiled to achieve, everything was meaningless, a chasing after the wind; nothing was gained under the sun.” (Ecclesiastes 2:11, NIV) ✤ He knew that nothing he had  built or achieved would last.</vt:lpstr>
      <vt:lpstr>PowerPoint Presentation</vt:lpstr>
      <vt:lpstr>PowerPoint Presentation</vt:lpstr>
      <vt:lpstr>The Search for Meaning: Wealth and Possessions  ✤ Solomon was the wealthiest man in the world of his day. “King Solomon was greater in riches and wisdom than all the other kings of the earth.” (1 Kings 10:23, NIV84)  ✤ “Whoever loves money never has money enough; whoever loves wealth is never satisfied with his income. This too is meaningless. (Ecclesiastes 5: 10)</vt:lpstr>
      <vt:lpstr>The Inescapable Reality of Death  ✤ The rich and poor both die.  ✤ The fool and the wise both die  ✤ The righteous &amp; the wicked both die  ✤ “In this meaningless life of mine I’ve seen both of these: a righteous man perishing in his righteousness, and a wicked man living long in his wickedness. Do not be over righteous, neither be over wise— why destroy yourself? Do not be over wicked, and do not be a fool— why die before your time? It is good to grasp the one and not let go of the other. The man who fears God will avoid all extremes.” (Ecclesiastes 7:15–18)</vt:lpstr>
      <vt:lpstr> Inescapable Reality of Death – cont.  ✤Death strips away any meaning or purpose if our focus is on this world alone. “Life under the sun”.  ✤ Anyone who is among the living  has hope-even a live dog is better off than a dead lion! For the living know that they will die, but the dead know nothing; they have no further reward, and even the memory of them is forgotten. Their love, hate and their jealousy have long since vanished; never again will they have a part in anything that happens under the sun.” (Ecclesiastes 9:1–6, NIV84)</vt:lpstr>
      <vt:lpstr>Teacher’s View of Life: Self-Centered  ✤ “How may I enjoy life.” “How do I find meaning.” His view of life is completely self-centered.  ✤ He believes in God, but God only lives on the outer edge of his life. God isn’t the center or focus of his life. This is why he finds all things in this life so meaningless in the end.  ✤ “Now all has been heard; here is the conclusion of the matter: Fear God and keep his commandments, for this is the whole duty of man. For God will bring every deed into judgement, including every hidden thing, whether it is good or evil.” (Ecclesiastes 12:13–14, NIV84)</vt:lpstr>
      <vt:lpstr> Balancing Our Lives  ✤ How much of your life is spent dealing with things which from an eternal forever perspective are meaningless?  ✤ What percentage of your life is spent investing in the things of eternal worth?  ✤ What will still have meaning in one year’s time? Or 5 year’s time? Or 10 or 20?  ✤ What will still have meaning at the hour of your death?  ✤ When you depart from this world what will you leave behind that will have meaning for you in eternity?</vt:lpstr>
      <vt:lpstr>PowerPoint Presentation</vt:lpstr>
      <vt:lpstr>PowerPoint Presentation</vt:lpstr>
      <vt:lpstr>“God has put Eternity in their hearts”  ✤ The heart of the problem for the Teacher is that in death “ no man knows whether love or hate awaits him.” (9:1)  ✤ The Teacher knows God has created this world and has put an awareness of eternity in man’s heart. But he cannot understand why the world seems to have no meaning,  ✤ “He has made everything beautiful in its time. He has also set eternity in the hearts of men; yet they cannot fathom what God has done from beginning to end. I know there is nothing better for men than to be happy and do good while they live. That everyone may eat and drink, and find satisfaction in all his toil—this is the gift of God. (Ecclesiastes 3:11–14, NIV84)</vt:lpstr>
      <vt:lpstr> Why God Sent His Son Jesus  ✤ The Teacher lays bare the ultimate emptiness of this life and certainty of judgement.  ✤ Life on earth, life under the sun, has no meaning without Jesus and the resurrection.  ✤ Suffering, hardship, success, love and pleasures, even righteousness itself are pointless unless Jesus had opened the way to eternal life &amp; salvation from judgement of sin.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Of Ecclesiastes:  The Preacher General Providence: The Lot Of Man</vt:lpstr>
      <vt:lpstr>Book Of Ecclesiastes:  The Preacher General Providence: The Lot Of Man</vt:lpstr>
      <vt:lpstr>LESSONS FROM WATER</vt:lpstr>
      <vt:lpstr>PowerPoint Presentation</vt:lpstr>
      <vt:lpstr>PowerPoint Presentation</vt:lpstr>
      <vt:lpstr>PowerPoint Presentation</vt:lpstr>
      <vt:lpstr>PowerPoint Presentation</vt:lpstr>
      <vt:lpstr>PowerPoint Presentation</vt:lpstr>
      <vt:lpstr>CHAPTER ONE</vt:lpstr>
      <vt:lpstr>PowerPoint Presentation</vt:lpstr>
      <vt:lpstr>PowerPoint Presentation</vt:lpstr>
      <vt:lpstr>Ecclesiastes = Three Sections</vt:lpstr>
      <vt:lpstr>Background: Ecclesiastes</vt:lpstr>
      <vt:lpstr>Main Outline</vt:lpstr>
      <vt:lpstr>Main Outline</vt:lpstr>
      <vt:lpstr>Main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Futility </vt:lpstr>
      <vt:lpstr>For every universal, innate need of man there is an available and corresponding satisfaction  FOR EXAMPLE:   Hunger  – Food   Sex    – Sex Partner</vt:lpstr>
      <vt:lpstr>PowerPoint Presentation</vt:lpstr>
      <vt:lpstr>PowerPoint Presentation</vt:lpstr>
      <vt:lpstr>PowerPoint Presentation</vt:lpstr>
      <vt:lpstr>MAIN LESSON  Some things cannot now, or will ever be found here on earth. </vt:lpstr>
      <vt:lpstr>PowerPoint Presentation</vt:lpstr>
      <vt:lpstr>Chapter 2 to 4: Four Pursuits</vt:lpstr>
      <vt:lpstr>CHAPTER TWO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Sensual pleasures cannot be accumulated or stored </vt:lpstr>
      <vt:lpstr>PowerPoint Presentation</vt:lpstr>
      <vt:lpstr>No rats in the race for  the “Crown of Life.”</vt:lpstr>
      <vt:lpstr>Sensuality is a Dead-End: </vt:lpstr>
      <vt:lpstr>Sensuality is a Dead-End: </vt:lpstr>
      <vt:lpstr>Sensuality is a Dead-End: </vt:lpstr>
      <vt:lpstr>Pleasure is not wrong, it simply  is not the way to true  meaning &amp; contentment.</vt:lpstr>
      <vt:lpstr>We Need to Pursue Things That:</vt:lpstr>
      <vt:lpstr>We Need to Pursue:</vt:lpstr>
      <vt:lpstr>PowerPoint Presentation</vt:lpstr>
      <vt:lpstr>Pleasure is pleasurable but also fleeting without lasting value.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vt:lpstr>
      <vt:lpstr>PowerPoint Presentation</vt:lpstr>
      <vt:lpstr>Relationship with Christ ↓ Satisfaction ↓ Love, Joy, Peace</vt:lpstr>
      <vt:lpstr>Solomon is saying that satisfaction, joy and peace work from the inside out!</vt:lpstr>
      <vt:lpstr>PowerPoint Presentation</vt:lpstr>
      <vt:lpstr>The essence of one’s being is rooted in one’s relationship with God. </vt:lpstr>
      <vt:lpstr>Solomon’s Point</vt:lpstr>
      <vt:lpstr>Solomon’s Point</vt:lpstr>
      <vt:lpstr>Solomon’s Point</vt:lpstr>
      <vt:lpstr>Review</vt:lpstr>
      <vt:lpstr>Conclusions</vt:lpstr>
      <vt:lpstr>PowerPoint Presentation</vt:lpstr>
      <vt:lpstr>PowerPoint Presentation</vt:lpstr>
      <vt:lpstr>CHAPTER THREE</vt:lpstr>
      <vt:lpstr>PowerPoint Presentation</vt:lpstr>
      <vt:lpstr>PowerPoint Presentation</vt:lpstr>
      <vt:lpstr>Definition</vt:lpstr>
      <vt:lpstr>PowerPoint Presentation</vt:lpstr>
      <vt:lpstr>Opposites suggest the entire  range of experiences (Poetic device known as MERISM)</vt:lpstr>
      <vt:lpstr>Jewish Numerology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Conclusions</vt:lpstr>
      <vt:lpstr>Conclusions</vt:lpstr>
      <vt:lpstr>All the parts of life in time described, when put together do not equal something meaningful unless you add the part that is outside of time. </vt:lpstr>
      <vt:lpstr>PowerPoint Presentation</vt:lpstr>
      <vt:lpstr>Conclusions</vt:lpstr>
      <vt:lpstr>Solomon’s Search</vt:lpstr>
      <vt:lpstr>Conclusion</vt:lpstr>
      <vt:lpstr>Vertical View</vt:lpstr>
      <vt:lpstr>PowerPoint Presentation</vt:lpstr>
      <vt:lpstr>PowerPoint Presentation</vt:lpstr>
      <vt:lpstr>PowerPoint Presentation</vt:lpstr>
      <vt:lpstr>PowerPoint Presentation</vt:lpstr>
      <vt:lpstr>Vertical View</vt:lpstr>
      <vt:lpstr>PowerPoint Presentation</vt:lpstr>
      <vt:lpstr>PowerPoint Presentation</vt:lpstr>
      <vt:lpstr>Vertical View</vt:lpstr>
      <vt:lpstr>PowerPoint Presentation</vt:lpstr>
      <vt:lpstr>Horizontal View</vt:lpstr>
      <vt:lpstr>PowerPoint Presentation</vt:lpstr>
      <vt:lpstr>PowerPoint Presentation</vt:lpstr>
      <vt:lpstr>PowerPoint Presentation</vt:lpstr>
      <vt:lpstr>PowerPoint Presentation</vt:lpstr>
      <vt:lpstr>PowerPoint Presentation</vt:lpstr>
      <vt:lpstr>Horizontal View</vt:lpstr>
      <vt:lpstr>PowerPoint Presentation</vt:lpstr>
      <vt:lpstr>Horizontal View</vt:lpstr>
      <vt:lpstr>PowerPoint Presentation</vt:lpstr>
      <vt:lpstr>PowerPoint Presentation</vt:lpstr>
      <vt:lpstr>Horizontal View</vt:lpstr>
      <vt:lpstr>PowerPoint Presentation</vt:lpstr>
      <vt:lpstr>Hopeful Realism</vt:lpstr>
      <vt:lpstr>Hopeful Realism</vt:lpstr>
      <vt:lpstr>Hopeful Realism</vt:lpstr>
      <vt:lpstr>Changing our attitude will change our lives from cynicism to hope.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269</cp:revision>
  <dcterms:created xsi:type="dcterms:W3CDTF">2020-06-19T23:01:22Z</dcterms:created>
  <dcterms:modified xsi:type="dcterms:W3CDTF">2020-07-13T13:27:06Z</dcterms:modified>
</cp:coreProperties>
</file>