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0" r:id="rId2"/>
    <p:sldId id="293" r:id="rId3"/>
    <p:sldId id="281" r:id="rId4"/>
    <p:sldId id="282" r:id="rId5"/>
    <p:sldId id="283" r:id="rId6"/>
    <p:sldId id="284" r:id="rId7"/>
    <p:sldId id="285" r:id="rId8"/>
    <p:sldId id="286" r:id="rId9"/>
    <p:sldId id="287" r:id="rId10"/>
    <p:sldId id="288" r:id="rId11"/>
    <p:sldId id="289" r:id="rId12"/>
    <p:sldId id="290" r:id="rId13"/>
    <p:sldId id="291" r:id="rId14"/>
    <p:sldId id="292" r:id="rId15"/>
    <p:sldId id="272" r:id="rId16"/>
    <p:sldId id="273" r:id="rId17"/>
    <p:sldId id="274" r:id="rId18"/>
    <p:sldId id="275" r:id="rId19"/>
    <p:sldId id="276" r:id="rId20"/>
    <p:sldId id="277" r:id="rId21"/>
    <p:sldId id="278" r:id="rId22"/>
    <p:sldId id="264" r:id="rId23"/>
    <p:sldId id="265" r:id="rId24"/>
    <p:sldId id="266" r:id="rId25"/>
    <p:sldId id="267" r:id="rId26"/>
    <p:sldId id="268" r:id="rId27"/>
    <p:sldId id="269" r:id="rId28"/>
    <p:sldId id="279" r:id="rId29"/>
    <p:sldId id="294" r:id="rId30"/>
    <p:sldId id="257" r:id="rId31"/>
    <p:sldId id="258" r:id="rId32"/>
    <p:sldId id="259" r:id="rId33"/>
    <p:sldId id="260" r:id="rId34"/>
    <p:sldId id="261" r:id="rId35"/>
    <p:sldId id="262" r:id="rId36"/>
    <p:sldId id="263" r:id="rId37"/>
    <p:sldId id="271"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497F76E-445A-4EDF-AF70-241B76611B90}" type="datetimeFigureOut">
              <a:rPr lang="en-US" smtClean="0"/>
              <a:t>8/14/2021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A3D78-AC09-41F3-AD57-C5F914BD4F41}" type="slidenum">
              <a:rPr lang="en-US" smtClean="0"/>
              <a:t>‹#›</a:t>
            </a:fld>
            <a:endParaRPr lang="en-US"/>
          </a:p>
        </p:txBody>
      </p:sp>
    </p:spTree>
    <p:extLst>
      <p:ext uri="{BB962C8B-B14F-4D97-AF65-F5344CB8AC3E}">
        <p14:creationId xmlns:p14="http://schemas.microsoft.com/office/powerpoint/2010/main" val="2157709567"/>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97F76E-445A-4EDF-AF70-241B76611B90}" type="datetimeFigureOut">
              <a:rPr lang="en-US" smtClean="0"/>
              <a:t>8/14/2021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A3D78-AC09-41F3-AD57-C5F914BD4F41}" type="slidenum">
              <a:rPr lang="en-US" smtClean="0"/>
              <a:t>‹#›</a:t>
            </a:fld>
            <a:endParaRPr lang="en-US"/>
          </a:p>
        </p:txBody>
      </p:sp>
    </p:spTree>
    <p:extLst>
      <p:ext uri="{BB962C8B-B14F-4D97-AF65-F5344CB8AC3E}">
        <p14:creationId xmlns:p14="http://schemas.microsoft.com/office/powerpoint/2010/main" val="3632120963"/>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97F76E-445A-4EDF-AF70-241B76611B90}" type="datetimeFigureOut">
              <a:rPr lang="en-US" smtClean="0"/>
              <a:t>8/14/2021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A3D78-AC09-41F3-AD57-C5F914BD4F41}" type="slidenum">
              <a:rPr lang="en-US" smtClean="0"/>
              <a:t>‹#›</a:t>
            </a:fld>
            <a:endParaRPr lang="en-US"/>
          </a:p>
        </p:txBody>
      </p:sp>
    </p:spTree>
    <p:extLst>
      <p:ext uri="{BB962C8B-B14F-4D97-AF65-F5344CB8AC3E}">
        <p14:creationId xmlns:p14="http://schemas.microsoft.com/office/powerpoint/2010/main" val="3472822059"/>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97F76E-445A-4EDF-AF70-241B76611B90}" type="datetimeFigureOut">
              <a:rPr lang="en-US" smtClean="0"/>
              <a:t>8/14/2021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A3D78-AC09-41F3-AD57-C5F914BD4F41}" type="slidenum">
              <a:rPr lang="en-US" smtClean="0"/>
              <a:t>‹#›</a:t>
            </a:fld>
            <a:endParaRPr lang="en-US"/>
          </a:p>
        </p:txBody>
      </p:sp>
    </p:spTree>
    <p:extLst>
      <p:ext uri="{BB962C8B-B14F-4D97-AF65-F5344CB8AC3E}">
        <p14:creationId xmlns:p14="http://schemas.microsoft.com/office/powerpoint/2010/main" val="1169556629"/>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97F76E-445A-4EDF-AF70-241B76611B90}" type="datetimeFigureOut">
              <a:rPr lang="en-US" smtClean="0"/>
              <a:t>8/14/2021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A3D78-AC09-41F3-AD57-C5F914BD4F41}" type="slidenum">
              <a:rPr lang="en-US" smtClean="0"/>
              <a:t>‹#›</a:t>
            </a:fld>
            <a:endParaRPr lang="en-US"/>
          </a:p>
        </p:txBody>
      </p:sp>
    </p:spTree>
    <p:extLst>
      <p:ext uri="{BB962C8B-B14F-4D97-AF65-F5344CB8AC3E}">
        <p14:creationId xmlns:p14="http://schemas.microsoft.com/office/powerpoint/2010/main" val="1416184864"/>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97F76E-445A-4EDF-AF70-241B76611B90}" type="datetimeFigureOut">
              <a:rPr lang="en-US" smtClean="0"/>
              <a:t>8/14/2021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A3D78-AC09-41F3-AD57-C5F914BD4F41}" type="slidenum">
              <a:rPr lang="en-US" smtClean="0"/>
              <a:t>‹#›</a:t>
            </a:fld>
            <a:endParaRPr lang="en-US"/>
          </a:p>
        </p:txBody>
      </p:sp>
    </p:spTree>
    <p:extLst>
      <p:ext uri="{BB962C8B-B14F-4D97-AF65-F5344CB8AC3E}">
        <p14:creationId xmlns:p14="http://schemas.microsoft.com/office/powerpoint/2010/main" val="294544980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97F76E-445A-4EDF-AF70-241B76611B90}" type="datetimeFigureOut">
              <a:rPr lang="en-US" smtClean="0"/>
              <a:t>8/14/2021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8A3D78-AC09-41F3-AD57-C5F914BD4F41}" type="slidenum">
              <a:rPr lang="en-US" smtClean="0"/>
              <a:t>‹#›</a:t>
            </a:fld>
            <a:endParaRPr lang="en-US"/>
          </a:p>
        </p:txBody>
      </p:sp>
    </p:spTree>
    <p:extLst>
      <p:ext uri="{BB962C8B-B14F-4D97-AF65-F5344CB8AC3E}">
        <p14:creationId xmlns:p14="http://schemas.microsoft.com/office/powerpoint/2010/main" val="257868956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97F76E-445A-4EDF-AF70-241B76611B90}" type="datetimeFigureOut">
              <a:rPr lang="en-US" smtClean="0"/>
              <a:t>8/14/2021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8A3D78-AC09-41F3-AD57-C5F914BD4F41}" type="slidenum">
              <a:rPr lang="en-US" smtClean="0"/>
              <a:t>‹#›</a:t>
            </a:fld>
            <a:endParaRPr lang="en-US"/>
          </a:p>
        </p:txBody>
      </p:sp>
    </p:spTree>
    <p:extLst>
      <p:ext uri="{BB962C8B-B14F-4D97-AF65-F5344CB8AC3E}">
        <p14:creationId xmlns:p14="http://schemas.microsoft.com/office/powerpoint/2010/main" val="2483958350"/>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97F76E-445A-4EDF-AF70-241B76611B90}" type="datetimeFigureOut">
              <a:rPr lang="en-US" smtClean="0"/>
              <a:t>8/14/2021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8A3D78-AC09-41F3-AD57-C5F914BD4F41}" type="slidenum">
              <a:rPr lang="en-US" smtClean="0"/>
              <a:t>‹#›</a:t>
            </a:fld>
            <a:endParaRPr lang="en-US"/>
          </a:p>
        </p:txBody>
      </p:sp>
    </p:spTree>
    <p:extLst>
      <p:ext uri="{BB962C8B-B14F-4D97-AF65-F5344CB8AC3E}">
        <p14:creationId xmlns:p14="http://schemas.microsoft.com/office/powerpoint/2010/main" val="1064801191"/>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97F76E-445A-4EDF-AF70-241B76611B90}" type="datetimeFigureOut">
              <a:rPr lang="en-US" smtClean="0"/>
              <a:t>8/14/2021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A3D78-AC09-41F3-AD57-C5F914BD4F41}" type="slidenum">
              <a:rPr lang="en-US" smtClean="0"/>
              <a:t>‹#›</a:t>
            </a:fld>
            <a:endParaRPr lang="en-US"/>
          </a:p>
        </p:txBody>
      </p:sp>
    </p:spTree>
    <p:extLst>
      <p:ext uri="{BB962C8B-B14F-4D97-AF65-F5344CB8AC3E}">
        <p14:creationId xmlns:p14="http://schemas.microsoft.com/office/powerpoint/2010/main" val="3444344247"/>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97F76E-445A-4EDF-AF70-241B76611B90}" type="datetimeFigureOut">
              <a:rPr lang="en-US" smtClean="0"/>
              <a:t>8/14/2021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A3D78-AC09-41F3-AD57-C5F914BD4F41}" type="slidenum">
              <a:rPr lang="en-US" smtClean="0"/>
              <a:t>‹#›</a:t>
            </a:fld>
            <a:endParaRPr lang="en-US"/>
          </a:p>
        </p:txBody>
      </p:sp>
    </p:spTree>
    <p:extLst>
      <p:ext uri="{BB962C8B-B14F-4D97-AF65-F5344CB8AC3E}">
        <p14:creationId xmlns:p14="http://schemas.microsoft.com/office/powerpoint/2010/main" val="3344321531"/>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9000">
              <a:srgbClr val="D4DEFF"/>
            </a:gs>
            <a:gs pos="92000">
              <a:srgbClr val="D4DEFF"/>
            </a:gs>
            <a:gs pos="100000">
              <a:srgbClr val="96AB94"/>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97F76E-445A-4EDF-AF70-241B76611B90}" type="datetimeFigureOut">
              <a:rPr lang="en-US" smtClean="0"/>
              <a:t>8/14/2021</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A3D78-AC09-41F3-AD57-C5F914BD4F41}" type="slidenum">
              <a:rPr lang="en-US" smtClean="0"/>
              <a:t>‹#›</a:t>
            </a:fld>
            <a:endParaRPr lang="en-US"/>
          </a:p>
        </p:txBody>
      </p:sp>
    </p:spTree>
    <p:extLst>
      <p:ext uri="{BB962C8B-B14F-4D97-AF65-F5344CB8AC3E}">
        <p14:creationId xmlns:p14="http://schemas.microsoft.com/office/powerpoint/2010/main" val="42080168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0"/>
              </a:schemeClr>
            </a:gs>
            <a:gs pos="9000">
              <a:schemeClr val="accent6">
                <a:lumMod val="60000"/>
                <a:lumOff val="40000"/>
              </a:schemeClr>
            </a:gs>
            <a:gs pos="92000">
              <a:schemeClr val="accent6">
                <a:lumMod val="60000"/>
                <a:lumOff val="40000"/>
              </a:schemeClr>
            </a:gs>
            <a:gs pos="100000">
              <a:schemeClr val="accent6">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52401"/>
            <a:ext cx="8991600" cy="3448051"/>
          </a:xfrm>
        </p:spPr>
        <p:txBody>
          <a:bodyPr>
            <a:noAutofit/>
          </a:bodyPr>
          <a:lstStyle/>
          <a:p>
            <a:r>
              <a:rPr lang="en-US" sz="6600" dirty="0">
                <a:solidFill>
                  <a:srgbClr val="C00000"/>
                </a:solidFill>
                <a:latin typeface="Algerian" panose="04020705040A02060702" pitchFamily="82" charset="0"/>
              </a:rPr>
              <a:t>Learning About Baptism From A</a:t>
            </a:r>
            <a:br>
              <a:rPr lang="en-US" sz="6600" dirty="0">
                <a:solidFill>
                  <a:srgbClr val="C00000"/>
                </a:solidFill>
                <a:latin typeface="Algerian" panose="04020705040A02060702" pitchFamily="82" charset="0"/>
              </a:rPr>
            </a:br>
            <a:r>
              <a:rPr lang="en-US" sz="6600" dirty="0">
                <a:solidFill>
                  <a:srgbClr val="C00000"/>
                </a:solidFill>
                <a:latin typeface="Algerian" panose="04020705040A02060702" pitchFamily="82" charset="0"/>
              </a:rPr>
              <a:t>Snake, Captain         &amp; A Blind Man</a:t>
            </a:r>
          </a:p>
        </p:txBody>
      </p:sp>
      <p:sp>
        <p:nvSpPr>
          <p:cNvPr id="3" name="Subtitle 2"/>
          <p:cNvSpPr>
            <a:spLocks noGrp="1"/>
          </p:cNvSpPr>
          <p:nvPr>
            <p:ph type="subTitle" idx="1"/>
          </p:nvPr>
        </p:nvSpPr>
        <p:spPr>
          <a:xfrm>
            <a:off x="1600200" y="3886200"/>
            <a:ext cx="8991600" cy="2514600"/>
          </a:xfrm>
        </p:spPr>
        <p:txBody>
          <a:bodyPr>
            <a:noAutofit/>
          </a:bodyPr>
          <a:lstStyle/>
          <a:p>
            <a:r>
              <a:rPr lang="en-US" sz="4000" dirty="0">
                <a:solidFill>
                  <a:schemeClr val="tx1"/>
                </a:solidFill>
              </a:rPr>
              <a:t>It shall be our objective to reveal a Biblical truth frequently distorted by many groups in the religious world and outright denied by others.</a:t>
            </a:r>
          </a:p>
        </p:txBody>
      </p:sp>
    </p:spTree>
    <p:extLst>
      <p:ext uri="{BB962C8B-B14F-4D97-AF65-F5344CB8AC3E}">
        <p14:creationId xmlns:p14="http://schemas.microsoft.com/office/powerpoint/2010/main" val="996180738"/>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0"/>
              </a:schemeClr>
            </a:gs>
            <a:gs pos="9000">
              <a:schemeClr val="accent6">
                <a:lumMod val="60000"/>
                <a:lumOff val="40000"/>
              </a:schemeClr>
            </a:gs>
            <a:gs pos="92000">
              <a:schemeClr val="accent6">
                <a:lumMod val="60000"/>
                <a:lumOff val="40000"/>
              </a:schemeClr>
            </a:gs>
            <a:gs pos="100000">
              <a:schemeClr val="accent6">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SNAKE</a:t>
            </a:r>
          </a:p>
        </p:txBody>
      </p:sp>
      <p:sp>
        <p:nvSpPr>
          <p:cNvPr id="3" name="Content Placeholder 2"/>
          <p:cNvSpPr>
            <a:spLocks noGrp="1"/>
          </p:cNvSpPr>
          <p:nvPr>
            <p:ph idx="1"/>
          </p:nvPr>
        </p:nvSpPr>
        <p:spPr>
          <a:xfrm>
            <a:off x="1524000" y="1219200"/>
            <a:ext cx="9144000" cy="5486400"/>
          </a:xfrm>
        </p:spPr>
        <p:txBody>
          <a:bodyPr>
            <a:normAutofit/>
          </a:bodyPr>
          <a:lstStyle/>
          <a:p>
            <a:r>
              <a:rPr lang="en-US" sz="3600" dirty="0"/>
              <a:t>Only those who obeyed by looking at the brass snake were healed.</a:t>
            </a:r>
          </a:p>
          <a:p>
            <a:r>
              <a:rPr lang="en-US" sz="3600" dirty="0"/>
              <a:t>Faith in God would not suffice without obedience.</a:t>
            </a:r>
          </a:p>
          <a:p>
            <a:r>
              <a:rPr lang="en-US" sz="3600" dirty="0"/>
              <a:t>Israel was commanded to OBEY as well as BELIEVE. </a:t>
            </a:r>
          </a:p>
          <a:p>
            <a:r>
              <a:rPr lang="en-US" sz="3600" dirty="0"/>
              <a:t>There is no faith when one does not do the commands of God.</a:t>
            </a:r>
          </a:p>
        </p:txBody>
      </p:sp>
    </p:spTree>
    <p:extLst>
      <p:ext uri="{BB962C8B-B14F-4D97-AF65-F5344CB8AC3E}">
        <p14:creationId xmlns:p14="http://schemas.microsoft.com/office/powerpoint/2010/main" val="126521270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0"/>
              </a:schemeClr>
            </a:gs>
            <a:gs pos="9000">
              <a:schemeClr val="accent6">
                <a:lumMod val="60000"/>
                <a:lumOff val="40000"/>
              </a:schemeClr>
            </a:gs>
            <a:gs pos="92000">
              <a:schemeClr val="accent6">
                <a:lumMod val="60000"/>
                <a:lumOff val="40000"/>
              </a:schemeClr>
            </a:gs>
            <a:gs pos="100000">
              <a:schemeClr val="accent6">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SNAKE</a:t>
            </a:r>
          </a:p>
        </p:txBody>
      </p:sp>
      <p:sp>
        <p:nvSpPr>
          <p:cNvPr id="3" name="Content Placeholder 2"/>
          <p:cNvSpPr>
            <a:spLocks noGrp="1"/>
          </p:cNvSpPr>
          <p:nvPr>
            <p:ph idx="1"/>
          </p:nvPr>
        </p:nvSpPr>
        <p:spPr>
          <a:xfrm>
            <a:off x="1524000" y="1600200"/>
            <a:ext cx="9144000" cy="5181600"/>
          </a:xfrm>
        </p:spPr>
        <p:txBody>
          <a:bodyPr>
            <a:normAutofit/>
          </a:bodyPr>
          <a:lstStyle/>
          <a:p>
            <a:r>
              <a:rPr lang="en-US" sz="4000" b="1" u="sng" dirty="0"/>
              <a:t>1 John 2:3-5 </a:t>
            </a:r>
            <a:r>
              <a:rPr lang="en-US" sz="4000" dirty="0"/>
              <a:t>– “Now by this we know that we know Him, if we keep His commandments. He who says, ‘I know Him,’ and does not keep His commandments, is a liar, and the truth is not in him. But whoever keeps His word, truly the love of God is perfected in him. By this we know that we are in Him.”</a:t>
            </a:r>
          </a:p>
        </p:txBody>
      </p:sp>
    </p:spTree>
    <p:extLst>
      <p:ext uri="{BB962C8B-B14F-4D97-AF65-F5344CB8AC3E}">
        <p14:creationId xmlns:p14="http://schemas.microsoft.com/office/powerpoint/2010/main" val="192120020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0"/>
              </a:schemeClr>
            </a:gs>
            <a:gs pos="9000">
              <a:schemeClr val="accent6">
                <a:lumMod val="60000"/>
                <a:lumOff val="40000"/>
              </a:schemeClr>
            </a:gs>
            <a:gs pos="92000">
              <a:schemeClr val="accent6">
                <a:lumMod val="60000"/>
                <a:lumOff val="40000"/>
              </a:schemeClr>
            </a:gs>
            <a:gs pos="100000">
              <a:schemeClr val="accent6">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SNAKE</a:t>
            </a:r>
          </a:p>
        </p:txBody>
      </p:sp>
      <p:sp>
        <p:nvSpPr>
          <p:cNvPr id="3" name="Content Placeholder 2"/>
          <p:cNvSpPr>
            <a:spLocks noGrp="1"/>
          </p:cNvSpPr>
          <p:nvPr>
            <p:ph idx="1"/>
          </p:nvPr>
        </p:nvSpPr>
        <p:spPr>
          <a:xfrm>
            <a:off x="1524000" y="1295400"/>
            <a:ext cx="9144000" cy="5486400"/>
          </a:xfrm>
        </p:spPr>
        <p:txBody>
          <a:bodyPr>
            <a:normAutofit/>
          </a:bodyPr>
          <a:lstStyle/>
          <a:p>
            <a:r>
              <a:rPr lang="en-US" sz="3600" dirty="0"/>
              <a:t>“Was this snake salvation?”</a:t>
            </a:r>
          </a:p>
          <a:p>
            <a:r>
              <a:rPr lang="en-US" sz="3600" dirty="0"/>
              <a:t>No, this was not snake salvation.</a:t>
            </a:r>
          </a:p>
          <a:p>
            <a:r>
              <a:rPr lang="en-US" sz="3600" dirty="0"/>
              <a:t>There was no power in the brass snake on the pole to heal the children of Israel.</a:t>
            </a:r>
          </a:p>
          <a:p>
            <a:r>
              <a:rPr lang="en-US" sz="3600" dirty="0"/>
              <a:t>No sane person would dare say the brass snake healed the Israelites.</a:t>
            </a:r>
          </a:p>
          <a:p>
            <a:r>
              <a:rPr lang="en-US" sz="3600" dirty="0"/>
              <a:t>Nor was it Moses who did the healing.</a:t>
            </a:r>
          </a:p>
          <a:p>
            <a:endParaRPr lang="en-US" dirty="0"/>
          </a:p>
        </p:txBody>
      </p:sp>
    </p:spTree>
    <p:extLst>
      <p:ext uri="{BB962C8B-B14F-4D97-AF65-F5344CB8AC3E}">
        <p14:creationId xmlns:p14="http://schemas.microsoft.com/office/powerpoint/2010/main" val="36412139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0"/>
              </a:schemeClr>
            </a:gs>
            <a:gs pos="9000">
              <a:schemeClr val="accent6">
                <a:lumMod val="60000"/>
                <a:lumOff val="40000"/>
              </a:schemeClr>
            </a:gs>
            <a:gs pos="92000">
              <a:schemeClr val="accent6">
                <a:lumMod val="60000"/>
                <a:lumOff val="40000"/>
              </a:schemeClr>
            </a:gs>
            <a:gs pos="100000">
              <a:schemeClr val="accent6">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SNAKE</a:t>
            </a:r>
          </a:p>
        </p:txBody>
      </p:sp>
      <p:sp>
        <p:nvSpPr>
          <p:cNvPr id="3" name="Content Placeholder 2"/>
          <p:cNvSpPr>
            <a:spLocks noGrp="1"/>
          </p:cNvSpPr>
          <p:nvPr>
            <p:ph idx="1"/>
          </p:nvPr>
        </p:nvSpPr>
        <p:spPr>
          <a:xfrm>
            <a:off x="1524000" y="1371600"/>
            <a:ext cx="9144000" cy="5410200"/>
          </a:xfrm>
        </p:spPr>
        <p:txBody>
          <a:bodyPr>
            <a:normAutofit/>
          </a:bodyPr>
          <a:lstStyle/>
          <a:p>
            <a:r>
              <a:rPr lang="en-US" dirty="0"/>
              <a:t>The healing was done by God.</a:t>
            </a:r>
          </a:p>
          <a:p>
            <a:r>
              <a:rPr lang="en-US" dirty="0"/>
              <a:t>It was OBEY and be HEALED, or DISOBEY and DIE.</a:t>
            </a:r>
          </a:p>
          <a:p>
            <a:r>
              <a:rPr lang="en-US" dirty="0"/>
              <a:t>Now notice the order of their healing:</a:t>
            </a:r>
          </a:p>
          <a:p>
            <a:r>
              <a:rPr lang="en-US" dirty="0"/>
              <a:t>1. Belief . . . . . . That looking they would be healed.</a:t>
            </a:r>
          </a:p>
          <a:p>
            <a:r>
              <a:rPr lang="en-US" dirty="0"/>
              <a:t>2. Obedience . . . . . . The actual looking at the brazen serpent.</a:t>
            </a:r>
          </a:p>
          <a:p>
            <a:r>
              <a:rPr lang="en-US" dirty="0"/>
              <a:t>3. Healing . . . . . . The benefit (blessing) received upon compliance.</a:t>
            </a:r>
          </a:p>
          <a:p>
            <a:r>
              <a:rPr lang="en-US" dirty="0"/>
              <a:t>BELIEF + OBEDIENCE = HEALING.</a:t>
            </a:r>
          </a:p>
          <a:p>
            <a:endParaRPr lang="en-US" dirty="0"/>
          </a:p>
        </p:txBody>
      </p:sp>
    </p:spTree>
    <p:extLst>
      <p:ext uri="{BB962C8B-B14F-4D97-AF65-F5344CB8AC3E}">
        <p14:creationId xmlns:p14="http://schemas.microsoft.com/office/powerpoint/2010/main" val="125294319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0"/>
              </a:schemeClr>
            </a:gs>
            <a:gs pos="9000">
              <a:schemeClr val="accent6">
                <a:lumMod val="60000"/>
                <a:lumOff val="40000"/>
              </a:schemeClr>
            </a:gs>
            <a:gs pos="92000">
              <a:schemeClr val="accent6">
                <a:lumMod val="60000"/>
                <a:lumOff val="40000"/>
              </a:schemeClr>
            </a:gs>
            <a:gs pos="100000">
              <a:schemeClr val="accent6">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 </a:t>
            </a:r>
            <a:r>
              <a:rPr lang="en-US" sz="3200" dirty="0"/>
              <a:t>(PART ONE)</a:t>
            </a:r>
          </a:p>
        </p:txBody>
      </p:sp>
      <p:sp>
        <p:nvSpPr>
          <p:cNvPr id="3" name="Content Placeholder 2"/>
          <p:cNvSpPr>
            <a:spLocks noGrp="1"/>
          </p:cNvSpPr>
          <p:nvPr>
            <p:ph idx="1"/>
          </p:nvPr>
        </p:nvSpPr>
        <p:spPr>
          <a:xfrm>
            <a:off x="1524000" y="1219200"/>
            <a:ext cx="9144000" cy="5486400"/>
          </a:xfrm>
        </p:spPr>
        <p:txBody>
          <a:bodyPr>
            <a:normAutofit/>
          </a:bodyPr>
          <a:lstStyle/>
          <a:p>
            <a:r>
              <a:rPr lang="en-US" sz="3600" dirty="0"/>
              <a:t>After this lesson, we can see how the story of the snake can teach us lessons about baptism.</a:t>
            </a:r>
          </a:p>
          <a:p>
            <a:r>
              <a:rPr lang="en-US" sz="3600" dirty="0"/>
              <a:t>Many in the religious world may be able to understand this lesson,</a:t>
            </a:r>
          </a:p>
          <a:p>
            <a:r>
              <a:rPr lang="en-US" sz="3600" dirty="0"/>
              <a:t>But they fail to understand the parallel when it comes to baptism.</a:t>
            </a:r>
          </a:p>
          <a:p>
            <a:r>
              <a:rPr lang="en-US" sz="3600" dirty="0"/>
              <a:t>We will see and learn the importance of baptism.</a:t>
            </a:r>
          </a:p>
        </p:txBody>
      </p:sp>
    </p:spTree>
    <p:extLst>
      <p:ext uri="{BB962C8B-B14F-4D97-AF65-F5344CB8AC3E}">
        <p14:creationId xmlns:p14="http://schemas.microsoft.com/office/powerpoint/2010/main" val="392641559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0"/>
              </a:schemeClr>
            </a:gs>
            <a:gs pos="9000">
              <a:schemeClr val="accent6">
                <a:lumMod val="60000"/>
                <a:lumOff val="40000"/>
              </a:schemeClr>
            </a:gs>
            <a:gs pos="92000">
              <a:schemeClr val="accent6">
                <a:lumMod val="60000"/>
                <a:lumOff val="40000"/>
              </a:schemeClr>
            </a:gs>
            <a:gs pos="100000">
              <a:schemeClr val="accent6">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76201"/>
            <a:ext cx="7772400" cy="3524250"/>
          </a:xfrm>
        </p:spPr>
        <p:txBody>
          <a:bodyPr>
            <a:noAutofit/>
          </a:bodyPr>
          <a:lstStyle/>
          <a:p>
            <a:r>
              <a:rPr lang="en-US" sz="7200" dirty="0">
                <a:solidFill>
                  <a:srgbClr val="C00000"/>
                </a:solidFill>
                <a:latin typeface="Algerian" panose="04020705040A02060702" pitchFamily="82" charset="0"/>
              </a:rPr>
              <a:t>Learning About Baptism From </a:t>
            </a:r>
            <a:br>
              <a:rPr lang="en-US" sz="7200" dirty="0">
                <a:solidFill>
                  <a:srgbClr val="C00000"/>
                </a:solidFill>
                <a:latin typeface="Algerian" panose="04020705040A02060702" pitchFamily="82" charset="0"/>
              </a:rPr>
            </a:br>
            <a:r>
              <a:rPr lang="en-US" sz="7200" dirty="0">
                <a:solidFill>
                  <a:srgbClr val="C00000"/>
                </a:solidFill>
                <a:latin typeface="Algerian" panose="04020705040A02060702" pitchFamily="82" charset="0"/>
              </a:rPr>
              <a:t>A Captain</a:t>
            </a:r>
          </a:p>
        </p:txBody>
      </p:sp>
      <p:sp>
        <p:nvSpPr>
          <p:cNvPr id="3" name="Subtitle 2"/>
          <p:cNvSpPr>
            <a:spLocks noGrp="1"/>
          </p:cNvSpPr>
          <p:nvPr>
            <p:ph type="subTitle" idx="1"/>
          </p:nvPr>
        </p:nvSpPr>
        <p:spPr>
          <a:xfrm>
            <a:off x="1600200" y="3886200"/>
            <a:ext cx="8915400" cy="2667000"/>
          </a:xfrm>
        </p:spPr>
        <p:txBody>
          <a:bodyPr>
            <a:normAutofit/>
          </a:bodyPr>
          <a:lstStyle/>
          <a:p>
            <a:r>
              <a:rPr lang="en-US" sz="4000" dirty="0">
                <a:solidFill>
                  <a:schemeClr val="tx1"/>
                </a:solidFill>
              </a:rPr>
              <a:t>It shall be our objective to reveal a Biblical truth frequently distorted by many groups in the religious world and outright denied by others.</a:t>
            </a:r>
          </a:p>
          <a:p>
            <a:endParaRPr lang="en-US" dirty="0"/>
          </a:p>
        </p:txBody>
      </p:sp>
    </p:spTree>
    <p:extLst>
      <p:ext uri="{BB962C8B-B14F-4D97-AF65-F5344CB8AC3E}">
        <p14:creationId xmlns:p14="http://schemas.microsoft.com/office/powerpoint/2010/main" val="2095190241"/>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0"/>
              </a:schemeClr>
            </a:gs>
            <a:gs pos="9000">
              <a:schemeClr val="accent6">
                <a:lumMod val="60000"/>
                <a:lumOff val="40000"/>
              </a:schemeClr>
            </a:gs>
            <a:gs pos="92000">
              <a:schemeClr val="accent6">
                <a:lumMod val="60000"/>
                <a:lumOff val="40000"/>
              </a:schemeClr>
            </a:gs>
            <a:gs pos="100000">
              <a:schemeClr val="accent6">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1524000" y="1600200"/>
            <a:ext cx="8686800" cy="5181600"/>
          </a:xfrm>
        </p:spPr>
        <p:txBody>
          <a:bodyPr>
            <a:normAutofit fontScale="85000" lnSpcReduction="10000"/>
          </a:bodyPr>
          <a:lstStyle/>
          <a:p>
            <a:r>
              <a:rPr lang="en-US" dirty="0"/>
              <a:t>Isaiah 1:18 – “Come now, and let us reason together," Says the LORD, "Though your sins are like scarlet, They shall be as white as snow; Though they are red like crimson, They shall be as wool.”</a:t>
            </a:r>
          </a:p>
          <a:p>
            <a:r>
              <a:rPr lang="en-US" dirty="0"/>
              <a:t>Our study for these sermons is entitled: </a:t>
            </a:r>
            <a:br>
              <a:rPr lang="en-US" dirty="0"/>
            </a:br>
            <a:r>
              <a:rPr lang="en-US" sz="3800" b="1" dirty="0"/>
              <a:t>“A Snake, A Captain, A Blind Man, &amp; Baptism”.</a:t>
            </a:r>
          </a:p>
          <a:p>
            <a:r>
              <a:rPr lang="en-US" dirty="0"/>
              <a:t>It shall be our objective to reveal a Biblical truth frequently distorted by many groups in the religious world and outright denied by others.</a:t>
            </a:r>
          </a:p>
          <a:p>
            <a:r>
              <a:rPr lang="en-US" dirty="0"/>
              <a:t>We shall proceed by examining each of the subject parts separately before establishing how in principle they are related.</a:t>
            </a:r>
          </a:p>
          <a:p>
            <a:endParaRPr lang="en-US" dirty="0"/>
          </a:p>
        </p:txBody>
      </p:sp>
    </p:spTree>
    <p:extLst>
      <p:ext uri="{BB962C8B-B14F-4D97-AF65-F5344CB8AC3E}">
        <p14:creationId xmlns:p14="http://schemas.microsoft.com/office/powerpoint/2010/main" val="331316892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0"/>
              </a:schemeClr>
            </a:gs>
            <a:gs pos="9000">
              <a:schemeClr val="accent6">
                <a:lumMod val="60000"/>
                <a:lumOff val="40000"/>
              </a:schemeClr>
            </a:gs>
            <a:gs pos="92000">
              <a:schemeClr val="accent6">
                <a:lumMod val="60000"/>
                <a:lumOff val="40000"/>
              </a:schemeClr>
            </a:gs>
            <a:gs pos="100000">
              <a:schemeClr val="accent6">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CAPTAIN</a:t>
            </a:r>
          </a:p>
        </p:txBody>
      </p:sp>
      <p:sp>
        <p:nvSpPr>
          <p:cNvPr id="3" name="Content Placeholder 2"/>
          <p:cNvSpPr>
            <a:spLocks noGrp="1"/>
          </p:cNvSpPr>
          <p:nvPr>
            <p:ph idx="1"/>
          </p:nvPr>
        </p:nvSpPr>
        <p:spPr>
          <a:xfrm>
            <a:off x="1524000" y="1600200"/>
            <a:ext cx="9144000" cy="5105400"/>
          </a:xfrm>
        </p:spPr>
        <p:txBody>
          <a:bodyPr>
            <a:noAutofit/>
          </a:bodyPr>
          <a:lstStyle/>
          <a:p>
            <a:r>
              <a:rPr lang="en-US" sz="3600" dirty="0"/>
              <a:t>The record of the captain is found in 2 Kings 5.</a:t>
            </a:r>
          </a:p>
          <a:p>
            <a:r>
              <a:rPr lang="en-US" sz="3600" dirty="0"/>
              <a:t>His name is </a:t>
            </a:r>
            <a:r>
              <a:rPr lang="en-US" sz="3600" dirty="0" err="1"/>
              <a:t>Naaman</a:t>
            </a:r>
            <a:r>
              <a:rPr lang="en-US" sz="3600" dirty="0"/>
              <a:t>.</a:t>
            </a:r>
          </a:p>
          <a:p>
            <a:r>
              <a:rPr lang="en-US" sz="3600" dirty="0"/>
              <a:t>He held the rank of Captain in the powerful Syrian army.</a:t>
            </a:r>
          </a:p>
          <a:p>
            <a:r>
              <a:rPr lang="en-US" sz="3600" dirty="0"/>
              <a:t>The Bible describes him as having been:</a:t>
            </a:r>
          </a:p>
          <a:p>
            <a:r>
              <a:rPr lang="en-US" sz="3600" dirty="0"/>
              <a:t>Noble and mighty.</a:t>
            </a:r>
          </a:p>
          <a:p>
            <a:r>
              <a:rPr lang="en-US" sz="3600" dirty="0"/>
              <a:t>A man of valor.</a:t>
            </a:r>
          </a:p>
        </p:txBody>
      </p:sp>
    </p:spTree>
    <p:extLst>
      <p:ext uri="{BB962C8B-B14F-4D97-AF65-F5344CB8AC3E}">
        <p14:creationId xmlns:p14="http://schemas.microsoft.com/office/powerpoint/2010/main" val="33396039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0"/>
              </a:schemeClr>
            </a:gs>
            <a:gs pos="9000">
              <a:schemeClr val="accent6">
                <a:lumMod val="60000"/>
                <a:lumOff val="40000"/>
              </a:schemeClr>
            </a:gs>
            <a:gs pos="92000">
              <a:schemeClr val="accent6">
                <a:lumMod val="60000"/>
                <a:lumOff val="40000"/>
              </a:schemeClr>
            </a:gs>
            <a:gs pos="100000">
              <a:schemeClr val="accent6">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CAPTAIN</a:t>
            </a:r>
          </a:p>
        </p:txBody>
      </p:sp>
      <p:sp>
        <p:nvSpPr>
          <p:cNvPr id="3" name="Content Placeholder 2"/>
          <p:cNvSpPr>
            <a:spLocks noGrp="1"/>
          </p:cNvSpPr>
          <p:nvPr>
            <p:ph idx="1"/>
          </p:nvPr>
        </p:nvSpPr>
        <p:spPr>
          <a:xfrm>
            <a:off x="1600200" y="1066800"/>
            <a:ext cx="9067800" cy="5715000"/>
          </a:xfrm>
        </p:spPr>
        <p:txBody>
          <a:bodyPr>
            <a:normAutofit fontScale="92500" lnSpcReduction="20000"/>
          </a:bodyPr>
          <a:lstStyle/>
          <a:p>
            <a:r>
              <a:rPr lang="en-US" dirty="0"/>
              <a:t>However, </a:t>
            </a:r>
            <a:r>
              <a:rPr lang="en-US" dirty="0" err="1"/>
              <a:t>Naaman</a:t>
            </a:r>
            <a:r>
              <a:rPr lang="en-US" dirty="0"/>
              <a:t> had a very serious physical problem by both ancient standards and ours . . . </a:t>
            </a:r>
          </a:p>
          <a:p>
            <a:r>
              <a:rPr lang="en-US" dirty="0"/>
              <a:t>He was a leper . . . he had leprosy.</a:t>
            </a:r>
          </a:p>
          <a:p>
            <a:r>
              <a:rPr lang="en-US" dirty="0"/>
              <a:t>A leper is a person who suffers from a slowly progressing and incurable skin disease.</a:t>
            </a:r>
          </a:p>
          <a:p>
            <a:r>
              <a:rPr lang="en-US" dirty="0"/>
              <a:t>Leprosy is a chronic, infectious disease characterized by sores, scabs, and white shining spots beneath the skin.</a:t>
            </a:r>
          </a:p>
          <a:p>
            <a:r>
              <a:rPr lang="en-US" dirty="0"/>
              <a:t>Leprosy was characterized by formation of nodules that would spread, causing loss of sensation and deformity.</a:t>
            </a:r>
          </a:p>
          <a:p>
            <a:r>
              <a:rPr lang="en-US" dirty="0"/>
              <a:t>The disease was/is loathsome . . . </a:t>
            </a:r>
          </a:p>
          <a:p>
            <a:r>
              <a:rPr lang="en-US" dirty="0"/>
              <a:t>A seemingly incurable disease.</a:t>
            </a:r>
          </a:p>
        </p:txBody>
      </p:sp>
    </p:spTree>
    <p:extLst>
      <p:ext uri="{BB962C8B-B14F-4D97-AF65-F5344CB8AC3E}">
        <p14:creationId xmlns:p14="http://schemas.microsoft.com/office/powerpoint/2010/main" val="30162154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0"/>
              </a:schemeClr>
            </a:gs>
            <a:gs pos="9000">
              <a:schemeClr val="accent6">
                <a:lumMod val="60000"/>
                <a:lumOff val="40000"/>
              </a:schemeClr>
            </a:gs>
            <a:gs pos="92000">
              <a:schemeClr val="accent6">
                <a:lumMod val="60000"/>
                <a:lumOff val="40000"/>
              </a:schemeClr>
            </a:gs>
            <a:gs pos="100000">
              <a:schemeClr val="accent6">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CAPTAIN</a:t>
            </a:r>
          </a:p>
        </p:txBody>
      </p:sp>
      <p:sp>
        <p:nvSpPr>
          <p:cNvPr id="3" name="Content Placeholder 2"/>
          <p:cNvSpPr>
            <a:spLocks noGrp="1"/>
          </p:cNvSpPr>
          <p:nvPr>
            <p:ph idx="1"/>
          </p:nvPr>
        </p:nvSpPr>
        <p:spPr>
          <a:xfrm>
            <a:off x="1524000" y="1371600"/>
            <a:ext cx="9144000" cy="5334000"/>
          </a:xfrm>
        </p:spPr>
        <p:txBody>
          <a:bodyPr/>
          <a:lstStyle/>
          <a:p>
            <a:r>
              <a:rPr lang="en-US" dirty="0" err="1"/>
              <a:t>Naaman</a:t>
            </a:r>
            <a:r>
              <a:rPr lang="en-US" dirty="0"/>
              <a:t> found a ray of hope. </a:t>
            </a:r>
          </a:p>
          <a:p>
            <a:r>
              <a:rPr lang="en-US" dirty="0" err="1"/>
              <a:t>Naaman</a:t>
            </a:r>
            <a:r>
              <a:rPr lang="en-US" dirty="0"/>
              <a:t> had captured a little Jewish maiden who told him of a great prophet in her homeland of Israel who could heal him of his dreaded disease.</a:t>
            </a:r>
          </a:p>
          <a:p>
            <a:r>
              <a:rPr lang="en-US" dirty="0"/>
              <a:t>With great hope and high expectations, </a:t>
            </a:r>
            <a:r>
              <a:rPr lang="en-US" dirty="0" err="1"/>
              <a:t>Naaman</a:t>
            </a:r>
            <a:r>
              <a:rPr lang="en-US" dirty="0"/>
              <a:t>, with his King’s blessings, hurried to the prophet whom we know to be Elisha.</a:t>
            </a:r>
          </a:p>
        </p:txBody>
      </p:sp>
    </p:spTree>
    <p:extLst>
      <p:ext uri="{BB962C8B-B14F-4D97-AF65-F5344CB8AC3E}">
        <p14:creationId xmlns:p14="http://schemas.microsoft.com/office/powerpoint/2010/main" val="33226749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0"/>
              </a:schemeClr>
            </a:gs>
            <a:gs pos="9000">
              <a:schemeClr val="accent6">
                <a:lumMod val="60000"/>
                <a:lumOff val="40000"/>
              </a:schemeClr>
            </a:gs>
            <a:gs pos="92000">
              <a:schemeClr val="accent6">
                <a:lumMod val="60000"/>
                <a:lumOff val="40000"/>
              </a:schemeClr>
            </a:gs>
            <a:gs pos="100000">
              <a:schemeClr val="accent6">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52401"/>
            <a:ext cx="8991600" cy="3448051"/>
          </a:xfrm>
        </p:spPr>
        <p:txBody>
          <a:bodyPr>
            <a:noAutofit/>
          </a:bodyPr>
          <a:lstStyle/>
          <a:p>
            <a:r>
              <a:rPr lang="en-US" sz="7200" dirty="0">
                <a:solidFill>
                  <a:srgbClr val="C00000"/>
                </a:solidFill>
                <a:latin typeface="Algerian" panose="04020705040A02060702" pitchFamily="82" charset="0"/>
              </a:rPr>
              <a:t>Learning About Baptism From </a:t>
            </a:r>
            <a:br>
              <a:rPr lang="en-US" sz="7200" dirty="0">
                <a:solidFill>
                  <a:srgbClr val="C00000"/>
                </a:solidFill>
                <a:latin typeface="Algerian" panose="04020705040A02060702" pitchFamily="82" charset="0"/>
              </a:rPr>
            </a:br>
            <a:r>
              <a:rPr lang="en-US" sz="7200" dirty="0">
                <a:solidFill>
                  <a:srgbClr val="C00000"/>
                </a:solidFill>
                <a:latin typeface="Algerian" panose="04020705040A02060702" pitchFamily="82" charset="0"/>
              </a:rPr>
              <a:t>A Snake</a:t>
            </a:r>
          </a:p>
        </p:txBody>
      </p:sp>
      <p:sp>
        <p:nvSpPr>
          <p:cNvPr id="3" name="Subtitle 2"/>
          <p:cNvSpPr>
            <a:spLocks noGrp="1"/>
          </p:cNvSpPr>
          <p:nvPr>
            <p:ph type="subTitle" idx="1"/>
          </p:nvPr>
        </p:nvSpPr>
        <p:spPr>
          <a:xfrm>
            <a:off x="1600200" y="3886200"/>
            <a:ext cx="8991600" cy="2514600"/>
          </a:xfrm>
        </p:spPr>
        <p:txBody>
          <a:bodyPr>
            <a:noAutofit/>
          </a:bodyPr>
          <a:lstStyle/>
          <a:p>
            <a:r>
              <a:rPr lang="en-US" sz="4000" dirty="0">
                <a:solidFill>
                  <a:schemeClr val="tx1"/>
                </a:solidFill>
              </a:rPr>
              <a:t>It shall be our objective to reveal a Biblical truth frequently distorted by many groups in the religious world and outright denied by others.</a:t>
            </a:r>
          </a:p>
        </p:txBody>
      </p:sp>
    </p:spTree>
    <p:extLst>
      <p:ext uri="{BB962C8B-B14F-4D97-AF65-F5344CB8AC3E}">
        <p14:creationId xmlns:p14="http://schemas.microsoft.com/office/powerpoint/2010/main" val="3404547715"/>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0"/>
              </a:schemeClr>
            </a:gs>
            <a:gs pos="9000">
              <a:schemeClr val="accent6">
                <a:lumMod val="60000"/>
                <a:lumOff val="40000"/>
              </a:schemeClr>
            </a:gs>
            <a:gs pos="92000">
              <a:schemeClr val="accent6">
                <a:lumMod val="60000"/>
                <a:lumOff val="40000"/>
              </a:schemeClr>
            </a:gs>
            <a:gs pos="100000">
              <a:schemeClr val="accent6">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CAPTAIN</a:t>
            </a:r>
          </a:p>
        </p:txBody>
      </p:sp>
      <p:sp>
        <p:nvSpPr>
          <p:cNvPr id="3" name="Content Placeholder 2"/>
          <p:cNvSpPr>
            <a:spLocks noGrp="1"/>
          </p:cNvSpPr>
          <p:nvPr>
            <p:ph idx="1"/>
          </p:nvPr>
        </p:nvSpPr>
        <p:spPr>
          <a:xfrm>
            <a:off x="1524000" y="1219200"/>
            <a:ext cx="9144000" cy="5562600"/>
          </a:xfrm>
        </p:spPr>
        <p:txBody>
          <a:bodyPr>
            <a:normAutofit/>
          </a:bodyPr>
          <a:lstStyle/>
          <a:p>
            <a:r>
              <a:rPr lang="en-US" dirty="0"/>
              <a:t>Upon his arrival, Elisha sent a servant out to </a:t>
            </a:r>
            <a:r>
              <a:rPr lang="en-US" dirty="0" err="1"/>
              <a:t>Naaman</a:t>
            </a:r>
            <a:r>
              <a:rPr lang="en-US" dirty="0"/>
              <a:t> and told him to go dip seven times in the Jordan River and he would be healed.</a:t>
            </a:r>
          </a:p>
          <a:p>
            <a:r>
              <a:rPr lang="en-US" dirty="0" err="1"/>
              <a:t>Naaman</a:t>
            </a:r>
            <a:r>
              <a:rPr lang="en-US" dirty="0"/>
              <a:t> turned away in a rage and prepared to return to Syria.</a:t>
            </a:r>
          </a:p>
          <a:p>
            <a:r>
              <a:rPr lang="en-US" dirty="0"/>
              <a:t>He was greatly disappointed because he thought, mind you, thought the prophet would come out to him and tell do or tell him to do some great thing.</a:t>
            </a:r>
          </a:p>
          <a:p>
            <a:r>
              <a:rPr lang="en-US" dirty="0"/>
              <a:t>He also thought other rivers were more desirable than the Jordan River.</a:t>
            </a:r>
          </a:p>
        </p:txBody>
      </p:sp>
    </p:spTree>
    <p:extLst>
      <p:ext uri="{BB962C8B-B14F-4D97-AF65-F5344CB8AC3E}">
        <p14:creationId xmlns:p14="http://schemas.microsoft.com/office/powerpoint/2010/main" val="11994095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0"/>
              </a:schemeClr>
            </a:gs>
            <a:gs pos="9000">
              <a:schemeClr val="accent6">
                <a:lumMod val="60000"/>
                <a:lumOff val="40000"/>
              </a:schemeClr>
            </a:gs>
            <a:gs pos="92000">
              <a:schemeClr val="accent6">
                <a:lumMod val="60000"/>
                <a:lumOff val="40000"/>
              </a:schemeClr>
            </a:gs>
            <a:gs pos="100000">
              <a:schemeClr val="accent6">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CAPTAIN</a:t>
            </a:r>
          </a:p>
        </p:txBody>
      </p:sp>
      <p:sp>
        <p:nvSpPr>
          <p:cNvPr id="3" name="Content Placeholder 2"/>
          <p:cNvSpPr>
            <a:spLocks noGrp="1"/>
          </p:cNvSpPr>
          <p:nvPr>
            <p:ph idx="1"/>
          </p:nvPr>
        </p:nvSpPr>
        <p:spPr>
          <a:xfrm>
            <a:off x="1524000" y="1219200"/>
            <a:ext cx="9144000" cy="5562600"/>
          </a:xfrm>
        </p:spPr>
        <p:txBody>
          <a:bodyPr>
            <a:normAutofit fontScale="85000" lnSpcReduction="10000"/>
          </a:bodyPr>
          <a:lstStyle/>
          <a:p>
            <a:r>
              <a:rPr lang="en-US" dirty="0"/>
              <a:t>Man has long overlooked the simplicity of the ways in which God works.</a:t>
            </a:r>
          </a:p>
          <a:p>
            <a:r>
              <a:rPr lang="en-US" dirty="0"/>
              <a:t>Remember that God does not always work as man has preconceived that He will.</a:t>
            </a:r>
          </a:p>
          <a:p>
            <a:r>
              <a:rPr lang="en-US" dirty="0"/>
              <a:t>Listen to and cherish a great passage of Scripture as recorded in </a:t>
            </a:r>
            <a:r>
              <a:rPr lang="en-US" sz="3300" b="1" dirty="0"/>
              <a:t>Isaiah 55:6-9 </a:t>
            </a:r>
            <a:r>
              <a:rPr lang="en-US" dirty="0"/>
              <a:t>– “Seek the LORD while He may be found, Call upon Him while He is near. Let the wicked forsake his way, And the unrighteous man his thoughts; Let him return to the LORD, And He will have mercy on him; And to our God, For He will abundantly pardon. For My thoughts are not your thoughts, Nor are your ways My ways, says the LORD. For as the heavens are higher than the earth, So are My ways higher than your ways, And My thoughts than your thoughts.”</a:t>
            </a:r>
          </a:p>
        </p:txBody>
      </p:sp>
    </p:spTree>
    <p:extLst>
      <p:ext uri="{BB962C8B-B14F-4D97-AF65-F5344CB8AC3E}">
        <p14:creationId xmlns:p14="http://schemas.microsoft.com/office/powerpoint/2010/main" val="257105349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0"/>
              </a:schemeClr>
            </a:gs>
            <a:gs pos="9000">
              <a:schemeClr val="accent6">
                <a:lumMod val="60000"/>
                <a:lumOff val="40000"/>
              </a:schemeClr>
            </a:gs>
            <a:gs pos="92000">
              <a:schemeClr val="accent6">
                <a:lumMod val="60000"/>
                <a:lumOff val="40000"/>
              </a:schemeClr>
            </a:gs>
            <a:gs pos="100000">
              <a:schemeClr val="accent6">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CAPTAIN</a:t>
            </a:r>
          </a:p>
        </p:txBody>
      </p:sp>
      <p:sp>
        <p:nvSpPr>
          <p:cNvPr id="3" name="Content Placeholder 2"/>
          <p:cNvSpPr>
            <a:spLocks noGrp="1"/>
          </p:cNvSpPr>
          <p:nvPr>
            <p:ph idx="1"/>
          </p:nvPr>
        </p:nvSpPr>
        <p:spPr>
          <a:xfrm>
            <a:off x="1524000" y="1371600"/>
            <a:ext cx="9144000" cy="5410200"/>
          </a:xfrm>
        </p:spPr>
        <p:txBody>
          <a:bodyPr>
            <a:normAutofit lnSpcReduction="10000"/>
          </a:bodyPr>
          <a:lstStyle/>
          <a:p>
            <a:r>
              <a:rPr lang="en-US" dirty="0"/>
              <a:t>With </a:t>
            </a:r>
            <a:r>
              <a:rPr lang="en-US" dirty="0" err="1"/>
              <a:t>Naaman’s</a:t>
            </a:r>
            <a:r>
              <a:rPr lang="en-US" dirty="0"/>
              <a:t> belligerent attitude, it could be said that he had a problem of attitude as well as a disease of the body.</a:t>
            </a:r>
          </a:p>
          <a:p>
            <a:r>
              <a:rPr lang="en-US" dirty="0"/>
              <a:t>Unfortunately, </a:t>
            </a:r>
            <a:r>
              <a:rPr lang="en-US" dirty="0" err="1"/>
              <a:t>Naaman</a:t>
            </a:r>
            <a:r>
              <a:rPr lang="en-US" dirty="0"/>
              <a:t> is not the last one to trust in his own thoughts rather than the thoughts of God.</a:t>
            </a:r>
          </a:p>
          <a:p>
            <a:r>
              <a:rPr lang="en-US" dirty="0"/>
              <a:t>The conscience of man has often led him to oppose the will of God.</a:t>
            </a:r>
          </a:p>
          <a:p>
            <a:r>
              <a:rPr lang="en-US" dirty="0"/>
              <a:t>Certainly the apostle Paul would serve as a New Testament example of such while utterly opposing and persecuting the church of Christ.</a:t>
            </a:r>
          </a:p>
        </p:txBody>
      </p:sp>
    </p:spTree>
    <p:extLst>
      <p:ext uri="{BB962C8B-B14F-4D97-AF65-F5344CB8AC3E}">
        <p14:creationId xmlns:p14="http://schemas.microsoft.com/office/powerpoint/2010/main" val="31269992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0"/>
              </a:schemeClr>
            </a:gs>
            <a:gs pos="9000">
              <a:schemeClr val="accent6">
                <a:lumMod val="60000"/>
                <a:lumOff val="40000"/>
              </a:schemeClr>
            </a:gs>
            <a:gs pos="92000">
              <a:schemeClr val="accent6">
                <a:lumMod val="60000"/>
                <a:lumOff val="40000"/>
              </a:schemeClr>
            </a:gs>
            <a:gs pos="100000">
              <a:schemeClr val="accent6">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CAPTAIN</a:t>
            </a:r>
          </a:p>
        </p:txBody>
      </p:sp>
      <p:sp>
        <p:nvSpPr>
          <p:cNvPr id="3" name="Content Placeholder 2"/>
          <p:cNvSpPr>
            <a:spLocks noGrp="1"/>
          </p:cNvSpPr>
          <p:nvPr>
            <p:ph idx="1"/>
          </p:nvPr>
        </p:nvSpPr>
        <p:spPr>
          <a:xfrm>
            <a:off x="1524000" y="1295400"/>
            <a:ext cx="9144000" cy="5486400"/>
          </a:xfrm>
        </p:spPr>
        <p:txBody>
          <a:bodyPr>
            <a:normAutofit/>
          </a:bodyPr>
          <a:lstStyle/>
          <a:p>
            <a:r>
              <a:rPr lang="en-US" dirty="0"/>
              <a:t>Do you like happy endings. Most people do, and </a:t>
            </a:r>
            <a:r>
              <a:rPr lang="en-US" dirty="0" err="1"/>
              <a:t>Naaman’s</a:t>
            </a:r>
            <a:r>
              <a:rPr lang="en-US" dirty="0"/>
              <a:t> story has a happy ending for him.</a:t>
            </a:r>
          </a:p>
          <a:p>
            <a:r>
              <a:rPr lang="en-US" dirty="0"/>
              <a:t>In time </a:t>
            </a:r>
            <a:r>
              <a:rPr lang="en-US" dirty="0" err="1"/>
              <a:t>Naaman</a:t>
            </a:r>
            <a:r>
              <a:rPr lang="en-US" dirty="0"/>
              <a:t> was counseled by a trusted servant and he overcame his prejudice and stubborn will and went to the Jordan River.</a:t>
            </a:r>
          </a:p>
          <a:p>
            <a:r>
              <a:rPr lang="en-US" dirty="0"/>
              <a:t>He dipped one time . . . a second time . . . a third time . . . a fourth time . . . a fifth time . . . a sixth time . . . and then a seventh time after which his flesh became whole and the leprosy was completely gone . . . totally eradicated from his body.</a:t>
            </a:r>
          </a:p>
        </p:txBody>
      </p:sp>
    </p:spTree>
    <p:extLst>
      <p:ext uri="{BB962C8B-B14F-4D97-AF65-F5344CB8AC3E}">
        <p14:creationId xmlns:p14="http://schemas.microsoft.com/office/powerpoint/2010/main" val="306081810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0"/>
              </a:schemeClr>
            </a:gs>
            <a:gs pos="9000">
              <a:schemeClr val="accent6">
                <a:lumMod val="60000"/>
                <a:lumOff val="40000"/>
              </a:schemeClr>
            </a:gs>
            <a:gs pos="92000">
              <a:schemeClr val="accent6">
                <a:lumMod val="60000"/>
                <a:lumOff val="40000"/>
              </a:schemeClr>
            </a:gs>
            <a:gs pos="100000">
              <a:schemeClr val="accent6">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CAPTAIN</a:t>
            </a:r>
          </a:p>
        </p:txBody>
      </p:sp>
      <p:sp>
        <p:nvSpPr>
          <p:cNvPr id="3" name="Content Placeholder 2"/>
          <p:cNvSpPr>
            <a:spLocks noGrp="1"/>
          </p:cNvSpPr>
          <p:nvPr>
            <p:ph idx="1"/>
          </p:nvPr>
        </p:nvSpPr>
        <p:spPr>
          <a:xfrm>
            <a:off x="1524000" y="1143000"/>
            <a:ext cx="9144000" cy="5715000"/>
          </a:xfrm>
        </p:spPr>
        <p:txBody>
          <a:bodyPr>
            <a:normAutofit fontScale="92500" lnSpcReduction="20000"/>
          </a:bodyPr>
          <a:lstStyle/>
          <a:p>
            <a:r>
              <a:rPr lang="en-US" dirty="0"/>
              <a:t>The first dip was a step of obedience . . .</a:t>
            </a:r>
          </a:p>
          <a:p>
            <a:r>
              <a:rPr lang="en-US" dirty="0"/>
              <a:t>The second dip was another step of obedience . . . </a:t>
            </a:r>
          </a:p>
          <a:p>
            <a:r>
              <a:rPr lang="en-US" dirty="0"/>
              <a:t>The third dip was another step of obedience . . .</a:t>
            </a:r>
          </a:p>
          <a:p>
            <a:r>
              <a:rPr lang="en-US" dirty="0"/>
              <a:t>The fourth dip was another step of obedience . . .</a:t>
            </a:r>
          </a:p>
          <a:p>
            <a:r>
              <a:rPr lang="en-US" dirty="0"/>
              <a:t>The fifth dip was another step of obedience . . .</a:t>
            </a:r>
          </a:p>
          <a:p>
            <a:r>
              <a:rPr lang="en-US" dirty="0"/>
              <a:t>The sixth dip was another step of obedience . . .</a:t>
            </a:r>
          </a:p>
          <a:p>
            <a:r>
              <a:rPr lang="en-US" dirty="0"/>
              <a:t>And the seventh dip was the </a:t>
            </a:r>
            <a:r>
              <a:rPr lang="en-US" b="1" u="sng" dirty="0"/>
              <a:t>completion</a:t>
            </a:r>
            <a:r>
              <a:rPr lang="en-US" dirty="0"/>
              <a:t> of his obedience that brought about his cleansing.</a:t>
            </a:r>
          </a:p>
          <a:p>
            <a:r>
              <a:rPr lang="en-US" dirty="0"/>
              <a:t>It took </a:t>
            </a:r>
            <a:r>
              <a:rPr lang="en-US" b="1" u="sng" dirty="0"/>
              <a:t>all the steps </a:t>
            </a:r>
            <a:r>
              <a:rPr lang="en-US" dirty="0"/>
              <a:t>in order to reach the final step and the promised cleansing. </a:t>
            </a:r>
          </a:p>
          <a:p>
            <a:r>
              <a:rPr lang="en-US" dirty="0"/>
              <a:t>The promised cleansing did not come until all the steps (in this case dips) had been completed.</a:t>
            </a:r>
          </a:p>
        </p:txBody>
      </p:sp>
    </p:spTree>
    <p:extLst>
      <p:ext uri="{BB962C8B-B14F-4D97-AF65-F5344CB8AC3E}">
        <p14:creationId xmlns:p14="http://schemas.microsoft.com/office/powerpoint/2010/main" val="8720947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0"/>
              </a:schemeClr>
            </a:gs>
            <a:gs pos="9000">
              <a:schemeClr val="accent6">
                <a:lumMod val="60000"/>
                <a:lumOff val="40000"/>
              </a:schemeClr>
            </a:gs>
            <a:gs pos="92000">
              <a:schemeClr val="accent6">
                <a:lumMod val="60000"/>
                <a:lumOff val="40000"/>
              </a:schemeClr>
            </a:gs>
            <a:gs pos="100000">
              <a:schemeClr val="accent6">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CAPTAIN</a:t>
            </a:r>
          </a:p>
        </p:txBody>
      </p:sp>
      <p:sp>
        <p:nvSpPr>
          <p:cNvPr id="3" name="Content Placeholder 2"/>
          <p:cNvSpPr>
            <a:spLocks noGrp="1"/>
          </p:cNvSpPr>
          <p:nvPr>
            <p:ph idx="1"/>
          </p:nvPr>
        </p:nvSpPr>
        <p:spPr>
          <a:xfrm>
            <a:off x="1524000" y="1219200"/>
            <a:ext cx="9144000" cy="5486400"/>
          </a:xfrm>
        </p:spPr>
        <p:txBody>
          <a:bodyPr>
            <a:normAutofit/>
          </a:bodyPr>
          <a:lstStyle/>
          <a:p>
            <a:r>
              <a:rPr lang="en-US" dirty="0"/>
              <a:t>“Was this water salvation?”</a:t>
            </a:r>
          </a:p>
          <a:p>
            <a:r>
              <a:rPr lang="en-US" dirty="0"/>
              <a:t>No! This was not water salvation.</a:t>
            </a:r>
          </a:p>
          <a:p>
            <a:r>
              <a:rPr lang="en-US" dirty="0"/>
              <a:t>None but the vain would say that there was power or magic in the water to cleanse </a:t>
            </a:r>
            <a:r>
              <a:rPr lang="en-US" dirty="0" err="1"/>
              <a:t>Naaman</a:t>
            </a:r>
            <a:r>
              <a:rPr lang="en-US" dirty="0"/>
              <a:t>.</a:t>
            </a:r>
          </a:p>
          <a:p>
            <a:r>
              <a:rPr lang="en-US" dirty="0"/>
              <a:t>The power of God healed </a:t>
            </a:r>
            <a:r>
              <a:rPr lang="en-US" dirty="0" err="1"/>
              <a:t>Naaman</a:t>
            </a:r>
            <a:r>
              <a:rPr lang="en-US" dirty="0"/>
              <a:t> . . . </a:t>
            </a:r>
          </a:p>
          <a:p>
            <a:r>
              <a:rPr lang="en-US" dirty="0"/>
              <a:t>but when? . . . </a:t>
            </a:r>
          </a:p>
          <a:p>
            <a:r>
              <a:rPr lang="en-US" dirty="0"/>
              <a:t>at what point?</a:t>
            </a:r>
          </a:p>
          <a:p>
            <a:r>
              <a:rPr lang="en-US" dirty="0"/>
              <a:t>The water was only an instrument God used to test the faith of </a:t>
            </a:r>
            <a:r>
              <a:rPr lang="en-US" dirty="0" err="1"/>
              <a:t>Naaman</a:t>
            </a:r>
            <a:r>
              <a:rPr lang="en-US" dirty="0"/>
              <a:t>.</a:t>
            </a:r>
          </a:p>
        </p:txBody>
      </p:sp>
    </p:spTree>
    <p:extLst>
      <p:ext uri="{BB962C8B-B14F-4D97-AF65-F5344CB8AC3E}">
        <p14:creationId xmlns:p14="http://schemas.microsoft.com/office/powerpoint/2010/main" val="376062385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0"/>
              </a:schemeClr>
            </a:gs>
            <a:gs pos="9000">
              <a:schemeClr val="accent6">
                <a:lumMod val="60000"/>
                <a:lumOff val="40000"/>
              </a:schemeClr>
            </a:gs>
            <a:gs pos="92000">
              <a:schemeClr val="accent6">
                <a:lumMod val="60000"/>
                <a:lumOff val="40000"/>
              </a:schemeClr>
            </a:gs>
            <a:gs pos="100000">
              <a:schemeClr val="accent6">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CAPTAIN</a:t>
            </a:r>
          </a:p>
        </p:txBody>
      </p:sp>
      <p:sp>
        <p:nvSpPr>
          <p:cNvPr id="3" name="Content Placeholder 2"/>
          <p:cNvSpPr>
            <a:spLocks noGrp="1"/>
          </p:cNvSpPr>
          <p:nvPr>
            <p:ph idx="1"/>
          </p:nvPr>
        </p:nvSpPr>
        <p:spPr>
          <a:xfrm>
            <a:off x="1524000" y="1371600"/>
            <a:ext cx="9144000" cy="5410200"/>
          </a:xfrm>
        </p:spPr>
        <p:txBody>
          <a:bodyPr>
            <a:normAutofit/>
          </a:bodyPr>
          <a:lstStyle/>
          <a:p>
            <a:r>
              <a:rPr lang="en-US" dirty="0"/>
              <a:t>God appointed a time and a place where He would meet </a:t>
            </a:r>
            <a:r>
              <a:rPr lang="en-US" dirty="0" err="1"/>
              <a:t>Naaman</a:t>
            </a:r>
            <a:r>
              <a:rPr lang="en-US" dirty="0"/>
              <a:t> with salvation from his disease of leprosy.</a:t>
            </a:r>
          </a:p>
          <a:p>
            <a:r>
              <a:rPr lang="en-US" dirty="0"/>
              <a:t>Until </a:t>
            </a:r>
            <a:r>
              <a:rPr lang="en-US" dirty="0" err="1"/>
              <a:t>Naaman</a:t>
            </a:r>
            <a:r>
              <a:rPr lang="en-US" dirty="0"/>
              <a:t> came to the PLACE (THE JORDAN RIVER), and to the TIME (THE SEVENTH DIP), he was not cleansed.</a:t>
            </a:r>
          </a:p>
          <a:p>
            <a:r>
              <a:rPr lang="en-US" dirty="0"/>
              <a:t>Sounds a lot like the principle of God’s plan for man’s salvation in man’s obeying the Gospel.</a:t>
            </a:r>
          </a:p>
          <a:p>
            <a:r>
              <a:rPr lang="en-US" dirty="0"/>
              <a:t>It was OBEY and be HEALED, or DISOBEY and REMAIN AS A LEPER.</a:t>
            </a:r>
          </a:p>
        </p:txBody>
      </p:sp>
    </p:spTree>
    <p:extLst>
      <p:ext uri="{BB962C8B-B14F-4D97-AF65-F5344CB8AC3E}">
        <p14:creationId xmlns:p14="http://schemas.microsoft.com/office/powerpoint/2010/main" val="34671483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0"/>
              </a:schemeClr>
            </a:gs>
            <a:gs pos="9000">
              <a:schemeClr val="accent6">
                <a:lumMod val="60000"/>
                <a:lumOff val="40000"/>
              </a:schemeClr>
            </a:gs>
            <a:gs pos="92000">
              <a:schemeClr val="accent6">
                <a:lumMod val="60000"/>
                <a:lumOff val="40000"/>
              </a:schemeClr>
            </a:gs>
            <a:gs pos="100000">
              <a:schemeClr val="accent6">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68362"/>
          </a:xfrm>
        </p:spPr>
        <p:txBody>
          <a:bodyPr>
            <a:normAutofit/>
          </a:bodyPr>
          <a:lstStyle/>
          <a:p>
            <a:r>
              <a:rPr lang="en-US" dirty="0"/>
              <a:t>THE CAPTAIN</a:t>
            </a:r>
          </a:p>
        </p:txBody>
      </p:sp>
      <p:sp>
        <p:nvSpPr>
          <p:cNvPr id="3" name="Content Placeholder 2"/>
          <p:cNvSpPr>
            <a:spLocks noGrp="1"/>
          </p:cNvSpPr>
          <p:nvPr>
            <p:ph idx="1"/>
          </p:nvPr>
        </p:nvSpPr>
        <p:spPr>
          <a:xfrm>
            <a:off x="1524000" y="1219200"/>
            <a:ext cx="9144000" cy="5486400"/>
          </a:xfrm>
        </p:spPr>
        <p:txBody>
          <a:bodyPr>
            <a:normAutofit/>
          </a:bodyPr>
          <a:lstStyle/>
          <a:p>
            <a:r>
              <a:rPr lang="en-US" sz="3600" dirty="0"/>
              <a:t>Now notice the order of </a:t>
            </a:r>
            <a:r>
              <a:rPr lang="en-US" sz="3600" dirty="0" err="1"/>
              <a:t>Naaman’s</a:t>
            </a:r>
            <a:r>
              <a:rPr lang="en-US" sz="3600" dirty="0"/>
              <a:t> healing:</a:t>
            </a:r>
          </a:p>
          <a:p>
            <a:r>
              <a:rPr lang="en-US" sz="3600" dirty="0"/>
              <a:t>Belief . . . . . . “If I dip 7 times in Jordan, I will be healed.”</a:t>
            </a:r>
          </a:p>
          <a:p>
            <a:r>
              <a:rPr lang="en-US" sz="3600" dirty="0"/>
              <a:t>Obedience . . . . . . Seven dips in the Jordan River</a:t>
            </a:r>
          </a:p>
          <a:p>
            <a:r>
              <a:rPr lang="en-US" sz="3600" dirty="0"/>
              <a:t>Cleansing . . . . . . The benefit (blessing) received upon compliance to the command.</a:t>
            </a:r>
          </a:p>
          <a:p>
            <a:r>
              <a:rPr lang="en-US" sz="3600" dirty="0"/>
              <a:t>BELIEF + OBEDIENCE = CLEANSING</a:t>
            </a:r>
          </a:p>
        </p:txBody>
      </p:sp>
    </p:spTree>
    <p:extLst>
      <p:ext uri="{BB962C8B-B14F-4D97-AF65-F5344CB8AC3E}">
        <p14:creationId xmlns:p14="http://schemas.microsoft.com/office/powerpoint/2010/main" val="243658701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0"/>
              </a:schemeClr>
            </a:gs>
            <a:gs pos="9000">
              <a:schemeClr val="accent6">
                <a:lumMod val="60000"/>
                <a:lumOff val="40000"/>
              </a:schemeClr>
            </a:gs>
            <a:gs pos="92000">
              <a:schemeClr val="accent6">
                <a:lumMod val="60000"/>
                <a:lumOff val="40000"/>
              </a:schemeClr>
            </a:gs>
            <a:gs pos="100000">
              <a:schemeClr val="accent6">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 (Part two)</a:t>
            </a:r>
          </a:p>
        </p:txBody>
      </p:sp>
      <p:sp>
        <p:nvSpPr>
          <p:cNvPr id="3" name="Content Placeholder 2"/>
          <p:cNvSpPr>
            <a:spLocks noGrp="1"/>
          </p:cNvSpPr>
          <p:nvPr>
            <p:ph idx="1"/>
          </p:nvPr>
        </p:nvSpPr>
        <p:spPr>
          <a:xfrm>
            <a:off x="1600200" y="1600200"/>
            <a:ext cx="8610600" cy="5181600"/>
          </a:xfrm>
        </p:spPr>
        <p:txBody>
          <a:bodyPr>
            <a:normAutofit/>
          </a:bodyPr>
          <a:lstStyle/>
          <a:p>
            <a:r>
              <a:rPr lang="en-US" dirty="0"/>
              <a:t>After two lessons, we see how the story of the Captain can teach us lessons about baptism.</a:t>
            </a:r>
          </a:p>
          <a:p>
            <a:r>
              <a:rPr lang="en-US" dirty="0"/>
              <a:t>Many in the religious world may be able to understand this lesson,</a:t>
            </a:r>
          </a:p>
          <a:p>
            <a:r>
              <a:rPr lang="en-US" dirty="0"/>
              <a:t>But they fail to understand the parallel when      it comes to baptism.</a:t>
            </a:r>
          </a:p>
          <a:p>
            <a:r>
              <a:rPr lang="en-US" dirty="0"/>
              <a:t>We will see and learn the importance of baptism.</a:t>
            </a:r>
          </a:p>
          <a:p>
            <a:endParaRPr lang="en-US" dirty="0"/>
          </a:p>
        </p:txBody>
      </p:sp>
    </p:spTree>
    <p:extLst>
      <p:ext uri="{BB962C8B-B14F-4D97-AF65-F5344CB8AC3E}">
        <p14:creationId xmlns:p14="http://schemas.microsoft.com/office/powerpoint/2010/main" val="183315443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0"/>
              </a:schemeClr>
            </a:gs>
            <a:gs pos="9000">
              <a:schemeClr val="accent6">
                <a:lumMod val="60000"/>
                <a:lumOff val="40000"/>
              </a:schemeClr>
            </a:gs>
            <a:gs pos="92000">
              <a:schemeClr val="accent6">
                <a:lumMod val="60000"/>
                <a:lumOff val="40000"/>
              </a:schemeClr>
            </a:gs>
            <a:gs pos="100000">
              <a:schemeClr val="accent6">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2401"/>
            <a:ext cx="9144000" cy="3448050"/>
          </a:xfrm>
        </p:spPr>
        <p:txBody>
          <a:bodyPr>
            <a:normAutofit/>
          </a:bodyPr>
          <a:lstStyle/>
          <a:p>
            <a:r>
              <a:rPr lang="en-US" sz="7200" dirty="0">
                <a:solidFill>
                  <a:srgbClr val="C00000"/>
                </a:solidFill>
                <a:latin typeface="Algerian" panose="04020705040A02060702" pitchFamily="82" charset="0"/>
              </a:rPr>
              <a:t>Learning About </a:t>
            </a:r>
            <a:br>
              <a:rPr lang="en-US" sz="7200" dirty="0">
                <a:solidFill>
                  <a:srgbClr val="C00000"/>
                </a:solidFill>
                <a:latin typeface="Algerian" panose="04020705040A02060702" pitchFamily="82" charset="0"/>
              </a:rPr>
            </a:br>
            <a:r>
              <a:rPr lang="en-US" sz="7200" dirty="0">
                <a:solidFill>
                  <a:srgbClr val="C00000"/>
                </a:solidFill>
                <a:latin typeface="Algerian" panose="04020705040A02060702" pitchFamily="82" charset="0"/>
              </a:rPr>
              <a:t>Baptism From </a:t>
            </a:r>
            <a:br>
              <a:rPr lang="en-US" sz="7200" dirty="0">
                <a:solidFill>
                  <a:srgbClr val="C00000"/>
                </a:solidFill>
                <a:latin typeface="Algerian" panose="04020705040A02060702" pitchFamily="82" charset="0"/>
              </a:rPr>
            </a:br>
            <a:r>
              <a:rPr lang="en-US" sz="7200" dirty="0">
                <a:solidFill>
                  <a:srgbClr val="C00000"/>
                </a:solidFill>
                <a:latin typeface="Algerian" panose="04020705040A02060702" pitchFamily="82" charset="0"/>
              </a:rPr>
              <a:t>A Blind Man</a:t>
            </a:r>
          </a:p>
        </p:txBody>
      </p:sp>
      <p:sp>
        <p:nvSpPr>
          <p:cNvPr id="3" name="Subtitle 2"/>
          <p:cNvSpPr>
            <a:spLocks noGrp="1"/>
          </p:cNvSpPr>
          <p:nvPr>
            <p:ph type="subTitle" idx="1"/>
          </p:nvPr>
        </p:nvSpPr>
        <p:spPr>
          <a:xfrm>
            <a:off x="1600200" y="3886200"/>
            <a:ext cx="8915400" cy="2667000"/>
          </a:xfrm>
        </p:spPr>
        <p:txBody>
          <a:bodyPr>
            <a:normAutofit/>
          </a:bodyPr>
          <a:lstStyle/>
          <a:p>
            <a:r>
              <a:rPr lang="en-US" sz="4000" dirty="0">
                <a:solidFill>
                  <a:schemeClr val="tx1"/>
                </a:solidFill>
              </a:rPr>
              <a:t>It shall be our objective to reveal a Biblical truth frequently distorted by many groups in the religious world and outright denied by others.</a:t>
            </a:r>
          </a:p>
          <a:p>
            <a:endParaRPr lang="en-US" dirty="0"/>
          </a:p>
        </p:txBody>
      </p:sp>
    </p:spTree>
    <p:extLst>
      <p:ext uri="{BB962C8B-B14F-4D97-AF65-F5344CB8AC3E}">
        <p14:creationId xmlns:p14="http://schemas.microsoft.com/office/powerpoint/2010/main" val="2617196934"/>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0"/>
              </a:schemeClr>
            </a:gs>
            <a:gs pos="9000">
              <a:schemeClr val="accent6">
                <a:lumMod val="60000"/>
                <a:lumOff val="40000"/>
              </a:schemeClr>
            </a:gs>
            <a:gs pos="92000">
              <a:schemeClr val="accent6">
                <a:lumMod val="60000"/>
                <a:lumOff val="40000"/>
              </a:schemeClr>
            </a:gs>
            <a:gs pos="100000">
              <a:schemeClr val="accent6">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INTRODUCTION:</a:t>
            </a:r>
          </a:p>
        </p:txBody>
      </p:sp>
      <p:sp>
        <p:nvSpPr>
          <p:cNvPr id="3" name="Content Placeholder 2"/>
          <p:cNvSpPr>
            <a:spLocks noGrp="1"/>
          </p:cNvSpPr>
          <p:nvPr>
            <p:ph idx="1"/>
          </p:nvPr>
        </p:nvSpPr>
        <p:spPr>
          <a:xfrm>
            <a:off x="1524000" y="1219200"/>
            <a:ext cx="9144000" cy="5638800"/>
          </a:xfrm>
        </p:spPr>
        <p:txBody>
          <a:bodyPr>
            <a:normAutofit fontScale="92500" lnSpcReduction="10000"/>
          </a:bodyPr>
          <a:lstStyle/>
          <a:p>
            <a:r>
              <a:rPr lang="en-US" dirty="0"/>
              <a:t>Isaiah 1:18 – “Come now, and let us reason together," Says the LORD, "Though your sins are like scarlet, They shall be as white as snow; Though they are red like crimson, They shall be as wool.”</a:t>
            </a:r>
          </a:p>
          <a:p>
            <a:r>
              <a:rPr lang="en-US" dirty="0"/>
              <a:t>Our study for these sermons is entitled: </a:t>
            </a:r>
            <a:br>
              <a:rPr lang="en-US" dirty="0"/>
            </a:br>
            <a:r>
              <a:rPr lang="en-US" sz="3800" b="1" dirty="0"/>
              <a:t>“A Snake, A Captain, A Blind Man, &amp; Baptism”.</a:t>
            </a:r>
          </a:p>
          <a:p>
            <a:r>
              <a:rPr lang="en-US" dirty="0"/>
              <a:t>It shall be our objective to reveal a Biblical truth frequently distorted by many groups in the religious world and outright denied by others.</a:t>
            </a:r>
          </a:p>
          <a:p>
            <a:r>
              <a:rPr lang="en-US" dirty="0"/>
              <a:t>We shall proceed by examining each of the subject parts separately before establishing how in principle they are related.</a:t>
            </a:r>
          </a:p>
        </p:txBody>
      </p:sp>
    </p:spTree>
    <p:extLst>
      <p:ext uri="{BB962C8B-B14F-4D97-AF65-F5344CB8AC3E}">
        <p14:creationId xmlns:p14="http://schemas.microsoft.com/office/powerpoint/2010/main" val="202032229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0"/>
              </a:schemeClr>
            </a:gs>
            <a:gs pos="9000">
              <a:schemeClr val="accent6">
                <a:lumMod val="60000"/>
                <a:lumOff val="40000"/>
              </a:schemeClr>
            </a:gs>
            <a:gs pos="92000">
              <a:schemeClr val="accent6">
                <a:lumMod val="60000"/>
                <a:lumOff val="40000"/>
              </a:schemeClr>
            </a:gs>
            <a:gs pos="100000">
              <a:schemeClr val="accent6">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1524000" y="1143000"/>
            <a:ext cx="9144000" cy="5715000"/>
          </a:xfrm>
        </p:spPr>
        <p:txBody>
          <a:bodyPr>
            <a:normAutofit/>
          </a:bodyPr>
          <a:lstStyle/>
          <a:p>
            <a:r>
              <a:rPr lang="en-US" dirty="0"/>
              <a:t>Isaiah 1:18 – “Come now, and let us reason together," Says the LORD, "Though your sins are like scarlet, They shall be as white as snow; Though they are red like crimson, They shall be as wool.”</a:t>
            </a:r>
          </a:p>
          <a:p>
            <a:r>
              <a:rPr lang="en-US" dirty="0"/>
              <a:t>Our study for these sermons is entitled: </a:t>
            </a:r>
            <a:br>
              <a:rPr lang="en-US" dirty="0"/>
            </a:br>
            <a:r>
              <a:rPr lang="en-US" sz="3800" b="1" dirty="0"/>
              <a:t>“A Snake, A Captain, A Blind Man, &amp; Baptism”.</a:t>
            </a:r>
          </a:p>
          <a:p>
            <a:r>
              <a:rPr lang="en-US" dirty="0"/>
              <a:t>We shall proceed by examining each of the subject parts separately before establishing how in principle they are related.</a:t>
            </a:r>
          </a:p>
          <a:p>
            <a:endParaRPr lang="en-US" dirty="0"/>
          </a:p>
          <a:p>
            <a:endParaRPr lang="en-US" dirty="0"/>
          </a:p>
        </p:txBody>
      </p:sp>
    </p:spTree>
    <p:extLst>
      <p:ext uri="{BB962C8B-B14F-4D97-AF65-F5344CB8AC3E}">
        <p14:creationId xmlns:p14="http://schemas.microsoft.com/office/powerpoint/2010/main" val="167426496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0"/>
              </a:schemeClr>
            </a:gs>
            <a:gs pos="9000">
              <a:schemeClr val="accent6">
                <a:lumMod val="60000"/>
                <a:lumOff val="40000"/>
              </a:schemeClr>
            </a:gs>
            <a:gs pos="92000">
              <a:schemeClr val="accent6">
                <a:lumMod val="60000"/>
                <a:lumOff val="40000"/>
              </a:schemeClr>
            </a:gs>
            <a:gs pos="100000">
              <a:schemeClr val="accent6">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BLIND MAN</a:t>
            </a:r>
          </a:p>
        </p:txBody>
      </p:sp>
      <p:sp>
        <p:nvSpPr>
          <p:cNvPr id="3" name="Content Placeholder 2"/>
          <p:cNvSpPr>
            <a:spLocks noGrp="1"/>
          </p:cNvSpPr>
          <p:nvPr>
            <p:ph idx="1"/>
          </p:nvPr>
        </p:nvSpPr>
        <p:spPr>
          <a:xfrm>
            <a:off x="1600200" y="1371600"/>
            <a:ext cx="9067800" cy="5410200"/>
          </a:xfrm>
        </p:spPr>
        <p:txBody>
          <a:bodyPr>
            <a:normAutofit/>
          </a:bodyPr>
          <a:lstStyle/>
          <a:p>
            <a:r>
              <a:rPr lang="en-US" sz="3600" dirty="0"/>
              <a:t>The account of the blind man is found in John 9.</a:t>
            </a:r>
          </a:p>
          <a:p>
            <a:r>
              <a:rPr lang="en-US" sz="3600" dirty="0"/>
              <a:t>Not only was he blind, but he had been since his birth.</a:t>
            </a:r>
          </a:p>
          <a:p>
            <a:r>
              <a:rPr lang="en-US" sz="3600" dirty="0"/>
              <a:t>He had never had physical vision.</a:t>
            </a:r>
          </a:p>
          <a:p>
            <a:r>
              <a:rPr lang="en-US" sz="3600" dirty="0"/>
              <a:t>He had never seen a sunrise . . . or a sunset.</a:t>
            </a:r>
          </a:p>
          <a:p>
            <a:r>
              <a:rPr lang="en-US" sz="3600" dirty="0"/>
              <a:t>He had never seen the beautiful stars in the night sky,</a:t>
            </a:r>
          </a:p>
        </p:txBody>
      </p:sp>
    </p:spTree>
    <p:extLst>
      <p:ext uri="{BB962C8B-B14F-4D97-AF65-F5344CB8AC3E}">
        <p14:creationId xmlns:p14="http://schemas.microsoft.com/office/powerpoint/2010/main" val="136853258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0"/>
              </a:schemeClr>
            </a:gs>
            <a:gs pos="9000">
              <a:schemeClr val="accent6">
                <a:lumMod val="60000"/>
                <a:lumOff val="40000"/>
              </a:schemeClr>
            </a:gs>
            <a:gs pos="92000">
              <a:schemeClr val="accent6">
                <a:lumMod val="60000"/>
                <a:lumOff val="40000"/>
              </a:schemeClr>
            </a:gs>
            <a:gs pos="100000">
              <a:schemeClr val="accent6">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BLIND MAN</a:t>
            </a:r>
          </a:p>
        </p:txBody>
      </p:sp>
      <p:sp>
        <p:nvSpPr>
          <p:cNvPr id="3" name="Content Placeholder 2"/>
          <p:cNvSpPr>
            <a:spLocks noGrp="1"/>
          </p:cNvSpPr>
          <p:nvPr>
            <p:ph idx="1"/>
          </p:nvPr>
        </p:nvSpPr>
        <p:spPr>
          <a:xfrm>
            <a:off x="1524000" y="1295400"/>
            <a:ext cx="9144000" cy="5486400"/>
          </a:xfrm>
        </p:spPr>
        <p:txBody>
          <a:bodyPr>
            <a:normAutofit lnSpcReduction="10000"/>
          </a:bodyPr>
          <a:lstStyle/>
          <a:p>
            <a:r>
              <a:rPr lang="en-US" dirty="0"/>
              <a:t>Even though he lived in Jerusalem, he had never seen the beauties of the Jewish temple.</a:t>
            </a:r>
          </a:p>
          <a:p>
            <a:r>
              <a:rPr lang="en-US" dirty="0"/>
              <a:t>He had never seen the faces of his parents or any of his brothers or sisters, if any. </a:t>
            </a:r>
          </a:p>
          <a:p>
            <a:r>
              <a:rPr lang="en-US" dirty="0"/>
              <a:t>He had never seen a scroll on which was written God’s precious Word.</a:t>
            </a:r>
          </a:p>
          <a:p>
            <a:r>
              <a:rPr lang="en-US" dirty="0"/>
              <a:t>As Jesus was passing by he observed the sightless condition of this man and stopped to do something about it.</a:t>
            </a:r>
          </a:p>
          <a:p>
            <a:r>
              <a:rPr lang="en-US" dirty="0"/>
              <a:t>In so doing he declared Himself to be the “Light of the world” (John 9:5).</a:t>
            </a:r>
          </a:p>
        </p:txBody>
      </p:sp>
    </p:spTree>
    <p:extLst>
      <p:ext uri="{BB962C8B-B14F-4D97-AF65-F5344CB8AC3E}">
        <p14:creationId xmlns:p14="http://schemas.microsoft.com/office/powerpoint/2010/main" val="946901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0"/>
              </a:schemeClr>
            </a:gs>
            <a:gs pos="9000">
              <a:schemeClr val="accent6">
                <a:lumMod val="60000"/>
                <a:lumOff val="40000"/>
              </a:schemeClr>
            </a:gs>
            <a:gs pos="92000">
              <a:schemeClr val="accent6">
                <a:lumMod val="60000"/>
                <a:lumOff val="40000"/>
              </a:schemeClr>
            </a:gs>
            <a:gs pos="100000">
              <a:schemeClr val="accent6">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BLIND MAN</a:t>
            </a:r>
          </a:p>
        </p:txBody>
      </p:sp>
      <p:sp>
        <p:nvSpPr>
          <p:cNvPr id="3" name="Content Placeholder 2"/>
          <p:cNvSpPr>
            <a:spLocks noGrp="1"/>
          </p:cNvSpPr>
          <p:nvPr>
            <p:ph idx="1"/>
          </p:nvPr>
        </p:nvSpPr>
        <p:spPr>
          <a:xfrm>
            <a:off x="1524000" y="1143000"/>
            <a:ext cx="9067800" cy="5562600"/>
          </a:xfrm>
        </p:spPr>
        <p:txBody>
          <a:bodyPr>
            <a:normAutofit/>
          </a:bodyPr>
          <a:lstStyle/>
          <a:p>
            <a:r>
              <a:rPr lang="en-US" b="1" dirty="0"/>
              <a:t>John 9:6-7 </a:t>
            </a:r>
            <a:r>
              <a:rPr lang="en-US" dirty="0"/>
              <a:t>“When He had said these things, He spat on the ground and made clay with the saliva; and He anointed the eyes of the blind man with the clay. And He said to him, ‘Go, wash in the pool of Siloam’ (which is translated, Sent). So he went and washed, and came back seeing.”</a:t>
            </a:r>
          </a:p>
          <a:p>
            <a:r>
              <a:rPr lang="en-US" dirty="0"/>
              <a:t>The blind man had great faith to do exactly as Jesus had said.</a:t>
            </a:r>
          </a:p>
          <a:p>
            <a:r>
              <a:rPr lang="en-US" dirty="0"/>
              <a:t>His physical blindness had not resulted in spiritual blindness.</a:t>
            </a:r>
          </a:p>
        </p:txBody>
      </p:sp>
    </p:spTree>
    <p:extLst>
      <p:ext uri="{BB962C8B-B14F-4D97-AF65-F5344CB8AC3E}">
        <p14:creationId xmlns:p14="http://schemas.microsoft.com/office/powerpoint/2010/main" val="417773808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0"/>
              </a:schemeClr>
            </a:gs>
            <a:gs pos="9000">
              <a:schemeClr val="accent6">
                <a:lumMod val="60000"/>
                <a:lumOff val="40000"/>
              </a:schemeClr>
            </a:gs>
            <a:gs pos="92000">
              <a:schemeClr val="accent6">
                <a:lumMod val="60000"/>
                <a:lumOff val="40000"/>
              </a:schemeClr>
            </a:gs>
            <a:gs pos="100000">
              <a:schemeClr val="accent6">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BLIND MAN</a:t>
            </a:r>
          </a:p>
        </p:txBody>
      </p:sp>
      <p:sp>
        <p:nvSpPr>
          <p:cNvPr id="3" name="Content Placeholder 2"/>
          <p:cNvSpPr>
            <a:spLocks noGrp="1"/>
          </p:cNvSpPr>
          <p:nvPr>
            <p:ph idx="1"/>
          </p:nvPr>
        </p:nvSpPr>
        <p:spPr>
          <a:xfrm>
            <a:off x="1524000" y="1219200"/>
            <a:ext cx="9067800" cy="5562600"/>
          </a:xfrm>
        </p:spPr>
        <p:txBody>
          <a:bodyPr>
            <a:normAutofit fontScale="92500" lnSpcReduction="10000"/>
          </a:bodyPr>
          <a:lstStyle/>
          <a:p>
            <a:r>
              <a:rPr lang="en-US" dirty="0"/>
              <a:t>In the great sermon on the mount, Jesus said – “Not everyone who says to Me, "Lord, Lord,” shall enter the kingdom of heaven, but he who does the will of My Father in heaven” (Matthew 7:21).</a:t>
            </a:r>
          </a:p>
          <a:p>
            <a:r>
              <a:rPr lang="en-US" dirty="0"/>
              <a:t>Decades later James would write in James 2:24 – “You see then that a man is justified by works, and not by faith only.”</a:t>
            </a:r>
          </a:p>
          <a:p>
            <a:r>
              <a:rPr lang="en-US" dirty="0"/>
              <a:t>Faith in God never calls a command of Jesus nonessential or unnecessary.</a:t>
            </a:r>
          </a:p>
          <a:p>
            <a:r>
              <a:rPr lang="en-US" dirty="0"/>
              <a:t>Until the blind man did what Jesus told him to do, he remained without his sight and the healing that he desired.</a:t>
            </a:r>
          </a:p>
        </p:txBody>
      </p:sp>
    </p:spTree>
    <p:extLst>
      <p:ext uri="{BB962C8B-B14F-4D97-AF65-F5344CB8AC3E}">
        <p14:creationId xmlns:p14="http://schemas.microsoft.com/office/powerpoint/2010/main" val="24621769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0"/>
              </a:schemeClr>
            </a:gs>
            <a:gs pos="9000">
              <a:schemeClr val="accent6">
                <a:lumMod val="60000"/>
                <a:lumOff val="40000"/>
              </a:schemeClr>
            </a:gs>
            <a:gs pos="92000">
              <a:schemeClr val="accent6">
                <a:lumMod val="60000"/>
                <a:lumOff val="40000"/>
              </a:schemeClr>
            </a:gs>
            <a:gs pos="100000">
              <a:schemeClr val="accent6">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BLIND MAN</a:t>
            </a:r>
          </a:p>
        </p:txBody>
      </p:sp>
      <p:sp>
        <p:nvSpPr>
          <p:cNvPr id="3" name="Content Placeholder 2"/>
          <p:cNvSpPr>
            <a:spLocks noGrp="1"/>
          </p:cNvSpPr>
          <p:nvPr>
            <p:ph idx="1"/>
          </p:nvPr>
        </p:nvSpPr>
        <p:spPr>
          <a:xfrm>
            <a:off x="1524000" y="1447800"/>
            <a:ext cx="9144000" cy="5334000"/>
          </a:xfrm>
        </p:spPr>
        <p:txBody>
          <a:bodyPr>
            <a:normAutofit/>
          </a:bodyPr>
          <a:lstStyle/>
          <a:p>
            <a:r>
              <a:rPr lang="en-US" sz="3600" dirty="0"/>
              <a:t>Please observe:</a:t>
            </a:r>
          </a:p>
          <a:p>
            <a:r>
              <a:rPr lang="en-US" sz="3600" dirty="0"/>
              <a:t>Jesus told him WHEN he would be healed.</a:t>
            </a:r>
          </a:p>
          <a:p>
            <a:r>
              <a:rPr lang="en-US" sz="3600" dirty="0"/>
              <a:t>Jesus appointed a PLACE where he would be healed.</a:t>
            </a:r>
          </a:p>
          <a:p>
            <a:r>
              <a:rPr lang="en-US" sz="3600" dirty="0"/>
              <a:t>When the blind man came to that TIME (WHEN HE WASHED THE CLAY FROM HIS EYES) and the PLACE (Pool of Siloam, he was HEALED.</a:t>
            </a:r>
          </a:p>
        </p:txBody>
      </p:sp>
    </p:spTree>
    <p:extLst>
      <p:ext uri="{BB962C8B-B14F-4D97-AF65-F5344CB8AC3E}">
        <p14:creationId xmlns:p14="http://schemas.microsoft.com/office/powerpoint/2010/main" val="31120040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0"/>
              </a:schemeClr>
            </a:gs>
            <a:gs pos="9000">
              <a:schemeClr val="accent6">
                <a:lumMod val="60000"/>
                <a:lumOff val="40000"/>
              </a:schemeClr>
            </a:gs>
            <a:gs pos="92000">
              <a:schemeClr val="accent6">
                <a:lumMod val="60000"/>
                <a:lumOff val="40000"/>
              </a:schemeClr>
            </a:gs>
            <a:gs pos="100000">
              <a:schemeClr val="accent6">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BLIND MAN</a:t>
            </a:r>
          </a:p>
        </p:txBody>
      </p:sp>
      <p:sp>
        <p:nvSpPr>
          <p:cNvPr id="3" name="Content Placeholder 2"/>
          <p:cNvSpPr>
            <a:spLocks noGrp="1"/>
          </p:cNvSpPr>
          <p:nvPr>
            <p:ph idx="1"/>
          </p:nvPr>
        </p:nvSpPr>
        <p:spPr>
          <a:xfrm>
            <a:off x="1600200" y="1447800"/>
            <a:ext cx="9067800" cy="5257800"/>
          </a:xfrm>
        </p:spPr>
        <p:txBody>
          <a:bodyPr>
            <a:normAutofit/>
          </a:bodyPr>
          <a:lstStyle/>
          <a:p>
            <a:r>
              <a:rPr lang="en-US" sz="3600" dirty="0"/>
              <a:t>“Was this clay or water salvation?”</a:t>
            </a:r>
          </a:p>
          <a:p>
            <a:r>
              <a:rPr lang="en-US" sz="3600" dirty="0"/>
              <a:t>No! This was not water or clay salvation.</a:t>
            </a:r>
          </a:p>
          <a:p>
            <a:r>
              <a:rPr lang="en-US" sz="3600" dirty="0"/>
              <a:t>Washing in the Pool of Siloam did not explain HOW the blind man received his sight but WHEN.</a:t>
            </a:r>
          </a:p>
          <a:p>
            <a:r>
              <a:rPr lang="en-US" sz="3600" dirty="0"/>
              <a:t>Jesus used the clay and the water as instruments in testing the man’s faith.</a:t>
            </a:r>
          </a:p>
        </p:txBody>
      </p:sp>
    </p:spTree>
    <p:extLst>
      <p:ext uri="{BB962C8B-B14F-4D97-AF65-F5344CB8AC3E}">
        <p14:creationId xmlns:p14="http://schemas.microsoft.com/office/powerpoint/2010/main" val="389648300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0"/>
              </a:schemeClr>
            </a:gs>
            <a:gs pos="9000">
              <a:schemeClr val="accent6">
                <a:lumMod val="60000"/>
                <a:lumOff val="40000"/>
              </a:schemeClr>
            </a:gs>
            <a:gs pos="92000">
              <a:schemeClr val="accent6">
                <a:lumMod val="60000"/>
                <a:lumOff val="40000"/>
              </a:schemeClr>
            </a:gs>
            <a:gs pos="100000">
              <a:schemeClr val="accent6">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BLIND MAN</a:t>
            </a:r>
          </a:p>
        </p:txBody>
      </p:sp>
      <p:sp>
        <p:nvSpPr>
          <p:cNvPr id="3" name="Content Placeholder 2"/>
          <p:cNvSpPr>
            <a:spLocks noGrp="1"/>
          </p:cNvSpPr>
          <p:nvPr>
            <p:ph idx="1"/>
          </p:nvPr>
        </p:nvSpPr>
        <p:spPr>
          <a:xfrm>
            <a:off x="1524000" y="1600200"/>
            <a:ext cx="9067800" cy="5181600"/>
          </a:xfrm>
        </p:spPr>
        <p:txBody>
          <a:bodyPr/>
          <a:lstStyle/>
          <a:p>
            <a:r>
              <a:rPr lang="en-US" dirty="0"/>
              <a:t>Could Jesus have given this man sight right away?</a:t>
            </a:r>
          </a:p>
          <a:p>
            <a:r>
              <a:rPr lang="en-US" dirty="0"/>
              <a:t>Could Jesus just speak the words and the man’s eyes be opened?</a:t>
            </a:r>
          </a:p>
          <a:p>
            <a:r>
              <a:rPr lang="en-US" dirty="0"/>
              <a:t>Sure He could have, but there is a lesson that we are required to know.</a:t>
            </a:r>
          </a:p>
          <a:p>
            <a:r>
              <a:rPr lang="en-US" sz="3600" dirty="0">
                <a:solidFill>
                  <a:srgbClr val="C00000"/>
                </a:solidFill>
              </a:rPr>
              <a:t>Salvation and blessings come </a:t>
            </a:r>
            <a:r>
              <a:rPr lang="en-US" sz="3600" b="1" u="sng" dirty="0">
                <a:solidFill>
                  <a:srgbClr val="C00000"/>
                </a:solidFill>
              </a:rPr>
              <a:t>AFTER</a:t>
            </a:r>
            <a:r>
              <a:rPr lang="en-US" sz="3600" dirty="0">
                <a:solidFill>
                  <a:srgbClr val="C00000"/>
                </a:solidFill>
              </a:rPr>
              <a:t> obedience on our part.</a:t>
            </a:r>
          </a:p>
        </p:txBody>
      </p:sp>
    </p:spTree>
    <p:extLst>
      <p:ext uri="{BB962C8B-B14F-4D97-AF65-F5344CB8AC3E}">
        <p14:creationId xmlns:p14="http://schemas.microsoft.com/office/powerpoint/2010/main" val="132239407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0"/>
              </a:schemeClr>
            </a:gs>
            <a:gs pos="9000">
              <a:schemeClr val="accent6">
                <a:lumMod val="60000"/>
                <a:lumOff val="40000"/>
              </a:schemeClr>
            </a:gs>
            <a:gs pos="92000">
              <a:schemeClr val="accent6">
                <a:lumMod val="60000"/>
                <a:lumOff val="40000"/>
              </a:schemeClr>
            </a:gs>
            <a:gs pos="100000">
              <a:schemeClr val="accent6">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SNAKE</a:t>
            </a:r>
          </a:p>
        </p:txBody>
      </p:sp>
      <p:sp>
        <p:nvSpPr>
          <p:cNvPr id="3" name="Content Placeholder 2"/>
          <p:cNvSpPr>
            <a:spLocks noGrp="1"/>
          </p:cNvSpPr>
          <p:nvPr>
            <p:ph idx="1"/>
          </p:nvPr>
        </p:nvSpPr>
        <p:spPr>
          <a:xfrm>
            <a:off x="1524000" y="1295400"/>
            <a:ext cx="9144000" cy="5410200"/>
          </a:xfrm>
        </p:spPr>
        <p:txBody>
          <a:bodyPr>
            <a:normAutofit fontScale="85000" lnSpcReduction="20000"/>
          </a:bodyPr>
          <a:lstStyle/>
          <a:p>
            <a:r>
              <a:rPr lang="en-US" dirty="0"/>
              <a:t>The account of the snake is found in the Old Testament in Numbers 21:4-9.</a:t>
            </a:r>
          </a:p>
          <a:p>
            <a:r>
              <a:rPr lang="en-US" dirty="0"/>
              <a:t>Before examining that passage, permit me to say this about the Old Testament.</a:t>
            </a:r>
          </a:p>
          <a:p>
            <a:r>
              <a:rPr lang="en-US" dirty="0"/>
              <a:t>To Christians, the Old Testament is grand for learning and admonition.</a:t>
            </a:r>
          </a:p>
          <a:p>
            <a:r>
              <a:rPr lang="en-US" dirty="0"/>
              <a:t>The apostle Paul wrote in Romans 15:4 – “For whatever things were written before were written for our learning, that we through the patience and comfort of the Scriptures might have hope.”</a:t>
            </a:r>
          </a:p>
          <a:p>
            <a:r>
              <a:rPr lang="en-US" dirty="0"/>
              <a:t>We hear him again in 1 Corinthians 10:11 – “Now all these things happened to them as examples, and they were written for our admonition, upon whom the ends of the ages have come.”</a:t>
            </a:r>
          </a:p>
        </p:txBody>
      </p:sp>
    </p:spTree>
    <p:extLst>
      <p:ext uri="{BB962C8B-B14F-4D97-AF65-F5344CB8AC3E}">
        <p14:creationId xmlns:p14="http://schemas.microsoft.com/office/powerpoint/2010/main" val="35279181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0"/>
              </a:schemeClr>
            </a:gs>
            <a:gs pos="9000">
              <a:schemeClr val="accent6">
                <a:lumMod val="60000"/>
                <a:lumOff val="40000"/>
              </a:schemeClr>
            </a:gs>
            <a:gs pos="92000">
              <a:schemeClr val="accent6">
                <a:lumMod val="60000"/>
                <a:lumOff val="40000"/>
              </a:schemeClr>
            </a:gs>
            <a:gs pos="100000">
              <a:schemeClr val="accent6">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SNAKE</a:t>
            </a:r>
          </a:p>
        </p:txBody>
      </p:sp>
      <p:sp>
        <p:nvSpPr>
          <p:cNvPr id="3" name="Content Placeholder 2"/>
          <p:cNvSpPr>
            <a:spLocks noGrp="1"/>
          </p:cNvSpPr>
          <p:nvPr>
            <p:ph idx="1"/>
          </p:nvPr>
        </p:nvSpPr>
        <p:spPr>
          <a:xfrm>
            <a:off x="1524000" y="1219200"/>
            <a:ext cx="9144000" cy="5638800"/>
          </a:xfrm>
        </p:spPr>
        <p:txBody>
          <a:bodyPr>
            <a:normAutofit fontScale="85000" lnSpcReduction="10000"/>
          </a:bodyPr>
          <a:lstStyle/>
          <a:p>
            <a:r>
              <a:rPr lang="en-US" dirty="0"/>
              <a:t>But as a law the Old Law has been fulfilled and was taken out of the way when Jesus died on the cross at Golgotha on that Friday afternoon before Pentecost.</a:t>
            </a:r>
          </a:p>
          <a:p>
            <a:r>
              <a:rPr lang="en-US" dirty="0"/>
              <a:t>Colossians 2:14-15 – “Having wiped out the handwriting of requirements that was against us, which was contrary to us. And He has taken it out of the way, having nailed it to the cross. Having disarmed principalities and powers, He made a public spectacle of them, triumphing over them in it.”</a:t>
            </a:r>
          </a:p>
          <a:p>
            <a:r>
              <a:rPr lang="en-US" dirty="0"/>
              <a:t>The Bible says in 2 Peter 1:21 – “For prophecy never came by the will of man, but holy men of God spoke as they were moved by the Holy Spirit.”</a:t>
            </a:r>
          </a:p>
          <a:p>
            <a:r>
              <a:rPr lang="en-US" dirty="0"/>
              <a:t>In Hebrews 7:22 we are told – “By so much more Jesus has become a surety of a better covenant.” </a:t>
            </a:r>
            <a:br>
              <a:rPr lang="en-US" dirty="0"/>
            </a:br>
            <a:r>
              <a:rPr lang="en-US" dirty="0"/>
              <a:t>Better than what? Better than the Old Testament Law. </a:t>
            </a:r>
          </a:p>
        </p:txBody>
      </p:sp>
    </p:spTree>
    <p:extLst>
      <p:ext uri="{BB962C8B-B14F-4D97-AF65-F5344CB8AC3E}">
        <p14:creationId xmlns:p14="http://schemas.microsoft.com/office/powerpoint/2010/main" val="324322056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0"/>
              </a:schemeClr>
            </a:gs>
            <a:gs pos="9000">
              <a:schemeClr val="accent6">
                <a:lumMod val="60000"/>
                <a:lumOff val="40000"/>
              </a:schemeClr>
            </a:gs>
            <a:gs pos="92000">
              <a:schemeClr val="accent6">
                <a:lumMod val="60000"/>
                <a:lumOff val="40000"/>
              </a:schemeClr>
            </a:gs>
            <a:gs pos="100000">
              <a:schemeClr val="accent6">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SNAKE</a:t>
            </a:r>
          </a:p>
        </p:txBody>
      </p:sp>
      <p:sp>
        <p:nvSpPr>
          <p:cNvPr id="3" name="Content Placeholder 2"/>
          <p:cNvSpPr>
            <a:spLocks noGrp="1"/>
          </p:cNvSpPr>
          <p:nvPr>
            <p:ph idx="1"/>
          </p:nvPr>
        </p:nvSpPr>
        <p:spPr>
          <a:xfrm>
            <a:off x="1524000" y="1219200"/>
            <a:ext cx="9067800" cy="5562600"/>
          </a:xfrm>
        </p:spPr>
        <p:txBody>
          <a:bodyPr>
            <a:normAutofit fontScale="85000" lnSpcReduction="20000"/>
          </a:bodyPr>
          <a:lstStyle/>
          <a:p>
            <a:r>
              <a:rPr lang="en-US" dirty="0"/>
              <a:t>Words could not be plainer than these found in Hebrews 9:15 – “And for this reason He is the Mediator of the new covenant, by means of death, for the redemption of the transgressions under the first covenant, that those who are called may receive the promise of the eternal inheritance.”</a:t>
            </a:r>
          </a:p>
          <a:p>
            <a:r>
              <a:rPr lang="en-US" dirty="0"/>
              <a:t>Listen to the Bible’s pronouncement on those today who are attempting to live by the Old Testament Law during the New Testament Age. We read in Galatians 5:4 – “You have (1) become estranged from Christ, you who attempt to be justified by law; (2) you have fallen from grace.”</a:t>
            </a:r>
          </a:p>
          <a:p>
            <a:r>
              <a:rPr lang="en-US" dirty="0"/>
              <a:t>If salvation is to be found by following the Old Testament law, then Christ died a meaningless death.</a:t>
            </a:r>
          </a:p>
          <a:p>
            <a:r>
              <a:rPr lang="en-US" dirty="0"/>
              <a:t>Hear the apostle Paul in Galatians 2:21 – “I do not set aside the grace of God; for if righteousness comes through the law, then Christ died in vain.”</a:t>
            </a:r>
          </a:p>
        </p:txBody>
      </p:sp>
    </p:spTree>
    <p:extLst>
      <p:ext uri="{BB962C8B-B14F-4D97-AF65-F5344CB8AC3E}">
        <p14:creationId xmlns:p14="http://schemas.microsoft.com/office/powerpoint/2010/main" val="215212456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0"/>
              </a:schemeClr>
            </a:gs>
            <a:gs pos="9000">
              <a:schemeClr val="accent6">
                <a:lumMod val="60000"/>
                <a:lumOff val="40000"/>
              </a:schemeClr>
            </a:gs>
            <a:gs pos="92000">
              <a:schemeClr val="accent6">
                <a:lumMod val="60000"/>
                <a:lumOff val="40000"/>
              </a:schemeClr>
            </a:gs>
            <a:gs pos="100000">
              <a:schemeClr val="accent6">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SNAKE</a:t>
            </a:r>
          </a:p>
        </p:txBody>
      </p:sp>
      <p:sp>
        <p:nvSpPr>
          <p:cNvPr id="3" name="Content Placeholder 2"/>
          <p:cNvSpPr>
            <a:spLocks noGrp="1"/>
          </p:cNvSpPr>
          <p:nvPr>
            <p:ph idx="1"/>
          </p:nvPr>
        </p:nvSpPr>
        <p:spPr>
          <a:xfrm>
            <a:off x="1524000" y="1295400"/>
            <a:ext cx="9067800" cy="5486400"/>
          </a:xfrm>
        </p:spPr>
        <p:txBody>
          <a:bodyPr>
            <a:normAutofit/>
          </a:bodyPr>
          <a:lstStyle/>
          <a:p>
            <a:r>
              <a:rPr lang="en-US" sz="4000" dirty="0"/>
              <a:t>In the Old Testament, God demanded exact obedience to His every word.</a:t>
            </a:r>
          </a:p>
          <a:p>
            <a:r>
              <a:rPr lang="en-US" sz="4000" dirty="0"/>
              <a:t>In it are examples of men and women who endeavored to live by the law God had given them.</a:t>
            </a:r>
          </a:p>
          <a:p>
            <a:r>
              <a:rPr lang="en-US" sz="4000" dirty="0"/>
              <a:t>It is learned from the Old Testament that God blesses man </a:t>
            </a:r>
            <a:r>
              <a:rPr lang="en-US" sz="4000" b="1" u="sng" dirty="0"/>
              <a:t>only</a:t>
            </a:r>
            <a:r>
              <a:rPr lang="en-US" sz="4000" dirty="0"/>
              <a:t> when man obeys God.</a:t>
            </a:r>
          </a:p>
        </p:txBody>
      </p:sp>
    </p:spTree>
    <p:extLst>
      <p:ext uri="{BB962C8B-B14F-4D97-AF65-F5344CB8AC3E}">
        <p14:creationId xmlns:p14="http://schemas.microsoft.com/office/powerpoint/2010/main" val="367763539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0"/>
              </a:schemeClr>
            </a:gs>
            <a:gs pos="9000">
              <a:schemeClr val="accent6">
                <a:lumMod val="60000"/>
                <a:lumOff val="40000"/>
              </a:schemeClr>
            </a:gs>
            <a:gs pos="92000">
              <a:schemeClr val="accent6">
                <a:lumMod val="60000"/>
                <a:lumOff val="40000"/>
              </a:schemeClr>
            </a:gs>
            <a:gs pos="100000">
              <a:schemeClr val="accent6">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SNAKE</a:t>
            </a:r>
          </a:p>
        </p:txBody>
      </p:sp>
      <p:sp>
        <p:nvSpPr>
          <p:cNvPr id="3" name="Content Placeholder 2"/>
          <p:cNvSpPr>
            <a:spLocks noGrp="1"/>
          </p:cNvSpPr>
          <p:nvPr>
            <p:ph idx="1"/>
          </p:nvPr>
        </p:nvSpPr>
        <p:spPr>
          <a:xfrm>
            <a:off x="1524000" y="1295400"/>
            <a:ext cx="9144000" cy="5486400"/>
          </a:xfrm>
        </p:spPr>
        <p:txBody>
          <a:bodyPr/>
          <a:lstStyle/>
          <a:p>
            <a:r>
              <a:rPr lang="en-US" dirty="0"/>
              <a:t>One such example is that found in the record of the brass snake.</a:t>
            </a:r>
          </a:p>
          <a:p>
            <a:r>
              <a:rPr lang="en-US" dirty="0"/>
              <a:t>With a mighty hand God led Israel out of the bondage of Egypt, and for forty years they wandered in the wilderness.</a:t>
            </a:r>
          </a:p>
          <a:p>
            <a:r>
              <a:rPr lang="en-US" dirty="0"/>
              <a:t>They often sinned.</a:t>
            </a:r>
          </a:p>
          <a:p>
            <a:r>
              <a:rPr lang="en-US" dirty="0"/>
              <a:t>On one occasion they murmured against God because of the bread, or manna, He fed them.</a:t>
            </a:r>
          </a:p>
        </p:txBody>
      </p:sp>
    </p:spTree>
    <p:extLst>
      <p:ext uri="{BB962C8B-B14F-4D97-AF65-F5344CB8AC3E}">
        <p14:creationId xmlns:p14="http://schemas.microsoft.com/office/powerpoint/2010/main" val="428116895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0"/>
              </a:schemeClr>
            </a:gs>
            <a:gs pos="9000">
              <a:schemeClr val="accent6">
                <a:lumMod val="60000"/>
                <a:lumOff val="40000"/>
              </a:schemeClr>
            </a:gs>
            <a:gs pos="92000">
              <a:schemeClr val="accent6">
                <a:lumMod val="60000"/>
                <a:lumOff val="40000"/>
              </a:schemeClr>
            </a:gs>
            <a:gs pos="100000">
              <a:schemeClr val="accent6">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14400"/>
          </a:xfrm>
        </p:spPr>
        <p:txBody>
          <a:bodyPr>
            <a:normAutofit/>
          </a:bodyPr>
          <a:lstStyle/>
          <a:p>
            <a:r>
              <a:rPr lang="en-US" dirty="0"/>
              <a:t>THE SNAKE</a:t>
            </a:r>
          </a:p>
        </p:txBody>
      </p:sp>
      <p:sp>
        <p:nvSpPr>
          <p:cNvPr id="3" name="Content Placeholder 2"/>
          <p:cNvSpPr>
            <a:spLocks noGrp="1"/>
          </p:cNvSpPr>
          <p:nvPr>
            <p:ph idx="1"/>
          </p:nvPr>
        </p:nvSpPr>
        <p:spPr>
          <a:xfrm>
            <a:off x="1524000" y="914400"/>
            <a:ext cx="9144000" cy="5867400"/>
          </a:xfrm>
        </p:spPr>
        <p:txBody>
          <a:bodyPr>
            <a:normAutofit fontScale="85000" lnSpcReduction="10000"/>
          </a:bodyPr>
          <a:lstStyle/>
          <a:p>
            <a:r>
              <a:rPr lang="en-US" sz="3300" b="1" dirty="0"/>
              <a:t>Numbers 21:5-9 </a:t>
            </a:r>
            <a:r>
              <a:rPr lang="en-US" dirty="0"/>
              <a:t>– “And the people spoke against God and against Moses: "Why have you brought us up out of Egypt to die in the wilderness? For there is no food and no water, and our soul loathes this worthless bread." So the LORD sent fiery serpents among the people, and they bit the people; and many of the people of Israel died. Therefore the people came to Moses, and said, ‘We have sinned, for we have spoken against the LORD and against you; pray to the LORD that He take away the serpents from us.’ So Moses prayed for the people. Then the LORD said to Moses, ‘Make a fiery serpent, and set it on a pole; and it shall be that everyone who is bitten, when he looks at it, shall live.’ So Moses made a bronze serpent, and put it on a pole; and so it was, if a serpent had bitten anyone, when he looked at the bronze serpent, he lived.”</a:t>
            </a:r>
          </a:p>
        </p:txBody>
      </p:sp>
    </p:spTree>
    <p:extLst>
      <p:ext uri="{BB962C8B-B14F-4D97-AF65-F5344CB8AC3E}">
        <p14:creationId xmlns:p14="http://schemas.microsoft.com/office/powerpoint/2010/main" val="24352365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3115</Words>
  <Application>Microsoft Office PowerPoint</Application>
  <PresentationFormat>Widescreen</PresentationFormat>
  <Paragraphs>182</Paragraphs>
  <Slides>37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Algerian</vt:lpstr>
      <vt:lpstr>Arial</vt:lpstr>
      <vt:lpstr>Calibri</vt:lpstr>
      <vt:lpstr>1_Office Theme</vt:lpstr>
      <vt:lpstr>Learning About Baptism From A Snake, Captain         &amp; A Blind Man</vt:lpstr>
      <vt:lpstr>Learning About Baptism From  A Snake</vt:lpstr>
      <vt:lpstr>INTRODUCTION:</vt:lpstr>
      <vt:lpstr>THE SNAKE</vt:lpstr>
      <vt:lpstr>THE SNAKE</vt:lpstr>
      <vt:lpstr>THE SNAKE</vt:lpstr>
      <vt:lpstr>THE SNAKE</vt:lpstr>
      <vt:lpstr>THE SNAKE</vt:lpstr>
      <vt:lpstr>THE SNAKE</vt:lpstr>
      <vt:lpstr>THE SNAKE</vt:lpstr>
      <vt:lpstr>THE SNAKE</vt:lpstr>
      <vt:lpstr>THE SNAKE</vt:lpstr>
      <vt:lpstr>THE SNAKE</vt:lpstr>
      <vt:lpstr>CONCLUSION (PART ONE)</vt:lpstr>
      <vt:lpstr>Learning About Baptism From  A Captain</vt:lpstr>
      <vt:lpstr>INTRODUCTION</vt:lpstr>
      <vt:lpstr>THE CAPTAIN</vt:lpstr>
      <vt:lpstr>THE CAPTAIN</vt:lpstr>
      <vt:lpstr>THE CAPTAIN</vt:lpstr>
      <vt:lpstr>THE CAPTAIN</vt:lpstr>
      <vt:lpstr>THE CAPTAIN</vt:lpstr>
      <vt:lpstr>THE CAPTAIN</vt:lpstr>
      <vt:lpstr>THE CAPTAIN</vt:lpstr>
      <vt:lpstr>THE CAPTAIN</vt:lpstr>
      <vt:lpstr>THE CAPTAIN</vt:lpstr>
      <vt:lpstr>THE CAPTAIN</vt:lpstr>
      <vt:lpstr>THE CAPTAIN</vt:lpstr>
      <vt:lpstr>CONCLUSION (Part two)</vt:lpstr>
      <vt:lpstr>Learning About  Baptism From  A Blind Man</vt:lpstr>
      <vt:lpstr>INTRODUCTION</vt:lpstr>
      <vt:lpstr>A BLIND MAN</vt:lpstr>
      <vt:lpstr>A BLIND MAN</vt:lpstr>
      <vt:lpstr>A BLIND MAN</vt:lpstr>
      <vt:lpstr>A BLIND MAN</vt:lpstr>
      <vt:lpstr>A BLIND MAN</vt:lpstr>
      <vt:lpstr>A BLIND MAN</vt:lpstr>
      <vt:lpstr>A BLIND MAN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About Baptism From A Snake, Captain &amp; A Blind Man</dc:title>
  <dc:creator>David Burris</dc:creator>
  <cp:lastModifiedBy>David Burris</cp:lastModifiedBy>
  <cp:revision>2</cp:revision>
  <dcterms:created xsi:type="dcterms:W3CDTF">2021-08-15T03:40:22Z</dcterms:created>
  <dcterms:modified xsi:type="dcterms:W3CDTF">2021-08-15T03:47:46Z</dcterms:modified>
</cp:coreProperties>
</file>