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 id="2147483690" r:id="rId6"/>
    <p:sldMasterId id="2147483702" r:id="rId7"/>
    <p:sldMasterId id="2147483714" r:id="rId8"/>
  </p:sldMasterIdLst>
  <p:notesMasterIdLst>
    <p:notesMasterId r:id="rId62"/>
  </p:notesMasterIdLst>
  <p:handoutMasterIdLst>
    <p:handoutMasterId r:id="rId63"/>
  </p:handoutMasterIdLst>
  <p:sldIdLst>
    <p:sldId id="256" r:id="rId9"/>
    <p:sldId id="4923" r:id="rId10"/>
    <p:sldId id="257" r:id="rId11"/>
    <p:sldId id="264" r:id="rId12"/>
    <p:sldId id="265" r:id="rId13"/>
    <p:sldId id="258" r:id="rId14"/>
    <p:sldId id="259" r:id="rId15"/>
    <p:sldId id="260" r:id="rId16"/>
    <p:sldId id="261" r:id="rId17"/>
    <p:sldId id="262" r:id="rId18"/>
    <p:sldId id="263" r:id="rId19"/>
    <p:sldId id="266" r:id="rId20"/>
    <p:sldId id="267" r:id="rId21"/>
    <p:sldId id="268" r:id="rId22"/>
    <p:sldId id="269" r:id="rId23"/>
    <p:sldId id="270"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71" r:id="rId38"/>
    <p:sldId id="272" r:id="rId39"/>
    <p:sldId id="273" r:id="rId40"/>
    <p:sldId id="274" r:id="rId41"/>
    <p:sldId id="275"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5422"/>
    <a:srgbClr val="012F45"/>
    <a:srgbClr val="BF0045"/>
    <a:srgbClr val="FF00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3217" autoAdjust="0"/>
  </p:normalViewPr>
  <p:slideViewPr>
    <p:cSldViewPr snapToGrid="0" snapToObjects="1">
      <p:cViewPr varScale="1">
        <p:scale>
          <a:sx n="114" d="100"/>
          <a:sy n="114" d="100"/>
        </p:scale>
        <p:origin x="414" y="11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7DA1CD-7AC5-4A0B-83BE-3886FED7E8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FB56BE-4ADC-4C44-A640-44E21205A3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895F05-D089-4C88-A095-BFEAD369CCC9}" type="datetimeFigureOut">
              <a:rPr lang="en-US" smtClean="0"/>
              <a:t>9/18/2021</a:t>
            </a:fld>
            <a:endParaRPr lang="en-US" dirty="0"/>
          </a:p>
        </p:txBody>
      </p:sp>
      <p:sp>
        <p:nvSpPr>
          <p:cNvPr id="4" name="Footer Placeholder 3">
            <a:extLst>
              <a:ext uri="{FF2B5EF4-FFF2-40B4-BE49-F238E27FC236}">
                <a16:creationId xmlns:a16="http://schemas.microsoft.com/office/drawing/2014/main" id="{64E8FC67-756E-4306-9DB6-A32A60A543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E3C4D54-1532-4F4C-91D0-3E67BA89C0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D8FDAB-B104-48AE-A3C9-654617567591}" type="slidenum">
              <a:rPr lang="en-US" smtClean="0"/>
              <a:t>‹#›</a:t>
            </a:fld>
            <a:endParaRPr lang="en-US" dirty="0"/>
          </a:p>
        </p:txBody>
      </p:sp>
    </p:spTree>
    <p:extLst>
      <p:ext uri="{BB962C8B-B14F-4D97-AF65-F5344CB8AC3E}">
        <p14:creationId xmlns:p14="http://schemas.microsoft.com/office/powerpoint/2010/main" val="2399829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14A2DE-B30C-45DE-934A-01CABAE4A941}" type="datetimeFigureOut">
              <a:rPr lang="en-US" smtClean="0"/>
              <a:t>9/18/2021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26A4A-345C-4B48-AF4A-0B2698353344}" type="slidenum">
              <a:rPr lang="en-US" smtClean="0"/>
              <a:t>‹#›</a:t>
            </a:fld>
            <a:endParaRPr lang="en-US" dirty="0"/>
          </a:p>
        </p:txBody>
      </p:sp>
    </p:spTree>
    <p:extLst>
      <p:ext uri="{BB962C8B-B14F-4D97-AF65-F5344CB8AC3E}">
        <p14:creationId xmlns:p14="http://schemas.microsoft.com/office/powerpoint/2010/main" val="1660620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99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3319F5C-242D-4324-BCB2-3EC3B5932F5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Lesson 17: The Land Promise Fulfilled</a:t>
            </a:r>
          </a:p>
        </p:txBody>
      </p:sp>
      <p:sp>
        <p:nvSpPr>
          <p:cNvPr id="5" name="Rectangle 6">
            <a:extLst>
              <a:ext uri="{FF2B5EF4-FFF2-40B4-BE49-F238E27FC236}">
                <a16:creationId xmlns:a16="http://schemas.microsoft.com/office/drawing/2014/main" id="{04D85224-B46E-480F-90C7-64F744F92F6D}"/>
              </a:ext>
            </a:extLst>
          </p:cNvPr>
          <p:cNvSpPr>
            <a:spLocks noGrp="1" noChangeArrowheads="1"/>
          </p:cNvSpPr>
          <p:nvPr>
            <p:ph type="ftr" sz="quarter" idx="4"/>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History and Geography of the Bible</a:t>
            </a:r>
          </a:p>
        </p:txBody>
      </p:sp>
      <p:sp>
        <p:nvSpPr>
          <p:cNvPr id="6" name="Rectangle 7">
            <a:extLst>
              <a:ext uri="{FF2B5EF4-FFF2-40B4-BE49-F238E27FC236}">
                <a16:creationId xmlns:a16="http://schemas.microsoft.com/office/drawing/2014/main" id="{D8A24DE1-44A0-4F3D-BFA0-6A92896E3AF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AEAFDD-9187-4913-99D9-C91B7E74F5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06" name="Rectangle 2">
            <a:extLst>
              <a:ext uri="{FF2B5EF4-FFF2-40B4-BE49-F238E27FC236}">
                <a16:creationId xmlns:a16="http://schemas.microsoft.com/office/drawing/2014/main" id="{7CF39509-B711-4008-A0BF-4217AC514773}"/>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03AC3D44-2BC8-4EF2-88BB-89900DE1B346}"/>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5977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E205C-6604-48A1-A093-E7720A8BF53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C8FD5F-B3C2-48CC-843C-0E988B1D28C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6DD04F-6A3D-4BCC-80F8-2B33BC38C6F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D47606-38EA-405F-8378-070854ECF41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97FFEC0-F3F4-4538-9465-32DD462913C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BC6640-02CB-4DC5-B0A3-3F9EB3F5EB07}"/>
              </a:ext>
            </a:extLst>
          </p:cNvPr>
          <p:cNvSpPr>
            <a:spLocks noGrp="1"/>
          </p:cNvSpPr>
          <p:nvPr>
            <p:ph type="sldNum" sz="quarter" idx="12"/>
          </p:nvPr>
        </p:nvSpPr>
        <p:spPr/>
        <p:txBody>
          <a:bodyPr/>
          <a:lstStyle>
            <a:lvl1pPr>
              <a:defRPr/>
            </a:lvl1pPr>
          </a:lstStyle>
          <a:p>
            <a:fld id="{D1E51997-E30F-43B6-B760-5C4609C3567D}" type="slidenum">
              <a:rPr lang="en-US" altLang="en-US"/>
              <a:pPr/>
              <a:t>‹#›</a:t>
            </a:fld>
            <a:endParaRPr lang="en-US" altLang="en-US"/>
          </a:p>
        </p:txBody>
      </p:sp>
    </p:spTree>
    <p:extLst>
      <p:ext uri="{BB962C8B-B14F-4D97-AF65-F5344CB8AC3E}">
        <p14:creationId xmlns:p14="http://schemas.microsoft.com/office/powerpoint/2010/main" val="23412421"/>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8CB32-4838-44CF-AA93-37D8B3886A6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7836D4-3DCD-4B3D-9CCF-46DF245E13F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0BB6B8-3373-4CD2-8116-3821619A057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C88756-2C3D-4123-986A-762B0AE5ECC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4463EE1-3EAD-4A3B-989C-AFF00722016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D82BC40-D181-44FD-B519-262ADFCACBB3}"/>
              </a:ext>
            </a:extLst>
          </p:cNvPr>
          <p:cNvSpPr>
            <a:spLocks noGrp="1"/>
          </p:cNvSpPr>
          <p:nvPr>
            <p:ph type="sldNum" sz="quarter" idx="12"/>
          </p:nvPr>
        </p:nvSpPr>
        <p:spPr/>
        <p:txBody>
          <a:bodyPr/>
          <a:lstStyle>
            <a:lvl1pPr>
              <a:defRPr/>
            </a:lvl1pPr>
          </a:lstStyle>
          <a:p>
            <a:fld id="{FB15F5C9-7083-4E07-A992-D9DC7510D314}" type="slidenum">
              <a:rPr lang="en-US" altLang="en-US"/>
              <a:pPr/>
              <a:t>‹#›</a:t>
            </a:fld>
            <a:endParaRPr lang="en-US" altLang="en-US"/>
          </a:p>
        </p:txBody>
      </p:sp>
    </p:spTree>
    <p:extLst>
      <p:ext uri="{BB962C8B-B14F-4D97-AF65-F5344CB8AC3E}">
        <p14:creationId xmlns:p14="http://schemas.microsoft.com/office/powerpoint/2010/main" val="2812185192"/>
      </p:ext>
    </p:extLst>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636C-3A20-4144-99A9-D6F3954CAE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DDEB71-E2EC-4CA6-B4C4-99857E6D0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8E8E2-C698-490E-AF97-5B96B2E6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9B66CBC-6EB2-4BFF-9460-BF67C2B622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FBDF1B1-BFCA-475F-8344-9E81F695F773}"/>
              </a:ext>
            </a:extLst>
          </p:cNvPr>
          <p:cNvSpPr>
            <a:spLocks noGrp="1"/>
          </p:cNvSpPr>
          <p:nvPr>
            <p:ph type="sldNum" sz="quarter" idx="12"/>
          </p:nvPr>
        </p:nvSpPr>
        <p:spPr/>
        <p:txBody>
          <a:bodyPr/>
          <a:lstStyle>
            <a:lvl1pPr>
              <a:defRPr/>
            </a:lvl1pPr>
          </a:lstStyle>
          <a:p>
            <a:fld id="{70E0965D-20BB-40F5-9680-01813A717962}" type="slidenum">
              <a:rPr lang="en-US" altLang="en-US"/>
              <a:pPr/>
              <a:t>‹#›</a:t>
            </a:fld>
            <a:endParaRPr lang="en-US" altLang="en-US"/>
          </a:p>
        </p:txBody>
      </p:sp>
    </p:spTree>
    <p:extLst>
      <p:ext uri="{BB962C8B-B14F-4D97-AF65-F5344CB8AC3E}">
        <p14:creationId xmlns:p14="http://schemas.microsoft.com/office/powerpoint/2010/main" val="2204676574"/>
      </p:ext>
    </p:extLst>
  </p:cSld>
  <p:clrMapOvr>
    <a:masterClrMapping/>
  </p:clrMapOvr>
  <p:transition spd="slow">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176D56-58F9-4637-B6EE-8CF44531A7F2}"/>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E0D94C-C02F-4495-B191-5B55EDAEFF0A}"/>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B0898-0D20-4FD8-B731-E743B18CD0D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23BF86F-9806-43DB-8070-819280B7391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6C08EAD-9758-441B-91D3-19F41DE890E1}"/>
              </a:ext>
            </a:extLst>
          </p:cNvPr>
          <p:cNvSpPr>
            <a:spLocks noGrp="1"/>
          </p:cNvSpPr>
          <p:nvPr>
            <p:ph type="sldNum" sz="quarter" idx="12"/>
          </p:nvPr>
        </p:nvSpPr>
        <p:spPr/>
        <p:txBody>
          <a:bodyPr/>
          <a:lstStyle>
            <a:lvl1pPr>
              <a:defRPr/>
            </a:lvl1pPr>
          </a:lstStyle>
          <a:p>
            <a:fld id="{172181ED-F603-4785-87A6-8C9F07A29C60}" type="slidenum">
              <a:rPr lang="en-US" altLang="en-US"/>
              <a:pPr/>
              <a:t>‹#›</a:t>
            </a:fld>
            <a:endParaRPr lang="en-US" altLang="en-US"/>
          </a:p>
        </p:txBody>
      </p:sp>
    </p:spTree>
    <p:extLst>
      <p:ext uri="{BB962C8B-B14F-4D97-AF65-F5344CB8AC3E}">
        <p14:creationId xmlns:p14="http://schemas.microsoft.com/office/powerpoint/2010/main" val="2968447787"/>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1FA488-88E9-4C48-BA35-96E5779A6DBD}"/>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0AFFEC9-FB2E-4B67-A4D0-6D601F4110A5}"/>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F58910A-C947-448D-8249-663C9FD2C950}"/>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E73023F-29EC-45D9-9B56-6C3BD5FEDAAB}"/>
              </a:ext>
            </a:extLst>
          </p:cNvPr>
          <p:cNvSpPr>
            <a:spLocks noGrp="1"/>
          </p:cNvSpPr>
          <p:nvPr>
            <p:ph type="sldNum" sz="quarter" idx="12"/>
          </p:nvPr>
        </p:nvSpPr>
        <p:spPr>
          <a:xfrm>
            <a:off x="8737600" y="6245225"/>
            <a:ext cx="2844800" cy="476250"/>
          </a:xfrm>
        </p:spPr>
        <p:txBody>
          <a:bodyPr/>
          <a:lstStyle>
            <a:lvl1pPr>
              <a:defRPr/>
            </a:lvl1pPr>
          </a:lstStyle>
          <a:p>
            <a:fld id="{B2DCE01F-9D4F-4227-80E7-ED7FE3D8172B}" type="slidenum">
              <a:rPr lang="en-US" altLang="en-US"/>
              <a:pPr/>
              <a:t>‹#›</a:t>
            </a:fld>
            <a:endParaRPr lang="en-US" altLang="en-US"/>
          </a:p>
        </p:txBody>
      </p:sp>
    </p:spTree>
    <p:extLst>
      <p:ext uri="{BB962C8B-B14F-4D97-AF65-F5344CB8AC3E}">
        <p14:creationId xmlns:p14="http://schemas.microsoft.com/office/powerpoint/2010/main" val="3868990613"/>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9332-72A6-4E11-939F-448A5F4BA4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0A08E3-6F14-4105-B2E0-4B4F02C0EE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0C4BD2-7574-45AD-97F9-BB3CE327D21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E7359F6-5041-41DE-A56C-47CAA64216D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EF58761-3A6A-47F8-A56E-BEDB2D252A20}"/>
              </a:ext>
            </a:extLst>
          </p:cNvPr>
          <p:cNvSpPr>
            <a:spLocks noGrp="1"/>
          </p:cNvSpPr>
          <p:nvPr>
            <p:ph type="sldNum" sz="quarter" idx="12"/>
          </p:nvPr>
        </p:nvSpPr>
        <p:spPr/>
        <p:txBody>
          <a:bodyPr/>
          <a:lstStyle>
            <a:lvl1pPr>
              <a:defRPr/>
            </a:lvl1pPr>
          </a:lstStyle>
          <a:p>
            <a:fld id="{1DE1415A-68EC-48A7-B1B9-7A02EB7D2ACD}" type="slidenum">
              <a:rPr lang="en-US" altLang="en-US"/>
              <a:pPr/>
              <a:t>‹#›</a:t>
            </a:fld>
            <a:endParaRPr lang="en-US" altLang="en-US"/>
          </a:p>
        </p:txBody>
      </p:sp>
    </p:spTree>
    <p:extLst>
      <p:ext uri="{BB962C8B-B14F-4D97-AF65-F5344CB8AC3E}">
        <p14:creationId xmlns:p14="http://schemas.microsoft.com/office/powerpoint/2010/main" val="2426557286"/>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7627-4384-4452-8C49-91F924CFF4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1F085C-DE93-4745-8A4D-128BFFA2F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5AAFF-293A-4BE1-9C49-968FCD4FB92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2AC7AE9-9253-4C73-955B-297022CF18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9E1B796-0C4C-4554-BB57-99E8621A3DBA}"/>
              </a:ext>
            </a:extLst>
          </p:cNvPr>
          <p:cNvSpPr>
            <a:spLocks noGrp="1"/>
          </p:cNvSpPr>
          <p:nvPr>
            <p:ph type="sldNum" sz="quarter" idx="12"/>
          </p:nvPr>
        </p:nvSpPr>
        <p:spPr/>
        <p:txBody>
          <a:bodyPr/>
          <a:lstStyle>
            <a:lvl1pPr>
              <a:defRPr/>
            </a:lvl1pPr>
          </a:lstStyle>
          <a:p>
            <a:fld id="{9A0055EB-3DFC-4584-A840-91E90629E02E}" type="slidenum">
              <a:rPr lang="en-US" altLang="en-US"/>
              <a:pPr/>
              <a:t>‹#›</a:t>
            </a:fld>
            <a:endParaRPr lang="en-US" altLang="en-US"/>
          </a:p>
        </p:txBody>
      </p:sp>
    </p:spTree>
    <p:extLst>
      <p:ext uri="{BB962C8B-B14F-4D97-AF65-F5344CB8AC3E}">
        <p14:creationId xmlns:p14="http://schemas.microsoft.com/office/powerpoint/2010/main" val="567473962"/>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C5511-4EAE-4D12-BA9C-9386C293996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4545FF-286D-4C7F-95AE-1E27575EFC30}"/>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1C62753B-D5A3-4816-91E9-37B5869494A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8CD99AD-FADA-4242-BCA2-A43457CA968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95D8C60-CD54-4356-8D1F-B0753F1C987A}"/>
              </a:ext>
            </a:extLst>
          </p:cNvPr>
          <p:cNvSpPr>
            <a:spLocks noGrp="1"/>
          </p:cNvSpPr>
          <p:nvPr>
            <p:ph type="sldNum" sz="quarter" idx="12"/>
          </p:nvPr>
        </p:nvSpPr>
        <p:spPr/>
        <p:txBody>
          <a:bodyPr/>
          <a:lstStyle>
            <a:lvl1pPr>
              <a:defRPr/>
            </a:lvl1pPr>
          </a:lstStyle>
          <a:p>
            <a:fld id="{7F75DFAF-1F2F-41F9-8D63-9A5DCC155ECA}" type="slidenum">
              <a:rPr lang="en-US" altLang="en-US"/>
              <a:pPr/>
              <a:t>‹#›</a:t>
            </a:fld>
            <a:endParaRPr lang="en-US" altLang="en-US"/>
          </a:p>
        </p:txBody>
      </p:sp>
    </p:spTree>
    <p:extLst>
      <p:ext uri="{BB962C8B-B14F-4D97-AF65-F5344CB8AC3E}">
        <p14:creationId xmlns:p14="http://schemas.microsoft.com/office/powerpoint/2010/main" val="1822716695"/>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C10C-0A94-453C-B5AB-5E4A8130A7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F32DE3-0FA7-4B0F-A8E6-611AC284E46A}"/>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BD11B8-5594-4BD4-96B3-172220AD86E7}"/>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B1E3A0-5938-46E6-A50C-58675702732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EB4605A-1D62-439B-B336-EFABC5967CC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AB18B5-9BAA-45ED-B856-9FCF52C88B26}"/>
              </a:ext>
            </a:extLst>
          </p:cNvPr>
          <p:cNvSpPr>
            <a:spLocks noGrp="1"/>
          </p:cNvSpPr>
          <p:nvPr>
            <p:ph type="sldNum" sz="quarter" idx="12"/>
          </p:nvPr>
        </p:nvSpPr>
        <p:spPr/>
        <p:txBody>
          <a:bodyPr/>
          <a:lstStyle>
            <a:lvl1pPr>
              <a:defRPr/>
            </a:lvl1pPr>
          </a:lstStyle>
          <a:p>
            <a:fld id="{91A11CB6-BC11-4F5F-B04D-DBF7E00CD51D}" type="slidenum">
              <a:rPr lang="en-US" altLang="en-US"/>
              <a:pPr/>
              <a:t>‹#›</a:t>
            </a:fld>
            <a:endParaRPr lang="en-US" altLang="en-US"/>
          </a:p>
        </p:txBody>
      </p:sp>
    </p:spTree>
    <p:extLst>
      <p:ext uri="{BB962C8B-B14F-4D97-AF65-F5344CB8AC3E}">
        <p14:creationId xmlns:p14="http://schemas.microsoft.com/office/powerpoint/2010/main" val="2200436613"/>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68C7-8D88-4C1F-883E-B6388B793896}"/>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EA6C5-1E65-4614-895A-F43907F3005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5D7F39-585A-4835-9637-2F27E5B27362}"/>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B8F74C-38E2-4D51-B672-358A243F9EE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0972AF-FE78-45D0-9049-4431BA84D276}"/>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8C4FE2-E380-4C03-8D61-A3EFBB890F1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046840C-DB1D-4CC3-BA25-41E01B651F4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70ED5AB-B17D-4FAB-A239-5603FD1C68D7}"/>
              </a:ext>
            </a:extLst>
          </p:cNvPr>
          <p:cNvSpPr>
            <a:spLocks noGrp="1"/>
          </p:cNvSpPr>
          <p:nvPr>
            <p:ph type="sldNum" sz="quarter" idx="12"/>
          </p:nvPr>
        </p:nvSpPr>
        <p:spPr/>
        <p:txBody>
          <a:bodyPr/>
          <a:lstStyle>
            <a:lvl1pPr>
              <a:defRPr/>
            </a:lvl1pPr>
          </a:lstStyle>
          <a:p>
            <a:fld id="{395F0F14-C0DF-4755-B640-2E06A451AD8C}" type="slidenum">
              <a:rPr lang="en-US" altLang="en-US"/>
              <a:pPr/>
              <a:t>‹#›</a:t>
            </a:fld>
            <a:endParaRPr lang="en-US" altLang="en-US"/>
          </a:p>
        </p:txBody>
      </p:sp>
    </p:spTree>
    <p:extLst>
      <p:ext uri="{BB962C8B-B14F-4D97-AF65-F5344CB8AC3E}">
        <p14:creationId xmlns:p14="http://schemas.microsoft.com/office/powerpoint/2010/main" val="67714553"/>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622938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E49B-2AF2-4FA8-A4D3-496A05F3C6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70BE2B-AEFF-4728-AEFD-F91EEB5521F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8A0579D-049E-4662-89FB-43212EF804B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CED8668-5E95-4108-97D7-6AFA5C30D1B7}"/>
              </a:ext>
            </a:extLst>
          </p:cNvPr>
          <p:cNvSpPr>
            <a:spLocks noGrp="1"/>
          </p:cNvSpPr>
          <p:nvPr>
            <p:ph type="sldNum" sz="quarter" idx="12"/>
          </p:nvPr>
        </p:nvSpPr>
        <p:spPr/>
        <p:txBody>
          <a:bodyPr/>
          <a:lstStyle>
            <a:lvl1pPr>
              <a:defRPr/>
            </a:lvl1pPr>
          </a:lstStyle>
          <a:p>
            <a:fld id="{5301DC4C-25E3-468D-8F7D-0A08333517CF}" type="slidenum">
              <a:rPr lang="en-US" altLang="en-US"/>
              <a:pPr/>
              <a:t>‹#›</a:t>
            </a:fld>
            <a:endParaRPr lang="en-US" altLang="en-US"/>
          </a:p>
        </p:txBody>
      </p:sp>
    </p:spTree>
    <p:extLst>
      <p:ext uri="{BB962C8B-B14F-4D97-AF65-F5344CB8AC3E}">
        <p14:creationId xmlns:p14="http://schemas.microsoft.com/office/powerpoint/2010/main" val="2316628674"/>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13F383-FE64-4B85-9954-3F8CE9279DA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F44395E-69AB-40CA-A344-C975940EFE7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6B8074C-CE12-4E3C-91B4-E1F468C419E2}"/>
              </a:ext>
            </a:extLst>
          </p:cNvPr>
          <p:cNvSpPr>
            <a:spLocks noGrp="1"/>
          </p:cNvSpPr>
          <p:nvPr>
            <p:ph type="sldNum" sz="quarter" idx="12"/>
          </p:nvPr>
        </p:nvSpPr>
        <p:spPr/>
        <p:txBody>
          <a:bodyPr/>
          <a:lstStyle>
            <a:lvl1pPr>
              <a:defRPr/>
            </a:lvl1pPr>
          </a:lstStyle>
          <a:p>
            <a:fld id="{5EF06F51-231E-429B-9AF8-9608E6AF539A}" type="slidenum">
              <a:rPr lang="en-US" altLang="en-US"/>
              <a:pPr/>
              <a:t>‹#›</a:t>
            </a:fld>
            <a:endParaRPr lang="en-US" altLang="en-US"/>
          </a:p>
        </p:txBody>
      </p:sp>
    </p:spTree>
    <p:extLst>
      <p:ext uri="{BB962C8B-B14F-4D97-AF65-F5344CB8AC3E}">
        <p14:creationId xmlns:p14="http://schemas.microsoft.com/office/powerpoint/2010/main" val="341389904"/>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66AC7-81CD-4280-B22B-E0D69C35241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58BC35-6480-42B0-85FE-2CB3B542D33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3B1168-C4A1-4A78-BA3D-1D0691A65F7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71320-F52F-495D-A8F8-6453D0D48B4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F4F6923-DACE-45EA-A593-2606929F41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A18C98F-FDDF-454B-AF24-710DC1445478}"/>
              </a:ext>
            </a:extLst>
          </p:cNvPr>
          <p:cNvSpPr>
            <a:spLocks noGrp="1"/>
          </p:cNvSpPr>
          <p:nvPr>
            <p:ph type="sldNum" sz="quarter" idx="12"/>
          </p:nvPr>
        </p:nvSpPr>
        <p:spPr/>
        <p:txBody>
          <a:bodyPr/>
          <a:lstStyle>
            <a:lvl1pPr>
              <a:defRPr/>
            </a:lvl1pPr>
          </a:lstStyle>
          <a:p>
            <a:fld id="{0FFCEA5F-8E53-4620-95EA-3343A40B9239}" type="slidenum">
              <a:rPr lang="en-US" altLang="en-US"/>
              <a:pPr/>
              <a:t>‹#›</a:t>
            </a:fld>
            <a:endParaRPr lang="en-US" altLang="en-US"/>
          </a:p>
        </p:txBody>
      </p:sp>
    </p:spTree>
    <p:extLst>
      <p:ext uri="{BB962C8B-B14F-4D97-AF65-F5344CB8AC3E}">
        <p14:creationId xmlns:p14="http://schemas.microsoft.com/office/powerpoint/2010/main" val="2321151200"/>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6AFD-F755-46B5-AF87-3D491035481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DBE7D5-9498-4182-91A1-6762127A9C1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13E67C-1825-431E-9610-11F463D795E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878A4-9D7F-40E5-8169-DC674862E96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7A69F1-7041-4010-B0D8-7DA410195AE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7BC891F-E6E1-424E-A296-2F09412C2BCA}"/>
              </a:ext>
            </a:extLst>
          </p:cNvPr>
          <p:cNvSpPr>
            <a:spLocks noGrp="1"/>
          </p:cNvSpPr>
          <p:nvPr>
            <p:ph type="sldNum" sz="quarter" idx="12"/>
          </p:nvPr>
        </p:nvSpPr>
        <p:spPr/>
        <p:txBody>
          <a:bodyPr/>
          <a:lstStyle>
            <a:lvl1pPr>
              <a:defRPr/>
            </a:lvl1pPr>
          </a:lstStyle>
          <a:p>
            <a:fld id="{2E74AE6F-E15B-4029-8EC0-79ADE347D4C3}" type="slidenum">
              <a:rPr lang="en-US" altLang="en-US"/>
              <a:pPr/>
              <a:t>‹#›</a:t>
            </a:fld>
            <a:endParaRPr lang="en-US" altLang="en-US"/>
          </a:p>
        </p:txBody>
      </p:sp>
    </p:spTree>
    <p:extLst>
      <p:ext uri="{BB962C8B-B14F-4D97-AF65-F5344CB8AC3E}">
        <p14:creationId xmlns:p14="http://schemas.microsoft.com/office/powerpoint/2010/main" val="447406886"/>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03AE-6548-47B2-B520-BCC5620EAA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6ADE13-7408-4518-973F-3B1DD501BE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F53DD-6AC3-4552-8BD5-D08E74C57C7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D2F7B30-310F-4B6D-94EB-4165B047539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63C54D3-AB15-4702-A347-30D388548565}"/>
              </a:ext>
            </a:extLst>
          </p:cNvPr>
          <p:cNvSpPr>
            <a:spLocks noGrp="1"/>
          </p:cNvSpPr>
          <p:nvPr>
            <p:ph type="sldNum" sz="quarter" idx="12"/>
          </p:nvPr>
        </p:nvSpPr>
        <p:spPr/>
        <p:txBody>
          <a:bodyPr/>
          <a:lstStyle>
            <a:lvl1pPr>
              <a:defRPr/>
            </a:lvl1pPr>
          </a:lstStyle>
          <a:p>
            <a:fld id="{F247AE8F-4F9D-437B-BB0A-B8BF526E3054}" type="slidenum">
              <a:rPr lang="en-US" altLang="en-US"/>
              <a:pPr/>
              <a:t>‹#›</a:t>
            </a:fld>
            <a:endParaRPr lang="en-US" altLang="en-US"/>
          </a:p>
        </p:txBody>
      </p:sp>
    </p:spTree>
    <p:extLst>
      <p:ext uri="{BB962C8B-B14F-4D97-AF65-F5344CB8AC3E}">
        <p14:creationId xmlns:p14="http://schemas.microsoft.com/office/powerpoint/2010/main" val="2669960505"/>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96C903-61C4-40F8-B0C9-F869DAAEED0A}"/>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90CDD1-B4E8-4632-9031-A93BEF8EF0F8}"/>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323A-54BE-413E-9395-998FAD73D47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32A30FD-068F-47D2-B748-11F57F03FEF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778F34-0DDD-49D9-9228-5066001C5838}"/>
              </a:ext>
            </a:extLst>
          </p:cNvPr>
          <p:cNvSpPr>
            <a:spLocks noGrp="1"/>
          </p:cNvSpPr>
          <p:nvPr>
            <p:ph type="sldNum" sz="quarter" idx="12"/>
          </p:nvPr>
        </p:nvSpPr>
        <p:spPr/>
        <p:txBody>
          <a:bodyPr/>
          <a:lstStyle>
            <a:lvl1pPr>
              <a:defRPr/>
            </a:lvl1pPr>
          </a:lstStyle>
          <a:p>
            <a:fld id="{96188D5D-F8FE-4CEF-9E39-A35FA06C8902}" type="slidenum">
              <a:rPr lang="en-US" altLang="en-US"/>
              <a:pPr/>
              <a:t>‹#›</a:t>
            </a:fld>
            <a:endParaRPr lang="en-US" altLang="en-US"/>
          </a:p>
        </p:txBody>
      </p:sp>
    </p:spTree>
    <p:extLst>
      <p:ext uri="{BB962C8B-B14F-4D97-AF65-F5344CB8AC3E}">
        <p14:creationId xmlns:p14="http://schemas.microsoft.com/office/powerpoint/2010/main" val="1625280034"/>
      </p:ext>
    </p:extLst>
  </p:cSld>
  <p:clrMapOvr>
    <a:masterClrMapping/>
  </p:clrMapOvr>
  <p:transition spd="slow">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935E-C773-4DA4-9943-361A5E8E9F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867C53-8463-4231-ACBF-0FC92BCE70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C64725-CE36-4CA9-969B-D615D7875FF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7BA0A6E-59D7-4CDC-BCA6-1252F6DA5EE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79A8AA-C556-4685-AD84-F27993EA47EC}"/>
              </a:ext>
            </a:extLst>
          </p:cNvPr>
          <p:cNvSpPr>
            <a:spLocks noGrp="1"/>
          </p:cNvSpPr>
          <p:nvPr>
            <p:ph type="sldNum" sz="quarter" idx="12"/>
          </p:nvPr>
        </p:nvSpPr>
        <p:spPr/>
        <p:txBody>
          <a:bodyPr/>
          <a:lstStyle>
            <a:lvl1pPr>
              <a:defRPr/>
            </a:lvl1pPr>
          </a:lstStyle>
          <a:p>
            <a:fld id="{85884698-0B20-4AFC-A518-E74B36DD9259}" type="slidenum">
              <a:rPr lang="en-US" altLang="en-US"/>
              <a:pPr/>
              <a:t>‹#›</a:t>
            </a:fld>
            <a:endParaRPr lang="en-US" altLang="en-US"/>
          </a:p>
        </p:txBody>
      </p:sp>
    </p:spTree>
    <p:extLst>
      <p:ext uri="{BB962C8B-B14F-4D97-AF65-F5344CB8AC3E}">
        <p14:creationId xmlns:p14="http://schemas.microsoft.com/office/powerpoint/2010/main" val="2226973650"/>
      </p:ext>
    </p:extLst>
  </p:cSld>
  <p:clrMapOvr>
    <a:masterClrMapping/>
  </p:clrMapOvr>
  <p:transition spd="slow">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0F448-7977-4A5D-9858-75ADA4042F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5744ED-4375-45CD-8DC8-0896FFB0B8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1EA2C-3A3C-4746-BF31-F21FD181487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1E0484F-5B7A-40F7-A481-B66D0BF1FB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28A64C3-74BA-46FE-9FFB-4ED503ECC761}"/>
              </a:ext>
            </a:extLst>
          </p:cNvPr>
          <p:cNvSpPr>
            <a:spLocks noGrp="1"/>
          </p:cNvSpPr>
          <p:nvPr>
            <p:ph type="sldNum" sz="quarter" idx="12"/>
          </p:nvPr>
        </p:nvSpPr>
        <p:spPr/>
        <p:txBody>
          <a:bodyPr/>
          <a:lstStyle>
            <a:lvl1pPr>
              <a:defRPr/>
            </a:lvl1pPr>
          </a:lstStyle>
          <a:p>
            <a:fld id="{83F952F0-7220-48A2-BAD0-059FF06FEBE9}" type="slidenum">
              <a:rPr lang="en-US" altLang="en-US"/>
              <a:pPr/>
              <a:t>‹#›</a:t>
            </a:fld>
            <a:endParaRPr lang="en-US" altLang="en-US"/>
          </a:p>
        </p:txBody>
      </p:sp>
    </p:spTree>
    <p:extLst>
      <p:ext uri="{BB962C8B-B14F-4D97-AF65-F5344CB8AC3E}">
        <p14:creationId xmlns:p14="http://schemas.microsoft.com/office/powerpoint/2010/main" val="3102320095"/>
      </p:ext>
    </p:extLst>
  </p:cSld>
  <p:clrMapOvr>
    <a:masterClrMapping/>
  </p:clrMapOvr>
  <p:transition spd="slow">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B4794-CA64-42CC-B6D2-0F4EFA33513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C06697-154C-497D-B4F8-0079F05F992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8EF60C7-EA48-4E3E-AD70-379B4AF22E9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25342A-5885-4BED-B523-AA0E5CAE8E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31294D6-078F-407C-971F-A3480C3BF844}"/>
              </a:ext>
            </a:extLst>
          </p:cNvPr>
          <p:cNvSpPr>
            <a:spLocks noGrp="1"/>
          </p:cNvSpPr>
          <p:nvPr>
            <p:ph type="sldNum" sz="quarter" idx="12"/>
          </p:nvPr>
        </p:nvSpPr>
        <p:spPr/>
        <p:txBody>
          <a:bodyPr/>
          <a:lstStyle>
            <a:lvl1pPr>
              <a:defRPr/>
            </a:lvl1pPr>
          </a:lstStyle>
          <a:p>
            <a:fld id="{36B04663-F13E-4D18-AF5D-DDABC1A2CF60}" type="slidenum">
              <a:rPr lang="en-US" altLang="en-US"/>
              <a:pPr/>
              <a:t>‹#›</a:t>
            </a:fld>
            <a:endParaRPr lang="en-US" altLang="en-US"/>
          </a:p>
        </p:txBody>
      </p:sp>
    </p:spTree>
    <p:extLst>
      <p:ext uri="{BB962C8B-B14F-4D97-AF65-F5344CB8AC3E}">
        <p14:creationId xmlns:p14="http://schemas.microsoft.com/office/powerpoint/2010/main" val="1891384058"/>
      </p:ext>
    </p:extLst>
  </p:cSld>
  <p:clrMapOvr>
    <a:masterClrMapping/>
  </p:clrMapOvr>
  <p:transition spd="slow">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B77CA-0613-4D0D-BDE4-A92D2F03C8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6A80C5-CC06-4845-99A5-30AF06D8A55C}"/>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B6CDF2-238F-475F-B462-417C15A67E9C}"/>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B8F6A4-C2F0-4D3D-B25C-5138F10BED7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2CBB243-0115-42FA-806C-C278F8D92EE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1E089CB-D877-4404-8AE1-2327443C8967}"/>
              </a:ext>
            </a:extLst>
          </p:cNvPr>
          <p:cNvSpPr>
            <a:spLocks noGrp="1"/>
          </p:cNvSpPr>
          <p:nvPr>
            <p:ph type="sldNum" sz="quarter" idx="12"/>
          </p:nvPr>
        </p:nvSpPr>
        <p:spPr/>
        <p:txBody>
          <a:bodyPr/>
          <a:lstStyle>
            <a:lvl1pPr>
              <a:defRPr/>
            </a:lvl1pPr>
          </a:lstStyle>
          <a:p>
            <a:fld id="{82781002-3F1C-4D4B-BF02-7FCDF4CFD8D5}" type="slidenum">
              <a:rPr lang="en-US" altLang="en-US"/>
              <a:pPr/>
              <a:t>‹#›</a:t>
            </a:fld>
            <a:endParaRPr lang="en-US" altLang="en-US"/>
          </a:p>
        </p:txBody>
      </p:sp>
    </p:spTree>
    <p:extLst>
      <p:ext uri="{BB962C8B-B14F-4D97-AF65-F5344CB8AC3E}">
        <p14:creationId xmlns:p14="http://schemas.microsoft.com/office/powerpoint/2010/main" val="2953736216"/>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B7E6-08B5-4BB4-B311-1463DFFE86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0A72B3-C97F-486B-96B1-C59FCD068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039C20-3713-43A7-941B-A771CD93428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5B2097-8026-440F-B03C-A4CAB7EB601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C4108F9-B351-4182-8FD5-5CD01BC3AD1A}"/>
              </a:ext>
            </a:extLst>
          </p:cNvPr>
          <p:cNvSpPr>
            <a:spLocks noGrp="1"/>
          </p:cNvSpPr>
          <p:nvPr>
            <p:ph type="sldNum" sz="quarter" idx="12"/>
          </p:nvPr>
        </p:nvSpPr>
        <p:spPr/>
        <p:txBody>
          <a:bodyPr/>
          <a:lstStyle>
            <a:lvl1pPr>
              <a:defRPr/>
            </a:lvl1pPr>
          </a:lstStyle>
          <a:p>
            <a:fld id="{587C4A7D-EFB5-4E46-84A5-A0227D00B909}" type="slidenum">
              <a:rPr lang="en-US" altLang="en-US"/>
              <a:pPr/>
              <a:t>‹#›</a:t>
            </a:fld>
            <a:endParaRPr lang="en-US" altLang="en-US"/>
          </a:p>
        </p:txBody>
      </p:sp>
    </p:spTree>
    <p:extLst>
      <p:ext uri="{BB962C8B-B14F-4D97-AF65-F5344CB8AC3E}">
        <p14:creationId xmlns:p14="http://schemas.microsoft.com/office/powerpoint/2010/main" val="1642552884"/>
      </p:ext>
    </p:extLst>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F31DC-2285-4AB6-9D24-133D0C212E4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FF04A1-B80F-4BFC-A7A5-4E254766645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0F4202-0311-45BD-A744-2EFA156DD0C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10833D-1259-47B7-B2CB-0C17EEBCAC25}"/>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394ADF-BD6C-4431-B6FB-83095A80760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EF59E1-B51B-48D4-A0B2-43F79A40FA6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2923652-B79A-4885-972D-70EF84F362A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379E274-A2D4-473B-A790-8FA0A49819C5}"/>
              </a:ext>
            </a:extLst>
          </p:cNvPr>
          <p:cNvSpPr>
            <a:spLocks noGrp="1"/>
          </p:cNvSpPr>
          <p:nvPr>
            <p:ph type="sldNum" sz="quarter" idx="12"/>
          </p:nvPr>
        </p:nvSpPr>
        <p:spPr/>
        <p:txBody>
          <a:bodyPr/>
          <a:lstStyle>
            <a:lvl1pPr>
              <a:defRPr/>
            </a:lvl1pPr>
          </a:lstStyle>
          <a:p>
            <a:fld id="{0D4201AF-D484-40B6-ABA5-5ECBE31D93B5}" type="slidenum">
              <a:rPr lang="en-US" altLang="en-US"/>
              <a:pPr/>
              <a:t>‹#›</a:t>
            </a:fld>
            <a:endParaRPr lang="en-US" altLang="en-US"/>
          </a:p>
        </p:txBody>
      </p:sp>
    </p:spTree>
    <p:extLst>
      <p:ext uri="{BB962C8B-B14F-4D97-AF65-F5344CB8AC3E}">
        <p14:creationId xmlns:p14="http://schemas.microsoft.com/office/powerpoint/2010/main" val="147232097"/>
      </p:ext>
    </p:extLst>
  </p:cSld>
  <p:clrMapOvr>
    <a:masterClrMapping/>
  </p:clrMapOvr>
  <p:transition spd="slow">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113E1-81CE-4DFB-B5D2-F1B0EB82BE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3A54B2-0C27-4D5D-8A00-DC1875C29A2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2632AD5-9EC3-49A4-A58A-11092F338BA0}"/>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DCE4597-20CC-486A-AE5D-8C0C32621747}"/>
              </a:ext>
            </a:extLst>
          </p:cNvPr>
          <p:cNvSpPr>
            <a:spLocks noGrp="1"/>
          </p:cNvSpPr>
          <p:nvPr>
            <p:ph type="sldNum" sz="quarter" idx="12"/>
          </p:nvPr>
        </p:nvSpPr>
        <p:spPr/>
        <p:txBody>
          <a:bodyPr/>
          <a:lstStyle>
            <a:lvl1pPr>
              <a:defRPr/>
            </a:lvl1pPr>
          </a:lstStyle>
          <a:p>
            <a:fld id="{2216438C-C701-4E4B-BC7D-A74D998D8C6A}" type="slidenum">
              <a:rPr lang="en-US" altLang="en-US"/>
              <a:pPr/>
              <a:t>‹#›</a:t>
            </a:fld>
            <a:endParaRPr lang="en-US" altLang="en-US"/>
          </a:p>
        </p:txBody>
      </p:sp>
    </p:spTree>
    <p:extLst>
      <p:ext uri="{BB962C8B-B14F-4D97-AF65-F5344CB8AC3E}">
        <p14:creationId xmlns:p14="http://schemas.microsoft.com/office/powerpoint/2010/main" val="2266883372"/>
      </p:ext>
    </p:extLst>
  </p:cSld>
  <p:clrMapOvr>
    <a:masterClrMapping/>
  </p:clrMapOvr>
  <p:transition spd="slow">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2AFA6-AB57-4661-BDA5-6BCD361033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B4D1E66-D434-48A5-9765-528A1467953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9E56260-A083-43CB-99B8-CD2788A1D686}"/>
              </a:ext>
            </a:extLst>
          </p:cNvPr>
          <p:cNvSpPr>
            <a:spLocks noGrp="1"/>
          </p:cNvSpPr>
          <p:nvPr>
            <p:ph type="sldNum" sz="quarter" idx="12"/>
          </p:nvPr>
        </p:nvSpPr>
        <p:spPr/>
        <p:txBody>
          <a:bodyPr/>
          <a:lstStyle>
            <a:lvl1pPr>
              <a:defRPr/>
            </a:lvl1pPr>
          </a:lstStyle>
          <a:p>
            <a:fld id="{B59A044E-2F46-479A-BC13-3768B437F95D}" type="slidenum">
              <a:rPr lang="en-US" altLang="en-US"/>
              <a:pPr/>
              <a:t>‹#›</a:t>
            </a:fld>
            <a:endParaRPr lang="en-US" altLang="en-US"/>
          </a:p>
        </p:txBody>
      </p:sp>
    </p:spTree>
    <p:extLst>
      <p:ext uri="{BB962C8B-B14F-4D97-AF65-F5344CB8AC3E}">
        <p14:creationId xmlns:p14="http://schemas.microsoft.com/office/powerpoint/2010/main" val="1112628159"/>
      </p:ext>
    </p:extLst>
  </p:cSld>
  <p:clrMapOvr>
    <a:masterClrMapping/>
  </p:clrMapOvr>
  <p:transition spd="slow">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C1D8A-B55D-436F-B16A-F0D793FDAE5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F5B03D-E8A9-4E55-9521-8A00D0E5A31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6362A3-9D43-41F6-BDED-8FE587231E7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232951-A98A-4D77-9434-F4AB5936C0E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89541E-A853-4131-AC7E-2160BB145DA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28DBA9-8D30-4C1B-95B7-BDC7B4CC048B}"/>
              </a:ext>
            </a:extLst>
          </p:cNvPr>
          <p:cNvSpPr>
            <a:spLocks noGrp="1"/>
          </p:cNvSpPr>
          <p:nvPr>
            <p:ph type="sldNum" sz="quarter" idx="12"/>
          </p:nvPr>
        </p:nvSpPr>
        <p:spPr/>
        <p:txBody>
          <a:bodyPr/>
          <a:lstStyle>
            <a:lvl1pPr>
              <a:defRPr/>
            </a:lvl1pPr>
          </a:lstStyle>
          <a:p>
            <a:fld id="{3738FF29-2540-4CD7-B3EE-B08A48EDE904}" type="slidenum">
              <a:rPr lang="en-US" altLang="en-US"/>
              <a:pPr/>
              <a:t>‹#›</a:t>
            </a:fld>
            <a:endParaRPr lang="en-US" altLang="en-US"/>
          </a:p>
        </p:txBody>
      </p:sp>
    </p:spTree>
    <p:extLst>
      <p:ext uri="{BB962C8B-B14F-4D97-AF65-F5344CB8AC3E}">
        <p14:creationId xmlns:p14="http://schemas.microsoft.com/office/powerpoint/2010/main" val="812358575"/>
      </p:ext>
    </p:extLst>
  </p:cSld>
  <p:clrMapOvr>
    <a:masterClrMapping/>
  </p:clrMapOvr>
  <p:transition spd="slow">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8C22-788F-4604-95D3-019ED5ECF57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A87BA3-AAA7-46A7-B56A-0D003754E0C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D8A3A9-53A1-4085-8571-077EDEB2067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34451-2B2F-4249-9ECD-28DC20AC456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EC548BE-D302-4E6C-B79E-BAABFE6A36C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B587410-B0E0-4B3E-B7E8-BB57518931FB}"/>
              </a:ext>
            </a:extLst>
          </p:cNvPr>
          <p:cNvSpPr>
            <a:spLocks noGrp="1"/>
          </p:cNvSpPr>
          <p:nvPr>
            <p:ph type="sldNum" sz="quarter" idx="12"/>
          </p:nvPr>
        </p:nvSpPr>
        <p:spPr/>
        <p:txBody>
          <a:bodyPr/>
          <a:lstStyle>
            <a:lvl1pPr>
              <a:defRPr/>
            </a:lvl1pPr>
          </a:lstStyle>
          <a:p>
            <a:fld id="{33A06A69-9D3B-441B-856A-0876AD209FB9}" type="slidenum">
              <a:rPr lang="en-US" altLang="en-US"/>
              <a:pPr/>
              <a:t>‹#›</a:t>
            </a:fld>
            <a:endParaRPr lang="en-US" altLang="en-US"/>
          </a:p>
        </p:txBody>
      </p:sp>
    </p:spTree>
    <p:extLst>
      <p:ext uri="{BB962C8B-B14F-4D97-AF65-F5344CB8AC3E}">
        <p14:creationId xmlns:p14="http://schemas.microsoft.com/office/powerpoint/2010/main" val="401457127"/>
      </p:ext>
    </p:extLst>
  </p:cSld>
  <p:clrMapOvr>
    <a:masterClrMapping/>
  </p:clrMapOvr>
  <p:transition spd="slow">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C7FA-93A0-4A3A-A216-B621CCD1C5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EA0A4A-3CB4-483F-97AD-789FE7D9C5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FE9AC-8AC7-4E36-AD59-A92EA264381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176BD75-CBD3-4F99-8481-3529B8AE312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22B887-1C66-46CB-9A78-3B33861FA1EF}"/>
              </a:ext>
            </a:extLst>
          </p:cNvPr>
          <p:cNvSpPr>
            <a:spLocks noGrp="1"/>
          </p:cNvSpPr>
          <p:nvPr>
            <p:ph type="sldNum" sz="quarter" idx="12"/>
          </p:nvPr>
        </p:nvSpPr>
        <p:spPr/>
        <p:txBody>
          <a:bodyPr/>
          <a:lstStyle>
            <a:lvl1pPr>
              <a:defRPr/>
            </a:lvl1pPr>
          </a:lstStyle>
          <a:p>
            <a:fld id="{2FF44C18-1DE1-4DE5-BD42-3351765FB960}" type="slidenum">
              <a:rPr lang="en-US" altLang="en-US"/>
              <a:pPr/>
              <a:t>‹#›</a:t>
            </a:fld>
            <a:endParaRPr lang="en-US" altLang="en-US"/>
          </a:p>
        </p:txBody>
      </p:sp>
    </p:spTree>
    <p:extLst>
      <p:ext uri="{BB962C8B-B14F-4D97-AF65-F5344CB8AC3E}">
        <p14:creationId xmlns:p14="http://schemas.microsoft.com/office/powerpoint/2010/main" val="2528280766"/>
      </p:ext>
    </p:extLst>
  </p:cSld>
  <p:clrMapOvr>
    <a:masterClrMapping/>
  </p:clrMapOvr>
  <p:transition spd="slow">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B539FE-1014-40CD-9732-30EEC22B25A7}"/>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5EFA90-A581-4173-B0BA-17AEE862B808}"/>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13361-A296-4878-823F-BA6C24E0E7D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1B8884D-E92D-46C1-AF8B-8FB25AD3983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D995D4C-1F53-4926-A54D-E1FB3A5CBD60}"/>
              </a:ext>
            </a:extLst>
          </p:cNvPr>
          <p:cNvSpPr>
            <a:spLocks noGrp="1"/>
          </p:cNvSpPr>
          <p:nvPr>
            <p:ph type="sldNum" sz="quarter" idx="12"/>
          </p:nvPr>
        </p:nvSpPr>
        <p:spPr/>
        <p:txBody>
          <a:bodyPr/>
          <a:lstStyle>
            <a:lvl1pPr>
              <a:defRPr/>
            </a:lvl1pPr>
          </a:lstStyle>
          <a:p>
            <a:fld id="{128F67B4-0067-4AA4-8BEA-11CB8897CF11}" type="slidenum">
              <a:rPr lang="en-US" altLang="en-US"/>
              <a:pPr/>
              <a:t>‹#›</a:t>
            </a:fld>
            <a:endParaRPr lang="en-US" altLang="en-US"/>
          </a:p>
        </p:txBody>
      </p:sp>
    </p:spTree>
    <p:extLst>
      <p:ext uri="{BB962C8B-B14F-4D97-AF65-F5344CB8AC3E}">
        <p14:creationId xmlns:p14="http://schemas.microsoft.com/office/powerpoint/2010/main" val="243957029"/>
      </p:ext>
    </p:extLst>
  </p:cSld>
  <p:clrMapOvr>
    <a:masterClrMapping/>
  </p:clrMapOvr>
  <p:transition spd="slow">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9/18/2021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4729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9/18/2021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1168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9/18/2021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8449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F874-55CE-4CD5-90FE-1FF02D930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B77D2-A15A-45B9-B2BA-9447EE69CD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09F42-D102-4253-AC82-756E91152EF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2448399-7F64-408F-8C2E-FA1A80AE9D1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E11C251-4811-42BA-9865-8CA7E0DF2517}"/>
              </a:ext>
            </a:extLst>
          </p:cNvPr>
          <p:cNvSpPr>
            <a:spLocks noGrp="1"/>
          </p:cNvSpPr>
          <p:nvPr>
            <p:ph type="sldNum" sz="quarter" idx="12"/>
          </p:nvPr>
        </p:nvSpPr>
        <p:spPr/>
        <p:txBody>
          <a:bodyPr/>
          <a:lstStyle>
            <a:lvl1pPr>
              <a:defRPr/>
            </a:lvl1pPr>
          </a:lstStyle>
          <a:p>
            <a:fld id="{8788A232-F737-4626-88ED-BF92806DC056}" type="slidenum">
              <a:rPr lang="en-US" altLang="en-US"/>
              <a:pPr/>
              <a:t>‹#›</a:t>
            </a:fld>
            <a:endParaRPr lang="en-US" altLang="en-US"/>
          </a:p>
        </p:txBody>
      </p:sp>
    </p:spTree>
    <p:extLst>
      <p:ext uri="{BB962C8B-B14F-4D97-AF65-F5344CB8AC3E}">
        <p14:creationId xmlns:p14="http://schemas.microsoft.com/office/powerpoint/2010/main" val="1221326528"/>
      </p:ext>
    </p:extLst>
  </p:cSld>
  <p:clrMapOvr>
    <a:masterClrMapping/>
  </p:clrMapOvr>
  <p:transition spd="slow">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9/18/2021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00497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9/18/2021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44144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9/18/2021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7165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9/18/2021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109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9/18/2021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382935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9/18/2021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76576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7BFE5-A31A-4AFC-96B4-6EEDF0BCE15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530EB5-6BB4-4CE8-A6DD-B44671A62B9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F1D6087-E20C-42B9-B6A0-AB86B8F680A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3217081-D802-4749-B200-54DFB767045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7E60F89-A36B-413C-AA32-FC80815CAC07}"/>
              </a:ext>
            </a:extLst>
          </p:cNvPr>
          <p:cNvSpPr>
            <a:spLocks noGrp="1"/>
          </p:cNvSpPr>
          <p:nvPr>
            <p:ph type="sldNum" sz="quarter" idx="12"/>
          </p:nvPr>
        </p:nvSpPr>
        <p:spPr/>
        <p:txBody>
          <a:bodyPr/>
          <a:lstStyle>
            <a:lvl1pPr>
              <a:defRPr/>
            </a:lvl1pPr>
          </a:lstStyle>
          <a:p>
            <a:fld id="{227A960E-0633-4BF7-8740-A24FD362CA9F}" type="slidenum">
              <a:rPr lang="en-US" altLang="en-US"/>
              <a:pPr/>
              <a:t>‹#›</a:t>
            </a:fld>
            <a:endParaRPr lang="en-US" altLang="en-US"/>
          </a:p>
        </p:txBody>
      </p:sp>
    </p:spTree>
    <p:extLst>
      <p:ext uri="{BB962C8B-B14F-4D97-AF65-F5344CB8AC3E}">
        <p14:creationId xmlns:p14="http://schemas.microsoft.com/office/powerpoint/2010/main" val="3495824437"/>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4580-DB84-462B-8889-D6D7349D8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A426B9-86BF-432F-8F85-AB78069AEE4A}"/>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EA6CF-F819-4A58-B927-9E43A5348079}"/>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95958A-BA03-4015-B2E3-CD84D5D932A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4B61163-BCA0-4A23-AAB1-F16837C3E99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201949A-456A-4A38-A2FC-7747656FC1FF}"/>
              </a:ext>
            </a:extLst>
          </p:cNvPr>
          <p:cNvSpPr>
            <a:spLocks noGrp="1"/>
          </p:cNvSpPr>
          <p:nvPr>
            <p:ph type="sldNum" sz="quarter" idx="12"/>
          </p:nvPr>
        </p:nvSpPr>
        <p:spPr/>
        <p:txBody>
          <a:bodyPr/>
          <a:lstStyle>
            <a:lvl1pPr>
              <a:defRPr/>
            </a:lvl1pPr>
          </a:lstStyle>
          <a:p>
            <a:fld id="{82330C9A-EADD-432A-B1CE-06F59FF97811}" type="slidenum">
              <a:rPr lang="en-US" altLang="en-US"/>
              <a:pPr/>
              <a:t>‹#›</a:t>
            </a:fld>
            <a:endParaRPr lang="en-US" altLang="en-US"/>
          </a:p>
        </p:txBody>
      </p:sp>
    </p:spTree>
    <p:extLst>
      <p:ext uri="{BB962C8B-B14F-4D97-AF65-F5344CB8AC3E}">
        <p14:creationId xmlns:p14="http://schemas.microsoft.com/office/powerpoint/2010/main" val="73040902"/>
      </p:ext>
    </p:extLst>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30BB3-8655-41BD-B6DB-213016B8756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A45380-02C9-4905-8B4E-D89670CE532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B7E3B-E542-49F8-B16B-230E47B33162}"/>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05BCCB-BF46-421C-ABF7-AEA33D5BA10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87DE8B-A362-4BF0-9C80-AA40A8CC72D8}"/>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D63FCF-EB30-4ACD-A899-9B67FC2F59D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F6B787C-DCD8-4655-9128-304ACAA1ACBD}"/>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A743C61-8484-4CBF-839B-ABEABFF5474F}"/>
              </a:ext>
            </a:extLst>
          </p:cNvPr>
          <p:cNvSpPr>
            <a:spLocks noGrp="1"/>
          </p:cNvSpPr>
          <p:nvPr>
            <p:ph type="sldNum" sz="quarter" idx="12"/>
          </p:nvPr>
        </p:nvSpPr>
        <p:spPr/>
        <p:txBody>
          <a:bodyPr/>
          <a:lstStyle>
            <a:lvl1pPr>
              <a:defRPr/>
            </a:lvl1pPr>
          </a:lstStyle>
          <a:p>
            <a:fld id="{C7C34A49-1621-47B5-89FE-F2C50245E071}" type="slidenum">
              <a:rPr lang="en-US" altLang="en-US"/>
              <a:pPr/>
              <a:t>‹#›</a:t>
            </a:fld>
            <a:endParaRPr lang="en-US" altLang="en-US"/>
          </a:p>
        </p:txBody>
      </p:sp>
    </p:spTree>
    <p:extLst>
      <p:ext uri="{BB962C8B-B14F-4D97-AF65-F5344CB8AC3E}">
        <p14:creationId xmlns:p14="http://schemas.microsoft.com/office/powerpoint/2010/main" val="3405521798"/>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5D51-6817-49CD-9E48-D7D5B4F26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E8458B-BF1A-48A1-8EF4-24A860FE211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DC2C7A7-3703-4063-9777-24B8AFF458F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280E323-E2EB-422C-ADB2-F52C9AE7EB6D}"/>
              </a:ext>
            </a:extLst>
          </p:cNvPr>
          <p:cNvSpPr>
            <a:spLocks noGrp="1"/>
          </p:cNvSpPr>
          <p:nvPr>
            <p:ph type="sldNum" sz="quarter" idx="12"/>
          </p:nvPr>
        </p:nvSpPr>
        <p:spPr/>
        <p:txBody>
          <a:bodyPr/>
          <a:lstStyle>
            <a:lvl1pPr>
              <a:defRPr/>
            </a:lvl1pPr>
          </a:lstStyle>
          <a:p>
            <a:fld id="{81F929C8-F9C6-47B4-972C-27CE24EC944D}" type="slidenum">
              <a:rPr lang="en-US" altLang="en-US"/>
              <a:pPr/>
              <a:t>‹#›</a:t>
            </a:fld>
            <a:endParaRPr lang="en-US" altLang="en-US"/>
          </a:p>
        </p:txBody>
      </p:sp>
    </p:spTree>
    <p:extLst>
      <p:ext uri="{BB962C8B-B14F-4D97-AF65-F5344CB8AC3E}">
        <p14:creationId xmlns:p14="http://schemas.microsoft.com/office/powerpoint/2010/main" val="3115272362"/>
      </p:ext>
    </p:extLst>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DE9A36-2827-4581-B5DA-B80193086A5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2FB3A35-4628-4DE7-BCAE-51F5B4F9E84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BBC7978-513E-437C-93C7-FEE018A5CDDD}"/>
              </a:ext>
            </a:extLst>
          </p:cNvPr>
          <p:cNvSpPr>
            <a:spLocks noGrp="1"/>
          </p:cNvSpPr>
          <p:nvPr>
            <p:ph type="sldNum" sz="quarter" idx="12"/>
          </p:nvPr>
        </p:nvSpPr>
        <p:spPr/>
        <p:txBody>
          <a:bodyPr/>
          <a:lstStyle>
            <a:lvl1pPr>
              <a:defRPr/>
            </a:lvl1pPr>
          </a:lstStyle>
          <a:p>
            <a:fld id="{42E03728-8401-4799-881E-543B72388C40}" type="slidenum">
              <a:rPr lang="en-US" altLang="en-US"/>
              <a:pPr/>
              <a:t>‹#›</a:t>
            </a:fld>
            <a:endParaRPr lang="en-US" altLang="en-US"/>
          </a:p>
        </p:txBody>
      </p:sp>
    </p:spTree>
    <p:extLst>
      <p:ext uri="{BB962C8B-B14F-4D97-AF65-F5344CB8AC3E}">
        <p14:creationId xmlns:p14="http://schemas.microsoft.com/office/powerpoint/2010/main" val="518514346"/>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682806"/>
      </p:ext>
    </p:extLst>
  </p:cSld>
  <p:clrMap bg1="lt1" tx1="dk1" bg2="lt2" tx2="dk2" accent1="accent1" accent2="accent2" accent3="accent3" accent4="accent4" accent5="accent5" accent6="accent6" hlink="hlink" folHlink="folHlink"/>
  <p:sldLayoutIdLst>
    <p:sldLayoutId id="2147483649" r:id="rId1"/>
    <p:sldLayoutId id="214748367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FFFF"/>
            </a:gs>
            <a:gs pos="100000">
              <a:srgbClr val="CCFFF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37DE22E-E110-4F65-AB3D-3352E01B325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91864FA-FF2F-4E33-A1F4-D4212FD2CBB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30018AC-793E-4429-8D13-B3E6FD1B61FC}"/>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873BF72C-BED2-4A21-8581-094F3675EA0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D77248B1-EABD-4290-B785-175AC764F2C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317DF95-55F4-4EBC-BF47-00527D2A2CD9}" type="slidenum">
              <a:rPr lang="en-US" altLang="en-US"/>
              <a:pPr/>
              <a:t>‹#›</a:t>
            </a:fld>
            <a:endParaRPr lang="en-US" altLang="en-US"/>
          </a:p>
        </p:txBody>
      </p:sp>
    </p:spTree>
    <p:extLst>
      <p:ext uri="{BB962C8B-B14F-4D97-AF65-F5344CB8AC3E}">
        <p14:creationId xmlns:p14="http://schemas.microsoft.com/office/powerpoint/2010/main" val="339718108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ransition spd="slow">
    <p:split orient="vert"/>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7FFE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153397A-1CA1-486A-8B25-1FBCE8DC9A85}"/>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D24DF0E-3957-446D-8368-6EA9A609905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1D51C8-CA99-4DC9-8A30-22BFCB34EEC4}"/>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A56F672D-54CF-4B88-8AE9-B47767D2496F}"/>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AD4A8A8A-DDA0-4960-9DE9-BDD30BE4652E}"/>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113CAB8-B9EF-447D-AE46-CBCCE491469E}" type="slidenum">
              <a:rPr lang="en-US" altLang="en-US"/>
              <a:pPr/>
              <a:t>‹#›</a:t>
            </a:fld>
            <a:endParaRPr lang="en-US" altLang="en-US"/>
          </a:p>
        </p:txBody>
      </p:sp>
    </p:spTree>
    <p:extLst>
      <p:ext uri="{BB962C8B-B14F-4D97-AF65-F5344CB8AC3E}">
        <p14:creationId xmlns:p14="http://schemas.microsoft.com/office/powerpoint/2010/main" val="32726409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p:split orient="vert"/>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E497"/>
            </a:gs>
            <a:gs pos="100000">
              <a:srgbClr val="FFFFC5"/>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A63D69F-188C-4772-AD7F-FA379C760D55}"/>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7D086A9-A348-4B02-B947-D0ABD43490B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6F99731-49B4-40E5-ACED-A5782433ABC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B402841F-392E-4432-8AC6-9783BACFBB0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64D6D5FB-768F-4519-A5E3-38F381469E6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93F4BA7-95AB-4C69-A4AD-6179CE205F00}" type="slidenum">
              <a:rPr lang="en-US" altLang="en-US"/>
              <a:pPr/>
              <a:t>‹#›</a:t>
            </a:fld>
            <a:endParaRPr lang="en-US" altLang="en-US"/>
          </a:p>
        </p:txBody>
      </p:sp>
    </p:spTree>
    <p:extLst>
      <p:ext uri="{BB962C8B-B14F-4D97-AF65-F5344CB8AC3E}">
        <p14:creationId xmlns:p14="http://schemas.microsoft.com/office/powerpoint/2010/main" val="113870951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split orient="vert"/>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9/18/2021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4455433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716323" y="1990217"/>
            <a:ext cx="4530055" cy="2819509"/>
          </a:xfrm>
        </p:spPr>
        <p:txBody>
          <a:bodyPr/>
          <a:lstStyle/>
          <a:p>
            <a:r>
              <a:rPr lang="en-US" dirty="0">
                <a:solidFill>
                  <a:schemeClr val="bg1"/>
                </a:solidFill>
              </a:rPr>
              <a:t> JUDGES ARE  ANNOINTED TO  PROMISE LAND GOVERNANCE </a:t>
            </a:r>
            <a:endParaRPr lang="en-US" dirty="0">
              <a:solidFill>
                <a:schemeClr val="accent5">
                  <a:lumMod val="40000"/>
                  <a:lumOff val="60000"/>
                </a:schemeClr>
              </a:solidFill>
            </a:endParaRPr>
          </a:p>
        </p:txBody>
      </p:sp>
      <p:sp>
        <p:nvSpPr>
          <p:cNvPr id="2" name="Rectangle 1">
            <a:extLst>
              <a:ext uri="{FF2B5EF4-FFF2-40B4-BE49-F238E27FC236}">
                <a16:creationId xmlns:a16="http://schemas.microsoft.com/office/drawing/2014/main" id="{2AD801E2-AEAA-4175-B723-0BAA356EA49A}"/>
              </a:ext>
            </a:extLst>
          </p:cNvPr>
          <p:cNvSpPr/>
          <p:nvPr/>
        </p:nvSpPr>
        <p:spPr>
          <a:xfrm flipH="1">
            <a:off x="8414157" y="6342077"/>
            <a:ext cx="3954009" cy="400110"/>
          </a:xfrm>
          <a:prstGeom prst="rect">
            <a:avLst/>
          </a:prstGeom>
          <a:noFill/>
        </p:spPr>
        <p:txBody>
          <a:bodyPr wrap="square" lIns="91440" tIns="45720" rIns="91440" bIns="45720">
            <a:spAutoFit/>
          </a:bodyPr>
          <a:lstStyle/>
          <a:p>
            <a:pPr algn="ctr"/>
            <a:r>
              <a:rPr lang="en-US" sz="2000" b="1" spc="50" dirty="0">
                <a:ln w="0"/>
                <a:solidFill>
                  <a:schemeClr val="bg2"/>
                </a:solidFill>
                <a:effectLst>
                  <a:innerShdw blurRad="63500" dist="50800" dir="13500000">
                    <a:srgbClr val="000000">
                      <a:alpha val="50000"/>
                    </a:srgbClr>
                  </a:innerShdw>
                </a:effectLst>
              </a:rPr>
              <a:t>Edited b</a:t>
            </a:r>
            <a:r>
              <a:rPr lang="en-US" sz="2000" b="1" cap="none" spc="50" dirty="0">
                <a:ln w="0"/>
                <a:solidFill>
                  <a:schemeClr val="bg2"/>
                </a:solidFill>
                <a:effectLst>
                  <a:innerShdw blurRad="63500" dist="50800" dir="13500000">
                    <a:srgbClr val="000000">
                      <a:alpha val="50000"/>
                    </a:srgbClr>
                  </a:innerShdw>
                </a:effectLst>
              </a:rPr>
              <a:t>y David Lee Burris</a:t>
            </a: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5" name="Picture 13">
            <a:extLst>
              <a:ext uri="{FF2B5EF4-FFF2-40B4-BE49-F238E27FC236}">
                <a16:creationId xmlns:a16="http://schemas.microsoft.com/office/drawing/2014/main" id="{97534AEB-E6C1-4307-81FD-689DB48D4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5164" y="990600"/>
            <a:ext cx="3348037"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Rectangle 3">
            <a:extLst>
              <a:ext uri="{FF2B5EF4-FFF2-40B4-BE49-F238E27FC236}">
                <a16:creationId xmlns:a16="http://schemas.microsoft.com/office/drawing/2014/main" id="{76EC7E78-D32E-4FCC-858F-B575A621FE11}"/>
              </a:ext>
            </a:extLst>
          </p:cNvPr>
          <p:cNvSpPr>
            <a:spLocks noGrp="1" noChangeArrowheads="1"/>
          </p:cNvSpPr>
          <p:nvPr>
            <p:ph type="title"/>
          </p:nvPr>
        </p:nvSpPr>
        <p:spPr>
          <a:xfrm>
            <a:off x="1752600" y="76200"/>
            <a:ext cx="8686800" cy="884238"/>
          </a:xfrm>
          <a:effectLst>
            <a:outerShdw dist="35921" dir="2700000" algn="ctr" rotWithShape="0">
              <a:schemeClr val="bg1"/>
            </a:outerShdw>
          </a:effectLst>
        </p:spPr>
        <p:txBody>
          <a:bodyPr/>
          <a:lstStyle/>
          <a:p>
            <a:r>
              <a:rPr lang="en-US" altLang="en-US" b="1">
                <a:latin typeface="Times New Roman" panose="02020603050405020304" pitchFamily="18" charset="0"/>
              </a:rPr>
              <a:t>Tribal Territories West of Jordan</a:t>
            </a:r>
          </a:p>
        </p:txBody>
      </p:sp>
      <p:sp>
        <p:nvSpPr>
          <p:cNvPr id="8196" name="Rectangle 4">
            <a:extLst>
              <a:ext uri="{FF2B5EF4-FFF2-40B4-BE49-F238E27FC236}">
                <a16:creationId xmlns:a16="http://schemas.microsoft.com/office/drawing/2014/main" id="{3D1CBCF3-6AE2-438D-9680-301D3AD9B120}"/>
              </a:ext>
            </a:extLst>
          </p:cNvPr>
          <p:cNvSpPr>
            <a:spLocks noChangeArrowheads="1"/>
          </p:cNvSpPr>
          <p:nvPr/>
        </p:nvSpPr>
        <p:spPr bwMode="auto">
          <a:xfrm>
            <a:off x="15240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8197" name="Rectangle 5">
            <a:extLst>
              <a:ext uri="{FF2B5EF4-FFF2-40B4-BE49-F238E27FC236}">
                <a16:creationId xmlns:a16="http://schemas.microsoft.com/office/drawing/2014/main" id="{EEBC8840-687F-48F3-8E17-F9B8E102BEDD}"/>
              </a:ext>
            </a:extLst>
          </p:cNvPr>
          <p:cNvSpPr>
            <a:spLocks noChangeArrowheads="1"/>
          </p:cNvSpPr>
          <p:nvPr/>
        </p:nvSpPr>
        <p:spPr bwMode="auto">
          <a:xfrm>
            <a:off x="104394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8198" name="Rectangle 6">
            <a:extLst>
              <a:ext uri="{FF2B5EF4-FFF2-40B4-BE49-F238E27FC236}">
                <a16:creationId xmlns:a16="http://schemas.microsoft.com/office/drawing/2014/main" id="{D8E90BDC-5BD6-48DA-AAF4-09626A7724C9}"/>
              </a:ext>
            </a:extLst>
          </p:cNvPr>
          <p:cNvSpPr>
            <a:spLocks noChangeArrowheads="1"/>
          </p:cNvSpPr>
          <p:nvPr/>
        </p:nvSpPr>
        <p:spPr bwMode="auto">
          <a:xfrm>
            <a:off x="1524000" y="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8199" name="Rectangle 7">
            <a:extLst>
              <a:ext uri="{FF2B5EF4-FFF2-40B4-BE49-F238E27FC236}">
                <a16:creationId xmlns:a16="http://schemas.microsoft.com/office/drawing/2014/main" id="{8A5875C1-6919-4EA7-A03C-B17D0C454877}"/>
              </a:ext>
            </a:extLst>
          </p:cNvPr>
          <p:cNvSpPr>
            <a:spLocks noChangeArrowheads="1"/>
          </p:cNvSpPr>
          <p:nvPr/>
        </p:nvSpPr>
        <p:spPr bwMode="auto">
          <a:xfrm>
            <a:off x="1524000" y="662940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8200" name="Rectangle 8">
            <a:extLst>
              <a:ext uri="{FF2B5EF4-FFF2-40B4-BE49-F238E27FC236}">
                <a16:creationId xmlns:a16="http://schemas.microsoft.com/office/drawing/2014/main" id="{FAB35571-5A01-4DE2-836D-0E3EA5F2A4D6}"/>
              </a:ext>
            </a:extLst>
          </p:cNvPr>
          <p:cNvSpPr>
            <a:spLocks noChangeArrowheads="1"/>
          </p:cNvSpPr>
          <p:nvPr/>
        </p:nvSpPr>
        <p:spPr bwMode="auto">
          <a:xfrm>
            <a:off x="1828800" y="990600"/>
            <a:ext cx="4191000" cy="5562600"/>
          </a:xfrm>
          <a:prstGeom prst="rect">
            <a:avLst/>
          </a:prstGeom>
          <a:gradFill rotWithShape="1">
            <a:gsLst>
              <a:gs pos="0">
                <a:srgbClr val="00FFFF"/>
              </a:gs>
              <a:gs pos="100000">
                <a:srgbClr val="CC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8201" name="Rectangle 9">
            <a:extLst>
              <a:ext uri="{FF2B5EF4-FFF2-40B4-BE49-F238E27FC236}">
                <a16:creationId xmlns:a16="http://schemas.microsoft.com/office/drawing/2014/main" id="{46809643-BBC1-4DA6-B4FB-7A9CF0CB76EA}"/>
              </a:ext>
            </a:extLst>
          </p:cNvPr>
          <p:cNvSpPr>
            <a:spLocks noGrp="1" noChangeArrowheads="1"/>
          </p:cNvSpPr>
          <p:nvPr>
            <p:ph type="body" idx="1"/>
          </p:nvPr>
        </p:nvSpPr>
        <p:spPr>
          <a:xfrm>
            <a:off x="1676400" y="838200"/>
            <a:ext cx="5334000" cy="5867400"/>
          </a:xfrm>
          <a:extLs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r>
              <a:rPr lang="en-US" altLang="en-US">
                <a:latin typeface="Times New Roman" panose="02020603050405020304" pitchFamily="18" charset="0"/>
              </a:rPr>
              <a:t>The men reported that</a:t>
            </a:r>
            <a:r>
              <a:rPr lang="en-US" altLang="en-US" b="1">
                <a:latin typeface="Times New Roman" panose="02020603050405020304" pitchFamily="18" charset="0"/>
              </a:rPr>
              <a:t> </a:t>
            </a:r>
            <a:r>
              <a:rPr lang="en-US" altLang="en-US">
                <a:latin typeface="Times New Roman" panose="02020603050405020304" pitchFamily="18" charset="0"/>
              </a:rPr>
              <a:t>Judah’s</a:t>
            </a:r>
            <a:r>
              <a:rPr lang="en-US" altLang="en-US" b="1">
                <a:latin typeface="Times New Roman" panose="02020603050405020304" pitchFamily="18" charset="0"/>
              </a:rPr>
              <a:t> </a:t>
            </a:r>
            <a:r>
              <a:rPr lang="en-US" altLang="en-US">
                <a:latin typeface="Times New Roman" panose="02020603050405020304" pitchFamily="18" charset="0"/>
              </a:rPr>
              <a:t>portion was too large and it fell </a:t>
            </a:r>
            <a:r>
              <a:rPr lang="en-US" altLang="en-US" b="1">
                <a:latin typeface="Times New Roman" panose="02020603050405020304" pitchFamily="18" charset="0"/>
              </a:rPr>
              <a:t>Simeon’s</a:t>
            </a:r>
            <a:r>
              <a:rPr lang="en-US" altLang="en-US">
                <a:latin typeface="Times New Roman" panose="02020603050405020304" pitchFamily="18" charset="0"/>
              </a:rPr>
              <a:t> lot to share the territory</a:t>
            </a:r>
          </a:p>
          <a:p>
            <a:r>
              <a:rPr lang="en-US" altLang="en-US" b="1">
                <a:latin typeface="Times New Roman" panose="02020603050405020304" pitchFamily="18" charset="0"/>
              </a:rPr>
              <a:t>Dan</a:t>
            </a:r>
            <a:r>
              <a:rPr lang="en-US" altLang="en-US">
                <a:latin typeface="Times New Roman" panose="02020603050405020304" pitchFamily="18" charset="0"/>
              </a:rPr>
              <a:t> and </a:t>
            </a:r>
            <a:r>
              <a:rPr lang="en-US" altLang="en-US" b="1">
                <a:latin typeface="Times New Roman" panose="02020603050405020304" pitchFamily="18" charset="0"/>
              </a:rPr>
              <a:t>Benjamin</a:t>
            </a:r>
            <a:r>
              <a:rPr lang="en-US" altLang="en-US">
                <a:latin typeface="Times New Roman" panose="02020603050405020304" pitchFamily="18" charset="0"/>
              </a:rPr>
              <a:t> were given territory between the tribes of Ephraim and Judah</a:t>
            </a:r>
          </a:p>
          <a:p>
            <a:endParaRPr lang="en-US" altLang="en-US">
              <a:latin typeface="Times New Roman" panose="02020603050405020304" pitchFamily="18" charset="0"/>
            </a:endParaRPr>
          </a:p>
        </p:txBody>
      </p:sp>
      <p:sp>
        <p:nvSpPr>
          <p:cNvPr id="8202" name="Oval 10">
            <a:extLst>
              <a:ext uri="{FF2B5EF4-FFF2-40B4-BE49-F238E27FC236}">
                <a16:creationId xmlns:a16="http://schemas.microsoft.com/office/drawing/2014/main" id="{0C3DA7A9-F880-460A-9DD1-111163039619}"/>
              </a:ext>
            </a:extLst>
          </p:cNvPr>
          <p:cNvSpPr>
            <a:spLocks noChangeArrowheads="1"/>
          </p:cNvSpPr>
          <p:nvPr/>
        </p:nvSpPr>
        <p:spPr bwMode="auto">
          <a:xfrm>
            <a:off x="9067800" y="3124200"/>
            <a:ext cx="1143000" cy="4572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8203" name="Oval 11">
            <a:extLst>
              <a:ext uri="{FF2B5EF4-FFF2-40B4-BE49-F238E27FC236}">
                <a16:creationId xmlns:a16="http://schemas.microsoft.com/office/drawing/2014/main" id="{B1948689-0696-4E54-89CC-02726070D453}"/>
              </a:ext>
            </a:extLst>
          </p:cNvPr>
          <p:cNvSpPr>
            <a:spLocks noChangeArrowheads="1"/>
          </p:cNvSpPr>
          <p:nvPr/>
        </p:nvSpPr>
        <p:spPr bwMode="auto">
          <a:xfrm>
            <a:off x="7467600" y="4876800"/>
            <a:ext cx="1524000" cy="5334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8204" name="Oval 12">
            <a:extLst>
              <a:ext uri="{FF2B5EF4-FFF2-40B4-BE49-F238E27FC236}">
                <a16:creationId xmlns:a16="http://schemas.microsoft.com/office/drawing/2014/main" id="{DA565B1E-AD05-4D84-BF34-E506B2B7CFF8}"/>
              </a:ext>
            </a:extLst>
          </p:cNvPr>
          <p:cNvSpPr>
            <a:spLocks noChangeArrowheads="1"/>
          </p:cNvSpPr>
          <p:nvPr/>
        </p:nvSpPr>
        <p:spPr bwMode="auto">
          <a:xfrm>
            <a:off x="7620000" y="2667000"/>
            <a:ext cx="762000" cy="5334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dissolve">
                                      <p:cBhvr>
                                        <p:cTn id="7" dur="500"/>
                                        <p:tgtEl>
                                          <p:spTgt spid="819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205"/>
                                        </p:tgtEl>
                                        <p:attrNameLst>
                                          <p:attrName>style.visibility</p:attrName>
                                        </p:attrNameLst>
                                      </p:cBhvr>
                                      <p:to>
                                        <p:strVal val="visible"/>
                                      </p:to>
                                    </p:set>
                                    <p:animEffect transition="in" filter="fade">
                                      <p:cBhvr>
                                        <p:cTn id="11" dur="2000"/>
                                        <p:tgtEl>
                                          <p:spTgt spid="820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8201">
                                            <p:txEl>
                                              <p:pRg st="0" end="0"/>
                                            </p:txEl>
                                          </p:spTgt>
                                        </p:tgtEl>
                                        <p:attrNameLst>
                                          <p:attrName>style.visibility</p:attrName>
                                        </p:attrNameLst>
                                      </p:cBhvr>
                                      <p:to>
                                        <p:strVal val="visible"/>
                                      </p:to>
                                    </p:set>
                                    <p:animEffect transition="in" filter="dissolve">
                                      <p:cBhvr>
                                        <p:cTn id="16" dur="500"/>
                                        <p:tgtEl>
                                          <p:spTgt spid="8201">
                                            <p:txEl>
                                              <p:pRg st="0" end="0"/>
                                            </p:txEl>
                                          </p:spTgt>
                                        </p:tgtEl>
                                      </p:cBhvr>
                                    </p:animEffect>
                                  </p:childTnLst>
                                </p:cTn>
                              </p:par>
                            </p:childTnLst>
                          </p:cTn>
                        </p:par>
                        <p:par>
                          <p:cTn id="17" fill="hold" nodeType="afterGroup">
                            <p:stCondLst>
                              <p:cond delay="500"/>
                            </p:stCondLst>
                            <p:childTnLst>
                              <p:par>
                                <p:cTn id="18" presetID="23" presetClass="entr" presetSubtype="16" fill="hold" nodeType="afterEffect">
                                  <p:stCondLst>
                                    <p:cond delay="0"/>
                                  </p:stCondLst>
                                  <p:childTnLst>
                                    <p:set>
                                      <p:cBhvr>
                                        <p:cTn id="19" dur="1" fill="hold">
                                          <p:stCondLst>
                                            <p:cond delay="0"/>
                                          </p:stCondLst>
                                        </p:cTn>
                                        <p:tgtEl>
                                          <p:spTgt spid="8203"/>
                                        </p:tgtEl>
                                        <p:attrNameLst>
                                          <p:attrName>style.visibility</p:attrName>
                                        </p:attrNameLst>
                                      </p:cBhvr>
                                      <p:to>
                                        <p:strVal val="visible"/>
                                      </p:to>
                                    </p:set>
                                    <p:anim calcmode="lin" valueType="num">
                                      <p:cBhvr>
                                        <p:cTn id="20" dur="500" fill="hold"/>
                                        <p:tgtEl>
                                          <p:spTgt spid="8203"/>
                                        </p:tgtEl>
                                        <p:attrNameLst>
                                          <p:attrName>ppt_w</p:attrName>
                                        </p:attrNameLst>
                                      </p:cBhvr>
                                      <p:tavLst>
                                        <p:tav tm="0">
                                          <p:val>
                                            <p:fltVal val="0"/>
                                          </p:val>
                                        </p:tav>
                                        <p:tav tm="100000">
                                          <p:val>
                                            <p:strVal val="#ppt_w"/>
                                          </p:val>
                                        </p:tav>
                                      </p:tavLst>
                                    </p:anim>
                                    <p:anim calcmode="lin" valueType="num">
                                      <p:cBhvr>
                                        <p:cTn id="21" dur="500" fill="hold"/>
                                        <p:tgtEl>
                                          <p:spTgt spid="8203"/>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8201">
                                            <p:txEl>
                                              <p:pRg st="1" end="1"/>
                                            </p:txEl>
                                          </p:spTgt>
                                        </p:tgtEl>
                                        <p:attrNameLst>
                                          <p:attrName>style.visibility</p:attrName>
                                        </p:attrNameLst>
                                      </p:cBhvr>
                                      <p:to>
                                        <p:strVal val="visible"/>
                                      </p:to>
                                    </p:set>
                                    <p:animEffect transition="in" filter="dissolve">
                                      <p:cBhvr>
                                        <p:cTn id="26" dur="500"/>
                                        <p:tgtEl>
                                          <p:spTgt spid="8201">
                                            <p:txEl>
                                              <p:pRg st="1" end="1"/>
                                            </p:txEl>
                                          </p:spTgt>
                                        </p:tgtEl>
                                      </p:cBhvr>
                                    </p:animEffect>
                                  </p:childTnLst>
                                </p:cTn>
                              </p:par>
                            </p:childTnLst>
                          </p:cTn>
                        </p:par>
                        <p:par>
                          <p:cTn id="27" fill="hold" nodeType="afterGroup">
                            <p:stCondLst>
                              <p:cond delay="500"/>
                            </p:stCondLst>
                            <p:childTnLst>
                              <p:par>
                                <p:cTn id="28" presetID="23" presetClass="entr" presetSubtype="16" fill="hold" nodeType="afterEffect">
                                  <p:stCondLst>
                                    <p:cond delay="0"/>
                                  </p:stCondLst>
                                  <p:childTnLst>
                                    <p:set>
                                      <p:cBhvr>
                                        <p:cTn id="29" dur="1" fill="hold">
                                          <p:stCondLst>
                                            <p:cond delay="0"/>
                                          </p:stCondLst>
                                        </p:cTn>
                                        <p:tgtEl>
                                          <p:spTgt spid="8204"/>
                                        </p:tgtEl>
                                        <p:attrNameLst>
                                          <p:attrName>style.visibility</p:attrName>
                                        </p:attrNameLst>
                                      </p:cBhvr>
                                      <p:to>
                                        <p:strVal val="visible"/>
                                      </p:to>
                                    </p:set>
                                    <p:anim calcmode="lin" valueType="num">
                                      <p:cBhvr>
                                        <p:cTn id="30" dur="500" fill="hold"/>
                                        <p:tgtEl>
                                          <p:spTgt spid="8204"/>
                                        </p:tgtEl>
                                        <p:attrNameLst>
                                          <p:attrName>ppt_w</p:attrName>
                                        </p:attrNameLst>
                                      </p:cBhvr>
                                      <p:tavLst>
                                        <p:tav tm="0">
                                          <p:val>
                                            <p:fltVal val="0"/>
                                          </p:val>
                                        </p:tav>
                                        <p:tav tm="100000">
                                          <p:val>
                                            <p:strVal val="#ppt_w"/>
                                          </p:val>
                                        </p:tav>
                                      </p:tavLst>
                                    </p:anim>
                                    <p:anim calcmode="lin" valueType="num">
                                      <p:cBhvr>
                                        <p:cTn id="31" dur="500" fill="hold"/>
                                        <p:tgtEl>
                                          <p:spTgt spid="8204"/>
                                        </p:tgtEl>
                                        <p:attrNameLst>
                                          <p:attrName>ppt_h</p:attrName>
                                        </p:attrNameLst>
                                      </p:cBhvr>
                                      <p:tavLst>
                                        <p:tav tm="0">
                                          <p:val>
                                            <p:fltVal val="0"/>
                                          </p:val>
                                        </p:tav>
                                        <p:tav tm="100000">
                                          <p:val>
                                            <p:strVal val="#ppt_h"/>
                                          </p:val>
                                        </p:tav>
                                      </p:tavLst>
                                    </p:anim>
                                  </p:childTnLst>
                                </p:cTn>
                              </p:par>
                            </p:childTnLst>
                          </p:cTn>
                        </p:par>
                        <p:par>
                          <p:cTn id="32" fill="hold" nodeType="afterGroup">
                            <p:stCondLst>
                              <p:cond delay="1000"/>
                            </p:stCondLst>
                            <p:childTnLst>
                              <p:par>
                                <p:cTn id="33" presetID="23" presetClass="entr" presetSubtype="16" fill="hold" nodeType="afterEffect">
                                  <p:stCondLst>
                                    <p:cond delay="0"/>
                                  </p:stCondLst>
                                  <p:childTnLst>
                                    <p:set>
                                      <p:cBhvr>
                                        <p:cTn id="34" dur="1" fill="hold">
                                          <p:stCondLst>
                                            <p:cond delay="0"/>
                                          </p:stCondLst>
                                        </p:cTn>
                                        <p:tgtEl>
                                          <p:spTgt spid="8202"/>
                                        </p:tgtEl>
                                        <p:attrNameLst>
                                          <p:attrName>style.visibility</p:attrName>
                                        </p:attrNameLst>
                                      </p:cBhvr>
                                      <p:to>
                                        <p:strVal val="visible"/>
                                      </p:to>
                                    </p:set>
                                    <p:anim calcmode="lin" valueType="num">
                                      <p:cBhvr>
                                        <p:cTn id="35" dur="500" fill="hold"/>
                                        <p:tgtEl>
                                          <p:spTgt spid="8202"/>
                                        </p:tgtEl>
                                        <p:attrNameLst>
                                          <p:attrName>ppt_w</p:attrName>
                                        </p:attrNameLst>
                                      </p:cBhvr>
                                      <p:tavLst>
                                        <p:tav tm="0">
                                          <p:val>
                                            <p:fltVal val="0"/>
                                          </p:val>
                                        </p:tav>
                                        <p:tav tm="100000">
                                          <p:val>
                                            <p:strVal val="#ppt_w"/>
                                          </p:val>
                                        </p:tav>
                                      </p:tavLst>
                                    </p:anim>
                                    <p:anim calcmode="lin" valueType="num">
                                      <p:cBhvr>
                                        <p:cTn id="36" dur="500" fill="hold"/>
                                        <p:tgtEl>
                                          <p:spTgt spid="82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2" name="Picture 16">
            <a:extLst>
              <a:ext uri="{FF2B5EF4-FFF2-40B4-BE49-F238E27FC236}">
                <a16:creationId xmlns:a16="http://schemas.microsoft.com/office/drawing/2014/main" id="{4CEFF120-423A-4152-8328-689C850F5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26" y="1143000"/>
            <a:ext cx="328612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angle 3">
            <a:extLst>
              <a:ext uri="{FF2B5EF4-FFF2-40B4-BE49-F238E27FC236}">
                <a16:creationId xmlns:a16="http://schemas.microsoft.com/office/drawing/2014/main" id="{15FB75D2-21C4-47EF-BB5E-18EABF9FC1B7}"/>
              </a:ext>
            </a:extLst>
          </p:cNvPr>
          <p:cNvSpPr>
            <a:spLocks noGrp="1" noChangeArrowheads="1"/>
          </p:cNvSpPr>
          <p:nvPr>
            <p:ph type="title"/>
          </p:nvPr>
        </p:nvSpPr>
        <p:spPr>
          <a:xfrm>
            <a:off x="1752600" y="76200"/>
            <a:ext cx="8686800" cy="884238"/>
          </a:xfrm>
          <a:effectLst>
            <a:outerShdw dist="35921" dir="2700000" algn="ctr" rotWithShape="0">
              <a:schemeClr val="bg1"/>
            </a:outerShdw>
          </a:effectLst>
        </p:spPr>
        <p:txBody>
          <a:bodyPr/>
          <a:lstStyle/>
          <a:p>
            <a:r>
              <a:rPr lang="en-US" altLang="en-US" b="1">
                <a:latin typeface="Times New Roman" panose="02020603050405020304" pitchFamily="18" charset="0"/>
              </a:rPr>
              <a:t>Tribal Territories West of Jordan</a:t>
            </a:r>
          </a:p>
        </p:txBody>
      </p:sp>
      <p:sp>
        <p:nvSpPr>
          <p:cNvPr id="9220" name="Rectangle 4">
            <a:extLst>
              <a:ext uri="{FF2B5EF4-FFF2-40B4-BE49-F238E27FC236}">
                <a16:creationId xmlns:a16="http://schemas.microsoft.com/office/drawing/2014/main" id="{14A6AB28-7C8A-4BC7-930B-215584E9E479}"/>
              </a:ext>
            </a:extLst>
          </p:cNvPr>
          <p:cNvSpPr>
            <a:spLocks noChangeArrowheads="1"/>
          </p:cNvSpPr>
          <p:nvPr/>
        </p:nvSpPr>
        <p:spPr bwMode="auto">
          <a:xfrm>
            <a:off x="15240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21" name="Rectangle 5">
            <a:extLst>
              <a:ext uri="{FF2B5EF4-FFF2-40B4-BE49-F238E27FC236}">
                <a16:creationId xmlns:a16="http://schemas.microsoft.com/office/drawing/2014/main" id="{7DD667EA-4C8D-4614-83D8-008569A141DC}"/>
              </a:ext>
            </a:extLst>
          </p:cNvPr>
          <p:cNvSpPr>
            <a:spLocks noChangeArrowheads="1"/>
          </p:cNvSpPr>
          <p:nvPr/>
        </p:nvSpPr>
        <p:spPr bwMode="auto">
          <a:xfrm>
            <a:off x="104394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22" name="Rectangle 6">
            <a:extLst>
              <a:ext uri="{FF2B5EF4-FFF2-40B4-BE49-F238E27FC236}">
                <a16:creationId xmlns:a16="http://schemas.microsoft.com/office/drawing/2014/main" id="{E2B38292-0F29-4512-A466-3358DAF76704}"/>
              </a:ext>
            </a:extLst>
          </p:cNvPr>
          <p:cNvSpPr>
            <a:spLocks noChangeArrowheads="1"/>
          </p:cNvSpPr>
          <p:nvPr/>
        </p:nvSpPr>
        <p:spPr bwMode="auto">
          <a:xfrm>
            <a:off x="1524000" y="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23" name="Rectangle 7">
            <a:extLst>
              <a:ext uri="{FF2B5EF4-FFF2-40B4-BE49-F238E27FC236}">
                <a16:creationId xmlns:a16="http://schemas.microsoft.com/office/drawing/2014/main" id="{C70B7C9F-E3D6-47A4-AA2D-F343B3473038}"/>
              </a:ext>
            </a:extLst>
          </p:cNvPr>
          <p:cNvSpPr>
            <a:spLocks noChangeArrowheads="1"/>
          </p:cNvSpPr>
          <p:nvPr/>
        </p:nvSpPr>
        <p:spPr bwMode="auto">
          <a:xfrm>
            <a:off x="1524000" y="662940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24" name="Rectangle 8">
            <a:extLst>
              <a:ext uri="{FF2B5EF4-FFF2-40B4-BE49-F238E27FC236}">
                <a16:creationId xmlns:a16="http://schemas.microsoft.com/office/drawing/2014/main" id="{ABCD49AF-5F6D-4330-B0EF-E56EDB28B234}"/>
              </a:ext>
            </a:extLst>
          </p:cNvPr>
          <p:cNvSpPr>
            <a:spLocks noChangeArrowheads="1"/>
          </p:cNvSpPr>
          <p:nvPr/>
        </p:nvSpPr>
        <p:spPr bwMode="auto">
          <a:xfrm>
            <a:off x="1828800" y="990600"/>
            <a:ext cx="4191000" cy="5562600"/>
          </a:xfrm>
          <a:prstGeom prst="rect">
            <a:avLst/>
          </a:prstGeom>
          <a:gradFill rotWithShape="1">
            <a:gsLst>
              <a:gs pos="0">
                <a:srgbClr val="00FFFF"/>
              </a:gs>
              <a:gs pos="100000">
                <a:srgbClr val="CC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25" name="Rectangle 9">
            <a:extLst>
              <a:ext uri="{FF2B5EF4-FFF2-40B4-BE49-F238E27FC236}">
                <a16:creationId xmlns:a16="http://schemas.microsoft.com/office/drawing/2014/main" id="{C84C6AF4-696B-419D-920E-ED52B3070ED2}"/>
              </a:ext>
            </a:extLst>
          </p:cNvPr>
          <p:cNvSpPr>
            <a:spLocks noGrp="1" noChangeArrowheads="1"/>
          </p:cNvSpPr>
          <p:nvPr>
            <p:ph type="body" idx="1"/>
          </p:nvPr>
        </p:nvSpPr>
        <p:spPr>
          <a:xfrm>
            <a:off x="1676400" y="838200"/>
            <a:ext cx="5334000" cy="5867400"/>
          </a:xfrm>
          <a:extLs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r>
              <a:rPr lang="en-US" altLang="en-US" b="1">
                <a:latin typeface="Times New Roman" panose="02020603050405020304" pitchFamily="18" charset="0"/>
              </a:rPr>
              <a:t>Asher </a:t>
            </a:r>
            <a:r>
              <a:rPr lang="en-US" altLang="en-US">
                <a:latin typeface="Times New Roman" panose="02020603050405020304" pitchFamily="18" charset="0"/>
              </a:rPr>
              <a:t>was given the narrow coastal plain of the north</a:t>
            </a:r>
          </a:p>
          <a:p>
            <a:r>
              <a:rPr lang="en-US" altLang="en-US" b="1">
                <a:latin typeface="Times New Roman" panose="02020603050405020304" pitchFamily="18" charset="0"/>
              </a:rPr>
              <a:t>Naphtali </a:t>
            </a:r>
            <a:r>
              <a:rPr lang="en-US" altLang="en-US">
                <a:latin typeface="Times New Roman" panose="02020603050405020304" pitchFamily="18" charset="0"/>
              </a:rPr>
              <a:t>received the lot lying farthest north along the banks of the upper Jordan</a:t>
            </a:r>
          </a:p>
          <a:p>
            <a:r>
              <a:rPr lang="en-US" altLang="en-US" b="1">
                <a:latin typeface="Times New Roman" panose="02020603050405020304" pitchFamily="18" charset="0"/>
              </a:rPr>
              <a:t>Zebulun</a:t>
            </a:r>
            <a:r>
              <a:rPr lang="en-US" altLang="en-US">
                <a:latin typeface="Times New Roman" panose="02020603050405020304" pitchFamily="18" charset="0"/>
              </a:rPr>
              <a:t> and </a:t>
            </a:r>
            <a:r>
              <a:rPr lang="en-US" altLang="en-US" b="1">
                <a:latin typeface="Times New Roman" panose="02020603050405020304" pitchFamily="18" charset="0"/>
              </a:rPr>
              <a:t>Issachar </a:t>
            </a:r>
            <a:r>
              <a:rPr lang="en-US" altLang="en-US">
                <a:latin typeface="Times New Roman" panose="02020603050405020304" pitchFamily="18" charset="0"/>
              </a:rPr>
              <a:t>each received a healthy portion of the Jezreel Plain and of the hills and valleys of lower Galilee</a:t>
            </a:r>
          </a:p>
        </p:txBody>
      </p:sp>
      <p:sp>
        <p:nvSpPr>
          <p:cNvPr id="9226" name="Oval 10">
            <a:extLst>
              <a:ext uri="{FF2B5EF4-FFF2-40B4-BE49-F238E27FC236}">
                <a16:creationId xmlns:a16="http://schemas.microsoft.com/office/drawing/2014/main" id="{BD92F37E-1517-4D03-B612-13B0D8A0EA47}"/>
              </a:ext>
            </a:extLst>
          </p:cNvPr>
          <p:cNvSpPr>
            <a:spLocks noChangeArrowheads="1"/>
          </p:cNvSpPr>
          <p:nvPr/>
        </p:nvSpPr>
        <p:spPr bwMode="auto">
          <a:xfrm rot="17298620">
            <a:off x="7086600" y="3200400"/>
            <a:ext cx="1943100" cy="7239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28" name="Oval 12">
            <a:extLst>
              <a:ext uri="{FF2B5EF4-FFF2-40B4-BE49-F238E27FC236}">
                <a16:creationId xmlns:a16="http://schemas.microsoft.com/office/drawing/2014/main" id="{F62AE4B3-05DD-4268-A986-FE73D041184F}"/>
              </a:ext>
            </a:extLst>
          </p:cNvPr>
          <p:cNvSpPr>
            <a:spLocks noChangeArrowheads="1"/>
          </p:cNvSpPr>
          <p:nvPr/>
        </p:nvSpPr>
        <p:spPr bwMode="auto">
          <a:xfrm>
            <a:off x="8229600" y="5334000"/>
            <a:ext cx="1676400" cy="6858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30" name="Oval 14">
            <a:extLst>
              <a:ext uri="{FF2B5EF4-FFF2-40B4-BE49-F238E27FC236}">
                <a16:creationId xmlns:a16="http://schemas.microsoft.com/office/drawing/2014/main" id="{286409D8-6EAE-43AC-8980-AA3295FC427C}"/>
              </a:ext>
            </a:extLst>
          </p:cNvPr>
          <p:cNvSpPr>
            <a:spLocks noChangeArrowheads="1"/>
          </p:cNvSpPr>
          <p:nvPr/>
        </p:nvSpPr>
        <p:spPr bwMode="auto">
          <a:xfrm rot="17298620">
            <a:off x="8382000" y="2971800"/>
            <a:ext cx="1943100" cy="7239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31" name="Oval 15">
            <a:extLst>
              <a:ext uri="{FF2B5EF4-FFF2-40B4-BE49-F238E27FC236}">
                <a16:creationId xmlns:a16="http://schemas.microsoft.com/office/drawing/2014/main" id="{2F85B2E2-1AFA-4FE5-BFF9-CC22F5A429DA}"/>
              </a:ext>
            </a:extLst>
          </p:cNvPr>
          <p:cNvSpPr>
            <a:spLocks noChangeArrowheads="1"/>
          </p:cNvSpPr>
          <p:nvPr/>
        </p:nvSpPr>
        <p:spPr bwMode="auto">
          <a:xfrm rot="20808256">
            <a:off x="7543800" y="4572000"/>
            <a:ext cx="1943100" cy="7239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dissolve">
                                      <p:cBhvr>
                                        <p:cTn id="7" dur="500"/>
                                        <p:tgtEl>
                                          <p:spTgt spid="921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9232"/>
                                        </p:tgtEl>
                                        <p:attrNameLst>
                                          <p:attrName>style.visibility</p:attrName>
                                        </p:attrNameLst>
                                      </p:cBhvr>
                                      <p:to>
                                        <p:strVal val="visible"/>
                                      </p:to>
                                    </p:set>
                                    <p:animEffect transition="in" filter="fade">
                                      <p:cBhvr>
                                        <p:cTn id="11" dur="2000"/>
                                        <p:tgtEl>
                                          <p:spTgt spid="9232"/>
                                        </p:tgtEl>
                                      </p:cBhvr>
                                    </p:animEffect>
                                  </p:childTnLst>
                                </p:cTn>
                              </p:par>
                            </p:childTnLst>
                          </p:cTn>
                        </p:par>
                        <p:par>
                          <p:cTn id="12" fill="hold" nodeType="afterGroup">
                            <p:stCondLst>
                              <p:cond delay="2500"/>
                            </p:stCondLst>
                            <p:childTnLst>
                              <p:par>
                                <p:cTn id="13" presetID="9" presetClass="entr" presetSubtype="0" fill="hold" nodeType="afterEffect">
                                  <p:stCondLst>
                                    <p:cond delay="0"/>
                                  </p:stCondLst>
                                  <p:childTnLst>
                                    <p:set>
                                      <p:cBhvr>
                                        <p:cTn id="14" dur="1" fill="hold">
                                          <p:stCondLst>
                                            <p:cond delay="0"/>
                                          </p:stCondLst>
                                        </p:cTn>
                                        <p:tgtEl>
                                          <p:spTgt spid="9225">
                                            <p:txEl>
                                              <p:pRg st="0" end="0"/>
                                            </p:txEl>
                                          </p:spTgt>
                                        </p:tgtEl>
                                        <p:attrNameLst>
                                          <p:attrName>style.visibility</p:attrName>
                                        </p:attrNameLst>
                                      </p:cBhvr>
                                      <p:to>
                                        <p:strVal val="visible"/>
                                      </p:to>
                                    </p:set>
                                    <p:animEffect transition="in" filter="dissolve">
                                      <p:cBhvr>
                                        <p:cTn id="15" dur="500"/>
                                        <p:tgtEl>
                                          <p:spTgt spid="9225">
                                            <p:txEl>
                                              <p:pRg st="0" end="0"/>
                                            </p:txEl>
                                          </p:spTgt>
                                        </p:tgtEl>
                                      </p:cBhvr>
                                    </p:animEffect>
                                  </p:childTnLst>
                                </p:cTn>
                              </p:par>
                            </p:childTnLst>
                          </p:cTn>
                        </p:par>
                        <p:par>
                          <p:cTn id="16" fill="hold" nodeType="afterGroup">
                            <p:stCondLst>
                              <p:cond delay="3000"/>
                            </p:stCondLst>
                            <p:childTnLst>
                              <p:par>
                                <p:cTn id="17" presetID="23" presetClass="entr" presetSubtype="16" fill="hold" nodeType="afterEffect">
                                  <p:stCondLst>
                                    <p:cond delay="0"/>
                                  </p:stCondLst>
                                  <p:childTnLst>
                                    <p:set>
                                      <p:cBhvr>
                                        <p:cTn id="18" dur="1" fill="hold">
                                          <p:stCondLst>
                                            <p:cond delay="0"/>
                                          </p:stCondLst>
                                        </p:cTn>
                                        <p:tgtEl>
                                          <p:spTgt spid="9226"/>
                                        </p:tgtEl>
                                        <p:attrNameLst>
                                          <p:attrName>style.visibility</p:attrName>
                                        </p:attrNameLst>
                                      </p:cBhvr>
                                      <p:to>
                                        <p:strVal val="visible"/>
                                      </p:to>
                                    </p:set>
                                    <p:anim calcmode="lin" valueType="num">
                                      <p:cBhvr>
                                        <p:cTn id="19" dur="500" fill="hold"/>
                                        <p:tgtEl>
                                          <p:spTgt spid="9226"/>
                                        </p:tgtEl>
                                        <p:attrNameLst>
                                          <p:attrName>ppt_w</p:attrName>
                                        </p:attrNameLst>
                                      </p:cBhvr>
                                      <p:tavLst>
                                        <p:tav tm="0">
                                          <p:val>
                                            <p:fltVal val="0"/>
                                          </p:val>
                                        </p:tav>
                                        <p:tav tm="100000">
                                          <p:val>
                                            <p:strVal val="#ppt_w"/>
                                          </p:val>
                                        </p:tav>
                                      </p:tavLst>
                                    </p:anim>
                                    <p:anim calcmode="lin" valueType="num">
                                      <p:cBhvr>
                                        <p:cTn id="20" dur="500" fill="hold"/>
                                        <p:tgtEl>
                                          <p:spTgt spid="922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9225">
                                            <p:txEl>
                                              <p:pRg st="1" end="1"/>
                                            </p:txEl>
                                          </p:spTgt>
                                        </p:tgtEl>
                                        <p:attrNameLst>
                                          <p:attrName>style.visibility</p:attrName>
                                        </p:attrNameLst>
                                      </p:cBhvr>
                                      <p:to>
                                        <p:strVal val="visible"/>
                                      </p:to>
                                    </p:set>
                                    <p:animEffect transition="in" filter="dissolve">
                                      <p:cBhvr>
                                        <p:cTn id="25" dur="500"/>
                                        <p:tgtEl>
                                          <p:spTgt spid="9225">
                                            <p:txEl>
                                              <p:pRg st="1" end="1"/>
                                            </p:txEl>
                                          </p:spTgt>
                                        </p:tgtEl>
                                      </p:cBhvr>
                                    </p:animEffect>
                                  </p:childTnLst>
                                </p:cTn>
                              </p:par>
                            </p:childTnLst>
                          </p:cTn>
                        </p:par>
                        <p:par>
                          <p:cTn id="26" fill="hold" nodeType="afterGroup">
                            <p:stCondLst>
                              <p:cond delay="500"/>
                            </p:stCondLst>
                            <p:childTnLst>
                              <p:par>
                                <p:cTn id="27" presetID="23" presetClass="entr" presetSubtype="16" fill="hold" nodeType="afterEffect">
                                  <p:stCondLst>
                                    <p:cond delay="0"/>
                                  </p:stCondLst>
                                  <p:childTnLst>
                                    <p:set>
                                      <p:cBhvr>
                                        <p:cTn id="28" dur="1" fill="hold">
                                          <p:stCondLst>
                                            <p:cond delay="0"/>
                                          </p:stCondLst>
                                        </p:cTn>
                                        <p:tgtEl>
                                          <p:spTgt spid="9230"/>
                                        </p:tgtEl>
                                        <p:attrNameLst>
                                          <p:attrName>style.visibility</p:attrName>
                                        </p:attrNameLst>
                                      </p:cBhvr>
                                      <p:to>
                                        <p:strVal val="visible"/>
                                      </p:to>
                                    </p:set>
                                    <p:anim calcmode="lin" valueType="num">
                                      <p:cBhvr>
                                        <p:cTn id="29" dur="500" fill="hold"/>
                                        <p:tgtEl>
                                          <p:spTgt spid="9230"/>
                                        </p:tgtEl>
                                        <p:attrNameLst>
                                          <p:attrName>ppt_w</p:attrName>
                                        </p:attrNameLst>
                                      </p:cBhvr>
                                      <p:tavLst>
                                        <p:tav tm="0">
                                          <p:val>
                                            <p:fltVal val="0"/>
                                          </p:val>
                                        </p:tav>
                                        <p:tav tm="100000">
                                          <p:val>
                                            <p:strVal val="#ppt_w"/>
                                          </p:val>
                                        </p:tav>
                                      </p:tavLst>
                                    </p:anim>
                                    <p:anim calcmode="lin" valueType="num">
                                      <p:cBhvr>
                                        <p:cTn id="30" dur="500" fill="hold"/>
                                        <p:tgtEl>
                                          <p:spTgt spid="9230"/>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9225">
                                            <p:txEl>
                                              <p:pRg st="2" end="2"/>
                                            </p:txEl>
                                          </p:spTgt>
                                        </p:tgtEl>
                                        <p:attrNameLst>
                                          <p:attrName>style.visibility</p:attrName>
                                        </p:attrNameLst>
                                      </p:cBhvr>
                                      <p:to>
                                        <p:strVal val="visible"/>
                                      </p:to>
                                    </p:set>
                                    <p:animEffect transition="in" filter="dissolve">
                                      <p:cBhvr>
                                        <p:cTn id="35" dur="500"/>
                                        <p:tgtEl>
                                          <p:spTgt spid="9225">
                                            <p:txEl>
                                              <p:pRg st="2" end="2"/>
                                            </p:txEl>
                                          </p:spTgt>
                                        </p:tgtEl>
                                      </p:cBhvr>
                                    </p:animEffect>
                                  </p:childTnLst>
                                </p:cTn>
                              </p:par>
                            </p:childTnLst>
                          </p:cTn>
                        </p:par>
                        <p:par>
                          <p:cTn id="36" fill="hold" nodeType="afterGroup">
                            <p:stCondLst>
                              <p:cond delay="500"/>
                            </p:stCondLst>
                            <p:childTnLst>
                              <p:par>
                                <p:cTn id="37" presetID="23" presetClass="entr" presetSubtype="16" fill="hold" nodeType="afterEffect">
                                  <p:stCondLst>
                                    <p:cond delay="0"/>
                                  </p:stCondLst>
                                  <p:childTnLst>
                                    <p:set>
                                      <p:cBhvr>
                                        <p:cTn id="38" dur="1" fill="hold">
                                          <p:stCondLst>
                                            <p:cond delay="0"/>
                                          </p:stCondLst>
                                        </p:cTn>
                                        <p:tgtEl>
                                          <p:spTgt spid="9231"/>
                                        </p:tgtEl>
                                        <p:attrNameLst>
                                          <p:attrName>style.visibility</p:attrName>
                                        </p:attrNameLst>
                                      </p:cBhvr>
                                      <p:to>
                                        <p:strVal val="visible"/>
                                      </p:to>
                                    </p:set>
                                    <p:anim calcmode="lin" valueType="num">
                                      <p:cBhvr>
                                        <p:cTn id="39" dur="500" fill="hold"/>
                                        <p:tgtEl>
                                          <p:spTgt spid="9231"/>
                                        </p:tgtEl>
                                        <p:attrNameLst>
                                          <p:attrName>ppt_w</p:attrName>
                                        </p:attrNameLst>
                                      </p:cBhvr>
                                      <p:tavLst>
                                        <p:tav tm="0">
                                          <p:val>
                                            <p:fltVal val="0"/>
                                          </p:val>
                                        </p:tav>
                                        <p:tav tm="100000">
                                          <p:val>
                                            <p:strVal val="#ppt_w"/>
                                          </p:val>
                                        </p:tav>
                                      </p:tavLst>
                                    </p:anim>
                                    <p:anim calcmode="lin" valueType="num">
                                      <p:cBhvr>
                                        <p:cTn id="40" dur="500" fill="hold"/>
                                        <p:tgtEl>
                                          <p:spTgt spid="9231"/>
                                        </p:tgtEl>
                                        <p:attrNameLst>
                                          <p:attrName>ppt_h</p:attrName>
                                        </p:attrNameLst>
                                      </p:cBhvr>
                                      <p:tavLst>
                                        <p:tav tm="0">
                                          <p:val>
                                            <p:fltVal val="0"/>
                                          </p:val>
                                        </p:tav>
                                        <p:tav tm="100000">
                                          <p:val>
                                            <p:strVal val="#ppt_h"/>
                                          </p:val>
                                        </p:tav>
                                      </p:tavLst>
                                    </p:anim>
                                  </p:childTnLst>
                                </p:cTn>
                              </p:par>
                            </p:childTnLst>
                          </p:cTn>
                        </p:par>
                        <p:par>
                          <p:cTn id="41" fill="hold" nodeType="afterGroup">
                            <p:stCondLst>
                              <p:cond delay="1000"/>
                            </p:stCondLst>
                            <p:childTnLst>
                              <p:par>
                                <p:cTn id="42" presetID="23" presetClass="entr" presetSubtype="16" fill="hold" nodeType="afterEffect">
                                  <p:stCondLst>
                                    <p:cond delay="0"/>
                                  </p:stCondLst>
                                  <p:childTnLst>
                                    <p:set>
                                      <p:cBhvr>
                                        <p:cTn id="43" dur="1" fill="hold">
                                          <p:stCondLst>
                                            <p:cond delay="0"/>
                                          </p:stCondLst>
                                        </p:cTn>
                                        <p:tgtEl>
                                          <p:spTgt spid="9228"/>
                                        </p:tgtEl>
                                        <p:attrNameLst>
                                          <p:attrName>style.visibility</p:attrName>
                                        </p:attrNameLst>
                                      </p:cBhvr>
                                      <p:to>
                                        <p:strVal val="visible"/>
                                      </p:to>
                                    </p:set>
                                    <p:anim calcmode="lin" valueType="num">
                                      <p:cBhvr>
                                        <p:cTn id="44" dur="500" fill="hold"/>
                                        <p:tgtEl>
                                          <p:spTgt spid="9228"/>
                                        </p:tgtEl>
                                        <p:attrNameLst>
                                          <p:attrName>ppt_w</p:attrName>
                                        </p:attrNameLst>
                                      </p:cBhvr>
                                      <p:tavLst>
                                        <p:tav tm="0">
                                          <p:val>
                                            <p:fltVal val="0"/>
                                          </p:val>
                                        </p:tav>
                                        <p:tav tm="100000">
                                          <p:val>
                                            <p:strVal val="#ppt_w"/>
                                          </p:val>
                                        </p:tav>
                                      </p:tavLst>
                                    </p:anim>
                                    <p:anim calcmode="lin" valueType="num">
                                      <p:cBhvr>
                                        <p:cTn id="45" dur="500" fill="hold"/>
                                        <p:tgtEl>
                                          <p:spTgt spid="92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0" name="Picture 22">
            <a:extLst>
              <a:ext uri="{FF2B5EF4-FFF2-40B4-BE49-F238E27FC236}">
                <a16:creationId xmlns:a16="http://schemas.microsoft.com/office/drawing/2014/main" id="{C3B08492-D782-4664-92B5-FFF5411AB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3189" y="304800"/>
            <a:ext cx="3925887"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6" name="Rectangle 8">
            <a:extLst>
              <a:ext uri="{FF2B5EF4-FFF2-40B4-BE49-F238E27FC236}">
                <a16:creationId xmlns:a16="http://schemas.microsoft.com/office/drawing/2014/main" id="{1CF07B71-B1DD-476E-907F-826C72E8A574}"/>
              </a:ext>
            </a:extLst>
          </p:cNvPr>
          <p:cNvSpPr>
            <a:spLocks noChangeArrowheads="1"/>
          </p:cNvSpPr>
          <p:nvPr/>
        </p:nvSpPr>
        <p:spPr bwMode="auto">
          <a:xfrm>
            <a:off x="1828800" y="990600"/>
            <a:ext cx="4191000" cy="5562600"/>
          </a:xfrm>
          <a:prstGeom prst="rect">
            <a:avLst/>
          </a:prstGeom>
          <a:gradFill rotWithShape="1">
            <a:gsLst>
              <a:gs pos="0">
                <a:srgbClr val="00FFFF"/>
              </a:gs>
              <a:gs pos="100000">
                <a:srgbClr val="CC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360E04CA-F9B0-4C5D-AA14-6FA91608C5A6}"/>
              </a:ext>
            </a:extLst>
          </p:cNvPr>
          <p:cNvSpPr>
            <a:spLocks noGrp="1" noChangeArrowheads="1"/>
          </p:cNvSpPr>
          <p:nvPr>
            <p:ph type="title"/>
          </p:nvPr>
        </p:nvSpPr>
        <p:spPr>
          <a:xfrm>
            <a:off x="1752600" y="76200"/>
            <a:ext cx="3733800" cy="884238"/>
          </a:xfrm>
          <a:effectLst>
            <a:outerShdw dist="35921" dir="2700000" algn="ctr" rotWithShape="0">
              <a:schemeClr val="bg1"/>
            </a:outerShdw>
          </a:effectLst>
        </p:spPr>
        <p:txBody>
          <a:bodyPr/>
          <a:lstStyle/>
          <a:p>
            <a:r>
              <a:rPr lang="en-US" altLang="en-US" sz="4800" b="1">
                <a:latin typeface="Times New Roman" panose="02020603050405020304" pitchFamily="18" charset="0"/>
              </a:rPr>
              <a:t>Tribe of Levi</a:t>
            </a:r>
          </a:p>
        </p:txBody>
      </p:sp>
      <p:sp>
        <p:nvSpPr>
          <p:cNvPr id="12292" name="Rectangle 4">
            <a:extLst>
              <a:ext uri="{FF2B5EF4-FFF2-40B4-BE49-F238E27FC236}">
                <a16:creationId xmlns:a16="http://schemas.microsoft.com/office/drawing/2014/main" id="{157087F0-2A98-4B20-BFD6-D070D6BFA505}"/>
              </a:ext>
            </a:extLst>
          </p:cNvPr>
          <p:cNvSpPr>
            <a:spLocks noChangeArrowheads="1"/>
          </p:cNvSpPr>
          <p:nvPr/>
        </p:nvSpPr>
        <p:spPr bwMode="auto">
          <a:xfrm>
            <a:off x="15240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293" name="Rectangle 5">
            <a:extLst>
              <a:ext uri="{FF2B5EF4-FFF2-40B4-BE49-F238E27FC236}">
                <a16:creationId xmlns:a16="http://schemas.microsoft.com/office/drawing/2014/main" id="{67FDA0A3-AAC3-4214-9DB1-CD469178A3E8}"/>
              </a:ext>
            </a:extLst>
          </p:cNvPr>
          <p:cNvSpPr>
            <a:spLocks noChangeArrowheads="1"/>
          </p:cNvSpPr>
          <p:nvPr/>
        </p:nvSpPr>
        <p:spPr bwMode="auto">
          <a:xfrm>
            <a:off x="104394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294" name="Rectangle 6">
            <a:extLst>
              <a:ext uri="{FF2B5EF4-FFF2-40B4-BE49-F238E27FC236}">
                <a16:creationId xmlns:a16="http://schemas.microsoft.com/office/drawing/2014/main" id="{A9E6FED9-3C9C-4670-890E-419CB9661F9D}"/>
              </a:ext>
            </a:extLst>
          </p:cNvPr>
          <p:cNvSpPr>
            <a:spLocks noChangeArrowheads="1"/>
          </p:cNvSpPr>
          <p:nvPr/>
        </p:nvSpPr>
        <p:spPr bwMode="auto">
          <a:xfrm>
            <a:off x="1524000" y="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295" name="Rectangle 7">
            <a:extLst>
              <a:ext uri="{FF2B5EF4-FFF2-40B4-BE49-F238E27FC236}">
                <a16:creationId xmlns:a16="http://schemas.microsoft.com/office/drawing/2014/main" id="{9A530855-1F25-4787-8ED4-D166BF07CB2C}"/>
              </a:ext>
            </a:extLst>
          </p:cNvPr>
          <p:cNvSpPr>
            <a:spLocks noChangeArrowheads="1"/>
          </p:cNvSpPr>
          <p:nvPr/>
        </p:nvSpPr>
        <p:spPr bwMode="auto">
          <a:xfrm>
            <a:off x="1524000" y="662940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297" name="Rectangle 9">
            <a:extLst>
              <a:ext uri="{FF2B5EF4-FFF2-40B4-BE49-F238E27FC236}">
                <a16:creationId xmlns:a16="http://schemas.microsoft.com/office/drawing/2014/main" id="{A000338B-4015-4948-A25B-1FDD12D1CC0C}"/>
              </a:ext>
            </a:extLst>
          </p:cNvPr>
          <p:cNvSpPr>
            <a:spLocks noGrp="1" noChangeArrowheads="1"/>
          </p:cNvSpPr>
          <p:nvPr>
            <p:ph type="body" idx="1"/>
          </p:nvPr>
        </p:nvSpPr>
        <p:spPr>
          <a:xfrm>
            <a:off x="1676400" y="762000"/>
            <a:ext cx="4724400" cy="5867400"/>
          </a:xfrm>
          <a:extLs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r>
              <a:rPr lang="en-US" altLang="en-US" sz="2800" b="1">
                <a:latin typeface="Times New Roman" panose="02020603050405020304" pitchFamily="18" charset="0"/>
              </a:rPr>
              <a:t>Levi</a:t>
            </a:r>
            <a:r>
              <a:rPr lang="en-US" altLang="en-US" sz="2800">
                <a:latin typeface="Times New Roman" panose="02020603050405020304" pitchFamily="18" charset="0"/>
              </a:rPr>
              <a:t> was selected by God to be His special ministers in the tabernacle worship</a:t>
            </a:r>
          </a:p>
          <a:p>
            <a:pPr lvl="1"/>
            <a:r>
              <a:rPr lang="en-US" altLang="en-US" sz="2400">
                <a:latin typeface="Times New Roman" panose="02020603050405020304" pitchFamily="18" charset="0"/>
              </a:rPr>
              <a:t>They were given 48 cities scattered throughout the land</a:t>
            </a:r>
          </a:p>
          <a:p>
            <a:pPr lvl="1"/>
            <a:r>
              <a:rPr lang="en-US" altLang="en-US" sz="2400">
                <a:latin typeface="Times New Roman" panose="02020603050405020304" pitchFamily="18" charset="0"/>
              </a:rPr>
              <a:t>Six of the 48 cities were called </a:t>
            </a:r>
            <a:r>
              <a:rPr lang="en-US" altLang="en-US" sz="2400" b="1" i="1">
                <a:latin typeface="Times New Roman" panose="02020603050405020304" pitchFamily="18" charset="0"/>
              </a:rPr>
              <a:t>“cities of refuge”</a:t>
            </a:r>
            <a:r>
              <a:rPr lang="en-US" altLang="en-US" sz="2400">
                <a:latin typeface="Times New Roman" panose="02020603050405020304" pitchFamily="18" charset="0"/>
              </a:rPr>
              <a:t> where one might flee in case of an accidental killing</a:t>
            </a:r>
          </a:p>
          <a:p>
            <a:pPr lvl="2"/>
            <a:r>
              <a:rPr lang="en-US" altLang="en-US" sz="2000">
                <a:latin typeface="Times New Roman" panose="02020603050405020304" pitchFamily="18" charset="0"/>
              </a:rPr>
              <a:t>Those cities were located so as to be a day’s journey from any point in the land</a:t>
            </a:r>
          </a:p>
        </p:txBody>
      </p:sp>
      <p:sp>
        <p:nvSpPr>
          <p:cNvPr id="12298" name="Oval 10">
            <a:extLst>
              <a:ext uri="{FF2B5EF4-FFF2-40B4-BE49-F238E27FC236}">
                <a16:creationId xmlns:a16="http://schemas.microsoft.com/office/drawing/2014/main" id="{AE00E78F-B83F-42BE-9A97-2E081E482D1A}"/>
              </a:ext>
            </a:extLst>
          </p:cNvPr>
          <p:cNvSpPr>
            <a:spLocks noChangeArrowheads="1"/>
          </p:cNvSpPr>
          <p:nvPr/>
        </p:nvSpPr>
        <p:spPr bwMode="auto">
          <a:xfrm>
            <a:off x="8458200" y="304800"/>
            <a:ext cx="647700" cy="4191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303" name="Oval 15">
            <a:extLst>
              <a:ext uri="{FF2B5EF4-FFF2-40B4-BE49-F238E27FC236}">
                <a16:creationId xmlns:a16="http://schemas.microsoft.com/office/drawing/2014/main" id="{756485E9-EF3A-4181-8B52-DEBF9D45E0B5}"/>
              </a:ext>
            </a:extLst>
          </p:cNvPr>
          <p:cNvSpPr>
            <a:spLocks noChangeArrowheads="1"/>
          </p:cNvSpPr>
          <p:nvPr/>
        </p:nvSpPr>
        <p:spPr bwMode="auto">
          <a:xfrm>
            <a:off x="7391400" y="3505200"/>
            <a:ext cx="838200" cy="4191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304" name="Oval 16">
            <a:extLst>
              <a:ext uri="{FF2B5EF4-FFF2-40B4-BE49-F238E27FC236}">
                <a16:creationId xmlns:a16="http://schemas.microsoft.com/office/drawing/2014/main" id="{D2063B2A-EC68-40E0-848F-055A716B6550}"/>
              </a:ext>
            </a:extLst>
          </p:cNvPr>
          <p:cNvSpPr>
            <a:spLocks noChangeArrowheads="1"/>
          </p:cNvSpPr>
          <p:nvPr/>
        </p:nvSpPr>
        <p:spPr bwMode="auto">
          <a:xfrm>
            <a:off x="6781800" y="5943600"/>
            <a:ext cx="647700" cy="4191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305" name="Oval 17">
            <a:extLst>
              <a:ext uri="{FF2B5EF4-FFF2-40B4-BE49-F238E27FC236}">
                <a16:creationId xmlns:a16="http://schemas.microsoft.com/office/drawing/2014/main" id="{4293232B-0C76-4311-9BDF-81457EA91EFC}"/>
              </a:ext>
            </a:extLst>
          </p:cNvPr>
          <p:cNvSpPr>
            <a:spLocks noChangeArrowheads="1"/>
          </p:cNvSpPr>
          <p:nvPr/>
        </p:nvSpPr>
        <p:spPr bwMode="auto">
          <a:xfrm>
            <a:off x="9601200" y="5105400"/>
            <a:ext cx="647700" cy="4191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306" name="Oval 18">
            <a:extLst>
              <a:ext uri="{FF2B5EF4-FFF2-40B4-BE49-F238E27FC236}">
                <a16:creationId xmlns:a16="http://schemas.microsoft.com/office/drawing/2014/main" id="{BDF29178-63E8-48D7-B1D1-D445673EBAE8}"/>
              </a:ext>
            </a:extLst>
          </p:cNvPr>
          <p:cNvSpPr>
            <a:spLocks noChangeArrowheads="1"/>
          </p:cNvSpPr>
          <p:nvPr/>
        </p:nvSpPr>
        <p:spPr bwMode="auto">
          <a:xfrm>
            <a:off x="9296400" y="2286000"/>
            <a:ext cx="1066800" cy="4191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307" name="Oval 19">
            <a:extLst>
              <a:ext uri="{FF2B5EF4-FFF2-40B4-BE49-F238E27FC236}">
                <a16:creationId xmlns:a16="http://schemas.microsoft.com/office/drawing/2014/main" id="{6FEA4378-A574-448C-827A-27AA4C2D0762}"/>
              </a:ext>
            </a:extLst>
          </p:cNvPr>
          <p:cNvSpPr>
            <a:spLocks noChangeArrowheads="1"/>
          </p:cNvSpPr>
          <p:nvPr/>
        </p:nvSpPr>
        <p:spPr bwMode="auto">
          <a:xfrm>
            <a:off x="9525000" y="1219200"/>
            <a:ext cx="647700" cy="4191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dissolve">
                                      <p:cBhvr>
                                        <p:cTn id="7" dur="500"/>
                                        <p:tgtEl>
                                          <p:spTgt spid="1229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2310"/>
                                        </p:tgtEl>
                                        <p:attrNameLst>
                                          <p:attrName>style.visibility</p:attrName>
                                        </p:attrNameLst>
                                      </p:cBhvr>
                                      <p:to>
                                        <p:strVal val="visible"/>
                                      </p:to>
                                    </p:set>
                                    <p:animEffect transition="in" filter="fade">
                                      <p:cBhvr>
                                        <p:cTn id="11" dur="2000"/>
                                        <p:tgtEl>
                                          <p:spTgt spid="12310"/>
                                        </p:tgtEl>
                                      </p:cBhvr>
                                    </p:animEffect>
                                  </p:childTnLst>
                                </p:cTn>
                              </p:par>
                            </p:childTnLst>
                          </p:cTn>
                        </p:par>
                        <p:par>
                          <p:cTn id="12" fill="hold" nodeType="afterGroup">
                            <p:stCondLst>
                              <p:cond delay="2500"/>
                            </p:stCondLst>
                            <p:childTnLst>
                              <p:par>
                                <p:cTn id="13" presetID="9" presetClass="entr" presetSubtype="0" fill="hold" nodeType="afterEffect">
                                  <p:stCondLst>
                                    <p:cond delay="0"/>
                                  </p:stCondLst>
                                  <p:childTnLst>
                                    <p:set>
                                      <p:cBhvr>
                                        <p:cTn id="14" dur="1" fill="hold">
                                          <p:stCondLst>
                                            <p:cond delay="0"/>
                                          </p:stCondLst>
                                        </p:cTn>
                                        <p:tgtEl>
                                          <p:spTgt spid="12297">
                                            <p:txEl>
                                              <p:pRg st="0" end="0"/>
                                            </p:txEl>
                                          </p:spTgt>
                                        </p:tgtEl>
                                        <p:attrNameLst>
                                          <p:attrName>style.visibility</p:attrName>
                                        </p:attrNameLst>
                                      </p:cBhvr>
                                      <p:to>
                                        <p:strVal val="visible"/>
                                      </p:to>
                                    </p:set>
                                    <p:animEffect transition="in" filter="dissolve">
                                      <p:cBhvr>
                                        <p:cTn id="15" dur="500"/>
                                        <p:tgtEl>
                                          <p:spTgt spid="1229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12297">
                                            <p:txEl>
                                              <p:pRg st="1" end="1"/>
                                            </p:txEl>
                                          </p:spTgt>
                                        </p:tgtEl>
                                        <p:attrNameLst>
                                          <p:attrName>style.visibility</p:attrName>
                                        </p:attrNameLst>
                                      </p:cBhvr>
                                      <p:to>
                                        <p:strVal val="visible"/>
                                      </p:to>
                                    </p:set>
                                    <p:anim calcmode="lin" valueType="num">
                                      <p:cBhvr>
                                        <p:cTn id="20" dur="500" fill="hold"/>
                                        <p:tgtEl>
                                          <p:spTgt spid="12297">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229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12297">
                                            <p:txEl>
                                              <p:pRg st="2" end="2"/>
                                            </p:txEl>
                                          </p:spTgt>
                                        </p:tgtEl>
                                        <p:attrNameLst>
                                          <p:attrName>style.visibility</p:attrName>
                                        </p:attrNameLst>
                                      </p:cBhvr>
                                      <p:to>
                                        <p:strVal val="visible"/>
                                      </p:to>
                                    </p:set>
                                    <p:anim calcmode="lin" valueType="num">
                                      <p:cBhvr>
                                        <p:cTn id="26" dur="500" fill="hold"/>
                                        <p:tgtEl>
                                          <p:spTgt spid="12297">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2297">
                                            <p:txEl>
                                              <p:pRg st="2" end="2"/>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500"/>
                            </p:stCondLst>
                            <p:childTnLst>
                              <p:par>
                                <p:cTn id="29" presetID="23" presetClass="entr" presetSubtype="16" fill="hold" nodeType="afterEffect">
                                  <p:stCondLst>
                                    <p:cond delay="0"/>
                                  </p:stCondLst>
                                  <p:childTnLst>
                                    <p:set>
                                      <p:cBhvr>
                                        <p:cTn id="30" dur="1" fill="hold">
                                          <p:stCondLst>
                                            <p:cond delay="0"/>
                                          </p:stCondLst>
                                        </p:cTn>
                                        <p:tgtEl>
                                          <p:spTgt spid="12304"/>
                                        </p:tgtEl>
                                        <p:attrNameLst>
                                          <p:attrName>style.visibility</p:attrName>
                                        </p:attrNameLst>
                                      </p:cBhvr>
                                      <p:to>
                                        <p:strVal val="visible"/>
                                      </p:to>
                                    </p:set>
                                    <p:anim calcmode="lin" valueType="num">
                                      <p:cBhvr>
                                        <p:cTn id="31" dur="500" fill="hold"/>
                                        <p:tgtEl>
                                          <p:spTgt spid="12304"/>
                                        </p:tgtEl>
                                        <p:attrNameLst>
                                          <p:attrName>ppt_w</p:attrName>
                                        </p:attrNameLst>
                                      </p:cBhvr>
                                      <p:tavLst>
                                        <p:tav tm="0">
                                          <p:val>
                                            <p:fltVal val="0"/>
                                          </p:val>
                                        </p:tav>
                                        <p:tav tm="100000">
                                          <p:val>
                                            <p:strVal val="#ppt_w"/>
                                          </p:val>
                                        </p:tav>
                                      </p:tavLst>
                                    </p:anim>
                                    <p:anim calcmode="lin" valueType="num">
                                      <p:cBhvr>
                                        <p:cTn id="32" dur="500" fill="hold"/>
                                        <p:tgtEl>
                                          <p:spTgt spid="12304"/>
                                        </p:tgtEl>
                                        <p:attrNameLst>
                                          <p:attrName>ppt_h</p:attrName>
                                        </p:attrNameLst>
                                      </p:cBhvr>
                                      <p:tavLst>
                                        <p:tav tm="0">
                                          <p:val>
                                            <p:fltVal val="0"/>
                                          </p:val>
                                        </p:tav>
                                        <p:tav tm="100000">
                                          <p:val>
                                            <p:strVal val="#ppt_h"/>
                                          </p:val>
                                        </p:tav>
                                      </p:tavLst>
                                    </p:anim>
                                  </p:childTnLst>
                                </p:cTn>
                              </p:par>
                            </p:childTnLst>
                          </p:cTn>
                        </p:par>
                        <p:par>
                          <p:cTn id="33" fill="hold" nodeType="afterGroup">
                            <p:stCondLst>
                              <p:cond delay="3000"/>
                            </p:stCondLst>
                            <p:childTnLst>
                              <p:par>
                                <p:cTn id="34" presetID="23" presetClass="entr" presetSubtype="16" fill="hold" nodeType="afterEffect">
                                  <p:stCondLst>
                                    <p:cond delay="0"/>
                                  </p:stCondLst>
                                  <p:childTnLst>
                                    <p:set>
                                      <p:cBhvr>
                                        <p:cTn id="35" dur="1" fill="hold">
                                          <p:stCondLst>
                                            <p:cond delay="0"/>
                                          </p:stCondLst>
                                        </p:cTn>
                                        <p:tgtEl>
                                          <p:spTgt spid="12305"/>
                                        </p:tgtEl>
                                        <p:attrNameLst>
                                          <p:attrName>style.visibility</p:attrName>
                                        </p:attrNameLst>
                                      </p:cBhvr>
                                      <p:to>
                                        <p:strVal val="visible"/>
                                      </p:to>
                                    </p:set>
                                    <p:anim calcmode="lin" valueType="num">
                                      <p:cBhvr>
                                        <p:cTn id="36" dur="500" fill="hold"/>
                                        <p:tgtEl>
                                          <p:spTgt spid="12305"/>
                                        </p:tgtEl>
                                        <p:attrNameLst>
                                          <p:attrName>ppt_w</p:attrName>
                                        </p:attrNameLst>
                                      </p:cBhvr>
                                      <p:tavLst>
                                        <p:tav tm="0">
                                          <p:val>
                                            <p:fltVal val="0"/>
                                          </p:val>
                                        </p:tav>
                                        <p:tav tm="100000">
                                          <p:val>
                                            <p:strVal val="#ppt_w"/>
                                          </p:val>
                                        </p:tav>
                                      </p:tavLst>
                                    </p:anim>
                                    <p:anim calcmode="lin" valueType="num">
                                      <p:cBhvr>
                                        <p:cTn id="37" dur="500" fill="hold"/>
                                        <p:tgtEl>
                                          <p:spTgt spid="12305"/>
                                        </p:tgtEl>
                                        <p:attrNameLst>
                                          <p:attrName>ppt_h</p:attrName>
                                        </p:attrNameLst>
                                      </p:cBhvr>
                                      <p:tavLst>
                                        <p:tav tm="0">
                                          <p:val>
                                            <p:fltVal val="0"/>
                                          </p:val>
                                        </p:tav>
                                        <p:tav tm="100000">
                                          <p:val>
                                            <p:strVal val="#ppt_h"/>
                                          </p:val>
                                        </p:tav>
                                      </p:tavLst>
                                    </p:anim>
                                  </p:childTnLst>
                                </p:cTn>
                              </p:par>
                            </p:childTnLst>
                          </p:cTn>
                        </p:par>
                        <p:par>
                          <p:cTn id="38" fill="hold" nodeType="afterGroup">
                            <p:stCondLst>
                              <p:cond delay="3500"/>
                            </p:stCondLst>
                            <p:childTnLst>
                              <p:par>
                                <p:cTn id="39" presetID="23" presetClass="entr" presetSubtype="16" fill="hold" nodeType="afterEffect">
                                  <p:stCondLst>
                                    <p:cond delay="0"/>
                                  </p:stCondLst>
                                  <p:childTnLst>
                                    <p:set>
                                      <p:cBhvr>
                                        <p:cTn id="40" dur="1" fill="hold">
                                          <p:stCondLst>
                                            <p:cond delay="0"/>
                                          </p:stCondLst>
                                        </p:cTn>
                                        <p:tgtEl>
                                          <p:spTgt spid="12303"/>
                                        </p:tgtEl>
                                        <p:attrNameLst>
                                          <p:attrName>style.visibility</p:attrName>
                                        </p:attrNameLst>
                                      </p:cBhvr>
                                      <p:to>
                                        <p:strVal val="visible"/>
                                      </p:to>
                                    </p:set>
                                    <p:anim calcmode="lin" valueType="num">
                                      <p:cBhvr>
                                        <p:cTn id="41" dur="500" fill="hold"/>
                                        <p:tgtEl>
                                          <p:spTgt spid="12303"/>
                                        </p:tgtEl>
                                        <p:attrNameLst>
                                          <p:attrName>ppt_w</p:attrName>
                                        </p:attrNameLst>
                                      </p:cBhvr>
                                      <p:tavLst>
                                        <p:tav tm="0">
                                          <p:val>
                                            <p:fltVal val="0"/>
                                          </p:val>
                                        </p:tav>
                                        <p:tav tm="100000">
                                          <p:val>
                                            <p:strVal val="#ppt_w"/>
                                          </p:val>
                                        </p:tav>
                                      </p:tavLst>
                                    </p:anim>
                                    <p:anim calcmode="lin" valueType="num">
                                      <p:cBhvr>
                                        <p:cTn id="42" dur="500" fill="hold"/>
                                        <p:tgtEl>
                                          <p:spTgt spid="1230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4000"/>
                            </p:stCondLst>
                            <p:childTnLst>
                              <p:par>
                                <p:cTn id="44" presetID="23" presetClass="entr" presetSubtype="16" fill="hold" nodeType="afterEffect">
                                  <p:stCondLst>
                                    <p:cond delay="0"/>
                                  </p:stCondLst>
                                  <p:childTnLst>
                                    <p:set>
                                      <p:cBhvr>
                                        <p:cTn id="45" dur="1" fill="hold">
                                          <p:stCondLst>
                                            <p:cond delay="0"/>
                                          </p:stCondLst>
                                        </p:cTn>
                                        <p:tgtEl>
                                          <p:spTgt spid="12306"/>
                                        </p:tgtEl>
                                        <p:attrNameLst>
                                          <p:attrName>style.visibility</p:attrName>
                                        </p:attrNameLst>
                                      </p:cBhvr>
                                      <p:to>
                                        <p:strVal val="visible"/>
                                      </p:to>
                                    </p:set>
                                    <p:anim calcmode="lin" valueType="num">
                                      <p:cBhvr>
                                        <p:cTn id="46" dur="500" fill="hold"/>
                                        <p:tgtEl>
                                          <p:spTgt spid="12306"/>
                                        </p:tgtEl>
                                        <p:attrNameLst>
                                          <p:attrName>ppt_w</p:attrName>
                                        </p:attrNameLst>
                                      </p:cBhvr>
                                      <p:tavLst>
                                        <p:tav tm="0">
                                          <p:val>
                                            <p:fltVal val="0"/>
                                          </p:val>
                                        </p:tav>
                                        <p:tav tm="100000">
                                          <p:val>
                                            <p:strVal val="#ppt_w"/>
                                          </p:val>
                                        </p:tav>
                                      </p:tavLst>
                                    </p:anim>
                                    <p:anim calcmode="lin" valueType="num">
                                      <p:cBhvr>
                                        <p:cTn id="47" dur="500" fill="hold"/>
                                        <p:tgtEl>
                                          <p:spTgt spid="12306"/>
                                        </p:tgtEl>
                                        <p:attrNameLst>
                                          <p:attrName>ppt_h</p:attrName>
                                        </p:attrNameLst>
                                      </p:cBhvr>
                                      <p:tavLst>
                                        <p:tav tm="0">
                                          <p:val>
                                            <p:fltVal val="0"/>
                                          </p:val>
                                        </p:tav>
                                        <p:tav tm="100000">
                                          <p:val>
                                            <p:strVal val="#ppt_h"/>
                                          </p:val>
                                        </p:tav>
                                      </p:tavLst>
                                    </p:anim>
                                  </p:childTnLst>
                                </p:cTn>
                              </p:par>
                            </p:childTnLst>
                          </p:cTn>
                        </p:par>
                        <p:par>
                          <p:cTn id="48" fill="hold" nodeType="afterGroup">
                            <p:stCondLst>
                              <p:cond delay="4500"/>
                            </p:stCondLst>
                            <p:childTnLst>
                              <p:par>
                                <p:cTn id="49" presetID="23" presetClass="entr" presetSubtype="16" fill="hold" nodeType="afterEffect">
                                  <p:stCondLst>
                                    <p:cond delay="0"/>
                                  </p:stCondLst>
                                  <p:childTnLst>
                                    <p:set>
                                      <p:cBhvr>
                                        <p:cTn id="50" dur="1" fill="hold">
                                          <p:stCondLst>
                                            <p:cond delay="0"/>
                                          </p:stCondLst>
                                        </p:cTn>
                                        <p:tgtEl>
                                          <p:spTgt spid="12307"/>
                                        </p:tgtEl>
                                        <p:attrNameLst>
                                          <p:attrName>style.visibility</p:attrName>
                                        </p:attrNameLst>
                                      </p:cBhvr>
                                      <p:to>
                                        <p:strVal val="visible"/>
                                      </p:to>
                                    </p:set>
                                    <p:anim calcmode="lin" valueType="num">
                                      <p:cBhvr>
                                        <p:cTn id="51" dur="500" fill="hold"/>
                                        <p:tgtEl>
                                          <p:spTgt spid="12307"/>
                                        </p:tgtEl>
                                        <p:attrNameLst>
                                          <p:attrName>ppt_w</p:attrName>
                                        </p:attrNameLst>
                                      </p:cBhvr>
                                      <p:tavLst>
                                        <p:tav tm="0">
                                          <p:val>
                                            <p:fltVal val="0"/>
                                          </p:val>
                                        </p:tav>
                                        <p:tav tm="100000">
                                          <p:val>
                                            <p:strVal val="#ppt_w"/>
                                          </p:val>
                                        </p:tav>
                                      </p:tavLst>
                                    </p:anim>
                                    <p:anim calcmode="lin" valueType="num">
                                      <p:cBhvr>
                                        <p:cTn id="52" dur="500" fill="hold"/>
                                        <p:tgtEl>
                                          <p:spTgt spid="12307"/>
                                        </p:tgtEl>
                                        <p:attrNameLst>
                                          <p:attrName>ppt_h</p:attrName>
                                        </p:attrNameLst>
                                      </p:cBhvr>
                                      <p:tavLst>
                                        <p:tav tm="0">
                                          <p:val>
                                            <p:fltVal val="0"/>
                                          </p:val>
                                        </p:tav>
                                        <p:tav tm="100000">
                                          <p:val>
                                            <p:strVal val="#ppt_h"/>
                                          </p:val>
                                        </p:tav>
                                      </p:tavLst>
                                    </p:anim>
                                  </p:childTnLst>
                                </p:cTn>
                              </p:par>
                            </p:childTnLst>
                          </p:cTn>
                        </p:par>
                        <p:par>
                          <p:cTn id="53" fill="hold" nodeType="afterGroup">
                            <p:stCondLst>
                              <p:cond delay="5000"/>
                            </p:stCondLst>
                            <p:childTnLst>
                              <p:par>
                                <p:cTn id="54" presetID="23" presetClass="entr" presetSubtype="16" fill="hold" nodeType="afterEffect">
                                  <p:stCondLst>
                                    <p:cond delay="0"/>
                                  </p:stCondLst>
                                  <p:childTnLst>
                                    <p:set>
                                      <p:cBhvr>
                                        <p:cTn id="55" dur="1" fill="hold">
                                          <p:stCondLst>
                                            <p:cond delay="0"/>
                                          </p:stCondLst>
                                        </p:cTn>
                                        <p:tgtEl>
                                          <p:spTgt spid="12298"/>
                                        </p:tgtEl>
                                        <p:attrNameLst>
                                          <p:attrName>style.visibility</p:attrName>
                                        </p:attrNameLst>
                                      </p:cBhvr>
                                      <p:to>
                                        <p:strVal val="visible"/>
                                      </p:to>
                                    </p:set>
                                    <p:anim calcmode="lin" valueType="num">
                                      <p:cBhvr>
                                        <p:cTn id="56" dur="500" fill="hold"/>
                                        <p:tgtEl>
                                          <p:spTgt spid="12298"/>
                                        </p:tgtEl>
                                        <p:attrNameLst>
                                          <p:attrName>ppt_w</p:attrName>
                                        </p:attrNameLst>
                                      </p:cBhvr>
                                      <p:tavLst>
                                        <p:tav tm="0">
                                          <p:val>
                                            <p:fltVal val="0"/>
                                          </p:val>
                                        </p:tav>
                                        <p:tav tm="100000">
                                          <p:val>
                                            <p:strVal val="#ppt_w"/>
                                          </p:val>
                                        </p:tav>
                                      </p:tavLst>
                                    </p:anim>
                                    <p:anim calcmode="lin" valueType="num">
                                      <p:cBhvr>
                                        <p:cTn id="57" dur="500" fill="hold"/>
                                        <p:tgtEl>
                                          <p:spTgt spid="12298"/>
                                        </p:tgtEl>
                                        <p:attrNameLst>
                                          <p:attrName>ppt_h</p:attrName>
                                        </p:attrNameLst>
                                      </p:cBhvr>
                                      <p:tavLst>
                                        <p:tav tm="0">
                                          <p:val>
                                            <p:fltVal val="0"/>
                                          </p:val>
                                        </p:tav>
                                        <p:tav tm="100000">
                                          <p:val>
                                            <p:strVal val="#ppt_h"/>
                                          </p:val>
                                        </p:tav>
                                      </p:tavLst>
                                    </p:anim>
                                  </p:childTnLst>
                                </p:cTn>
                              </p:par>
                            </p:childTnLst>
                          </p:cTn>
                        </p:par>
                        <p:par>
                          <p:cTn id="58" fill="hold" nodeType="afterGroup">
                            <p:stCondLst>
                              <p:cond delay="5500"/>
                            </p:stCondLst>
                            <p:childTnLst>
                              <p:par>
                                <p:cTn id="59" presetID="23" presetClass="entr" presetSubtype="16" fill="hold" nodeType="afterEffect">
                                  <p:stCondLst>
                                    <p:cond delay="0"/>
                                  </p:stCondLst>
                                  <p:childTnLst>
                                    <p:set>
                                      <p:cBhvr>
                                        <p:cTn id="60" dur="1" fill="hold">
                                          <p:stCondLst>
                                            <p:cond delay="0"/>
                                          </p:stCondLst>
                                        </p:cTn>
                                        <p:tgtEl>
                                          <p:spTgt spid="12297">
                                            <p:txEl>
                                              <p:pRg st="3" end="3"/>
                                            </p:txEl>
                                          </p:spTgt>
                                        </p:tgtEl>
                                        <p:attrNameLst>
                                          <p:attrName>style.visibility</p:attrName>
                                        </p:attrNameLst>
                                      </p:cBhvr>
                                      <p:to>
                                        <p:strVal val="visible"/>
                                      </p:to>
                                    </p:set>
                                    <p:anim calcmode="lin" valueType="num">
                                      <p:cBhvr>
                                        <p:cTn id="61" dur="500" fill="hold"/>
                                        <p:tgtEl>
                                          <p:spTgt spid="12297">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1229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8DA219B1-4A92-476B-9497-730C2AE7C9AD}"/>
              </a:ext>
            </a:extLst>
          </p:cNvPr>
          <p:cNvSpPr>
            <a:spLocks noGrp="1" noChangeArrowheads="1"/>
          </p:cNvSpPr>
          <p:nvPr>
            <p:ph type="title"/>
          </p:nvPr>
        </p:nvSpPr>
        <p:spPr>
          <a:xfrm>
            <a:off x="1752600" y="76200"/>
            <a:ext cx="8686800" cy="884238"/>
          </a:xfrm>
          <a:effectLst>
            <a:outerShdw dist="35921" dir="2700000" algn="ctr" rotWithShape="0">
              <a:schemeClr val="bg1"/>
            </a:outerShdw>
          </a:effectLst>
        </p:spPr>
        <p:txBody>
          <a:bodyPr/>
          <a:lstStyle/>
          <a:p>
            <a:r>
              <a:rPr lang="en-US" altLang="en-US" sz="4800" b="1">
                <a:latin typeface="Times New Roman" panose="02020603050405020304" pitchFamily="18" charset="0"/>
              </a:rPr>
              <a:t>13 Tribes and only 12 Sons</a:t>
            </a:r>
          </a:p>
        </p:txBody>
      </p:sp>
      <p:sp>
        <p:nvSpPr>
          <p:cNvPr id="14340" name="Rectangle 4">
            <a:extLst>
              <a:ext uri="{FF2B5EF4-FFF2-40B4-BE49-F238E27FC236}">
                <a16:creationId xmlns:a16="http://schemas.microsoft.com/office/drawing/2014/main" id="{4A1827D3-CB5E-43CD-9B5B-8969ED009AD1}"/>
              </a:ext>
            </a:extLst>
          </p:cNvPr>
          <p:cNvSpPr>
            <a:spLocks noChangeArrowheads="1"/>
          </p:cNvSpPr>
          <p:nvPr/>
        </p:nvSpPr>
        <p:spPr bwMode="auto">
          <a:xfrm>
            <a:off x="15240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4341" name="Rectangle 5">
            <a:extLst>
              <a:ext uri="{FF2B5EF4-FFF2-40B4-BE49-F238E27FC236}">
                <a16:creationId xmlns:a16="http://schemas.microsoft.com/office/drawing/2014/main" id="{B7CBFCAF-932A-4630-88CB-221A1F16B9CA}"/>
              </a:ext>
            </a:extLst>
          </p:cNvPr>
          <p:cNvSpPr>
            <a:spLocks noChangeArrowheads="1"/>
          </p:cNvSpPr>
          <p:nvPr/>
        </p:nvSpPr>
        <p:spPr bwMode="auto">
          <a:xfrm>
            <a:off x="104394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4342" name="Rectangle 6">
            <a:extLst>
              <a:ext uri="{FF2B5EF4-FFF2-40B4-BE49-F238E27FC236}">
                <a16:creationId xmlns:a16="http://schemas.microsoft.com/office/drawing/2014/main" id="{BB54918F-C06D-47C4-AE22-F3720731584C}"/>
              </a:ext>
            </a:extLst>
          </p:cNvPr>
          <p:cNvSpPr>
            <a:spLocks noChangeArrowheads="1"/>
          </p:cNvSpPr>
          <p:nvPr/>
        </p:nvSpPr>
        <p:spPr bwMode="auto">
          <a:xfrm>
            <a:off x="1524000" y="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4343" name="Rectangle 7">
            <a:extLst>
              <a:ext uri="{FF2B5EF4-FFF2-40B4-BE49-F238E27FC236}">
                <a16:creationId xmlns:a16="http://schemas.microsoft.com/office/drawing/2014/main" id="{6C26BB0E-90FC-4479-B5F5-CCE62CA09398}"/>
              </a:ext>
            </a:extLst>
          </p:cNvPr>
          <p:cNvSpPr>
            <a:spLocks noChangeArrowheads="1"/>
          </p:cNvSpPr>
          <p:nvPr/>
        </p:nvSpPr>
        <p:spPr bwMode="auto">
          <a:xfrm>
            <a:off x="1524000" y="662940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4344" name="Rectangle 8">
            <a:extLst>
              <a:ext uri="{FF2B5EF4-FFF2-40B4-BE49-F238E27FC236}">
                <a16:creationId xmlns:a16="http://schemas.microsoft.com/office/drawing/2014/main" id="{14D431C5-1A4C-47E4-823C-77EBCEC3F0C3}"/>
              </a:ext>
            </a:extLst>
          </p:cNvPr>
          <p:cNvSpPr>
            <a:spLocks noChangeArrowheads="1"/>
          </p:cNvSpPr>
          <p:nvPr/>
        </p:nvSpPr>
        <p:spPr bwMode="auto">
          <a:xfrm>
            <a:off x="1828800" y="990600"/>
            <a:ext cx="4038600" cy="5562600"/>
          </a:xfrm>
          <a:prstGeom prst="rect">
            <a:avLst/>
          </a:prstGeom>
          <a:gradFill rotWithShape="1">
            <a:gsLst>
              <a:gs pos="0">
                <a:srgbClr val="00FFFF"/>
              </a:gs>
              <a:gs pos="100000">
                <a:srgbClr val="CC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4345" name="Rectangle 9">
            <a:extLst>
              <a:ext uri="{FF2B5EF4-FFF2-40B4-BE49-F238E27FC236}">
                <a16:creationId xmlns:a16="http://schemas.microsoft.com/office/drawing/2014/main" id="{8F5C20B0-C847-49E9-9304-1209E30A479D}"/>
              </a:ext>
            </a:extLst>
          </p:cNvPr>
          <p:cNvSpPr>
            <a:spLocks noGrp="1" noChangeArrowheads="1"/>
          </p:cNvSpPr>
          <p:nvPr>
            <p:ph type="body" idx="1"/>
          </p:nvPr>
        </p:nvSpPr>
        <p:spPr>
          <a:xfrm>
            <a:off x="1676400" y="990600"/>
            <a:ext cx="4495800" cy="5562600"/>
          </a:xfrm>
          <a:extLs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pPr>
              <a:lnSpc>
                <a:spcPct val="80000"/>
              </a:lnSpc>
            </a:pPr>
            <a:r>
              <a:rPr lang="en-US" altLang="en-US" b="1">
                <a:latin typeface="Times New Roman" panose="02020603050405020304" pitchFamily="18" charset="0"/>
              </a:rPr>
              <a:t>How did that happen?</a:t>
            </a:r>
          </a:p>
          <a:p>
            <a:pPr lvl="1">
              <a:lnSpc>
                <a:spcPct val="80000"/>
              </a:lnSpc>
            </a:pPr>
            <a:r>
              <a:rPr lang="en-US" altLang="en-US">
                <a:latin typeface="Times New Roman" panose="02020603050405020304" pitchFamily="18" charset="0"/>
              </a:rPr>
              <a:t>Jacob’s oldest son, Reuben sinned; and Jacob chose to give the birthright to Joseph, the oldest son of his favorite wife Rachel </a:t>
            </a:r>
            <a:r>
              <a:rPr lang="en-US" altLang="en-US" i="1">
                <a:latin typeface="Times New Roman" panose="02020603050405020304" pitchFamily="18" charset="0"/>
              </a:rPr>
              <a:t>(1 Chron 5:1-2)</a:t>
            </a:r>
          </a:p>
          <a:p>
            <a:pPr lvl="1">
              <a:lnSpc>
                <a:spcPct val="80000"/>
              </a:lnSpc>
            </a:pPr>
            <a:r>
              <a:rPr lang="en-US" altLang="en-US">
                <a:latin typeface="Times New Roman" panose="02020603050405020304" pitchFamily="18" charset="0"/>
              </a:rPr>
              <a:t>Instead of naming Joseph as one of the tribes, his two sons each inherited equally with the sons of Jacob, Joseph’s double portion</a:t>
            </a:r>
          </a:p>
          <a:p>
            <a:pPr lvl="2">
              <a:lnSpc>
                <a:spcPct val="80000"/>
              </a:lnSpc>
            </a:pPr>
            <a:r>
              <a:rPr lang="en-US" altLang="en-US" b="1">
                <a:latin typeface="Times New Roman" panose="02020603050405020304" pitchFamily="18" charset="0"/>
              </a:rPr>
              <a:t>Manasseh</a:t>
            </a:r>
            <a:r>
              <a:rPr lang="en-US" altLang="en-US">
                <a:latin typeface="Times New Roman" panose="02020603050405020304" pitchFamily="18" charset="0"/>
              </a:rPr>
              <a:t> and </a:t>
            </a:r>
            <a:r>
              <a:rPr lang="en-US" altLang="en-US" b="1">
                <a:latin typeface="Times New Roman" panose="02020603050405020304" pitchFamily="18" charset="0"/>
              </a:rPr>
              <a:t>Ephraim</a:t>
            </a:r>
          </a:p>
        </p:txBody>
      </p:sp>
      <p:pic>
        <p:nvPicPr>
          <p:cNvPr id="14352" name="Picture 16">
            <a:extLst>
              <a:ext uri="{FF2B5EF4-FFF2-40B4-BE49-F238E27FC236}">
                <a16:creationId xmlns:a16="http://schemas.microsoft.com/office/drawing/2014/main" id="{252BB083-AAF6-430D-B907-BED61AE05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364" y="990600"/>
            <a:ext cx="4084637"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dissolve">
                                      <p:cBhvr>
                                        <p:cTn id="7" dur="500"/>
                                        <p:tgtEl>
                                          <p:spTgt spid="1433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4352"/>
                                        </p:tgtEl>
                                        <p:attrNameLst>
                                          <p:attrName>style.visibility</p:attrName>
                                        </p:attrNameLst>
                                      </p:cBhvr>
                                      <p:to>
                                        <p:strVal val="visible"/>
                                      </p:to>
                                    </p:set>
                                    <p:animEffect transition="in" filter="fade">
                                      <p:cBhvr>
                                        <p:cTn id="11" dur="2000"/>
                                        <p:tgtEl>
                                          <p:spTgt spid="14352"/>
                                        </p:tgtEl>
                                      </p:cBhvr>
                                    </p:animEffect>
                                  </p:childTnLst>
                                </p:cTn>
                              </p:par>
                            </p:childTnLst>
                          </p:cTn>
                        </p:par>
                        <p:par>
                          <p:cTn id="12" fill="hold" nodeType="afterGroup">
                            <p:stCondLst>
                              <p:cond delay="2500"/>
                            </p:stCondLst>
                            <p:childTnLst>
                              <p:par>
                                <p:cTn id="13" presetID="9" presetClass="entr" presetSubtype="0" fill="hold" nodeType="afterEffect">
                                  <p:stCondLst>
                                    <p:cond delay="0"/>
                                  </p:stCondLst>
                                  <p:childTnLst>
                                    <p:set>
                                      <p:cBhvr>
                                        <p:cTn id="14" dur="1" fill="hold">
                                          <p:stCondLst>
                                            <p:cond delay="0"/>
                                          </p:stCondLst>
                                        </p:cTn>
                                        <p:tgtEl>
                                          <p:spTgt spid="14345">
                                            <p:txEl>
                                              <p:pRg st="0" end="0"/>
                                            </p:txEl>
                                          </p:spTgt>
                                        </p:tgtEl>
                                        <p:attrNameLst>
                                          <p:attrName>style.visibility</p:attrName>
                                        </p:attrNameLst>
                                      </p:cBhvr>
                                      <p:to>
                                        <p:strVal val="visible"/>
                                      </p:to>
                                    </p:set>
                                    <p:animEffect transition="in" filter="dissolve">
                                      <p:cBhvr>
                                        <p:cTn id="15" dur="500"/>
                                        <p:tgtEl>
                                          <p:spTgt spid="14345">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14345">
                                            <p:txEl>
                                              <p:pRg st="1" end="1"/>
                                            </p:txEl>
                                          </p:spTgt>
                                        </p:tgtEl>
                                        <p:attrNameLst>
                                          <p:attrName>style.visibility</p:attrName>
                                        </p:attrNameLst>
                                      </p:cBhvr>
                                      <p:to>
                                        <p:strVal val="visible"/>
                                      </p:to>
                                    </p:set>
                                    <p:anim calcmode="lin" valueType="num">
                                      <p:cBhvr>
                                        <p:cTn id="20" dur="500" fill="hold"/>
                                        <p:tgtEl>
                                          <p:spTgt spid="14345">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434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14345">
                                            <p:txEl>
                                              <p:pRg st="2" end="2"/>
                                            </p:txEl>
                                          </p:spTgt>
                                        </p:tgtEl>
                                        <p:attrNameLst>
                                          <p:attrName>style.visibility</p:attrName>
                                        </p:attrNameLst>
                                      </p:cBhvr>
                                      <p:to>
                                        <p:strVal val="visible"/>
                                      </p:to>
                                    </p:set>
                                    <p:anim calcmode="lin" valueType="num">
                                      <p:cBhvr>
                                        <p:cTn id="26" dur="500" fill="hold"/>
                                        <p:tgtEl>
                                          <p:spTgt spid="14345">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4345">
                                            <p:txEl>
                                              <p:pRg st="2" end="2"/>
                                            </p:txEl>
                                          </p:spTgt>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14345">
                                            <p:txEl>
                                              <p:pRg st="3" end="3"/>
                                            </p:txEl>
                                          </p:spTgt>
                                        </p:tgtEl>
                                        <p:attrNameLst>
                                          <p:attrName>style.visibility</p:attrName>
                                        </p:attrNameLst>
                                      </p:cBhvr>
                                      <p:to>
                                        <p:strVal val="visible"/>
                                      </p:to>
                                    </p:set>
                                    <p:anim calcmode="lin" valueType="num">
                                      <p:cBhvr>
                                        <p:cTn id="30" dur="500" fill="hold"/>
                                        <p:tgtEl>
                                          <p:spTgt spid="14345">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1434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0316599C-4FB4-4C88-84B2-FDCBADCE37D7}"/>
              </a:ext>
            </a:extLst>
          </p:cNvPr>
          <p:cNvSpPr>
            <a:spLocks noGrp="1" noChangeArrowheads="1"/>
          </p:cNvSpPr>
          <p:nvPr>
            <p:ph type="title"/>
          </p:nvPr>
        </p:nvSpPr>
        <p:spPr>
          <a:xfrm>
            <a:off x="1600200" y="76200"/>
            <a:ext cx="9067800" cy="884238"/>
          </a:xfrm>
          <a:effectLst>
            <a:outerShdw dist="35921" dir="2700000" algn="ctr" rotWithShape="0">
              <a:schemeClr val="bg1"/>
            </a:outerShdw>
          </a:effectLst>
        </p:spPr>
        <p:txBody>
          <a:bodyPr/>
          <a:lstStyle/>
          <a:p>
            <a:r>
              <a:rPr lang="en-US" altLang="en-US" sz="4000" b="1">
                <a:latin typeface="Times New Roman" panose="02020603050405020304" pitchFamily="18" charset="0"/>
              </a:rPr>
              <a:t>This is the land as God intended it to be</a:t>
            </a:r>
          </a:p>
        </p:txBody>
      </p:sp>
      <p:sp>
        <p:nvSpPr>
          <p:cNvPr id="15364" name="Rectangle 4">
            <a:extLst>
              <a:ext uri="{FF2B5EF4-FFF2-40B4-BE49-F238E27FC236}">
                <a16:creationId xmlns:a16="http://schemas.microsoft.com/office/drawing/2014/main" id="{D40A601B-1D34-4A6A-8A0A-39643A1D26EE}"/>
              </a:ext>
            </a:extLst>
          </p:cNvPr>
          <p:cNvSpPr>
            <a:spLocks noChangeArrowheads="1"/>
          </p:cNvSpPr>
          <p:nvPr/>
        </p:nvSpPr>
        <p:spPr bwMode="auto">
          <a:xfrm>
            <a:off x="15240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5365" name="Rectangle 5">
            <a:extLst>
              <a:ext uri="{FF2B5EF4-FFF2-40B4-BE49-F238E27FC236}">
                <a16:creationId xmlns:a16="http://schemas.microsoft.com/office/drawing/2014/main" id="{1654874B-1135-4A83-ACDB-5BFB98290579}"/>
              </a:ext>
            </a:extLst>
          </p:cNvPr>
          <p:cNvSpPr>
            <a:spLocks noChangeArrowheads="1"/>
          </p:cNvSpPr>
          <p:nvPr/>
        </p:nvSpPr>
        <p:spPr bwMode="auto">
          <a:xfrm>
            <a:off x="104394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5366" name="Rectangle 6">
            <a:extLst>
              <a:ext uri="{FF2B5EF4-FFF2-40B4-BE49-F238E27FC236}">
                <a16:creationId xmlns:a16="http://schemas.microsoft.com/office/drawing/2014/main" id="{6D8ED09F-694A-4BED-BAE4-65A6BF2ADA7E}"/>
              </a:ext>
            </a:extLst>
          </p:cNvPr>
          <p:cNvSpPr>
            <a:spLocks noChangeArrowheads="1"/>
          </p:cNvSpPr>
          <p:nvPr/>
        </p:nvSpPr>
        <p:spPr bwMode="auto">
          <a:xfrm>
            <a:off x="1524000" y="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5367" name="Rectangle 7">
            <a:extLst>
              <a:ext uri="{FF2B5EF4-FFF2-40B4-BE49-F238E27FC236}">
                <a16:creationId xmlns:a16="http://schemas.microsoft.com/office/drawing/2014/main" id="{6699DAAC-9636-49FC-82C8-F6F2FA8CB560}"/>
              </a:ext>
            </a:extLst>
          </p:cNvPr>
          <p:cNvSpPr>
            <a:spLocks noChangeArrowheads="1"/>
          </p:cNvSpPr>
          <p:nvPr/>
        </p:nvSpPr>
        <p:spPr bwMode="auto">
          <a:xfrm>
            <a:off x="1524000" y="662940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5372" name="Rectangle 12">
            <a:extLst>
              <a:ext uri="{FF2B5EF4-FFF2-40B4-BE49-F238E27FC236}">
                <a16:creationId xmlns:a16="http://schemas.microsoft.com/office/drawing/2014/main" id="{3A7AD4F2-05A7-481A-8A98-6A10822F67D8}"/>
              </a:ext>
            </a:extLst>
          </p:cNvPr>
          <p:cNvSpPr>
            <a:spLocks noChangeArrowheads="1"/>
          </p:cNvSpPr>
          <p:nvPr/>
        </p:nvSpPr>
        <p:spPr bwMode="auto">
          <a:xfrm>
            <a:off x="1905000" y="1752600"/>
            <a:ext cx="4191000" cy="3429000"/>
          </a:xfrm>
          <a:prstGeom prst="rect">
            <a:avLst/>
          </a:prstGeom>
          <a:solidFill>
            <a:srgbClr val="00C0B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5373" name="Text Box 13">
            <a:extLst>
              <a:ext uri="{FF2B5EF4-FFF2-40B4-BE49-F238E27FC236}">
                <a16:creationId xmlns:a16="http://schemas.microsoft.com/office/drawing/2014/main" id="{CE950CAE-1BBB-429C-9FA4-E601A1954A53}"/>
              </a:ext>
            </a:extLst>
          </p:cNvPr>
          <p:cNvSpPr txBox="1">
            <a:spLocks noChangeArrowheads="1"/>
          </p:cNvSpPr>
          <p:nvPr/>
        </p:nvSpPr>
        <p:spPr bwMode="auto">
          <a:xfrm>
            <a:off x="1905000" y="1936750"/>
            <a:ext cx="4191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3200">
                <a:solidFill>
                  <a:srgbClr val="000000"/>
                </a:solidFill>
                <a:latin typeface="Times New Roman" panose="02020603050405020304" pitchFamily="18" charset="0"/>
                <a:cs typeface="Arial" panose="020B0604020202020204" pitchFamily="34" charset="0"/>
              </a:rPr>
              <a:t>Canaanites were still living within each tribe’s land, but God has already promised to help His people finish driving them out!</a:t>
            </a:r>
          </a:p>
        </p:txBody>
      </p:sp>
      <p:pic>
        <p:nvPicPr>
          <p:cNvPr id="15375" name="Picture 15">
            <a:extLst>
              <a:ext uri="{FF2B5EF4-FFF2-40B4-BE49-F238E27FC236}">
                <a16:creationId xmlns:a16="http://schemas.microsoft.com/office/drawing/2014/main" id="{2DF067DD-C32C-4F2F-9CD9-FC64070ED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364" y="990600"/>
            <a:ext cx="4084637"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5375"/>
                                        </p:tgtEl>
                                        <p:attrNameLst>
                                          <p:attrName>style.visibility</p:attrName>
                                        </p:attrNameLst>
                                      </p:cBhvr>
                                      <p:to>
                                        <p:strVal val="visible"/>
                                      </p:to>
                                    </p:set>
                                    <p:animEffect transition="in" filter="fade">
                                      <p:cBhvr>
                                        <p:cTn id="11" dur="2000"/>
                                        <p:tgtEl>
                                          <p:spTgt spid="15375"/>
                                        </p:tgtEl>
                                      </p:cBhvr>
                                    </p:animEffect>
                                  </p:childTnLst>
                                </p:cTn>
                              </p:par>
                            </p:childTnLst>
                          </p:cTn>
                        </p:par>
                        <p:par>
                          <p:cTn id="12" fill="hold" nodeType="afterGroup">
                            <p:stCondLst>
                              <p:cond delay="2500"/>
                            </p:stCondLst>
                            <p:childTnLst>
                              <p:par>
                                <p:cTn id="13" presetID="9" presetClass="entr" presetSubtype="0" fill="hold" nodeType="afterEffect">
                                  <p:stCondLst>
                                    <p:cond delay="0"/>
                                  </p:stCondLst>
                                  <p:childTnLst>
                                    <p:set>
                                      <p:cBhvr>
                                        <p:cTn id="14" dur="1" fill="hold">
                                          <p:stCondLst>
                                            <p:cond delay="0"/>
                                          </p:stCondLst>
                                        </p:cTn>
                                        <p:tgtEl>
                                          <p:spTgt spid="15372"/>
                                        </p:tgtEl>
                                        <p:attrNameLst>
                                          <p:attrName>style.visibility</p:attrName>
                                        </p:attrNameLst>
                                      </p:cBhvr>
                                      <p:to>
                                        <p:strVal val="visible"/>
                                      </p:to>
                                    </p:set>
                                    <p:animEffect transition="in" filter="dissolve">
                                      <p:cBhvr>
                                        <p:cTn id="15" dur="500"/>
                                        <p:tgtEl>
                                          <p:spTgt spid="1537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373"/>
                                        </p:tgtEl>
                                        <p:attrNameLst>
                                          <p:attrName>style.visibility</p:attrName>
                                        </p:attrNameLst>
                                      </p:cBhvr>
                                      <p:to>
                                        <p:strVal val="visible"/>
                                      </p:to>
                                    </p:set>
                                    <p:animEffect transition="in" filter="dissolve">
                                      <p:cBhvr>
                                        <p:cTn id="18" dur="500"/>
                                        <p:tgtEl>
                                          <p:spTgt spid="15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DE047D6-B54C-46A6-89EC-746A7BDD73F5}"/>
              </a:ext>
            </a:extLst>
          </p:cNvPr>
          <p:cNvSpPr>
            <a:spLocks noGrp="1" noChangeArrowheads="1"/>
          </p:cNvSpPr>
          <p:nvPr>
            <p:ph type="title"/>
          </p:nvPr>
        </p:nvSpPr>
        <p:spPr>
          <a:xfrm>
            <a:off x="1600200" y="76200"/>
            <a:ext cx="9067800" cy="884238"/>
          </a:xfrm>
          <a:effectLst>
            <a:outerShdw dist="35921" dir="2700000" algn="ctr" rotWithShape="0">
              <a:schemeClr val="bg1"/>
            </a:outerShdw>
          </a:effectLst>
        </p:spPr>
        <p:txBody>
          <a:bodyPr/>
          <a:lstStyle/>
          <a:p>
            <a:r>
              <a:rPr lang="en-US" altLang="en-US" b="1">
                <a:latin typeface="Times New Roman" panose="02020603050405020304" pitchFamily="18" charset="0"/>
              </a:rPr>
              <a:t>Joshua Calls for Faithfulness!</a:t>
            </a:r>
          </a:p>
        </p:txBody>
      </p:sp>
      <p:sp>
        <p:nvSpPr>
          <p:cNvPr id="16387" name="Rectangle 3">
            <a:extLst>
              <a:ext uri="{FF2B5EF4-FFF2-40B4-BE49-F238E27FC236}">
                <a16:creationId xmlns:a16="http://schemas.microsoft.com/office/drawing/2014/main" id="{5F20748D-C94B-424F-86BA-9EEE10D6D689}"/>
              </a:ext>
            </a:extLst>
          </p:cNvPr>
          <p:cNvSpPr>
            <a:spLocks noChangeArrowheads="1"/>
          </p:cNvSpPr>
          <p:nvPr/>
        </p:nvSpPr>
        <p:spPr bwMode="auto">
          <a:xfrm>
            <a:off x="15240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6388" name="Rectangle 4">
            <a:extLst>
              <a:ext uri="{FF2B5EF4-FFF2-40B4-BE49-F238E27FC236}">
                <a16:creationId xmlns:a16="http://schemas.microsoft.com/office/drawing/2014/main" id="{F00891E3-ED56-42D2-AF5C-D7E53747E58C}"/>
              </a:ext>
            </a:extLst>
          </p:cNvPr>
          <p:cNvSpPr>
            <a:spLocks noChangeArrowheads="1"/>
          </p:cNvSpPr>
          <p:nvPr/>
        </p:nvSpPr>
        <p:spPr bwMode="auto">
          <a:xfrm>
            <a:off x="104394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6389" name="Rectangle 5">
            <a:extLst>
              <a:ext uri="{FF2B5EF4-FFF2-40B4-BE49-F238E27FC236}">
                <a16:creationId xmlns:a16="http://schemas.microsoft.com/office/drawing/2014/main" id="{E1F6A1F9-62C2-47BD-B595-F80AEC764D21}"/>
              </a:ext>
            </a:extLst>
          </p:cNvPr>
          <p:cNvSpPr>
            <a:spLocks noChangeArrowheads="1"/>
          </p:cNvSpPr>
          <p:nvPr/>
        </p:nvSpPr>
        <p:spPr bwMode="auto">
          <a:xfrm>
            <a:off x="1524000" y="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6390" name="Rectangle 6">
            <a:extLst>
              <a:ext uri="{FF2B5EF4-FFF2-40B4-BE49-F238E27FC236}">
                <a16:creationId xmlns:a16="http://schemas.microsoft.com/office/drawing/2014/main" id="{A18AAB65-E738-4286-8E29-ABB0C215C076}"/>
              </a:ext>
            </a:extLst>
          </p:cNvPr>
          <p:cNvSpPr>
            <a:spLocks noChangeArrowheads="1"/>
          </p:cNvSpPr>
          <p:nvPr/>
        </p:nvSpPr>
        <p:spPr bwMode="auto">
          <a:xfrm>
            <a:off x="1524000" y="662940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6394" name="Rectangle 10">
            <a:extLst>
              <a:ext uri="{FF2B5EF4-FFF2-40B4-BE49-F238E27FC236}">
                <a16:creationId xmlns:a16="http://schemas.microsoft.com/office/drawing/2014/main" id="{FB695E89-0623-465C-BD97-985FE52EF47E}"/>
              </a:ext>
            </a:extLst>
          </p:cNvPr>
          <p:cNvSpPr>
            <a:spLocks noGrp="1" noChangeArrowheads="1"/>
          </p:cNvSpPr>
          <p:nvPr>
            <p:ph type="body" idx="1"/>
          </p:nvPr>
        </p:nvSpPr>
        <p:spPr>
          <a:xfrm>
            <a:off x="1828800" y="914400"/>
            <a:ext cx="8610600" cy="5638800"/>
          </a:xfrm>
          <a:noFill/>
          <a:ln/>
          <a:extLs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pPr>
              <a:lnSpc>
                <a:spcPct val="90000"/>
              </a:lnSpc>
            </a:pPr>
            <a:r>
              <a:rPr lang="en-US" altLang="en-US" b="1">
                <a:latin typeface="Times New Roman" panose="02020603050405020304" pitchFamily="18" charset="0"/>
              </a:rPr>
              <a:t>Joshua</a:t>
            </a:r>
            <a:r>
              <a:rPr lang="en-US" altLang="en-US">
                <a:latin typeface="Times New Roman" panose="02020603050405020304" pitchFamily="18" charset="0"/>
              </a:rPr>
              <a:t> called the people together before he died and urged them to be faithful. He told them that God had given them ALL the land that he had promised </a:t>
            </a:r>
            <a:r>
              <a:rPr lang="en-US" altLang="en-US" i="1">
                <a:latin typeface="Times New Roman" panose="02020603050405020304" pitchFamily="18" charset="0"/>
              </a:rPr>
              <a:t>(Joshua 21:43-45; 23:14)</a:t>
            </a:r>
          </a:p>
          <a:p>
            <a:pPr>
              <a:lnSpc>
                <a:spcPct val="90000"/>
              </a:lnSpc>
            </a:pPr>
            <a:r>
              <a:rPr lang="en-US" altLang="en-US">
                <a:latin typeface="Times New Roman" panose="02020603050405020304" pitchFamily="18" charset="0"/>
              </a:rPr>
              <a:t>Two of the promises to Abraham are fulfilled by the end of the book of Joshua</a:t>
            </a:r>
          </a:p>
          <a:p>
            <a:pPr lvl="1">
              <a:lnSpc>
                <a:spcPct val="90000"/>
              </a:lnSpc>
            </a:pPr>
            <a:r>
              <a:rPr lang="en-US" altLang="en-US" i="1">
                <a:latin typeface="Times New Roman" panose="02020603050405020304" pitchFamily="18" charset="0"/>
              </a:rPr>
              <a:t>His descendants are a distinct, separate nation</a:t>
            </a:r>
          </a:p>
          <a:p>
            <a:pPr lvl="1">
              <a:lnSpc>
                <a:spcPct val="90000"/>
              </a:lnSpc>
            </a:pPr>
            <a:r>
              <a:rPr lang="en-US" altLang="en-US" i="1">
                <a:latin typeface="Times New Roman" panose="02020603050405020304" pitchFamily="18" charset="0"/>
              </a:rPr>
              <a:t>They are living in a land of their own – Canaan</a:t>
            </a:r>
          </a:p>
          <a:p>
            <a:pPr>
              <a:lnSpc>
                <a:spcPct val="90000"/>
              </a:lnSpc>
            </a:pPr>
            <a:r>
              <a:rPr lang="en-US" altLang="en-US">
                <a:latin typeface="Times New Roman" panose="02020603050405020304" pitchFamily="18" charset="0"/>
              </a:rPr>
              <a:t>The Jews do not need to inherit the land today to fulfill the promise to Abraham – that promise was made and kept over 1,000 years before Christ was born!</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ssolve">
                                      <p:cBhvr>
                                        <p:cTn id="7" dur="500"/>
                                        <p:tgtEl>
                                          <p:spTgt spid="1638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6394">
                                            <p:txEl>
                                              <p:pRg st="0" end="0"/>
                                            </p:txEl>
                                          </p:spTgt>
                                        </p:tgtEl>
                                        <p:attrNameLst>
                                          <p:attrName>style.visibility</p:attrName>
                                        </p:attrNameLst>
                                      </p:cBhvr>
                                      <p:to>
                                        <p:strVal val="visible"/>
                                      </p:to>
                                    </p:set>
                                    <p:animEffect transition="in" filter="dissolve">
                                      <p:cBhvr>
                                        <p:cTn id="11" dur="500"/>
                                        <p:tgtEl>
                                          <p:spTgt spid="1639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6394">
                                            <p:txEl>
                                              <p:pRg st="1" end="1"/>
                                            </p:txEl>
                                          </p:spTgt>
                                        </p:tgtEl>
                                        <p:attrNameLst>
                                          <p:attrName>style.visibility</p:attrName>
                                        </p:attrNameLst>
                                      </p:cBhvr>
                                      <p:to>
                                        <p:strVal val="visible"/>
                                      </p:to>
                                    </p:set>
                                    <p:animEffect transition="in" filter="dissolve">
                                      <p:cBhvr>
                                        <p:cTn id="16" dur="500"/>
                                        <p:tgtEl>
                                          <p:spTgt spid="1639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16394">
                                            <p:txEl>
                                              <p:pRg st="2" end="2"/>
                                            </p:txEl>
                                          </p:spTgt>
                                        </p:tgtEl>
                                        <p:attrNameLst>
                                          <p:attrName>style.visibility</p:attrName>
                                        </p:attrNameLst>
                                      </p:cBhvr>
                                      <p:to>
                                        <p:strVal val="visible"/>
                                      </p:to>
                                    </p:set>
                                    <p:anim calcmode="lin" valueType="num">
                                      <p:cBhvr>
                                        <p:cTn id="21" dur="500" fill="hold"/>
                                        <p:tgtEl>
                                          <p:spTgt spid="1639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6394">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6394">
                                            <p:txEl>
                                              <p:pRg st="3" end="3"/>
                                            </p:txEl>
                                          </p:spTgt>
                                        </p:tgtEl>
                                        <p:attrNameLst>
                                          <p:attrName>style.visibility</p:attrName>
                                        </p:attrNameLst>
                                      </p:cBhvr>
                                      <p:to>
                                        <p:strVal val="visible"/>
                                      </p:to>
                                    </p:set>
                                    <p:anim calcmode="lin" valueType="num">
                                      <p:cBhvr>
                                        <p:cTn id="25" dur="500" fill="hold"/>
                                        <p:tgtEl>
                                          <p:spTgt spid="1639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639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6394">
                                            <p:txEl>
                                              <p:pRg st="4" end="4"/>
                                            </p:txEl>
                                          </p:spTgt>
                                        </p:tgtEl>
                                        <p:attrNameLst>
                                          <p:attrName>style.visibility</p:attrName>
                                        </p:attrNameLst>
                                      </p:cBhvr>
                                      <p:to>
                                        <p:strVal val="visible"/>
                                      </p:to>
                                    </p:set>
                                    <p:animEffect transition="in" filter="dissolve">
                                      <p:cBhvr>
                                        <p:cTn id="31" dur="500"/>
                                        <p:tgtEl>
                                          <p:spTgt spid="163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EB71A8E-41EA-45D9-A55C-2658CAB48D81}"/>
              </a:ext>
            </a:extLst>
          </p:cNvPr>
          <p:cNvSpPr>
            <a:spLocks noGrp="1" noChangeArrowheads="1"/>
          </p:cNvSpPr>
          <p:nvPr>
            <p:ph type="ctrTitle"/>
          </p:nvPr>
        </p:nvSpPr>
        <p:spPr>
          <a:xfrm>
            <a:off x="2209800" y="228601"/>
            <a:ext cx="7772400" cy="1241425"/>
          </a:xfrm>
          <a:extLst>
            <a:ext uri="{AF507438-7753-43E0-B8FC-AC1667EBCBE1}">
              <a14:hiddenEffects xmlns:a14="http://schemas.microsoft.com/office/drawing/2010/main">
                <a:effectLst>
                  <a:outerShdw dist="28398" dir="3806097" algn="ctr" rotWithShape="0">
                    <a:schemeClr val="tx1"/>
                  </a:outerShdw>
                </a:effectLst>
              </a14:hiddenEffects>
            </a:ext>
          </a:extLst>
        </p:spPr>
        <p:txBody>
          <a:bodyPr anchor="ctr"/>
          <a:lstStyle/>
          <a:p>
            <a:r>
              <a:rPr lang="en-US" altLang="en-US" sz="6600" b="1">
                <a:solidFill>
                  <a:srgbClr val="003264"/>
                </a:solidFill>
                <a:latin typeface="Times New Roman" panose="02020603050405020304" pitchFamily="18" charset="0"/>
              </a:rPr>
              <a:t>The Early Judges</a:t>
            </a:r>
          </a:p>
        </p:txBody>
      </p:sp>
      <p:sp>
        <p:nvSpPr>
          <p:cNvPr id="2051" name="Rectangle 3">
            <a:extLst>
              <a:ext uri="{FF2B5EF4-FFF2-40B4-BE49-F238E27FC236}">
                <a16:creationId xmlns:a16="http://schemas.microsoft.com/office/drawing/2014/main" id="{396B1686-5D85-4EB8-AB6A-CA2440699D81}"/>
              </a:ext>
            </a:extLst>
          </p:cNvPr>
          <p:cNvSpPr>
            <a:spLocks noGrp="1" noChangeArrowheads="1"/>
          </p:cNvSpPr>
          <p:nvPr>
            <p:ph type="subTitle" idx="1"/>
          </p:nvPr>
        </p:nvSpPr>
        <p:spPr>
          <a:xfrm>
            <a:off x="2895600" y="1447800"/>
            <a:ext cx="6400800" cy="1295400"/>
          </a:xfrm>
          <a:extLst>
            <a:ext uri="{AF507438-7753-43E0-B8FC-AC1667EBCBE1}">
              <a14:hiddenEffects xmlns:a14="http://schemas.microsoft.com/office/drawing/2010/main">
                <a:effectLst>
                  <a:outerShdw dist="17961" dir="2700000" algn="ctr" rotWithShape="0">
                    <a:srgbClr val="0066CC"/>
                  </a:outerShdw>
                </a:effectLst>
              </a14:hiddenEffects>
            </a:ext>
          </a:extLst>
        </p:spPr>
        <p:txBody>
          <a:bodyPr/>
          <a:lstStyle/>
          <a:p>
            <a:pPr>
              <a:lnSpc>
                <a:spcPct val="90000"/>
              </a:lnSpc>
            </a:pPr>
            <a:r>
              <a:rPr lang="en-US" altLang="en-US" sz="3600" b="1" i="1" dirty="0">
                <a:latin typeface="Times New Roman" panose="02020603050405020304" pitchFamily="18" charset="0"/>
              </a:rPr>
              <a:t>Judges 1:1-10:5</a:t>
            </a:r>
          </a:p>
          <a:p>
            <a:pPr>
              <a:lnSpc>
                <a:spcPct val="90000"/>
              </a:lnSpc>
            </a:pPr>
            <a:endParaRPr lang="en-US" altLang="en-US" sz="4000" b="1" dirty="0">
              <a:latin typeface="Times New Roman" panose="02020603050405020304" pitchFamily="18" charset="0"/>
            </a:endParaRPr>
          </a:p>
        </p:txBody>
      </p:sp>
      <p:sp>
        <p:nvSpPr>
          <p:cNvPr id="2052" name="Rectangle 4">
            <a:extLst>
              <a:ext uri="{FF2B5EF4-FFF2-40B4-BE49-F238E27FC236}">
                <a16:creationId xmlns:a16="http://schemas.microsoft.com/office/drawing/2014/main" id="{D5DE7370-6F3E-43B7-8863-6B3EA36131CC}"/>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053" name="Rectangle 5">
            <a:extLst>
              <a:ext uri="{FF2B5EF4-FFF2-40B4-BE49-F238E27FC236}">
                <a16:creationId xmlns:a16="http://schemas.microsoft.com/office/drawing/2014/main" id="{34DD7999-1409-4A89-921A-FA140BA2F655}"/>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055" name="Rectangle 7">
            <a:extLst>
              <a:ext uri="{FF2B5EF4-FFF2-40B4-BE49-F238E27FC236}">
                <a16:creationId xmlns:a16="http://schemas.microsoft.com/office/drawing/2014/main" id="{7328BB73-8D30-4DAF-8D2E-B63CA8A8E4EB}"/>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056" name="Rectangle 8">
            <a:extLst>
              <a:ext uri="{FF2B5EF4-FFF2-40B4-BE49-F238E27FC236}">
                <a16:creationId xmlns:a16="http://schemas.microsoft.com/office/drawing/2014/main" id="{9E13B9A5-F2AF-4DEB-9593-330B15CEA6BE}"/>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057" name="Rectangle 9">
            <a:extLst>
              <a:ext uri="{FF2B5EF4-FFF2-40B4-BE49-F238E27FC236}">
                <a16:creationId xmlns:a16="http://schemas.microsoft.com/office/drawing/2014/main" id="{EDF5529F-3D8A-424E-B6CB-39D7FF6D05CB}"/>
              </a:ext>
            </a:extLst>
          </p:cNvPr>
          <p:cNvSpPr>
            <a:spLocks noChangeArrowheads="1"/>
          </p:cNvSpPr>
          <p:nvPr/>
        </p:nvSpPr>
        <p:spPr bwMode="auto">
          <a:xfrm>
            <a:off x="1752600" y="2819400"/>
            <a:ext cx="8610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cs typeface="Arial" panose="020B0604020202020204" pitchFamily="34" charset="0"/>
              </a:defRPr>
            </a:lvl1pPr>
            <a:lvl2pPr algn="ctr">
              <a:spcBef>
                <a:spcPct val="20000"/>
              </a:spcBef>
              <a:defRPr sz="2800">
                <a:solidFill>
                  <a:schemeClr val="tx1"/>
                </a:solidFill>
                <a:latin typeface="Arial" panose="020B0604020202020204" pitchFamily="34" charset="0"/>
                <a:cs typeface="Arial" panose="020B0604020202020204" pitchFamily="34" charset="0"/>
              </a:defRPr>
            </a:lvl2pPr>
            <a:lvl3pPr algn="ctr">
              <a:spcBef>
                <a:spcPct val="20000"/>
              </a:spcBef>
              <a:defRPr sz="2400">
                <a:solidFill>
                  <a:schemeClr val="tx1"/>
                </a:solidFill>
                <a:latin typeface="Arial" panose="020B0604020202020204" pitchFamily="34" charset="0"/>
                <a:cs typeface="Arial" panose="020B0604020202020204" pitchFamily="34" charset="0"/>
              </a:defRPr>
            </a:lvl3pPr>
            <a:lvl4pPr algn="ctr">
              <a:spcBef>
                <a:spcPct val="20000"/>
              </a:spcBef>
              <a:defRPr sz="2000">
                <a:solidFill>
                  <a:schemeClr val="tx1"/>
                </a:solidFill>
                <a:latin typeface="Arial" panose="020B0604020202020204" pitchFamily="34" charset="0"/>
                <a:cs typeface="Arial" panose="020B0604020202020204" pitchFamily="34" charset="0"/>
              </a:defRPr>
            </a:lvl4pPr>
            <a:lvl5pPr algn="ctr">
              <a:spcBef>
                <a:spcPct val="20000"/>
              </a:spcBef>
              <a:defRPr sz="2000">
                <a:solidFill>
                  <a:schemeClr val="tx1"/>
                </a:solidFill>
                <a:latin typeface="Arial" panose="020B0604020202020204" pitchFamily="34" charset="0"/>
                <a:cs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9pPr>
          </a:lstStyle>
          <a:p>
            <a:pPr algn="l" fontAlgn="base">
              <a:spcAft>
                <a:spcPct val="0"/>
              </a:spcAft>
              <a:buFontTx/>
              <a:buChar char="•"/>
            </a:pPr>
            <a:r>
              <a:rPr lang="en-US" altLang="en-US" b="1" dirty="0">
                <a:solidFill>
                  <a:srgbClr val="000000"/>
                </a:solidFill>
                <a:latin typeface="Times New Roman" panose="02020603050405020304" pitchFamily="18" charset="0"/>
              </a:rPr>
              <a:t>The Old Testament</a:t>
            </a:r>
          </a:p>
          <a:p>
            <a:pPr lvl="1" algn="l" fontAlgn="base">
              <a:spcAft>
                <a:spcPct val="0"/>
              </a:spcAft>
              <a:buFontTx/>
              <a:buChar char="–"/>
            </a:pPr>
            <a:r>
              <a:rPr lang="en-US" altLang="en-US" dirty="0">
                <a:solidFill>
                  <a:srgbClr val="000000"/>
                </a:solidFill>
                <a:latin typeface="Times New Roman" panose="02020603050405020304" pitchFamily="18" charset="0"/>
              </a:rPr>
              <a:t>Books of Law:</a:t>
            </a:r>
          </a:p>
          <a:p>
            <a:pPr lvl="2" algn="l" fontAlgn="base">
              <a:spcAft>
                <a:spcPct val="0"/>
              </a:spcAft>
              <a:buFontTx/>
              <a:buChar char="•"/>
            </a:pPr>
            <a:r>
              <a:rPr lang="en-US" altLang="en-US" dirty="0">
                <a:solidFill>
                  <a:srgbClr val="000000"/>
                </a:solidFill>
                <a:latin typeface="Times New Roman" panose="02020603050405020304" pitchFamily="18" charset="0"/>
              </a:rPr>
              <a:t>Genesis, Exodus, Leviticus, Numbers, Deuteronomy</a:t>
            </a:r>
          </a:p>
          <a:p>
            <a:pPr lvl="1" algn="l" fontAlgn="base">
              <a:spcAft>
                <a:spcPct val="0"/>
              </a:spcAft>
              <a:buFontTx/>
              <a:buChar char="–"/>
            </a:pPr>
            <a:r>
              <a:rPr lang="en-US" altLang="en-US" dirty="0">
                <a:solidFill>
                  <a:srgbClr val="000000"/>
                </a:solidFill>
                <a:latin typeface="Times New Roman" panose="02020603050405020304" pitchFamily="18" charset="0"/>
              </a:rPr>
              <a:t>Books of History:</a:t>
            </a:r>
          </a:p>
          <a:p>
            <a:pPr lvl="2" algn="l" fontAlgn="base">
              <a:spcAft>
                <a:spcPct val="0"/>
              </a:spcAft>
              <a:buFontTx/>
              <a:buChar char="•"/>
            </a:pPr>
            <a:r>
              <a:rPr lang="en-US" altLang="en-US" dirty="0">
                <a:solidFill>
                  <a:srgbClr val="000000"/>
                </a:solidFill>
                <a:latin typeface="Times New Roman" panose="02020603050405020304" pitchFamily="18" charset="0"/>
              </a:rPr>
              <a:t>Joshua,</a:t>
            </a:r>
            <a:r>
              <a:rPr lang="en-US" altLang="en-US" dirty="0">
                <a:solidFill>
                  <a:srgbClr val="0066CC"/>
                </a:solidFill>
                <a:latin typeface="Times New Roman" panose="02020603050405020304" pitchFamily="18" charset="0"/>
              </a:rPr>
              <a:t> Judges</a:t>
            </a:r>
          </a:p>
          <a:p>
            <a:pPr algn="l" fontAlgn="base">
              <a:spcAft>
                <a:spcPct val="0"/>
              </a:spcAft>
              <a:buFontTx/>
              <a:buChar char="•"/>
            </a:pPr>
            <a:r>
              <a:rPr lang="en-US" altLang="en-US" b="1" dirty="0">
                <a:solidFill>
                  <a:srgbClr val="0066CC"/>
                </a:solidFill>
                <a:latin typeface="Times New Roman" panose="02020603050405020304" pitchFamily="18" charset="0"/>
              </a:rPr>
              <a:t>Judges:</a:t>
            </a:r>
          </a:p>
          <a:p>
            <a:pPr lvl="1" algn="l" fontAlgn="base">
              <a:spcAft>
                <a:spcPct val="0"/>
              </a:spcAft>
              <a:buFontTx/>
              <a:buChar char="–"/>
            </a:pPr>
            <a:r>
              <a:rPr lang="en-US" altLang="en-US" dirty="0">
                <a:solidFill>
                  <a:srgbClr val="000000"/>
                </a:solidFill>
                <a:latin typeface="Times New Roman" panose="02020603050405020304" pitchFamily="18" charset="0"/>
              </a:rPr>
              <a:t>About 300 years (1350-1050 B.C.)</a:t>
            </a:r>
          </a:p>
        </p:txBody>
      </p:sp>
      <p:sp>
        <p:nvSpPr>
          <p:cNvPr id="2058" name="WordArt 10">
            <a:extLst>
              <a:ext uri="{FF2B5EF4-FFF2-40B4-BE49-F238E27FC236}">
                <a16:creationId xmlns:a16="http://schemas.microsoft.com/office/drawing/2014/main" id="{7783FB59-08CA-47DE-A4A1-1323CA58EB8E}"/>
              </a:ext>
            </a:extLst>
          </p:cNvPr>
          <p:cNvSpPr>
            <a:spLocks noChangeArrowheads="1" noChangeShapeType="1" noTextEdit="1"/>
          </p:cNvSpPr>
          <p:nvPr/>
        </p:nvSpPr>
        <p:spPr bwMode="auto">
          <a:xfrm>
            <a:off x="7550092" y="2286001"/>
            <a:ext cx="2508308" cy="29527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9525">
                  <a:solidFill>
                    <a:srgbClr val="000000"/>
                  </a:solidFill>
                  <a:round/>
                  <a:headEnd/>
                  <a:tailEnd/>
                </a:ln>
                <a:solidFill>
                  <a:srgbClr val="0066CC"/>
                </a:solidFill>
                <a:effectLst>
                  <a:outerShdw dist="17961" dir="2700000" algn="ctr" rotWithShape="0">
                    <a:srgbClr val="FFFFFF"/>
                  </a:outerShdw>
                </a:effectLst>
                <a:latin typeface="Times New Roman" panose="02020603050405020304" pitchFamily="18" charset="0"/>
                <a:cs typeface="Times New Roman" panose="02020603050405020304" pitchFamily="18" charset="0"/>
              </a:rPr>
              <a:t>1352 B.C.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anim calcmode="lin" valueType="num">
                                      <p:cBhvr>
                                        <p:cTn id="7" dur="1000" fill="hold"/>
                                        <p:tgtEl>
                                          <p:spTgt spid="2057"/>
                                        </p:tgtEl>
                                        <p:attrNameLst>
                                          <p:attrName>ppt_w</p:attrName>
                                        </p:attrNameLst>
                                      </p:cBhvr>
                                      <p:tavLst>
                                        <p:tav tm="0">
                                          <p:val>
                                            <p:fltVal val="0"/>
                                          </p:val>
                                        </p:tav>
                                        <p:tav tm="100000">
                                          <p:val>
                                            <p:strVal val="#ppt_w"/>
                                          </p:val>
                                        </p:tav>
                                      </p:tavLst>
                                    </p:anim>
                                    <p:anim calcmode="lin" valueType="num">
                                      <p:cBhvr>
                                        <p:cTn id="8" dur="1000" fill="hold"/>
                                        <p:tgtEl>
                                          <p:spTgt spid="2057"/>
                                        </p:tgtEl>
                                        <p:attrNameLst>
                                          <p:attrName>ppt_h</p:attrName>
                                        </p:attrNameLst>
                                      </p:cBhvr>
                                      <p:tavLst>
                                        <p:tav tm="0">
                                          <p:val>
                                            <p:fltVal val="0"/>
                                          </p:val>
                                        </p:tav>
                                        <p:tav tm="100000">
                                          <p:val>
                                            <p:strVal val="#ppt_h"/>
                                          </p:val>
                                        </p:tav>
                                      </p:tavLst>
                                    </p:anim>
                                    <p:anim calcmode="lin" valueType="num">
                                      <p:cBhvr>
                                        <p:cTn id="9" dur="1000" fill="hold"/>
                                        <p:tgtEl>
                                          <p:spTgt spid="205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3984908-4313-44D6-B55A-0712430C32AB}"/>
              </a:ext>
            </a:extLst>
          </p:cNvPr>
          <p:cNvSpPr>
            <a:spLocks noGrp="1" noChangeArrowheads="1"/>
          </p:cNvSpPr>
          <p:nvPr>
            <p:ph type="ctrTitle"/>
          </p:nvPr>
        </p:nvSpPr>
        <p:spPr>
          <a:xfrm>
            <a:off x="2209800" y="152400"/>
            <a:ext cx="7772400" cy="762000"/>
          </a:xfrm>
          <a:extLst>
            <a:ext uri="{AF507438-7753-43E0-B8FC-AC1667EBCBE1}">
              <a14:hiddenEffects xmlns:a14="http://schemas.microsoft.com/office/drawing/2010/main">
                <a:effectLst>
                  <a:outerShdw dist="28398" dir="3806097" algn="ctr" rotWithShape="0">
                    <a:schemeClr val="tx1"/>
                  </a:outerShdw>
                </a:effectLst>
              </a14:hiddenEffects>
            </a:ext>
          </a:extLst>
        </p:spPr>
        <p:txBody>
          <a:bodyPr anchor="ctr"/>
          <a:lstStyle/>
          <a:p>
            <a:r>
              <a:rPr lang="en-US" altLang="en-US" b="1">
                <a:solidFill>
                  <a:srgbClr val="0066CC"/>
                </a:solidFill>
                <a:latin typeface="Times New Roman" panose="02020603050405020304" pitchFamily="18" charset="0"/>
              </a:rPr>
              <a:t>The Judges</a:t>
            </a:r>
          </a:p>
        </p:txBody>
      </p:sp>
      <p:sp>
        <p:nvSpPr>
          <p:cNvPr id="24580" name="Rectangle 4">
            <a:extLst>
              <a:ext uri="{FF2B5EF4-FFF2-40B4-BE49-F238E27FC236}">
                <a16:creationId xmlns:a16="http://schemas.microsoft.com/office/drawing/2014/main" id="{9CA03656-DC28-45B5-B462-B18E6A847714}"/>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4581" name="Rectangle 5">
            <a:extLst>
              <a:ext uri="{FF2B5EF4-FFF2-40B4-BE49-F238E27FC236}">
                <a16:creationId xmlns:a16="http://schemas.microsoft.com/office/drawing/2014/main" id="{17F5A66B-BB43-4663-9DFC-9B0B64DEF9B4}"/>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4582" name="Rectangle 6">
            <a:extLst>
              <a:ext uri="{FF2B5EF4-FFF2-40B4-BE49-F238E27FC236}">
                <a16:creationId xmlns:a16="http://schemas.microsoft.com/office/drawing/2014/main" id="{73464CF7-98AD-4FFA-9069-4F99A74EE404}"/>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4583" name="Rectangle 7">
            <a:extLst>
              <a:ext uri="{FF2B5EF4-FFF2-40B4-BE49-F238E27FC236}">
                <a16:creationId xmlns:a16="http://schemas.microsoft.com/office/drawing/2014/main" id="{7590B63D-EBB0-4355-9A5E-D7C5A2D1DA9E}"/>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4586" name="Text Box 10">
            <a:extLst>
              <a:ext uri="{FF2B5EF4-FFF2-40B4-BE49-F238E27FC236}">
                <a16:creationId xmlns:a16="http://schemas.microsoft.com/office/drawing/2014/main" id="{8C3A198D-BBF4-42C7-82BA-30121367176F}"/>
              </a:ext>
            </a:extLst>
          </p:cNvPr>
          <p:cNvSpPr txBox="1">
            <a:spLocks noChangeArrowheads="1"/>
          </p:cNvSpPr>
          <p:nvPr/>
        </p:nvSpPr>
        <p:spPr bwMode="auto">
          <a:xfrm>
            <a:off x="2667000" y="1066801"/>
            <a:ext cx="67056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Othniel</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(3:7-11)</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Ehud </a:t>
            </a:r>
            <a:r>
              <a:rPr lang="en-US" altLang="en-US" sz="2400" i="1">
                <a:solidFill>
                  <a:srgbClr val="000000"/>
                </a:solidFill>
                <a:latin typeface="Times New Roman" panose="02020603050405020304" pitchFamily="18" charset="0"/>
                <a:cs typeface="Arial" panose="020B0604020202020204" pitchFamily="34" charset="0"/>
              </a:rPr>
              <a:t>(3:12-30)</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Shamgar</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(3:31)</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Deborah</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(4:1-5:31)</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Gideon</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(6:1-8:35)</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Abimelech</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(9:1-57)</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Tola </a:t>
            </a:r>
            <a:r>
              <a:rPr lang="en-US" altLang="en-US" sz="2400" i="1">
                <a:solidFill>
                  <a:srgbClr val="000000"/>
                </a:solidFill>
                <a:latin typeface="Times New Roman" panose="02020603050405020304" pitchFamily="18" charset="0"/>
                <a:cs typeface="Arial" panose="020B0604020202020204" pitchFamily="34" charset="0"/>
              </a:rPr>
              <a:t>(10:1-2)</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Jair</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(10:3-5)</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Jephthah</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(10:6-12:7)</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Ibzan</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(12:8-10)</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Elon</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(12:11-12)</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Abdon</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(12:13-15)</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Samson</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(13:1-16:31)</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Eli</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(1 Samuel 1:1-4:22)</a:t>
            </a:r>
          </a:p>
          <a:p>
            <a:pPr algn="ctr" fontAlgn="base">
              <a:spcBef>
                <a:spcPct val="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Samuel</a:t>
            </a:r>
            <a:r>
              <a:rPr lang="en-US" altLang="en-US" sz="2400">
                <a:solidFill>
                  <a:srgbClr val="000000"/>
                </a:solidFill>
                <a:latin typeface="Times New Roman" panose="02020603050405020304" pitchFamily="18" charset="0"/>
                <a:cs typeface="Arial" panose="020B0604020202020204" pitchFamily="34" charset="0"/>
              </a:rPr>
              <a:t> </a:t>
            </a:r>
            <a:r>
              <a:rPr lang="en-US" altLang="en-US" sz="2400" i="1">
                <a:solidFill>
                  <a:srgbClr val="000000"/>
                </a:solidFill>
                <a:latin typeface="Times New Roman" panose="02020603050405020304" pitchFamily="18" charset="0"/>
                <a:cs typeface="Arial" panose="020B0604020202020204" pitchFamily="34" charset="0"/>
              </a:rPr>
              <a:t>(1 Samuel 7:3-25:1)</a:t>
            </a:r>
          </a:p>
        </p:txBody>
      </p:sp>
      <p:sp>
        <p:nvSpPr>
          <p:cNvPr id="24587" name="Line 11">
            <a:extLst>
              <a:ext uri="{FF2B5EF4-FFF2-40B4-BE49-F238E27FC236}">
                <a16:creationId xmlns:a16="http://schemas.microsoft.com/office/drawing/2014/main" id="{BA251BAB-697F-499C-94DD-5B10578A340B}"/>
              </a:ext>
            </a:extLst>
          </p:cNvPr>
          <p:cNvSpPr>
            <a:spLocks noChangeShapeType="1"/>
          </p:cNvSpPr>
          <p:nvPr/>
        </p:nvSpPr>
        <p:spPr bwMode="auto">
          <a:xfrm>
            <a:off x="1905000" y="1066800"/>
            <a:ext cx="83058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4587"/>
                                        </p:tgtEl>
                                        <p:attrNameLst>
                                          <p:attrName>style.visibility</p:attrName>
                                        </p:attrNameLst>
                                      </p:cBhvr>
                                      <p:to>
                                        <p:strVal val="visible"/>
                                      </p:to>
                                    </p:set>
                                    <p:anim calcmode="lin" valueType="num">
                                      <p:cBhvr>
                                        <p:cTn id="12" dur="500" fill="hold"/>
                                        <p:tgtEl>
                                          <p:spTgt spid="24587"/>
                                        </p:tgtEl>
                                        <p:attrNameLst>
                                          <p:attrName>ppt_w</p:attrName>
                                        </p:attrNameLst>
                                      </p:cBhvr>
                                      <p:tavLst>
                                        <p:tav tm="0">
                                          <p:val>
                                            <p:fltVal val="0"/>
                                          </p:val>
                                        </p:tav>
                                        <p:tav tm="100000">
                                          <p:val>
                                            <p:strVal val="#ppt_w"/>
                                          </p:val>
                                        </p:tav>
                                      </p:tavLst>
                                    </p:anim>
                                    <p:anim calcmode="lin" valueType="num">
                                      <p:cBhvr>
                                        <p:cTn id="13" dur="500" fill="hold"/>
                                        <p:tgtEl>
                                          <p:spTgt spid="24587"/>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24586">
                                            <p:txEl>
                                              <p:pRg st="0" end="0"/>
                                            </p:txEl>
                                          </p:spTgt>
                                        </p:tgtEl>
                                        <p:attrNameLst>
                                          <p:attrName>style.visibility</p:attrName>
                                        </p:attrNameLst>
                                      </p:cBhvr>
                                      <p:to>
                                        <p:strVal val="visible"/>
                                      </p:to>
                                    </p:set>
                                    <p:animEffect transition="in" filter="dissolve">
                                      <p:cBhvr>
                                        <p:cTn id="18" dur="500"/>
                                        <p:tgtEl>
                                          <p:spTgt spid="24586">
                                            <p:txEl>
                                              <p:pRg st="0" end="0"/>
                                            </p:txEl>
                                          </p:spTgt>
                                        </p:tgtEl>
                                      </p:cBhvr>
                                    </p:animEffect>
                                  </p:childTnLst>
                                </p:cTn>
                              </p:par>
                            </p:childTnLst>
                          </p:cTn>
                        </p:par>
                        <p:par>
                          <p:cTn id="19" fill="hold" nodeType="afterGroup">
                            <p:stCondLst>
                              <p:cond delay="500"/>
                            </p:stCondLst>
                            <p:childTnLst>
                              <p:par>
                                <p:cTn id="20" presetID="9" presetClass="entr" presetSubtype="0" fill="hold" nodeType="afterEffect">
                                  <p:stCondLst>
                                    <p:cond delay="0"/>
                                  </p:stCondLst>
                                  <p:childTnLst>
                                    <p:set>
                                      <p:cBhvr>
                                        <p:cTn id="21" dur="1" fill="hold">
                                          <p:stCondLst>
                                            <p:cond delay="0"/>
                                          </p:stCondLst>
                                        </p:cTn>
                                        <p:tgtEl>
                                          <p:spTgt spid="24586">
                                            <p:txEl>
                                              <p:pRg st="1" end="1"/>
                                            </p:txEl>
                                          </p:spTgt>
                                        </p:tgtEl>
                                        <p:attrNameLst>
                                          <p:attrName>style.visibility</p:attrName>
                                        </p:attrNameLst>
                                      </p:cBhvr>
                                      <p:to>
                                        <p:strVal val="visible"/>
                                      </p:to>
                                    </p:set>
                                    <p:animEffect transition="in" filter="dissolve">
                                      <p:cBhvr>
                                        <p:cTn id="22" dur="500"/>
                                        <p:tgtEl>
                                          <p:spTgt spid="24586">
                                            <p:txEl>
                                              <p:pRg st="1" end="1"/>
                                            </p:txEl>
                                          </p:spTgt>
                                        </p:tgtEl>
                                      </p:cBhvr>
                                    </p:animEffect>
                                  </p:childTnLst>
                                </p:cTn>
                              </p:par>
                            </p:childTnLst>
                          </p:cTn>
                        </p:par>
                        <p:par>
                          <p:cTn id="23" fill="hold" nodeType="afterGroup">
                            <p:stCondLst>
                              <p:cond delay="1000"/>
                            </p:stCondLst>
                            <p:childTnLst>
                              <p:par>
                                <p:cTn id="24" presetID="9" presetClass="entr" presetSubtype="0" fill="hold" nodeType="afterEffect">
                                  <p:stCondLst>
                                    <p:cond delay="0"/>
                                  </p:stCondLst>
                                  <p:childTnLst>
                                    <p:set>
                                      <p:cBhvr>
                                        <p:cTn id="25" dur="1" fill="hold">
                                          <p:stCondLst>
                                            <p:cond delay="0"/>
                                          </p:stCondLst>
                                        </p:cTn>
                                        <p:tgtEl>
                                          <p:spTgt spid="24586">
                                            <p:txEl>
                                              <p:pRg st="2" end="2"/>
                                            </p:txEl>
                                          </p:spTgt>
                                        </p:tgtEl>
                                        <p:attrNameLst>
                                          <p:attrName>style.visibility</p:attrName>
                                        </p:attrNameLst>
                                      </p:cBhvr>
                                      <p:to>
                                        <p:strVal val="visible"/>
                                      </p:to>
                                    </p:set>
                                    <p:animEffect transition="in" filter="dissolve">
                                      <p:cBhvr>
                                        <p:cTn id="26" dur="500"/>
                                        <p:tgtEl>
                                          <p:spTgt spid="24586">
                                            <p:txEl>
                                              <p:pRg st="2" end="2"/>
                                            </p:txEl>
                                          </p:spTgt>
                                        </p:tgtEl>
                                      </p:cBhvr>
                                    </p:animEffect>
                                  </p:childTnLst>
                                </p:cTn>
                              </p:par>
                            </p:childTnLst>
                          </p:cTn>
                        </p:par>
                        <p:par>
                          <p:cTn id="27" fill="hold" nodeType="afterGroup">
                            <p:stCondLst>
                              <p:cond delay="1500"/>
                            </p:stCondLst>
                            <p:childTnLst>
                              <p:par>
                                <p:cTn id="28" presetID="9" presetClass="entr" presetSubtype="0" fill="hold" nodeType="afterEffect">
                                  <p:stCondLst>
                                    <p:cond delay="0"/>
                                  </p:stCondLst>
                                  <p:childTnLst>
                                    <p:set>
                                      <p:cBhvr>
                                        <p:cTn id="29" dur="1" fill="hold">
                                          <p:stCondLst>
                                            <p:cond delay="0"/>
                                          </p:stCondLst>
                                        </p:cTn>
                                        <p:tgtEl>
                                          <p:spTgt spid="24586">
                                            <p:txEl>
                                              <p:pRg st="3" end="3"/>
                                            </p:txEl>
                                          </p:spTgt>
                                        </p:tgtEl>
                                        <p:attrNameLst>
                                          <p:attrName>style.visibility</p:attrName>
                                        </p:attrNameLst>
                                      </p:cBhvr>
                                      <p:to>
                                        <p:strVal val="visible"/>
                                      </p:to>
                                    </p:set>
                                    <p:animEffect transition="in" filter="dissolve">
                                      <p:cBhvr>
                                        <p:cTn id="30" dur="500"/>
                                        <p:tgtEl>
                                          <p:spTgt spid="24586">
                                            <p:txEl>
                                              <p:pRg st="3" end="3"/>
                                            </p:txEl>
                                          </p:spTgt>
                                        </p:tgtEl>
                                      </p:cBhvr>
                                    </p:animEffect>
                                  </p:childTnLst>
                                </p:cTn>
                              </p:par>
                            </p:childTnLst>
                          </p:cTn>
                        </p:par>
                        <p:par>
                          <p:cTn id="31" fill="hold" nodeType="afterGroup">
                            <p:stCondLst>
                              <p:cond delay="2000"/>
                            </p:stCondLst>
                            <p:childTnLst>
                              <p:par>
                                <p:cTn id="32" presetID="9" presetClass="entr" presetSubtype="0" fill="hold" nodeType="afterEffect">
                                  <p:stCondLst>
                                    <p:cond delay="0"/>
                                  </p:stCondLst>
                                  <p:childTnLst>
                                    <p:set>
                                      <p:cBhvr>
                                        <p:cTn id="33" dur="1" fill="hold">
                                          <p:stCondLst>
                                            <p:cond delay="0"/>
                                          </p:stCondLst>
                                        </p:cTn>
                                        <p:tgtEl>
                                          <p:spTgt spid="24586">
                                            <p:txEl>
                                              <p:pRg st="4" end="4"/>
                                            </p:txEl>
                                          </p:spTgt>
                                        </p:tgtEl>
                                        <p:attrNameLst>
                                          <p:attrName>style.visibility</p:attrName>
                                        </p:attrNameLst>
                                      </p:cBhvr>
                                      <p:to>
                                        <p:strVal val="visible"/>
                                      </p:to>
                                    </p:set>
                                    <p:animEffect transition="in" filter="dissolve">
                                      <p:cBhvr>
                                        <p:cTn id="34" dur="500"/>
                                        <p:tgtEl>
                                          <p:spTgt spid="24586">
                                            <p:txEl>
                                              <p:pRg st="4" end="4"/>
                                            </p:txEl>
                                          </p:spTgt>
                                        </p:tgtEl>
                                      </p:cBhvr>
                                    </p:animEffect>
                                  </p:childTnLst>
                                </p:cTn>
                              </p:par>
                            </p:childTnLst>
                          </p:cTn>
                        </p:par>
                        <p:par>
                          <p:cTn id="35" fill="hold" nodeType="afterGroup">
                            <p:stCondLst>
                              <p:cond delay="2500"/>
                            </p:stCondLst>
                            <p:childTnLst>
                              <p:par>
                                <p:cTn id="36" presetID="9" presetClass="entr" presetSubtype="0" fill="hold" nodeType="afterEffect">
                                  <p:stCondLst>
                                    <p:cond delay="0"/>
                                  </p:stCondLst>
                                  <p:childTnLst>
                                    <p:set>
                                      <p:cBhvr>
                                        <p:cTn id="37" dur="1" fill="hold">
                                          <p:stCondLst>
                                            <p:cond delay="0"/>
                                          </p:stCondLst>
                                        </p:cTn>
                                        <p:tgtEl>
                                          <p:spTgt spid="24586">
                                            <p:txEl>
                                              <p:pRg st="5" end="5"/>
                                            </p:txEl>
                                          </p:spTgt>
                                        </p:tgtEl>
                                        <p:attrNameLst>
                                          <p:attrName>style.visibility</p:attrName>
                                        </p:attrNameLst>
                                      </p:cBhvr>
                                      <p:to>
                                        <p:strVal val="visible"/>
                                      </p:to>
                                    </p:set>
                                    <p:animEffect transition="in" filter="dissolve">
                                      <p:cBhvr>
                                        <p:cTn id="38" dur="500"/>
                                        <p:tgtEl>
                                          <p:spTgt spid="24586">
                                            <p:txEl>
                                              <p:pRg st="5" end="5"/>
                                            </p:txEl>
                                          </p:spTgt>
                                        </p:tgtEl>
                                      </p:cBhvr>
                                    </p:animEffect>
                                  </p:childTnLst>
                                </p:cTn>
                              </p:par>
                            </p:childTnLst>
                          </p:cTn>
                        </p:par>
                        <p:par>
                          <p:cTn id="39" fill="hold" nodeType="afterGroup">
                            <p:stCondLst>
                              <p:cond delay="3000"/>
                            </p:stCondLst>
                            <p:childTnLst>
                              <p:par>
                                <p:cTn id="40" presetID="9" presetClass="entr" presetSubtype="0" fill="hold" nodeType="afterEffect">
                                  <p:stCondLst>
                                    <p:cond delay="0"/>
                                  </p:stCondLst>
                                  <p:childTnLst>
                                    <p:set>
                                      <p:cBhvr>
                                        <p:cTn id="41" dur="1" fill="hold">
                                          <p:stCondLst>
                                            <p:cond delay="0"/>
                                          </p:stCondLst>
                                        </p:cTn>
                                        <p:tgtEl>
                                          <p:spTgt spid="24586">
                                            <p:txEl>
                                              <p:pRg st="6" end="6"/>
                                            </p:txEl>
                                          </p:spTgt>
                                        </p:tgtEl>
                                        <p:attrNameLst>
                                          <p:attrName>style.visibility</p:attrName>
                                        </p:attrNameLst>
                                      </p:cBhvr>
                                      <p:to>
                                        <p:strVal val="visible"/>
                                      </p:to>
                                    </p:set>
                                    <p:animEffect transition="in" filter="dissolve">
                                      <p:cBhvr>
                                        <p:cTn id="42" dur="500"/>
                                        <p:tgtEl>
                                          <p:spTgt spid="24586">
                                            <p:txEl>
                                              <p:pRg st="6" end="6"/>
                                            </p:txEl>
                                          </p:spTgt>
                                        </p:tgtEl>
                                      </p:cBhvr>
                                    </p:animEffect>
                                  </p:childTnLst>
                                </p:cTn>
                              </p:par>
                            </p:childTnLst>
                          </p:cTn>
                        </p:par>
                        <p:par>
                          <p:cTn id="43" fill="hold" nodeType="afterGroup">
                            <p:stCondLst>
                              <p:cond delay="3500"/>
                            </p:stCondLst>
                            <p:childTnLst>
                              <p:par>
                                <p:cTn id="44" presetID="9" presetClass="entr" presetSubtype="0" fill="hold" nodeType="afterEffect">
                                  <p:stCondLst>
                                    <p:cond delay="0"/>
                                  </p:stCondLst>
                                  <p:childTnLst>
                                    <p:set>
                                      <p:cBhvr>
                                        <p:cTn id="45" dur="1" fill="hold">
                                          <p:stCondLst>
                                            <p:cond delay="0"/>
                                          </p:stCondLst>
                                        </p:cTn>
                                        <p:tgtEl>
                                          <p:spTgt spid="24586">
                                            <p:txEl>
                                              <p:pRg st="7" end="7"/>
                                            </p:txEl>
                                          </p:spTgt>
                                        </p:tgtEl>
                                        <p:attrNameLst>
                                          <p:attrName>style.visibility</p:attrName>
                                        </p:attrNameLst>
                                      </p:cBhvr>
                                      <p:to>
                                        <p:strVal val="visible"/>
                                      </p:to>
                                    </p:set>
                                    <p:animEffect transition="in" filter="dissolve">
                                      <p:cBhvr>
                                        <p:cTn id="46" dur="500"/>
                                        <p:tgtEl>
                                          <p:spTgt spid="24586">
                                            <p:txEl>
                                              <p:pRg st="7" end="7"/>
                                            </p:txEl>
                                          </p:spTgt>
                                        </p:tgtEl>
                                      </p:cBhvr>
                                    </p:animEffect>
                                  </p:childTnLst>
                                </p:cTn>
                              </p:par>
                            </p:childTnLst>
                          </p:cTn>
                        </p:par>
                        <p:par>
                          <p:cTn id="47" fill="hold" nodeType="afterGroup">
                            <p:stCondLst>
                              <p:cond delay="4000"/>
                            </p:stCondLst>
                            <p:childTnLst>
                              <p:par>
                                <p:cTn id="48" presetID="9" presetClass="entr" presetSubtype="0" fill="hold" nodeType="afterEffect">
                                  <p:stCondLst>
                                    <p:cond delay="0"/>
                                  </p:stCondLst>
                                  <p:childTnLst>
                                    <p:set>
                                      <p:cBhvr>
                                        <p:cTn id="49" dur="1" fill="hold">
                                          <p:stCondLst>
                                            <p:cond delay="0"/>
                                          </p:stCondLst>
                                        </p:cTn>
                                        <p:tgtEl>
                                          <p:spTgt spid="24586">
                                            <p:txEl>
                                              <p:pRg st="8" end="8"/>
                                            </p:txEl>
                                          </p:spTgt>
                                        </p:tgtEl>
                                        <p:attrNameLst>
                                          <p:attrName>style.visibility</p:attrName>
                                        </p:attrNameLst>
                                      </p:cBhvr>
                                      <p:to>
                                        <p:strVal val="visible"/>
                                      </p:to>
                                    </p:set>
                                    <p:animEffect transition="in" filter="dissolve">
                                      <p:cBhvr>
                                        <p:cTn id="50" dur="500"/>
                                        <p:tgtEl>
                                          <p:spTgt spid="24586">
                                            <p:txEl>
                                              <p:pRg st="8" end="8"/>
                                            </p:txEl>
                                          </p:spTgt>
                                        </p:tgtEl>
                                      </p:cBhvr>
                                    </p:animEffect>
                                  </p:childTnLst>
                                </p:cTn>
                              </p:par>
                            </p:childTnLst>
                          </p:cTn>
                        </p:par>
                        <p:par>
                          <p:cTn id="51" fill="hold" nodeType="afterGroup">
                            <p:stCondLst>
                              <p:cond delay="4500"/>
                            </p:stCondLst>
                            <p:childTnLst>
                              <p:par>
                                <p:cTn id="52" presetID="9" presetClass="entr" presetSubtype="0" fill="hold" nodeType="afterEffect">
                                  <p:stCondLst>
                                    <p:cond delay="0"/>
                                  </p:stCondLst>
                                  <p:childTnLst>
                                    <p:set>
                                      <p:cBhvr>
                                        <p:cTn id="53" dur="1" fill="hold">
                                          <p:stCondLst>
                                            <p:cond delay="0"/>
                                          </p:stCondLst>
                                        </p:cTn>
                                        <p:tgtEl>
                                          <p:spTgt spid="24586">
                                            <p:txEl>
                                              <p:pRg st="9" end="9"/>
                                            </p:txEl>
                                          </p:spTgt>
                                        </p:tgtEl>
                                        <p:attrNameLst>
                                          <p:attrName>style.visibility</p:attrName>
                                        </p:attrNameLst>
                                      </p:cBhvr>
                                      <p:to>
                                        <p:strVal val="visible"/>
                                      </p:to>
                                    </p:set>
                                    <p:animEffect transition="in" filter="dissolve">
                                      <p:cBhvr>
                                        <p:cTn id="54" dur="500"/>
                                        <p:tgtEl>
                                          <p:spTgt spid="24586">
                                            <p:txEl>
                                              <p:pRg st="9" end="9"/>
                                            </p:txEl>
                                          </p:spTgt>
                                        </p:tgtEl>
                                      </p:cBhvr>
                                    </p:animEffect>
                                  </p:childTnLst>
                                </p:cTn>
                              </p:par>
                            </p:childTnLst>
                          </p:cTn>
                        </p:par>
                        <p:par>
                          <p:cTn id="55" fill="hold" nodeType="afterGroup">
                            <p:stCondLst>
                              <p:cond delay="5000"/>
                            </p:stCondLst>
                            <p:childTnLst>
                              <p:par>
                                <p:cTn id="56" presetID="9" presetClass="entr" presetSubtype="0" fill="hold" nodeType="afterEffect">
                                  <p:stCondLst>
                                    <p:cond delay="0"/>
                                  </p:stCondLst>
                                  <p:childTnLst>
                                    <p:set>
                                      <p:cBhvr>
                                        <p:cTn id="57" dur="1" fill="hold">
                                          <p:stCondLst>
                                            <p:cond delay="0"/>
                                          </p:stCondLst>
                                        </p:cTn>
                                        <p:tgtEl>
                                          <p:spTgt spid="24586">
                                            <p:txEl>
                                              <p:pRg st="10" end="10"/>
                                            </p:txEl>
                                          </p:spTgt>
                                        </p:tgtEl>
                                        <p:attrNameLst>
                                          <p:attrName>style.visibility</p:attrName>
                                        </p:attrNameLst>
                                      </p:cBhvr>
                                      <p:to>
                                        <p:strVal val="visible"/>
                                      </p:to>
                                    </p:set>
                                    <p:animEffect transition="in" filter="dissolve">
                                      <p:cBhvr>
                                        <p:cTn id="58" dur="500"/>
                                        <p:tgtEl>
                                          <p:spTgt spid="24586">
                                            <p:txEl>
                                              <p:pRg st="10" end="10"/>
                                            </p:txEl>
                                          </p:spTgt>
                                        </p:tgtEl>
                                      </p:cBhvr>
                                    </p:animEffect>
                                  </p:childTnLst>
                                </p:cTn>
                              </p:par>
                            </p:childTnLst>
                          </p:cTn>
                        </p:par>
                        <p:par>
                          <p:cTn id="59" fill="hold" nodeType="afterGroup">
                            <p:stCondLst>
                              <p:cond delay="5500"/>
                            </p:stCondLst>
                            <p:childTnLst>
                              <p:par>
                                <p:cTn id="60" presetID="9" presetClass="entr" presetSubtype="0" fill="hold" nodeType="afterEffect">
                                  <p:stCondLst>
                                    <p:cond delay="0"/>
                                  </p:stCondLst>
                                  <p:childTnLst>
                                    <p:set>
                                      <p:cBhvr>
                                        <p:cTn id="61" dur="1" fill="hold">
                                          <p:stCondLst>
                                            <p:cond delay="0"/>
                                          </p:stCondLst>
                                        </p:cTn>
                                        <p:tgtEl>
                                          <p:spTgt spid="24586">
                                            <p:txEl>
                                              <p:pRg st="11" end="11"/>
                                            </p:txEl>
                                          </p:spTgt>
                                        </p:tgtEl>
                                        <p:attrNameLst>
                                          <p:attrName>style.visibility</p:attrName>
                                        </p:attrNameLst>
                                      </p:cBhvr>
                                      <p:to>
                                        <p:strVal val="visible"/>
                                      </p:to>
                                    </p:set>
                                    <p:animEffect transition="in" filter="dissolve">
                                      <p:cBhvr>
                                        <p:cTn id="62" dur="500"/>
                                        <p:tgtEl>
                                          <p:spTgt spid="24586">
                                            <p:txEl>
                                              <p:pRg st="11" end="11"/>
                                            </p:txEl>
                                          </p:spTgt>
                                        </p:tgtEl>
                                      </p:cBhvr>
                                    </p:animEffect>
                                  </p:childTnLst>
                                </p:cTn>
                              </p:par>
                            </p:childTnLst>
                          </p:cTn>
                        </p:par>
                        <p:par>
                          <p:cTn id="63" fill="hold" nodeType="afterGroup">
                            <p:stCondLst>
                              <p:cond delay="6000"/>
                            </p:stCondLst>
                            <p:childTnLst>
                              <p:par>
                                <p:cTn id="64" presetID="9" presetClass="entr" presetSubtype="0" fill="hold" nodeType="afterEffect">
                                  <p:stCondLst>
                                    <p:cond delay="0"/>
                                  </p:stCondLst>
                                  <p:childTnLst>
                                    <p:set>
                                      <p:cBhvr>
                                        <p:cTn id="65" dur="1" fill="hold">
                                          <p:stCondLst>
                                            <p:cond delay="0"/>
                                          </p:stCondLst>
                                        </p:cTn>
                                        <p:tgtEl>
                                          <p:spTgt spid="24586">
                                            <p:txEl>
                                              <p:pRg st="12" end="12"/>
                                            </p:txEl>
                                          </p:spTgt>
                                        </p:tgtEl>
                                        <p:attrNameLst>
                                          <p:attrName>style.visibility</p:attrName>
                                        </p:attrNameLst>
                                      </p:cBhvr>
                                      <p:to>
                                        <p:strVal val="visible"/>
                                      </p:to>
                                    </p:set>
                                    <p:animEffect transition="in" filter="dissolve">
                                      <p:cBhvr>
                                        <p:cTn id="66" dur="500"/>
                                        <p:tgtEl>
                                          <p:spTgt spid="24586">
                                            <p:txEl>
                                              <p:pRg st="12" end="12"/>
                                            </p:txEl>
                                          </p:spTgt>
                                        </p:tgtEl>
                                      </p:cBhvr>
                                    </p:animEffect>
                                  </p:childTnLst>
                                </p:cTn>
                              </p:par>
                            </p:childTnLst>
                          </p:cTn>
                        </p:par>
                        <p:par>
                          <p:cTn id="67" fill="hold" nodeType="afterGroup">
                            <p:stCondLst>
                              <p:cond delay="6500"/>
                            </p:stCondLst>
                            <p:childTnLst>
                              <p:par>
                                <p:cTn id="68" presetID="9" presetClass="entr" presetSubtype="0" fill="hold" nodeType="afterEffect">
                                  <p:stCondLst>
                                    <p:cond delay="0"/>
                                  </p:stCondLst>
                                  <p:childTnLst>
                                    <p:set>
                                      <p:cBhvr>
                                        <p:cTn id="69" dur="1" fill="hold">
                                          <p:stCondLst>
                                            <p:cond delay="0"/>
                                          </p:stCondLst>
                                        </p:cTn>
                                        <p:tgtEl>
                                          <p:spTgt spid="24586">
                                            <p:txEl>
                                              <p:pRg st="13" end="13"/>
                                            </p:txEl>
                                          </p:spTgt>
                                        </p:tgtEl>
                                        <p:attrNameLst>
                                          <p:attrName>style.visibility</p:attrName>
                                        </p:attrNameLst>
                                      </p:cBhvr>
                                      <p:to>
                                        <p:strVal val="visible"/>
                                      </p:to>
                                    </p:set>
                                    <p:animEffect transition="in" filter="dissolve">
                                      <p:cBhvr>
                                        <p:cTn id="70" dur="500"/>
                                        <p:tgtEl>
                                          <p:spTgt spid="24586">
                                            <p:txEl>
                                              <p:pRg st="13" end="13"/>
                                            </p:txEl>
                                          </p:spTgt>
                                        </p:tgtEl>
                                      </p:cBhvr>
                                    </p:animEffect>
                                  </p:childTnLst>
                                </p:cTn>
                              </p:par>
                            </p:childTnLst>
                          </p:cTn>
                        </p:par>
                        <p:par>
                          <p:cTn id="71" fill="hold" nodeType="afterGroup">
                            <p:stCondLst>
                              <p:cond delay="7000"/>
                            </p:stCondLst>
                            <p:childTnLst>
                              <p:par>
                                <p:cTn id="72" presetID="9" presetClass="entr" presetSubtype="0" fill="hold" nodeType="afterEffect">
                                  <p:stCondLst>
                                    <p:cond delay="0"/>
                                  </p:stCondLst>
                                  <p:childTnLst>
                                    <p:set>
                                      <p:cBhvr>
                                        <p:cTn id="73" dur="1" fill="hold">
                                          <p:stCondLst>
                                            <p:cond delay="0"/>
                                          </p:stCondLst>
                                        </p:cTn>
                                        <p:tgtEl>
                                          <p:spTgt spid="24586">
                                            <p:txEl>
                                              <p:pRg st="14" end="14"/>
                                            </p:txEl>
                                          </p:spTgt>
                                        </p:tgtEl>
                                        <p:attrNameLst>
                                          <p:attrName>style.visibility</p:attrName>
                                        </p:attrNameLst>
                                      </p:cBhvr>
                                      <p:to>
                                        <p:strVal val="visible"/>
                                      </p:to>
                                    </p:set>
                                    <p:animEffect transition="in" filter="dissolve">
                                      <p:cBhvr>
                                        <p:cTn id="74" dur="500"/>
                                        <p:tgtEl>
                                          <p:spTgt spid="2458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667339CF-CC81-482B-8500-83DFE7D1CE26}"/>
              </a:ext>
            </a:extLst>
          </p:cNvPr>
          <p:cNvSpPr>
            <a:spLocks noGrp="1" noChangeArrowheads="1"/>
          </p:cNvSpPr>
          <p:nvPr>
            <p:ph type="body" idx="1"/>
          </p:nvPr>
        </p:nvSpPr>
        <p:spPr>
          <a:xfrm>
            <a:off x="1752600" y="1219200"/>
            <a:ext cx="8686800" cy="5334000"/>
          </a:xfrm>
        </p:spPr>
        <p:txBody>
          <a:bodyPr/>
          <a:lstStyle/>
          <a:p>
            <a:pPr>
              <a:lnSpc>
                <a:spcPct val="90000"/>
              </a:lnSpc>
            </a:pPr>
            <a:r>
              <a:rPr lang="en-US" altLang="en-US" sz="3600">
                <a:latin typeface="Times New Roman" panose="02020603050405020304" pitchFamily="18" charset="0"/>
              </a:rPr>
              <a:t>The Israelites that possessed the land of Canaan under the leadership of Joshua had good intentions of serving God all their lives – but humanity fails!</a:t>
            </a:r>
          </a:p>
          <a:p>
            <a:pPr lvl="1">
              <a:lnSpc>
                <a:spcPct val="90000"/>
              </a:lnSpc>
            </a:pPr>
            <a:r>
              <a:rPr lang="en-US" altLang="en-US">
                <a:latin typeface="Times New Roman" panose="02020603050405020304" pitchFamily="18" charset="0"/>
              </a:rPr>
              <a:t>Review what Moses told them </a:t>
            </a:r>
            <a:r>
              <a:rPr lang="en-US" altLang="en-US" i="1">
                <a:latin typeface="Times New Roman" panose="02020603050405020304" pitchFamily="18" charset="0"/>
              </a:rPr>
              <a:t>(Deut 7)</a:t>
            </a:r>
          </a:p>
          <a:p>
            <a:pPr lvl="2">
              <a:lnSpc>
                <a:spcPct val="90000"/>
              </a:lnSpc>
            </a:pPr>
            <a:r>
              <a:rPr lang="en-US" altLang="en-US">
                <a:latin typeface="Times New Roman" panose="02020603050405020304" pitchFamily="18" charset="0"/>
              </a:rPr>
              <a:t>The land promise was fulfilled in Joshua’s day </a:t>
            </a:r>
            <a:r>
              <a:rPr lang="en-US" altLang="en-US" i="1">
                <a:latin typeface="Times New Roman" panose="02020603050405020304" pitchFamily="18" charset="0"/>
              </a:rPr>
              <a:t>(Josh 11:15)</a:t>
            </a:r>
          </a:p>
          <a:p>
            <a:pPr lvl="2">
              <a:lnSpc>
                <a:spcPct val="90000"/>
              </a:lnSpc>
            </a:pPr>
            <a:r>
              <a:rPr lang="en-US" altLang="en-US">
                <a:latin typeface="Times New Roman" panose="02020603050405020304" pitchFamily="18" charset="0"/>
              </a:rPr>
              <a:t>They entered the land and conquered every army that opposed them, however – it was the </a:t>
            </a:r>
            <a:r>
              <a:rPr lang="en-US" altLang="en-US" b="1" i="1">
                <a:latin typeface="Times New Roman" panose="02020603050405020304" pitchFamily="18" charset="0"/>
              </a:rPr>
              <a:t>“little and little”</a:t>
            </a:r>
            <a:r>
              <a:rPr lang="en-US" altLang="en-US">
                <a:latin typeface="Times New Roman" panose="02020603050405020304" pitchFamily="18" charset="0"/>
              </a:rPr>
              <a:t> that caused them to stumble</a:t>
            </a:r>
          </a:p>
          <a:p>
            <a:pPr lvl="1">
              <a:lnSpc>
                <a:spcPct val="90000"/>
              </a:lnSpc>
            </a:pPr>
            <a:r>
              <a:rPr lang="en-US" altLang="en-US">
                <a:latin typeface="Times New Roman" panose="02020603050405020304" pitchFamily="18" charset="0"/>
              </a:rPr>
              <a:t>Review what Joshua told the people before his death concerning the consequences if they failed to finish the task that was set before them </a:t>
            </a:r>
            <a:r>
              <a:rPr lang="en-US" altLang="en-US" i="1">
                <a:latin typeface="Times New Roman" panose="02020603050405020304" pitchFamily="18" charset="0"/>
              </a:rPr>
              <a:t>(Joshua 23)</a:t>
            </a:r>
            <a:endParaRPr lang="en-US" altLang="en-US" i="1"/>
          </a:p>
        </p:txBody>
      </p:sp>
      <p:sp>
        <p:nvSpPr>
          <p:cNvPr id="5124" name="Rectangle 4">
            <a:extLst>
              <a:ext uri="{FF2B5EF4-FFF2-40B4-BE49-F238E27FC236}">
                <a16:creationId xmlns:a16="http://schemas.microsoft.com/office/drawing/2014/main" id="{5756F4FF-7084-438D-8570-5C58ECFA8726}"/>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25" name="Rectangle 5">
            <a:extLst>
              <a:ext uri="{FF2B5EF4-FFF2-40B4-BE49-F238E27FC236}">
                <a16:creationId xmlns:a16="http://schemas.microsoft.com/office/drawing/2014/main" id="{099A22E5-78C2-46CB-889A-5F4574020F2E}"/>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26" name="Rectangle 6">
            <a:extLst>
              <a:ext uri="{FF2B5EF4-FFF2-40B4-BE49-F238E27FC236}">
                <a16:creationId xmlns:a16="http://schemas.microsoft.com/office/drawing/2014/main" id="{EA34C0EA-76F4-4BDB-A504-6A9B0EC38B13}"/>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27" name="Rectangle 7">
            <a:extLst>
              <a:ext uri="{FF2B5EF4-FFF2-40B4-BE49-F238E27FC236}">
                <a16:creationId xmlns:a16="http://schemas.microsoft.com/office/drawing/2014/main" id="{620EC045-E9CE-4187-8EAF-AE1392A2EE24}"/>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28" name="Rectangle 8">
            <a:extLst>
              <a:ext uri="{FF2B5EF4-FFF2-40B4-BE49-F238E27FC236}">
                <a16:creationId xmlns:a16="http://schemas.microsoft.com/office/drawing/2014/main" id="{0E915CA5-AD95-4FFF-A600-0EEB84AEF7AC}"/>
              </a:ext>
            </a:extLst>
          </p:cNvPr>
          <p:cNvSpPr>
            <a:spLocks noChangeArrowheads="1"/>
          </p:cNvSpPr>
          <p:nvPr/>
        </p:nvSpPr>
        <p:spPr bwMode="auto">
          <a:xfrm>
            <a:off x="1828800" y="228600"/>
            <a:ext cx="853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Introduction to The Early Judges</a:t>
            </a:r>
          </a:p>
        </p:txBody>
      </p:sp>
      <p:sp>
        <p:nvSpPr>
          <p:cNvPr id="5129" name="Line 9">
            <a:extLst>
              <a:ext uri="{FF2B5EF4-FFF2-40B4-BE49-F238E27FC236}">
                <a16:creationId xmlns:a16="http://schemas.microsoft.com/office/drawing/2014/main" id="{7B44DB14-82B9-459B-A5E3-53EA0228CC6C}"/>
              </a:ext>
            </a:extLst>
          </p:cNvPr>
          <p:cNvSpPr>
            <a:spLocks noChangeShapeType="1"/>
          </p:cNvSpPr>
          <p:nvPr/>
        </p:nvSpPr>
        <p:spPr bwMode="auto">
          <a:xfrm>
            <a:off x="1905000" y="1066800"/>
            <a:ext cx="83058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28"/>
                                        </p:tgtEl>
                                        <p:attrNameLst>
                                          <p:attrName>style.visibility</p:attrName>
                                        </p:attrNameLst>
                                      </p:cBhvr>
                                      <p:to>
                                        <p:strVal val="visible"/>
                                      </p:to>
                                    </p:set>
                                    <p:anim calcmode="lin" valueType="num">
                                      <p:cBhvr>
                                        <p:cTn id="7" dur="500" fill="hold"/>
                                        <p:tgtEl>
                                          <p:spTgt spid="5128"/>
                                        </p:tgtEl>
                                        <p:attrNameLst>
                                          <p:attrName>ppt_w</p:attrName>
                                        </p:attrNameLst>
                                      </p:cBhvr>
                                      <p:tavLst>
                                        <p:tav tm="0">
                                          <p:val>
                                            <p:fltVal val="0"/>
                                          </p:val>
                                        </p:tav>
                                        <p:tav tm="100000">
                                          <p:val>
                                            <p:strVal val="#ppt_w"/>
                                          </p:val>
                                        </p:tav>
                                      </p:tavLst>
                                    </p:anim>
                                    <p:anim calcmode="lin" valueType="num">
                                      <p:cBhvr>
                                        <p:cTn id="8" dur="500" fill="hold"/>
                                        <p:tgtEl>
                                          <p:spTgt spid="5128"/>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5129"/>
                                        </p:tgtEl>
                                        <p:attrNameLst>
                                          <p:attrName>style.visibility</p:attrName>
                                        </p:attrNameLst>
                                      </p:cBhvr>
                                      <p:to>
                                        <p:strVal val="visible"/>
                                      </p:to>
                                    </p:set>
                                    <p:anim calcmode="lin" valueType="num">
                                      <p:cBhvr>
                                        <p:cTn id="12" dur="500" fill="hold"/>
                                        <p:tgtEl>
                                          <p:spTgt spid="5129"/>
                                        </p:tgtEl>
                                        <p:attrNameLst>
                                          <p:attrName>ppt_w</p:attrName>
                                        </p:attrNameLst>
                                      </p:cBhvr>
                                      <p:tavLst>
                                        <p:tav tm="0">
                                          <p:val>
                                            <p:fltVal val="0"/>
                                          </p:val>
                                        </p:tav>
                                        <p:tav tm="100000">
                                          <p:val>
                                            <p:strVal val="#ppt_w"/>
                                          </p:val>
                                        </p:tav>
                                      </p:tavLst>
                                    </p:anim>
                                    <p:anim calcmode="lin" valueType="num">
                                      <p:cBhvr>
                                        <p:cTn id="13" dur="500" fill="hold"/>
                                        <p:tgtEl>
                                          <p:spTgt spid="5129"/>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5123">
                                            <p:txEl>
                                              <p:pRg st="0" end="0"/>
                                            </p:txEl>
                                          </p:spTgt>
                                        </p:tgtEl>
                                        <p:attrNameLst>
                                          <p:attrName>style.visibility</p:attrName>
                                        </p:attrNameLst>
                                      </p:cBhvr>
                                      <p:to>
                                        <p:strVal val="visible"/>
                                      </p:to>
                                    </p:set>
                                    <p:animEffect transition="in" filter="dissolve">
                                      <p:cBhvr>
                                        <p:cTn id="17" dur="500"/>
                                        <p:tgtEl>
                                          <p:spTgt spid="51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5123">
                                            <p:txEl>
                                              <p:pRg st="1" end="1"/>
                                            </p:txEl>
                                          </p:spTgt>
                                        </p:tgtEl>
                                        <p:attrNameLst>
                                          <p:attrName>style.visibility</p:attrName>
                                        </p:attrNameLst>
                                      </p:cBhvr>
                                      <p:to>
                                        <p:strVal val="visible"/>
                                      </p:to>
                                    </p:set>
                                    <p:anim calcmode="lin" valueType="num">
                                      <p:cBhvr>
                                        <p:cTn id="22" dur="500" fill="hold"/>
                                        <p:tgtEl>
                                          <p:spTgt spid="512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12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9" presetClass="entr" presetSubtype="0" accel="100000" fill="hold" nodeType="clickEffect">
                                  <p:stCondLst>
                                    <p:cond delay="0"/>
                                  </p:stCondLst>
                                  <p:childTnLst>
                                    <p:set>
                                      <p:cBhvr>
                                        <p:cTn id="27" dur="1" fill="hold">
                                          <p:stCondLst>
                                            <p:cond delay="0"/>
                                          </p:stCondLst>
                                        </p:cTn>
                                        <p:tgtEl>
                                          <p:spTgt spid="5123">
                                            <p:txEl>
                                              <p:pRg st="2" end="2"/>
                                            </p:txEl>
                                          </p:spTgt>
                                        </p:tgtEl>
                                        <p:attrNameLst>
                                          <p:attrName>style.visibility</p:attrName>
                                        </p:attrNameLst>
                                      </p:cBhvr>
                                      <p:to>
                                        <p:strVal val="visible"/>
                                      </p:to>
                                    </p:set>
                                    <p:anim calcmode="lin" valueType="num">
                                      <p:cBhvr>
                                        <p:cTn id="28" dur="500" fill="hold"/>
                                        <p:tgtEl>
                                          <p:spTgt spid="512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512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512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5123">
                                            <p:txEl>
                                              <p:pRg st="2" end="2"/>
                                            </p:txEl>
                                          </p:spTgt>
                                        </p:tgtEl>
                                        <p:attrNameLst>
                                          <p:attrName>ppt_y</p:attrName>
                                        </p:attrNameLst>
                                      </p:cBhvr>
                                      <p:tavLst>
                                        <p:tav tm="0">
                                          <p:val>
                                            <p:strVal val="#ppt_y"/>
                                          </p:val>
                                        </p:tav>
                                        <p:tav tm="100000">
                                          <p:val>
                                            <p:strVal val="#ppt_y"/>
                                          </p:val>
                                        </p:tav>
                                      </p:tavLst>
                                    </p:anim>
                                  </p:childTnLst>
                                </p:cTn>
                              </p:par>
                              <p:par>
                                <p:cTn id="32" presetID="39" presetClass="entr" presetSubtype="0" accel="100000" fill="hold" nodeType="withEffect">
                                  <p:stCondLst>
                                    <p:cond delay="0"/>
                                  </p:stCondLst>
                                  <p:childTnLst>
                                    <p:set>
                                      <p:cBhvr>
                                        <p:cTn id="33" dur="1" fill="hold">
                                          <p:stCondLst>
                                            <p:cond delay="0"/>
                                          </p:stCondLst>
                                        </p:cTn>
                                        <p:tgtEl>
                                          <p:spTgt spid="5123">
                                            <p:txEl>
                                              <p:pRg st="3" end="3"/>
                                            </p:txEl>
                                          </p:spTgt>
                                        </p:tgtEl>
                                        <p:attrNameLst>
                                          <p:attrName>style.visibility</p:attrName>
                                        </p:attrNameLst>
                                      </p:cBhvr>
                                      <p:to>
                                        <p:strVal val="visible"/>
                                      </p:to>
                                    </p:set>
                                    <p:anim calcmode="lin" valueType="num">
                                      <p:cBhvr>
                                        <p:cTn id="34" dur="500" fill="hold"/>
                                        <p:tgtEl>
                                          <p:spTgt spid="512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5" dur="500" fill="hold"/>
                                        <p:tgtEl>
                                          <p:spTgt spid="512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6" dur="500" fill="hold"/>
                                        <p:tgtEl>
                                          <p:spTgt spid="512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7" dur="500" fill="hold"/>
                                        <p:tgtEl>
                                          <p:spTgt spid="51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16" fill="hold" nodeType="clickEffect">
                                  <p:stCondLst>
                                    <p:cond delay="0"/>
                                  </p:stCondLst>
                                  <p:childTnLst>
                                    <p:set>
                                      <p:cBhvr>
                                        <p:cTn id="41" dur="1" fill="hold">
                                          <p:stCondLst>
                                            <p:cond delay="0"/>
                                          </p:stCondLst>
                                        </p:cTn>
                                        <p:tgtEl>
                                          <p:spTgt spid="5123">
                                            <p:txEl>
                                              <p:pRg st="4" end="4"/>
                                            </p:txEl>
                                          </p:spTgt>
                                        </p:tgtEl>
                                        <p:attrNameLst>
                                          <p:attrName>style.visibility</p:attrName>
                                        </p:attrNameLst>
                                      </p:cBhvr>
                                      <p:to>
                                        <p:strVal val="visible"/>
                                      </p:to>
                                    </p:set>
                                    <p:anim calcmode="lin" valueType="num">
                                      <p:cBhvr>
                                        <p:cTn id="42" dur="500" fill="hold"/>
                                        <p:tgtEl>
                                          <p:spTgt spid="512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512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BD3CA10-5EFF-4AD8-B508-21C2285ABE1F}"/>
              </a:ext>
            </a:extLst>
          </p:cNvPr>
          <p:cNvSpPr>
            <a:spLocks noGrp="1" noChangeArrowheads="1"/>
          </p:cNvSpPr>
          <p:nvPr>
            <p:ph type="body" idx="1"/>
          </p:nvPr>
        </p:nvSpPr>
        <p:spPr>
          <a:xfrm>
            <a:off x="1752600" y="1219200"/>
            <a:ext cx="8686800" cy="5334000"/>
          </a:xfrm>
        </p:spPr>
        <p:txBody>
          <a:bodyPr/>
          <a:lstStyle/>
          <a:p>
            <a:pPr>
              <a:lnSpc>
                <a:spcPct val="90000"/>
              </a:lnSpc>
            </a:pPr>
            <a:r>
              <a:rPr lang="en-US" altLang="en-US" sz="3600">
                <a:latin typeface="Times New Roman" panose="02020603050405020304" pitchFamily="18" charset="0"/>
              </a:rPr>
              <a:t>If the Israelites had listened to the warnings and had destroyed the rest of the Canaanites their entire remaining history might have been different</a:t>
            </a:r>
          </a:p>
          <a:p>
            <a:pPr lvl="1">
              <a:lnSpc>
                <a:spcPct val="90000"/>
              </a:lnSpc>
            </a:pPr>
            <a:r>
              <a:rPr lang="en-US" altLang="en-US" sz="3200">
                <a:latin typeface="Times New Roman" panose="02020603050405020304" pitchFamily="18" charset="0"/>
              </a:rPr>
              <a:t>Time passed and few additional Canaanites were destroyed</a:t>
            </a:r>
          </a:p>
          <a:p>
            <a:pPr lvl="1">
              <a:lnSpc>
                <a:spcPct val="90000"/>
              </a:lnSpc>
            </a:pPr>
            <a:r>
              <a:rPr lang="en-US" altLang="en-US" sz="3200">
                <a:latin typeface="Times New Roman" panose="02020603050405020304" pitchFamily="18" charset="0"/>
              </a:rPr>
              <a:t>Some tribes complained about the Canaanites within their borders and Joshua urged them to join forces and destroy them, but they did not </a:t>
            </a:r>
            <a:r>
              <a:rPr lang="en-US" altLang="en-US" sz="3200" i="1">
                <a:latin typeface="Times New Roman" panose="02020603050405020304" pitchFamily="18" charset="0"/>
              </a:rPr>
              <a:t>(Joshua 17:12-18)</a:t>
            </a:r>
            <a:endParaRPr lang="en-US" altLang="en-US" i="1"/>
          </a:p>
        </p:txBody>
      </p:sp>
      <p:sp>
        <p:nvSpPr>
          <p:cNvPr id="6147" name="Rectangle 3">
            <a:extLst>
              <a:ext uri="{FF2B5EF4-FFF2-40B4-BE49-F238E27FC236}">
                <a16:creationId xmlns:a16="http://schemas.microsoft.com/office/drawing/2014/main" id="{C9BED7D4-16D3-4320-8C5B-6A7F4D69F054}"/>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148" name="Rectangle 4">
            <a:extLst>
              <a:ext uri="{FF2B5EF4-FFF2-40B4-BE49-F238E27FC236}">
                <a16:creationId xmlns:a16="http://schemas.microsoft.com/office/drawing/2014/main" id="{DF82E5D2-EA94-4CE3-8297-2D0475C69E21}"/>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149" name="Rectangle 5">
            <a:extLst>
              <a:ext uri="{FF2B5EF4-FFF2-40B4-BE49-F238E27FC236}">
                <a16:creationId xmlns:a16="http://schemas.microsoft.com/office/drawing/2014/main" id="{4E7A5628-BEF3-43A2-A0BB-4BC774F227A5}"/>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150" name="Rectangle 6">
            <a:extLst>
              <a:ext uri="{FF2B5EF4-FFF2-40B4-BE49-F238E27FC236}">
                <a16:creationId xmlns:a16="http://schemas.microsoft.com/office/drawing/2014/main" id="{50843662-1E6A-4AC8-90B4-C41563FD4850}"/>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151" name="Rectangle 7">
            <a:extLst>
              <a:ext uri="{FF2B5EF4-FFF2-40B4-BE49-F238E27FC236}">
                <a16:creationId xmlns:a16="http://schemas.microsoft.com/office/drawing/2014/main" id="{331EA8A3-C54E-4640-983D-C4B485CF7B2B}"/>
              </a:ext>
            </a:extLst>
          </p:cNvPr>
          <p:cNvSpPr>
            <a:spLocks noChangeArrowheads="1"/>
          </p:cNvSpPr>
          <p:nvPr/>
        </p:nvSpPr>
        <p:spPr bwMode="auto">
          <a:xfrm>
            <a:off x="1828800" y="228600"/>
            <a:ext cx="853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Introduction to The Early Judges</a:t>
            </a:r>
          </a:p>
        </p:txBody>
      </p:sp>
      <p:sp>
        <p:nvSpPr>
          <p:cNvPr id="6152" name="Line 8">
            <a:extLst>
              <a:ext uri="{FF2B5EF4-FFF2-40B4-BE49-F238E27FC236}">
                <a16:creationId xmlns:a16="http://schemas.microsoft.com/office/drawing/2014/main" id="{E4C43F35-2732-4F4D-9F2A-AABD012B3487}"/>
              </a:ext>
            </a:extLst>
          </p:cNvPr>
          <p:cNvSpPr>
            <a:spLocks noChangeShapeType="1"/>
          </p:cNvSpPr>
          <p:nvPr/>
        </p:nvSpPr>
        <p:spPr bwMode="auto">
          <a:xfrm>
            <a:off x="1905000" y="1066800"/>
            <a:ext cx="8305800" cy="0"/>
          </a:xfrm>
          <a:prstGeom prst="line">
            <a:avLst/>
          </a:prstGeom>
          <a:noFill/>
          <a:ln w="57150">
            <a:solidFill>
              <a:srgbClr val="0099CC"/>
            </a:solidFill>
            <a:round/>
            <a:headEnd/>
            <a:tailEnd/>
          </a:ln>
          <a:effectLst>
            <a:outerShdw dist="45791" dir="3378596"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p:cTn id="7" dur="500" fill="hold"/>
                                        <p:tgtEl>
                                          <p:spTgt spid="6151"/>
                                        </p:tgtEl>
                                        <p:attrNameLst>
                                          <p:attrName>ppt_w</p:attrName>
                                        </p:attrNameLst>
                                      </p:cBhvr>
                                      <p:tavLst>
                                        <p:tav tm="0">
                                          <p:val>
                                            <p:fltVal val="0"/>
                                          </p:val>
                                        </p:tav>
                                        <p:tav tm="100000">
                                          <p:val>
                                            <p:strVal val="#ppt_w"/>
                                          </p:val>
                                        </p:tav>
                                      </p:tavLst>
                                    </p:anim>
                                    <p:anim calcmode="lin" valueType="num">
                                      <p:cBhvr>
                                        <p:cTn id="8" dur="500" fill="hold"/>
                                        <p:tgtEl>
                                          <p:spTgt spid="615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6152"/>
                                        </p:tgtEl>
                                        <p:attrNameLst>
                                          <p:attrName>style.visibility</p:attrName>
                                        </p:attrNameLst>
                                      </p:cBhvr>
                                      <p:to>
                                        <p:strVal val="visible"/>
                                      </p:to>
                                    </p:set>
                                    <p:anim calcmode="lin" valueType="num">
                                      <p:cBhvr>
                                        <p:cTn id="12" dur="500" fill="hold"/>
                                        <p:tgtEl>
                                          <p:spTgt spid="6152"/>
                                        </p:tgtEl>
                                        <p:attrNameLst>
                                          <p:attrName>ppt_w</p:attrName>
                                        </p:attrNameLst>
                                      </p:cBhvr>
                                      <p:tavLst>
                                        <p:tav tm="0">
                                          <p:val>
                                            <p:fltVal val="0"/>
                                          </p:val>
                                        </p:tav>
                                        <p:tav tm="100000">
                                          <p:val>
                                            <p:strVal val="#ppt_w"/>
                                          </p:val>
                                        </p:tav>
                                      </p:tavLst>
                                    </p:anim>
                                    <p:anim calcmode="lin" valueType="num">
                                      <p:cBhvr>
                                        <p:cTn id="13" dur="500" fill="hold"/>
                                        <p:tgtEl>
                                          <p:spTgt spid="6152"/>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6146">
                                            <p:txEl>
                                              <p:pRg st="0" end="0"/>
                                            </p:txEl>
                                          </p:spTgt>
                                        </p:tgtEl>
                                        <p:attrNameLst>
                                          <p:attrName>style.visibility</p:attrName>
                                        </p:attrNameLst>
                                      </p:cBhvr>
                                      <p:to>
                                        <p:strVal val="visible"/>
                                      </p:to>
                                    </p:set>
                                    <p:animEffect transition="in" filter="dissolve">
                                      <p:cBhvr>
                                        <p:cTn id="18" dur="500"/>
                                        <p:tgtEl>
                                          <p:spTgt spid="6146">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6146">
                                            <p:txEl>
                                              <p:pRg st="1" end="1"/>
                                            </p:txEl>
                                          </p:spTgt>
                                        </p:tgtEl>
                                        <p:attrNameLst>
                                          <p:attrName>style.visibility</p:attrName>
                                        </p:attrNameLst>
                                      </p:cBhvr>
                                      <p:to>
                                        <p:strVal val="visible"/>
                                      </p:to>
                                    </p:set>
                                    <p:anim calcmode="lin" valueType="num">
                                      <p:cBhvr>
                                        <p:cTn id="23" dur="500" fill="hold"/>
                                        <p:tgtEl>
                                          <p:spTgt spid="6146">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614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6146">
                                            <p:txEl>
                                              <p:pRg st="2" end="2"/>
                                            </p:txEl>
                                          </p:spTgt>
                                        </p:tgtEl>
                                        <p:attrNameLst>
                                          <p:attrName>style.visibility</p:attrName>
                                        </p:attrNameLst>
                                      </p:cBhvr>
                                      <p:to>
                                        <p:strVal val="visible"/>
                                      </p:to>
                                    </p:set>
                                    <p:anim calcmode="lin" valueType="num">
                                      <p:cBhvr>
                                        <p:cTn id="29" dur="500" fill="hold"/>
                                        <p:tgtEl>
                                          <p:spTgt spid="6146">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614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276837" y="520118"/>
            <a:ext cx="11915163" cy="5603846"/>
          </a:xfrm>
        </p:spPr>
        <p:txBody>
          <a:bodyPr>
            <a:noAutofit/>
          </a:bodyPr>
          <a:lstStyle/>
          <a:p>
            <a:r>
              <a:rPr lang="en-US" sz="5400" dirty="0">
                <a:solidFill>
                  <a:schemeClr val="accent2">
                    <a:lumMod val="20000"/>
                    <a:lumOff val="80000"/>
                  </a:schemeClr>
                </a:solidFill>
                <a:latin typeface="Ravie" panose="04040805050809020602" pitchFamily="82" charset="0"/>
              </a:rPr>
              <a:t>THE JEWS limit their horizons &amp; settle for less than promised.  Reversal of fortunes result from refusal to conquer complete! </a:t>
            </a:r>
            <a:endParaRPr lang="en-US" sz="6000" dirty="0">
              <a:solidFill>
                <a:schemeClr val="accent2">
                  <a:lumMod val="20000"/>
                  <a:lumOff val="80000"/>
                </a:schemeClr>
              </a:solidFill>
              <a:latin typeface="Ravie" panose="04040805050809020602" pitchFamily="82" charset="0"/>
            </a:endParaRPr>
          </a:p>
        </p:txBody>
      </p:sp>
    </p:spTree>
    <p:extLst>
      <p:ext uri="{BB962C8B-B14F-4D97-AF65-F5344CB8AC3E}">
        <p14:creationId xmlns:p14="http://schemas.microsoft.com/office/powerpoint/2010/main" val="220330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CEF8676-7D46-4B2E-9122-7B5E8CB7B5A8}"/>
              </a:ext>
            </a:extLst>
          </p:cNvPr>
          <p:cNvSpPr>
            <a:spLocks noGrp="1" noChangeArrowheads="1"/>
          </p:cNvSpPr>
          <p:nvPr>
            <p:ph type="body" idx="1"/>
          </p:nvPr>
        </p:nvSpPr>
        <p:spPr>
          <a:xfrm>
            <a:off x="1752600" y="1219200"/>
            <a:ext cx="8686800" cy="5334000"/>
          </a:xfrm>
        </p:spPr>
        <p:txBody>
          <a:bodyPr/>
          <a:lstStyle/>
          <a:p>
            <a:r>
              <a:rPr lang="en-US" altLang="en-US" sz="3600">
                <a:latin typeface="Times New Roman" panose="02020603050405020304" pitchFamily="18" charset="0"/>
              </a:rPr>
              <a:t>Gradually over years, the Israelite families made friends with Canaanite families nearby</a:t>
            </a:r>
          </a:p>
          <a:p>
            <a:pPr lvl="1"/>
            <a:r>
              <a:rPr lang="en-US" altLang="en-US" sz="3200">
                <a:latin typeface="Times New Roman" panose="02020603050405020304" pitchFamily="18" charset="0"/>
              </a:rPr>
              <a:t>They </a:t>
            </a:r>
            <a:r>
              <a:rPr lang="en-US" altLang="en-US" sz="3200" b="1">
                <a:latin typeface="Times New Roman" panose="02020603050405020304" pitchFamily="18" charset="0"/>
              </a:rPr>
              <a:t>first tolerated</a:t>
            </a:r>
            <a:r>
              <a:rPr lang="en-US" altLang="en-US" sz="3200">
                <a:latin typeface="Times New Roman" panose="02020603050405020304" pitchFamily="18" charset="0"/>
              </a:rPr>
              <a:t> their neighbors’ idolatrous worship of Baal and then began experimenting with the idols themselves</a:t>
            </a:r>
          </a:p>
          <a:p>
            <a:pPr lvl="1"/>
            <a:r>
              <a:rPr lang="en-US" altLang="en-US" sz="3200">
                <a:latin typeface="Times New Roman" panose="02020603050405020304" pitchFamily="18" charset="0"/>
              </a:rPr>
              <a:t>Gradually all battles stopped</a:t>
            </a:r>
          </a:p>
          <a:p>
            <a:pPr lvl="2"/>
            <a:r>
              <a:rPr lang="en-US" altLang="en-US" sz="2800">
                <a:latin typeface="Times New Roman" panose="02020603050405020304" pitchFamily="18" charset="0"/>
              </a:rPr>
              <a:t>God was </a:t>
            </a:r>
            <a:r>
              <a:rPr lang="en-US" altLang="en-US" sz="2800" b="1">
                <a:latin typeface="Times New Roman" panose="02020603050405020304" pitchFamily="18" charset="0"/>
              </a:rPr>
              <a:t>angry with the people</a:t>
            </a:r>
            <a:r>
              <a:rPr lang="en-US" altLang="en-US" sz="2800">
                <a:latin typeface="Times New Roman" panose="02020603050405020304" pitchFamily="18" charset="0"/>
              </a:rPr>
              <a:t> because they had not obeyed Him</a:t>
            </a:r>
          </a:p>
        </p:txBody>
      </p:sp>
      <p:sp>
        <p:nvSpPr>
          <p:cNvPr id="7171" name="Rectangle 3">
            <a:extLst>
              <a:ext uri="{FF2B5EF4-FFF2-40B4-BE49-F238E27FC236}">
                <a16:creationId xmlns:a16="http://schemas.microsoft.com/office/drawing/2014/main" id="{29EF5100-19A2-416E-9F00-827CAC0F249E}"/>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2" name="Rectangle 4">
            <a:extLst>
              <a:ext uri="{FF2B5EF4-FFF2-40B4-BE49-F238E27FC236}">
                <a16:creationId xmlns:a16="http://schemas.microsoft.com/office/drawing/2014/main" id="{657A265E-5E7D-4A02-832D-1A3B59D80BA9}"/>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3" name="Rectangle 5">
            <a:extLst>
              <a:ext uri="{FF2B5EF4-FFF2-40B4-BE49-F238E27FC236}">
                <a16:creationId xmlns:a16="http://schemas.microsoft.com/office/drawing/2014/main" id="{56136AF2-24C6-4E35-BB0E-42E11F511731}"/>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4" name="Rectangle 6">
            <a:extLst>
              <a:ext uri="{FF2B5EF4-FFF2-40B4-BE49-F238E27FC236}">
                <a16:creationId xmlns:a16="http://schemas.microsoft.com/office/drawing/2014/main" id="{FAFADD26-3ED7-4441-917B-C3F8BBFF8EF4}"/>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5" name="Rectangle 7">
            <a:extLst>
              <a:ext uri="{FF2B5EF4-FFF2-40B4-BE49-F238E27FC236}">
                <a16:creationId xmlns:a16="http://schemas.microsoft.com/office/drawing/2014/main" id="{1CCBF385-7660-4509-ADBF-D574F4F77A1F}"/>
              </a:ext>
            </a:extLst>
          </p:cNvPr>
          <p:cNvSpPr>
            <a:spLocks noChangeArrowheads="1"/>
          </p:cNvSpPr>
          <p:nvPr/>
        </p:nvSpPr>
        <p:spPr bwMode="auto">
          <a:xfrm>
            <a:off x="1828800" y="228600"/>
            <a:ext cx="853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Introduction to The Early Judges</a:t>
            </a:r>
          </a:p>
        </p:txBody>
      </p:sp>
      <p:sp>
        <p:nvSpPr>
          <p:cNvPr id="7176" name="Line 8">
            <a:extLst>
              <a:ext uri="{FF2B5EF4-FFF2-40B4-BE49-F238E27FC236}">
                <a16:creationId xmlns:a16="http://schemas.microsoft.com/office/drawing/2014/main" id="{5A8E4730-98CE-4773-A01F-403FFF9706BF}"/>
              </a:ext>
            </a:extLst>
          </p:cNvPr>
          <p:cNvSpPr>
            <a:spLocks noChangeShapeType="1"/>
          </p:cNvSpPr>
          <p:nvPr/>
        </p:nvSpPr>
        <p:spPr bwMode="auto">
          <a:xfrm>
            <a:off x="1905000" y="1066800"/>
            <a:ext cx="83058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p:cTn id="7" dur="500" fill="hold"/>
                                        <p:tgtEl>
                                          <p:spTgt spid="7175"/>
                                        </p:tgtEl>
                                        <p:attrNameLst>
                                          <p:attrName>ppt_w</p:attrName>
                                        </p:attrNameLst>
                                      </p:cBhvr>
                                      <p:tavLst>
                                        <p:tav tm="0">
                                          <p:val>
                                            <p:fltVal val="0"/>
                                          </p:val>
                                        </p:tav>
                                        <p:tav tm="100000">
                                          <p:val>
                                            <p:strVal val="#ppt_w"/>
                                          </p:val>
                                        </p:tav>
                                      </p:tavLst>
                                    </p:anim>
                                    <p:anim calcmode="lin" valueType="num">
                                      <p:cBhvr>
                                        <p:cTn id="8" dur="500" fill="hold"/>
                                        <p:tgtEl>
                                          <p:spTgt spid="717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7176"/>
                                        </p:tgtEl>
                                        <p:attrNameLst>
                                          <p:attrName>style.visibility</p:attrName>
                                        </p:attrNameLst>
                                      </p:cBhvr>
                                      <p:to>
                                        <p:strVal val="visible"/>
                                      </p:to>
                                    </p:set>
                                    <p:anim calcmode="lin" valueType="num">
                                      <p:cBhvr>
                                        <p:cTn id="12" dur="500" fill="hold"/>
                                        <p:tgtEl>
                                          <p:spTgt spid="7176"/>
                                        </p:tgtEl>
                                        <p:attrNameLst>
                                          <p:attrName>ppt_w</p:attrName>
                                        </p:attrNameLst>
                                      </p:cBhvr>
                                      <p:tavLst>
                                        <p:tav tm="0">
                                          <p:val>
                                            <p:fltVal val="0"/>
                                          </p:val>
                                        </p:tav>
                                        <p:tav tm="100000">
                                          <p:val>
                                            <p:strVal val="#ppt_w"/>
                                          </p:val>
                                        </p:tav>
                                      </p:tavLst>
                                    </p:anim>
                                    <p:anim calcmode="lin" valueType="num">
                                      <p:cBhvr>
                                        <p:cTn id="13" dur="500" fill="hold"/>
                                        <p:tgtEl>
                                          <p:spTgt spid="717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7170">
                                            <p:txEl>
                                              <p:pRg st="0" end="0"/>
                                            </p:txEl>
                                          </p:spTgt>
                                        </p:tgtEl>
                                        <p:attrNameLst>
                                          <p:attrName>style.visibility</p:attrName>
                                        </p:attrNameLst>
                                      </p:cBhvr>
                                      <p:to>
                                        <p:strVal val="visible"/>
                                      </p:to>
                                    </p:set>
                                    <p:animEffect transition="in" filter="dissolve">
                                      <p:cBhvr>
                                        <p:cTn id="18" dur="500"/>
                                        <p:tgtEl>
                                          <p:spTgt spid="717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7170">
                                            <p:txEl>
                                              <p:pRg st="1" end="1"/>
                                            </p:txEl>
                                          </p:spTgt>
                                        </p:tgtEl>
                                        <p:attrNameLst>
                                          <p:attrName>style.visibility</p:attrName>
                                        </p:attrNameLst>
                                      </p:cBhvr>
                                      <p:to>
                                        <p:strVal val="visible"/>
                                      </p:to>
                                    </p:set>
                                    <p:anim calcmode="lin" valueType="num">
                                      <p:cBhvr>
                                        <p:cTn id="23" dur="500" fill="hold"/>
                                        <p:tgtEl>
                                          <p:spTgt spid="7170">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717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7170">
                                            <p:txEl>
                                              <p:pRg st="2" end="2"/>
                                            </p:txEl>
                                          </p:spTgt>
                                        </p:tgtEl>
                                        <p:attrNameLst>
                                          <p:attrName>style.visibility</p:attrName>
                                        </p:attrNameLst>
                                      </p:cBhvr>
                                      <p:to>
                                        <p:strVal val="visible"/>
                                      </p:to>
                                    </p:set>
                                    <p:anim calcmode="lin" valueType="num">
                                      <p:cBhvr>
                                        <p:cTn id="29" dur="500" fill="hold"/>
                                        <p:tgtEl>
                                          <p:spTgt spid="7170">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7170">
                                            <p:txEl>
                                              <p:pRg st="2" end="2"/>
                                            </p:txEl>
                                          </p:spTgt>
                                        </p:tgtEl>
                                        <p:attrNameLst>
                                          <p:attrName>ppt_h</p:attrName>
                                        </p:attrNameLst>
                                      </p:cBhvr>
                                      <p:tavLst>
                                        <p:tav tm="0">
                                          <p:val>
                                            <p:fltVal val="0"/>
                                          </p:val>
                                        </p:tav>
                                        <p:tav tm="100000">
                                          <p:val>
                                            <p:strVal val="#ppt_h"/>
                                          </p:val>
                                        </p:tav>
                                      </p:tavLst>
                                    </p:anim>
                                  </p:childTnLst>
                                </p:cTn>
                              </p:par>
                            </p:childTnLst>
                          </p:cTn>
                        </p:par>
                        <p:par>
                          <p:cTn id="31" fill="hold" nodeType="afterGroup">
                            <p:stCondLst>
                              <p:cond delay="500"/>
                            </p:stCondLst>
                            <p:childTnLst>
                              <p:par>
                                <p:cTn id="32" presetID="39" presetClass="entr" presetSubtype="0" accel="100000" fill="hold" nodeType="afterEffect">
                                  <p:stCondLst>
                                    <p:cond delay="0"/>
                                  </p:stCondLst>
                                  <p:childTnLst>
                                    <p:set>
                                      <p:cBhvr>
                                        <p:cTn id="33" dur="1" fill="hold">
                                          <p:stCondLst>
                                            <p:cond delay="0"/>
                                          </p:stCondLst>
                                        </p:cTn>
                                        <p:tgtEl>
                                          <p:spTgt spid="7170">
                                            <p:txEl>
                                              <p:pRg st="3" end="3"/>
                                            </p:txEl>
                                          </p:spTgt>
                                        </p:tgtEl>
                                        <p:attrNameLst>
                                          <p:attrName>style.visibility</p:attrName>
                                        </p:attrNameLst>
                                      </p:cBhvr>
                                      <p:to>
                                        <p:strVal val="visible"/>
                                      </p:to>
                                    </p:set>
                                    <p:anim calcmode="lin" valueType="num">
                                      <p:cBhvr>
                                        <p:cTn id="34" dur="500" fill="hold"/>
                                        <p:tgtEl>
                                          <p:spTgt spid="717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5" dur="500" fill="hold"/>
                                        <p:tgtEl>
                                          <p:spTgt spid="717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6" dur="500" fill="hold"/>
                                        <p:tgtEl>
                                          <p:spTgt spid="717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7" dur="500" fill="hold"/>
                                        <p:tgtEl>
                                          <p:spTgt spid="717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55487F7-1CD5-4B29-9B2A-603C191BB73D}"/>
              </a:ext>
            </a:extLst>
          </p:cNvPr>
          <p:cNvSpPr>
            <a:spLocks noGrp="1" noChangeArrowheads="1"/>
          </p:cNvSpPr>
          <p:nvPr>
            <p:ph type="body" idx="1"/>
          </p:nvPr>
        </p:nvSpPr>
        <p:spPr>
          <a:xfrm>
            <a:off x="1752600" y="1219200"/>
            <a:ext cx="8686800" cy="5334000"/>
          </a:xfrm>
        </p:spPr>
        <p:txBody>
          <a:bodyPr/>
          <a:lstStyle/>
          <a:p>
            <a:r>
              <a:rPr lang="en-US" altLang="en-US" sz="3600">
                <a:latin typeface="Times New Roman" panose="02020603050405020304" pitchFamily="18" charset="0"/>
              </a:rPr>
              <a:t>The day came when God said He would no longer help them drive out the remaining people in the land</a:t>
            </a:r>
          </a:p>
          <a:p>
            <a:pPr lvl="1"/>
            <a:r>
              <a:rPr lang="en-US" altLang="en-US" sz="3200">
                <a:latin typeface="Times New Roman" panose="02020603050405020304" pitchFamily="18" charset="0"/>
              </a:rPr>
              <a:t>They were left to prove whether Israel could be faithful in spite of the idolatrous worship of their surrounding neighbors </a:t>
            </a:r>
            <a:r>
              <a:rPr lang="en-US" altLang="en-US" sz="3200" i="1">
                <a:latin typeface="Times New Roman" panose="02020603050405020304" pitchFamily="18" charset="0"/>
              </a:rPr>
              <a:t>(Judges 2:20-23)</a:t>
            </a:r>
          </a:p>
          <a:p>
            <a:pPr lvl="1"/>
            <a:r>
              <a:rPr lang="en-US" altLang="en-US" sz="3200">
                <a:latin typeface="Times New Roman" panose="02020603050405020304" pitchFamily="18" charset="0"/>
              </a:rPr>
              <a:t>For the next </a:t>
            </a:r>
            <a:r>
              <a:rPr lang="en-US" altLang="en-US" sz="3200" b="1">
                <a:latin typeface="Times New Roman" panose="02020603050405020304" pitchFamily="18" charset="0"/>
              </a:rPr>
              <a:t>long period of history</a:t>
            </a:r>
            <a:r>
              <a:rPr lang="en-US" altLang="en-US" sz="3200">
                <a:latin typeface="Times New Roman" panose="02020603050405020304" pitchFamily="18" charset="0"/>
              </a:rPr>
              <a:t>, the Israelites lived in their tribal territories with NO central government in the land</a:t>
            </a:r>
          </a:p>
        </p:txBody>
      </p:sp>
      <p:sp>
        <p:nvSpPr>
          <p:cNvPr id="8195" name="Rectangle 3">
            <a:extLst>
              <a:ext uri="{FF2B5EF4-FFF2-40B4-BE49-F238E27FC236}">
                <a16:creationId xmlns:a16="http://schemas.microsoft.com/office/drawing/2014/main" id="{ABB6B02B-E021-4562-8F2D-3FA14BA8FB97}"/>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8196" name="Rectangle 4">
            <a:extLst>
              <a:ext uri="{FF2B5EF4-FFF2-40B4-BE49-F238E27FC236}">
                <a16:creationId xmlns:a16="http://schemas.microsoft.com/office/drawing/2014/main" id="{B593F124-D26C-465C-A21F-55C9E862DA2E}"/>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8197" name="Rectangle 5">
            <a:extLst>
              <a:ext uri="{FF2B5EF4-FFF2-40B4-BE49-F238E27FC236}">
                <a16:creationId xmlns:a16="http://schemas.microsoft.com/office/drawing/2014/main" id="{A1E17B32-31AC-4812-9084-744FB6859387}"/>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8198" name="Rectangle 6">
            <a:extLst>
              <a:ext uri="{FF2B5EF4-FFF2-40B4-BE49-F238E27FC236}">
                <a16:creationId xmlns:a16="http://schemas.microsoft.com/office/drawing/2014/main" id="{7B23BE34-E119-4F4A-BF6D-0083BDBDA859}"/>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8199" name="Rectangle 7">
            <a:extLst>
              <a:ext uri="{FF2B5EF4-FFF2-40B4-BE49-F238E27FC236}">
                <a16:creationId xmlns:a16="http://schemas.microsoft.com/office/drawing/2014/main" id="{DD276EE7-C4EC-45BD-A8E4-D70076D02473}"/>
              </a:ext>
            </a:extLst>
          </p:cNvPr>
          <p:cNvSpPr>
            <a:spLocks noChangeArrowheads="1"/>
          </p:cNvSpPr>
          <p:nvPr/>
        </p:nvSpPr>
        <p:spPr bwMode="auto">
          <a:xfrm>
            <a:off x="1828800" y="228600"/>
            <a:ext cx="853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Introduction to The Early Judges</a:t>
            </a:r>
          </a:p>
        </p:txBody>
      </p:sp>
      <p:sp>
        <p:nvSpPr>
          <p:cNvPr id="8200" name="Line 8">
            <a:extLst>
              <a:ext uri="{FF2B5EF4-FFF2-40B4-BE49-F238E27FC236}">
                <a16:creationId xmlns:a16="http://schemas.microsoft.com/office/drawing/2014/main" id="{DFFAF28F-C58B-45B1-950B-64463A0FC5D0}"/>
              </a:ext>
            </a:extLst>
          </p:cNvPr>
          <p:cNvSpPr>
            <a:spLocks noChangeShapeType="1"/>
          </p:cNvSpPr>
          <p:nvPr/>
        </p:nvSpPr>
        <p:spPr bwMode="auto">
          <a:xfrm>
            <a:off x="1905000" y="1066800"/>
            <a:ext cx="83058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199"/>
                                        </p:tgtEl>
                                        <p:attrNameLst>
                                          <p:attrName>style.visibility</p:attrName>
                                        </p:attrNameLst>
                                      </p:cBhvr>
                                      <p:to>
                                        <p:strVal val="visible"/>
                                      </p:to>
                                    </p:set>
                                    <p:anim calcmode="lin" valueType="num">
                                      <p:cBhvr>
                                        <p:cTn id="7" dur="500" fill="hold"/>
                                        <p:tgtEl>
                                          <p:spTgt spid="8199"/>
                                        </p:tgtEl>
                                        <p:attrNameLst>
                                          <p:attrName>ppt_w</p:attrName>
                                        </p:attrNameLst>
                                      </p:cBhvr>
                                      <p:tavLst>
                                        <p:tav tm="0">
                                          <p:val>
                                            <p:fltVal val="0"/>
                                          </p:val>
                                        </p:tav>
                                        <p:tav tm="100000">
                                          <p:val>
                                            <p:strVal val="#ppt_w"/>
                                          </p:val>
                                        </p:tav>
                                      </p:tavLst>
                                    </p:anim>
                                    <p:anim calcmode="lin" valueType="num">
                                      <p:cBhvr>
                                        <p:cTn id="8" dur="500" fill="hold"/>
                                        <p:tgtEl>
                                          <p:spTgt spid="819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8200"/>
                                        </p:tgtEl>
                                        <p:attrNameLst>
                                          <p:attrName>style.visibility</p:attrName>
                                        </p:attrNameLst>
                                      </p:cBhvr>
                                      <p:to>
                                        <p:strVal val="visible"/>
                                      </p:to>
                                    </p:set>
                                    <p:anim calcmode="lin" valueType="num">
                                      <p:cBhvr>
                                        <p:cTn id="12" dur="500" fill="hold"/>
                                        <p:tgtEl>
                                          <p:spTgt spid="8200"/>
                                        </p:tgtEl>
                                        <p:attrNameLst>
                                          <p:attrName>ppt_w</p:attrName>
                                        </p:attrNameLst>
                                      </p:cBhvr>
                                      <p:tavLst>
                                        <p:tav tm="0">
                                          <p:val>
                                            <p:fltVal val="0"/>
                                          </p:val>
                                        </p:tav>
                                        <p:tav tm="100000">
                                          <p:val>
                                            <p:strVal val="#ppt_w"/>
                                          </p:val>
                                        </p:tav>
                                      </p:tavLst>
                                    </p:anim>
                                    <p:anim calcmode="lin" valueType="num">
                                      <p:cBhvr>
                                        <p:cTn id="13" dur="500" fill="hold"/>
                                        <p:tgtEl>
                                          <p:spTgt spid="8200"/>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8194">
                                            <p:txEl>
                                              <p:pRg st="0" end="0"/>
                                            </p:txEl>
                                          </p:spTgt>
                                        </p:tgtEl>
                                        <p:attrNameLst>
                                          <p:attrName>style.visibility</p:attrName>
                                        </p:attrNameLst>
                                      </p:cBhvr>
                                      <p:to>
                                        <p:strVal val="visible"/>
                                      </p:to>
                                    </p:set>
                                    <p:animEffect transition="in" filter="dissolve">
                                      <p:cBhvr>
                                        <p:cTn id="17" dur="500"/>
                                        <p:tgtEl>
                                          <p:spTgt spid="819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8194">
                                            <p:txEl>
                                              <p:pRg st="1" end="1"/>
                                            </p:txEl>
                                          </p:spTgt>
                                        </p:tgtEl>
                                        <p:attrNameLst>
                                          <p:attrName>style.visibility</p:attrName>
                                        </p:attrNameLst>
                                      </p:cBhvr>
                                      <p:to>
                                        <p:strVal val="visible"/>
                                      </p:to>
                                    </p:set>
                                    <p:anim calcmode="lin" valueType="num">
                                      <p:cBhvr>
                                        <p:cTn id="22" dur="500" fill="hold"/>
                                        <p:tgtEl>
                                          <p:spTgt spid="8194">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819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8194">
                                            <p:txEl>
                                              <p:pRg st="2" end="2"/>
                                            </p:txEl>
                                          </p:spTgt>
                                        </p:tgtEl>
                                        <p:attrNameLst>
                                          <p:attrName>style.visibility</p:attrName>
                                        </p:attrNameLst>
                                      </p:cBhvr>
                                      <p:to>
                                        <p:strVal val="visible"/>
                                      </p:to>
                                    </p:set>
                                    <p:anim calcmode="lin" valueType="num">
                                      <p:cBhvr>
                                        <p:cTn id="28" dur="500" fill="hold"/>
                                        <p:tgtEl>
                                          <p:spTgt spid="8194">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9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E1649FE-73E1-4E30-9561-05F7D0D90FC2}"/>
              </a:ext>
            </a:extLst>
          </p:cNvPr>
          <p:cNvSpPr>
            <a:spLocks noGrp="1" noChangeArrowheads="1"/>
          </p:cNvSpPr>
          <p:nvPr>
            <p:ph type="body" idx="1"/>
          </p:nvPr>
        </p:nvSpPr>
        <p:spPr>
          <a:xfrm>
            <a:off x="1752600" y="1219200"/>
            <a:ext cx="8686800" cy="5334000"/>
          </a:xfrm>
        </p:spPr>
        <p:txBody>
          <a:bodyPr/>
          <a:lstStyle/>
          <a:p>
            <a:r>
              <a:rPr lang="en-US" altLang="en-US" sz="3600">
                <a:latin typeface="Times New Roman" panose="02020603050405020304" pitchFamily="18" charset="0"/>
              </a:rPr>
              <a:t>If they served God faithfully, all was well</a:t>
            </a:r>
          </a:p>
          <a:p>
            <a:r>
              <a:rPr lang="en-US" altLang="en-US" sz="3600">
                <a:latin typeface="Times New Roman" panose="02020603050405020304" pitchFamily="18" charset="0"/>
              </a:rPr>
              <a:t>If they turned to the idols of the Canaanites, God would allow an enemy to oppress them</a:t>
            </a:r>
          </a:p>
          <a:p>
            <a:r>
              <a:rPr lang="en-US" altLang="en-US" sz="3600">
                <a:latin typeface="Times New Roman" panose="02020603050405020304" pitchFamily="18" charset="0"/>
              </a:rPr>
              <a:t>When they asked God for help, He would raise a judge or</a:t>
            </a:r>
            <a:r>
              <a:rPr lang="en-US" altLang="en-US" sz="3600" b="1">
                <a:latin typeface="Times New Roman" panose="02020603050405020304" pitchFamily="18" charset="0"/>
              </a:rPr>
              <a:t> deliverer</a:t>
            </a:r>
            <a:r>
              <a:rPr lang="en-US" altLang="en-US" sz="3600">
                <a:latin typeface="Times New Roman" panose="02020603050405020304" pitchFamily="18" charset="0"/>
              </a:rPr>
              <a:t> to fight against the enemy</a:t>
            </a:r>
          </a:p>
          <a:p>
            <a:pPr lvl="1"/>
            <a:r>
              <a:rPr lang="en-US" altLang="en-US" sz="3200">
                <a:latin typeface="Times New Roman" panose="02020603050405020304" pitchFamily="18" charset="0"/>
              </a:rPr>
              <a:t>The cycle continued over and over!</a:t>
            </a:r>
          </a:p>
        </p:txBody>
      </p:sp>
      <p:sp>
        <p:nvSpPr>
          <p:cNvPr id="9219" name="Rectangle 3">
            <a:extLst>
              <a:ext uri="{FF2B5EF4-FFF2-40B4-BE49-F238E27FC236}">
                <a16:creationId xmlns:a16="http://schemas.microsoft.com/office/drawing/2014/main" id="{62186315-2541-4224-A5DD-3EA7E3FC4B93}"/>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20" name="Rectangle 4">
            <a:extLst>
              <a:ext uri="{FF2B5EF4-FFF2-40B4-BE49-F238E27FC236}">
                <a16:creationId xmlns:a16="http://schemas.microsoft.com/office/drawing/2014/main" id="{711418F9-3A0C-42AD-8537-80C95D8DE0D5}"/>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21" name="Rectangle 5">
            <a:extLst>
              <a:ext uri="{FF2B5EF4-FFF2-40B4-BE49-F238E27FC236}">
                <a16:creationId xmlns:a16="http://schemas.microsoft.com/office/drawing/2014/main" id="{B7ED35A2-A4BB-490E-8297-5F7506AC266F}"/>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22" name="Rectangle 6">
            <a:extLst>
              <a:ext uri="{FF2B5EF4-FFF2-40B4-BE49-F238E27FC236}">
                <a16:creationId xmlns:a16="http://schemas.microsoft.com/office/drawing/2014/main" id="{5072651A-A1C1-493C-929D-57D3EBA3FF6B}"/>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23" name="Rectangle 7">
            <a:extLst>
              <a:ext uri="{FF2B5EF4-FFF2-40B4-BE49-F238E27FC236}">
                <a16:creationId xmlns:a16="http://schemas.microsoft.com/office/drawing/2014/main" id="{9133FABE-B2CE-4CB3-BC8C-044E0D921F1D}"/>
              </a:ext>
            </a:extLst>
          </p:cNvPr>
          <p:cNvSpPr>
            <a:spLocks noChangeArrowheads="1"/>
          </p:cNvSpPr>
          <p:nvPr/>
        </p:nvSpPr>
        <p:spPr bwMode="auto">
          <a:xfrm>
            <a:off x="1828800" y="228600"/>
            <a:ext cx="8534400" cy="6858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Introduction to The Early Judges</a:t>
            </a:r>
          </a:p>
        </p:txBody>
      </p:sp>
      <p:sp>
        <p:nvSpPr>
          <p:cNvPr id="9224" name="Line 8">
            <a:extLst>
              <a:ext uri="{FF2B5EF4-FFF2-40B4-BE49-F238E27FC236}">
                <a16:creationId xmlns:a16="http://schemas.microsoft.com/office/drawing/2014/main" id="{5AF89370-4E72-42BF-B142-31EDA175F52A}"/>
              </a:ext>
            </a:extLst>
          </p:cNvPr>
          <p:cNvSpPr>
            <a:spLocks noChangeShapeType="1"/>
          </p:cNvSpPr>
          <p:nvPr/>
        </p:nvSpPr>
        <p:spPr bwMode="auto">
          <a:xfrm>
            <a:off x="1905000" y="1066800"/>
            <a:ext cx="83058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p:cTn id="7" dur="500" fill="hold"/>
                                        <p:tgtEl>
                                          <p:spTgt spid="9223"/>
                                        </p:tgtEl>
                                        <p:attrNameLst>
                                          <p:attrName>ppt_w</p:attrName>
                                        </p:attrNameLst>
                                      </p:cBhvr>
                                      <p:tavLst>
                                        <p:tav tm="0">
                                          <p:val>
                                            <p:fltVal val="0"/>
                                          </p:val>
                                        </p:tav>
                                        <p:tav tm="100000">
                                          <p:val>
                                            <p:strVal val="#ppt_w"/>
                                          </p:val>
                                        </p:tav>
                                      </p:tavLst>
                                    </p:anim>
                                    <p:anim calcmode="lin" valueType="num">
                                      <p:cBhvr>
                                        <p:cTn id="8" dur="500" fill="hold"/>
                                        <p:tgtEl>
                                          <p:spTgt spid="922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9224"/>
                                        </p:tgtEl>
                                        <p:attrNameLst>
                                          <p:attrName>style.visibility</p:attrName>
                                        </p:attrNameLst>
                                      </p:cBhvr>
                                      <p:to>
                                        <p:strVal val="visible"/>
                                      </p:to>
                                    </p:set>
                                    <p:anim calcmode="lin" valueType="num">
                                      <p:cBhvr>
                                        <p:cTn id="12" dur="500" fill="hold"/>
                                        <p:tgtEl>
                                          <p:spTgt spid="9224"/>
                                        </p:tgtEl>
                                        <p:attrNameLst>
                                          <p:attrName>ppt_w</p:attrName>
                                        </p:attrNameLst>
                                      </p:cBhvr>
                                      <p:tavLst>
                                        <p:tav tm="0">
                                          <p:val>
                                            <p:fltVal val="0"/>
                                          </p:val>
                                        </p:tav>
                                        <p:tav tm="100000">
                                          <p:val>
                                            <p:strVal val="#ppt_w"/>
                                          </p:val>
                                        </p:tav>
                                      </p:tavLst>
                                    </p:anim>
                                    <p:anim calcmode="lin" valueType="num">
                                      <p:cBhvr>
                                        <p:cTn id="13" dur="500" fill="hold"/>
                                        <p:tgtEl>
                                          <p:spTgt spid="9224"/>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9218">
                                            <p:txEl>
                                              <p:pRg st="0" end="0"/>
                                            </p:txEl>
                                          </p:spTgt>
                                        </p:tgtEl>
                                        <p:attrNameLst>
                                          <p:attrName>style.visibility</p:attrName>
                                        </p:attrNameLst>
                                      </p:cBhvr>
                                      <p:to>
                                        <p:strVal val="visible"/>
                                      </p:to>
                                    </p:set>
                                    <p:animEffect transition="in" filter="dissolve">
                                      <p:cBhvr>
                                        <p:cTn id="17" dur="500"/>
                                        <p:tgtEl>
                                          <p:spTgt spid="921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218">
                                            <p:txEl>
                                              <p:pRg st="1" end="1"/>
                                            </p:txEl>
                                          </p:spTgt>
                                        </p:tgtEl>
                                        <p:attrNameLst>
                                          <p:attrName>style.visibility</p:attrName>
                                        </p:attrNameLst>
                                      </p:cBhvr>
                                      <p:to>
                                        <p:strVal val="visible"/>
                                      </p:to>
                                    </p:set>
                                    <p:animEffect transition="in" filter="dissolve">
                                      <p:cBhvr>
                                        <p:cTn id="22" dur="500"/>
                                        <p:tgtEl>
                                          <p:spTgt spid="9218">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218">
                                            <p:txEl>
                                              <p:pRg st="2" end="2"/>
                                            </p:txEl>
                                          </p:spTgt>
                                        </p:tgtEl>
                                        <p:attrNameLst>
                                          <p:attrName>style.visibility</p:attrName>
                                        </p:attrNameLst>
                                      </p:cBhvr>
                                      <p:to>
                                        <p:strVal val="visible"/>
                                      </p:to>
                                    </p:set>
                                    <p:animEffect transition="in" filter="dissolve">
                                      <p:cBhvr>
                                        <p:cTn id="27" dur="500"/>
                                        <p:tgtEl>
                                          <p:spTgt spid="9218">
                                            <p:txEl>
                                              <p:pRg st="2" end="2"/>
                                            </p:txEl>
                                          </p:spTgt>
                                        </p:tgtEl>
                                      </p:cBhvr>
                                    </p:animEffect>
                                  </p:childTnLst>
                                </p:cTn>
                              </p:par>
                            </p:childTnLst>
                          </p:cTn>
                        </p:par>
                        <p:par>
                          <p:cTn id="28" fill="hold" nodeType="afterGroup">
                            <p:stCondLst>
                              <p:cond delay="500"/>
                            </p:stCondLst>
                            <p:childTnLst>
                              <p:par>
                                <p:cTn id="29" presetID="23" presetClass="entr" presetSubtype="16" fill="hold" nodeType="afterEffect">
                                  <p:stCondLst>
                                    <p:cond delay="0"/>
                                  </p:stCondLst>
                                  <p:childTnLst>
                                    <p:set>
                                      <p:cBhvr>
                                        <p:cTn id="30" dur="1" fill="hold">
                                          <p:stCondLst>
                                            <p:cond delay="0"/>
                                          </p:stCondLst>
                                        </p:cTn>
                                        <p:tgtEl>
                                          <p:spTgt spid="9218">
                                            <p:txEl>
                                              <p:pRg st="3" end="3"/>
                                            </p:txEl>
                                          </p:spTgt>
                                        </p:tgtEl>
                                        <p:attrNameLst>
                                          <p:attrName>style.visibility</p:attrName>
                                        </p:attrNameLst>
                                      </p:cBhvr>
                                      <p:to>
                                        <p:strVal val="visible"/>
                                      </p:to>
                                    </p:set>
                                    <p:anim calcmode="lin" valueType="num">
                                      <p:cBhvr>
                                        <p:cTn id="31" dur="500" fill="hold"/>
                                        <p:tgtEl>
                                          <p:spTgt spid="9218">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921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C34D88A8-593A-47A2-8A3D-F26DF998F1B5}"/>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0244" name="Rectangle 4">
            <a:extLst>
              <a:ext uri="{FF2B5EF4-FFF2-40B4-BE49-F238E27FC236}">
                <a16:creationId xmlns:a16="http://schemas.microsoft.com/office/drawing/2014/main" id="{49198F2D-F3E2-4A8A-BAB9-25820B67B335}"/>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0245" name="Rectangle 5">
            <a:extLst>
              <a:ext uri="{FF2B5EF4-FFF2-40B4-BE49-F238E27FC236}">
                <a16:creationId xmlns:a16="http://schemas.microsoft.com/office/drawing/2014/main" id="{A9E4CBB7-7AC7-4E11-9757-0B2FBEF43A59}"/>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0246" name="Rectangle 6">
            <a:extLst>
              <a:ext uri="{FF2B5EF4-FFF2-40B4-BE49-F238E27FC236}">
                <a16:creationId xmlns:a16="http://schemas.microsoft.com/office/drawing/2014/main" id="{FDC600C6-3DC5-4792-AA74-20CD58245D5F}"/>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0247" name="Rectangle 7">
            <a:extLst>
              <a:ext uri="{FF2B5EF4-FFF2-40B4-BE49-F238E27FC236}">
                <a16:creationId xmlns:a16="http://schemas.microsoft.com/office/drawing/2014/main" id="{A1D5E9CC-026F-413A-A42C-3E01A40D091C}"/>
              </a:ext>
            </a:extLst>
          </p:cNvPr>
          <p:cNvSpPr>
            <a:spLocks noChangeArrowheads="1"/>
          </p:cNvSpPr>
          <p:nvPr/>
        </p:nvSpPr>
        <p:spPr bwMode="auto">
          <a:xfrm>
            <a:off x="1828800" y="228600"/>
            <a:ext cx="3505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Early Judges</a:t>
            </a:r>
          </a:p>
        </p:txBody>
      </p:sp>
      <p:sp>
        <p:nvSpPr>
          <p:cNvPr id="10248" name="Line 8">
            <a:extLst>
              <a:ext uri="{FF2B5EF4-FFF2-40B4-BE49-F238E27FC236}">
                <a16:creationId xmlns:a16="http://schemas.microsoft.com/office/drawing/2014/main" id="{BE7130FF-588F-415A-BC96-EF9FB06D1E2A}"/>
              </a:ext>
            </a:extLst>
          </p:cNvPr>
          <p:cNvSpPr>
            <a:spLocks noChangeShapeType="1"/>
          </p:cNvSpPr>
          <p:nvPr/>
        </p:nvSpPr>
        <p:spPr bwMode="auto">
          <a:xfrm>
            <a:off x="1828800" y="914400"/>
            <a:ext cx="34290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10250" name="Picture 10">
            <a:extLst>
              <a:ext uri="{FF2B5EF4-FFF2-40B4-BE49-F238E27FC236}">
                <a16:creationId xmlns:a16="http://schemas.microsoft.com/office/drawing/2014/main" id="{787B3A8E-5DEB-4FD0-87A9-FC281FC31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04800"/>
            <a:ext cx="4953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10251" name="Rectangle 11">
            <a:extLst>
              <a:ext uri="{FF2B5EF4-FFF2-40B4-BE49-F238E27FC236}">
                <a16:creationId xmlns:a16="http://schemas.microsoft.com/office/drawing/2014/main" id="{5479892C-869A-49C6-BBBC-397978B3DD9C}"/>
              </a:ext>
            </a:extLst>
          </p:cNvPr>
          <p:cNvSpPr>
            <a:spLocks noGrp="1" noChangeArrowheads="1"/>
          </p:cNvSpPr>
          <p:nvPr>
            <p:ph type="body" idx="1"/>
          </p:nvPr>
        </p:nvSpPr>
        <p:spPr>
          <a:xfrm>
            <a:off x="1752600" y="1066800"/>
            <a:ext cx="3733800" cy="5486400"/>
          </a:xfrm>
          <a:noFill/>
          <a:ln/>
        </p:spPr>
        <p:txBody>
          <a:bodyPr/>
          <a:lstStyle/>
          <a:p>
            <a:r>
              <a:rPr lang="en-US" altLang="en-US">
                <a:latin typeface="Times New Roman" panose="02020603050405020304" pitchFamily="18" charset="0"/>
              </a:rPr>
              <a:t>First oppression came from Mesopotamia</a:t>
            </a:r>
          </a:p>
          <a:p>
            <a:pPr lvl="1"/>
            <a:r>
              <a:rPr lang="en-US" altLang="en-US">
                <a:latin typeface="Times New Roman" panose="02020603050405020304" pitchFamily="18" charset="0"/>
              </a:rPr>
              <a:t>God helped </a:t>
            </a:r>
            <a:r>
              <a:rPr lang="en-US" altLang="en-US" b="1">
                <a:latin typeface="Times New Roman" panose="02020603050405020304" pitchFamily="18" charset="0"/>
              </a:rPr>
              <a:t>Othniel </a:t>
            </a:r>
            <a:r>
              <a:rPr lang="en-US" altLang="en-US">
                <a:latin typeface="Times New Roman" panose="02020603050405020304" pitchFamily="18" charset="0"/>
              </a:rPr>
              <a:t>throw off the oppression</a:t>
            </a:r>
          </a:p>
          <a:p>
            <a:pPr lvl="1"/>
            <a:r>
              <a:rPr lang="en-US" altLang="en-US">
                <a:latin typeface="Times New Roman" panose="02020603050405020304" pitchFamily="18" charset="0"/>
              </a:rPr>
              <a:t>Told no details of the battle</a:t>
            </a:r>
            <a:endParaRPr lang="en-US" altLang="en-US" sz="2400">
              <a:latin typeface="Times New Roman" panose="02020603050405020304" pitchFamily="18" charset="0"/>
            </a:endParaRPr>
          </a:p>
        </p:txBody>
      </p:sp>
      <p:sp>
        <p:nvSpPr>
          <p:cNvPr id="10253" name="Rectangle 13">
            <a:extLst>
              <a:ext uri="{FF2B5EF4-FFF2-40B4-BE49-F238E27FC236}">
                <a16:creationId xmlns:a16="http://schemas.microsoft.com/office/drawing/2014/main" id="{33DBB520-C1CD-4BE8-ADDD-35C1D062FF0E}"/>
              </a:ext>
            </a:extLst>
          </p:cNvPr>
          <p:cNvSpPr>
            <a:spLocks noChangeArrowheads="1"/>
          </p:cNvSpPr>
          <p:nvPr/>
        </p:nvSpPr>
        <p:spPr bwMode="auto">
          <a:xfrm>
            <a:off x="9220200" y="762000"/>
            <a:ext cx="1143000" cy="838200"/>
          </a:xfrm>
          <a:prstGeom prst="rect">
            <a:avLst/>
          </a:prstGeom>
          <a:solidFill>
            <a:srgbClr val="FF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0254" name="Text Box 14">
            <a:extLst>
              <a:ext uri="{FF2B5EF4-FFF2-40B4-BE49-F238E27FC236}">
                <a16:creationId xmlns:a16="http://schemas.microsoft.com/office/drawing/2014/main" id="{28E1A41C-A364-45FF-B926-6C3F0A2920A2}"/>
              </a:ext>
            </a:extLst>
          </p:cNvPr>
          <p:cNvSpPr txBox="1">
            <a:spLocks noChangeArrowheads="1"/>
          </p:cNvSpPr>
          <p:nvPr/>
        </p:nvSpPr>
        <p:spPr bwMode="auto">
          <a:xfrm>
            <a:off x="9220200" y="974726"/>
            <a:ext cx="1143000" cy="396875"/>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spcAft>
                <a:spcPct val="0"/>
              </a:spcAft>
            </a:pPr>
            <a:r>
              <a:rPr lang="en-US" altLang="en-US" sz="2000" b="1">
                <a:solidFill>
                  <a:srgbClr val="0066CC"/>
                </a:solidFill>
                <a:latin typeface="Arial" panose="020B0604020202020204" pitchFamily="34" charset="0"/>
                <a:cs typeface="Arial" panose="020B0604020202020204" pitchFamily="34" charset="0"/>
              </a:rPr>
              <a:t>Othniel</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p:cTn id="7" dur="500" fill="hold"/>
                                        <p:tgtEl>
                                          <p:spTgt spid="10247"/>
                                        </p:tgtEl>
                                        <p:attrNameLst>
                                          <p:attrName>ppt_w</p:attrName>
                                        </p:attrNameLst>
                                      </p:cBhvr>
                                      <p:tavLst>
                                        <p:tav tm="0">
                                          <p:val>
                                            <p:fltVal val="0"/>
                                          </p:val>
                                        </p:tav>
                                        <p:tav tm="100000">
                                          <p:val>
                                            <p:strVal val="#ppt_w"/>
                                          </p:val>
                                        </p:tav>
                                      </p:tavLst>
                                    </p:anim>
                                    <p:anim calcmode="lin" valueType="num">
                                      <p:cBhvr>
                                        <p:cTn id="8" dur="500" fill="hold"/>
                                        <p:tgtEl>
                                          <p:spTgt spid="10247"/>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0248"/>
                                        </p:tgtEl>
                                        <p:attrNameLst>
                                          <p:attrName>style.visibility</p:attrName>
                                        </p:attrNameLst>
                                      </p:cBhvr>
                                      <p:to>
                                        <p:strVal val="visible"/>
                                      </p:to>
                                    </p:set>
                                    <p:anim calcmode="lin" valueType="num">
                                      <p:cBhvr>
                                        <p:cTn id="12" dur="500" fill="hold"/>
                                        <p:tgtEl>
                                          <p:spTgt spid="10248"/>
                                        </p:tgtEl>
                                        <p:attrNameLst>
                                          <p:attrName>ppt_w</p:attrName>
                                        </p:attrNameLst>
                                      </p:cBhvr>
                                      <p:tavLst>
                                        <p:tav tm="0">
                                          <p:val>
                                            <p:fltVal val="0"/>
                                          </p:val>
                                        </p:tav>
                                        <p:tav tm="100000">
                                          <p:val>
                                            <p:strVal val="#ppt_w"/>
                                          </p:val>
                                        </p:tav>
                                      </p:tavLst>
                                    </p:anim>
                                    <p:anim calcmode="lin" valueType="num">
                                      <p:cBhvr>
                                        <p:cTn id="13" dur="500" fill="hold"/>
                                        <p:tgtEl>
                                          <p:spTgt spid="10248"/>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250"/>
                                        </p:tgtEl>
                                        <p:attrNameLst>
                                          <p:attrName>style.visibility</p:attrName>
                                        </p:attrNameLst>
                                      </p:cBhvr>
                                      <p:to>
                                        <p:strVal val="visible"/>
                                      </p:to>
                                    </p:set>
                                    <p:animEffect transition="in" filter="fade">
                                      <p:cBhvr>
                                        <p:cTn id="17" dur="2000"/>
                                        <p:tgtEl>
                                          <p:spTgt spid="10250"/>
                                        </p:tgtEl>
                                      </p:cBhvr>
                                    </p:animEffect>
                                  </p:childTnLst>
                                </p:cTn>
                              </p:par>
                            </p:childTnLst>
                          </p:cTn>
                        </p:par>
                        <p:par>
                          <p:cTn id="18" fill="hold" nodeType="afterGroup">
                            <p:stCondLst>
                              <p:cond delay="3000"/>
                            </p:stCondLst>
                            <p:childTnLst>
                              <p:par>
                                <p:cTn id="19" presetID="9" presetClass="entr" presetSubtype="0" fill="hold" nodeType="afterEffect">
                                  <p:stCondLst>
                                    <p:cond delay="0"/>
                                  </p:stCondLst>
                                  <p:childTnLst>
                                    <p:set>
                                      <p:cBhvr>
                                        <p:cTn id="20" dur="1" fill="hold">
                                          <p:stCondLst>
                                            <p:cond delay="0"/>
                                          </p:stCondLst>
                                        </p:cTn>
                                        <p:tgtEl>
                                          <p:spTgt spid="10251">
                                            <p:txEl>
                                              <p:pRg st="0" end="0"/>
                                            </p:txEl>
                                          </p:spTgt>
                                        </p:tgtEl>
                                        <p:attrNameLst>
                                          <p:attrName>style.visibility</p:attrName>
                                        </p:attrNameLst>
                                      </p:cBhvr>
                                      <p:to>
                                        <p:strVal val="visible"/>
                                      </p:to>
                                    </p:set>
                                    <p:animEffect transition="in" filter="dissolve">
                                      <p:cBhvr>
                                        <p:cTn id="21" dur="500"/>
                                        <p:tgtEl>
                                          <p:spTgt spid="10251">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10251">
                                            <p:txEl>
                                              <p:pRg st="1" end="1"/>
                                            </p:txEl>
                                          </p:spTgt>
                                        </p:tgtEl>
                                        <p:attrNameLst>
                                          <p:attrName>style.visibility</p:attrName>
                                        </p:attrNameLst>
                                      </p:cBhvr>
                                      <p:to>
                                        <p:strVal val="visible"/>
                                      </p:to>
                                    </p:set>
                                    <p:anim calcmode="lin" valueType="num">
                                      <p:cBhvr>
                                        <p:cTn id="26" dur="500" fill="hold"/>
                                        <p:tgtEl>
                                          <p:spTgt spid="10251">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0251">
                                            <p:txEl>
                                              <p:pRg st="1" end="1"/>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500"/>
                            </p:stCondLst>
                            <p:childTnLst>
                              <p:par>
                                <p:cTn id="29" presetID="23" presetClass="entr" presetSubtype="16" fill="hold" nodeType="afterEffect">
                                  <p:stCondLst>
                                    <p:cond delay="0"/>
                                  </p:stCondLst>
                                  <p:childTnLst>
                                    <p:set>
                                      <p:cBhvr>
                                        <p:cTn id="30" dur="1" fill="hold">
                                          <p:stCondLst>
                                            <p:cond delay="0"/>
                                          </p:stCondLst>
                                        </p:cTn>
                                        <p:tgtEl>
                                          <p:spTgt spid="10251">
                                            <p:txEl>
                                              <p:pRg st="2" end="2"/>
                                            </p:txEl>
                                          </p:spTgt>
                                        </p:tgtEl>
                                        <p:attrNameLst>
                                          <p:attrName>style.visibility</p:attrName>
                                        </p:attrNameLst>
                                      </p:cBhvr>
                                      <p:to>
                                        <p:strVal val="visible"/>
                                      </p:to>
                                    </p:set>
                                    <p:anim calcmode="lin" valueType="num">
                                      <p:cBhvr>
                                        <p:cTn id="31" dur="500" fill="hold"/>
                                        <p:tgtEl>
                                          <p:spTgt spid="10251">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0251">
                                            <p:txEl>
                                              <p:pRg st="2" end="2"/>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000"/>
                            </p:stCondLst>
                            <p:childTnLst>
                              <p:par>
                                <p:cTn id="34" presetID="23" presetClass="entr" presetSubtype="16" fill="hold" nodeType="afterEffect">
                                  <p:stCondLst>
                                    <p:cond delay="0"/>
                                  </p:stCondLst>
                                  <p:childTnLst>
                                    <p:set>
                                      <p:cBhvr>
                                        <p:cTn id="35" dur="1" fill="hold">
                                          <p:stCondLst>
                                            <p:cond delay="0"/>
                                          </p:stCondLst>
                                        </p:cTn>
                                        <p:tgtEl>
                                          <p:spTgt spid="10253"/>
                                        </p:tgtEl>
                                        <p:attrNameLst>
                                          <p:attrName>style.visibility</p:attrName>
                                        </p:attrNameLst>
                                      </p:cBhvr>
                                      <p:to>
                                        <p:strVal val="visible"/>
                                      </p:to>
                                    </p:set>
                                    <p:anim calcmode="lin" valueType="num">
                                      <p:cBhvr>
                                        <p:cTn id="36" dur="500" fill="hold"/>
                                        <p:tgtEl>
                                          <p:spTgt spid="10253"/>
                                        </p:tgtEl>
                                        <p:attrNameLst>
                                          <p:attrName>ppt_w</p:attrName>
                                        </p:attrNameLst>
                                      </p:cBhvr>
                                      <p:tavLst>
                                        <p:tav tm="0">
                                          <p:val>
                                            <p:fltVal val="0"/>
                                          </p:val>
                                        </p:tav>
                                        <p:tav tm="100000">
                                          <p:val>
                                            <p:strVal val="#ppt_w"/>
                                          </p:val>
                                        </p:tav>
                                      </p:tavLst>
                                    </p:anim>
                                    <p:anim calcmode="lin" valueType="num">
                                      <p:cBhvr>
                                        <p:cTn id="37" dur="500" fill="hold"/>
                                        <p:tgtEl>
                                          <p:spTgt spid="10253"/>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10254"/>
                                        </p:tgtEl>
                                        <p:attrNameLst>
                                          <p:attrName>style.visibility</p:attrName>
                                        </p:attrNameLst>
                                      </p:cBhvr>
                                      <p:to>
                                        <p:strVal val="visible"/>
                                      </p:to>
                                    </p:set>
                                    <p:anim calcmode="lin" valueType="num">
                                      <p:cBhvr>
                                        <p:cTn id="40" dur="500" fill="hold"/>
                                        <p:tgtEl>
                                          <p:spTgt spid="10254"/>
                                        </p:tgtEl>
                                        <p:attrNameLst>
                                          <p:attrName>ppt_w</p:attrName>
                                        </p:attrNameLst>
                                      </p:cBhvr>
                                      <p:tavLst>
                                        <p:tav tm="0">
                                          <p:val>
                                            <p:fltVal val="0"/>
                                          </p:val>
                                        </p:tav>
                                        <p:tav tm="100000">
                                          <p:val>
                                            <p:strVal val="#ppt_w"/>
                                          </p:val>
                                        </p:tav>
                                      </p:tavLst>
                                    </p:anim>
                                    <p:anim calcmode="lin" valueType="num">
                                      <p:cBhvr>
                                        <p:cTn id="41" dur="500" fill="hold"/>
                                        <p:tgtEl>
                                          <p:spTgt spid="102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p:bldP spid="1025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4D4863C-7BC5-452D-8EE1-34D1CAF85E7C}"/>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1267" name="Rectangle 3">
            <a:extLst>
              <a:ext uri="{FF2B5EF4-FFF2-40B4-BE49-F238E27FC236}">
                <a16:creationId xmlns:a16="http://schemas.microsoft.com/office/drawing/2014/main" id="{43E1C476-E606-42BF-8BE6-F8B1CC0AC15F}"/>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1268" name="Rectangle 4">
            <a:extLst>
              <a:ext uri="{FF2B5EF4-FFF2-40B4-BE49-F238E27FC236}">
                <a16:creationId xmlns:a16="http://schemas.microsoft.com/office/drawing/2014/main" id="{E0252D6F-E8AB-4416-95BB-BA5013AD9D28}"/>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1269" name="Rectangle 5">
            <a:extLst>
              <a:ext uri="{FF2B5EF4-FFF2-40B4-BE49-F238E27FC236}">
                <a16:creationId xmlns:a16="http://schemas.microsoft.com/office/drawing/2014/main" id="{34A6444D-820E-4AF2-9E32-010D00AC3C20}"/>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1270" name="Rectangle 6">
            <a:extLst>
              <a:ext uri="{FF2B5EF4-FFF2-40B4-BE49-F238E27FC236}">
                <a16:creationId xmlns:a16="http://schemas.microsoft.com/office/drawing/2014/main" id="{B0A6A1E8-4179-41EB-9255-7CAAB49CF928}"/>
              </a:ext>
            </a:extLst>
          </p:cNvPr>
          <p:cNvSpPr>
            <a:spLocks noChangeArrowheads="1"/>
          </p:cNvSpPr>
          <p:nvPr/>
        </p:nvSpPr>
        <p:spPr bwMode="auto">
          <a:xfrm>
            <a:off x="1828800" y="228600"/>
            <a:ext cx="3505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Early Judges</a:t>
            </a:r>
          </a:p>
        </p:txBody>
      </p:sp>
      <p:sp>
        <p:nvSpPr>
          <p:cNvPr id="11271" name="Line 7">
            <a:extLst>
              <a:ext uri="{FF2B5EF4-FFF2-40B4-BE49-F238E27FC236}">
                <a16:creationId xmlns:a16="http://schemas.microsoft.com/office/drawing/2014/main" id="{484E9445-A14E-473F-9A43-68B1DE521791}"/>
              </a:ext>
            </a:extLst>
          </p:cNvPr>
          <p:cNvSpPr>
            <a:spLocks noChangeShapeType="1"/>
          </p:cNvSpPr>
          <p:nvPr/>
        </p:nvSpPr>
        <p:spPr bwMode="auto">
          <a:xfrm>
            <a:off x="1828800" y="914400"/>
            <a:ext cx="34290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11272" name="Picture 8">
            <a:extLst>
              <a:ext uri="{FF2B5EF4-FFF2-40B4-BE49-F238E27FC236}">
                <a16:creationId xmlns:a16="http://schemas.microsoft.com/office/drawing/2014/main" id="{6888FF06-CF5B-413F-9BA1-090F67162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04800"/>
            <a:ext cx="4953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11273" name="Rectangle 9">
            <a:extLst>
              <a:ext uri="{FF2B5EF4-FFF2-40B4-BE49-F238E27FC236}">
                <a16:creationId xmlns:a16="http://schemas.microsoft.com/office/drawing/2014/main" id="{BAB7D446-CED6-4E82-8F7B-3CEB29365D0C}"/>
              </a:ext>
            </a:extLst>
          </p:cNvPr>
          <p:cNvSpPr>
            <a:spLocks noGrp="1" noChangeArrowheads="1"/>
          </p:cNvSpPr>
          <p:nvPr>
            <p:ph type="body" idx="1"/>
          </p:nvPr>
        </p:nvSpPr>
        <p:spPr>
          <a:xfrm>
            <a:off x="1752600" y="1066800"/>
            <a:ext cx="3733800" cy="5486400"/>
          </a:xfrm>
          <a:noFill/>
          <a:ln/>
        </p:spPr>
        <p:txBody>
          <a:bodyPr/>
          <a:lstStyle/>
          <a:p>
            <a:r>
              <a:rPr lang="en-US" altLang="en-US" sz="2800">
                <a:latin typeface="Times New Roman" panose="02020603050405020304" pitchFamily="18" charset="0"/>
              </a:rPr>
              <a:t>Moabites, Ammonites and Amalekites joined forces to oppress Israel for 18 years</a:t>
            </a:r>
          </a:p>
          <a:p>
            <a:pPr lvl="1"/>
            <a:r>
              <a:rPr lang="en-US" altLang="en-US" sz="2400">
                <a:latin typeface="Times New Roman" panose="02020603050405020304" pitchFamily="18" charset="0"/>
              </a:rPr>
              <a:t>They took the city of Jericho</a:t>
            </a:r>
          </a:p>
          <a:p>
            <a:pPr lvl="1"/>
            <a:r>
              <a:rPr lang="en-US" altLang="en-US" sz="2400" b="1">
                <a:latin typeface="Times New Roman" panose="02020603050405020304" pitchFamily="18" charset="0"/>
              </a:rPr>
              <a:t>Ehud</a:t>
            </a:r>
            <a:r>
              <a:rPr lang="en-US" altLang="en-US" sz="2400">
                <a:latin typeface="Times New Roman" panose="02020603050405020304" pitchFamily="18" charset="0"/>
              </a:rPr>
              <a:t> killed Eglon king of Moab and rallied the Israelites</a:t>
            </a:r>
          </a:p>
          <a:p>
            <a:pPr lvl="1"/>
            <a:r>
              <a:rPr lang="en-US" altLang="en-US" sz="2400">
                <a:latin typeface="Times New Roman" panose="02020603050405020304" pitchFamily="18" charset="0"/>
              </a:rPr>
              <a:t>He led the Israelites to victory and the land had rest for 80 years</a:t>
            </a:r>
          </a:p>
        </p:txBody>
      </p:sp>
      <p:sp>
        <p:nvSpPr>
          <p:cNvPr id="11274" name="Rectangle 10">
            <a:extLst>
              <a:ext uri="{FF2B5EF4-FFF2-40B4-BE49-F238E27FC236}">
                <a16:creationId xmlns:a16="http://schemas.microsoft.com/office/drawing/2014/main" id="{071BBEA7-DE98-49D7-88A6-4FAA94056252}"/>
              </a:ext>
            </a:extLst>
          </p:cNvPr>
          <p:cNvSpPr>
            <a:spLocks noChangeArrowheads="1"/>
          </p:cNvSpPr>
          <p:nvPr/>
        </p:nvSpPr>
        <p:spPr bwMode="auto">
          <a:xfrm>
            <a:off x="8382000" y="3276600"/>
            <a:ext cx="1524000" cy="1524000"/>
          </a:xfrm>
          <a:prstGeom prst="rect">
            <a:avLst/>
          </a:prstGeom>
          <a:solidFill>
            <a:srgbClr val="FF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1277" name="Text Box 13">
            <a:extLst>
              <a:ext uri="{FF2B5EF4-FFF2-40B4-BE49-F238E27FC236}">
                <a16:creationId xmlns:a16="http://schemas.microsoft.com/office/drawing/2014/main" id="{51C23D36-BB69-4DEA-B1E7-48E5F81A29E5}"/>
              </a:ext>
            </a:extLst>
          </p:cNvPr>
          <p:cNvSpPr txBox="1">
            <a:spLocks noChangeArrowheads="1"/>
          </p:cNvSpPr>
          <p:nvPr/>
        </p:nvSpPr>
        <p:spPr bwMode="auto">
          <a:xfrm>
            <a:off x="8229600" y="3581401"/>
            <a:ext cx="1143000" cy="396875"/>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altLang="en-US" sz="2000" b="1">
                <a:solidFill>
                  <a:srgbClr val="0066CC"/>
                </a:solidFill>
                <a:latin typeface="Arial" panose="020B0604020202020204" pitchFamily="34" charset="0"/>
                <a:cs typeface="Arial" panose="020B0604020202020204" pitchFamily="34" charset="0"/>
              </a:rPr>
              <a:t>Ehud</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p:cTn id="7" dur="500" fill="hold"/>
                                        <p:tgtEl>
                                          <p:spTgt spid="11270"/>
                                        </p:tgtEl>
                                        <p:attrNameLst>
                                          <p:attrName>ppt_w</p:attrName>
                                        </p:attrNameLst>
                                      </p:cBhvr>
                                      <p:tavLst>
                                        <p:tav tm="0">
                                          <p:val>
                                            <p:fltVal val="0"/>
                                          </p:val>
                                        </p:tav>
                                        <p:tav tm="100000">
                                          <p:val>
                                            <p:strVal val="#ppt_w"/>
                                          </p:val>
                                        </p:tav>
                                      </p:tavLst>
                                    </p:anim>
                                    <p:anim calcmode="lin" valueType="num">
                                      <p:cBhvr>
                                        <p:cTn id="8" dur="500" fill="hold"/>
                                        <p:tgtEl>
                                          <p:spTgt spid="1127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p:cTn id="12" dur="500" fill="hold"/>
                                        <p:tgtEl>
                                          <p:spTgt spid="11271"/>
                                        </p:tgtEl>
                                        <p:attrNameLst>
                                          <p:attrName>ppt_w</p:attrName>
                                        </p:attrNameLst>
                                      </p:cBhvr>
                                      <p:tavLst>
                                        <p:tav tm="0">
                                          <p:val>
                                            <p:fltVal val="0"/>
                                          </p:val>
                                        </p:tav>
                                        <p:tav tm="100000">
                                          <p:val>
                                            <p:strVal val="#ppt_w"/>
                                          </p:val>
                                        </p:tav>
                                      </p:tavLst>
                                    </p:anim>
                                    <p:anim calcmode="lin" valueType="num">
                                      <p:cBhvr>
                                        <p:cTn id="13" dur="500" fill="hold"/>
                                        <p:tgtEl>
                                          <p:spTgt spid="11271"/>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272"/>
                                        </p:tgtEl>
                                        <p:attrNameLst>
                                          <p:attrName>style.visibility</p:attrName>
                                        </p:attrNameLst>
                                      </p:cBhvr>
                                      <p:to>
                                        <p:strVal val="visible"/>
                                      </p:to>
                                    </p:set>
                                    <p:animEffect transition="in" filter="fade">
                                      <p:cBhvr>
                                        <p:cTn id="17" dur="2000"/>
                                        <p:tgtEl>
                                          <p:spTgt spid="11272"/>
                                        </p:tgtEl>
                                      </p:cBhvr>
                                    </p:animEffect>
                                  </p:childTnLst>
                                </p:cTn>
                              </p:par>
                            </p:childTnLst>
                          </p:cTn>
                        </p:par>
                        <p:par>
                          <p:cTn id="18" fill="hold" nodeType="afterGroup">
                            <p:stCondLst>
                              <p:cond delay="3000"/>
                            </p:stCondLst>
                            <p:childTnLst>
                              <p:par>
                                <p:cTn id="19" presetID="9" presetClass="entr" presetSubtype="0" fill="hold" nodeType="afterEffect">
                                  <p:stCondLst>
                                    <p:cond delay="0"/>
                                  </p:stCondLst>
                                  <p:childTnLst>
                                    <p:set>
                                      <p:cBhvr>
                                        <p:cTn id="20" dur="1" fill="hold">
                                          <p:stCondLst>
                                            <p:cond delay="0"/>
                                          </p:stCondLst>
                                        </p:cTn>
                                        <p:tgtEl>
                                          <p:spTgt spid="11273">
                                            <p:txEl>
                                              <p:pRg st="0" end="0"/>
                                            </p:txEl>
                                          </p:spTgt>
                                        </p:tgtEl>
                                        <p:attrNameLst>
                                          <p:attrName>style.visibility</p:attrName>
                                        </p:attrNameLst>
                                      </p:cBhvr>
                                      <p:to>
                                        <p:strVal val="visible"/>
                                      </p:to>
                                    </p:set>
                                    <p:animEffect transition="in" filter="dissolve">
                                      <p:cBhvr>
                                        <p:cTn id="21" dur="500"/>
                                        <p:tgtEl>
                                          <p:spTgt spid="11273">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11273">
                                            <p:txEl>
                                              <p:pRg st="1" end="1"/>
                                            </p:txEl>
                                          </p:spTgt>
                                        </p:tgtEl>
                                        <p:attrNameLst>
                                          <p:attrName>style.visibility</p:attrName>
                                        </p:attrNameLst>
                                      </p:cBhvr>
                                      <p:to>
                                        <p:strVal val="visible"/>
                                      </p:to>
                                    </p:set>
                                    <p:anim calcmode="lin" valueType="num">
                                      <p:cBhvr>
                                        <p:cTn id="26" dur="500" fill="hold"/>
                                        <p:tgtEl>
                                          <p:spTgt spid="1127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1273">
                                            <p:txEl>
                                              <p:pRg st="1" end="1"/>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500"/>
                            </p:stCondLst>
                            <p:childTnLst>
                              <p:par>
                                <p:cTn id="29" presetID="23" presetClass="entr" presetSubtype="16" fill="hold" nodeType="afterEffect">
                                  <p:stCondLst>
                                    <p:cond delay="0"/>
                                  </p:stCondLst>
                                  <p:childTnLst>
                                    <p:set>
                                      <p:cBhvr>
                                        <p:cTn id="30" dur="1" fill="hold">
                                          <p:stCondLst>
                                            <p:cond delay="0"/>
                                          </p:stCondLst>
                                        </p:cTn>
                                        <p:tgtEl>
                                          <p:spTgt spid="11273">
                                            <p:txEl>
                                              <p:pRg st="2" end="2"/>
                                            </p:txEl>
                                          </p:spTgt>
                                        </p:tgtEl>
                                        <p:attrNameLst>
                                          <p:attrName>style.visibility</p:attrName>
                                        </p:attrNameLst>
                                      </p:cBhvr>
                                      <p:to>
                                        <p:strVal val="visible"/>
                                      </p:to>
                                    </p:set>
                                    <p:anim calcmode="lin" valueType="num">
                                      <p:cBhvr>
                                        <p:cTn id="31" dur="500" fill="hold"/>
                                        <p:tgtEl>
                                          <p:spTgt spid="1127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1273">
                                            <p:txEl>
                                              <p:pRg st="2" end="2"/>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000"/>
                            </p:stCondLst>
                            <p:childTnLst>
                              <p:par>
                                <p:cTn id="34" presetID="23" presetClass="entr" presetSubtype="16" fill="hold" nodeType="afterEffect">
                                  <p:stCondLst>
                                    <p:cond delay="0"/>
                                  </p:stCondLst>
                                  <p:childTnLst>
                                    <p:set>
                                      <p:cBhvr>
                                        <p:cTn id="35" dur="1" fill="hold">
                                          <p:stCondLst>
                                            <p:cond delay="0"/>
                                          </p:stCondLst>
                                        </p:cTn>
                                        <p:tgtEl>
                                          <p:spTgt spid="11274"/>
                                        </p:tgtEl>
                                        <p:attrNameLst>
                                          <p:attrName>style.visibility</p:attrName>
                                        </p:attrNameLst>
                                      </p:cBhvr>
                                      <p:to>
                                        <p:strVal val="visible"/>
                                      </p:to>
                                    </p:set>
                                    <p:anim calcmode="lin" valueType="num">
                                      <p:cBhvr>
                                        <p:cTn id="36" dur="500" fill="hold"/>
                                        <p:tgtEl>
                                          <p:spTgt spid="11274"/>
                                        </p:tgtEl>
                                        <p:attrNameLst>
                                          <p:attrName>ppt_w</p:attrName>
                                        </p:attrNameLst>
                                      </p:cBhvr>
                                      <p:tavLst>
                                        <p:tav tm="0">
                                          <p:val>
                                            <p:fltVal val="0"/>
                                          </p:val>
                                        </p:tav>
                                        <p:tav tm="100000">
                                          <p:val>
                                            <p:strVal val="#ppt_w"/>
                                          </p:val>
                                        </p:tav>
                                      </p:tavLst>
                                    </p:anim>
                                    <p:anim calcmode="lin" valueType="num">
                                      <p:cBhvr>
                                        <p:cTn id="37" dur="500" fill="hold"/>
                                        <p:tgtEl>
                                          <p:spTgt spid="11274"/>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11277"/>
                                        </p:tgtEl>
                                        <p:attrNameLst>
                                          <p:attrName>style.visibility</p:attrName>
                                        </p:attrNameLst>
                                      </p:cBhvr>
                                      <p:to>
                                        <p:strVal val="visible"/>
                                      </p:to>
                                    </p:set>
                                    <p:anim calcmode="lin" valueType="num">
                                      <p:cBhvr>
                                        <p:cTn id="40" dur="500" fill="hold"/>
                                        <p:tgtEl>
                                          <p:spTgt spid="11277"/>
                                        </p:tgtEl>
                                        <p:attrNameLst>
                                          <p:attrName>ppt_w</p:attrName>
                                        </p:attrNameLst>
                                      </p:cBhvr>
                                      <p:tavLst>
                                        <p:tav tm="0">
                                          <p:val>
                                            <p:fltVal val="0"/>
                                          </p:val>
                                        </p:tav>
                                        <p:tav tm="100000">
                                          <p:val>
                                            <p:strVal val="#ppt_w"/>
                                          </p:val>
                                        </p:tav>
                                      </p:tavLst>
                                    </p:anim>
                                    <p:anim calcmode="lin" valueType="num">
                                      <p:cBhvr>
                                        <p:cTn id="41" dur="500" fill="hold"/>
                                        <p:tgtEl>
                                          <p:spTgt spid="11277"/>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16" fill="hold" nodeType="clickEffect">
                                  <p:stCondLst>
                                    <p:cond delay="0"/>
                                  </p:stCondLst>
                                  <p:childTnLst>
                                    <p:set>
                                      <p:cBhvr>
                                        <p:cTn id="45" dur="1" fill="hold">
                                          <p:stCondLst>
                                            <p:cond delay="0"/>
                                          </p:stCondLst>
                                        </p:cTn>
                                        <p:tgtEl>
                                          <p:spTgt spid="11273">
                                            <p:txEl>
                                              <p:pRg st="3" end="3"/>
                                            </p:txEl>
                                          </p:spTgt>
                                        </p:tgtEl>
                                        <p:attrNameLst>
                                          <p:attrName>style.visibility</p:attrName>
                                        </p:attrNameLst>
                                      </p:cBhvr>
                                      <p:to>
                                        <p:strVal val="visible"/>
                                      </p:to>
                                    </p:set>
                                    <p:anim calcmode="lin" valueType="num">
                                      <p:cBhvr>
                                        <p:cTn id="46" dur="500" fill="hold"/>
                                        <p:tgtEl>
                                          <p:spTgt spid="11273">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1127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1127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F660EDE-4D5A-4AFC-A18B-D3C674180232}"/>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291" name="Rectangle 3">
            <a:extLst>
              <a:ext uri="{FF2B5EF4-FFF2-40B4-BE49-F238E27FC236}">
                <a16:creationId xmlns:a16="http://schemas.microsoft.com/office/drawing/2014/main" id="{9D627A72-89AF-4508-88E7-E20E1A868A52}"/>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292" name="Rectangle 4">
            <a:extLst>
              <a:ext uri="{FF2B5EF4-FFF2-40B4-BE49-F238E27FC236}">
                <a16:creationId xmlns:a16="http://schemas.microsoft.com/office/drawing/2014/main" id="{716FE60F-73BA-4ED4-B8E5-CD39E945CDDA}"/>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293" name="Rectangle 5">
            <a:extLst>
              <a:ext uri="{FF2B5EF4-FFF2-40B4-BE49-F238E27FC236}">
                <a16:creationId xmlns:a16="http://schemas.microsoft.com/office/drawing/2014/main" id="{8F767CA4-26B5-49B7-AC4F-AE931A1A53A7}"/>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294" name="Rectangle 6">
            <a:extLst>
              <a:ext uri="{FF2B5EF4-FFF2-40B4-BE49-F238E27FC236}">
                <a16:creationId xmlns:a16="http://schemas.microsoft.com/office/drawing/2014/main" id="{69338222-BC51-482A-B54D-CFC97A207B39}"/>
              </a:ext>
            </a:extLst>
          </p:cNvPr>
          <p:cNvSpPr>
            <a:spLocks noChangeArrowheads="1"/>
          </p:cNvSpPr>
          <p:nvPr/>
        </p:nvSpPr>
        <p:spPr bwMode="auto">
          <a:xfrm>
            <a:off x="1828800" y="228600"/>
            <a:ext cx="3505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Early Judges</a:t>
            </a:r>
          </a:p>
        </p:txBody>
      </p:sp>
      <p:sp>
        <p:nvSpPr>
          <p:cNvPr id="12295" name="Line 7">
            <a:extLst>
              <a:ext uri="{FF2B5EF4-FFF2-40B4-BE49-F238E27FC236}">
                <a16:creationId xmlns:a16="http://schemas.microsoft.com/office/drawing/2014/main" id="{8B25F594-C595-420F-8387-9FCE529A8B0C}"/>
              </a:ext>
            </a:extLst>
          </p:cNvPr>
          <p:cNvSpPr>
            <a:spLocks noChangeShapeType="1"/>
          </p:cNvSpPr>
          <p:nvPr/>
        </p:nvSpPr>
        <p:spPr bwMode="auto">
          <a:xfrm>
            <a:off x="1828800" y="914400"/>
            <a:ext cx="34290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12296" name="Picture 8">
            <a:extLst>
              <a:ext uri="{FF2B5EF4-FFF2-40B4-BE49-F238E27FC236}">
                <a16:creationId xmlns:a16="http://schemas.microsoft.com/office/drawing/2014/main" id="{79E4C306-4796-4D06-9732-6D8762009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04800"/>
            <a:ext cx="4953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12297" name="Rectangle 9">
            <a:extLst>
              <a:ext uri="{FF2B5EF4-FFF2-40B4-BE49-F238E27FC236}">
                <a16:creationId xmlns:a16="http://schemas.microsoft.com/office/drawing/2014/main" id="{1132154D-D026-42CD-90F4-7A64874B002C}"/>
              </a:ext>
            </a:extLst>
          </p:cNvPr>
          <p:cNvSpPr>
            <a:spLocks noGrp="1" noChangeArrowheads="1"/>
          </p:cNvSpPr>
          <p:nvPr>
            <p:ph type="body" idx="1"/>
          </p:nvPr>
        </p:nvSpPr>
        <p:spPr>
          <a:xfrm>
            <a:off x="1752600" y="1066800"/>
            <a:ext cx="3733800" cy="5486400"/>
          </a:xfrm>
          <a:noFill/>
          <a:ln/>
        </p:spPr>
        <p:txBody>
          <a:bodyPr/>
          <a:lstStyle/>
          <a:p>
            <a:r>
              <a:rPr lang="en-US" altLang="en-US" sz="2800">
                <a:latin typeface="Times New Roman" panose="02020603050405020304" pitchFamily="18" charset="0"/>
              </a:rPr>
              <a:t>Gradually, the Canaanites remaining in the land gained enough strength to fight the Israelites again</a:t>
            </a:r>
          </a:p>
          <a:p>
            <a:pPr lvl="1"/>
            <a:r>
              <a:rPr lang="en-US" altLang="en-US" sz="2400">
                <a:latin typeface="Times New Roman" panose="02020603050405020304" pitchFamily="18" charset="0"/>
              </a:rPr>
              <a:t>They gained control of the rich valley of Jezreel and oppressed Israel for 20 years</a:t>
            </a:r>
          </a:p>
          <a:p>
            <a:pPr lvl="1"/>
            <a:r>
              <a:rPr lang="en-US" altLang="en-US" sz="2400">
                <a:latin typeface="Times New Roman" panose="02020603050405020304" pitchFamily="18" charset="0"/>
              </a:rPr>
              <a:t>The prophetess </a:t>
            </a:r>
            <a:r>
              <a:rPr lang="en-US" altLang="en-US" sz="2400" b="1">
                <a:latin typeface="Times New Roman" panose="02020603050405020304" pitchFamily="18" charset="0"/>
              </a:rPr>
              <a:t>Deborah </a:t>
            </a:r>
            <a:r>
              <a:rPr lang="en-US" altLang="en-US" sz="2400">
                <a:latin typeface="Times New Roman" panose="02020603050405020304" pitchFamily="18" charset="0"/>
              </a:rPr>
              <a:t>judged Israel at this time</a:t>
            </a:r>
          </a:p>
        </p:txBody>
      </p:sp>
      <p:sp>
        <p:nvSpPr>
          <p:cNvPr id="12298" name="Rectangle 10">
            <a:extLst>
              <a:ext uri="{FF2B5EF4-FFF2-40B4-BE49-F238E27FC236}">
                <a16:creationId xmlns:a16="http://schemas.microsoft.com/office/drawing/2014/main" id="{CC326539-BE18-4FD6-BF83-0E0B7985AC9F}"/>
              </a:ext>
            </a:extLst>
          </p:cNvPr>
          <p:cNvSpPr>
            <a:spLocks noChangeArrowheads="1"/>
          </p:cNvSpPr>
          <p:nvPr/>
        </p:nvSpPr>
        <p:spPr bwMode="auto">
          <a:xfrm>
            <a:off x="7924800" y="1524000"/>
            <a:ext cx="1219200" cy="1066800"/>
          </a:xfrm>
          <a:prstGeom prst="rect">
            <a:avLst/>
          </a:prstGeom>
          <a:solidFill>
            <a:srgbClr val="FF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2299" name="Text Box 11">
            <a:extLst>
              <a:ext uri="{FF2B5EF4-FFF2-40B4-BE49-F238E27FC236}">
                <a16:creationId xmlns:a16="http://schemas.microsoft.com/office/drawing/2014/main" id="{0E6E01D9-3393-4E73-889B-3E807E6CF7F0}"/>
              </a:ext>
            </a:extLst>
          </p:cNvPr>
          <p:cNvSpPr txBox="1">
            <a:spLocks noChangeArrowheads="1"/>
          </p:cNvSpPr>
          <p:nvPr/>
        </p:nvSpPr>
        <p:spPr bwMode="auto">
          <a:xfrm>
            <a:off x="7924800" y="1965326"/>
            <a:ext cx="1295400" cy="396875"/>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altLang="en-US" sz="2000" b="1">
                <a:solidFill>
                  <a:srgbClr val="0066CC"/>
                </a:solidFill>
                <a:latin typeface="Arial" panose="020B0604020202020204" pitchFamily="34" charset="0"/>
                <a:cs typeface="Arial" panose="020B0604020202020204" pitchFamily="34" charset="0"/>
              </a:rPr>
              <a:t>Deborah</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2295"/>
                                        </p:tgtEl>
                                        <p:attrNameLst>
                                          <p:attrName>style.visibility</p:attrName>
                                        </p:attrNameLst>
                                      </p:cBhvr>
                                      <p:to>
                                        <p:strVal val="visible"/>
                                      </p:to>
                                    </p:set>
                                    <p:anim calcmode="lin" valueType="num">
                                      <p:cBhvr>
                                        <p:cTn id="12" dur="500" fill="hold"/>
                                        <p:tgtEl>
                                          <p:spTgt spid="12295"/>
                                        </p:tgtEl>
                                        <p:attrNameLst>
                                          <p:attrName>ppt_w</p:attrName>
                                        </p:attrNameLst>
                                      </p:cBhvr>
                                      <p:tavLst>
                                        <p:tav tm="0">
                                          <p:val>
                                            <p:fltVal val="0"/>
                                          </p:val>
                                        </p:tav>
                                        <p:tav tm="100000">
                                          <p:val>
                                            <p:strVal val="#ppt_w"/>
                                          </p:val>
                                        </p:tav>
                                      </p:tavLst>
                                    </p:anim>
                                    <p:anim calcmode="lin" valueType="num">
                                      <p:cBhvr>
                                        <p:cTn id="13" dur="500" fill="hold"/>
                                        <p:tgtEl>
                                          <p:spTgt spid="1229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296"/>
                                        </p:tgtEl>
                                        <p:attrNameLst>
                                          <p:attrName>style.visibility</p:attrName>
                                        </p:attrNameLst>
                                      </p:cBhvr>
                                      <p:to>
                                        <p:strVal val="visible"/>
                                      </p:to>
                                    </p:set>
                                    <p:animEffect transition="in" filter="fade">
                                      <p:cBhvr>
                                        <p:cTn id="17" dur="5000"/>
                                        <p:tgtEl>
                                          <p:spTgt spid="12296"/>
                                        </p:tgtEl>
                                      </p:cBhvr>
                                    </p:animEffect>
                                  </p:childTnLst>
                                </p:cTn>
                              </p:par>
                            </p:childTnLst>
                          </p:cTn>
                        </p:par>
                        <p:par>
                          <p:cTn id="18" fill="hold" nodeType="afterGroup">
                            <p:stCondLst>
                              <p:cond delay="6000"/>
                            </p:stCondLst>
                            <p:childTnLst>
                              <p:par>
                                <p:cTn id="19" presetID="9" presetClass="entr" presetSubtype="0" fill="hold" nodeType="afterEffect">
                                  <p:stCondLst>
                                    <p:cond delay="0"/>
                                  </p:stCondLst>
                                  <p:childTnLst>
                                    <p:set>
                                      <p:cBhvr>
                                        <p:cTn id="20" dur="1" fill="hold">
                                          <p:stCondLst>
                                            <p:cond delay="0"/>
                                          </p:stCondLst>
                                        </p:cTn>
                                        <p:tgtEl>
                                          <p:spTgt spid="12297">
                                            <p:txEl>
                                              <p:pRg st="0" end="0"/>
                                            </p:txEl>
                                          </p:spTgt>
                                        </p:tgtEl>
                                        <p:attrNameLst>
                                          <p:attrName>style.visibility</p:attrName>
                                        </p:attrNameLst>
                                      </p:cBhvr>
                                      <p:to>
                                        <p:strVal val="visible"/>
                                      </p:to>
                                    </p:set>
                                    <p:animEffect transition="in" filter="dissolve">
                                      <p:cBhvr>
                                        <p:cTn id="21" dur="500"/>
                                        <p:tgtEl>
                                          <p:spTgt spid="12297">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12297">
                                            <p:txEl>
                                              <p:pRg st="1" end="1"/>
                                            </p:txEl>
                                          </p:spTgt>
                                        </p:tgtEl>
                                        <p:attrNameLst>
                                          <p:attrName>style.visibility</p:attrName>
                                        </p:attrNameLst>
                                      </p:cBhvr>
                                      <p:to>
                                        <p:strVal val="visible"/>
                                      </p:to>
                                    </p:set>
                                    <p:anim calcmode="lin" valueType="num">
                                      <p:cBhvr>
                                        <p:cTn id="26" dur="500" fill="hold"/>
                                        <p:tgtEl>
                                          <p:spTgt spid="12297">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229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12297">
                                            <p:txEl>
                                              <p:pRg st="2" end="2"/>
                                            </p:txEl>
                                          </p:spTgt>
                                        </p:tgtEl>
                                        <p:attrNameLst>
                                          <p:attrName>style.visibility</p:attrName>
                                        </p:attrNameLst>
                                      </p:cBhvr>
                                      <p:to>
                                        <p:strVal val="visible"/>
                                      </p:to>
                                    </p:set>
                                    <p:anim calcmode="lin" valueType="num">
                                      <p:cBhvr>
                                        <p:cTn id="32" dur="500" fill="hold"/>
                                        <p:tgtEl>
                                          <p:spTgt spid="12297">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12297">
                                            <p:txEl>
                                              <p:pRg st="2" end="2"/>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500"/>
                            </p:stCondLst>
                            <p:childTnLst>
                              <p:par>
                                <p:cTn id="35" presetID="23" presetClass="entr" presetSubtype="16" fill="hold" nodeType="afterEffect">
                                  <p:stCondLst>
                                    <p:cond delay="0"/>
                                  </p:stCondLst>
                                  <p:childTnLst>
                                    <p:set>
                                      <p:cBhvr>
                                        <p:cTn id="36" dur="1" fill="hold">
                                          <p:stCondLst>
                                            <p:cond delay="0"/>
                                          </p:stCondLst>
                                        </p:cTn>
                                        <p:tgtEl>
                                          <p:spTgt spid="12298"/>
                                        </p:tgtEl>
                                        <p:attrNameLst>
                                          <p:attrName>style.visibility</p:attrName>
                                        </p:attrNameLst>
                                      </p:cBhvr>
                                      <p:to>
                                        <p:strVal val="visible"/>
                                      </p:to>
                                    </p:set>
                                    <p:anim calcmode="lin" valueType="num">
                                      <p:cBhvr>
                                        <p:cTn id="37" dur="500" fill="hold"/>
                                        <p:tgtEl>
                                          <p:spTgt spid="12298"/>
                                        </p:tgtEl>
                                        <p:attrNameLst>
                                          <p:attrName>ppt_w</p:attrName>
                                        </p:attrNameLst>
                                      </p:cBhvr>
                                      <p:tavLst>
                                        <p:tav tm="0">
                                          <p:val>
                                            <p:fltVal val="0"/>
                                          </p:val>
                                        </p:tav>
                                        <p:tav tm="100000">
                                          <p:val>
                                            <p:strVal val="#ppt_w"/>
                                          </p:val>
                                        </p:tav>
                                      </p:tavLst>
                                    </p:anim>
                                    <p:anim calcmode="lin" valueType="num">
                                      <p:cBhvr>
                                        <p:cTn id="38" dur="500" fill="hold"/>
                                        <p:tgtEl>
                                          <p:spTgt spid="12298"/>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
                            </p:stCondLst>
                            <p:childTnLst>
                              <p:par>
                                <p:cTn id="40" presetID="23" presetClass="entr" presetSubtype="16" fill="hold" grpId="0" nodeType="afterEffect">
                                  <p:stCondLst>
                                    <p:cond delay="0"/>
                                  </p:stCondLst>
                                  <p:childTnLst>
                                    <p:set>
                                      <p:cBhvr>
                                        <p:cTn id="41" dur="1" fill="hold">
                                          <p:stCondLst>
                                            <p:cond delay="0"/>
                                          </p:stCondLst>
                                        </p:cTn>
                                        <p:tgtEl>
                                          <p:spTgt spid="12299"/>
                                        </p:tgtEl>
                                        <p:attrNameLst>
                                          <p:attrName>style.visibility</p:attrName>
                                        </p:attrNameLst>
                                      </p:cBhvr>
                                      <p:to>
                                        <p:strVal val="visible"/>
                                      </p:to>
                                    </p:set>
                                    <p:anim calcmode="lin" valueType="num">
                                      <p:cBhvr>
                                        <p:cTn id="42" dur="500" fill="hold"/>
                                        <p:tgtEl>
                                          <p:spTgt spid="12299"/>
                                        </p:tgtEl>
                                        <p:attrNameLst>
                                          <p:attrName>ppt_w</p:attrName>
                                        </p:attrNameLst>
                                      </p:cBhvr>
                                      <p:tavLst>
                                        <p:tav tm="0">
                                          <p:val>
                                            <p:fltVal val="0"/>
                                          </p:val>
                                        </p:tav>
                                        <p:tav tm="100000">
                                          <p:val>
                                            <p:strVal val="#ppt_w"/>
                                          </p:val>
                                        </p:tav>
                                      </p:tavLst>
                                    </p:anim>
                                    <p:anim calcmode="lin" valueType="num">
                                      <p:cBhvr>
                                        <p:cTn id="43" dur="500" fill="hold"/>
                                        <p:tgtEl>
                                          <p:spTgt spid="122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1229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EFB2268-48DC-444E-BEFC-49FA199ECA84}"/>
              </a:ext>
            </a:extLst>
          </p:cNvPr>
          <p:cNvSpPr>
            <a:spLocks noGrp="1" noChangeArrowheads="1"/>
          </p:cNvSpPr>
          <p:nvPr>
            <p:ph type="body" idx="1"/>
          </p:nvPr>
        </p:nvSpPr>
        <p:spPr>
          <a:xfrm>
            <a:off x="1752600" y="1219200"/>
            <a:ext cx="8686800" cy="5334000"/>
          </a:xfrm>
        </p:spPr>
        <p:txBody>
          <a:bodyPr/>
          <a:lstStyle/>
          <a:p>
            <a:pPr>
              <a:lnSpc>
                <a:spcPct val="90000"/>
              </a:lnSpc>
            </a:pPr>
            <a:r>
              <a:rPr lang="en-US" altLang="en-US">
                <a:latin typeface="Times New Roman" panose="02020603050405020304" pitchFamily="18" charset="0"/>
              </a:rPr>
              <a:t>Deborah lived between Ramah and Bethel in mount Ephraim</a:t>
            </a:r>
          </a:p>
          <a:p>
            <a:pPr lvl="1">
              <a:lnSpc>
                <a:spcPct val="90000"/>
              </a:lnSpc>
            </a:pPr>
            <a:r>
              <a:rPr lang="en-US" altLang="en-US">
                <a:latin typeface="Times New Roman" panose="02020603050405020304" pitchFamily="18" charset="0"/>
              </a:rPr>
              <a:t>Sent for Barak of Kadesh to gather 10,000 men from the tribes of Naphtali and Zebulun to meet the Canaanites in battle at Mt Tabor</a:t>
            </a:r>
          </a:p>
          <a:p>
            <a:pPr lvl="2">
              <a:lnSpc>
                <a:spcPct val="90000"/>
              </a:lnSpc>
            </a:pPr>
            <a:r>
              <a:rPr lang="en-US" altLang="en-US">
                <a:latin typeface="Times New Roman" panose="02020603050405020304" pitchFamily="18" charset="0"/>
              </a:rPr>
              <a:t>Barak did NOT have enough faith to go alone</a:t>
            </a:r>
          </a:p>
          <a:p>
            <a:pPr lvl="2">
              <a:lnSpc>
                <a:spcPct val="90000"/>
              </a:lnSpc>
            </a:pPr>
            <a:r>
              <a:rPr lang="en-US" altLang="en-US">
                <a:latin typeface="Times New Roman" panose="02020603050405020304" pitchFamily="18" charset="0"/>
              </a:rPr>
              <a:t>He was told the honor would go to a woman</a:t>
            </a:r>
          </a:p>
          <a:p>
            <a:pPr lvl="1">
              <a:lnSpc>
                <a:spcPct val="90000"/>
              </a:lnSpc>
            </a:pPr>
            <a:r>
              <a:rPr lang="en-US" altLang="en-US">
                <a:latin typeface="Times New Roman" panose="02020603050405020304" pitchFamily="18" charset="0"/>
              </a:rPr>
              <a:t>Barak’s army won a decisive victory</a:t>
            </a:r>
          </a:p>
          <a:p>
            <a:pPr lvl="2">
              <a:lnSpc>
                <a:spcPct val="90000"/>
              </a:lnSpc>
            </a:pPr>
            <a:r>
              <a:rPr lang="en-US" altLang="en-US">
                <a:latin typeface="Times New Roman" panose="02020603050405020304" pitchFamily="18" charset="0"/>
              </a:rPr>
              <a:t>The captain of the Canaanites fled to Kadesh to the home of Heber the Kenite</a:t>
            </a:r>
          </a:p>
          <a:p>
            <a:pPr lvl="2">
              <a:lnSpc>
                <a:spcPct val="90000"/>
              </a:lnSpc>
            </a:pPr>
            <a:r>
              <a:rPr lang="en-US" altLang="en-US">
                <a:latin typeface="Times New Roman" panose="02020603050405020304" pitchFamily="18" charset="0"/>
              </a:rPr>
              <a:t>He expected to find peace there but Heber’s wife Jael nailed him to the floor!</a:t>
            </a:r>
          </a:p>
        </p:txBody>
      </p:sp>
      <p:sp>
        <p:nvSpPr>
          <p:cNvPr id="13315" name="Rectangle 3">
            <a:extLst>
              <a:ext uri="{FF2B5EF4-FFF2-40B4-BE49-F238E27FC236}">
                <a16:creationId xmlns:a16="http://schemas.microsoft.com/office/drawing/2014/main" id="{3E5D75D6-434B-434D-BAE2-347C5B8C1FCD}"/>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16" name="Rectangle 4">
            <a:extLst>
              <a:ext uri="{FF2B5EF4-FFF2-40B4-BE49-F238E27FC236}">
                <a16:creationId xmlns:a16="http://schemas.microsoft.com/office/drawing/2014/main" id="{B79D584E-9504-45E2-8714-B2BD02CDF89B}"/>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17" name="Rectangle 5">
            <a:extLst>
              <a:ext uri="{FF2B5EF4-FFF2-40B4-BE49-F238E27FC236}">
                <a16:creationId xmlns:a16="http://schemas.microsoft.com/office/drawing/2014/main" id="{9A7F1C16-25C5-4E64-BF52-21BC28B56906}"/>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18" name="Rectangle 6">
            <a:extLst>
              <a:ext uri="{FF2B5EF4-FFF2-40B4-BE49-F238E27FC236}">
                <a16:creationId xmlns:a16="http://schemas.microsoft.com/office/drawing/2014/main" id="{C6D3F841-44B2-4B1F-972A-D12937734B5B}"/>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19" name="Rectangle 7">
            <a:extLst>
              <a:ext uri="{FF2B5EF4-FFF2-40B4-BE49-F238E27FC236}">
                <a16:creationId xmlns:a16="http://schemas.microsoft.com/office/drawing/2014/main" id="{1186959F-C7D6-4241-AF72-FBC4B088023D}"/>
              </a:ext>
            </a:extLst>
          </p:cNvPr>
          <p:cNvSpPr>
            <a:spLocks noChangeArrowheads="1"/>
          </p:cNvSpPr>
          <p:nvPr/>
        </p:nvSpPr>
        <p:spPr bwMode="auto">
          <a:xfrm>
            <a:off x="1828800" y="228600"/>
            <a:ext cx="853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The Early Judges</a:t>
            </a:r>
          </a:p>
        </p:txBody>
      </p:sp>
      <p:sp>
        <p:nvSpPr>
          <p:cNvPr id="13320" name="Line 8">
            <a:extLst>
              <a:ext uri="{FF2B5EF4-FFF2-40B4-BE49-F238E27FC236}">
                <a16:creationId xmlns:a16="http://schemas.microsoft.com/office/drawing/2014/main" id="{1CD2C0A8-D036-4220-91E4-656AB97E6A6F}"/>
              </a:ext>
            </a:extLst>
          </p:cNvPr>
          <p:cNvSpPr>
            <a:spLocks noChangeShapeType="1"/>
          </p:cNvSpPr>
          <p:nvPr/>
        </p:nvSpPr>
        <p:spPr bwMode="auto">
          <a:xfrm>
            <a:off x="1905000" y="1066800"/>
            <a:ext cx="83058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p:cTn id="7" dur="500" fill="hold"/>
                                        <p:tgtEl>
                                          <p:spTgt spid="13319"/>
                                        </p:tgtEl>
                                        <p:attrNameLst>
                                          <p:attrName>ppt_w</p:attrName>
                                        </p:attrNameLst>
                                      </p:cBhvr>
                                      <p:tavLst>
                                        <p:tav tm="0">
                                          <p:val>
                                            <p:fltVal val="0"/>
                                          </p:val>
                                        </p:tav>
                                        <p:tav tm="100000">
                                          <p:val>
                                            <p:strVal val="#ppt_w"/>
                                          </p:val>
                                        </p:tav>
                                      </p:tavLst>
                                    </p:anim>
                                    <p:anim calcmode="lin" valueType="num">
                                      <p:cBhvr>
                                        <p:cTn id="8" dur="500" fill="hold"/>
                                        <p:tgtEl>
                                          <p:spTgt spid="1331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3320"/>
                                        </p:tgtEl>
                                        <p:attrNameLst>
                                          <p:attrName>style.visibility</p:attrName>
                                        </p:attrNameLst>
                                      </p:cBhvr>
                                      <p:to>
                                        <p:strVal val="visible"/>
                                      </p:to>
                                    </p:set>
                                    <p:anim calcmode="lin" valueType="num">
                                      <p:cBhvr>
                                        <p:cTn id="12" dur="500" fill="hold"/>
                                        <p:tgtEl>
                                          <p:spTgt spid="13320"/>
                                        </p:tgtEl>
                                        <p:attrNameLst>
                                          <p:attrName>ppt_w</p:attrName>
                                        </p:attrNameLst>
                                      </p:cBhvr>
                                      <p:tavLst>
                                        <p:tav tm="0">
                                          <p:val>
                                            <p:fltVal val="0"/>
                                          </p:val>
                                        </p:tav>
                                        <p:tav tm="100000">
                                          <p:val>
                                            <p:strVal val="#ppt_w"/>
                                          </p:val>
                                        </p:tav>
                                      </p:tavLst>
                                    </p:anim>
                                    <p:anim calcmode="lin" valueType="num">
                                      <p:cBhvr>
                                        <p:cTn id="13" dur="500" fill="hold"/>
                                        <p:tgtEl>
                                          <p:spTgt spid="13320"/>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13314">
                                            <p:txEl>
                                              <p:pRg st="0" end="0"/>
                                            </p:txEl>
                                          </p:spTgt>
                                        </p:tgtEl>
                                        <p:attrNameLst>
                                          <p:attrName>style.visibility</p:attrName>
                                        </p:attrNameLst>
                                      </p:cBhvr>
                                      <p:to>
                                        <p:strVal val="visible"/>
                                      </p:to>
                                    </p:set>
                                    <p:animEffect transition="in" filter="dissolve">
                                      <p:cBhvr>
                                        <p:cTn id="17" dur="500"/>
                                        <p:tgtEl>
                                          <p:spTgt spid="1331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13314">
                                            <p:txEl>
                                              <p:pRg st="1" end="1"/>
                                            </p:txEl>
                                          </p:spTgt>
                                        </p:tgtEl>
                                        <p:attrNameLst>
                                          <p:attrName>style.visibility</p:attrName>
                                        </p:attrNameLst>
                                      </p:cBhvr>
                                      <p:to>
                                        <p:strVal val="visible"/>
                                      </p:to>
                                    </p:set>
                                    <p:anim calcmode="lin" valueType="num">
                                      <p:cBhvr>
                                        <p:cTn id="22" dur="500" fill="hold"/>
                                        <p:tgtEl>
                                          <p:spTgt spid="13314">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3314">
                                            <p:txEl>
                                              <p:pRg st="1" end="1"/>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39" presetClass="entr" presetSubtype="0" accel="100000" fill="hold" nodeType="afterEffect">
                                  <p:stCondLst>
                                    <p:cond delay="0"/>
                                  </p:stCondLst>
                                  <p:childTnLst>
                                    <p:set>
                                      <p:cBhvr>
                                        <p:cTn id="26" dur="1" fill="hold">
                                          <p:stCondLst>
                                            <p:cond delay="0"/>
                                          </p:stCondLst>
                                        </p:cTn>
                                        <p:tgtEl>
                                          <p:spTgt spid="13314">
                                            <p:txEl>
                                              <p:pRg st="2" end="2"/>
                                            </p:txEl>
                                          </p:spTgt>
                                        </p:tgtEl>
                                        <p:attrNameLst>
                                          <p:attrName>style.visibility</p:attrName>
                                        </p:attrNameLst>
                                      </p:cBhvr>
                                      <p:to>
                                        <p:strVal val="visible"/>
                                      </p:to>
                                    </p:set>
                                    <p:anim calcmode="lin" valueType="num">
                                      <p:cBhvr>
                                        <p:cTn id="27" dur="500" fill="hold"/>
                                        <p:tgtEl>
                                          <p:spTgt spid="1331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331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331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3314">
                                            <p:txEl>
                                              <p:pRg st="2" end="2"/>
                                            </p:txEl>
                                          </p:spTgt>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1000"/>
                            </p:stCondLst>
                            <p:childTnLst>
                              <p:par>
                                <p:cTn id="32" presetID="39" presetClass="entr" presetSubtype="0" accel="100000" fill="hold" nodeType="afterEffect">
                                  <p:stCondLst>
                                    <p:cond delay="0"/>
                                  </p:stCondLst>
                                  <p:childTnLst>
                                    <p:set>
                                      <p:cBhvr>
                                        <p:cTn id="33" dur="1" fill="hold">
                                          <p:stCondLst>
                                            <p:cond delay="0"/>
                                          </p:stCondLst>
                                        </p:cTn>
                                        <p:tgtEl>
                                          <p:spTgt spid="13314">
                                            <p:txEl>
                                              <p:pRg st="3" end="3"/>
                                            </p:txEl>
                                          </p:spTgt>
                                        </p:tgtEl>
                                        <p:attrNameLst>
                                          <p:attrName>style.visibility</p:attrName>
                                        </p:attrNameLst>
                                      </p:cBhvr>
                                      <p:to>
                                        <p:strVal val="visible"/>
                                      </p:to>
                                    </p:set>
                                    <p:anim calcmode="lin" valueType="num">
                                      <p:cBhvr>
                                        <p:cTn id="34" dur="500" fill="hold"/>
                                        <p:tgtEl>
                                          <p:spTgt spid="13314">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5" dur="500" fill="hold"/>
                                        <p:tgtEl>
                                          <p:spTgt spid="13314">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6" dur="500" fill="hold"/>
                                        <p:tgtEl>
                                          <p:spTgt spid="13314">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7" dur="500" fill="hold"/>
                                        <p:tgtEl>
                                          <p:spTgt spid="133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16" fill="hold" nodeType="clickEffect">
                                  <p:stCondLst>
                                    <p:cond delay="0"/>
                                  </p:stCondLst>
                                  <p:childTnLst>
                                    <p:set>
                                      <p:cBhvr>
                                        <p:cTn id="41" dur="1" fill="hold">
                                          <p:stCondLst>
                                            <p:cond delay="0"/>
                                          </p:stCondLst>
                                        </p:cTn>
                                        <p:tgtEl>
                                          <p:spTgt spid="13314">
                                            <p:txEl>
                                              <p:pRg st="4" end="4"/>
                                            </p:txEl>
                                          </p:spTgt>
                                        </p:tgtEl>
                                        <p:attrNameLst>
                                          <p:attrName>style.visibility</p:attrName>
                                        </p:attrNameLst>
                                      </p:cBhvr>
                                      <p:to>
                                        <p:strVal val="visible"/>
                                      </p:to>
                                    </p:set>
                                    <p:anim calcmode="lin" valueType="num">
                                      <p:cBhvr>
                                        <p:cTn id="42" dur="500" fill="hold"/>
                                        <p:tgtEl>
                                          <p:spTgt spid="13314">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3314">
                                            <p:txEl>
                                              <p:pRg st="4" end="4"/>
                                            </p:txEl>
                                          </p:spTgt>
                                        </p:tgtEl>
                                        <p:attrNameLst>
                                          <p:attrName>ppt_h</p:attrName>
                                        </p:attrNameLst>
                                      </p:cBhvr>
                                      <p:tavLst>
                                        <p:tav tm="0">
                                          <p:val>
                                            <p:fltVal val="0"/>
                                          </p:val>
                                        </p:tav>
                                        <p:tav tm="100000">
                                          <p:val>
                                            <p:strVal val="#ppt_h"/>
                                          </p:val>
                                        </p:tav>
                                      </p:tavLst>
                                    </p:anim>
                                  </p:childTnLst>
                                </p:cTn>
                              </p:par>
                            </p:childTnLst>
                          </p:cTn>
                        </p:par>
                        <p:par>
                          <p:cTn id="44" fill="hold" nodeType="afterGroup">
                            <p:stCondLst>
                              <p:cond delay="500"/>
                            </p:stCondLst>
                            <p:childTnLst>
                              <p:par>
                                <p:cTn id="45" presetID="39" presetClass="entr" presetSubtype="0" accel="100000" fill="hold" nodeType="afterEffect">
                                  <p:stCondLst>
                                    <p:cond delay="0"/>
                                  </p:stCondLst>
                                  <p:childTnLst>
                                    <p:set>
                                      <p:cBhvr>
                                        <p:cTn id="46" dur="1" fill="hold">
                                          <p:stCondLst>
                                            <p:cond delay="0"/>
                                          </p:stCondLst>
                                        </p:cTn>
                                        <p:tgtEl>
                                          <p:spTgt spid="13314">
                                            <p:txEl>
                                              <p:pRg st="5" end="5"/>
                                            </p:txEl>
                                          </p:spTgt>
                                        </p:tgtEl>
                                        <p:attrNameLst>
                                          <p:attrName>style.visibility</p:attrName>
                                        </p:attrNameLst>
                                      </p:cBhvr>
                                      <p:to>
                                        <p:strVal val="visible"/>
                                      </p:to>
                                    </p:set>
                                    <p:anim calcmode="lin" valueType="num">
                                      <p:cBhvr>
                                        <p:cTn id="47" dur="500" fill="hold"/>
                                        <p:tgtEl>
                                          <p:spTgt spid="13314">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3314">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3314">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3314">
                                            <p:txEl>
                                              <p:pRg st="5" end="5"/>
                                            </p:txEl>
                                          </p:spTgt>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1000"/>
                            </p:stCondLst>
                            <p:childTnLst>
                              <p:par>
                                <p:cTn id="52" presetID="39" presetClass="entr" presetSubtype="0" accel="100000" fill="hold" nodeType="afterEffect">
                                  <p:stCondLst>
                                    <p:cond delay="0"/>
                                  </p:stCondLst>
                                  <p:childTnLst>
                                    <p:set>
                                      <p:cBhvr>
                                        <p:cTn id="53" dur="1" fill="hold">
                                          <p:stCondLst>
                                            <p:cond delay="0"/>
                                          </p:stCondLst>
                                        </p:cTn>
                                        <p:tgtEl>
                                          <p:spTgt spid="13314">
                                            <p:txEl>
                                              <p:pRg st="6" end="6"/>
                                            </p:txEl>
                                          </p:spTgt>
                                        </p:tgtEl>
                                        <p:attrNameLst>
                                          <p:attrName>style.visibility</p:attrName>
                                        </p:attrNameLst>
                                      </p:cBhvr>
                                      <p:to>
                                        <p:strVal val="visible"/>
                                      </p:to>
                                    </p:set>
                                    <p:anim calcmode="lin" valueType="num">
                                      <p:cBhvr>
                                        <p:cTn id="54" dur="500" fill="hold"/>
                                        <p:tgtEl>
                                          <p:spTgt spid="13314">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5" dur="500" fill="hold"/>
                                        <p:tgtEl>
                                          <p:spTgt spid="13314">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6" dur="500" fill="hold"/>
                                        <p:tgtEl>
                                          <p:spTgt spid="13314">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7" dur="500" fill="hold"/>
                                        <p:tgtEl>
                                          <p:spTgt spid="133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D30D8BB-AC7D-4518-B898-9CCA24C0A809}"/>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4339" name="Rectangle 3">
            <a:extLst>
              <a:ext uri="{FF2B5EF4-FFF2-40B4-BE49-F238E27FC236}">
                <a16:creationId xmlns:a16="http://schemas.microsoft.com/office/drawing/2014/main" id="{F32E0C4D-1C26-4199-A292-2C4912487376}"/>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4340" name="Rectangle 4">
            <a:extLst>
              <a:ext uri="{FF2B5EF4-FFF2-40B4-BE49-F238E27FC236}">
                <a16:creationId xmlns:a16="http://schemas.microsoft.com/office/drawing/2014/main" id="{F7C7227E-2A78-4083-9629-8B94D7CF3ECB}"/>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4341" name="Rectangle 5">
            <a:extLst>
              <a:ext uri="{FF2B5EF4-FFF2-40B4-BE49-F238E27FC236}">
                <a16:creationId xmlns:a16="http://schemas.microsoft.com/office/drawing/2014/main" id="{FAB65171-3DB5-4693-9880-5AFDA009DDF2}"/>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4342" name="Rectangle 6">
            <a:extLst>
              <a:ext uri="{FF2B5EF4-FFF2-40B4-BE49-F238E27FC236}">
                <a16:creationId xmlns:a16="http://schemas.microsoft.com/office/drawing/2014/main" id="{C716820B-13A9-48B1-A2BC-36CEA081F8CC}"/>
              </a:ext>
            </a:extLst>
          </p:cNvPr>
          <p:cNvSpPr>
            <a:spLocks noChangeArrowheads="1"/>
          </p:cNvSpPr>
          <p:nvPr/>
        </p:nvSpPr>
        <p:spPr bwMode="auto">
          <a:xfrm>
            <a:off x="1828800" y="228600"/>
            <a:ext cx="3505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Early Judges</a:t>
            </a:r>
          </a:p>
        </p:txBody>
      </p:sp>
      <p:sp>
        <p:nvSpPr>
          <p:cNvPr id="14343" name="Line 7">
            <a:extLst>
              <a:ext uri="{FF2B5EF4-FFF2-40B4-BE49-F238E27FC236}">
                <a16:creationId xmlns:a16="http://schemas.microsoft.com/office/drawing/2014/main" id="{7EE3CA1D-045F-4646-BC6B-C445333BF3AB}"/>
              </a:ext>
            </a:extLst>
          </p:cNvPr>
          <p:cNvSpPr>
            <a:spLocks noChangeShapeType="1"/>
          </p:cNvSpPr>
          <p:nvPr/>
        </p:nvSpPr>
        <p:spPr bwMode="auto">
          <a:xfrm>
            <a:off x="1828800" y="914400"/>
            <a:ext cx="34290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14344" name="Picture 8">
            <a:extLst>
              <a:ext uri="{FF2B5EF4-FFF2-40B4-BE49-F238E27FC236}">
                <a16:creationId xmlns:a16="http://schemas.microsoft.com/office/drawing/2014/main" id="{807B9CF7-8852-4D55-99A6-74767183D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04800"/>
            <a:ext cx="4953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14345" name="Rectangle 9">
            <a:extLst>
              <a:ext uri="{FF2B5EF4-FFF2-40B4-BE49-F238E27FC236}">
                <a16:creationId xmlns:a16="http://schemas.microsoft.com/office/drawing/2014/main" id="{D1849069-F1FA-4B3E-8FD6-1A45F29AB53D}"/>
              </a:ext>
            </a:extLst>
          </p:cNvPr>
          <p:cNvSpPr>
            <a:spLocks noGrp="1" noChangeArrowheads="1"/>
          </p:cNvSpPr>
          <p:nvPr>
            <p:ph type="body" idx="1"/>
          </p:nvPr>
        </p:nvSpPr>
        <p:spPr>
          <a:xfrm>
            <a:off x="1752600" y="1066800"/>
            <a:ext cx="3733800" cy="5486400"/>
          </a:xfrm>
          <a:noFill/>
          <a:ln/>
        </p:spPr>
        <p:txBody>
          <a:bodyPr/>
          <a:lstStyle/>
          <a:p>
            <a:r>
              <a:rPr lang="en-US" altLang="en-US" sz="2800">
                <a:latin typeface="Times New Roman" panose="02020603050405020304" pitchFamily="18" charset="0"/>
              </a:rPr>
              <a:t>The </a:t>
            </a:r>
            <a:r>
              <a:rPr lang="en-US" altLang="en-US" sz="2800" b="1">
                <a:latin typeface="Times New Roman" panose="02020603050405020304" pitchFamily="18" charset="0"/>
              </a:rPr>
              <a:t>Kenites’</a:t>
            </a:r>
            <a:r>
              <a:rPr lang="en-US" altLang="en-US" sz="2800">
                <a:latin typeface="Times New Roman" panose="02020603050405020304" pitchFamily="18" charset="0"/>
              </a:rPr>
              <a:t> home territory was in Judah</a:t>
            </a:r>
          </a:p>
          <a:p>
            <a:r>
              <a:rPr lang="en-US" altLang="en-US" sz="2800">
                <a:latin typeface="Times New Roman" panose="02020603050405020304" pitchFamily="18" charset="0"/>
              </a:rPr>
              <a:t>We notice the location of </a:t>
            </a:r>
            <a:r>
              <a:rPr lang="en-US" altLang="en-US" sz="2800" b="1">
                <a:latin typeface="Times New Roman" panose="02020603050405020304" pitchFamily="18" charset="0"/>
              </a:rPr>
              <a:t>Hazor</a:t>
            </a:r>
            <a:r>
              <a:rPr lang="en-US" altLang="en-US" sz="2800">
                <a:latin typeface="Times New Roman" panose="02020603050405020304" pitchFamily="18" charset="0"/>
              </a:rPr>
              <a:t>, the </a:t>
            </a:r>
            <a:r>
              <a:rPr lang="en-US" altLang="en-US" sz="2800" b="1">
                <a:latin typeface="Times New Roman" panose="02020603050405020304" pitchFamily="18" charset="0"/>
              </a:rPr>
              <a:t>Valley of Jezreel</a:t>
            </a:r>
            <a:r>
              <a:rPr lang="en-US" altLang="en-US" sz="2800">
                <a:latin typeface="Times New Roman" panose="02020603050405020304" pitchFamily="18" charset="0"/>
              </a:rPr>
              <a:t>, and </a:t>
            </a:r>
            <a:r>
              <a:rPr lang="en-US" altLang="en-US" sz="2800" b="1">
                <a:latin typeface="Times New Roman" panose="02020603050405020304" pitchFamily="18" charset="0"/>
              </a:rPr>
              <a:t>Mt. Tabor</a:t>
            </a:r>
          </a:p>
          <a:p>
            <a:pPr lvl="1"/>
            <a:r>
              <a:rPr lang="en-US" altLang="en-US" sz="2400">
                <a:latin typeface="Times New Roman" panose="02020603050405020304" pitchFamily="18" charset="0"/>
              </a:rPr>
              <a:t>Why did Barak choose his army from these particular tribes?</a:t>
            </a:r>
          </a:p>
          <a:p>
            <a:pPr lvl="1"/>
            <a:r>
              <a:rPr lang="en-US" altLang="en-US" sz="2400">
                <a:latin typeface="Times New Roman" panose="02020603050405020304" pitchFamily="18" charset="0"/>
              </a:rPr>
              <a:t>Primarily for his own defense</a:t>
            </a:r>
          </a:p>
          <a:p>
            <a:endParaRPr lang="en-US" altLang="en-US" sz="2800">
              <a:latin typeface="Times New Roman" panose="02020603050405020304" pitchFamily="18" charset="0"/>
            </a:endParaRPr>
          </a:p>
        </p:txBody>
      </p:sp>
      <p:sp>
        <p:nvSpPr>
          <p:cNvPr id="14348" name="Oval 12">
            <a:extLst>
              <a:ext uri="{FF2B5EF4-FFF2-40B4-BE49-F238E27FC236}">
                <a16:creationId xmlns:a16="http://schemas.microsoft.com/office/drawing/2014/main" id="{BD7A9240-F31F-41C1-8306-E15B92336264}"/>
              </a:ext>
            </a:extLst>
          </p:cNvPr>
          <p:cNvSpPr>
            <a:spLocks noChangeArrowheads="1"/>
          </p:cNvSpPr>
          <p:nvPr/>
        </p:nvSpPr>
        <p:spPr bwMode="auto">
          <a:xfrm>
            <a:off x="8001000" y="4800600"/>
            <a:ext cx="533400" cy="5334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4349" name="Oval 13">
            <a:extLst>
              <a:ext uri="{FF2B5EF4-FFF2-40B4-BE49-F238E27FC236}">
                <a16:creationId xmlns:a16="http://schemas.microsoft.com/office/drawing/2014/main" id="{6C898F80-077F-40C0-8A2D-D3A575DFDD56}"/>
              </a:ext>
            </a:extLst>
          </p:cNvPr>
          <p:cNvSpPr>
            <a:spLocks noChangeArrowheads="1"/>
          </p:cNvSpPr>
          <p:nvPr/>
        </p:nvSpPr>
        <p:spPr bwMode="auto">
          <a:xfrm>
            <a:off x="8610600" y="1295400"/>
            <a:ext cx="457200" cy="4572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4350" name="Oval 14">
            <a:extLst>
              <a:ext uri="{FF2B5EF4-FFF2-40B4-BE49-F238E27FC236}">
                <a16:creationId xmlns:a16="http://schemas.microsoft.com/office/drawing/2014/main" id="{651A3002-C1B7-47CD-ADEC-355D9E6B47B4}"/>
              </a:ext>
            </a:extLst>
          </p:cNvPr>
          <p:cNvSpPr>
            <a:spLocks noChangeArrowheads="1"/>
          </p:cNvSpPr>
          <p:nvPr/>
        </p:nvSpPr>
        <p:spPr bwMode="auto">
          <a:xfrm rot="2526815">
            <a:off x="7523163" y="2032000"/>
            <a:ext cx="1447800" cy="5334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4351" name="Oval 15">
            <a:extLst>
              <a:ext uri="{FF2B5EF4-FFF2-40B4-BE49-F238E27FC236}">
                <a16:creationId xmlns:a16="http://schemas.microsoft.com/office/drawing/2014/main" id="{5E46E631-F8CF-432D-B801-4A5D35489612}"/>
              </a:ext>
            </a:extLst>
          </p:cNvPr>
          <p:cNvSpPr>
            <a:spLocks noChangeArrowheads="1"/>
          </p:cNvSpPr>
          <p:nvPr/>
        </p:nvSpPr>
        <p:spPr bwMode="auto">
          <a:xfrm>
            <a:off x="8458200" y="1981200"/>
            <a:ext cx="457200" cy="4572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p:cTn id="7" dur="500" fill="hold"/>
                                        <p:tgtEl>
                                          <p:spTgt spid="14342"/>
                                        </p:tgtEl>
                                        <p:attrNameLst>
                                          <p:attrName>ppt_w</p:attrName>
                                        </p:attrNameLst>
                                      </p:cBhvr>
                                      <p:tavLst>
                                        <p:tav tm="0">
                                          <p:val>
                                            <p:fltVal val="0"/>
                                          </p:val>
                                        </p:tav>
                                        <p:tav tm="100000">
                                          <p:val>
                                            <p:strVal val="#ppt_w"/>
                                          </p:val>
                                        </p:tav>
                                      </p:tavLst>
                                    </p:anim>
                                    <p:anim calcmode="lin" valueType="num">
                                      <p:cBhvr>
                                        <p:cTn id="8" dur="500" fill="hold"/>
                                        <p:tgtEl>
                                          <p:spTgt spid="1434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4343"/>
                                        </p:tgtEl>
                                        <p:attrNameLst>
                                          <p:attrName>style.visibility</p:attrName>
                                        </p:attrNameLst>
                                      </p:cBhvr>
                                      <p:to>
                                        <p:strVal val="visible"/>
                                      </p:to>
                                    </p:set>
                                    <p:anim calcmode="lin" valueType="num">
                                      <p:cBhvr>
                                        <p:cTn id="12" dur="500" fill="hold"/>
                                        <p:tgtEl>
                                          <p:spTgt spid="14343"/>
                                        </p:tgtEl>
                                        <p:attrNameLst>
                                          <p:attrName>ppt_w</p:attrName>
                                        </p:attrNameLst>
                                      </p:cBhvr>
                                      <p:tavLst>
                                        <p:tav tm="0">
                                          <p:val>
                                            <p:fltVal val="0"/>
                                          </p:val>
                                        </p:tav>
                                        <p:tav tm="100000">
                                          <p:val>
                                            <p:strVal val="#ppt_w"/>
                                          </p:val>
                                        </p:tav>
                                      </p:tavLst>
                                    </p:anim>
                                    <p:anim calcmode="lin" valueType="num">
                                      <p:cBhvr>
                                        <p:cTn id="13" dur="500" fill="hold"/>
                                        <p:tgtEl>
                                          <p:spTgt spid="1434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4344"/>
                                        </p:tgtEl>
                                        <p:attrNameLst>
                                          <p:attrName>style.visibility</p:attrName>
                                        </p:attrNameLst>
                                      </p:cBhvr>
                                      <p:to>
                                        <p:strVal val="visible"/>
                                      </p:to>
                                    </p:set>
                                    <p:animEffect transition="in" filter="fade">
                                      <p:cBhvr>
                                        <p:cTn id="17" dur="2000"/>
                                        <p:tgtEl>
                                          <p:spTgt spid="14344"/>
                                        </p:tgtEl>
                                      </p:cBhvr>
                                    </p:animEffect>
                                  </p:childTnLst>
                                </p:cTn>
                              </p:par>
                            </p:childTnLst>
                          </p:cTn>
                        </p:par>
                        <p:par>
                          <p:cTn id="18" fill="hold" nodeType="afterGroup">
                            <p:stCondLst>
                              <p:cond delay="3000"/>
                            </p:stCondLst>
                            <p:childTnLst>
                              <p:par>
                                <p:cTn id="19" presetID="9" presetClass="entr" presetSubtype="0" fill="hold" nodeType="afterEffect">
                                  <p:stCondLst>
                                    <p:cond delay="0"/>
                                  </p:stCondLst>
                                  <p:childTnLst>
                                    <p:set>
                                      <p:cBhvr>
                                        <p:cTn id="20" dur="1" fill="hold">
                                          <p:stCondLst>
                                            <p:cond delay="0"/>
                                          </p:stCondLst>
                                        </p:cTn>
                                        <p:tgtEl>
                                          <p:spTgt spid="14345">
                                            <p:txEl>
                                              <p:pRg st="0" end="0"/>
                                            </p:txEl>
                                          </p:spTgt>
                                        </p:tgtEl>
                                        <p:attrNameLst>
                                          <p:attrName>style.visibility</p:attrName>
                                        </p:attrNameLst>
                                      </p:cBhvr>
                                      <p:to>
                                        <p:strVal val="visible"/>
                                      </p:to>
                                    </p:set>
                                    <p:animEffect transition="in" filter="dissolve">
                                      <p:cBhvr>
                                        <p:cTn id="21" dur="500"/>
                                        <p:tgtEl>
                                          <p:spTgt spid="14345">
                                            <p:txEl>
                                              <p:pRg st="0" end="0"/>
                                            </p:txEl>
                                          </p:spTgt>
                                        </p:tgtEl>
                                      </p:cBhvr>
                                    </p:animEffect>
                                  </p:childTnLst>
                                </p:cTn>
                              </p:par>
                            </p:childTnLst>
                          </p:cTn>
                        </p:par>
                        <p:par>
                          <p:cTn id="22" fill="hold" nodeType="afterGroup">
                            <p:stCondLst>
                              <p:cond delay="3500"/>
                            </p:stCondLst>
                            <p:childTnLst>
                              <p:par>
                                <p:cTn id="23" presetID="23" presetClass="entr" presetSubtype="16" fill="hold" nodeType="afterEffect">
                                  <p:stCondLst>
                                    <p:cond delay="0"/>
                                  </p:stCondLst>
                                  <p:childTnLst>
                                    <p:set>
                                      <p:cBhvr>
                                        <p:cTn id="24" dur="1" fill="hold">
                                          <p:stCondLst>
                                            <p:cond delay="0"/>
                                          </p:stCondLst>
                                        </p:cTn>
                                        <p:tgtEl>
                                          <p:spTgt spid="14348"/>
                                        </p:tgtEl>
                                        <p:attrNameLst>
                                          <p:attrName>style.visibility</p:attrName>
                                        </p:attrNameLst>
                                      </p:cBhvr>
                                      <p:to>
                                        <p:strVal val="visible"/>
                                      </p:to>
                                    </p:set>
                                    <p:anim calcmode="lin" valueType="num">
                                      <p:cBhvr>
                                        <p:cTn id="25" dur="500" fill="hold"/>
                                        <p:tgtEl>
                                          <p:spTgt spid="14348"/>
                                        </p:tgtEl>
                                        <p:attrNameLst>
                                          <p:attrName>ppt_w</p:attrName>
                                        </p:attrNameLst>
                                      </p:cBhvr>
                                      <p:tavLst>
                                        <p:tav tm="0">
                                          <p:val>
                                            <p:fltVal val="0"/>
                                          </p:val>
                                        </p:tav>
                                        <p:tav tm="100000">
                                          <p:val>
                                            <p:strVal val="#ppt_w"/>
                                          </p:val>
                                        </p:tav>
                                      </p:tavLst>
                                    </p:anim>
                                    <p:anim calcmode="lin" valueType="num">
                                      <p:cBhvr>
                                        <p:cTn id="26" dur="500" fill="hold"/>
                                        <p:tgtEl>
                                          <p:spTgt spid="14348"/>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4345">
                                            <p:txEl>
                                              <p:pRg st="1" end="1"/>
                                            </p:txEl>
                                          </p:spTgt>
                                        </p:tgtEl>
                                        <p:attrNameLst>
                                          <p:attrName>style.visibility</p:attrName>
                                        </p:attrNameLst>
                                      </p:cBhvr>
                                      <p:to>
                                        <p:strVal val="visible"/>
                                      </p:to>
                                    </p:set>
                                    <p:animEffect transition="in" filter="dissolve">
                                      <p:cBhvr>
                                        <p:cTn id="31" dur="500"/>
                                        <p:tgtEl>
                                          <p:spTgt spid="14345">
                                            <p:txEl>
                                              <p:pRg st="1" end="1"/>
                                            </p:txEl>
                                          </p:spTgt>
                                        </p:tgtEl>
                                      </p:cBhvr>
                                    </p:animEffect>
                                  </p:childTnLst>
                                </p:cTn>
                              </p:par>
                            </p:childTnLst>
                          </p:cTn>
                        </p:par>
                        <p:par>
                          <p:cTn id="32" fill="hold" nodeType="afterGroup">
                            <p:stCondLst>
                              <p:cond delay="500"/>
                            </p:stCondLst>
                            <p:childTnLst>
                              <p:par>
                                <p:cTn id="33" presetID="23" presetClass="entr" presetSubtype="16" fill="hold" nodeType="afterEffect">
                                  <p:stCondLst>
                                    <p:cond delay="0"/>
                                  </p:stCondLst>
                                  <p:childTnLst>
                                    <p:set>
                                      <p:cBhvr>
                                        <p:cTn id="34" dur="1" fill="hold">
                                          <p:stCondLst>
                                            <p:cond delay="0"/>
                                          </p:stCondLst>
                                        </p:cTn>
                                        <p:tgtEl>
                                          <p:spTgt spid="14349"/>
                                        </p:tgtEl>
                                        <p:attrNameLst>
                                          <p:attrName>style.visibility</p:attrName>
                                        </p:attrNameLst>
                                      </p:cBhvr>
                                      <p:to>
                                        <p:strVal val="visible"/>
                                      </p:to>
                                    </p:set>
                                    <p:anim calcmode="lin" valueType="num">
                                      <p:cBhvr>
                                        <p:cTn id="35" dur="500" fill="hold"/>
                                        <p:tgtEl>
                                          <p:spTgt spid="14349"/>
                                        </p:tgtEl>
                                        <p:attrNameLst>
                                          <p:attrName>ppt_w</p:attrName>
                                        </p:attrNameLst>
                                      </p:cBhvr>
                                      <p:tavLst>
                                        <p:tav tm="0">
                                          <p:val>
                                            <p:fltVal val="0"/>
                                          </p:val>
                                        </p:tav>
                                        <p:tav tm="100000">
                                          <p:val>
                                            <p:strVal val="#ppt_w"/>
                                          </p:val>
                                        </p:tav>
                                      </p:tavLst>
                                    </p:anim>
                                    <p:anim calcmode="lin" valueType="num">
                                      <p:cBhvr>
                                        <p:cTn id="36" dur="500" fill="hold"/>
                                        <p:tgtEl>
                                          <p:spTgt spid="14349"/>
                                        </p:tgtEl>
                                        <p:attrNameLst>
                                          <p:attrName>ppt_h</p:attrName>
                                        </p:attrNameLst>
                                      </p:cBhvr>
                                      <p:tavLst>
                                        <p:tav tm="0">
                                          <p:val>
                                            <p:fltVal val="0"/>
                                          </p:val>
                                        </p:tav>
                                        <p:tav tm="100000">
                                          <p:val>
                                            <p:strVal val="#ppt_h"/>
                                          </p:val>
                                        </p:tav>
                                      </p:tavLst>
                                    </p:anim>
                                  </p:childTnLst>
                                </p:cTn>
                              </p:par>
                            </p:childTnLst>
                          </p:cTn>
                        </p:par>
                        <p:par>
                          <p:cTn id="37" fill="hold" nodeType="afterGroup">
                            <p:stCondLst>
                              <p:cond delay="1000"/>
                            </p:stCondLst>
                            <p:childTnLst>
                              <p:par>
                                <p:cTn id="38" presetID="23" presetClass="entr" presetSubtype="16" fill="hold" nodeType="afterEffect">
                                  <p:stCondLst>
                                    <p:cond delay="0"/>
                                  </p:stCondLst>
                                  <p:childTnLst>
                                    <p:set>
                                      <p:cBhvr>
                                        <p:cTn id="39" dur="1" fill="hold">
                                          <p:stCondLst>
                                            <p:cond delay="0"/>
                                          </p:stCondLst>
                                        </p:cTn>
                                        <p:tgtEl>
                                          <p:spTgt spid="14350"/>
                                        </p:tgtEl>
                                        <p:attrNameLst>
                                          <p:attrName>style.visibility</p:attrName>
                                        </p:attrNameLst>
                                      </p:cBhvr>
                                      <p:to>
                                        <p:strVal val="visible"/>
                                      </p:to>
                                    </p:set>
                                    <p:anim calcmode="lin" valueType="num">
                                      <p:cBhvr>
                                        <p:cTn id="40" dur="500" fill="hold"/>
                                        <p:tgtEl>
                                          <p:spTgt spid="14350"/>
                                        </p:tgtEl>
                                        <p:attrNameLst>
                                          <p:attrName>ppt_w</p:attrName>
                                        </p:attrNameLst>
                                      </p:cBhvr>
                                      <p:tavLst>
                                        <p:tav tm="0">
                                          <p:val>
                                            <p:fltVal val="0"/>
                                          </p:val>
                                        </p:tav>
                                        <p:tav tm="100000">
                                          <p:val>
                                            <p:strVal val="#ppt_w"/>
                                          </p:val>
                                        </p:tav>
                                      </p:tavLst>
                                    </p:anim>
                                    <p:anim calcmode="lin" valueType="num">
                                      <p:cBhvr>
                                        <p:cTn id="41" dur="500" fill="hold"/>
                                        <p:tgtEl>
                                          <p:spTgt spid="14350"/>
                                        </p:tgtEl>
                                        <p:attrNameLst>
                                          <p:attrName>ppt_h</p:attrName>
                                        </p:attrNameLst>
                                      </p:cBhvr>
                                      <p:tavLst>
                                        <p:tav tm="0">
                                          <p:val>
                                            <p:fltVal val="0"/>
                                          </p:val>
                                        </p:tav>
                                        <p:tav tm="100000">
                                          <p:val>
                                            <p:strVal val="#ppt_h"/>
                                          </p:val>
                                        </p:tav>
                                      </p:tavLst>
                                    </p:anim>
                                  </p:childTnLst>
                                </p:cTn>
                              </p:par>
                            </p:childTnLst>
                          </p:cTn>
                        </p:par>
                        <p:par>
                          <p:cTn id="42" fill="hold" nodeType="afterGroup">
                            <p:stCondLst>
                              <p:cond delay="1500"/>
                            </p:stCondLst>
                            <p:childTnLst>
                              <p:par>
                                <p:cTn id="43" presetID="23" presetClass="entr" presetSubtype="16" fill="hold" nodeType="afterEffect">
                                  <p:stCondLst>
                                    <p:cond delay="0"/>
                                  </p:stCondLst>
                                  <p:childTnLst>
                                    <p:set>
                                      <p:cBhvr>
                                        <p:cTn id="44" dur="1" fill="hold">
                                          <p:stCondLst>
                                            <p:cond delay="0"/>
                                          </p:stCondLst>
                                        </p:cTn>
                                        <p:tgtEl>
                                          <p:spTgt spid="14351"/>
                                        </p:tgtEl>
                                        <p:attrNameLst>
                                          <p:attrName>style.visibility</p:attrName>
                                        </p:attrNameLst>
                                      </p:cBhvr>
                                      <p:to>
                                        <p:strVal val="visible"/>
                                      </p:to>
                                    </p:set>
                                    <p:anim calcmode="lin" valueType="num">
                                      <p:cBhvr>
                                        <p:cTn id="45" dur="500" fill="hold"/>
                                        <p:tgtEl>
                                          <p:spTgt spid="14351"/>
                                        </p:tgtEl>
                                        <p:attrNameLst>
                                          <p:attrName>ppt_w</p:attrName>
                                        </p:attrNameLst>
                                      </p:cBhvr>
                                      <p:tavLst>
                                        <p:tav tm="0">
                                          <p:val>
                                            <p:fltVal val="0"/>
                                          </p:val>
                                        </p:tav>
                                        <p:tav tm="100000">
                                          <p:val>
                                            <p:strVal val="#ppt_w"/>
                                          </p:val>
                                        </p:tav>
                                      </p:tavLst>
                                    </p:anim>
                                    <p:anim calcmode="lin" valueType="num">
                                      <p:cBhvr>
                                        <p:cTn id="46" dur="500" fill="hold"/>
                                        <p:tgtEl>
                                          <p:spTgt spid="14351"/>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4345">
                                            <p:txEl>
                                              <p:pRg st="2" end="2"/>
                                            </p:txEl>
                                          </p:spTgt>
                                        </p:tgtEl>
                                        <p:attrNameLst>
                                          <p:attrName>style.visibility</p:attrName>
                                        </p:attrNameLst>
                                      </p:cBhvr>
                                      <p:to>
                                        <p:strVal val="visible"/>
                                      </p:to>
                                    </p:set>
                                    <p:anim calcmode="lin" valueType="num">
                                      <p:cBhvr>
                                        <p:cTn id="51" dur="500" fill="hold"/>
                                        <p:tgtEl>
                                          <p:spTgt spid="14345">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1434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14345">
                                            <p:txEl>
                                              <p:pRg st="3" end="3"/>
                                            </p:txEl>
                                          </p:spTgt>
                                        </p:tgtEl>
                                        <p:attrNameLst>
                                          <p:attrName>style.visibility</p:attrName>
                                        </p:attrNameLst>
                                      </p:cBhvr>
                                      <p:to>
                                        <p:strVal val="visible"/>
                                      </p:to>
                                    </p:set>
                                    <p:anim calcmode="lin" valueType="num">
                                      <p:cBhvr>
                                        <p:cTn id="57" dur="500" fill="hold"/>
                                        <p:tgtEl>
                                          <p:spTgt spid="14345">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1434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EE32060-4B8A-43EF-9FAE-7EA6990C64E7}"/>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5363" name="Rectangle 3">
            <a:extLst>
              <a:ext uri="{FF2B5EF4-FFF2-40B4-BE49-F238E27FC236}">
                <a16:creationId xmlns:a16="http://schemas.microsoft.com/office/drawing/2014/main" id="{7D0AA272-BE9F-476A-B261-C0A47EFCD2BE}"/>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5364" name="Rectangle 4">
            <a:extLst>
              <a:ext uri="{FF2B5EF4-FFF2-40B4-BE49-F238E27FC236}">
                <a16:creationId xmlns:a16="http://schemas.microsoft.com/office/drawing/2014/main" id="{63E829CC-537D-4E1F-B7CF-0B58C7AF240C}"/>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5365" name="Rectangle 5">
            <a:extLst>
              <a:ext uri="{FF2B5EF4-FFF2-40B4-BE49-F238E27FC236}">
                <a16:creationId xmlns:a16="http://schemas.microsoft.com/office/drawing/2014/main" id="{CF7EF5FF-DB8A-41E9-AA74-CECC65730F6F}"/>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5366" name="Rectangle 6">
            <a:extLst>
              <a:ext uri="{FF2B5EF4-FFF2-40B4-BE49-F238E27FC236}">
                <a16:creationId xmlns:a16="http://schemas.microsoft.com/office/drawing/2014/main" id="{65607AA4-B188-45C4-85D8-0F8C5EDBAD39}"/>
              </a:ext>
            </a:extLst>
          </p:cNvPr>
          <p:cNvSpPr>
            <a:spLocks noChangeArrowheads="1"/>
          </p:cNvSpPr>
          <p:nvPr/>
        </p:nvSpPr>
        <p:spPr bwMode="auto">
          <a:xfrm>
            <a:off x="1828800" y="228600"/>
            <a:ext cx="3505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Early Judges</a:t>
            </a:r>
          </a:p>
        </p:txBody>
      </p:sp>
      <p:sp>
        <p:nvSpPr>
          <p:cNvPr id="15367" name="Line 7">
            <a:extLst>
              <a:ext uri="{FF2B5EF4-FFF2-40B4-BE49-F238E27FC236}">
                <a16:creationId xmlns:a16="http://schemas.microsoft.com/office/drawing/2014/main" id="{C8BB3F44-1D2C-4ACC-A7C7-8C746687AA76}"/>
              </a:ext>
            </a:extLst>
          </p:cNvPr>
          <p:cNvSpPr>
            <a:spLocks noChangeShapeType="1"/>
          </p:cNvSpPr>
          <p:nvPr/>
        </p:nvSpPr>
        <p:spPr bwMode="auto">
          <a:xfrm>
            <a:off x="1828800" y="914400"/>
            <a:ext cx="34290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15368" name="Picture 8">
            <a:extLst>
              <a:ext uri="{FF2B5EF4-FFF2-40B4-BE49-F238E27FC236}">
                <a16:creationId xmlns:a16="http://schemas.microsoft.com/office/drawing/2014/main" id="{40EE1912-7264-4C1C-823B-3BDE4D905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04800"/>
            <a:ext cx="4953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15369" name="Rectangle 9">
            <a:extLst>
              <a:ext uri="{FF2B5EF4-FFF2-40B4-BE49-F238E27FC236}">
                <a16:creationId xmlns:a16="http://schemas.microsoft.com/office/drawing/2014/main" id="{411E97A2-30D6-4D4F-B01F-C03B11F0EA51}"/>
              </a:ext>
            </a:extLst>
          </p:cNvPr>
          <p:cNvSpPr>
            <a:spLocks noGrp="1" noChangeArrowheads="1"/>
          </p:cNvSpPr>
          <p:nvPr>
            <p:ph type="body" idx="1"/>
          </p:nvPr>
        </p:nvSpPr>
        <p:spPr>
          <a:xfrm>
            <a:off x="1752600" y="1066800"/>
            <a:ext cx="3733800" cy="5486400"/>
          </a:xfrm>
          <a:noFill/>
          <a:ln/>
        </p:spPr>
        <p:txBody>
          <a:bodyPr/>
          <a:lstStyle/>
          <a:p>
            <a:r>
              <a:rPr lang="en-US" altLang="en-US" sz="2800" b="1">
                <a:latin typeface="Times New Roman" panose="02020603050405020304" pitchFamily="18" charset="0"/>
              </a:rPr>
              <a:t>Gideon </a:t>
            </a:r>
            <a:r>
              <a:rPr lang="en-US" altLang="en-US" sz="2800">
                <a:latin typeface="Times New Roman" panose="02020603050405020304" pitchFamily="18" charset="0"/>
              </a:rPr>
              <a:t>would be the next judge or “deliverer” that God would use to stop the oppression of the Midianites and Amalekites</a:t>
            </a:r>
          </a:p>
          <a:p>
            <a:pPr lvl="1"/>
            <a:r>
              <a:rPr lang="en-US" altLang="en-US" sz="2400">
                <a:latin typeface="Times New Roman" panose="02020603050405020304" pitchFamily="18" charset="0"/>
              </a:rPr>
              <a:t>The Midianites and Amalekites joined forces with other people of the east to oppress Israel</a:t>
            </a:r>
          </a:p>
        </p:txBody>
      </p:sp>
      <p:sp>
        <p:nvSpPr>
          <p:cNvPr id="15376" name="Rectangle 16">
            <a:extLst>
              <a:ext uri="{FF2B5EF4-FFF2-40B4-BE49-F238E27FC236}">
                <a16:creationId xmlns:a16="http://schemas.microsoft.com/office/drawing/2014/main" id="{E1FB436A-B790-4CAC-B349-91ABC8EEECED}"/>
              </a:ext>
            </a:extLst>
          </p:cNvPr>
          <p:cNvSpPr>
            <a:spLocks noChangeArrowheads="1"/>
          </p:cNvSpPr>
          <p:nvPr/>
        </p:nvSpPr>
        <p:spPr bwMode="auto">
          <a:xfrm>
            <a:off x="7239000" y="3352800"/>
            <a:ext cx="1600200" cy="1219200"/>
          </a:xfrm>
          <a:prstGeom prst="rect">
            <a:avLst/>
          </a:prstGeom>
          <a:solidFill>
            <a:srgbClr val="FF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5377" name="Text Box 17">
            <a:extLst>
              <a:ext uri="{FF2B5EF4-FFF2-40B4-BE49-F238E27FC236}">
                <a16:creationId xmlns:a16="http://schemas.microsoft.com/office/drawing/2014/main" id="{FE771E7D-7DF7-4E9F-930E-AA5F3D4A0025}"/>
              </a:ext>
            </a:extLst>
          </p:cNvPr>
          <p:cNvSpPr txBox="1">
            <a:spLocks noChangeArrowheads="1"/>
          </p:cNvSpPr>
          <p:nvPr/>
        </p:nvSpPr>
        <p:spPr bwMode="auto">
          <a:xfrm>
            <a:off x="7391400" y="3733801"/>
            <a:ext cx="1295400" cy="396875"/>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altLang="en-US" sz="2000" b="1">
                <a:solidFill>
                  <a:srgbClr val="0066CC"/>
                </a:solidFill>
                <a:latin typeface="Arial" panose="020B0604020202020204" pitchFamily="34" charset="0"/>
                <a:cs typeface="Arial" panose="020B0604020202020204" pitchFamily="34" charset="0"/>
              </a:rPr>
              <a:t>Gideon</a:t>
            </a:r>
          </a:p>
        </p:txBody>
      </p:sp>
      <p:sp>
        <p:nvSpPr>
          <p:cNvPr id="15381" name="Freeform 21">
            <a:extLst>
              <a:ext uri="{FF2B5EF4-FFF2-40B4-BE49-F238E27FC236}">
                <a16:creationId xmlns:a16="http://schemas.microsoft.com/office/drawing/2014/main" id="{E2208C80-883C-46AF-92C1-D066CF6814D0}"/>
              </a:ext>
            </a:extLst>
          </p:cNvPr>
          <p:cNvSpPr>
            <a:spLocks/>
          </p:cNvSpPr>
          <p:nvPr/>
        </p:nvSpPr>
        <p:spPr bwMode="auto">
          <a:xfrm>
            <a:off x="7010401" y="3276600"/>
            <a:ext cx="2068513" cy="1295400"/>
          </a:xfrm>
          <a:custGeom>
            <a:avLst/>
            <a:gdLst>
              <a:gd name="T0" fmla="*/ 1029 w 1029"/>
              <a:gd name="T1" fmla="*/ 281 h 645"/>
              <a:gd name="T2" fmla="*/ 947 w 1029"/>
              <a:gd name="T3" fmla="*/ 62 h 645"/>
              <a:gd name="T4" fmla="*/ 933 w 1029"/>
              <a:gd name="T5" fmla="*/ 41 h 645"/>
              <a:gd name="T6" fmla="*/ 905 w 1029"/>
              <a:gd name="T7" fmla="*/ 34 h 645"/>
              <a:gd name="T8" fmla="*/ 816 w 1029"/>
              <a:gd name="T9" fmla="*/ 0 h 645"/>
              <a:gd name="T10" fmla="*/ 467 w 1029"/>
              <a:gd name="T11" fmla="*/ 96 h 645"/>
              <a:gd name="T12" fmla="*/ 412 w 1029"/>
              <a:gd name="T13" fmla="*/ 151 h 645"/>
              <a:gd name="T14" fmla="*/ 336 w 1029"/>
              <a:gd name="T15" fmla="*/ 226 h 645"/>
              <a:gd name="T16" fmla="*/ 220 w 1029"/>
              <a:gd name="T17" fmla="*/ 363 h 645"/>
              <a:gd name="T18" fmla="*/ 110 w 1029"/>
              <a:gd name="T19" fmla="*/ 501 h 645"/>
              <a:gd name="T20" fmla="*/ 69 w 1029"/>
              <a:gd name="T21" fmla="*/ 555 h 645"/>
              <a:gd name="T22" fmla="*/ 21 w 1029"/>
              <a:gd name="T23" fmla="*/ 610 h 645"/>
              <a:gd name="T24" fmla="*/ 0 w 1029"/>
              <a:gd name="T25"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9" h="645">
                <a:moveTo>
                  <a:pt x="1029" y="281"/>
                </a:moveTo>
                <a:cubicBezTo>
                  <a:pt x="1023" y="206"/>
                  <a:pt x="1018" y="108"/>
                  <a:pt x="947" y="62"/>
                </a:cubicBezTo>
                <a:cubicBezTo>
                  <a:pt x="942" y="55"/>
                  <a:pt x="940" y="46"/>
                  <a:pt x="933" y="41"/>
                </a:cubicBezTo>
                <a:cubicBezTo>
                  <a:pt x="925" y="36"/>
                  <a:pt x="914" y="37"/>
                  <a:pt x="905" y="34"/>
                </a:cubicBezTo>
                <a:cubicBezTo>
                  <a:pt x="874" y="25"/>
                  <a:pt x="846" y="10"/>
                  <a:pt x="816" y="0"/>
                </a:cubicBezTo>
                <a:cubicBezTo>
                  <a:pt x="679" y="13"/>
                  <a:pt x="579" y="17"/>
                  <a:pt x="467" y="96"/>
                </a:cubicBezTo>
                <a:cubicBezTo>
                  <a:pt x="451" y="120"/>
                  <a:pt x="435" y="135"/>
                  <a:pt x="412" y="151"/>
                </a:cubicBezTo>
                <a:cubicBezTo>
                  <a:pt x="392" y="180"/>
                  <a:pt x="361" y="200"/>
                  <a:pt x="336" y="226"/>
                </a:cubicBezTo>
                <a:cubicBezTo>
                  <a:pt x="295" y="269"/>
                  <a:pt x="259" y="318"/>
                  <a:pt x="220" y="363"/>
                </a:cubicBezTo>
                <a:cubicBezTo>
                  <a:pt x="183" y="406"/>
                  <a:pt x="157" y="470"/>
                  <a:pt x="110" y="501"/>
                </a:cubicBezTo>
                <a:cubicBezTo>
                  <a:pt x="101" y="527"/>
                  <a:pt x="93" y="540"/>
                  <a:pt x="69" y="555"/>
                </a:cubicBezTo>
                <a:cubicBezTo>
                  <a:pt x="37" y="604"/>
                  <a:pt x="55" y="588"/>
                  <a:pt x="21" y="610"/>
                </a:cubicBezTo>
                <a:cubicBezTo>
                  <a:pt x="12" y="637"/>
                  <a:pt x="19" y="626"/>
                  <a:pt x="0" y="645"/>
                </a:cubicBezTo>
              </a:path>
            </a:pathLst>
          </a:custGeom>
          <a:noFill/>
          <a:ln w="76200" cmpd="sng">
            <a:solidFill>
              <a:srgbClr val="A5002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p:cTn id="7" dur="500" fill="hold"/>
                                        <p:tgtEl>
                                          <p:spTgt spid="15366"/>
                                        </p:tgtEl>
                                        <p:attrNameLst>
                                          <p:attrName>ppt_w</p:attrName>
                                        </p:attrNameLst>
                                      </p:cBhvr>
                                      <p:tavLst>
                                        <p:tav tm="0">
                                          <p:val>
                                            <p:fltVal val="0"/>
                                          </p:val>
                                        </p:tav>
                                        <p:tav tm="100000">
                                          <p:val>
                                            <p:strVal val="#ppt_w"/>
                                          </p:val>
                                        </p:tav>
                                      </p:tavLst>
                                    </p:anim>
                                    <p:anim calcmode="lin" valueType="num">
                                      <p:cBhvr>
                                        <p:cTn id="8" dur="500" fill="hold"/>
                                        <p:tgtEl>
                                          <p:spTgt spid="1536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5367"/>
                                        </p:tgtEl>
                                        <p:attrNameLst>
                                          <p:attrName>style.visibility</p:attrName>
                                        </p:attrNameLst>
                                      </p:cBhvr>
                                      <p:to>
                                        <p:strVal val="visible"/>
                                      </p:to>
                                    </p:set>
                                    <p:anim calcmode="lin" valueType="num">
                                      <p:cBhvr>
                                        <p:cTn id="12" dur="500" fill="hold"/>
                                        <p:tgtEl>
                                          <p:spTgt spid="15367"/>
                                        </p:tgtEl>
                                        <p:attrNameLst>
                                          <p:attrName>ppt_w</p:attrName>
                                        </p:attrNameLst>
                                      </p:cBhvr>
                                      <p:tavLst>
                                        <p:tav tm="0">
                                          <p:val>
                                            <p:fltVal val="0"/>
                                          </p:val>
                                        </p:tav>
                                        <p:tav tm="100000">
                                          <p:val>
                                            <p:strVal val="#ppt_w"/>
                                          </p:val>
                                        </p:tav>
                                      </p:tavLst>
                                    </p:anim>
                                    <p:anim calcmode="lin" valueType="num">
                                      <p:cBhvr>
                                        <p:cTn id="13" dur="500" fill="hold"/>
                                        <p:tgtEl>
                                          <p:spTgt spid="153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5368"/>
                                        </p:tgtEl>
                                        <p:attrNameLst>
                                          <p:attrName>style.visibility</p:attrName>
                                        </p:attrNameLst>
                                      </p:cBhvr>
                                      <p:to>
                                        <p:strVal val="visible"/>
                                      </p:to>
                                    </p:set>
                                    <p:animEffect transition="in" filter="fade">
                                      <p:cBhvr>
                                        <p:cTn id="17" dur="2000"/>
                                        <p:tgtEl>
                                          <p:spTgt spid="15368"/>
                                        </p:tgtEl>
                                      </p:cBhvr>
                                    </p:animEffect>
                                  </p:childTnLst>
                                </p:cTn>
                              </p:par>
                            </p:childTnLst>
                          </p:cTn>
                        </p:par>
                        <p:par>
                          <p:cTn id="18" fill="hold" nodeType="afterGroup">
                            <p:stCondLst>
                              <p:cond delay="3000"/>
                            </p:stCondLst>
                            <p:childTnLst>
                              <p:par>
                                <p:cTn id="19" presetID="9" presetClass="entr" presetSubtype="0" fill="hold" nodeType="afterEffect">
                                  <p:stCondLst>
                                    <p:cond delay="0"/>
                                  </p:stCondLst>
                                  <p:childTnLst>
                                    <p:set>
                                      <p:cBhvr>
                                        <p:cTn id="20" dur="1" fill="hold">
                                          <p:stCondLst>
                                            <p:cond delay="0"/>
                                          </p:stCondLst>
                                        </p:cTn>
                                        <p:tgtEl>
                                          <p:spTgt spid="15369">
                                            <p:txEl>
                                              <p:pRg st="0" end="0"/>
                                            </p:txEl>
                                          </p:spTgt>
                                        </p:tgtEl>
                                        <p:attrNameLst>
                                          <p:attrName>style.visibility</p:attrName>
                                        </p:attrNameLst>
                                      </p:cBhvr>
                                      <p:to>
                                        <p:strVal val="visible"/>
                                      </p:to>
                                    </p:set>
                                    <p:animEffect transition="in" filter="dissolve">
                                      <p:cBhvr>
                                        <p:cTn id="21" dur="500"/>
                                        <p:tgtEl>
                                          <p:spTgt spid="15369">
                                            <p:txEl>
                                              <p:pRg st="0" end="0"/>
                                            </p:txEl>
                                          </p:spTgt>
                                        </p:tgtEl>
                                      </p:cBhvr>
                                    </p:animEffect>
                                  </p:childTnLst>
                                </p:cTn>
                              </p:par>
                            </p:childTnLst>
                          </p:cTn>
                        </p:par>
                        <p:par>
                          <p:cTn id="22" fill="hold" nodeType="afterGroup">
                            <p:stCondLst>
                              <p:cond delay="3500"/>
                            </p:stCondLst>
                            <p:childTnLst>
                              <p:par>
                                <p:cTn id="23" presetID="23" presetClass="entr" presetSubtype="16" fill="hold" nodeType="afterEffect">
                                  <p:stCondLst>
                                    <p:cond delay="0"/>
                                  </p:stCondLst>
                                  <p:childTnLst>
                                    <p:set>
                                      <p:cBhvr>
                                        <p:cTn id="24" dur="1" fill="hold">
                                          <p:stCondLst>
                                            <p:cond delay="0"/>
                                          </p:stCondLst>
                                        </p:cTn>
                                        <p:tgtEl>
                                          <p:spTgt spid="15376"/>
                                        </p:tgtEl>
                                        <p:attrNameLst>
                                          <p:attrName>style.visibility</p:attrName>
                                        </p:attrNameLst>
                                      </p:cBhvr>
                                      <p:to>
                                        <p:strVal val="visible"/>
                                      </p:to>
                                    </p:set>
                                    <p:anim calcmode="lin" valueType="num">
                                      <p:cBhvr>
                                        <p:cTn id="25" dur="500" fill="hold"/>
                                        <p:tgtEl>
                                          <p:spTgt spid="15376"/>
                                        </p:tgtEl>
                                        <p:attrNameLst>
                                          <p:attrName>ppt_w</p:attrName>
                                        </p:attrNameLst>
                                      </p:cBhvr>
                                      <p:tavLst>
                                        <p:tav tm="0">
                                          <p:val>
                                            <p:fltVal val="0"/>
                                          </p:val>
                                        </p:tav>
                                        <p:tav tm="100000">
                                          <p:val>
                                            <p:strVal val="#ppt_w"/>
                                          </p:val>
                                        </p:tav>
                                      </p:tavLst>
                                    </p:anim>
                                    <p:anim calcmode="lin" valueType="num">
                                      <p:cBhvr>
                                        <p:cTn id="26" dur="500" fill="hold"/>
                                        <p:tgtEl>
                                          <p:spTgt spid="15376"/>
                                        </p:tgtEl>
                                        <p:attrNameLst>
                                          <p:attrName>ppt_h</p:attrName>
                                        </p:attrNameLst>
                                      </p:cBhvr>
                                      <p:tavLst>
                                        <p:tav tm="0">
                                          <p:val>
                                            <p:fltVal val="0"/>
                                          </p:val>
                                        </p:tav>
                                        <p:tav tm="100000">
                                          <p:val>
                                            <p:strVal val="#ppt_h"/>
                                          </p:val>
                                        </p:tav>
                                      </p:tavLst>
                                    </p:anim>
                                  </p:childTnLst>
                                </p:cTn>
                              </p:par>
                            </p:childTnLst>
                          </p:cTn>
                        </p:par>
                        <p:par>
                          <p:cTn id="27" fill="hold" nodeType="afterGroup">
                            <p:stCondLst>
                              <p:cond delay="4000"/>
                            </p:stCondLst>
                            <p:childTnLst>
                              <p:par>
                                <p:cTn id="28" presetID="23" presetClass="entr" presetSubtype="16" fill="hold" grpId="0" nodeType="afterEffect">
                                  <p:stCondLst>
                                    <p:cond delay="0"/>
                                  </p:stCondLst>
                                  <p:childTnLst>
                                    <p:set>
                                      <p:cBhvr>
                                        <p:cTn id="29" dur="1" fill="hold">
                                          <p:stCondLst>
                                            <p:cond delay="0"/>
                                          </p:stCondLst>
                                        </p:cTn>
                                        <p:tgtEl>
                                          <p:spTgt spid="15377"/>
                                        </p:tgtEl>
                                        <p:attrNameLst>
                                          <p:attrName>style.visibility</p:attrName>
                                        </p:attrNameLst>
                                      </p:cBhvr>
                                      <p:to>
                                        <p:strVal val="visible"/>
                                      </p:to>
                                    </p:set>
                                    <p:anim calcmode="lin" valueType="num">
                                      <p:cBhvr>
                                        <p:cTn id="30" dur="500" fill="hold"/>
                                        <p:tgtEl>
                                          <p:spTgt spid="15377"/>
                                        </p:tgtEl>
                                        <p:attrNameLst>
                                          <p:attrName>ppt_w</p:attrName>
                                        </p:attrNameLst>
                                      </p:cBhvr>
                                      <p:tavLst>
                                        <p:tav tm="0">
                                          <p:val>
                                            <p:fltVal val="0"/>
                                          </p:val>
                                        </p:tav>
                                        <p:tav tm="100000">
                                          <p:val>
                                            <p:strVal val="#ppt_w"/>
                                          </p:val>
                                        </p:tav>
                                      </p:tavLst>
                                    </p:anim>
                                    <p:anim calcmode="lin" valueType="num">
                                      <p:cBhvr>
                                        <p:cTn id="31" dur="500" fill="hold"/>
                                        <p:tgtEl>
                                          <p:spTgt spid="15377"/>
                                        </p:tgtEl>
                                        <p:attrNameLst>
                                          <p:attrName>ppt_h</p:attrName>
                                        </p:attrNameLst>
                                      </p:cBhvr>
                                      <p:tavLst>
                                        <p:tav tm="0">
                                          <p:val>
                                            <p:fltVal val="0"/>
                                          </p:val>
                                        </p:tav>
                                        <p:tav tm="100000">
                                          <p:val>
                                            <p:strVal val="#ppt_h"/>
                                          </p:val>
                                        </p:tav>
                                      </p:tavLst>
                                    </p:anim>
                                  </p:childTnLst>
                                </p:cTn>
                              </p:par>
                            </p:childTnLst>
                          </p:cTn>
                        </p:par>
                        <p:par>
                          <p:cTn id="32" fill="hold" nodeType="afterGroup">
                            <p:stCondLst>
                              <p:cond delay="4500"/>
                            </p:stCondLst>
                            <p:childTnLst>
                              <p:par>
                                <p:cTn id="33" presetID="22" presetClass="entr" presetSubtype="2" fill="hold" nodeType="afterEffect">
                                  <p:stCondLst>
                                    <p:cond delay="0"/>
                                  </p:stCondLst>
                                  <p:childTnLst>
                                    <p:set>
                                      <p:cBhvr>
                                        <p:cTn id="34" dur="1" fill="hold">
                                          <p:stCondLst>
                                            <p:cond delay="0"/>
                                          </p:stCondLst>
                                        </p:cTn>
                                        <p:tgtEl>
                                          <p:spTgt spid="15381"/>
                                        </p:tgtEl>
                                        <p:attrNameLst>
                                          <p:attrName>style.visibility</p:attrName>
                                        </p:attrNameLst>
                                      </p:cBhvr>
                                      <p:to>
                                        <p:strVal val="visible"/>
                                      </p:to>
                                    </p:set>
                                    <p:animEffect transition="in" filter="wipe(right)">
                                      <p:cBhvr>
                                        <p:cTn id="35" dur="5000"/>
                                        <p:tgtEl>
                                          <p:spTgt spid="1538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15369">
                                            <p:txEl>
                                              <p:pRg st="1" end="1"/>
                                            </p:txEl>
                                          </p:spTgt>
                                        </p:tgtEl>
                                        <p:attrNameLst>
                                          <p:attrName>style.visibility</p:attrName>
                                        </p:attrNameLst>
                                      </p:cBhvr>
                                      <p:to>
                                        <p:strVal val="visible"/>
                                      </p:to>
                                    </p:set>
                                    <p:anim calcmode="lin" valueType="num">
                                      <p:cBhvr>
                                        <p:cTn id="40" dur="500" fill="hold"/>
                                        <p:tgtEl>
                                          <p:spTgt spid="15369">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1536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7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783D250-0740-4366-BD7D-5EDF510BAD26}"/>
              </a:ext>
            </a:extLst>
          </p:cNvPr>
          <p:cNvSpPr>
            <a:spLocks noGrp="1" noChangeArrowheads="1"/>
          </p:cNvSpPr>
          <p:nvPr>
            <p:ph type="body" idx="1"/>
          </p:nvPr>
        </p:nvSpPr>
        <p:spPr>
          <a:xfrm>
            <a:off x="1752600" y="1219200"/>
            <a:ext cx="8763000" cy="5334000"/>
          </a:xfrm>
        </p:spPr>
        <p:txBody>
          <a:bodyPr/>
          <a:lstStyle/>
          <a:p>
            <a:r>
              <a:rPr lang="en-US" altLang="en-US">
                <a:latin typeface="Times New Roman" panose="02020603050405020304" pitchFamily="18" charset="0"/>
              </a:rPr>
              <a:t>Midianites were a nomadic people from the desert</a:t>
            </a:r>
          </a:p>
          <a:p>
            <a:pPr lvl="1"/>
            <a:r>
              <a:rPr lang="en-US" altLang="en-US">
                <a:latin typeface="Times New Roman" panose="02020603050405020304" pitchFamily="18" charset="0"/>
              </a:rPr>
              <a:t>All these nomadic tribes made their living by caravan trade up and down the trade routes</a:t>
            </a:r>
          </a:p>
          <a:p>
            <a:pPr lvl="1"/>
            <a:r>
              <a:rPr lang="en-US" altLang="en-US">
                <a:latin typeface="Times New Roman" panose="02020603050405020304" pitchFamily="18" charset="0"/>
              </a:rPr>
              <a:t>In this story, they came up the King’s Highway, crossed the Jordan at the ford near Jabbok and stole the crops from the tribes in the central portion of the land</a:t>
            </a:r>
          </a:p>
          <a:p>
            <a:pPr lvl="1"/>
            <a:r>
              <a:rPr lang="en-US" altLang="en-US">
                <a:latin typeface="Times New Roman" panose="02020603050405020304" pitchFamily="18" charset="0"/>
              </a:rPr>
              <a:t>This happened 7 years in a row until the Israelites were forced to hide their harvests in caves or any other place. This oppression went southwest to Gaza</a:t>
            </a:r>
          </a:p>
        </p:txBody>
      </p:sp>
      <p:sp>
        <p:nvSpPr>
          <p:cNvPr id="16387" name="Rectangle 3">
            <a:extLst>
              <a:ext uri="{FF2B5EF4-FFF2-40B4-BE49-F238E27FC236}">
                <a16:creationId xmlns:a16="http://schemas.microsoft.com/office/drawing/2014/main" id="{014DB1CB-9E2E-405D-B6E7-FB68D63D84E0}"/>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6388" name="Rectangle 4">
            <a:extLst>
              <a:ext uri="{FF2B5EF4-FFF2-40B4-BE49-F238E27FC236}">
                <a16:creationId xmlns:a16="http://schemas.microsoft.com/office/drawing/2014/main" id="{5438847F-BCAA-4417-BE1C-EFC41032455A}"/>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6389" name="Rectangle 5">
            <a:extLst>
              <a:ext uri="{FF2B5EF4-FFF2-40B4-BE49-F238E27FC236}">
                <a16:creationId xmlns:a16="http://schemas.microsoft.com/office/drawing/2014/main" id="{9AE4680C-6645-42C1-8B82-CF0EFEDB9ED4}"/>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6390" name="Rectangle 6">
            <a:extLst>
              <a:ext uri="{FF2B5EF4-FFF2-40B4-BE49-F238E27FC236}">
                <a16:creationId xmlns:a16="http://schemas.microsoft.com/office/drawing/2014/main" id="{46A82F79-F5E8-4DA1-8C7D-757BFC32D8E0}"/>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6391" name="Rectangle 7">
            <a:extLst>
              <a:ext uri="{FF2B5EF4-FFF2-40B4-BE49-F238E27FC236}">
                <a16:creationId xmlns:a16="http://schemas.microsoft.com/office/drawing/2014/main" id="{ACD56BE3-F912-4B69-ABAB-DC580DB25E99}"/>
              </a:ext>
            </a:extLst>
          </p:cNvPr>
          <p:cNvSpPr>
            <a:spLocks noChangeArrowheads="1"/>
          </p:cNvSpPr>
          <p:nvPr/>
        </p:nvSpPr>
        <p:spPr bwMode="auto">
          <a:xfrm>
            <a:off x="1828800" y="228600"/>
            <a:ext cx="853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The Early Judges</a:t>
            </a:r>
          </a:p>
        </p:txBody>
      </p:sp>
      <p:sp>
        <p:nvSpPr>
          <p:cNvPr id="16392" name="Line 8">
            <a:extLst>
              <a:ext uri="{FF2B5EF4-FFF2-40B4-BE49-F238E27FC236}">
                <a16:creationId xmlns:a16="http://schemas.microsoft.com/office/drawing/2014/main" id="{2D02FD9E-9026-4277-9747-49F27BFB5016}"/>
              </a:ext>
            </a:extLst>
          </p:cNvPr>
          <p:cNvSpPr>
            <a:spLocks noChangeShapeType="1"/>
          </p:cNvSpPr>
          <p:nvPr/>
        </p:nvSpPr>
        <p:spPr bwMode="auto">
          <a:xfrm>
            <a:off x="1905000" y="1066800"/>
            <a:ext cx="83058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6391"/>
                                        </p:tgtEl>
                                        <p:attrNameLst>
                                          <p:attrName>style.visibility</p:attrName>
                                        </p:attrNameLst>
                                      </p:cBhvr>
                                      <p:to>
                                        <p:strVal val="visible"/>
                                      </p:to>
                                    </p:set>
                                    <p:anim calcmode="lin" valueType="num">
                                      <p:cBhvr>
                                        <p:cTn id="7" dur="500" fill="hold"/>
                                        <p:tgtEl>
                                          <p:spTgt spid="16391"/>
                                        </p:tgtEl>
                                        <p:attrNameLst>
                                          <p:attrName>ppt_w</p:attrName>
                                        </p:attrNameLst>
                                      </p:cBhvr>
                                      <p:tavLst>
                                        <p:tav tm="0">
                                          <p:val>
                                            <p:fltVal val="0"/>
                                          </p:val>
                                        </p:tav>
                                        <p:tav tm="100000">
                                          <p:val>
                                            <p:strVal val="#ppt_w"/>
                                          </p:val>
                                        </p:tav>
                                      </p:tavLst>
                                    </p:anim>
                                    <p:anim calcmode="lin" valueType="num">
                                      <p:cBhvr>
                                        <p:cTn id="8" dur="500" fill="hold"/>
                                        <p:tgtEl>
                                          <p:spTgt spid="1639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6392"/>
                                        </p:tgtEl>
                                        <p:attrNameLst>
                                          <p:attrName>style.visibility</p:attrName>
                                        </p:attrNameLst>
                                      </p:cBhvr>
                                      <p:to>
                                        <p:strVal val="visible"/>
                                      </p:to>
                                    </p:set>
                                    <p:anim calcmode="lin" valueType="num">
                                      <p:cBhvr>
                                        <p:cTn id="12" dur="500" fill="hold"/>
                                        <p:tgtEl>
                                          <p:spTgt spid="16392"/>
                                        </p:tgtEl>
                                        <p:attrNameLst>
                                          <p:attrName>ppt_w</p:attrName>
                                        </p:attrNameLst>
                                      </p:cBhvr>
                                      <p:tavLst>
                                        <p:tav tm="0">
                                          <p:val>
                                            <p:fltVal val="0"/>
                                          </p:val>
                                        </p:tav>
                                        <p:tav tm="100000">
                                          <p:val>
                                            <p:strVal val="#ppt_w"/>
                                          </p:val>
                                        </p:tav>
                                      </p:tavLst>
                                    </p:anim>
                                    <p:anim calcmode="lin" valueType="num">
                                      <p:cBhvr>
                                        <p:cTn id="13" dur="500" fill="hold"/>
                                        <p:tgtEl>
                                          <p:spTgt spid="1639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16386">
                                            <p:txEl>
                                              <p:pRg st="0" end="0"/>
                                            </p:txEl>
                                          </p:spTgt>
                                        </p:tgtEl>
                                        <p:attrNameLst>
                                          <p:attrName>style.visibility</p:attrName>
                                        </p:attrNameLst>
                                      </p:cBhvr>
                                      <p:to>
                                        <p:strVal val="visible"/>
                                      </p:to>
                                    </p:set>
                                    <p:animEffect transition="in" filter="dissolve">
                                      <p:cBhvr>
                                        <p:cTn id="17" dur="500"/>
                                        <p:tgtEl>
                                          <p:spTgt spid="16386">
                                            <p:txEl>
                                              <p:pRg st="0" end="0"/>
                                            </p:txEl>
                                          </p:spTgt>
                                        </p:tgtEl>
                                      </p:cBhvr>
                                    </p:animEffect>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16386">
                                            <p:txEl>
                                              <p:pRg st="1" end="1"/>
                                            </p:txEl>
                                          </p:spTgt>
                                        </p:tgtEl>
                                        <p:attrNameLst>
                                          <p:attrName>style.visibility</p:attrName>
                                        </p:attrNameLst>
                                      </p:cBhvr>
                                      <p:to>
                                        <p:strVal val="visible"/>
                                      </p:to>
                                    </p:set>
                                    <p:anim calcmode="lin" valueType="num">
                                      <p:cBhvr>
                                        <p:cTn id="21" dur="500" fill="hold"/>
                                        <p:tgtEl>
                                          <p:spTgt spid="1638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638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6386">
                                            <p:txEl>
                                              <p:pRg st="2" end="2"/>
                                            </p:txEl>
                                          </p:spTgt>
                                        </p:tgtEl>
                                        <p:attrNameLst>
                                          <p:attrName>style.visibility</p:attrName>
                                        </p:attrNameLst>
                                      </p:cBhvr>
                                      <p:to>
                                        <p:strVal val="visible"/>
                                      </p:to>
                                    </p:set>
                                    <p:anim calcmode="lin" valueType="num">
                                      <p:cBhvr>
                                        <p:cTn id="27" dur="500" fill="hold"/>
                                        <p:tgtEl>
                                          <p:spTgt spid="16386">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638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16386">
                                            <p:txEl>
                                              <p:pRg st="3" end="3"/>
                                            </p:txEl>
                                          </p:spTgt>
                                        </p:tgtEl>
                                        <p:attrNameLst>
                                          <p:attrName>style.visibility</p:attrName>
                                        </p:attrNameLst>
                                      </p:cBhvr>
                                      <p:to>
                                        <p:strVal val="visible"/>
                                      </p:to>
                                    </p:set>
                                    <p:anim calcmode="lin" valueType="num">
                                      <p:cBhvr>
                                        <p:cTn id="33" dur="500" fill="hold"/>
                                        <p:tgtEl>
                                          <p:spTgt spid="16386">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638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13">
            <a:extLst>
              <a:ext uri="{FF2B5EF4-FFF2-40B4-BE49-F238E27FC236}">
                <a16:creationId xmlns:a16="http://schemas.microsoft.com/office/drawing/2014/main" id="{67D08398-436E-4DFA-9F77-5432C5C1C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76" y="304800"/>
            <a:ext cx="4619625" cy="62484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a:extLst>
              <a:ext uri="{FF2B5EF4-FFF2-40B4-BE49-F238E27FC236}">
                <a16:creationId xmlns:a16="http://schemas.microsoft.com/office/drawing/2014/main" id="{DFB03A87-088C-484F-ACDD-FFF6118A895A}"/>
              </a:ext>
            </a:extLst>
          </p:cNvPr>
          <p:cNvSpPr>
            <a:spLocks noGrp="1" noChangeArrowheads="1"/>
          </p:cNvSpPr>
          <p:nvPr>
            <p:ph type="ctrTitle"/>
          </p:nvPr>
        </p:nvSpPr>
        <p:spPr>
          <a:xfrm>
            <a:off x="1828800" y="152400"/>
            <a:ext cx="3810000" cy="2743200"/>
          </a:xfrm>
          <a:effectLst>
            <a:outerShdw dist="35921" dir="2700000" algn="ctr" rotWithShape="0">
              <a:schemeClr val="bg1"/>
            </a:outerShdw>
          </a:effectLst>
        </p:spPr>
        <p:txBody>
          <a:bodyPr anchor="ctr"/>
          <a:lstStyle/>
          <a:p>
            <a:r>
              <a:rPr lang="en-US" altLang="en-US" sz="4800" b="1">
                <a:latin typeface="Times New Roman" panose="02020603050405020304" pitchFamily="18" charset="0"/>
              </a:rPr>
              <a:t>The Land Promise Fulfilled</a:t>
            </a:r>
          </a:p>
        </p:txBody>
      </p:sp>
      <p:sp>
        <p:nvSpPr>
          <p:cNvPr id="2051" name="Rectangle 3">
            <a:extLst>
              <a:ext uri="{FF2B5EF4-FFF2-40B4-BE49-F238E27FC236}">
                <a16:creationId xmlns:a16="http://schemas.microsoft.com/office/drawing/2014/main" id="{4FA93D45-265F-4331-B671-17324DF60B20}"/>
              </a:ext>
            </a:extLst>
          </p:cNvPr>
          <p:cNvSpPr>
            <a:spLocks noGrp="1" noChangeArrowheads="1"/>
          </p:cNvSpPr>
          <p:nvPr>
            <p:ph type="subTitle" idx="1"/>
          </p:nvPr>
        </p:nvSpPr>
        <p:spPr>
          <a:xfrm>
            <a:off x="1828800" y="2895600"/>
            <a:ext cx="3810000" cy="1066800"/>
          </a:xfrm>
        </p:spPr>
        <p:txBody>
          <a:bodyPr/>
          <a:lstStyle/>
          <a:p>
            <a:pPr>
              <a:lnSpc>
                <a:spcPct val="90000"/>
              </a:lnSpc>
            </a:pPr>
            <a:endParaRPr lang="en-US" altLang="en-US" sz="800" b="1" dirty="0">
              <a:latin typeface="Times New Roman" panose="02020603050405020304" pitchFamily="18" charset="0"/>
            </a:endParaRPr>
          </a:p>
          <a:p>
            <a:pPr>
              <a:lnSpc>
                <a:spcPct val="90000"/>
              </a:lnSpc>
            </a:pPr>
            <a:r>
              <a:rPr lang="en-US" altLang="en-US" sz="2800" i="1" dirty="0">
                <a:latin typeface="Times New Roman" panose="02020603050405020304" pitchFamily="18" charset="0"/>
              </a:rPr>
              <a:t>Joshua 13-24</a:t>
            </a:r>
          </a:p>
        </p:txBody>
      </p:sp>
      <p:sp>
        <p:nvSpPr>
          <p:cNvPr id="2052" name="Rectangle 4">
            <a:extLst>
              <a:ext uri="{FF2B5EF4-FFF2-40B4-BE49-F238E27FC236}">
                <a16:creationId xmlns:a16="http://schemas.microsoft.com/office/drawing/2014/main" id="{D41C6061-48E9-4E19-B291-055EF2BE07EE}"/>
              </a:ext>
            </a:extLst>
          </p:cNvPr>
          <p:cNvSpPr>
            <a:spLocks noChangeArrowheads="1"/>
          </p:cNvSpPr>
          <p:nvPr/>
        </p:nvSpPr>
        <p:spPr bwMode="auto">
          <a:xfrm>
            <a:off x="15240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053" name="Rectangle 5">
            <a:extLst>
              <a:ext uri="{FF2B5EF4-FFF2-40B4-BE49-F238E27FC236}">
                <a16:creationId xmlns:a16="http://schemas.microsoft.com/office/drawing/2014/main" id="{DCDACD4A-6753-402D-99CF-07311C04450D}"/>
              </a:ext>
            </a:extLst>
          </p:cNvPr>
          <p:cNvSpPr>
            <a:spLocks noChangeArrowheads="1"/>
          </p:cNvSpPr>
          <p:nvPr/>
        </p:nvSpPr>
        <p:spPr bwMode="auto">
          <a:xfrm>
            <a:off x="104394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055" name="Rectangle 7">
            <a:extLst>
              <a:ext uri="{FF2B5EF4-FFF2-40B4-BE49-F238E27FC236}">
                <a16:creationId xmlns:a16="http://schemas.microsoft.com/office/drawing/2014/main" id="{28005FA4-304B-4A08-90E6-93A5E6F2A976}"/>
              </a:ext>
            </a:extLst>
          </p:cNvPr>
          <p:cNvSpPr>
            <a:spLocks noChangeArrowheads="1"/>
          </p:cNvSpPr>
          <p:nvPr/>
        </p:nvSpPr>
        <p:spPr bwMode="auto">
          <a:xfrm>
            <a:off x="1524000" y="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056" name="Rectangle 8">
            <a:extLst>
              <a:ext uri="{FF2B5EF4-FFF2-40B4-BE49-F238E27FC236}">
                <a16:creationId xmlns:a16="http://schemas.microsoft.com/office/drawing/2014/main" id="{F413BE5B-701D-4780-90E8-CBDD62EB34A5}"/>
              </a:ext>
            </a:extLst>
          </p:cNvPr>
          <p:cNvSpPr>
            <a:spLocks noChangeArrowheads="1"/>
          </p:cNvSpPr>
          <p:nvPr/>
        </p:nvSpPr>
        <p:spPr bwMode="auto">
          <a:xfrm>
            <a:off x="1524000" y="662940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7F88A07-3EBD-4A3E-A48D-337BDD60D1FF}"/>
              </a:ext>
            </a:extLst>
          </p:cNvPr>
          <p:cNvSpPr>
            <a:spLocks noGrp="1" noChangeArrowheads="1"/>
          </p:cNvSpPr>
          <p:nvPr>
            <p:ph type="body" idx="1"/>
          </p:nvPr>
        </p:nvSpPr>
        <p:spPr>
          <a:xfrm>
            <a:off x="5334000" y="1219200"/>
            <a:ext cx="5105400" cy="5334000"/>
          </a:xfrm>
        </p:spPr>
        <p:txBody>
          <a:bodyPr/>
          <a:lstStyle/>
          <a:p>
            <a:r>
              <a:rPr lang="en-US" altLang="en-US">
                <a:latin typeface="Times New Roman" panose="02020603050405020304" pitchFamily="18" charset="0"/>
              </a:rPr>
              <a:t>Gideon was of the tribe of Manasseh</a:t>
            </a:r>
          </a:p>
          <a:p>
            <a:pPr lvl="1"/>
            <a:r>
              <a:rPr lang="en-US" altLang="en-US">
                <a:latin typeface="Times New Roman" panose="02020603050405020304" pitchFamily="18" charset="0"/>
              </a:rPr>
              <a:t>Midianites had camped in the Valley of Jezreel</a:t>
            </a:r>
          </a:p>
          <a:p>
            <a:pPr lvl="1"/>
            <a:r>
              <a:rPr lang="en-US" altLang="en-US">
                <a:latin typeface="Times New Roman" panose="02020603050405020304" pitchFamily="18" charset="0"/>
              </a:rPr>
              <a:t>Gideon called his army from the tribes of Asher, Zebulun, Manasseh and Naphtali</a:t>
            </a:r>
          </a:p>
          <a:p>
            <a:pPr lvl="1"/>
            <a:endParaRPr lang="en-US" altLang="en-US">
              <a:latin typeface="Times New Roman" panose="02020603050405020304" pitchFamily="18" charset="0"/>
            </a:endParaRPr>
          </a:p>
        </p:txBody>
      </p:sp>
      <p:sp>
        <p:nvSpPr>
          <p:cNvPr id="17411" name="Rectangle 3">
            <a:extLst>
              <a:ext uri="{FF2B5EF4-FFF2-40B4-BE49-F238E27FC236}">
                <a16:creationId xmlns:a16="http://schemas.microsoft.com/office/drawing/2014/main" id="{93E86A87-56BF-4675-AF2D-2CA9415BBDA2}"/>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7412" name="Rectangle 4">
            <a:extLst>
              <a:ext uri="{FF2B5EF4-FFF2-40B4-BE49-F238E27FC236}">
                <a16:creationId xmlns:a16="http://schemas.microsoft.com/office/drawing/2014/main" id="{90FD8E03-C7FF-45B4-AB6C-E2D327DFE163}"/>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7413" name="Rectangle 5">
            <a:extLst>
              <a:ext uri="{FF2B5EF4-FFF2-40B4-BE49-F238E27FC236}">
                <a16:creationId xmlns:a16="http://schemas.microsoft.com/office/drawing/2014/main" id="{1F58D988-C817-4979-B47A-1C90ED4F0BAD}"/>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7414" name="Rectangle 6">
            <a:extLst>
              <a:ext uri="{FF2B5EF4-FFF2-40B4-BE49-F238E27FC236}">
                <a16:creationId xmlns:a16="http://schemas.microsoft.com/office/drawing/2014/main" id="{4C5ED7AF-4AEF-41FA-ACDA-CA13B1199B03}"/>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7415" name="Rectangle 7">
            <a:extLst>
              <a:ext uri="{FF2B5EF4-FFF2-40B4-BE49-F238E27FC236}">
                <a16:creationId xmlns:a16="http://schemas.microsoft.com/office/drawing/2014/main" id="{41A8CA5B-1DB3-47E3-B5CE-44EB8B214BE6}"/>
              </a:ext>
            </a:extLst>
          </p:cNvPr>
          <p:cNvSpPr>
            <a:spLocks noChangeArrowheads="1"/>
          </p:cNvSpPr>
          <p:nvPr/>
        </p:nvSpPr>
        <p:spPr bwMode="auto">
          <a:xfrm>
            <a:off x="1828800" y="228600"/>
            <a:ext cx="853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The Early Judges</a:t>
            </a:r>
          </a:p>
        </p:txBody>
      </p:sp>
      <p:sp>
        <p:nvSpPr>
          <p:cNvPr id="17416" name="Line 8">
            <a:extLst>
              <a:ext uri="{FF2B5EF4-FFF2-40B4-BE49-F238E27FC236}">
                <a16:creationId xmlns:a16="http://schemas.microsoft.com/office/drawing/2014/main" id="{CF2681E0-70BF-4F4E-B77F-6C8252C69C00}"/>
              </a:ext>
            </a:extLst>
          </p:cNvPr>
          <p:cNvSpPr>
            <a:spLocks noChangeShapeType="1"/>
          </p:cNvSpPr>
          <p:nvPr/>
        </p:nvSpPr>
        <p:spPr bwMode="auto">
          <a:xfrm>
            <a:off x="1905000" y="1066800"/>
            <a:ext cx="83058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17418" name="Picture 10">
            <a:extLst>
              <a:ext uri="{FF2B5EF4-FFF2-40B4-BE49-F238E27FC236}">
                <a16:creationId xmlns:a16="http://schemas.microsoft.com/office/drawing/2014/main" id="{6FFF1A48-8D3F-4058-B86B-6A47B4E36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93838"/>
            <a:ext cx="3505200"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9" name="Rectangle 11">
            <a:extLst>
              <a:ext uri="{FF2B5EF4-FFF2-40B4-BE49-F238E27FC236}">
                <a16:creationId xmlns:a16="http://schemas.microsoft.com/office/drawing/2014/main" id="{CCD0DA2F-43E9-47F6-BF4D-791C35D8FEE8}"/>
              </a:ext>
            </a:extLst>
          </p:cNvPr>
          <p:cNvSpPr>
            <a:spLocks noChangeArrowheads="1"/>
          </p:cNvSpPr>
          <p:nvPr/>
        </p:nvSpPr>
        <p:spPr bwMode="auto">
          <a:xfrm>
            <a:off x="1752600" y="4648200"/>
            <a:ext cx="8686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fontAlgn="base">
              <a:spcAft>
                <a:spcPct val="0"/>
              </a:spcAft>
            </a:pPr>
            <a:r>
              <a:rPr lang="en-US" altLang="en-US">
                <a:solidFill>
                  <a:srgbClr val="000000"/>
                </a:solidFill>
                <a:latin typeface="Times New Roman" panose="02020603050405020304" pitchFamily="18" charset="0"/>
              </a:rPr>
              <a:t>God, wanting all Israel to realize their total dependence on Him sent all but </a:t>
            </a:r>
            <a:r>
              <a:rPr lang="en-US" altLang="en-US" b="1">
                <a:solidFill>
                  <a:srgbClr val="000000"/>
                </a:solidFill>
                <a:latin typeface="Times New Roman" panose="02020603050405020304" pitchFamily="18" charset="0"/>
              </a:rPr>
              <a:t>300</a:t>
            </a:r>
            <a:r>
              <a:rPr lang="en-US" altLang="en-US">
                <a:solidFill>
                  <a:srgbClr val="000000"/>
                </a:solidFill>
                <a:latin typeface="Times New Roman" panose="02020603050405020304" pitchFamily="18" charset="0"/>
              </a:rPr>
              <a:t> of Gideon’s men home</a:t>
            </a:r>
          </a:p>
          <a:p>
            <a:pPr lvl="1" fontAlgn="base">
              <a:spcAft>
                <a:spcPct val="0"/>
              </a:spcAft>
            </a:pPr>
            <a:r>
              <a:rPr lang="en-US" altLang="en-US">
                <a:solidFill>
                  <a:srgbClr val="000000"/>
                </a:solidFill>
                <a:latin typeface="Times New Roman" panose="02020603050405020304" pitchFamily="18" charset="0"/>
              </a:rPr>
              <a:t>They made a surprise attack on the enemy at night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p:cTn id="7" dur="500" fill="hold"/>
                                        <p:tgtEl>
                                          <p:spTgt spid="17415"/>
                                        </p:tgtEl>
                                        <p:attrNameLst>
                                          <p:attrName>ppt_w</p:attrName>
                                        </p:attrNameLst>
                                      </p:cBhvr>
                                      <p:tavLst>
                                        <p:tav tm="0">
                                          <p:val>
                                            <p:fltVal val="0"/>
                                          </p:val>
                                        </p:tav>
                                        <p:tav tm="100000">
                                          <p:val>
                                            <p:strVal val="#ppt_w"/>
                                          </p:val>
                                        </p:tav>
                                      </p:tavLst>
                                    </p:anim>
                                    <p:anim calcmode="lin" valueType="num">
                                      <p:cBhvr>
                                        <p:cTn id="8" dur="500" fill="hold"/>
                                        <p:tgtEl>
                                          <p:spTgt spid="1741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7416"/>
                                        </p:tgtEl>
                                        <p:attrNameLst>
                                          <p:attrName>style.visibility</p:attrName>
                                        </p:attrNameLst>
                                      </p:cBhvr>
                                      <p:to>
                                        <p:strVal val="visible"/>
                                      </p:to>
                                    </p:set>
                                    <p:anim calcmode="lin" valueType="num">
                                      <p:cBhvr>
                                        <p:cTn id="12" dur="500" fill="hold"/>
                                        <p:tgtEl>
                                          <p:spTgt spid="17416"/>
                                        </p:tgtEl>
                                        <p:attrNameLst>
                                          <p:attrName>ppt_w</p:attrName>
                                        </p:attrNameLst>
                                      </p:cBhvr>
                                      <p:tavLst>
                                        <p:tav tm="0">
                                          <p:val>
                                            <p:fltVal val="0"/>
                                          </p:val>
                                        </p:tav>
                                        <p:tav tm="100000">
                                          <p:val>
                                            <p:strVal val="#ppt_w"/>
                                          </p:val>
                                        </p:tav>
                                      </p:tavLst>
                                    </p:anim>
                                    <p:anim calcmode="lin" valueType="num">
                                      <p:cBhvr>
                                        <p:cTn id="13" dur="500" fill="hold"/>
                                        <p:tgtEl>
                                          <p:spTgt spid="17416"/>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7418"/>
                                        </p:tgtEl>
                                        <p:attrNameLst>
                                          <p:attrName>style.visibility</p:attrName>
                                        </p:attrNameLst>
                                      </p:cBhvr>
                                      <p:to>
                                        <p:strVal val="visible"/>
                                      </p:to>
                                    </p:set>
                                    <p:animEffect transition="in" filter="fade">
                                      <p:cBhvr>
                                        <p:cTn id="17" dur="2000"/>
                                        <p:tgtEl>
                                          <p:spTgt spid="17418"/>
                                        </p:tgtEl>
                                      </p:cBhvr>
                                    </p:animEffect>
                                  </p:childTnLst>
                                </p:cTn>
                              </p:par>
                            </p:childTnLst>
                          </p:cTn>
                        </p:par>
                        <p:par>
                          <p:cTn id="18" fill="hold" nodeType="afterGroup">
                            <p:stCondLst>
                              <p:cond delay="3000"/>
                            </p:stCondLst>
                            <p:childTnLst>
                              <p:par>
                                <p:cTn id="19" presetID="9" presetClass="entr" presetSubtype="0" fill="hold" nodeType="afterEffect">
                                  <p:stCondLst>
                                    <p:cond delay="0"/>
                                  </p:stCondLst>
                                  <p:childTnLst>
                                    <p:set>
                                      <p:cBhvr>
                                        <p:cTn id="20" dur="1" fill="hold">
                                          <p:stCondLst>
                                            <p:cond delay="0"/>
                                          </p:stCondLst>
                                        </p:cTn>
                                        <p:tgtEl>
                                          <p:spTgt spid="17410">
                                            <p:txEl>
                                              <p:pRg st="0" end="0"/>
                                            </p:txEl>
                                          </p:spTgt>
                                        </p:tgtEl>
                                        <p:attrNameLst>
                                          <p:attrName>style.visibility</p:attrName>
                                        </p:attrNameLst>
                                      </p:cBhvr>
                                      <p:to>
                                        <p:strVal val="visible"/>
                                      </p:to>
                                    </p:set>
                                    <p:animEffect transition="in" filter="dissolve">
                                      <p:cBhvr>
                                        <p:cTn id="21" dur="500"/>
                                        <p:tgtEl>
                                          <p:spTgt spid="17410">
                                            <p:txEl>
                                              <p:pRg st="0" end="0"/>
                                            </p:txEl>
                                          </p:spTgt>
                                        </p:tgtEl>
                                      </p:cBhvr>
                                    </p:animEffect>
                                  </p:childTnLst>
                                </p:cTn>
                              </p:par>
                            </p:childTnLst>
                          </p:cTn>
                        </p:par>
                        <p:par>
                          <p:cTn id="22" fill="hold" nodeType="afterGroup">
                            <p:stCondLst>
                              <p:cond delay="3500"/>
                            </p:stCondLst>
                            <p:childTnLst>
                              <p:par>
                                <p:cTn id="23" presetID="23" presetClass="entr" presetSubtype="16" fill="hold" nodeType="afterEffect">
                                  <p:stCondLst>
                                    <p:cond delay="0"/>
                                  </p:stCondLst>
                                  <p:childTnLst>
                                    <p:set>
                                      <p:cBhvr>
                                        <p:cTn id="24" dur="1" fill="hold">
                                          <p:stCondLst>
                                            <p:cond delay="0"/>
                                          </p:stCondLst>
                                        </p:cTn>
                                        <p:tgtEl>
                                          <p:spTgt spid="17410">
                                            <p:txEl>
                                              <p:pRg st="1" end="1"/>
                                            </p:txEl>
                                          </p:spTgt>
                                        </p:tgtEl>
                                        <p:attrNameLst>
                                          <p:attrName>style.visibility</p:attrName>
                                        </p:attrNameLst>
                                      </p:cBhvr>
                                      <p:to>
                                        <p:strVal val="visible"/>
                                      </p:to>
                                    </p:set>
                                    <p:anim calcmode="lin" valueType="num">
                                      <p:cBhvr>
                                        <p:cTn id="25" dur="500" fill="hold"/>
                                        <p:tgtEl>
                                          <p:spTgt spid="17410">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1741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7410">
                                            <p:txEl>
                                              <p:pRg st="2" end="2"/>
                                            </p:txEl>
                                          </p:spTgt>
                                        </p:tgtEl>
                                        <p:attrNameLst>
                                          <p:attrName>style.visibility</p:attrName>
                                        </p:attrNameLst>
                                      </p:cBhvr>
                                      <p:to>
                                        <p:strVal val="visible"/>
                                      </p:to>
                                    </p:set>
                                    <p:anim calcmode="lin" valueType="num">
                                      <p:cBhvr>
                                        <p:cTn id="31" dur="500" fill="hold"/>
                                        <p:tgtEl>
                                          <p:spTgt spid="17410">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741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7419">
                                            <p:txEl>
                                              <p:pRg st="0" end="0"/>
                                            </p:txEl>
                                          </p:spTgt>
                                        </p:tgtEl>
                                        <p:attrNameLst>
                                          <p:attrName>style.visibility</p:attrName>
                                        </p:attrNameLst>
                                      </p:cBhvr>
                                      <p:to>
                                        <p:strVal val="visible"/>
                                      </p:to>
                                    </p:set>
                                    <p:anim calcmode="lin" valueType="num">
                                      <p:cBhvr>
                                        <p:cTn id="37" dur="500" fill="hold"/>
                                        <p:tgtEl>
                                          <p:spTgt spid="17419">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74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17419">
                                            <p:txEl>
                                              <p:pRg st="1" end="1"/>
                                            </p:txEl>
                                          </p:spTgt>
                                        </p:tgtEl>
                                        <p:attrNameLst>
                                          <p:attrName>style.visibility</p:attrName>
                                        </p:attrNameLst>
                                      </p:cBhvr>
                                      <p:to>
                                        <p:strVal val="visible"/>
                                      </p:to>
                                    </p:set>
                                    <p:anim calcmode="lin" valueType="num">
                                      <p:cBhvr>
                                        <p:cTn id="43" dur="500" fill="hold"/>
                                        <p:tgtEl>
                                          <p:spTgt spid="17419">
                                            <p:txEl>
                                              <p:pRg st="1" end="1"/>
                                            </p:txEl>
                                          </p:spTgt>
                                        </p:tgtEl>
                                        <p:attrNameLst>
                                          <p:attrName>ppt_w</p:attrName>
                                        </p:attrNameLst>
                                      </p:cBhvr>
                                      <p:tavLst>
                                        <p:tav tm="0">
                                          <p:val>
                                            <p:fltVal val="0"/>
                                          </p:val>
                                        </p:tav>
                                        <p:tav tm="100000">
                                          <p:val>
                                            <p:strVal val="#ppt_w"/>
                                          </p:val>
                                        </p:tav>
                                      </p:tavLst>
                                    </p:anim>
                                    <p:anim calcmode="lin" valueType="num">
                                      <p:cBhvr>
                                        <p:cTn id="44" dur="500" fill="hold"/>
                                        <p:tgtEl>
                                          <p:spTgt spid="1741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AAB6507-40FE-43F7-A2E2-365AC3B0DBA6}"/>
              </a:ext>
            </a:extLst>
          </p:cNvPr>
          <p:cNvSpPr>
            <a:spLocks noGrp="1" noChangeArrowheads="1"/>
          </p:cNvSpPr>
          <p:nvPr>
            <p:ph type="body" idx="1"/>
          </p:nvPr>
        </p:nvSpPr>
        <p:spPr>
          <a:xfrm>
            <a:off x="5562600" y="1219200"/>
            <a:ext cx="4800600" cy="5334000"/>
          </a:xfrm>
        </p:spPr>
        <p:txBody>
          <a:bodyPr/>
          <a:lstStyle/>
          <a:p>
            <a:pPr lvl="1"/>
            <a:r>
              <a:rPr lang="en-US" altLang="en-US">
                <a:latin typeface="Times New Roman" panose="02020603050405020304" pitchFamily="18" charset="0"/>
              </a:rPr>
              <a:t>They fled toward the Jordan and turned south to the ford of the Jabbok</a:t>
            </a:r>
          </a:p>
          <a:p>
            <a:pPr lvl="2"/>
            <a:r>
              <a:rPr lang="en-US" altLang="en-US">
                <a:latin typeface="Times New Roman" panose="02020603050405020304" pitchFamily="18" charset="0"/>
              </a:rPr>
              <a:t>Men from Naphtali, Asher, Manasseh rejoined Gideon and were pursuing the enemy</a:t>
            </a:r>
          </a:p>
          <a:p>
            <a:pPr lvl="2"/>
            <a:r>
              <a:rPr lang="en-US" altLang="en-US">
                <a:latin typeface="Times New Roman" panose="02020603050405020304" pitchFamily="18" charset="0"/>
              </a:rPr>
              <a:t>Men from Ephraim stopped the enemy at the fords of the Jordan</a:t>
            </a:r>
          </a:p>
        </p:txBody>
      </p:sp>
      <p:sp>
        <p:nvSpPr>
          <p:cNvPr id="18435" name="Rectangle 3">
            <a:extLst>
              <a:ext uri="{FF2B5EF4-FFF2-40B4-BE49-F238E27FC236}">
                <a16:creationId xmlns:a16="http://schemas.microsoft.com/office/drawing/2014/main" id="{F72A48BB-CA16-47B6-8D6C-064DFA86D95B}"/>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8436" name="Rectangle 4">
            <a:extLst>
              <a:ext uri="{FF2B5EF4-FFF2-40B4-BE49-F238E27FC236}">
                <a16:creationId xmlns:a16="http://schemas.microsoft.com/office/drawing/2014/main" id="{1729D83B-D346-4D75-8CE1-1E226793FA72}"/>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8437" name="Rectangle 5">
            <a:extLst>
              <a:ext uri="{FF2B5EF4-FFF2-40B4-BE49-F238E27FC236}">
                <a16:creationId xmlns:a16="http://schemas.microsoft.com/office/drawing/2014/main" id="{C1AB249D-50F6-4708-BDBC-A89C82BB53B0}"/>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8438" name="Rectangle 6">
            <a:extLst>
              <a:ext uri="{FF2B5EF4-FFF2-40B4-BE49-F238E27FC236}">
                <a16:creationId xmlns:a16="http://schemas.microsoft.com/office/drawing/2014/main" id="{D6D089D7-B33F-482B-BCEE-ED2ACC2BAB94}"/>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8439" name="Rectangle 7">
            <a:extLst>
              <a:ext uri="{FF2B5EF4-FFF2-40B4-BE49-F238E27FC236}">
                <a16:creationId xmlns:a16="http://schemas.microsoft.com/office/drawing/2014/main" id="{A0C8CF90-2D96-48AF-AA5B-4FBFC3F2E90C}"/>
              </a:ext>
            </a:extLst>
          </p:cNvPr>
          <p:cNvSpPr>
            <a:spLocks noChangeArrowheads="1"/>
          </p:cNvSpPr>
          <p:nvPr/>
        </p:nvSpPr>
        <p:spPr bwMode="auto">
          <a:xfrm>
            <a:off x="1828800" y="228600"/>
            <a:ext cx="853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The Early Judges</a:t>
            </a:r>
          </a:p>
        </p:txBody>
      </p:sp>
      <p:sp>
        <p:nvSpPr>
          <p:cNvPr id="18440" name="Line 8">
            <a:extLst>
              <a:ext uri="{FF2B5EF4-FFF2-40B4-BE49-F238E27FC236}">
                <a16:creationId xmlns:a16="http://schemas.microsoft.com/office/drawing/2014/main" id="{F48FCBF7-5CBA-46C2-A91A-CFA1DA92C4D5}"/>
              </a:ext>
            </a:extLst>
          </p:cNvPr>
          <p:cNvSpPr>
            <a:spLocks noChangeShapeType="1"/>
          </p:cNvSpPr>
          <p:nvPr/>
        </p:nvSpPr>
        <p:spPr bwMode="auto">
          <a:xfrm>
            <a:off x="1905000" y="1066800"/>
            <a:ext cx="83058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18442" name="Picture 10">
            <a:extLst>
              <a:ext uri="{FF2B5EF4-FFF2-40B4-BE49-F238E27FC236}">
                <a16:creationId xmlns:a16="http://schemas.microsoft.com/office/drawing/2014/main" id="{AAAD6589-2A71-4A46-9A2F-DB77501CF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0"/>
            <a:ext cx="4038600"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3" name="Rectangle 11">
            <a:extLst>
              <a:ext uri="{FF2B5EF4-FFF2-40B4-BE49-F238E27FC236}">
                <a16:creationId xmlns:a16="http://schemas.microsoft.com/office/drawing/2014/main" id="{F6A1F3EB-F4C5-4B61-BC76-723207364890}"/>
              </a:ext>
            </a:extLst>
          </p:cNvPr>
          <p:cNvSpPr>
            <a:spLocks noChangeArrowheads="1"/>
          </p:cNvSpPr>
          <p:nvPr/>
        </p:nvSpPr>
        <p:spPr bwMode="auto">
          <a:xfrm>
            <a:off x="1828800" y="5334000"/>
            <a:ext cx="8458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2" fontAlgn="base">
              <a:spcAft>
                <a:spcPct val="0"/>
              </a:spcAft>
            </a:pPr>
            <a:r>
              <a:rPr lang="en-US" altLang="en-US">
                <a:solidFill>
                  <a:srgbClr val="000000"/>
                </a:solidFill>
                <a:latin typeface="Times New Roman" panose="02020603050405020304" pitchFamily="18" charset="0"/>
              </a:rPr>
              <a:t>Gideon and his army caught and destroyed the enemy and they took much spoil from them</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p:cTn id="7" dur="500" fill="hold"/>
                                        <p:tgtEl>
                                          <p:spTgt spid="18439"/>
                                        </p:tgtEl>
                                        <p:attrNameLst>
                                          <p:attrName>ppt_w</p:attrName>
                                        </p:attrNameLst>
                                      </p:cBhvr>
                                      <p:tavLst>
                                        <p:tav tm="0">
                                          <p:val>
                                            <p:fltVal val="0"/>
                                          </p:val>
                                        </p:tav>
                                        <p:tav tm="100000">
                                          <p:val>
                                            <p:strVal val="#ppt_w"/>
                                          </p:val>
                                        </p:tav>
                                      </p:tavLst>
                                    </p:anim>
                                    <p:anim calcmode="lin" valueType="num">
                                      <p:cBhvr>
                                        <p:cTn id="8" dur="500" fill="hold"/>
                                        <p:tgtEl>
                                          <p:spTgt spid="1843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8440"/>
                                        </p:tgtEl>
                                        <p:attrNameLst>
                                          <p:attrName>style.visibility</p:attrName>
                                        </p:attrNameLst>
                                      </p:cBhvr>
                                      <p:to>
                                        <p:strVal val="visible"/>
                                      </p:to>
                                    </p:set>
                                    <p:anim calcmode="lin" valueType="num">
                                      <p:cBhvr>
                                        <p:cTn id="12" dur="500" fill="hold"/>
                                        <p:tgtEl>
                                          <p:spTgt spid="18440"/>
                                        </p:tgtEl>
                                        <p:attrNameLst>
                                          <p:attrName>ppt_w</p:attrName>
                                        </p:attrNameLst>
                                      </p:cBhvr>
                                      <p:tavLst>
                                        <p:tav tm="0">
                                          <p:val>
                                            <p:fltVal val="0"/>
                                          </p:val>
                                        </p:tav>
                                        <p:tav tm="100000">
                                          <p:val>
                                            <p:strVal val="#ppt_w"/>
                                          </p:val>
                                        </p:tav>
                                      </p:tavLst>
                                    </p:anim>
                                    <p:anim calcmode="lin" valueType="num">
                                      <p:cBhvr>
                                        <p:cTn id="13" dur="500" fill="hold"/>
                                        <p:tgtEl>
                                          <p:spTgt spid="18440"/>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8442"/>
                                        </p:tgtEl>
                                        <p:attrNameLst>
                                          <p:attrName>style.visibility</p:attrName>
                                        </p:attrNameLst>
                                      </p:cBhvr>
                                      <p:to>
                                        <p:strVal val="visible"/>
                                      </p:to>
                                    </p:set>
                                    <p:animEffect transition="in" filter="fade">
                                      <p:cBhvr>
                                        <p:cTn id="17" dur="2000"/>
                                        <p:tgtEl>
                                          <p:spTgt spid="18442"/>
                                        </p:tgtEl>
                                      </p:cBhvr>
                                    </p:animEffect>
                                  </p:childTnLst>
                                </p:cTn>
                              </p:par>
                            </p:childTnLst>
                          </p:cTn>
                        </p:par>
                        <p:par>
                          <p:cTn id="18" fill="hold" nodeType="afterGroup">
                            <p:stCondLst>
                              <p:cond delay="3000"/>
                            </p:stCondLst>
                            <p:childTnLst>
                              <p:par>
                                <p:cTn id="19" presetID="9" presetClass="entr" presetSubtype="0" fill="hold" nodeType="afterEffect">
                                  <p:stCondLst>
                                    <p:cond delay="0"/>
                                  </p:stCondLst>
                                  <p:childTnLst>
                                    <p:set>
                                      <p:cBhvr>
                                        <p:cTn id="20" dur="1" fill="hold">
                                          <p:stCondLst>
                                            <p:cond delay="0"/>
                                          </p:stCondLst>
                                        </p:cTn>
                                        <p:tgtEl>
                                          <p:spTgt spid="18434">
                                            <p:txEl>
                                              <p:pRg st="0" end="0"/>
                                            </p:txEl>
                                          </p:spTgt>
                                        </p:tgtEl>
                                        <p:attrNameLst>
                                          <p:attrName>style.visibility</p:attrName>
                                        </p:attrNameLst>
                                      </p:cBhvr>
                                      <p:to>
                                        <p:strVal val="visible"/>
                                      </p:to>
                                    </p:set>
                                    <p:animEffect transition="in" filter="dissolve">
                                      <p:cBhvr>
                                        <p:cTn id="21" dur="500"/>
                                        <p:tgtEl>
                                          <p:spTgt spid="1843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18434">
                                            <p:txEl>
                                              <p:pRg st="1" end="1"/>
                                            </p:txEl>
                                          </p:spTgt>
                                        </p:tgtEl>
                                        <p:attrNameLst>
                                          <p:attrName>style.visibility</p:attrName>
                                        </p:attrNameLst>
                                      </p:cBhvr>
                                      <p:to>
                                        <p:strVal val="visible"/>
                                      </p:to>
                                    </p:set>
                                    <p:anim calcmode="lin" valueType="num">
                                      <p:cBhvr>
                                        <p:cTn id="26" dur="500" fill="hold"/>
                                        <p:tgtEl>
                                          <p:spTgt spid="18434">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843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18434">
                                            <p:txEl>
                                              <p:pRg st="2" end="2"/>
                                            </p:txEl>
                                          </p:spTgt>
                                        </p:tgtEl>
                                        <p:attrNameLst>
                                          <p:attrName>style.visibility</p:attrName>
                                        </p:attrNameLst>
                                      </p:cBhvr>
                                      <p:to>
                                        <p:strVal val="visible"/>
                                      </p:to>
                                    </p:set>
                                    <p:anim calcmode="lin" valueType="num">
                                      <p:cBhvr>
                                        <p:cTn id="32" dur="500" fill="hold"/>
                                        <p:tgtEl>
                                          <p:spTgt spid="18434">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1843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18443">
                                            <p:txEl>
                                              <p:pRg st="0" end="0"/>
                                            </p:txEl>
                                          </p:spTgt>
                                        </p:tgtEl>
                                        <p:attrNameLst>
                                          <p:attrName>style.visibility</p:attrName>
                                        </p:attrNameLst>
                                      </p:cBhvr>
                                      <p:to>
                                        <p:strVal val="visible"/>
                                      </p:to>
                                    </p:set>
                                    <p:anim calcmode="lin" valueType="num">
                                      <p:cBhvr>
                                        <p:cTn id="38" dur="500" fill="hold"/>
                                        <p:tgtEl>
                                          <p:spTgt spid="18443">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844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4EF5AC5-922F-4829-9665-B8AEBAE1AB3A}"/>
              </a:ext>
            </a:extLst>
          </p:cNvPr>
          <p:cNvSpPr>
            <a:spLocks noGrp="1" noChangeArrowheads="1"/>
          </p:cNvSpPr>
          <p:nvPr>
            <p:ph type="body" idx="1"/>
          </p:nvPr>
        </p:nvSpPr>
        <p:spPr>
          <a:xfrm>
            <a:off x="1752600" y="1219200"/>
            <a:ext cx="8763000" cy="5334000"/>
          </a:xfrm>
        </p:spPr>
        <p:txBody>
          <a:bodyPr/>
          <a:lstStyle/>
          <a:p>
            <a:r>
              <a:rPr lang="en-US" altLang="en-US" b="1">
                <a:latin typeface="Times New Roman" panose="02020603050405020304" pitchFamily="18" charset="0"/>
              </a:rPr>
              <a:t>Abimelech</a:t>
            </a:r>
          </a:p>
          <a:p>
            <a:pPr lvl="1"/>
            <a:r>
              <a:rPr lang="en-US" altLang="en-US">
                <a:latin typeface="Times New Roman" panose="02020603050405020304" pitchFamily="18" charset="0"/>
              </a:rPr>
              <a:t>Although we usually name him as a judge, he was not a deliverer of any kind</a:t>
            </a:r>
          </a:p>
          <a:p>
            <a:pPr lvl="2"/>
            <a:r>
              <a:rPr lang="en-US" altLang="en-US">
                <a:latin typeface="Times New Roman" panose="02020603050405020304" pitchFamily="18" charset="0"/>
              </a:rPr>
              <a:t>He was a wicked son of Gideon who set himself up as king over the city of Shechem. When trouble arose he and the city succeeded in destroying each other!</a:t>
            </a:r>
          </a:p>
          <a:p>
            <a:r>
              <a:rPr lang="en-US" altLang="en-US" b="1">
                <a:latin typeface="Times New Roman" panose="02020603050405020304" pitchFamily="18" charset="0"/>
              </a:rPr>
              <a:t>Tola</a:t>
            </a:r>
          </a:p>
          <a:p>
            <a:pPr lvl="1"/>
            <a:r>
              <a:rPr lang="en-US" altLang="en-US">
                <a:latin typeface="Times New Roman" panose="02020603050405020304" pitchFamily="18" charset="0"/>
              </a:rPr>
              <a:t>Arose to defend Israel. Of the tribe of Isaachar</a:t>
            </a:r>
          </a:p>
          <a:p>
            <a:pPr lvl="2"/>
            <a:r>
              <a:rPr lang="en-US" altLang="en-US">
                <a:latin typeface="Times New Roman" panose="02020603050405020304" pitchFamily="18" charset="0"/>
              </a:rPr>
              <a:t>Judged Israel for 20 years</a:t>
            </a:r>
          </a:p>
          <a:p>
            <a:r>
              <a:rPr lang="en-US" altLang="en-US" b="1">
                <a:latin typeface="Times New Roman" panose="02020603050405020304" pitchFamily="18" charset="0"/>
              </a:rPr>
              <a:t>Jair</a:t>
            </a:r>
          </a:p>
          <a:p>
            <a:pPr lvl="1"/>
            <a:r>
              <a:rPr lang="en-US" altLang="en-US">
                <a:latin typeface="Times New Roman" panose="02020603050405020304" pitchFamily="18" charset="0"/>
              </a:rPr>
              <a:t>He and his sons judged 30 cities over 22 years</a:t>
            </a:r>
          </a:p>
        </p:txBody>
      </p:sp>
      <p:sp>
        <p:nvSpPr>
          <p:cNvPr id="19459" name="Rectangle 3">
            <a:extLst>
              <a:ext uri="{FF2B5EF4-FFF2-40B4-BE49-F238E27FC236}">
                <a16:creationId xmlns:a16="http://schemas.microsoft.com/office/drawing/2014/main" id="{5AAEF458-AF9A-4F0E-9D82-0B89C49787DE}"/>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9460" name="Rectangle 4">
            <a:extLst>
              <a:ext uri="{FF2B5EF4-FFF2-40B4-BE49-F238E27FC236}">
                <a16:creationId xmlns:a16="http://schemas.microsoft.com/office/drawing/2014/main" id="{3A1D2EE6-05FA-4055-AE2C-66473EAA0BD5}"/>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9461" name="Rectangle 5">
            <a:extLst>
              <a:ext uri="{FF2B5EF4-FFF2-40B4-BE49-F238E27FC236}">
                <a16:creationId xmlns:a16="http://schemas.microsoft.com/office/drawing/2014/main" id="{3683DB63-76A5-4422-A538-30B706C4CCDB}"/>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9462" name="Rectangle 6">
            <a:extLst>
              <a:ext uri="{FF2B5EF4-FFF2-40B4-BE49-F238E27FC236}">
                <a16:creationId xmlns:a16="http://schemas.microsoft.com/office/drawing/2014/main" id="{1E6668D3-E84C-4E70-96D4-0235D09FB2F0}"/>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9463" name="Rectangle 7">
            <a:extLst>
              <a:ext uri="{FF2B5EF4-FFF2-40B4-BE49-F238E27FC236}">
                <a16:creationId xmlns:a16="http://schemas.microsoft.com/office/drawing/2014/main" id="{D31A9BCD-68A5-4A88-AC15-F006B3B2F0E7}"/>
              </a:ext>
            </a:extLst>
          </p:cNvPr>
          <p:cNvSpPr>
            <a:spLocks noChangeArrowheads="1"/>
          </p:cNvSpPr>
          <p:nvPr/>
        </p:nvSpPr>
        <p:spPr bwMode="auto">
          <a:xfrm>
            <a:off x="1828800" y="228600"/>
            <a:ext cx="853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The Early Judges</a:t>
            </a:r>
          </a:p>
        </p:txBody>
      </p:sp>
      <p:sp>
        <p:nvSpPr>
          <p:cNvPr id="19464" name="Line 8">
            <a:extLst>
              <a:ext uri="{FF2B5EF4-FFF2-40B4-BE49-F238E27FC236}">
                <a16:creationId xmlns:a16="http://schemas.microsoft.com/office/drawing/2014/main" id="{792DA430-F985-4A15-9C90-F061C0824D8D}"/>
              </a:ext>
            </a:extLst>
          </p:cNvPr>
          <p:cNvSpPr>
            <a:spLocks noChangeShapeType="1"/>
          </p:cNvSpPr>
          <p:nvPr/>
        </p:nvSpPr>
        <p:spPr bwMode="auto">
          <a:xfrm>
            <a:off x="1905000" y="1066800"/>
            <a:ext cx="83058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9463"/>
                                        </p:tgtEl>
                                        <p:attrNameLst>
                                          <p:attrName>style.visibility</p:attrName>
                                        </p:attrNameLst>
                                      </p:cBhvr>
                                      <p:to>
                                        <p:strVal val="visible"/>
                                      </p:to>
                                    </p:set>
                                    <p:anim calcmode="lin" valueType="num">
                                      <p:cBhvr>
                                        <p:cTn id="7" dur="500" fill="hold"/>
                                        <p:tgtEl>
                                          <p:spTgt spid="19463"/>
                                        </p:tgtEl>
                                        <p:attrNameLst>
                                          <p:attrName>ppt_w</p:attrName>
                                        </p:attrNameLst>
                                      </p:cBhvr>
                                      <p:tavLst>
                                        <p:tav tm="0">
                                          <p:val>
                                            <p:fltVal val="0"/>
                                          </p:val>
                                        </p:tav>
                                        <p:tav tm="100000">
                                          <p:val>
                                            <p:strVal val="#ppt_w"/>
                                          </p:val>
                                        </p:tav>
                                      </p:tavLst>
                                    </p:anim>
                                    <p:anim calcmode="lin" valueType="num">
                                      <p:cBhvr>
                                        <p:cTn id="8" dur="500" fill="hold"/>
                                        <p:tgtEl>
                                          <p:spTgt spid="1946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9464"/>
                                        </p:tgtEl>
                                        <p:attrNameLst>
                                          <p:attrName>style.visibility</p:attrName>
                                        </p:attrNameLst>
                                      </p:cBhvr>
                                      <p:to>
                                        <p:strVal val="visible"/>
                                      </p:to>
                                    </p:set>
                                    <p:anim calcmode="lin" valueType="num">
                                      <p:cBhvr>
                                        <p:cTn id="12" dur="500" fill="hold"/>
                                        <p:tgtEl>
                                          <p:spTgt spid="19464"/>
                                        </p:tgtEl>
                                        <p:attrNameLst>
                                          <p:attrName>ppt_w</p:attrName>
                                        </p:attrNameLst>
                                      </p:cBhvr>
                                      <p:tavLst>
                                        <p:tav tm="0">
                                          <p:val>
                                            <p:fltVal val="0"/>
                                          </p:val>
                                        </p:tav>
                                        <p:tav tm="100000">
                                          <p:val>
                                            <p:strVal val="#ppt_w"/>
                                          </p:val>
                                        </p:tav>
                                      </p:tavLst>
                                    </p:anim>
                                    <p:anim calcmode="lin" valueType="num">
                                      <p:cBhvr>
                                        <p:cTn id="13" dur="500" fill="hold"/>
                                        <p:tgtEl>
                                          <p:spTgt spid="19464"/>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19458">
                                            <p:txEl>
                                              <p:pRg st="0" end="0"/>
                                            </p:txEl>
                                          </p:spTgt>
                                        </p:tgtEl>
                                        <p:attrNameLst>
                                          <p:attrName>style.visibility</p:attrName>
                                        </p:attrNameLst>
                                      </p:cBhvr>
                                      <p:to>
                                        <p:strVal val="visible"/>
                                      </p:to>
                                    </p:set>
                                    <p:animEffect transition="in" filter="dissolve">
                                      <p:cBhvr>
                                        <p:cTn id="17" dur="500"/>
                                        <p:tgtEl>
                                          <p:spTgt spid="19458">
                                            <p:txEl>
                                              <p:pRg st="0" end="0"/>
                                            </p:txEl>
                                          </p:spTgt>
                                        </p:tgtEl>
                                      </p:cBhvr>
                                    </p:animEffect>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19458">
                                            <p:txEl>
                                              <p:pRg st="1" end="1"/>
                                            </p:txEl>
                                          </p:spTgt>
                                        </p:tgtEl>
                                        <p:attrNameLst>
                                          <p:attrName>style.visibility</p:attrName>
                                        </p:attrNameLst>
                                      </p:cBhvr>
                                      <p:to>
                                        <p:strVal val="visible"/>
                                      </p:to>
                                    </p:set>
                                    <p:anim calcmode="lin" valueType="num">
                                      <p:cBhvr>
                                        <p:cTn id="21" dur="500" fill="hold"/>
                                        <p:tgtEl>
                                          <p:spTgt spid="1945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9458">
                                            <p:txEl>
                                              <p:pRg st="1" end="1"/>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39" presetClass="entr" presetSubtype="0" accel="100000" fill="hold" nodeType="afterEffect">
                                  <p:stCondLst>
                                    <p:cond delay="0"/>
                                  </p:stCondLst>
                                  <p:childTnLst>
                                    <p:set>
                                      <p:cBhvr>
                                        <p:cTn id="25" dur="1" fill="hold">
                                          <p:stCondLst>
                                            <p:cond delay="0"/>
                                          </p:stCondLst>
                                        </p:cTn>
                                        <p:tgtEl>
                                          <p:spTgt spid="19458">
                                            <p:txEl>
                                              <p:pRg st="2" end="2"/>
                                            </p:txEl>
                                          </p:spTgt>
                                        </p:tgtEl>
                                        <p:attrNameLst>
                                          <p:attrName>style.visibility</p:attrName>
                                        </p:attrNameLst>
                                      </p:cBhvr>
                                      <p:to>
                                        <p:strVal val="visible"/>
                                      </p:to>
                                    </p:set>
                                    <p:anim calcmode="lin" valueType="num">
                                      <p:cBhvr>
                                        <p:cTn id="26" dur="500" fill="hold"/>
                                        <p:tgtEl>
                                          <p:spTgt spid="19458">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19458">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19458">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1945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9458">
                                            <p:txEl>
                                              <p:pRg st="3" end="3"/>
                                            </p:txEl>
                                          </p:spTgt>
                                        </p:tgtEl>
                                        <p:attrNameLst>
                                          <p:attrName>style.visibility</p:attrName>
                                        </p:attrNameLst>
                                      </p:cBhvr>
                                      <p:to>
                                        <p:strVal val="visible"/>
                                      </p:to>
                                    </p:set>
                                    <p:animEffect transition="in" filter="dissolve">
                                      <p:cBhvr>
                                        <p:cTn id="34" dur="500"/>
                                        <p:tgtEl>
                                          <p:spTgt spid="19458">
                                            <p:txEl>
                                              <p:pRg st="3" end="3"/>
                                            </p:txEl>
                                          </p:spTgt>
                                        </p:tgtEl>
                                      </p:cBhvr>
                                    </p:animEffect>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19458">
                                            <p:txEl>
                                              <p:pRg st="4" end="4"/>
                                            </p:txEl>
                                          </p:spTgt>
                                        </p:tgtEl>
                                        <p:attrNameLst>
                                          <p:attrName>style.visibility</p:attrName>
                                        </p:attrNameLst>
                                      </p:cBhvr>
                                      <p:to>
                                        <p:strVal val="visible"/>
                                      </p:to>
                                    </p:set>
                                    <p:anim calcmode="lin" valueType="num">
                                      <p:cBhvr>
                                        <p:cTn id="38" dur="500" fill="hold"/>
                                        <p:tgtEl>
                                          <p:spTgt spid="19458">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19458">
                                            <p:txEl>
                                              <p:pRg st="4" end="4"/>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1000"/>
                            </p:stCondLst>
                            <p:childTnLst>
                              <p:par>
                                <p:cTn id="41" presetID="23" presetClass="entr" presetSubtype="16" fill="hold" nodeType="afterEffect">
                                  <p:stCondLst>
                                    <p:cond delay="0"/>
                                  </p:stCondLst>
                                  <p:childTnLst>
                                    <p:set>
                                      <p:cBhvr>
                                        <p:cTn id="42" dur="1" fill="hold">
                                          <p:stCondLst>
                                            <p:cond delay="0"/>
                                          </p:stCondLst>
                                        </p:cTn>
                                        <p:tgtEl>
                                          <p:spTgt spid="19458">
                                            <p:txEl>
                                              <p:pRg st="5" end="5"/>
                                            </p:txEl>
                                          </p:spTgt>
                                        </p:tgtEl>
                                        <p:attrNameLst>
                                          <p:attrName>style.visibility</p:attrName>
                                        </p:attrNameLst>
                                      </p:cBhvr>
                                      <p:to>
                                        <p:strVal val="visible"/>
                                      </p:to>
                                    </p:set>
                                    <p:anim calcmode="lin" valueType="num">
                                      <p:cBhvr>
                                        <p:cTn id="43" dur="500" fill="hold"/>
                                        <p:tgtEl>
                                          <p:spTgt spid="19458">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19458">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19458">
                                            <p:txEl>
                                              <p:pRg st="6" end="6"/>
                                            </p:txEl>
                                          </p:spTgt>
                                        </p:tgtEl>
                                        <p:attrNameLst>
                                          <p:attrName>style.visibility</p:attrName>
                                        </p:attrNameLst>
                                      </p:cBhvr>
                                      <p:to>
                                        <p:strVal val="visible"/>
                                      </p:to>
                                    </p:set>
                                    <p:animEffect transition="in" filter="dissolve">
                                      <p:cBhvr>
                                        <p:cTn id="49" dur="500"/>
                                        <p:tgtEl>
                                          <p:spTgt spid="19458">
                                            <p:txEl>
                                              <p:pRg st="6" end="6"/>
                                            </p:txEl>
                                          </p:spTgt>
                                        </p:tgtEl>
                                      </p:cBhvr>
                                    </p:animEffect>
                                  </p:childTnLst>
                                </p:cTn>
                              </p:par>
                            </p:childTnLst>
                          </p:cTn>
                        </p:par>
                        <p:par>
                          <p:cTn id="50" fill="hold" nodeType="afterGroup">
                            <p:stCondLst>
                              <p:cond delay="500"/>
                            </p:stCondLst>
                            <p:childTnLst>
                              <p:par>
                                <p:cTn id="51" presetID="23" presetClass="entr" presetSubtype="16" fill="hold" nodeType="afterEffect">
                                  <p:stCondLst>
                                    <p:cond delay="0"/>
                                  </p:stCondLst>
                                  <p:childTnLst>
                                    <p:set>
                                      <p:cBhvr>
                                        <p:cTn id="52" dur="1" fill="hold">
                                          <p:stCondLst>
                                            <p:cond delay="0"/>
                                          </p:stCondLst>
                                        </p:cTn>
                                        <p:tgtEl>
                                          <p:spTgt spid="19458">
                                            <p:txEl>
                                              <p:pRg st="7" end="7"/>
                                            </p:txEl>
                                          </p:spTgt>
                                        </p:tgtEl>
                                        <p:attrNameLst>
                                          <p:attrName>style.visibility</p:attrName>
                                        </p:attrNameLst>
                                      </p:cBhvr>
                                      <p:to>
                                        <p:strVal val="visible"/>
                                      </p:to>
                                    </p:set>
                                    <p:anim calcmode="lin" valueType="num">
                                      <p:cBhvr>
                                        <p:cTn id="53" dur="500" fill="hold"/>
                                        <p:tgtEl>
                                          <p:spTgt spid="19458">
                                            <p:txEl>
                                              <p:pRg st="7" end="7"/>
                                            </p:txEl>
                                          </p:spTgt>
                                        </p:tgtEl>
                                        <p:attrNameLst>
                                          <p:attrName>ppt_w</p:attrName>
                                        </p:attrNameLst>
                                      </p:cBhvr>
                                      <p:tavLst>
                                        <p:tav tm="0">
                                          <p:val>
                                            <p:fltVal val="0"/>
                                          </p:val>
                                        </p:tav>
                                        <p:tav tm="100000">
                                          <p:val>
                                            <p:strVal val="#ppt_w"/>
                                          </p:val>
                                        </p:tav>
                                      </p:tavLst>
                                    </p:anim>
                                    <p:anim calcmode="lin" valueType="num">
                                      <p:cBhvr>
                                        <p:cTn id="54" dur="500" fill="hold"/>
                                        <p:tgtEl>
                                          <p:spTgt spid="19458">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80BDB09-5542-4C76-A519-55BD1012E7FE}"/>
              </a:ext>
            </a:extLst>
          </p:cNvPr>
          <p:cNvSpPr>
            <a:spLocks noGrp="1" noChangeArrowheads="1"/>
          </p:cNvSpPr>
          <p:nvPr>
            <p:ph type="body" idx="1"/>
          </p:nvPr>
        </p:nvSpPr>
        <p:spPr>
          <a:xfrm>
            <a:off x="1752600" y="1219200"/>
            <a:ext cx="8763000" cy="5334000"/>
          </a:xfrm>
        </p:spPr>
        <p:txBody>
          <a:bodyPr/>
          <a:lstStyle/>
          <a:p>
            <a:r>
              <a:rPr lang="en-US" altLang="en-US" b="1">
                <a:latin typeface="Times New Roman" panose="02020603050405020304" pitchFamily="18" charset="0"/>
              </a:rPr>
              <a:t>Ibzan</a:t>
            </a:r>
          </a:p>
          <a:p>
            <a:pPr lvl="1"/>
            <a:r>
              <a:rPr lang="en-US" altLang="en-US">
                <a:latin typeface="Times New Roman" panose="02020603050405020304" pitchFamily="18" charset="0"/>
              </a:rPr>
              <a:t>From Bethlehem and judged Israel for 7 years</a:t>
            </a:r>
          </a:p>
          <a:p>
            <a:r>
              <a:rPr lang="en-US" altLang="en-US" b="1">
                <a:latin typeface="Times New Roman" panose="02020603050405020304" pitchFamily="18" charset="0"/>
              </a:rPr>
              <a:t>Elon</a:t>
            </a:r>
          </a:p>
          <a:p>
            <a:pPr lvl="1"/>
            <a:r>
              <a:rPr lang="en-US" altLang="en-US">
                <a:latin typeface="Times New Roman" panose="02020603050405020304" pitchFamily="18" charset="0"/>
              </a:rPr>
              <a:t>From the tribe of Zebulun and judged Israel for 10 yrs</a:t>
            </a:r>
          </a:p>
          <a:p>
            <a:r>
              <a:rPr lang="en-US" altLang="en-US" b="1">
                <a:latin typeface="Times New Roman" panose="02020603050405020304" pitchFamily="18" charset="0"/>
              </a:rPr>
              <a:t>Abdon</a:t>
            </a:r>
          </a:p>
          <a:p>
            <a:pPr lvl="1"/>
            <a:r>
              <a:rPr lang="en-US" altLang="en-US">
                <a:latin typeface="Times New Roman" panose="02020603050405020304" pitchFamily="18" charset="0"/>
              </a:rPr>
              <a:t>From Pirathon and judged Israel for 8 years</a:t>
            </a:r>
          </a:p>
          <a:p>
            <a:r>
              <a:rPr lang="en-US" altLang="en-US" b="1">
                <a:latin typeface="Times New Roman" panose="02020603050405020304" pitchFamily="18" charset="0"/>
              </a:rPr>
              <a:t>No enemy is ever mentioned in connection with any of the “lesser” judges</a:t>
            </a:r>
          </a:p>
          <a:p>
            <a:pPr lvl="1"/>
            <a:r>
              <a:rPr lang="en-US" altLang="en-US">
                <a:latin typeface="Times New Roman" panose="02020603050405020304" pitchFamily="18" charset="0"/>
              </a:rPr>
              <a:t>May have served during periods of peace when their duties involved handling local affairs and advisement</a:t>
            </a:r>
          </a:p>
        </p:txBody>
      </p:sp>
      <p:sp>
        <p:nvSpPr>
          <p:cNvPr id="20483" name="Rectangle 3">
            <a:extLst>
              <a:ext uri="{FF2B5EF4-FFF2-40B4-BE49-F238E27FC236}">
                <a16:creationId xmlns:a16="http://schemas.microsoft.com/office/drawing/2014/main" id="{0617636C-62F0-48D9-86DB-EE7DDB4E9548}"/>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0484" name="Rectangle 4">
            <a:extLst>
              <a:ext uri="{FF2B5EF4-FFF2-40B4-BE49-F238E27FC236}">
                <a16:creationId xmlns:a16="http://schemas.microsoft.com/office/drawing/2014/main" id="{3807B54A-C2C1-4540-89E9-99E023E86D9E}"/>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0485" name="Rectangle 5">
            <a:extLst>
              <a:ext uri="{FF2B5EF4-FFF2-40B4-BE49-F238E27FC236}">
                <a16:creationId xmlns:a16="http://schemas.microsoft.com/office/drawing/2014/main" id="{BE812279-CDC8-4EC4-B87B-EB436C66E2B6}"/>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0486" name="Rectangle 6">
            <a:extLst>
              <a:ext uri="{FF2B5EF4-FFF2-40B4-BE49-F238E27FC236}">
                <a16:creationId xmlns:a16="http://schemas.microsoft.com/office/drawing/2014/main" id="{613CFAC9-222D-4369-A013-DDB84DAE8A7E}"/>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0487" name="Rectangle 7">
            <a:extLst>
              <a:ext uri="{FF2B5EF4-FFF2-40B4-BE49-F238E27FC236}">
                <a16:creationId xmlns:a16="http://schemas.microsoft.com/office/drawing/2014/main" id="{2D7E4102-D436-4718-9A3B-0FBFF947F935}"/>
              </a:ext>
            </a:extLst>
          </p:cNvPr>
          <p:cNvSpPr>
            <a:spLocks noChangeArrowheads="1"/>
          </p:cNvSpPr>
          <p:nvPr/>
        </p:nvSpPr>
        <p:spPr bwMode="auto">
          <a:xfrm>
            <a:off x="1828800" y="228600"/>
            <a:ext cx="853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The Early Judges</a:t>
            </a:r>
          </a:p>
        </p:txBody>
      </p:sp>
      <p:sp>
        <p:nvSpPr>
          <p:cNvPr id="20488" name="Line 8">
            <a:extLst>
              <a:ext uri="{FF2B5EF4-FFF2-40B4-BE49-F238E27FC236}">
                <a16:creationId xmlns:a16="http://schemas.microsoft.com/office/drawing/2014/main" id="{585A38E3-D170-435C-8228-B53C62305841}"/>
              </a:ext>
            </a:extLst>
          </p:cNvPr>
          <p:cNvSpPr>
            <a:spLocks noChangeShapeType="1"/>
          </p:cNvSpPr>
          <p:nvPr/>
        </p:nvSpPr>
        <p:spPr bwMode="auto">
          <a:xfrm>
            <a:off x="1905000" y="1066800"/>
            <a:ext cx="83058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0488"/>
                                        </p:tgtEl>
                                        <p:attrNameLst>
                                          <p:attrName>style.visibility</p:attrName>
                                        </p:attrNameLst>
                                      </p:cBhvr>
                                      <p:to>
                                        <p:strVal val="visible"/>
                                      </p:to>
                                    </p:set>
                                    <p:anim calcmode="lin" valueType="num">
                                      <p:cBhvr>
                                        <p:cTn id="12" dur="500" fill="hold"/>
                                        <p:tgtEl>
                                          <p:spTgt spid="20488"/>
                                        </p:tgtEl>
                                        <p:attrNameLst>
                                          <p:attrName>ppt_w</p:attrName>
                                        </p:attrNameLst>
                                      </p:cBhvr>
                                      <p:tavLst>
                                        <p:tav tm="0">
                                          <p:val>
                                            <p:fltVal val="0"/>
                                          </p:val>
                                        </p:tav>
                                        <p:tav tm="100000">
                                          <p:val>
                                            <p:strVal val="#ppt_w"/>
                                          </p:val>
                                        </p:tav>
                                      </p:tavLst>
                                    </p:anim>
                                    <p:anim calcmode="lin" valueType="num">
                                      <p:cBhvr>
                                        <p:cTn id="13" dur="500" fill="hold"/>
                                        <p:tgtEl>
                                          <p:spTgt spid="20488"/>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20482">
                                            <p:txEl>
                                              <p:pRg st="0" end="0"/>
                                            </p:txEl>
                                          </p:spTgt>
                                        </p:tgtEl>
                                        <p:attrNameLst>
                                          <p:attrName>style.visibility</p:attrName>
                                        </p:attrNameLst>
                                      </p:cBhvr>
                                      <p:to>
                                        <p:strVal val="visible"/>
                                      </p:to>
                                    </p:set>
                                    <p:animEffect transition="in" filter="dissolve">
                                      <p:cBhvr>
                                        <p:cTn id="18" dur="500"/>
                                        <p:tgtEl>
                                          <p:spTgt spid="20482">
                                            <p:txEl>
                                              <p:pRg st="0" end="0"/>
                                            </p:txEl>
                                          </p:spTgt>
                                        </p:tgtEl>
                                      </p:cBhvr>
                                    </p:animEffect>
                                  </p:childTnLst>
                                </p:cTn>
                              </p:par>
                            </p:childTnLst>
                          </p:cTn>
                        </p:par>
                        <p:par>
                          <p:cTn id="19" fill="hold" nodeType="afterGroup">
                            <p:stCondLst>
                              <p:cond delay="500"/>
                            </p:stCondLst>
                            <p:childTnLst>
                              <p:par>
                                <p:cTn id="20" presetID="23" presetClass="entr" presetSubtype="16" fill="hold" nodeType="afterEffect">
                                  <p:stCondLst>
                                    <p:cond delay="0"/>
                                  </p:stCondLst>
                                  <p:childTnLst>
                                    <p:set>
                                      <p:cBhvr>
                                        <p:cTn id="21" dur="1" fill="hold">
                                          <p:stCondLst>
                                            <p:cond delay="0"/>
                                          </p:stCondLst>
                                        </p:cTn>
                                        <p:tgtEl>
                                          <p:spTgt spid="20482">
                                            <p:txEl>
                                              <p:pRg st="1" end="1"/>
                                            </p:txEl>
                                          </p:spTgt>
                                        </p:tgtEl>
                                        <p:attrNameLst>
                                          <p:attrName>style.visibility</p:attrName>
                                        </p:attrNameLst>
                                      </p:cBhvr>
                                      <p:to>
                                        <p:strVal val="visible"/>
                                      </p:to>
                                    </p:set>
                                    <p:anim calcmode="lin" valueType="num">
                                      <p:cBhvr>
                                        <p:cTn id="22" dur="500" fill="hold"/>
                                        <p:tgtEl>
                                          <p:spTgt spid="2048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048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20482">
                                            <p:txEl>
                                              <p:pRg st="2" end="2"/>
                                            </p:txEl>
                                          </p:spTgt>
                                        </p:tgtEl>
                                        <p:attrNameLst>
                                          <p:attrName>style.visibility</p:attrName>
                                        </p:attrNameLst>
                                      </p:cBhvr>
                                      <p:to>
                                        <p:strVal val="visible"/>
                                      </p:to>
                                    </p:set>
                                    <p:animEffect transition="in" filter="dissolve">
                                      <p:cBhvr>
                                        <p:cTn id="28" dur="500"/>
                                        <p:tgtEl>
                                          <p:spTgt spid="20482">
                                            <p:txEl>
                                              <p:pRg st="2" end="2"/>
                                            </p:txEl>
                                          </p:spTgt>
                                        </p:tgtEl>
                                      </p:cBhvr>
                                    </p:animEffect>
                                  </p:childTnLst>
                                </p:cTn>
                              </p:par>
                            </p:childTnLst>
                          </p:cTn>
                        </p:par>
                        <p:par>
                          <p:cTn id="29" fill="hold" nodeType="afterGroup">
                            <p:stCondLst>
                              <p:cond delay="500"/>
                            </p:stCondLst>
                            <p:childTnLst>
                              <p:par>
                                <p:cTn id="30" presetID="23" presetClass="entr" presetSubtype="16" fill="hold" nodeType="afterEffect">
                                  <p:stCondLst>
                                    <p:cond delay="0"/>
                                  </p:stCondLst>
                                  <p:childTnLst>
                                    <p:set>
                                      <p:cBhvr>
                                        <p:cTn id="31" dur="1" fill="hold">
                                          <p:stCondLst>
                                            <p:cond delay="0"/>
                                          </p:stCondLst>
                                        </p:cTn>
                                        <p:tgtEl>
                                          <p:spTgt spid="20482">
                                            <p:txEl>
                                              <p:pRg st="3" end="3"/>
                                            </p:txEl>
                                          </p:spTgt>
                                        </p:tgtEl>
                                        <p:attrNameLst>
                                          <p:attrName>style.visibility</p:attrName>
                                        </p:attrNameLst>
                                      </p:cBhvr>
                                      <p:to>
                                        <p:strVal val="visible"/>
                                      </p:to>
                                    </p:set>
                                    <p:anim calcmode="lin" valueType="num">
                                      <p:cBhvr>
                                        <p:cTn id="32" dur="500" fill="hold"/>
                                        <p:tgtEl>
                                          <p:spTgt spid="20482">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048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20482">
                                            <p:txEl>
                                              <p:pRg st="4" end="4"/>
                                            </p:txEl>
                                          </p:spTgt>
                                        </p:tgtEl>
                                        <p:attrNameLst>
                                          <p:attrName>style.visibility</p:attrName>
                                        </p:attrNameLst>
                                      </p:cBhvr>
                                      <p:to>
                                        <p:strVal val="visible"/>
                                      </p:to>
                                    </p:set>
                                    <p:animEffect transition="in" filter="dissolve">
                                      <p:cBhvr>
                                        <p:cTn id="38" dur="500"/>
                                        <p:tgtEl>
                                          <p:spTgt spid="20482">
                                            <p:txEl>
                                              <p:pRg st="4" end="4"/>
                                            </p:txEl>
                                          </p:spTgt>
                                        </p:tgtEl>
                                      </p:cBhvr>
                                    </p:animEffect>
                                  </p:childTnLst>
                                </p:cTn>
                              </p:par>
                            </p:childTnLst>
                          </p:cTn>
                        </p:par>
                        <p:par>
                          <p:cTn id="39" fill="hold" nodeType="afterGroup">
                            <p:stCondLst>
                              <p:cond delay="500"/>
                            </p:stCondLst>
                            <p:childTnLst>
                              <p:par>
                                <p:cTn id="40" presetID="23" presetClass="entr" presetSubtype="16" fill="hold" nodeType="afterEffect">
                                  <p:stCondLst>
                                    <p:cond delay="0"/>
                                  </p:stCondLst>
                                  <p:childTnLst>
                                    <p:set>
                                      <p:cBhvr>
                                        <p:cTn id="41" dur="1" fill="hold">
                                          <p:stCondLst>
                                            <p:cond delay="0"/>
                                          </p:stCondLst>
                                        </p:cTn>
                                        <p:tgtEl>
                                          <p:spTgt spid="20482">
                                            <p:txEl>
                                              <p:pRg st="5" end="5"/>
                                            </p:txEl>
                                          </p:spTgt>
                                        </p:tgtEl>
                                        <p:attrNameLst>
                                          <p:attrName>style.visibility</p:attrName>
                                        </p:attrNameLst>
                                      </p:cBhvr>
                                      <p:to>
                                        <p:strVal val="visible"/>
                                      </p:to>
                                    </p:set>
                                    <p:anim calcmode="lin" valueType="num">
                                      <p:cBhvr>
                                        <p:cTn id="42" dur="500" fill="hold"/>
                                        <p:tgtEl>
                                          <p:spTgt spid="20482">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048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20482">
                                            <p:txEl>
                                              <p:pRg st="6" end="6"/>
                                            </p:txEl>
                                          </p:spTgt>
                                        </p:tgtEl>
                                        <p:attrNameLst>
                                          <p:attrName>style.visibility</p:attrName>
                                        </p:attrNameLst>
                                      </p:cBhvr>
                                      <p:to>
                                        <p:strVal val="visible"/>
                                      </p:to>
                                    </p:set>
                                    <p:animEffect transition="in" filter="dissolve">
                                      <p:cBhvr>
                                        <p:cTn id="48" dur="500"/>
                                        <p:tgtEl>
                                          <p:spTgt spid="20482">
                                            <p:txEl>
                                              <p:pRg st="6" end="6"/>
                                            </p:txEl>
                                          </p:spTgt>
                                        </p:tgtEl>
                                      </p:cBhvr>
                                    </p:animEffect>
                                  </p:childTnLst>
                                </p:cTn>
                              </p:par>
                            </p:childTnLst>
                          </p:cTn>
                        </p:par>
                        <p:par>
                          <p:cTn id="49" fill="hold" nodeType="afterGroup">
                            <p:stCondLst>
                              <p:cond delay="500"/>
                            </p:stCondLst>
                            <p:childTnLst>
                              <p:par>
                                <p:cTn id="50" presetID="23" presetClass="entr" presetSubtype="16" fill="hold" nodeType="afterEffect">
                                  <p:stCondLst>
                                    <p:cond delay="0"/>
                                  </p:stCondLst>
                                  <p:childTnLst>
                                    <p:set>
                                      <p:cBhvr>
                                        <p:cTn id="51" dur="1" fill="hold">
                                          <p:stCondLst>
                                            <p:cond delay="0"/>
                                          </p:stCondLst>
                                        </p:cTn>
                                        <p:tgtEl>
                                          <p:spTgt spid="20482">
                                            <p:txEl>
                                              <p:pRg st="7" end="7"/>
                                            </p:txEl>
                                          </p:spTgt>
                                        </p:tgtEl>
                                        <p:attrNameLst>
                                          <p:attrName>style.visibility</p:attrName>
                                        </p:attrNameLst>
                                      </p:cBhvr>
                                      <p:to>
                                        <p:strVal val="visible"/>
                                      </p:to>
                                    </p:set>
                                    <p:anim calcmode="lin" valueType="num">
                                      <p:cBhvr>
                                        <p:cTn id="52" dur="500" fill="hold"/>
                                        <p:tgtEl>
                                          <p:spTgt spid="20482">
                                            <p:txEl>
                                              <p:pRg st="7" end="7"/>
                                            </p:txEl>
                                          </p:spTgt>
                                        </p:tgtEl>
                                        <p:attrNameLst>
                                          <p:attrName>ppt_w</p:attrName>
                                        </p:attrNameLst>
                                      </p:cBhvr>
                                      <p:tavLst>
                                        <p:tav tm="0">
                                          <p:val>
                                            <p:fltVal val="0"/>
                                          </p:val>
                                        </p:tav>
                                        <p:tav tm="100000">
                                          <p:val>
                                            <p:strVal val="#ppt_w"/>
                                          </p:val>
                                        </p:tav>
                                      </p:tavLst>
                                    </p:anim>
                                    <p:anim calcmode="lin" valueType="num">
                                      <p:cBhvr>
                                        <p:cTn id="53" dur="500" fill="hold"/>
                                        <p:tgtEl>
                                          <p:spTgt spid="20482">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BFBC57C-7A8E-4CF8-96E4-7ABC747F5B6D}"/>
              </a:ext>
            </a:extLst>
          </p:cNvPr>
          <p:cNvSpPr>
            <a:spLocks noGrp="1" noChangeArrowheads="1"/>
          </p:cNvSpPr>
          <p:nvPr>
            <p:ph type="body" idx="1"/>
          </p:nvPr>
        </p:nvSpPr>
        <p:spPr>
          <a:xfrm>
            <a:off x="1752600" y="1219200"/>
            <a:ext cx="8763000" cy="5334000"/>
          </a:xfrm>
        </p:spPr>
        <p:txBody>
          <a:bodyPr/>
          <a:lstStyle/>
          <a:p>
            <a:r>
              <a:rPr lang="en-US" altLang="en-US">
                <a:latin typeface="Times New Roman" panose="02020603050405020304" pitchFamily="18" charset="0"/>
              </a:rPr>
              <a:t>The book of Judges is a summary of many years</a:t>
            </a:r>
          </a:p>
          <a:p>
            <a:pPr lvl="1"/>
            <a:r>
              <a:rPr lang="en-US" altLang="en-US">
                <a:latin typeface="Times New Roman" panose="02020603050405020304" pitchFamily="18" charset="0"/>
              </a:rPr>
              <a:t>In addition to the battles, there were long periods of peace</a:t>
            </a:r>
          </a:p>
          <a:p>
            <a:r>
              <a:rPr lang="en-US" altLang="en-US">
                <a:latin typeface="Times New Roman" panose="02020603050405020304" pitchFamily="18" charset="0"/>
              </a:rPr>
              <a:t>The oppressions and battles did not affect the entire country of Palestine</a:t>
            </a:r>
          </a:p>
          <a:p>
            <a:pPr lvl="1"/>
            <a:r>
              <a:rPr lang="en-US" altLang="en-US">
                <a:latin typeface="Times New Roman" panose="02020603050405020304" pitchFamily="18" charset="0"/>
              </a:rPr>
              <a:t>Moabites of Ehud’s day did not touch the northern tribes</a:t>
            </a:r>
          </a:p>
          <a:p>
            <a:pPr lvl="1"/>
            <a:r>
              <a:rPr lang="en-US" altLang="en-US">
                <a:latin typeface="Times New Roman" panose="02020603050405020304" pitchFamily="18" charset="0"/>
              </a:rPr>
              <a:t>Canaanites of Barak’s day did not touch the southern tribes</a:t>
            </a:r>
          </a:p>
        </p:txBody>
      </p:sp>
      <p:sp>
        <p:nvSpPr>
          <p:cNvPr id="21507" name="Rectangle 3">
            <a:extLst>
              <a:ext uri="{FF2B5EF4-FFF2-40B4-BE49-F238E27FC236}">
                <a16:creationId xmlns:a16="http://schemas.microsoft.com/office/drawing/2014/main" id="{1185B8D4-A152-4606-B2F2-9D57FC6BAF5F}"/>
              </a:ext>
            </a:extLst>
          </p:cNvPr>
          <p:cNvSpPr>
            <a:spLocks noChangeArrowheads="1"/>
          </p:cNvSpPr>
          <p:nvPr/>
        </p:nvSpPr>
        <p:spPr bwMode="auto">
          <a:xfrm>
            <a:off x="15240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1508" name="Rectangle 4">
            <a:extLst>
              <a:ext uri="{FF2B5EF4-FFF2-40B4-BE49-F238E27FC236}">
                <a16:creationId xmlns:a16="http://schemas.microsoft.com/office/drawing/2014/main" id="{D09F3524-1653-40AC-927C-EE615ED530FC}"/>
              </a:ext>
            </a:extLst>
          </p:cNvPr>
          <p:cNvSpPr>
            <a:spLocks noChangeArrowheads="1"/>
          </p:cNvSpPr>
          <p:nvPr/>
        </p:nvSpPr>
        <p:spPr bwMode="auto">
          <a:xfrm>
            <a:off x="10439400" y="0"/>
            <a:ext cx="228600" cy="68580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1509" name="Rectangle 5">
            <a:extLst>
              <a:ext uri="{FF2B5EF4-FFF2-40B4-BE49-F238E27FC236}">
                <a16:creationId xmlns:a16="http://schemas.microsoft.com/office/drawing/2014/main" id="{7BB8D264-3856-477F-AEB3-68204A803740}"/>
              </a:ext>
            </a:extLst>
          </p:cNvPr>
          <p:cNvSpPr>
            <a:spLocks noChangeArrowheads="1"/>
          </p:cNvSpPr>
          <p:nvPr/>
        </p:nvSpPr>
        <p:spPr bwMode="auto">
          <a:xfrm>
            <a:off x="1524000" y="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1510" name="Rectangle 6">
            <a:extLst>
              <a:ext uri="{FF2B5EF4-FFF2-40B4-BE49-F238E27FC236}">
                <a16:creationId xmlns:a16="http://schemas.microsoft.com/office/drawing/2014/main" id="{F3E3C3B6-9AD6-4037-AF16-57D146B441D5}"/>
              </a:ext>
            </a:extLst>
          </p:cNvPr>
          <p:cNvSpPr>
            <a:spLocks noChangeArrowheads="1"/>
          </p:cNvSpPr>
          <p:nvPr/>
        </p:nvSpPr>
        <p:spPr bwMode="auto">
          <a:xfrm>
            <a:off x="1524000" y="6629400"/>
            <a:ext cx="8915400" cy="228600"/>
          </a:xfrm>
          <a:prstGeom prst="rect">
            <a:avLst/>
          </a:prstGeom>
          <a:solidFill>
            <a:srgbClr val="00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1511" name="Rectangle 7">
            <a:extLst>
              <a:ext uri="{FF2B5EF4-FFF2-40B4-BE49-F238E27FC236}">
                <a16:creationId xmlns:a16="http://schemas.microsoft.com/office/drawing/2014/main" id="{5EB120A4-B6A5-4E4B-B181-2A50024E86D0}"/>
              </a:ext>
            </a:extLst>
          </p:cNvPr>
          <p:cNvSpPr>
            <a:spLocks noChangeArrowheads="1"/>
          </p:cNvSpPr>
          <p:nvPr/>
        </p:nvSpPr>
        <p:spPr bwMode="auto">
          <a:xfrm>
            <a:off x="1828800" y="228600"/>
            <a:ext cx="8534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b="1">
                <a:solidFill>
                  <a:srgbClr val="0066CC"/>
                </a:solidFill>
                <a:latin typeface="Times New Roman" panose="02020603050405020304" pitchFamily="18" charset="0"/>
              </a:rPr>
              <a:t>The Early Judges</a:t>
            </a:r>
          </a:p>
        </p:txBody>
      </p:sp>
      <p:sp>
        <p:nvSpPr>
          <p:cNvPr id="21512" name="Line 8">
            <a:extLst>
              <a:ext uri="{FF2B5EF4-FFF2-40B4-BE49-F238E27FC236}">
                <a16:creationId xmlns:a16="http://schemas.microsoft.com/office/drawing/2014/main" id="{68680D1A-E1E4-4A96-A356-2F8E3C7F0EA9}"/>
              </a:ext>
            </a:extLst>
          </p:cNvPr>
          <p:cNvSpPr>
            <a:spLocks noChangeShapeType="1"/>
          </p:cNvSpPr>
          <p:nvPr/>
        </p:nvSpPr>
        <p:spPr bwMode="auto">
          <a:xfrm>
            <a:off x="1905000" y="1066800"/>
            <a:ext cx="8305800" cy="0"/>
          </a:xfrm>
          <a:prstGeom prst="line">
            <a:avLst/>
          </a:prstGeom>
          <a:noFill/>
          <a:ln w="57150">
            <a:solidFill>
              <a:srgbClr val="0099CC"/>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p:cTn id="7" dur="500" fill="hold"/>
                                        <p:tgtEl>
                                          <p:spTgt spid="21511"/>
                                        </p:tgtEl>
                                        <p:attrNameLst>
                                          <p:attrName>ppt_w</p:attrName>
                                        </p:attrNameLst>
                                      </p:cBhvr>
                                      <p:tavLst>
                                        <p:tav tm="0">
                                          <p:val>
                                            <p:fltVal val="0"/>
                                          </p:val>
                                        </p:tav>
                                        <p:tav tm="100000">
                                          <p:val>
                                            <p:strVal val="#ppt_w"/>
                                          </p:val>
                                        </p:tav>
                                      </p:tavLst>
                                    </p:anim>
                                    <p:anim calcmode="lin" valueType="num">
                                      <p:cBhvr>
                                        <p:cTn id="8" dur="500" fill="hold"/>
                                        <p:tgtEl>
                                          <p:spTgt spid="2151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1512"/>
                                        </p:tgtEl>
                                        <p:attrNameLst>
                                          <p:attrName>style.visibility</p:attrName>
                                        </p:attrNameLst>
                                      </p:cBhvr>
                                      <p:to>
                                        <p:strVal val="visible"/>
                                      </p:to>
                                    </p:set>
                                    <p:anim calcmode="lin" valueType="num">
                                      <p:cBhvr>
                                        <p:cTn id="12" dur="500" fill="hold"/>
                                        <p:tgtEl>
                                          <p:spTgt spid="21512"/>
                                        </p:tgtEl>
                                        <p:attrNameLst>
                                          <p:attrName>ppt_w</p:attrName>
                                        </p:attrNameLst>
                                      </p:cBhvr>
                                      <p:tavLst>
                                        <p:tav tm="0">
                                          <p:val>
                                            <p:fltVal val="0"/>
                                          </p:val>
                                        </p:tav>
                                        <p:tav tm="100000">
                                          <p:val>
                                            <p:strVal val="#ppt_w"/>
                                          </p:val>
                                        </p:tav>
                                      </p:tavLst>
                                    </p:anim>
                                    <p:anim calcmode="lin" valueType="num">
                                      <p:cBhvr>
                                        <p:cTn id="13" dur="500" fill="hold"/>
                                        <p:tgtEl>
                                          <p:spTgt spid="2151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21506">
                                            <p:txEl>
                                              <p:pRg st="0" end="0"/>
                                            </p:txEl>
                                          </p:spTgt>
                                        </p:tgtEl>
                                        <p:attrNameLst>
                                          <p:attrName>style.visibility</p:attrName>
                                        </p:attrNameLst>
                                      </p:cBhvr>
                                      <p:to>
                                        <p:strVal val="visible"/>
                                      </p:to>
                                    </p:set>
                                    <p:animEffect transition="in" filter="dissolve">
                                      <p:cBhvr>
                                        <p:cTn id="17" dur="500"/>
                                        <p:tgtEl>
                                          <p:spTgt spid="21506">
                                            <p:txEl>
                                              <p:pRg st="0" end="0"/>
                                            </p:txEl>
                                          </p:spTgt>
                                        </p:tgtEl>
                                      </p:cBhvr>
                                    </p:animEffect>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21506">
                                            <p:txEl>
                                              <p:pRg st="1" end="1"/>
                                            </p:txEl>
                                          </p:spTgt>
                                        </p:tgtEl>
                                        <p:attrNameLst>
                                          <p:attrName>style.visibility</p:attrName>
                                        </p:attrNameLst>
                                      </p:cBhvr>
                                      <p:to>
                                        <p:strVal val="visible"/>
                                      </p:to>
                                    </p:set>
                                    <p:anim calcmode="lin" valueType="num">
                                      <p:cBhvr>
                                        <p:cTn id="21" dur="500" fill="hold"/>
                                        <p:tgtEl>
                                          <p:spTgt spid="2150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150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1506">
                                            <p:txEl>
                                              <p:pRg st="2" end="2"/>
                                            </p:txEl>
                                          </p:spTgt>
                                        </p:tgtEl>
                                        <p:attrNameLst>
                                          <p:attrName>style.visibility</p:attrName>
                                        </p:attrNameLst>
                                      </p:cBhvr>
                                      <p:to>
                                        <p:strVal val="visible"/>
                                      </p:to>
                                    </p:set>
                                    <p:animEffect transition="in" filter="dissolve">
                                      <p:cBhvr>
                                        <p:cTn id="27" dur="500"/>
                                        <p:tgtEl>
                                          <p:spTgt spid="21506">
                                            <p:txEl>
                                              <p:pRg st="2" end="2"/>
                                            </p:txEl>
                                          </p:spTgt>
                                        </p:tgtEl>
                                      </p:cBhvr>
                                    </p:animEffect>
                                  </p:childTnLst>
                                </p:cTn>
                              </p:par>
                            </p:childTnLst>
                          </p:cTn>
                        </p:par>
                        <p:par>
                          <p:cTn id="28" fill="hold" nodeType="afterGroup">
                            <p:stCondLst>
                              <p:cond delay="500"/>
                            </p:stCondLst>
                            <p:childTnLst>
                              <p:par>
                                <p:cTn id="29" presetID="23" presetClass="entr" presetSubtype="16" fill="hold" nodeType="afterEffect">
                                  <p:stCondLst>
                                    <p:cond delay="0"/>
                                  </p:stCondLst>
                                  <p:childTnLst>
                                    <p:set>
                                      <p:cBhvr>
                                        <p:cTn id="30" dur="1" fill="hold">
                                          <p:stCondLst>
                                            <p:cond delay="0"/>
                                          </p:stCondLst>
                                        </p:cTn>
                                        <p:tgtEl>
                                          <p:spTgt spid="21506">
                                            <p:txEl>
                                              <p:pRg st="3" end="3"/>
                                            </p:txEl>
                                          </p:spTgt>
                                        </p:tgtEl>
                                        <p:attrNameLst>
                                          <p:attrName>style.visibility</p:attrName>
                                        </p:attrNameLst>
                                      </p:cBhvr>
                                      <p:to>
                                        <p:strVal val="visible"/>
                                      </p:to>
                                    </p:set>
                                    <p:anim calcmode="lin" valueType="num">
                                      <p:cBhvr>
                                        <p:cTn id="31" dur="500" fill="hold"/>
                                        <p:tgtEl>
                                          <p:spTgt spid="21506">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1506">
                                            <p:txEl>
                                              <p:pRg st="3" end="3"/>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000"/>
                            </p:stCondLst>
                            <p:childTnLst>
                              <p:par>
                                <p:cTn id="34" presetID="23" presetClass="entr" presetSubtype="16" fill="hold" nodeType="afterEffect">
                                  <p:stCondLst>
                                    <p:cond delay="0"/>
                                  </p:stCondLst>
                                  <p:childTnLst>
                                    <p:set>
                                      <p:cBhvr>
                                        <p:cTn id="35" dur="1" fill="hold">
                                          <p:stCondLst>
                                            <p:cond delay="0"/>
                                          </p:stCondLst>
                                        </p:cTn>
                                        <p:tgtEl>
                                          <p:spTgt spid="21506">
                                            <p:txEl>
                                              <p:pRg st="4" end="4"/>
                                            </p:txEl>
                                          </p:spTgt>
                                        </p:tgtEl>
                                        <p:attrNameLst>
                                          <p:attrName>style.visibility</p:attrName>
                                        </p:attrNameLst>
                                      </p:cBhvr>
                                      <p:to>
                                        <p:strVal val="visible"/>
                                      </p:to>
                                    </p:set>
                                    <p:anim calcmode="lin" valueType="num">
                                      <p:cBhvr>
                                        <p:cTn id="36" dur="500" fill="hold"/>
                                        <p:tgtEl>
                                          <p:spTgt spid="21506">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2150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3C91DD8-6EB7-4A45-8A26-B91D2BE21CC6}"/>
              </a:ext>
            </a:extLst>
          </p:cNvPr>
          <p:cNvSpPr>
            <a:spLocks noGrp="1" noChangeArrowheads="1"/>
          </p:cNvSpPr>
          <p:nvPr>
            <p:ph type="ctrTitle"/>
          </p:nvPr>
        </p:nvSpPr>
        <p:spPr>
          <a:xfrm>
            <a:off x="2209800" y="2209800"/>
            <a:ext cx="7772400" cy="1066800"/>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nchor="ctr"/>
          <a:lstStyle/>
          <a:p>
            <a:r>
              <a:rPr lang="en-US" altLang="en-US" sz="6600" b="1">
                <a:solidFill>
                  <a:srgbClr val="663300"/>
                </a:solidFill>
                <a:latin typeface="Times New Roman" panose="02020603050405020304" pitchFamily="18" charset="0"/>
              </a:rPr>
              <a:t>The Later Judges</a:t>
            </a:r>
          </a:p>
        </p:txBody>
      </p:sp>
      <p:sp>
        <p:nvSpPr>
          <p:cNvPr id="2051" name="Rectangle 3">
            <a:extLst>
              <a:ext uri="{FF2B5EF4-FFF2-40B4-BE49-F238E27FC236}">
                <a16:creationId xmlns:a16="http://schemas.microsoft.com/office/drawing/2014/main" id="{C45EFA07-1674-4321-8D41-4FEDFFF855D6}"/>
              </a:ext>
            </a:extLst>
          </p:cNvPr>
          <p:cNvSpPr>
            <a:spLocks noGrp="1" noChangeArrowheads="1"/>
          </p:cNvSpPr>
          <p:nvPr>
            <p:ph type="subTitle" idx="1"/>
          </p:nvPr>
        </p:nvSpPr>
        <p:spPr>
          <a:xfrm>
            <a:off x="1828800" y="3429000"/>
            <a:ext cx="8534400" cy="1905000"/>
          </a:xfrm>
          <a:effectLst>
            <a:outerShdw dist="35921" dir="2700000" algn="ctr" rotWithShape="0">
              <a:schemeClr val="bg1"/>
            </a:outerShdw>
          </a:effectLst>
        </p:spPr>
        <p:txBody>
          <a:bodyPr/>
          <a:lstStyle/>
          <a:p>
            <a:r>
              <a:rPr lang="en-US" altLang="en-US" sz="3600" b="1" i="1" dirty="0">
                <a:solidFill>
                  <a:srgbClr val="663300"/>
                </a:solidFill>
                <a:latin typeface="Times New Roman" panose="02020603050405020304" pitchFamily="18" charset="0"/>
              </a:rPr>
              <a:t>Judges 10:6 - 1 Samuel 7:17</a:t>
            </a:r>
          </a:p>
        </p:txBody>
      </p:sp>
      <p:sp>
        <p:nvSpPr>
          <p:cNvPr id="2052" name="Rectangle 4">
            <a:extLst>
              <a:ext uri="{FF2B5EF4-FFF2-40B4-BE49-F238E27FC236}">
                <a16:creationId xmlns:a16="http://schemas.microsoft.com/office/drawing/2014/main" id="{6F16619D-3B7A-4E4E-8D8B-51DB2DFDDEB8}"/>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053" name="Rectangle 5">
            <a:extLst>
              <a:ext uri="{FF2B5EF4-FFF2-40B4-BE49-F238E27FC236}">
                <a16:creationId xmlns:a16="http://schemas.microsoft.com/office/drawing/2014/main" id="{60299CD3-98D7-4EB2-8462-4300DE527B95}"/>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054" name="Rectangle 6">
            <a:extLst>
              <a:ext uri="{FF2B5EF4-FFF2-40B4-BE49-F238E27FC236}">
                <a16:creationId xmlns:a16="http://schemas.microsoft.com/office/drawing/2014/main" id="{DFE1439B-18BA-4222-8153-41AFCE4E3F7A}"/>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055" name="Rectangle 7">
            <a:extLst>
              <a:ext uri="{FF2B5EF4-FFF2-40B4-BE49-F238E27FC236}">
                <a16:creationId xmlns:a16="http://schemas.microsoft.com/office/drawing/2014/main" id="{FCBF0EF7-5FDA-4B99-9D1E-490B1F09829C}"/>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A682257-AEBF-4688-87FC-EE08D8F1653B}"/>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Later Judges</a:t>
            </a:r>
          </a:p>
        </p:txBody>
      </p:sp>
      <p:sp>
        <p:nvSpPr>
          <p:cNvPr id="4099" name="Rectangle 3">
            <a:extLst>
              <a:ext uri="{FF2B5EF4-FFF2-40B4-BE49-F238E27FC236}">
                <a16:creationId xmlns:a16="http://schemas.microsoft.com/office/drawing/2014/main" id="{3C3826FC-6BA8-4B6D-9136-C672B6BCBC1B}"/>
              </a:ext>
            </a:extLst>
          </p:cNvPr>
          <p:cNvSpPr>
            <a:spLocks noGrp="1" noChangeArrowheads="1"/>
          </p:cNvSpPr>
          <p:nvPr>
            <p:ph type="body" idx="1"/>
          </p:nvPr>
        </p:nvSpPr>
        <p:spPr>
          <a:xfrm>
            <a:off x="1828800" y="1371600"/>
            <a:ext cx="8610600" cy="5257800"/>
          </a:xfrm>
        </p:spPr>
        <p:txBody>
          <a:bodyPr/>
          <a:lstStyle/>
          <a:p>
            <a:r>
              <a:rPr lang="en-US" altLang="en-US">
                <a:latin typeface="Times New Roman" panose="02020603050405020304" pitchFamily="18" charset="0"/>
              </a:rPr>
              <a:t>A new wave of oppression begins because the Israelites became wicked again</a:t>
            </a:r>
          </a:p>
          <a:p>
            <a:pPr lvl="1"/>
            <a:r>
              <a:rPr lang="en-US" altLang="en-US">
                <a:latin typeface="Times New Roman" panose="02020603050405020304" pitchFamily="18" charset="0"/>
              </a:rPr>
              <a:t>They began worshiping the gods of </a:t>
            </a:r>
            <a:r>
              <a:rPr lang="en-US" altLang="en-US" b="1">
                <a:latin typeface="Times New Roman" panose="02020603050405020304" pitchFamily="18" charset="0"/>
              </a:rPr>
              <a:t>Baalim</a:t>
            </a:r>
            <a:r>
              <a:rPr lang="en-US" altLang="en-US">
                <a:latin typeface="Times New Roman" panose="02020603050405020304" pitchFamily="18" charset="0"/>
              </a:rPr>
              <a:t>, of </a:t>
            </a:r>
            <a:r>
              <a:rPr lang="en-US" altLang="en-US" b="1">
                <a:latin typeface="Times New Roman" panose="02020603050405020304" pitchFamily="18" charset="0"/>
              </a:rPr>
              <a:t>Ashtaroth </a:t>
            </a:r>
            <a:r>
              <a:rPr lang="en-US" altLang="en-US">
                <a:latin typeface="Times New Roman" panose="02020603050405020304" pitchFamily="18" charset="0"/>
              </a:rPr>
              <a:t>of Syria, of Zidon, and of the Moabites</a:t>
            </a:r>
          </a:p>
          <a:p>
            <a:r>
              <a:rPr lang="en-US" altLang="en-US">
                <a:latin typeface="Times New Roman" panose="02020603050405020304" pitchFamily="18" charset="0"/>
              </a:rPr>
              <a:t>Ammonites attacked the tribes on the eastern side of the Jordan</a:t>
            </a:r>
          </a:p>
          <a:p>
            <a:r>
              <a:rPr lang="en-US" altLang="en-US">
                <a:latin typeface="Times New Roman" panose="02020603050405020304" pitchFamily="18" charset="0"/>
              </a:rPr>
              <a:t>Philistines attacked the southern tribes in the west</a:t>
            </a:r>
          </a:p>
          <a:p>
            <a:pPr lvl="1"/>
            <a:r>
              <a:rPr lang="en-US" altLang="en-US">
                <a:latin typeface="Times New Roman" panose="02020603050405020304" pitchFamily="18" charset="0"/>
              </a:rPr>
              <a:t>Events in Jephthah’s story and in Samson’s story most likely overlapped in time</a:t>
            </a:r>
          </a:p>
        </p:txBody>
      </p:sp>
      <p:sp>
        <p:nvSpPr>
          <p:cNvPr id="4100" name="Rectangle 4">
            <a:extLst>
              <a:ext uri="{FF2B5EF4-FFF2-40B4-BE49-F238E27FC236}">
                <a16:creationId xmlns:a16="http://schemas.microsoft.com/office/drawing/2014/main" id="{874F93BF-2E28-4D90-965D-1294C7476EB8}"/>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4101" name="Rectangle 5">
            <a:extLst>
              <a:ext uri="{FF2B5EF4-FFF2-40B4-BE49-F238E27FC236}">
                <a16:creationId xmlns:a16="http://schemas.microsoft.com/office/drawing/2014/main" id="{028DAACB-B86B-496D-B213-21A2FB8FD72F}"/>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4102" name="Rectangle 6">
            <a:extLst>
              <a:ext uri="{FF2B5EF4-FFF2-40B4-BE49-F238E27FC236}">
                <a16:creationId xmlns:a16="http://schemas.microsoft.com/office/drawing/2014/main" id="{B144CD64-FEBA-42CA-9F9E-373C07AD1429}"/>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4103" name="Rectangle 7">
            <a:extLst>
              <a:ext uri="{FF2B5EF4-FFF2-40B4-BE49-F238E27FC236}">
                <a16:creationId xmlns:a16="http://schemas.microsoft.com/office/drawing/2014/main" id="{9D83BC20-0F94-4DB2-A99F-175D5BD8E8C9}"/>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4104" name="Line 8">
            <a:extLst>
              <a:ext uri="{FF2B5EF4-FFF2-40B4-BE49-F238E27FC236}">
                <a16:creationId xmlns:a16="http://schemas.microsoft.com/office/drawing/2014/main" id="{61934B91-7450-46EF-8A7B-9908988FA286}"/>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dissolve">
                                      <p:cBhvr>
                                        <p:cTn id="7" dur="500"/>
                                        <p:tgtEl>
                                          <p:spTgt spid="4099">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anim calcmode="lin" valueType="num">
                                      <p:cBhvr>
                                        <p:cTn id="11" dur="500" fill="hold"/>
                                        <p:tgtEl>
                                          <p:spTgt spid="409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0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dissolve">
                                      <p:cBhvr>
                                        <p:cTn id="17" dur="500"/>
                                        <p:tgtEl>
                                          <p:spTgt spid="40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dissolve">
                                      <p:cBhvr>
                                        <p:cTn id="22" dur="500"/>
                                        <p:tgtEl>
                                          <p:spTgt spid="4099">
                                            <p:txEl>
                                              <p:pRg st="3" end="3"/>
                                            </p:txEl>
                                          </p:spTgt>
                                        </p:tgtEl>
                                      </p:cBhvr>
                                    </p:animEffect>
                                  </p:childTnLst>
                                </p:cTn>
                              </p:par>
                            </p:childTnLst>
                          </p:cTn>
                        </p:par>
                        <p:par>
                          <p:cTn id="23" fill="hold" nodeType="afterGroup">
                            <p:stCondLst>
                              <p:cond delay="500"/>
                            </p:stCondLst>
                            <p:childTnLst>
                              <p:par>
                                <p:cTn id="24" presetID="23" presetClass="entr" presetSubtype="16" fill="hold" nodeType="afterEffect">
                                  <p:stCondLst>
                                    <p:cond delay="0"/>
                                  </p:stCondLst>
                                  <p:childTnLst>
                                    <p:set>
                                      <p:cBhvr>
                                        <p:cTn id="25" dur="1" fill="hold">
                                          <p:stCondLst>
                                            <p:cond delay="0"/>
                                          </p:stCondLst>
                                        </p:cTn>
                                        <p:tgtEl>
                                          <p:spTgt spid="4099">
                                            <p:txEl>
                                              <p:pRg st="4" end="4"/>
                                            </p:txEl>
                                          </p:spTgt>
                                        </p:tgtEl>
                                        <p:attrNameLst>
                                          <p:attrName>style.visibility</p:attrName>
                                        </p:attrNameLst>
                                      </p:cBhvr>
                                      <p:to>
                                        <p:strVal val="visible"/>
                                      </p:to>
                                    </p:set>
                                    <p:anim calcmode="lin" valueType="num">
                                      <p:cBhvr>
                                        <p:cTn id="26" dur="500" fill="hold"/>
                                        <p:tgtEl>
                                          <p:spTgt spid="4099">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409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BE2F1962-5739-40E1-B7EB-47C34D4B2F74}"/>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Pagan Gods</a:t>
            </a:r>
          </a:p>
        </p:txBody>
      </p:sp>
      <p:sp>
        <p:nvSpPr>
          <p:cNvPr id="19460" name="Rectangle 4">
            <a:extLst>
              <a:ext uri="{FF2B5EF4-FFF2-40B4-BE49-F238E27FC236}">
                <a16:creationId xmlns:a16="http://schemas.microsoft.com/office/drawing/2014/main" id="{B340C85A-79C2-4C8F-A0C8-171B474EAEE0}"/>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9461" name="Rectangle 5">
            <a:extLst>
              <a:ext uri="{FF2B5EF4-FFF2-40B4-BE49-F238E27FC236}">
                <a16:creationId xmlns:a16="http://schemas.microsoft.com/office/drawing/2014/main" id="{9456C5B3-B6DB-4EFB-B3E6-33EE06B0A314}"/>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9462" name="Rectangle 6">
            <a:extLst>
              <a:ext uri="{FF2B5EF4-FFF2-40B4-BE49-F238E27FC236}">
                <a16:creationId xmlns:a16="http://schemas.microsoft.com/office/drawing/2014/main" id="{73B05693-35FC-470B-88D3-5FEEDDB1A24C}"/>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9463" name="Rectangle 7">
            <a:extLst>
              <a:ext uri="{FF2B5EF4-FFF2-40B4-BE49-F238E27FC236}">
                <a16:creationId xmlns:a16="http://schemas.microsoft.com/office/drawing/2014/main" id="{78B22066-0748-44CB-9902-4BEB362D86D6}"/>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9464" name="Line 8">
            <a:extLst>
              <a:ext uri="{FF2B5EF4-FFF2-40B4-BE49-F238E27FC236}">
                <a16:creationId xmlns:a16="http://schemas.microsoft.com/office/drawing/2014/main" id="{58075486-E6ED-4AC2-8EA2-968C44F8F292}"/>
              </a:ext>
            </a:extLst>
          </p:cNvPr>
          <p:cNvSpPr>
            <a:spLocks noChangeShapeType="1"/>
          </p:cNvSpPr>
          <p:nvPr/>
        </p:nvSpPr>
        <p:spPr bwMode="auto">
          <a:xfrm>
            <a:off x="1905000" y="1295400"/>
            <a:ext cx="83058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9466" name="Rectangle 10">
            <a:extLst>
              <a:ext uri="{FF2B5EF4-FFF2-40B4-BE49-F238E27FC236}">
                <a16:creationId xmlns:a16="http://schemas.microsoft.com/office/drawing/2014/main" id="{538FC951-A4DF-4272-B0CA-BD8809E13B19}"/>
              </a:ext>
            </a:extLst>
          </p:cNvPr>
          <p:cNvSpPr>
            <a:spLocks noGrp="1" noChangeArrowheads="1"/>
          </p:cNvSpPr>
          <p:nvPr>
            <p:ph type="body" sz="half" idx="1"/>
          </p:nvPr>
        </p:nvSpPr>
        <p:spPr>
          <a:xfrm>
            <a:off x="1828800" y="1371600"/>
            <a:ext cx="6705600" cy="5181600"/>
          </a:xfrm>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vert="horz" wrap="square" lIns="90488" tIns="44450" rIns="90488" bIns="44450" numCol="1" anchor="t" anchorCtr="0" compatLnSpc="1">
            <a:prstTxWarp prst="textNoShape">
              <a:avLst/>
            </a:prstTxWarp>
          </a:bodyPr>
          <a:lstStyle/>
          <a:p>
            <a:pPr>
              <a:lnSpc>
                <a:spcPct val="90000"/>
              </a:lnSpc>
            </a:pPr>
            <a:r>
              <a:rPr lang="en-US" altLang="en-US" sz="2800" b="1">
                <a:latin typeface="Times New Roman" panose="02020603050405020304" pitchFamily="18" charset="0"/>
              </a:rPr>
              <a:t>Baal:</a:t>
            </a:r>
            <a:r>
              <a:rPr lang="en-US" altLang="en-US" sz="2800">
                <a:latin typeface="Times New Roman" panose="02020603050405020304" pitchFamily="18" charset="0"/>
              </a:rPr>
              <a:t> means “lord” or “master”</a:t>
            </a:r>
          </a:p>
          <a:p>
            <a:pPr lvl="1">
              <a:lnSpc>
                <a:spcPct val="90000"/>
              </a:lnSpc>
            </a:pPr>
            <a:r>
              <a:rPr lang="en-US" altLang="en-US" sz="2400">
                <a:latin typeface="Times New Roman" panose="02020603050405020304" pitchFamily="18" charset="0"/>
              </a:rPr>
              <a:t>Became identified with various regional gods that were thought to provide fertility for crops and livestock</a:t>
            </a:r>
          </a:p>
          <a:p>
            <a:pPr>
              <a:lnSpc>
                <a:spcPct val="90000"/>
              </a:lnSpc>
            </a:pPr>
            <a:r>
              <a:rPr lang="en-US" altLang="en-US" sz="2800" b="1">
                <a:latin typeface="Times New Roman" panose="02020603050405020304" pitchFamily="18" charset="0"/>
              </a:rPr>
              <a:t>Ashtaroth:</a:t>
            </a:r>
            <a:r>
              <a:rPr lang="en-US" altLang="en-US" sz="2800">
                <a:latin typeface="Times New Roman" panose="02020603050405020304" pitchFamily="18" charset="0"/>
              </a:rPr>
              <a:t> Another name for the goddesses called “the Asherah” (plural)</a:t>
            </a:r>
          </a:p>
          <a:p>
            <a:pPr lvl="1">
              <a:lnSpc>
                <a:spcPct val="90000"/>
              </a:lnSpc>
            </a:pPr>
            <a:r>
              <a:rPr lang="en-US" altLang="en-US" sz="2400">
                <a:latin typeface="Times New Roman" panose="02020603050405020304" pitchFamily="18" charset="0"/>
              </a:rPr>
              <a:t>Her objects of worship were found up and down the land. </a:t>
            </a:r>
          </a:p>
          <a:p>
            <a:pPr lvl="1">
              <a:lnSpc>
                <a:spcPct val="90000"/>
              </a:lnSpc>
            </a:pPr>
            <a:r>
              <a:rPr lang="en-US" altLang="en-US" sz="2400">
                <a:latin typeface="Times New Roman" panose="02020603050405020304" pitchFamily="18" charset="0"/>
              </a:rPr>
              <a:t>Considered the female counterpart to Baal </a:t>
            </a:r>
            <a:r>
              <a:rPr lang="en-US" altLang="en-US" sz="2400" i="1">
                <a:latin typeface="Times New Roman" panose="02020603050405020304" pitchFamily="18" charset="0"/>
              </a:rPr>
              <a:t>(Judges 2:13).</a:t>
            </a:r>
            <a:r>
              <a:rPr lang="en-US" altLang="en-US" sz="2400">
                <a:latin typeface="Times New Roman" panose="02020603050405020304" pitchFamily="18" charset="0"/>
              </a:rPr>
              <a:t> Like Baal, she is a god of fertility</a:t>
            </a:r>
          </a:p>
          <a:p>
            <a:pPr lvl="1">
              <a:lnSpc>
                <a:spcPct val="90000"/>
              </a:lnSpc>
            </a:pPr>
            <a:r>
              <a:rPr lang="en-US" altLang="en-US" sz="2400">
                <a:latin typeface="Times New Roman" panose="02020603050405020304" pitchFamily="18" charset="0"/>
              </a:rPr>
              <a:t>Solomon compromised his faith by worshiping at the altar of Ashtaroth </a:t>
            </a:r>
            <a:r>
              <a:rPr lang="en-US" altLang="en-US" sz="2400" i="1">
                <a:latin typeface="Times New Roman" panose="02020603050405020304" pitchFamily="18" charset="0"/>
              </a:rPr>
              <a:t>(1 Kings 11:5,33</a:t>
            </a:r>
            <a:r>
              <a:rPr lang="en-US" altLang="en-US" sz="2400">
                <a:latin typeface="Times New Roman" panose="02020603050405020304" pitchFamily="18" charset="0"/>
              </a:rPr>
              <a:t>)</a:t>
            </a:r>
          </a:p>
        </p:txBody>
      </p:sp>
      <p:pic>
        <p:nvPicPr>
          <p:cNvPr id="19467" name="Picture 11">
            <a:extLst>
              <a:ext uri="{FF2B5EF4-FFF2-40B4-BE49-F238E27FC236}">
                <a16:creationId xmlns:a16="http://schemas.microsoft.com/office/drawing/2014/main" id="{40DE44A7-BD55-4581-914A-D83A27DC4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1447800"/>
            <a:ext cx="199390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466">
                                            <p:txEl>
                                              <p:pRg st="0" end="0"/>
                                            </p:txEl>
                                          </p:spTgt>
                                        </p:tgtEl>
                                        <p:attrNameLst>
                                          <p:attrName>style.visibility</p:attrName>
                                        </p:attrNameLst>
                                      </p:cBhvr>
                                      <p:to>
                                        <p:strVal val="visible"/>
                                      </p:to>
                                    </p:set>
                                    <p:anim calcmode="lin" valueType="num">
                                      <p:cBhvr>
                                        <p:cTn id="7" dur="500" fill="hold"/>
                                        <p:tgtEl>
                                          <p:spTgt spid="1946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466">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9466">
                                            <p:txEl>
                                              <p:pRg st="1" end="1"/>
                                            </p:txEl>
                                          </p:spTgt>
                                        </p:tgtEl>
                                        <p:attrNameLst>
                                          <p:attrName>style.visibility</p:attrName>
                                        </p:attrNameLst>
                                      </p:cBhvr>
                                      <p:to>
                                        <p:strVal val="visible"/>
                                      </p:to>
                                    </p:set>
                                    <p:anim calcmode="lin" valueType="num">
                                      <p:cBhvr>
                                        <p:cTn id="11" dur="500" fill="hold"/>
                                        <p:tgtEl>
                                          <p:spTgt spid="19466">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946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9466">
                                            <p:txEl>
                                              <p:pRg st="2" end="2"/>
                                            </p:txEl>
                                          </p:spTgt>
                                        </p:tgtEl>
                                        <p:attrNameLst>
                                          <p:attrName>style.visibility</p:attrName>
                                        </p:attrNameLst>
                                      </p:cBhvr>
                                      <p:to>
                                        <p:strVal val="visible"/>
                                      </p:to>
                                    </p:set>
                                    <p:anim calcmode="lin" valueType="num">
                                      <p:cBhvr>
                                        <p:cTn id="17" dur="500" fill="hold"/>
                                        <p:tgtEl>
                                          <p:spTgt spid="1946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946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9466">
                                            <p:txEl>
                                              <p:pRg st="3" end="3"/>
                                            </p:txEl>
                                          </p:spTgt>
                                        </p:tgtEl>
                                        <p:attrNameLst>
                                          <p:attrName>style.visibility</p:attrName>
                                        </p:attrNameLst>
                                      </p:cBhvr>
                                      <p:to>
                                        <p:strVal val="visible"/>
                                      </p:to>
                                    </p:set>
                                    <p:anim calcmode="lin" valueType="num">
                                      <p:cBhvr>
                                        <p:cTn id="23" dur="500" fill="hold"/>
                                        <p:tgtEl>
                                          <p:spTgt spid="19466">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9466">
                                            <p:txEl>
                                              <p:pRg st="3" end="3"/>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9466">
                                            <p:txEl>
                                              <p:pRg st="4" end="4"/>
                                            </p:txEl>
                                          </p:spTgt>
                                        </p:tgtEl>
                                        <p:attrNameLst>
                                          <p:attrName>style.visibility</p:attrName>
                                        </p:attrNameLst>
                                      </p:cBhvr>
                                      <p:to>
                                        <p:strVal val="visible"/>
                                      </p:to>
                                    </p:set>
                                    <p:anim calcmode="lin" valueType="num">
                                      <p:cBhvr>
                                        <p:cTn id="27" dur="500" fill="hold"/>
                                        <p:tgtEl>
                                          <p:spTgt spid="1946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9466">
                                            <p:txEl>
                                              <p:pRg st="4" end="4"/>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9466">
                                            <p:txEl>
                                              <p:pRg st="5" end="5"/>
                                            </p:txEl>
                                          </p:spTgt>
                                        </p:tgtEl>
                                        <p:attrNameLst>
                                          <p:attrName>style.visibility</p:attrName>
                                        </p:attrNameLst>
                                      </p:cBhvr>
                                      <p:to>
                                        <p:strVal val="visible"/>
                                      </p:to>
                                    </p:set>
                                    <p:anim calcmode="lin" valueType="num">
                                      <p:cBhvr>
                                        <p:cTn id="31" dur="500" fill="hold"/>
                                        <p:tgtEl>
                                          <p:spTgt spid="19466">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9466">
                                            <p:txEl>
                                              <p:pRg st="5" end="5"/>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500"/>
                            </p:stCondLst>
                            <p:childTnLst>
                              <p:par>
                                <p:cTn id="34" presetID="10" presetClass="entr" presetSubtype="0" fill="hold" nodeType="afterEffect">
                                  <p:stCondLst>
                                    <p:cond delay="0"/>
                                  </p:stCondLst>
                                  <p:childTnLst>
                                    <p:set>
                                      <p:cBhvr>
                                        <p:cTn id="35" dur="1" fill="hold">
                                          <p:stCondLst>
                                            <p:cond delay="0"/>
                                          </p:stCondLst>
                                        </p:cTn>
                                        <p:tgtEl>
                                          <p:spTgt spid="19467"/>
                                        </p:tgtEl>
                                        <p:attrNameLst>
                                          <p:attrName>style.visibility</p:attrName>
                                        </p:attrNameLst>
                                      </p:cBhvr>
                                      <p:to>
                                        <p:strVal val="visible"/>
                                      </p:to>
                                    </p:set>
                                    <p:animEffect transition="in" filter="fade">
                                      <p:cBhvr>
                                        <p:cTn id="36" dur="20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6" name="Picture 16">
            <a:extLst>
              <a:ext uri="{FF2B5EF4-FFF2-40B4-BE49-F238E27FC236}">
                <a16:creationId xmlns:a16="http://schemas.microsoft.com/office/drawing/2014/main" id="{0471B855-A95D-481F-AA23-B481295C9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2254250"/>
            <a:ext cx="4124325"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a:extLst>
              <a:ext uri="{FF2B5EF4-FFF2-40B4-BE49-F238E27FC236}">
                <a16:creationId xmlns:a16="http://schemas.microsoft.com/office/drawing/2014/main" id="{5AC5EFAA-4F37-4BA0-A2F5-302E137D4399}"/>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Later Judges</a:t>
            </a:r>
          </a:p>
        </p:txBody>
      </p:sp>
      <p:sp>
        <p:nvSpPr>
          <p:cNvPr id="5123" name="Rectangle 3">
            <a:extLst>
              <a:ext uri="{FF2B5EF4-FFF2-40B4-BE49-F238E27FC236}">
                <a16:creationId xmlns:a16="http://schemas.microsoft.com/office/drawing/2014/main" id="{1286B628-540F-4158-BDA8-DBBAFB1374BC}"/>
              </a:ext>
            </a:extLst>
          </p:cNvPr>
          <p:cNvSpPr>
            <a:spLocks noGrp="1" noChangeArrowheads="1"/>
          </p:cNvSpPr>
          <p:nvPr>
            <p:ph type="body" idx="1"/>
          </p:nvPr>
        </p:nvSpPr>
        <p:spPr>
          <a:xfrm>
            <a:off x="1752600" y="1371600"/>
            <a:ext cx="4572000" cy="5257800"/>
          </a:xfrm>
        </p:spPr>
        <p:txBody>
          <a:bodyPr/>
          <a:lstStyle/>
          <a:p>
            <a:r>
              <a:rPr lang="en-US" altLang="en-US" b="1">
                <a:latin typeface="Times New Roman" panose="02020603050405020304" pitchFamily="18" charset="0"/>
              </a:rPr>
              <a:t>Ammonites </a:t>
            </a:r>
            <a:r>
              <a:rPr lang="en-US" altLang="en-US">
                <a:latin typeface="Times New Roman" panose="02020603050405020304" pitchFamily="18" charset="0"/>
              </a:rPr>
              <a:t>oppressed the Israelites living in </a:t>
            </a:r>
            <a:r>
              <a:rPr lang="en-US" altLang="en-US" b="1">
                <a:latin typeface="Times New Roman" panose="02020603050405020304" pitchFamily="18" charset="0"/>
              </a:rPr>
              <a:t>Gilead</a:t>
            </a:r>
            <a:r>
              <a:rPr lang="en-US" altLang="en-US">
                <a:latin typeface="Times New Roman" panose="02020603050405020304" pitchFamily="18" charset="0"/>
              </a:rPr>
              <a:t> for 18 years</a:t>
            </a:r>
          </a:p>
          <a:p>
            <a:pPr lvl="1"/>
            <a:r>
              <a:rPr lang="en-US" altLang="en-US">
                <a:latin typeface="Times New Roman" panose="02020603050405020304" pitchFamily="18" charset="0"/>
              </a:rPr>
              <a:t>Reuben, Gad, and the half tribe of Manasseh were involved in this oppression</a:t>
            </a:r>
          </a:p>
          <a:p>
            <a:pPr lvl="1"/>
            <a:r>
              <a:rPr lang="en-US" altLang="en-US">
                <a:latin typeface="Times New Roman" panose="02020603050405020304" pitchFamily="18" charset="0"/>
              </a:rPr>
              <a:t>They crossed the Jordan to fight against</a:t>
            </a:r>
            <a:r>
              <a:rPr lang="en-US" altLang="en-US" b="1">
                <a:latin typeface="Times New Roman" panose="02020603050405020304" pitchFamily="18" charset="0"/>
              </a:rPr>
              <a:t> Judah</a:t>
            </a:r>
            <a:r>
              <a:rPr lang="en-US" altLang="en-US">
                <a:latin typeface="Times New Roman" panose="02020603050405020304" pitchFamily="18" charset="0"/>
              </a:rPr>
              <a:t>, </a:t>
            </a:r>
            <a:r>
              <a:rPr lang="en-US" altLang="en-US" b="1">
                <a:latin typeface="Times New Roman" panose="02020603050405020304" pitchFamily="18" charset="0"/>
              </a:rPr>
              <a:t>Benjamin</a:t>
            </a:r>
            <a:r>
              <a:rPr lang="en-US" altLang="en-US">
                <a:latin typeface="Times New Roman" panose="02020603050405020304" pitchFamily="18" charset="0"/>
              </a:rPr>
              <a:t> and</a:t>
            </a:r>
            <a:r>
              <a:rPr lang="en-US" altLang="en-US" b="1">
                <a:latin typeface="Times New Roman" panose="02020603050405020304" pitchFamily="18" charset="0"/>
              </a:rPr>
              <a:t> Ephraim</a:t>
            </a:r>
          </a:p>
          <a:p>
            <a:endParaRPr lang="en-US" altLang="en-US">
              <a:latin typeface="Times New Roman" panose="02020603050405020304" pitchFamily="18" charset="0"/>
            </a:endParaRPr>
          </a:p>
        </p:txBody>
      </p:sp>
      <p:sp>
        <p:nvSpPr>
          <p:cNvPr id="5124" name="Rectangle 4">
            <a:extLst>
              <a:ext uri="{FF2B5EF4-FFF2-40B4-BE49-F238E27FC236}">
                <a16:creationId xmlns:a16="http://schemas.microsoft.com/office/drawing/2014/main" id="{A53ED51D-0512-405F-ACFA-B0B25019501E}"/>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5125" name="Rectangle 5">
            <a:extLst>
              <a:ext uri="{FF2B5EF4-FFF2-40B4-BE49-F238E27FC236}">
                <a16:creationId xmlns:a16="http://schemas.microsoft.com/office/drawing/2014/main" id="{653B7520-5821-4E0A-BB0C-CCF33712FF47}"/>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5126" name="Rectangle 6">
            <a:extLst>
              <a:ext uri="{FF2B5EF4-FFF2-40B4-BE49-F238E27FC236}">
                <a16:creationId xmlns:a16="http://schemas.microsoft.com/office/drawing/2014/main" id="{8985E3C6-627F-4A18-90DA-089772E989DB}"/>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5127" name="Rectangle 7">
            <a:extLst>
              <a:ext uri="{FF2B5EF4-FFF2-40B4-BE49-F238E27FC236}">
                <a16:creationId xmlns:a16="http://schemas.microsoft.com/office/drawing/2014/main" id="{9B345226-E7DE-47FD-BA4E-B64C31381EBB}"/>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5128" name="Line 8">
            <a:extLst>
              <a:ext uri="{FF2B5EF4-FFF2-40B4-BE49-F238E27FC236}">
                <a16:creationId xmlns:a16="http://schemas.microsoft.com/office/drawing/2014/main" id="{CDEDAA5C-7738-4A9E-9046-20A09423819C}"/>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5131" name="Oval 11">
            <a:extLst>
              <a:ext uri="{FF2B5EF4-FFF2-40B4-BE49-F238E27FC236}">
                <a16:creationId xmlns:a16="http://schemas.microsoft.com/office/drawing/2014/main" id="{E8052FA4-1230-42D9-8065-F300C626AFBB}"/>
              </a:ext>
            </a:extLst>
          </p:cNvPr>
          <p:cNvSpPr>
            <a:spLocks noChangeArrowheads="1"/>
          </p:cNvSpPr>
          <p:nvPr/>
        </p:nvSpPr>
        <p:spPr bwMode="auto">
          <a:xfrm>
            <a:off x="8839200" y="2286000"/>
            <a:ext cx="990600" cy="15240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5132" name="Text Box 12">
            <a:extLst>
              <a:ext uri="{FF2B5EF4-FFF2-40B4-BE49-F238E27FC236}">
                <a16:creationId xmlns:a16="http://schemas.microsoft.com/office/drawing/2014/main" id="{0A7D2C98-C638-4D80-A7E2-3AB22B0B8870}"/>
              </a:ext>
            </a:extLst>
          </p:cNvPr>
          <p:cNvSpPr txBox="1">
            <a:spLocks noChangeArrowheads="1"/>
          </p:cNvSpPr>
          <p:nvPr/>
        </p:nvSpPr>
        <p:spPr bwMode="auto">
          <a:xfrm rot="16200000">
            <a:off x="8542338" y="2735263"/>
            <a:ext cx="1600200" cy="396875"/>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spcAft>
                <a:spcPct val="0"/>
              </a:spcAft>
            </a:pPr>
            <a:r>
              <a:rPr lang="en-US" altLang="en-US" sz="2000">
                <a:solidFill>
                  <a:srgbClr val="333399"/>
                </a:solidFill>
                <a:latin typeface="Arial" panose="020B0604020202020204" pitchFamily="34" charset="0"/>
                <a:cs typeface="Arial" panose="020B0604020202020204" pitchFamily="34" charset="0"/>
              </a:rPr>
              <a:t>Ammonites</a:t>
            </a:r>
          </a:p>
        </p:txBody>
      </p:sp>
      <p:sp>
        <p:nvSpPr>
          <p:cNvPr id="5133" name="Oval 13">
            <a:extLst>
              <a:ext uri="{FF2B5EF4-FFF2-40B4-BE49-F238E27FC236}">
                <a16:creationId xmlns:a16="http://schemas.microsoft.com/office/drawing/2014/main" id="{A2239892-6AFE-43B2-8400-DB700E41576B}"/>
              </a:ext>
            </a:extLst>
          </p:cNvPr>
          <p:cNvSpPr>
            <a:spLocks noChangeArrowheads="1"/>
          </p:cNvSpPr>
          <p:nvPr/>
        </p:nvSpPr>
        <p:spPr bwMode="auto">
          <a:xfrm>
            <a:off x="7391400" y="3962400"/>
            <a:ext cx="1143000" cy="4572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5134" name="Oval 14">
            <a:extLst>
              <a:ext uri="{FF2B5EF4-FFF2-40B4-BE49-F238E27FC236}">
                <a16:creationId xmlns:a16="http://schemas.microsoft.com/office/drawing/2014/main" id="{0BEFFFFB-220B-4710-A350-3EB0BBFA7EF9}"/>
              </a:ext>
            </a:extLst>
          </p:cNvPr>
          <p:cNvSpPr>
            <a:spLocks noChangeArrowheads="1"/>
          </p:cNvSpPr>
          <p:nvPr/>
        </p:nvSpPr>
        <p:spPr bwMode="auto">
          <a:xfrm>
            <a:off x="8001000" y="3505200"/>
            <a:ext cx="685800" cy="3810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5135" name="Oval 15">
            <a:extLst>
              <a:ext uri="{FF2B5EF4-FFF2-40B4-BE49-F238E27FC236}">
                <a16:creationId xmlns:a16="http://schemas.microsoft.com/office/drawing/2014/main" id="{15310BFA-8718-4E70-A6F1-6054751D2EC1}"/>
              </a:ext>
            </a:extLst>
          </p:cNvPr>
          <p:cNvSpPr>
            <a:spLocks noChangeArrowheads="1"/>
          </p:cNvSpPr>
          <p:nvPr/>
        </p:nvSpPr>
        <p:spPr bwMode="auto">
          <a:xfrm>
            <a:off x="7467600" y="3124200"/>
            <a:ext cx="838200" cy="4572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dissolve">
                                      <p:cBhvr>
                                        <p:cTn id="7" dur="500"/>
                                        <p:tgtEl>
                                          <p:spTgt spid="5123">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136"/>
                                        </p:tgtEl>
                                        <p:attrNameLst>
                                          <p:attrName>style.visibility</p:attrName>
                                        </p:attrNameLst>
                                      </p:cBhvr>
                                      <p:to>
                                        <p:strVal val="visible"/>
                                      </p:to>
                                    </p:set>
                                    <p:animEffect transition="in" filter="fade">
                                      <p:cBhvr>
                                        <p:cTn id="11" dur="2000"/>
                                        <p:tgtEl>
                                          <p:spTgt spid="5136"/>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5131"/>
                                        </p:tgtEl>
                                        <p:attrNameLst>
                                          <p:attrName>style.visibility</p:attrName>
                                        </p:attrNameLst>
                                      </p:cBhvr>
                                      <p:to>
                                        <p:strVal val="visible"/>
                                      </p:to>
                                    </p:set>
                                    <p:anim calcmode="lin" valueType="num">
                                      <p:cBhvr>
                                        <p:cTn id="15" dur="500" fill="hold"/>
                                        <p:tgtEl>
                                          <p:spTgt spid="5131"/>
                                        </p:tgtEl>
                                        <p:attrNameLst>
                                          <p:attrName>ppt_w</p:attrName>
                                        </p:attrNameLst>
                                      </p:cBhvr>
                                      <p:tavLst>
                                        <p:tav tm="0">
                                          <p:val>
                                            <p:fltVal val="0"/>
                                          </p:val>
                                        </p:tav>
                                        <p:tav tm="100000">
                                          <p:val>
                                            <p:strVal val="#ppt_w"/>
                                          </p:val>
                                        </p:tav>
                                      </p:tavLst>
                                    </p:anim>
                                    <p:anim calcmode="lin" valueType="num">
                                      <p:cBhvr>
                                        <p:cTn id="16" dur="500" fill="hold"/>
                                        <p:tgtEl>
                                          <p:spTgt spid="513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132"/>
                                        </p:tgtEl>
                                        <p:attrNameLst>
                                          <p:attrName>style.visibility</p:attrName>
                                        </p:attrNameLst>
                                      </p:cBhvr>
                                      <p:to>
                                        <p:strVal val="visible"/>
                                      </p:to>
                                    </p:set>
                                    <p:anim calcmode="lin" valueType="num">
                                      <p:cBhvr>
                                        <p:cTn id="19" dur="500" fill="hold"/>
                                        <p:tgtEl>
                                          <p:spTgt spid="5132"/>
                                        </p:tgtEl>
                                        <p:attrNameLst>
                                          <p:attrName>ppt_w</p:attrName>
                                        </p:attrNameLst>
                                      </p:cBhvr>
                                      <p:tavLst>
                                        <p:tav tm="0">
                                          <p:val>
                                            <p:fltVal val="0"/>
                                          </p:val>
                                        </p:tav>
                                        <p:tav tm="100000">
                                          <p:val>
                                            <p:strVal val="#ppt_w"/>
                                          </p:val>
                                        </p:tav>
                                      </p:tavLst>
                                    </p:anim>
                                    <p:anim calcmode="lin" valueType="num">
                                      <p:cBhvr>
                                        <p:cTn id="20" dur="500" fill="hold"/>
                                        <p:tgtEl>
                                          <p:spTgt spid="5132"/>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5123">
                                            <p:txEl>
                                              <p:pRg st="1" end="1"/>
                                            </p:txEl>
                                          </p:spTgt>
                                        </p:tgtEl>
                                        <p:attrNameLst>
                                          <p:attrName>style.visibility</p:attrName>
                                        </p:attrNameLst>
                                      </p:cBhvr>
                                      <p:to>
                                        <p:strVal val="visible"/>
                                      </p:to>
                                    </p:set>
                                    <p:anim calcmode="lin" valueType="num">
                                      <p:cBhvr>
                                        <p:cTn id="25" dur="500" fill="hold"/>
                                        <p:tgtEl>
                                          <p:spTgt spid="512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512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5123">
                                            <p:txEl>
                                              <p:pRg st="2" end="2"/>
                                            </p:txEl>
                                          </p:spTgt>
                                        </p:tgtEl>
                                        <p:attrNameLst>
                                          <p:attrName>style.visibility</p:attrName>
                                        </p:attrNameLst>
                                      </p:cBhvr>
                                      <p:to>
                                        <p:strVal val="visible"/>
                                      </p:to>
                                    </p:set>
                                    <p:anim calcmode="lin" valueType="num">
                                      <p:cBhvr>
                                        <p:cTn id="31" dur="500" fill="hold"/>
                                        <p:tgtEl>
                                          <p:spTgt spid="512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123">
                                            <p:txEl>
                                              <p:pRg st="2" end="2"/>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500"/>
                            </p:stCondLst>
                            <p:childTnLst>
                              <p:par>
                                <p:cTn id="34" presetID="23" presetClass="entr" presetSubtype="16" fill="hold" nodeType="afterEffect">
                                  <p:stCondLst>
                                    <p:cond delay="0"/>
                                  </p:stCondLst>
                                  <p:childTnLst>
                                    <p:set>
                                      <p:cBhvr>
                                        <p:cTn id="35" dur="1" fill="hold">
                                          <p:stCondLst>
                                            <p:cond delay="0"/>
                                          </p:stCondLst>
                                        </p:cTn>
                                        <p:tgtEl>
                                          <p:spTgt spid="5133"/>
                                        </p:tgtEl>
                                        <p:attrNameLst>
                                          <p:attrName>style.visibility</p:attrName>
                                        </p:attrNameLst>
                                      </p:cBhvr>
                                      <p:to>
                                        <p:strVal val="visible"/>
                                      </p:to>
                                    </p:set>
                                    <p:anim calcmode="lin" valueType="num">
                                      <p:cBhvr>
                                        <p:cTn id="36" dur="500" fill="hold"/>
                                        <p:tgtEl>
                                          <p:spTgt spid="5133"/>
                                        </p:tgtEl>
                                        <p:attrNameLst>
                                          <p:attrName>ppt_w</p:attrName>
                                        </p:attrNameLst>
                                      </p:cBhvr>
                                      <p:tavLst>
                                        <p:tav tm="0">
                                          <p:val>
                                            <p:fltVal val="0"/>
                                          </p:val>
                                        </p:tav>
                                        <p:tav tm="100000">
                                          <p:val>
                                            <p:strVal val="#ppt_w"/>
                                          </p:val>
                                        </p:tav>
                                      </p:tavLst>
                                    </p:anim>
                                    <p:anim calcmode="lin" valueType="num">
                                      <p:cBhvr>
                                        <p:cTn id="37" dur="500" fill="hold"/>
                                        <p:tgtEl>
                                          <p:spTgt spid="5133"/>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000"/>
                            </p:stCondLst>
                            <p:childTnLst>
                              <p:par>
                                <p:cTn id="39" presetID="23" presetClass="entr" presetSubtype="16" fill="hold" nodeType="afterEffect">
                                  <p:stCondLst>
                                    <p:cond delay="0"/>
                                  </p:stCondLst>
                                  <p:childTnLst>
                                    <p:set>
                                      <p:cBhvr>
                                        <p:cTn id="40" dur="1" fill="hold">
                                          <p:stCondLst>
                                            <p:cond delay="0"/>
                                          </p:stCondLst>
                                        </p:cTn>
                                        <p:tgtEl>
                                          <p:spTgt spid="5134"/>
                                        </p:tgtEl>
                                        <p:attrNameLst>
                                          <p:attrName>style.visibility</p:attrName>
                                        </p:attrNameLst>
                                      </p:cBhvr>
                                      <p:to>
                                        <p:strVal val="visible"/>
                                      </p:to>
                                    </p:set>
                                    <p:anim calcmode="lin" valueType="num">
                                      <p:cBhvr>
                                        <p:cTn id="41" dur="500" fill="hold"/>
                                        <p:tgtEl>
                                          <p:spTgt spid="5134"/>
                                        </p:tgtEl>
                                        <p:attrNameLst>
                                          <p:attrName>ppt_w</p:attrName>
                                        </p:attrNameLst>
                                      </p:cBhvr>
                                      <p:tavLst>
                                        <p:tav tm="0">
                                          <p:val>
                                            <p:fltVal val="0"/>
                                          </p:val>
                                        </p:tav>
                                        <p:tav tm="100000">
                                          <p:val>
                                            <p:strVal val="#ppt_w"/>
                                          </p:val>
                                        </p:tav>
                                      </p:tavLst>
                                    </p:anim>
                                    <p:anim calcmode="lin" valueType="num">
                                      <p:cBhvr>
                                        <p:cTn id="42" dur="500" fill="hold"/>
                                        <p:tgtEl>
                                          <p:spTgt spid="5134"/>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500"/>
                            </p:stCondLst>
                            <p:childTnLst>
                              <p:par>
                                <p:cTn id="44" presetID="23" presetClass="entr" presetSubtype="16" fill="hold" nodeType="afterEffect">
                                  <p:stCondLst>
                                    <p:cond delay="0"/>
                                  </p:stCondLst>
                                  <p:childTnLst>
                                    <p:set>
                                      <p:cBhvr>
                                        <p:cTn id="45" dur="1" fill="hold">
                                          <p:stCondLst>
                                            <p:cond delay="0"/>
                                          </p:stCondLst>
                                        </p:cTn>
                                        <p:tgtEl>
                                          <p:spTgt spid="5135"/>
                                        </p:tgtEl>
                                        <p:attrNameLst>
                                          <p:attrName>style.visibility</p:attrName>
                                        </p:attrNameLst>
                                      </p:cBhvr>
                                      <p:to>
                                        <p:strVal val="visible"/>
                                      </p:to>
                                    </p:set>
                                    <p:anim calcmode="lin" valueType="num">
                                      <p:cBhvr>
                                        <p:cTn id="46" dur="500" fill="hold"/>
                                        <p:tgtEl>
                                          <p:spTgt spid="5135"/>
                                        </p:tgtEl>
                                        <p:attrNameLst>
                                          <p:attrName>ppt_w</p:attrName>
                                        </p:attrNameLst>
                                      </p:cBhvr>
                                      <p:tavLst>
                                        <p:tav tm="0">
                                          <p:val>
                                            <p:fltVal val="0"/>
                                          </p:val>
                                        </p:tav>
                                        <p:tav tm="100000">
                                          <p:val>
                                            <p:strVal val="#ppt_w"/>
                                          </p:val>
                                        </p:tav>
                                      </p:tavLst>
                                    </p:anim>
                                    <p:anim calcmode="lin" valueType="num">
                                      <p:cBhvr>
                                        <p:cTn id="47" dur="500" fill="hold"/>
                                        <p:tgtEl>
                                          <p:spTgt spid="51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474B7D7-587A-432C-A964-E8A82E54342E}"/>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Later Judges</a:t>
            </a:r>
          </a:p>
        </p:txBody>
      </p:sp>
      <p:sp>
        <p:nvSpPr>
          <p:cNvPr id="6147" name="Rectangle 3">
            <a:extLst>
              <a:ext uri="{FF2B5EF4-FFF2-40B4-BE49-F238E27FC236}">
                <a16:creationId xmlns:a16="http://schemas.microsoft.com/office/drawing/2014/main" id="{FA979B6C-782B-482A-84C1-3556FD296807}"/>
              </a:ext>
            </a:extLst>
          </p:cNvPr>
          <p:cNvSpPr>
            <a:spLocks noGrp="1" noChangeArrowheads="1"/>
          </p:cNvSpPr>
          <p:nvPr>
            <p:ph type="body" idx="1"/>
          </p:nvPr>
        </p:nvSpPr>
        <p:spPr>
          <a:xfrm>
            <a:off x="1752600" y="1371600"/>
            <a:ext cx="4572000" cy="5257800"/>
          </a:xfrm>
        </p:spPr>
        <p:txBody>
          <a:bodyPr/>
          <a:lstStyle/>
          <a:p>
            <a:r>
              <a:rPr lang="en-US" altLang="en-US" b="1">
                <a:latin typeface="Times New Roman" panose="02020603050405020304" pitchFamily="18" charset="0"/>
              </a:rPr>
              <a:t>Jephthah</a:t>
            </a:r>
            <a:r>
              <a:rPr lang="en-US" altLang="en-US">
                <a:latin typeface="Times New Roman" panose="02020603050405020304" pitchFamily="18" charset="0"/>
              </a:rPr>
              <a:t> was called upon to help the Israelites in the battle</a:t>
            </a:r>
          </a:p>
          <a:p>
            <a:pPr lvl="1"/>
            <a:r>
              <a:rPr lang="en-US" altLang="en-US">
                <a:latin typeface="Times New Roman" panose="02020603050405020304" pitchFamily="18" charset="0"/>
              </a:rPr>
              <a:t>They agreed to make him their ruler in return</a:t>
            </a:r>
          </a:p>
          <a:p>
            <a:pPr lvl="1"/>
            <a:r>
              <a:rPr lang="en-US" altLang="en-US">
                <a:latin typeface="Times New Roman" panose="02020603050405020304" pitchFamily="18" charset="0"/>
              </a:rPr>
              <a:t>They battled the Ammonites and drove them back for awhile</a:t>
            </a:r>
          </a:p>
          <a:p>
            <a:pPr lvl="1"/>
            <a:r>
              <a:rPr lang="en-US" altLang="en-US">
                <a:latin typeface="Times New Roman" panose="02020603050405020304" pitchFamily="18" charset="0"/>
              </a:rPr>
              <a:t>During this time a very troublesome enemy moved in from the west</a:t>
            </a:r>
          </a:p>
        </p:txBody>
      </p:sp>
      <p:sp>
        <p:nvSpPr>
          <p:cNvPr id="6148" name="Rectangle 4">
            <a:extLst>
              <a:ext uri="{FF2B5EF4-FFF2-40B4-BE49-F238E27FC236}">
                <a16:creationId xmlns:a16="http://schemas.microsoft.com/office/drawing/2014/main" id="{4686DF1C-591F-43DE-BD36-2E9D6FA8FE04}"/>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6149" name="Rectangle 5">
            <a:extLst>
              <a:ext uri="{FF2B5EF4-FFF2-40B4-BE49-F238E27FC236}">
                <a16:creationId xmlns:a16="http://schemas.microsoft.com/office/drawing/2014/main" id="{981FAC6B-CD17-4D70-9D53-1D7D8C154CCE}"/>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6150" name="Rectangle 6">
            <a:extLst>
              <a:ext uri="{FF2B5EF4-FFF2-40B4-BE49-F238E27FC236}">
                <a16:creationId xmlns:a16="http://schemas.microsoft.com/office/drawing/2014/main" id="{3AA28E7F-843A-466E-88E9-8E3BE65ACFEC}"/>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6151" name="Rectangle 7">
            <a:extLst>
              <a:ext uri="{FF2B5EF4-FFF2-40B4-BE49-F238E27FC236}">
                <a16:creationId xmlns:a16="http://schemas.microsoft.com/office/drawing/2014/main" id="{B6149CB6-272C-42C1-BB99-66FF3B6FE04C}"/>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6152" name="Line 8">
            <a:extLst>
              <a:ext uri="{FF2B5EF4-FFF2-40B4-BE49-F238E27FC236}">
                <a16:creationId xmlns:a16="http://schemas.microsoft.com/office/drawing/2014/main" id="{B18473CC-BA06-4B77-BDF8-B7EE16313368}"/>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pic>
        <p:nvPicPr>
          <p:cNvPr id="6159" name="Picture 15">
            <a:extLst>
              <a:ext uri="{FF2B5EF4-FFF2-40B4-BE49-F238E27FC236}">
                <a16:creationId xmlns:a16="http://schemas.microsoft.com/office/drawing/2014/main" id="{C1FF9B1B-748E-4638-B840-52ABC40B0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76" y="2330450"/>
            <a:ext cx="4124325"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dissolve">
                                      <p:cBhvr>
                                        <p:cTn id="7" dur="500"/>
                                        <p:tgtEl>
                                          <p:spTgt spid="6147">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159"/>
                                        </p:tgtEl>
                                        <p:attrNameLst>
                                          <p:attrName>style.visibility</p:attrName>
                                        </p:attrNameLst>
                                      </p:cBhvr>
                                      <p:to>
                                        <p:strVal val="visible"/>
                                      </p:to>
                                    </p:set>
                                    <p:animEffect transition="in" filter="fade">
                                      <p:cBhvr>
                                        <p:cTn id="11" dur="2000"/>
                                        <p:tgtEl>
                                          <p:spTgt spid="6159"/>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 calcmode="lin" valueType="num">
                                      <p:cBhvr>
                                        <p:cTn id="15"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61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6147">
                                            <p:txEl>
                                              <p:pRg st="2" end="2"/>
                                            </p:txEl>
                                          </p:spTgt>
                                        </p:tgtEl>
                                        <p:attrNameLst>
                                          <p:attrName>style.visibility</p:attrName>
                                        </p:attrNameLst>
                                      </p:cBhvr>
                                      <p:to>
                                        <p:strVal val="visible"/>
                                      </p:to>
                                    </p:set>
                                    <p:anim calcmode="lin" valueType="num">
                                      <p:cBhvr>
                                        <p:cTn id="21"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1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6147">
                                            <p:txEl>
                                              <p:pRg st="3" end="3"/>
                                            </p:txEl>
                                          </p:spTgt>
                                        </p:tgtEl>
                                        <p:attrNameLst>
                                          <p:attrName>style.visibility</p:attrName>
                                        </p:attrNameLst>
                                      </p:cBhvr>
                                      <p:to>
                                        <p:strVal val="visible"/>
                                      </p:to>
                                    </p:set>
                                    <p:anim calcmode="lin" valueType="num">
                                      <p:cBhvr>
                                        <p:cTn id="27" dur="500" fill="hold"/>
                                        <p:tgtEl>
                                          <p:spTgt spid="6147">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614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888987D-43CF-4E71-8EB7-4973324AC6AD}"/>
              </a:ext>
            </a:extLst>
          </p:cNvPr>
          <p:cNvSpPr>
            <a:spLocks noGrp="1" noChangeArrowheads="1"/>
          </p:cNvSpPr>
          <p:nvPr>
            <p:ph type="ctrTitle"/>
          </p:nvPr>
        </p:nvSpPr>
        <p:spPr>
          <a:xfrm>
            <a:off x="2209800" y="152401"/>
            <a:ext cx="7772400" cy="936625"/>
          </a:xfrm>
          <a:effectLst>
            <a:outerShdw dist="35921" dir="2700000" algn="ctr" rotWithShape="0">
              <a:schemeClr val="bg1"/>
            </a:outerShdw>
          </a:effectLst>
        </p:spPr>
        <p:txBody>
          <a:bodyPr anchor="ctr"/>
          <a:lstStyle/>
          <a:p>
            <a:r>
              <a:rPr lang="en-US" altLang="en-US" sz="4800" b="1">
                <a:latin typeface="Times New Roman" panose="02020603050405020304" pitchFamily="18" charset="0"/>
              </a:rPr>
              <a:t>The Land Promise Fulfilled</a:t>
            </a:r>
          </a:p>
        </p:txBody>
      </p:sp>
      <p:sp>
        <p:nvSpPr>
          <p:cNvPr id="11268" name="Rectangle 4">
            <a:extLst>
              <a:ext uri="{FF2B5EF4-FFF2-40B4-BE49-F238E27FC236}">
                <a16:creationId xmlns:a16="http://schemas.microsoft.com/office/drawing/2014/main" id="{46CDD9F8-445F-4043-91C1-D561EC98F273}"/>
              </a:ext>
            </a:extLst>
          </p:cNvPr>
          <p:cNvSpPr>
            <a:spLocks noChangeArrowheads="1"/>
          </p:cNvSpPr>
          <p:nvPr/>
        </p:nvSpPr>
        <p:spPr bwMode="auto">
          <a:xfrm>
            <a:off x="15240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1269" name="Rectangle 5">
            <a:extLst>
              <a:ext uri="{FF2B5EF4-FFF2-40B4-BE49-F238E27FC236}">
                <a16:creationId xmlns:a16="http://schemas.microsoft.com/office/drawing/2014/main" id="{7D809EA1-D5EC-4F1A-8CF0-93E37F51A3AD}"/>
              </a:ext>
            </a:extLst>
          </p:cNvPr>
          <p:cNvSpPr>
            <a:spLocks noChangeArrowheads="1"/>
          </p:cNvSpPr>
          <p:nvPr/>
        </p:nvSpPr>
        <p:spPr bwMode="auto">
          <a:xfrm>
            <a:off x="104394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1270" name="Rectangle 6">
            <a:extLst>
              <a:ext uri="{FF2B5EF4-FFF2-40B4-BE49-F238E27FC236}">
                <a16:creationId xmlns:a16="http://schemas.microsoft.com/office/drawing/2014/main" id="{AEE37B79-1C67-4868-B46B-DB65C05E4C98}"/>
              </a:ext>
            </a:extLst>
          </p:cNvPr>
          <p:cNvSpPr>
            <a:spLocks noChangeArrowheads="1"/>
          </p:cNvSpPr>
          <p:nvPr/>
        </p:nvSpPr>
        <p:spPr bwMode="auto">
          <a:xfrm>
            <a:off x="1524000" y="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1271" name="Rectangle 7">
            <a:extLst>
              <a:ext uri="{FF2B5EF4-FFF2-40B4-BE49-F238E27FC236}">
                <a16:creationId xmlns:a16="http://schemas.microsoft.com/office/drawing/2014/main" id="{A3FEFAE4-FD1C-4B4B-81DD-A516E998BFC5}"/>
              </a:ext>
            </a:extLst>
          </p:cNvPr>
          <p:cNvSpPr>
            <a:spLocks noChangeArrowheads="1"/>
          </p:cNvSpPr>
          <p:nvPr/>
        </p:nvSpPr>
        <p:spPr bwMode="auto">
          <a:xfrm>
            <a:off x="1524000" y="662940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1274" name="Text Box 10">
            <a:extLst>
              <a:ext uri="{FF2B5EF4-FFF2-40B4-BE49-F238E27FC236}">
                <a16:creationId xmlns:a16="http://schemas.microsoft.com/office/drawing/2014/main" id="{4EE9C01A-8ABA-4540-A616-0952EFDACB87}"/>
              </a:ext>
            </a:extLst>
          </p:cNvPr>
          <p:cNvSpPr txBox="1">
            <a:spLocks noChangeArrowheads="1"/>
          </p:cNvSpPr>
          <p:nvPr/>
        </p:nvSpPr>
        <p:spPr bwMode="auto">
          <a:xfrm>
            <a:off x="2057400" y="1600201"/>
            <a:ext cx="75438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3200" b="1">
                <a:solidFill>
                  <a:srgbClr val="000000"/>
                </a:solidFill>
                <a:latin typeface="Times New Roman" panose="02020603050405020304" pitchFamily="18" charset="0"/>
                <a:cs typeface="Arial" panose="020B0604020202020204" pitchFamily="34" charset="0"/>
              </a:rPr>
              <a:t>Leah</a:t>
            </a:r>
          </a:p>
          <a:p>
            <a:pPr algn="ctr" fontAlgn="base">
              <a:spcBef>
                <a:spcPct val="0"/>
              </a:spcBef>
              <a:spcAft>
                <a:spcPct val="0"/>
              </a:spcAft>
            </a:pPr>
            <a:r>
              <a:rPr lang="en-US" altLang="en-US" sz="3200">
                <a:solidFill>
                  <a:srgbClr val="333399"/>
                </a:solidFill>
                <a:latin typeface="Times New Roman" panose="02020603050405020304" pitchFamily="18" charset="0"/>
                <a:cs typeface="Arial" panose="020B0604020202020204" pitchFamily="34" charset="0"/>
              </a:rPr>
              <a:t>Reuben Simeon Levi</a:t>
            </a:r>
          </a:p>
          <a:p>
            <a:pPr algn="ctr" fontAlgn="base">
              <a:spcBef>
                <a:spcPct val="0"/>
              </a:spcBef>
              <a:spcAft>
                <a:spcPct val="0"/>
              </a:spcAft>
            </a:pPr>
            <a:r>
              <a:rPr lang="en-US" altLang="en-US" sz="3200">
                <a:solidFill>
                  <a:srgbClr val="333399"/>
                </a:solidFill>
                <a:latin typeface="Times New Roman" panose="02020603050405020304" pitchFamily="18" charset="0"/>
                <a:cs typeface="Arial" panose="020B0604020202020204" pitchFamily="34" charset="0"/>
              </a:rPr>
              <a:t>Judah Issachar Zebulun</a:t>
            </a:r>
          </a:p>
          <a:p>
            <a:pPr algn="ctr" fontAlgn="base">
              <a:spcBef>
                <a:spcPct val="0"/>
              </a:spcBef>
              <a:spcAft>
                <a:spcPct val="0"/>
              </a:spcAft>
            </a:pPr>
            <a:r>
              <a:rPr lang="en-US" altLang="en-US" sz="3200" b="1">
                <a:solidFill>
                  <a:srgbClr val="000000"/>
                </a:solidFill>
                <a:latin typeface="Times New Roman" panose="02020603050405020304" pitchFamily="18" charset="0"/>
                <a:cs typeface="Arial" panose="020B0604020202020204" pitchFamily="34" charset="0"/>
              </a:rPr>
              <a:t>Rachel</a:t>
            </a:r>
          </a:p>
          <a:p>
            <a:pPr algn="ctr" fontAlgn="base">
              <a:spcBef>
                <a:spcPct val="0"/>
              </a:spcBef>
              <a:spcAft>
                <a:spcPct val="0"/>
              </a:spcAft>
            </a:pPr>
            <a:r>
              <a:rPr lang="en-US" altLang="en-US" sz="3200">
                <a:solidFill>
                  <a:srgbClr val="333399"/>
                </a:solidFill>
                <a:latin typeface="Times New Roman" panose="02020603050405020304" pitchFamily="18" charset="0"/>
                <a:cs typeface="Arial" panose="020B0604020202020204" pitchFamily="34" charset="0"/>
              </a:rPr>
              <a:t>Joseph Benjamin</a:t>
            </a:r>
          </a:p>
          <a:p>
            <a:pPr algn="ctr" fontAlgn="base">
              <a:spcBef>
                <a:spcPct val="0"/>
              </a:spcBef>
              <a:spcAft>
                <a:spcPct val="0"/>
              </a:spcAft>
            </a:pPr>
            <a:r>
              <a:rPr lang="en-US" altLang="en-US" sz="3200" b="1">
                <a:solidFill>
                  <a:srgbClr val="000000"/>
                </a:solidFill>
                <a:latin typeface="Times New Roman" panose="02020603050405020304" pitchFamily="18" charset="0"/>
                <a:cs typeface="Arial" panose="020B0604020202020204" pitchFamily="34" charset="0"/>
              </a:rPr>
              <a:t>Bilhah </a:t>
            </a:r>
            <a:r>
              <a:rPr lang="en-US" altLang="en-US" sz="2400" i="1">
                <a:solidFill>
                  <a:srgbClr val="000000"/>
                </a:solidFill>
                <a:latin typeface="Times New Roman" panose="02020603050405020304" pitchFamily="18" charset="0"/>
                <a:cs typeface="Arial" panose="020B0604020202020204" pitchFamily="34" charset="0"/>
              </a:rPr>
              <a:t>(Rachel’s Maidservant)</a:t>
            </a:r>
          </a:p>
          <a:p>
            <a:pPr algn="ctr" fontAlgn="base">
              <a:spcBef>
                <a:spcPct val="0"/>
              </a:spcBef>
              <a:spcAft>
                <a:spcPct val="0"/>
              </a:spcAft>
            </a:pPr>
            <a:r>
              <a:rPr lang="en-US" altLang="en-US" sz="3200">
                <a:solidFill>
                  <a:srgbClr val="333399"/>
                </a:solidFill>
                <a:latin typeface="Times New Roman" panose="02020603050405020304" pitchFamily="18" charset="0"/>
                <a:cs typeface="Arial" panose="020B0604020202020204" pitchFamily="34" charset="0"/>
              </a:rPr>
              <a:t>Dan Naphtali</a:t>
            </a:r>
          </a:p>
          <a:p>
            <a:pPr algn="ctr" fontAlgn="base">
              <a:spcBef>
                <a:spcPct val="0"/>
              </a:spcBef>
              <a:spcAft>
                <a:spcPct val="0"/>
              </a:spcAft>
            </a:pPr>
            <a:r>
              <a:rPr lang="en-US" altLang="en-US" sz="3200" b="1">
                <a:solidFill>
                  <a:srgbClr val="000000"/>
                </a:solidFill>
                <a:latin typeface="Times New Roman" panose="02020603050405020304" pitchFamily="18" charset="0"/>
                <a:cs typeface="Arial" panose="020B0604020202020204" pitchFamily="34" charset="0"/>
              </a:rPr>
              <a:t>Zilpah </a:t>
            </a:r>
            <a:r>
              <a:rPr lang="en-US" altLang="en-US" sz="2400" i="1">
                <a:solidFill>
                  <a:srgbClr val="000000"/>
                </a:solidFill>
                <a:latin typeface="Times New Roman" panose="02020603050405020304" pitchFamily="18" charset="0"/>
                <a:cs typeface="Arial" panose="020B0604020202020204" pitchFamily="34" charset="0"/>
              </a:rPr>
              <a:t>(Leah’s Maidservant)</a:t>
            </a:r>
          </a:p>
          <a:p>
            <a:pPr algn="ctr" fontAlgn="base">
              <a:spcBef>
                <a:spcPct val="0"/>
              </a:spcBef>
              <a:spcAft>
                <a:spcPct val="0"/>
              </a:spcAft>
            </a:pPr>
            <a:r>
              <a:rPr lang="en-US" altLang="en-US" sz="3200">
                <a:solidFill>
                  <a:srgbClr val="333399"/>
                </a:solidFill>
                <a:latin typeface="Times New Roman" panose="02020603050405020304" pitchFamily="18" charset="0"/>
                <a:cs typeface="Arial" panose="020B0604020202020204" pitchFamily="34" charset="0"/>
              </a:rPr>
              <a:t>Gad Asher</a:t>
            </a:r>
          </a:p>
        </p:txBody>
      </p:sp>
      <p:sp>
        <p:nvSpPr>
          <p:cNvPr id="11276" name="Text Box 12">
            <a:extLst>
              <a:ext uri="{FF2B5EF4-FFF2-40B4-BE49-F238E27FC236}">
                <a16:creationId xmlns:a16="http://schemas.microsoft.com/office/drawing/2014/main" id="{2156BD59-8999-4EB1-996C-89F1D37D8EB6}"/>
              </a:ext>
            </a:extLst>
          </p:cNvPr>
          <p:cNvSpPr txBox="1">
            <a:spLocks noChangeArrowheads="1"/>
          </p:cNvSpPr>
          <p:nvPr/>
        </p:nvSpPr>
        <p:spPr bwMode="auto">
          <a:xfrm>
            <a:off x="1828800" y="990600"/>
            <a:ext cx="853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3200" b="1" i="1">
                <a:solidFill>
                  <a:srgbClr val="000000"/>
                </a:solidFill>
                <a:latin typeface="Times New Roman" panose="02020603050405020304" pitchFamily="18" charset="0"/>
                <a:cs typeface="Arial" panose="020B0604020202020204" pitchFamily="34" charset="0"/>
              </a:rPr>
              <a:t>The twelve sons of Jacob </a:t>
            </a:r>
            <a:r>
              <a:rPr lang="en-US" altLang="en-US" sz="3200" i="1">
                <a:solidFill>
                  <a:srgbClr val="000000"/>
                </a:solidFill>
                <a:latin typeface="Times New Roman" panose="02020603050405020304" pitchFamily="18" charset="0"/>
                <a:cs typeface="Arial" panose="020B0604020202020204" pitchFamily="34" charset="0"/>
              </a:rPr>
              <a:t>(Israel)</a:t>
            </a:r>
            <a:r>
              <a:rPr lang="en-US" altLang="en-US" sz="3200" b="1" i="1">
                <a:solidFill>
                  <a:srgbClr val="000000"/>
                </a:solidFill>
                <a:latin typeface="Times New Roman" panose="02020603050405020304" pitchFamily="18" charset="0"/>
                <a:cs typeface="Arial" panose="020B0604020202020204" pitchFamily="34" charset="0"/>
              </a:rPr>
              <a:t>: Gen 35:23-26</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000"/>
                            </p:stCondLst>
                            <p:childTnLst>
                              <p:par>
                                <p:cTn id="5" presetID="9" presetClass="entr" presetSubtype="0" fill="hold" grpId="0"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par>
                          <p:cTn id="8" fill="hold" nodeType="afterGroup">
                            <p:stCondLst>
                              <p:cond delay="1500"/>
                            </p:stCondLst>
                            <p:childTnLst>
                              <p:par>
                                <p:cTn id="9" presetID="23" presetClass="entr" presetSubtype="16" fill="hold" grpId="0" nodeType="afterEffect">
                                  <p:stCondLst>
                                    <p:cond delay="0"/>
                                  </p:stCondLst>
                                  <p:childTnLst>
                                    <p:set>
                                      <p:cBhvr>
                                        <p:cTn id="10" dur="1" fill="hold">
                                          <p:stCondLst>
                                            <p:cond delay="0"/>
                                          </p:stCondLst>
                                        </p:cTn>
                                        <p:tgtEl>
                                          <p:spTgt spid="11276"/>
                                        </p:tgtEl>
                                        <p:attrNameLst>
                                          <p:attrName>style.visibility</p:attrName>
                                        </p:attrNameLst>
                                      </p:cBhvr>
                                      <p:to>
                                        <p:strVal val="visible"/>
                                      </p:to>
                                    </p:set>
                                    <p:anim calcmode="lin" valueType="num">
                                      <p:cBhvr>
                                        <p:cTn id="11" dur="500" fill="hold"/>
                                        <p:tgtEl>
                                          <p:spTgt spid="11276"/>
                                        </p:tgtEl>
                                        <p:attrNameLst>
                                          <p:attrName>ppt_w</p:attrName>
                                        </p:attrNameLst>
                                      </p:cBhvr>
                                      <p:tavLst>
                                        <p:tav tm="0">
                                          <p:val>
                                            <p:fltVal val="0"/>
                                          </p:val>
                                        </p:tav>
                                        <p:tav tm="100000">
                                          <p:val>
                                            <p:strVal val="#ppt_w"/>
                                          </p:val>
                                        </p:tav>
                                      </p:tavLst>
                                    </p:anim>
                                    <p:anim calcmode="lin" valueType="num">
                                      <p:cBhvr>
                                        <p:cTn id="12" dur="500" fill="hold"/>
                                        <p:tgtEl>
                                          <p:spTgt spid="11276"/>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000"/>
                            </p:stCondLst>
                            <p:childTnLst>
                              <p:par>
                                <p:cTn id="14" presetID="25" presetClass="entr" presetSubtype="0" fill="hold" grpId="0" nodeType="afterEffect">
                                  <p:stCondLst>
                                    <p:cond delay="0"/>
                                  </p:stCondLst>
                                  <p:childTnLst>
                                    <p:set>
                                      <p:cBhvr>
                                        <p:cTn id="15" dur="1" fill="hold">
                                          <p:stCondLst>
                                            <p:cond delay="0"/>
                                          </p:stCondLst>
                                        </p:cTn>
                                        <p:tgtEl>
                                          <p:spTgt spid="11274"/>
                                        </p:tgtEl>
                                        <p:attrNameLst>
                                          <p:attrName>style.visibility</p:attrName>
                                        </p:attrNameLst>
                                      </p:cBhvr>
                                      <p:to>
                                        <p:strVal val="visible"/>
                                      </p:to>
                                    </p:set>
                                    <p:anim calcmode="lin" valueType="num">
                                      <p:cBhvr>
                                        <p:cTn id="16" dur="500" decel="50000" fill="hold">
                                          <p:stCondLst>
                                            <p:cond delay="0"/>
                                          </p:stCondLst>
                                        </p:cTn>
                                        <p:tgtEl>
                                          <p:spTgt spid="11274"/>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1274"/>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1274"/>
                                        </p:tgtEl>
                                        <p:attrNameLst>
                                          <p:attrName>ppt_w</p:attrName>
                                        </p:attrNameLst>
                                      </p:cBhvr>
                                      <p:tavLst>
                                        <p:tav tm="0">
                                          <p:val>
                                            <p:strVal val="#ppt_w*.05"/>
                                          </p:val>
                                        </p:tav>
                                        <p:tav tm="100000">
                                          <p:val>
                                            <p:strVal val="#ppt_w"/>
                                          </p:val>
                                        </p:tav>
                                      </p:tavLst>
                                    </p:anim>
                                    <p:anim calcmode="lin" valueType="num">
                                      <p:cBhvr>
                                        <p:cTn id="19" dur="1000" fill="hold"/>
                                        <p:tgtEl>
                                          <p:spTgt spid="11274"/>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1274"/>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1274"/>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1274"/>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74" grpId="0"/>
      <p:bldP spid="1127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1" name="Picture 13">
            <a:extLst>
              <a:ext uri="{FF2B5EF4-FFF2-40B4-BE49-F238E27FC236}">
                <a16:creationId xmlns:a16="http://schemas.microsoft.com/office/drawing/2014/main" id="{F0D7C68E-128A-4705-9FC4-2B3A29851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447800"/>
            <a:ext cx="3962400"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0" name="Rectangle 2">
            <a:extLst>
              <a:ext uri="{FF2B5EF4-FFF2-40B4-BE49-F238E27FC236}">
                <a16:creationId xmlns:a16="http://schemas.microsoft.com/office/drawing/2014/main" id="{963014AB-1741-46F0-9C67-7A035CCC039D}"/>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Later Judges</a:t>
            </a:r>
          </a:p>
        </p:txBody>
      </p:sp>
      <p:sp>
        <p:nvSpPr>
          <p:cNvPr id="7171" name="Rectangle 3">
            <a:extLst>
              <a:ext uri="{FF2B5EF4-FFF2-40B4-BE49-F238E27FC236}">
                <a16:creationId xmlns:a16="http://schemas.microsoft.com/office/drawing/2014/main" id="{E7AB5F8E-27E2-44CC-812B-835E323144D2}"/>
              </a:ext>
            </a:extLst>
          </p:cNvPr>
          <p:cNvSpPr>
            <a:spLocks noGrp="1" noChangeArrowheads="1"/>
          </p:cNvSpPr>
          <p:nvPr>
            <p:ph type="body" idx="1"/>
          </p:nvPr>
        </p:nvSpPr>
        <p:spPr>
          <a:xfrm>
            <a:off x="1752600" y="1371600"/>
            <a:ext cx="4572000" cy="1600200"/>
          </a:xfrm>
        </p:spPr>
        <p:txBody>
          <a:bodyPr/>
          <a:lstStyle/>
          <a:p>
            <a:r>
              <a:rPr lang="en-US" altLang="en-US">
                <a:latin typeface="Times New Roman" panose="02020603050405020304" pitchFamily="18" charset="0"/>
              </a:rPr>
              <a:t>The </a:t>
            </a:r>
            <a:r>
              <a:rPr lang="en-US" altLang="en-US" b="1">
                <a:latin typeface="Times New Roman" panose="02020603050405020304" pitchFamily="18" charset="0"/>
              </a:rPr>
              <a:t>Philistines</a:t>
            </a:r>
            <a:r>
              <a:rPr lang="en-US" altLang="en-US">
                <a:latin typeface="Times New Roman" panose="02020603050405020304" pitchFamily="18" charset="0"/>
              </a:rPr>
              <a:t> came to Palestine from the island of Crete</a:t>
            </a:r>
          </a:p>
        </p:txBody>
      </p:sp>
      <p:sp>
        <p:nvSpPr>
          <p:cNvPr id="7172" name="Rectangle 4">
            <a:extLst>
              <a:ext uri="{FF2B5EF4-FFF2-40B4-BE49-F238E27FC236}">
                <a16:creationId xmlns:a16="http://schemas.microsoft.com/office/drawing/2014/main" id="{45E221B3-BD3F-47FC-A9A8-B8E27BA26E3A}"/>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7173" name="Rectangle 5">
            <a:extLst>
              <a:ext uri="{FF2B5EF4-FFF2-40B4-BE49-F238E27FC236}">
                <a16:creationId xmlns:a16="http://schemas.microsoft.com/office/drawing/2014/main" id="{DA8B4601-810A-4AA8-B163-2F98BACCBD37}"/>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7174" name="Rectangle 6">
            <a:extLst>
              <a:ext uri="{FF2B5EF4-FFF2-40B4-BE49-F238E27FC236}">
                <a16:creationId xmlns:a16="http://schemas.microsoft.com/office/drawing/2014/main" id="{2EFC25D5-F1E5-417C-BFC3-4A9F46961689}"/>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7175" name="Rectangle 7">
            <a:extLst>
              <a:ext uri="{FF2B5EF4-FFF2-40B4-BE49-F238E27FC236}">
                <a16:creationId xmlns:a16="http://schemas.microsoft.com/office/drawing/2014/main" id="{AF8A3BB5-53E8-4789-838B-FDDE3363C6D0}"/>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7176" name="Line 8">
            <a:extLst>
              <a:ext uri="{FF2B5EF4-FFF2-40B4-BE49-F238E27FC236}">
                <a16:creationId xmlns:a16="http://schemas.microsoft.com/office/drawing/2014/main" id="{5B1E6D8D-17B5-458F-8B3C-267972381959}"/>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7179" name="Line 11">
            <a:extLst>
              <a:ext uri="{FF2B5EF4-FFF2-40B4-BE49-F238E27FC236}">
                <a16:creationId xmlns:a16="http://schemas.microsoft.com/office/drawing/2014/main" id="{0E33F0F9-CC6E-4227-9895-C2C97AE03F28}"/>
              </a:ext>
            </a:extLst>
          </p:cNvPr>
          <p:cNvSpPr>
            <a:spLocks noChangeShapeType="1"/>
          </p:cNvSpPr>
          <p:nvPr/>
        </p:nvSpPr>
        <p:spPr bwMode="auto">
          <a:xfrm>
            <a:off x="7162800" y="1905000"/>
            <a:ext cx="2438400" cy="838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7180" name="Rectangle 12">
            <a:extLst>
              <a:ext uri="{FF2B5EF4-FFF2-40B4-BE49-F238E27FC236}">
                <a16:creationId xmlns:a16="http://schemas.microsoft.com/office/drawing/2014/main" id="{DFA82060-3180-4968-9F2E-9F9B020BC1E0}"/>
              </a:ext>
            </a:extLst>
          </p:cNvPr>
          <p:cNvSpPr>
            <a:spLocks noChangeArrowheads="1"/>
          </p:cNvSpPr>
          <p:nvPr/>
        </p:nvSpPr>
        <p:spPr bwMode="auto">
          <a:xfrm>
            <a:off x="1752600" y="2819400"/>
            <a:ext cx="8686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fontAlgn="base">
              <a:spcAft>
                <a:spcPct val="0"/>
              </a:spcAft>
            </a:pPr>
            <a:r>
              <a:rPr lang="en-US" altLang="en-US">
                <a:solidFill>
                  <a:srgbClr val="000000"/>
                </a:solidFill>
                <a:latin typeface="Times New Roman" panose="02020603050405020304" pitchFamily="18" charset="0"/>
              </a:rPr>
              <a:t>They brought with them the knowledge of iron smelting which neither the Canaanites nor the Israelites had</a:t>
            </a:r>
          </a:p>
          <a:p>
            <a:pPr lvl="2" fontAlgn="base">
              <a:spcAft>
                <a:spcPct val="0"/>
              </a:spcAft>
            </a:pPr>
            <a:r>
              <a:rPr lang="en-US" altLang="en-US">
                <a:solidFill>
                  <a:srgbClr val="000000"/>
                </a:solidFill>
                <a:latin typeface="Times New Roman" panose="02020603050405020304" pitchFamily="18" charset="0"/>
              </a:rPr>
              <a:t>This gave them an advantage in their weaponry</a:t>
            </a:r>
          </a:p>
          <a:p>
            <a:pPr fontAlgn="base">
              <a:spcAft>
                <a:spcPct val="0"/>
              </a:spcAft>
            </a:pPr>
            <a:r>
              <a:rPr lang="en-US" altLang="en-US" b="1">
                <a:solidFill>
                  <a:srgbClr val="000000"/>
                </a:solidFill>
                <a:latin typeface="Times New Roman" panose="02020603050405020304" pitchFamily="18" charset="0"/>
              </a:rPr>
              <a:t>Shamgar </a:t>
            </a:r>
            <a:r>
              <a:rPr lang="en-US" altLang="en-US">
                <a:solidFill>
                  <a:srgbClr val="000000"/>
                </a:solidFill>
                <a:latin typeface="Times New Roman" panose="02020603050405020304" pitchFamily="18" charset="0"/>
              </a:rPr>
              <a:t>is the first Israelite named who fought the Philistines</a:t>
            </a:r>
          </a:p>
          <a:p>
            <a:pPr lvl="1" fontAlgn="base">
              <a:spcAft>
                <a:spcPct val="0"/>
              </a:spcAft>
            </a:pPr>
            <a:r>
              <a:rPr lang="en-US" altLang="en-US">
                <a:solidFill>
                  <a:srgbClr val="000000"/>
                </a:solidFill>
                <a:latin typeface="Times New Roman" panose="02020603050405020304" pitchFamily="18" charset="0"/>
              </a:rPr>
              <a:t>He is briefly mentioned in Judges 3:31 as killing 600 of them with an ox goad</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181"/>
                                        </p:tgtEl>
                                        <p:attrNameLst>
                                          <p:attrName>style.visibility</p:attrName>
                                        </p:attrNameLst>
                                      </p:cBhvr>
                                      <p:to>
                                        <p:strVal val="visible"/>
                                      </p:to>
                                    </p:set>
                                    <p:animEffect transition="in" filter="fade">
                                      <p:cBhvr>
                                        <p:cTn id="11" dur="2000"/>
                                        <p:tgtEl>
                                          <p:spTgt spid="7181"/>
                                        </p:tgtEl>
                                      </p:cBhvr>
                                    </p:animEffect>
                                  </p:childTnLst>
                                </p:cTn>
                              </p:par>
                            </p:childTnLst>
                          </p:cTn>
                        </p:par>
                        <p:par>
                          <p:cTn id="12" fill="hold" nodeType="afterGroup">
                            <p:stCondLst>
                              <p:cond delay="2500"/>
                            </p:stCondLst>
                            <p:childTnLst>
                              <p:par>
                                <p:cTn id="13" presetID="22" presetClass="entr" presetSubtype="8" fill="hold" nodeType="afterEffect">
                                  <p:stCondLst>
                                    <p:cond delay="0"/>
                                  </p:stCondLst>
                                  <p:childTnLst>
                                    <p:set>
                                      <p:cBhvr>
                                        <p:cTn id="14" dur="1" fill="hold">
                                          <p:stCondLst>
                                            <p:cond delay="0"/>
                                          </p:stCondLst>
                                        </p:cTn>
                                        <p:tgtEl>
                                          <p:spTgt spid="7179"/>
                                        </p:tgtEl>
                                        <p:attrNameLst>
                                          <p:attrName>style.visibility</p:attrName>
                                        </p:attrNameLst>
                                      </p:cBhvr>
                                      <p:to>
                                        <p:strVal val="visible"/>
                                      </p:to>
                                    </p:set>
                                    <p:animEffect transition="in" filter="wipe(left)">
                                      <p:cBhvr>
                                        <p:cTn id="15" dur="5000"/>
                                        <p:tgtEl>
                                          <p:spTgt spid="71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7180">
                                            <p:txEl>
                                              <p:pRg st="0" end="0"/>
                                            </p:txEl>
                                          </p:spTgt>
                                        </p:tgtEl>
                                        <p:attrNameLst>
                                          <p:attrName>style.visibility</p:attrName>
                                        </p:attrNameLst>
                                      </p:cBhvr>
                                      <p:to>
                                        <p:strVal val="visible"/>
                                      </p:to>
                                    </p:set>
                                    <p:anim calcmode="lin" valueType="num">
                                      <p:cBhvr>
                                        <p:cTn id="20" dur="500" fill="hold"/>
                                        <p:tgtEl>
                                          <p:spTgt spid="7180">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7180">
                                            <p:txEl>
                                              <p:pRg st="0" end="0"/>
                                            </p:txEl>
                                          </p:spTgt>
                                        </p:tgtEl>
                                        <p:attrNameLst>
                                          <p:attrName>ppt_h</p:attrName>
                                        </p:attrNameLst>
                                      </p:cBhvr>
                                      <p:tavLst>
                                        <p:tav tm="0">
                                          <p:val>
                                            <p:fltVal val="0"/>
                                          </p:val>
                                        </p:tav>
                                        <p:tav tm="100000">
                                          <p:val>
                                            <p:strVal val="#ppt_h"/>
                                          </p:val>
                                        </p:tav>
                                      </p:tavLst>
                                    </p:anim>
                                  </p:childTnLst>
                                </p:cTn>
                              </p:par>
                            </p:childTnLst>
                          </p:cTn>
                        </p:par>
                        <p:par>
                          <p:cTn id="22" fill="hold" nodeType="afterGroup">
                            <p:stCondLst>
                              <p:cond delay="500"/>
                            </p:stCondLst>
                            <p:childTnLst>
                              <p:par>
                                <p:cTn id="23" presetID="23" presetClass="entr" presetSubtype="16" fill="hold" nodeType="afterEffect">
                                  <p:stCondLst>
                                    <p:cond delay="0"/>
                                  </p:stCondLst>
                                  <p:childTnLst>
                                    <p:set>
                                      <p:cBhvr>
                                        <p:cTn id="24" dur="1" fill="hold">
                                          <p:stCondLst>
                                            <p:cond delay="0"/>
                                          </p:stCondLst>
                                        </p:cTn>
                                        <p:tgtEl>
                                          <p:spTgt spid="7180">
                                            <p:txEl>
                                              <p:pRg st="1" end="1"/>
                                            </p:txEl>
                                          </p:spTgt>
                                        </p:tgtEl>
                                        <p:attrNameLst>
                                          <p:attrName>style.visibility</p:attrName>
                                        </p:attrNameLst>
                                      </p:cBhvr>
                                      <p:to>
                                        <p:strVal val="visible"/>
                                      </p:to>
                                    </p:set>
                                    <p:anim calcmode="lin" valueType="num">
                                      <p:cBhvr>
                                        <p:cTn id="25" dur="500" fill="hold"/>
                                        <p:tgtEl>
                                          <p:spTgt spid="7180">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718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7180">
                                            <p:txEl>
                                              <p:pRg st="2" end="2"/>
                                            </p:txEl>
                                          </p:spTgt>
                                        </p:tgtEl>
                                        <p:attrNameLst>
                                          <p:attrName>style.visibility</p:attrName>
                                        </p:attrNameLst>
                                      </p:cBhvr>
                                      <p:to>
                                        <p:strVal val="visible"/>
                                      </p:to>
                                    </p:set>
                                    <p:animEffect transition="in" filter="dissolve">
                                      <p:cBhvr>
                                        <p:cTn id="31" dur="500"/>
                                        <p:tgtEl>
                                          <p:spTgt spid="7180">
                                            <p:txEl>
                                              <p:pRg st="2" end="2"/>
                                            </p:txEl>
                                          </p:spTgt>
                                        </p:tgtEl>
                                      </p:cBhvr>
                                    </p:animEffect>
                                  </p:childTnLst>
                                </p:cTn>
                              </p:par>
                            </p:childTnLst>
                          </p:cTn>
                        </p:par>
                        <p:par>
                          <p:cTn id="32" fill="hold" nodeType="afterGroup">
                            <p:stCondLst>
                              <p:cond delay="500"/>
                            </p:stCondLst>
                            <p:childTnLst>
                              <p:par>
                                <p:cTn id="33" presetID="23" presetClass="entr" presetSubtype="16" fill="hold" nodeType="afterEffect">
                                  <p:stCondLst>
                                    <p:cond delay="0"/>
                                  </p:stCondLst>
                                  <p:childTnLst>
                                    <p:set>
                                      <p:cBhvr>
                                        <p:cTn id="34" dur="1" fill="hold">
                                          <p:stCondLst>
                                            <p:cond delay="0"/>
                                          </p:stCondLst>
                                        </p:cTn>
                                        <p:tgtEl>
                                          <p:spTgt spid="7180">
                                            <p:txEl>
                                              <p:pRg st="3" end="3"/>
                                            </p:txEl>
                                          </p:spTgt>
                                        </p:tgtEl>
                                        <p:attrNameLst>
                                          <p:attrName>style.visibility</p:attrName>
                                        </p:attrNameLst>
                                      </p:cBhvr>
                                      <p:to>
                                        <p:strVal val="visible"/>
                                      </p:to>
                                    </p:set>
                                    <p:anim calcmode="lin" valueType="num">
                                      <p:cBhvr>
                                        <p:cTn id="35" dur="500" fill="hold"/>
                                        <p:tgtEl>
                                          <p:spTgt spid="7180">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718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618C1B0-2273-43D0-B611-C30886B0E6DC}"/>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Later Judges</a:t>
            </a:r>
          </a:p>
        </p:txBody>
      </p:sp>
      <p:sp>
        <p:nvSpPr>
          <p:cNvPr id="23555" name="Rectangle 3">
            <a:extLst>
              <a:ext uri="{FF2B5EF4-FFF2-40B4-BE49-F238E27FC236}">
                <a16:creationId xmlns:a16="http://schemas.microsoft.com/office/drawing/2014/main" id="{474E0CF7-A704-48F7-A8BB-20A3D1519768}"/>
              </a:ext>
            </a:extLst>
          </p:cNvPr>
          <p:cNvSpPr>
            <a:spLocks noGrp="1" noChangeArrowheads="1"/>
          </p:cNvSpPr>
          <p:nvPr>
            <p:ph type="body" idx="1"/>
          </p:nvPr>
        </p:nvSpPr>
        <p:spPr>
          <a:xfrm>
            <a:off x="1752600" y="1371600"/>
            <a:ext cx="8610600" cy="5181600"/>
          </a:xfrm>
        </p:spPr>
        <p:txBody>
          <a:bodyPr/>
          <a:lstStyle/>
          <a:p>
            <a:r>
              <a:rPr lang="en-US" altLang="en-US" b="1">
                <a:latin typeface="Times New Roman" panose="02020603050405020304" pitchFamily="18" charset="0"/>
              </a:rPr>
              <a:t>More on the Philistines</a:t>
            </a:r>
          </a:p>
          <a:p>
            <a:pPr lvl="1"/>
            <a:r>
              <a:rPr lang="en-US" altLang="en-US">
                <a:latin typeface="Times New Roman" panose="02020603050405020304" pitchFamily="18" charset="0"/>
              </a:rPr>
              <a:t>Some were in the land as early as Abraham’s day</a:t>
            </a:r>
          </a:p>
          <a:p>
            <a:pPr lvl="2"/>
            <a:r>
              <a:rPr lang="en-US" altLang="en-US" i="1">
                <a:latin typeface="Times New Roman" panose="02020603050405020304" pitchFamily="18" charset="0"/>
              </a:rPr>
              <a:t>Genesis 21:34</a:t>
            </a:r>
          </a:p>
          <a:p>
            <a:pPr lvl="1"/>
            <a:r>
              <a:rPr lang="en-US" altLang="en-US">
                <a:latin typeface="Times New Roman" panose="02020603050405020304" pitchFamily="18" charset="0"/>
              </a:rPr>
              <a:t>They were no major threat at that time</a:t>
            </a:r>
          </a:p>
          <a:p>
            <a:pPr lvl="1"/>
            <a:r>
              <a:rPr lang="en-US" altLang="en-US">
                <a:latin typeface="Times New Roman" panose="02020603050405020304" pitchFamily="18" charset="0"/>
              </a:rPr>
              <a:t>Moses does not list them as one of the tribes to be conquered in his day</a:t>
            </a:r>
          </a:p>
          <a:p>
            <a:pPr lvl="1"/>
            <a:r>
              <a:rPr lang="en-US" altLang="en-US">
                <a:latin typeface="Times New Roman" panose="02020603050405020304" pitchFamily="18" charset="0"/>
              </a:rPr>
              <a:t>It appears from historical notes as well as scriptural facts, that a new wave of Philistines moved into the southern coastal plain about the time of the early Judges</a:t>
            </a:r>
          </a:p>
          <a:p>
            <a:pPr lvl="2"/>
            <a:endParaRPr lang="en-US" altLang="en-US" b="1">
              <a:latin typeface="Times New Roman" panose="02020603050405020304" pitchFamily="18" charset="0"/>
            </a:endParaRPr>
          </a:p>
        </p:txBody>
      </p:sp>
      <p:sp>
        <p:nvSpPr>
          <p:cNvPr id="23556" name="Rectangle 4">
            <a:extLst>
              <a:ext uri="{FF2B5EF4-FFF2-40B4-BE49-F238E27FC236}">
                <a16:creationId xmlns:a16="http://schemas.microsoft.com/office/drawing/2014/main" id="{C6595961-DC96-44A0-B7ED-415DAF2BD6C4}"/>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3557" name="Rectangle 5">
            <a:extLst>
              <a:ext uri="{FF2B5EF4-FFF2-40B4-BE49-F238E27FC236}">
                <a16:creationId xmlns:a16="http://schemas.microsoft.com/office/drawing/2014/main" id="{B14534C8-2915-450E-916C-89ED92B838E3}"/>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3558" name="Rectangle 6">
            <a:extLst>
              <a:ext uri="{FF2B5EF4-FFF2-40B4-BE49-F238E27FC236}">
                <a16:creationId xmlns:a16="http://schemas.microsoft.com/office/drawing/2014/main" id="{45E95CDD-731F-48AA-AE36-8515762AFD3C}"/>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3559" name="Rectangle 7">
            <a:extLst>
              <a:ext uri="{FF2B5EF4-FFF2-40B4-BE49-F238E27FC236}">
                <a16:creationId xmlns:a16="http://schemas.microsoft.com/office/drawing/2014/main" id="{877F8907-B73C-497A-ADD7-28DF33CF470B}"/>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3560" name="Line 8">
            <a:extLst>
              <a:ext uri="{FF2B5EF4-FFF2-40B4-BE49-F238E27FC236}">
                <a16:creationId xmlns:a16="http://schemas.microsoft.com/office/drawing/2014/main" id="{B8EC9462-43CC-44D5-BA58-3B4685F55264}"/>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dissolve">
                                      <p:cBhvr>
                                        <p:cTn id="7" dur="500"/>
                                        <p:tgtEl>
                                          <p:spTgt spid="23555">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anim calcmode="lin" valueType="num">
                                      <p:cBhvr>
                                        <p:cTn id="11"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3555">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3555">
                                            <p:txEl>
                                              <p:pRg st="2" end="2"/>
                                            </p:txEl>
                                          </p:spTgt>
                                        </p:tgtEl>
                                        <p:attrNameLst>
                                          <p:attrName>style.visibility</p:attrName>
                                        </p:attrNameLst>
                                      </p:cBhvr>
                                      <p:to>
                                        <p:strVal val="visible"/>
                                      </p:to>
                                    </p:set>
                                    <p:anim calcmode="lin" valueType="num">
                                      <p:cBhvr>
                                        <p:cTn id="16"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23555">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23555">
                                            <p:txEl>
                                              <p:pRg st="3" end="3"/>
                                            </p:txEl>
                                          </p:spTgt>
                                        </p:tgtEl>
                                        <p:attrNameLst>
                                          <p:attrName>style.visibility</p:attrName>
                                        </p:attrNameLst>
                                      </p:cBhvr>
                                      <p:to>
                                        <p:strVal val="visible"/>
                                      </p:to>
                                    </p:set>
                                    <p:anim calcmode="lin" valueType="num">
                                      <p:cBhvr>
                                        <p:cTn id="21" dur="500" fill="hold"/>
                                        <p:tgtEl>
                                          <p:spTgt spid="2355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355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23555">
                                            <p:txEl>
                                              <p:pRg st="4" end="4"/>
                                            </p:txEl>
                                          </p:spTgt>
                                        </p:tgtEl>
                                        <p:attrNameLst>
                                          <p:attrName>style.visibility</p:attrName>
                                        </p:attrNameLst>
                                      </p:cBhvr>
                                      <p:to>
                                        <p:strVal val="visible"/>
                                      </p:to>
                                    </p:set>
                                    <p:anim calcmode="lin" valueType="num">
                                      <p:cBhvr>
                                        <p:cTn id="27" dur="500" fill="hold"/>
                                        <p:tgtEl>
                                          <p:spTgt spid="2355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3555">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23" presetClass="entr" presetSubtype="16" fill="hold" nodeType="afterEffect">
                                  <p:stCondLst>
                                    <p:cond delay="0"/>
                                  </p:stCondLst>
                                  <p:childTnLst>
                                    <p:set>
                                      <p:cBhvr>
                                        <p:cTn id="31" dur="1" fill="hold">
                                          <p:stCondLst>
                                            <p:cond delay="0"/>
                                          </p:stCondLst>
                                        </p:cTn>
                                        <p:tgtEl>
                                          <p:spTgt spid="23555">
                                            <p:txEl>
                                              <p:pRg st="5" end="5"/>
                                            </p:txEl>
                                          </p:spTgt>
                                        </p:tgtEl>
                                        <p:attrNameLst>
                                          <p:attrName>style.visibility</p:attrName>
                                        </p:attrNameLst>
                                      </p:cBhvr>
                                      <p:to>
                                        <p:strVal val="visible"/>
                                      </p:to>
                                    </p:set>
                                    <p:anim calcmode="lin" valueType="num">
                                      <p:cBhvr>
                                        <p:cTn id="32" dur="500" fill="hold"/>
                                        <p:tgtEl>
                                          <p:spTgt spid="23555">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23555">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0" name="Picture 14">
            <a:extLst>
              <a:ext uri="{FF2B5EF4-FFF2-40B4-BE49-F238E27FC236}">
                <a16:creationId xmlns:a16="http://schemas.microsoft.com/office/drawing/2014/main" id="{7A078A0B-CE28-4B69-B9DA-89CB4F580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2514600"/>
            <a:ext cx="3028950" cy="23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 name="Rectangle 2">
            <a:extLst>
              <a:ext uri="{FF2B5EF4-FFF2-40B4-BE49-F238E27FC236}">
                <a16:creationId xmlns:a16="http://schemas.microsoft.com/office/drawing/2014/main" id="{202D7A2D-8C75-4C4B-98F2-E85553972C3E}"/>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Later Judges</a:t>
            </a:r>
          </a:p>
        </p:txBody>
      </p:sp>
      <p:sp>
        <p:nvSpPr>
          <p:cNvPr id="9219" name="Rectangle 3">
            <a:extLst>
              <a:ext uri="{FF2B5EF4-FFF2-40B4-BE49-F238E27FC236}">
                <a16:creationId xmlns:a16="http://schemas.microsoft.com/office/drawing/2014/main" id="{5917A9EC-EF45-46B9-A6FB-3462E53AD637}"/>
              </a:ext>
            </a:extLst>
          </p:cNvPr>
          <p:cNvSpPr>
            <a:spLocks noGrp="1" noChangeArrowheads="1"/>
          </p:cNvSpPr>
          <p:nvPr>
            <p:ph type="body" idx="1"/>
          </p:nvPr>
        </p:nvSpPr>
        <p:spPr>
          <a:xfrm>
            <a:off x="1752600" y="1371600"/>
            <a:ext cx="5638800" cy="5181600"/>
          </a:xfrm>
        </p:spPr>
        <p:txBody>
          <a:bodyPr/>
          <a:lstStyle/>
          <a:p>
            <a:pPr>
              <a:lnSpc>
                <a:spcPct val="90000"/>
              </a:lnSpc>
            </a:pPr>
            <a:r>
              <a:rPr lang="en-US" altLang="en-US" b="1">
                <a:latin typeface="Times New Roman" panose="02020603050405020304" pitchFamily="18" charset="0"/>
              </a:rPr>
              <a:t>Samson </a:t>
            </a:r>
            <a:r>
              <a:rPr lang="en-US" altLang="en-US">
                <a:latin typeface="Times New Roman" panose="02020603050405020304" pitchFamily="18" charset="0"/>
              </a:rPr>
              <a:t>was of the tribe of Dan from the village of</a:t>
            </a:r>
            <a:r>
              <a:rPr lang="en-US" altLang="en-US" b="1">
                <a:latin typeface="Times New Roman" panose="02020603050405020304" pitchFamily="18" charset="0"/>
              </a:rPr>
              <a:t> Zorah</a:t>
            </a:r>
          </a:p>
          <a:p>
            <a:pPr lvl="1">
              <a:lnSpc>
                <a:spcPct val="90000"/>
              </a:lnSpc>
            </a:pPr>
            <a:r>
              <a:rPr lang="en-US" altLang="en-US">
                <a:latin typeface="Times New Roman" panose="02020603050405020304" pitchFamily="18" charset="0"/>
              </a:rPr>
              <a:t>God gave him miraculous strength to </a:t>
            </a:r>
            <a:r>
              <a:rPr lang="en-US" altLang="en-US" i="1">
                <a:latin typeface="Times New Roman" panose="02020603050405020304" pitchFamily="18" charset="0"/>
              </a:rPr>
              <a:t>“begin to deliver Israel out of the hand of the Philistines”</a:t>
            </a:r>
          </a:p>
          <a:p>
            <a:pPr lvl="1">
              <a:lnSpc>
                <a:spcPct val="90000"/>
              </a:lnSpc>
            </a:pPr>
            <a:r>
              <a:rPr lang="en-US" altLang="en-US">
                <a:latin typeface="Times New Roman" panose="02020603050405020304" pitchFamily="18" charset="0"/>
              </a:rPr>
              <a:t>His story is unusual in that he never led an army of any kind</a:t>
            </a:r>
          </a:p>
          <a:p>
            <a:pPr lvl="2">
              <a:lnSpc>
                <a:spcPct val="90000"/>
              </a:lnSpc>
            </a:pPr>
            <a:r>
              <a:rPr lang="en-US" altLang="en-US">
                <a:latin typeface="Times New Roman" panose="02020603050405020304" pitchFamily="18" charset="0"/>
              </a:rPr>
              <a:t>All his conflicts with the Philistines were personal conflicts</a:t>
            </a:r>
          </a:p>
          <a:p>
            <a:pPr lvl="2">
              <a:lnSpc>
                <a:spcPct val="90000"/>
              </a:lnSpc>
            </a:pPr>
            <a:r>
              <a:rPr lang="en-US" altLang="en-US">
                <a:latin typeface="Times New Roman" panose="02020603050405020304" pitchFamily="18" charset="0"/>
              </a:rPr>
              <a:t>He killed thousands of Philistines during his lifetime</a:t>
            </a:r>
          </a:p>
        </p:txBody>
      </p:sp>
      <p:sp>
        <p:nvSpPr>
          <p:cNvPr id="9220" name="Rectangle 4">
            <a:extLst>
              <a:ext uri="{FF2B5EF4-FFF2-40B4-BE49-F238E27FC236}">
                <a16:creationId xmlns:a16="http://schemas.microsoft.com/office/drawing/2014/main" id="{BE018393-EC22-4A24-AA01-D7C771D3D730}"/>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9221" name="Rectangle 5">
            <a:extLst>
              <a:ext uri="{FF2B5EF4-FFF2-40B4-BE49-F238E27FC236}">
                <a16:creationId xmlns:a16="http://schemas.microsoft.com/office/drawing/2014/main" id="{4593ED42-B306-4397-9577-4771A963A7F5}"/>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9222" name="Rectangle 6">
            <a:extLst>
              <a:ext uri="{FF2B5EF4-FFF2-40B4-BE49-F238E27FC236}">
                <a16:creationId xmlns:a16="http://schemas.microsoft.com/office/drawing/2014/main" id="{C68B1671-BD28-40B8-B597-B9E431D278EF}"/>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9223" name="Rectangle 7">
            <a:extLst>
              <a:ext uri="{FF2B5EF4-FFF2-40B4-BE49-F238E27FC236}">
                <a16:creationId xmlns:a16="http://schemas.microsoft.com/office/drawing/2014/main" id="{101A8139-2E7C-4C31-AC08-EA5ADE7BE853}"/>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9224" name="Line 8">
            <a:extLst>
              <a:ext uri="{FF2B5EF4-FFF2-40B4-BE49-F238E27FC236}">
                <a16:creationId xmlns:a16="http://schemas.microsoft.com/office/drawing/2014/main" id="{74290470-A00E-41F4-B9B5-B278613CA3A2}"/>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9229" name="Oval 13">
            <a:extLst>
              <a:ext uri="{FF2B5EF4-FFF2-40B4-BE49-F238E27FC236}">
                <a16:creationId xmlns:a16="http://schemas.microsoft.com/office/drawing/2014/main" id="{495364FF-A768-44C0-A60E-C580E3E36704}"/>
              </a:ext>
            </a:extLst>
          </p:cNvPr>
          <p:cNvSpPr>
            <a:spLocks noChangeArrowheads="1"/>
          </p:cNvSpPr>
          <p:nvPr/>
        </p:nvSpPr>
        <p:spPr bwMode="auto">
          <a:xfrm>
            <a:off x="8001000" y="2514600"/>
            <a:ext cx="1143000" cy="10668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ssolve">
                                      <p:cBhvr>
                                        <p:cTn id="7" dur="500"/>
                                        <p:tgtEl>
                                          <p:spTgt spid="9219">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9230"/>
                                        </p:tgtEl>
                                        <p:attrNameLst>
                                          <p:attrName>style.visibility</p:attrName>
                                        </p:attrNameLst>
                                      </p:cBhvr>
                                      <p:to>
                                        <p:strVal val="visible"/>
                                      </p:to>
                                    </p:set>
                                    <p:animEffect transition="in" filter="fade">
                                      <p:cBhvr>
                                        <p:cTn id="11" dur="2000"/>
                                        <p:tgtEl>
                                          <p:spTgt spid="9230"/>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9229"/>
                                        </p:tgtEl>
                                        <p:attrNameLst>
                                          <p:attrName>style.visibility</p:attrName>
                                        </p:attrNameLst>
                                      </p:cBhvr>
                                      <p:to>
                                        <p:strVal val="visible"/>
                                      </p:to>
                                    </p:set>
                                    <p:anim calcmode="lin" valueType="num">
                                      <p:cBhvr>
                                        <p:cTn id="15" dur="500" fill="hold"/>
                                        <p:tgtEl>
                                          <p:spTgt spid="9229"/>
                                        </p:tgtEl>
                                        <p:attrNameLst>
                                          <p:attrName>ppt_w</p:attrName>
                                        </p:attrNameLst>
                                      </p:cBhvr>
                                      <p:tavLst>
                                        <p:tav tm="0">
                                          <p:val>
                                            <p:fltVal val="0"/>
                                          </p:val>
                                        </p:tav>
                                        <p:tav tm="100000">
                                          <p:val>
                                            <p:strVal val="#ppt_w"/>
                                          </p:val>
                                        </p:tav>
                                      </p:tavLst>
                                    </p:anim>
                                    <p:anim calcmode="lin" valueType="num">
                                      <p:cBhvr>
                                        <p:cTn id="16" dur="500" fill="hold"/>
                                        <p:tgtEl>
                                          <p:spTgt spid="9229"/>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23" presetClass="entr" presetSubtype="16" fill="hold" nodeType="afterEffect">
                                  <p:stCondLst>
                                    <p:cond delay="0"/>
                                  </p:stCondLst>
                                  <p:childTnLst>
                                    <p:set>
                                      <p:cBhvr>
                                        <p:cTn id="19" dur="1" fill="hold">
                                          <p:stCondLst>
                                            <p:cond delay="0"/>
                                          </p:stCondLst>
                                        </p:cTn>
                                        <p:tgtEl>
                                          <p:spTgt spid="9219">
                                            <p:txEl>
                                              <p:pRg st="1" end="1"/>
                                            </p:txEl>
                                          </p:spTgt>
                                        </p:tgtEl>
                                        <p:attrNameLst>
                                          <p:attrName>style.visibility</p:attrName>
                                        </p:attrNameLst>
                                      </p:cBhvr>
                                      <p:to>
                                        <p:strVal val="visible"/>
                                      </p:to>
                                    </p:set>
                                    <p:anim calcmode="lin" valueType="num">
                                      <p:cBhvr>
                                        <p:cTn id="20" dur="500" fill="hold"/>
                                        <p:tgtEl>
                                          <p:spTgt spid="921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921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9219">
                                            <p:txEl>
                                              <p:pRg st="2" end="2"/>
                                            </p:txEl>
                                          </p:spTgt>
                                        </p:tgtEl>
                                        <p:attrNameLst>
                                          <p:attrName>style.visibility</p:attrName>
                                        </p:attrNameLst>
                                      </p:cBhvr>
                                      <p:to>
                                        <p:strVal val="visible"/>
                                      </p:to>
                                    </p:set>
                                    <p:anim calcmode="lin" valueType="num">
                                      <p:cBhvr>
                                        <p:cTn id="26" dur="500" fill="hold"/>
                                        <p:tgtEl>
                                          <p:spTgt spid="9219">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9219">
                                            <p:txEl>
                                              <p:pRg st="2" end="2"/>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500"/>
                            </p:stCondLst>
                            <p:childTnLst>
                              <p:par>
                                <p:cTn id="29" presetID="23" presetClass="entr" presetSubtype="16" fill="hold" nodeType="afterEffect">
                                  <p:stCondLst>
                                    <p:cond delay="0"/>
                                  </p:stCondLst>
                                  <p:childTnLst>
                                    <p:set>
                                      <p:cBhvr>
                                        <p:cTn id="30" dur="1" fill="hold">
                                          <p:stCondLst>
                                            <p:cond delay="0"/>
                                          </p:stCondLst>
                                        </p:cTn>
                                        <p:tgtEl>
                                          <p:spTgt spid="9219">
                                            <p:txEl>
                                              <p:pRg st="3" end="3"/>
                                            </p:txEl>
                                          </p:spTgt>
                                        </p:tgtEl>
                                        <p:attrNameLst>
                                          <p:attrName>style.visibility</p:attrName>
                                        </p:attrNameLst>
                                      </p:cBhvr>
                                      <p:to>
                                        <p:strVal val="visible"/>
                                      </p:to>
                                    </p:set>
                                    <p:anim calcmode="lin" valueType="num">
                                      <p:cBhvr>
                                        <p:cTn id="31" dur="500" fill="hold"/>
                                        <p:tgtEl>
                                          <p:spTgt spid="921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9219">
                                            <p:txEl>
                                              <p:pRg st="3" end="3"/>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000"/>
                            </p:stCondLst>
                            <p:childTnLst>
                              <p:par>
                                <p:cTn id="34" presetID="23" presetClass="entr" presetSubtype="16" fill="hold" nodeType="afterEffect">
                                  <p:stCondLst>
                                    <p:cond delay="0"/>
                                  </p:stCondLst>
                                  <p:childTnLst>
                                    <p:set>
                                      <p:cBhvr>
                                        <p:cTn id="35" dur="1" fill="hold">
                                          <p:stCondLst>
                                            <p:cond delay="0"/>
                                          </p:stCondLst>
                                        </p:cTn>
                                        <p:tgtEl>
                                          <p:spTgt spid="9219">
                                            <p:txEl>
                                              <p:pRg st="4" end="4"/>
                                            </p:txEl>
                                          </p:spTgt>
                                        </p:tgtEl>
                                        <p:attrNameLst>
                                          <p:attrName>style.visibility</p:attrName>
                                        </p:attrNameLst>
                                      </p:cBhvr>
                                      <p:to>
                                        <p:strVal val="visible"/>
                                      </p:to>
                                    </p:set>
                                    <p:anim calcmode="lin" valueType="num">
                                      <p:cBhvr>
                                        <p:cTn id="36" dur="500" fill="hold"/>
                                        <p:tgtEl>
                                          <p:spTgt spid="9219">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921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0" name="Picture 20">
            <a:extLst>
              <a:ext uri="{FF2B5EF4-FFF2-40B4-BE49-F238E27FC236}">
                <a16:creationId xmlns:a16="http://schemas.microsoft.com/office/drawing/2014/main" id="{6A47E5C6-ED28-4076-8959-04F0FEA14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429001"/>
            <a:ext cx="38862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a:extLst>
              <a:ext uri="{FF2B5EF4-FFF2-40B4-BE49-F238E27FC236}">
                <a16:creationId xmlns:a16="http://schemas.microsoft.com/office/drawing/2014/main" id="{B51C8E06-7479-4CB3-888E-58359EE5C901}"/>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Later Judges</a:t>
            </a:r>
          </a:p>
        </p:txBody>
      </p:sp>
      <p:sp>
        <p:nvSpPr>
          <p:cNvPr id="10243" name="Rectangle 3">
            <a:extLst>
              <a:ext uri="{FF2B5EF4-FFF2-40B4-BE49-F238E27FC236}">
                <a16:creationId xmlns:a16="http://schemas.microsoft.com/office/drawing/2014/main" id="{0BFF8812-8949-4882-AAB9-E27548B374CF}"/>
              </a:ext>
            </a:extLst>
          </p:cNvPr>
          <p:cNvSpPr>
            <a:spLocks noGrp="1" noChangeArrowheads="1"/>
          </p:cNvSpPr>
          <p:nvPr>
            <p:ph type="body" idx="1"/>
          </p:nvPr>
        </p:nvSpPr>
        <p:spPr>
          <a:xfrm>
            <a:off x="1752600" y="1371600"/>
            <a:ext cx="4343400" cy="2133600"/>
          </a:xfrm>
        </p:spPr>
        <p:txBody>
          <a:bodyPr/>
          <a:lstStyle/>
          <a:p>
            <a:pPr>
              <a:lnSpc>
                <a:spcPct val="90000"/>
              </a:lnSpc>
            </a:pPr>
            <a:r>
              <a:rPr lang="en-US" altLang="en-US" sz="2800" b="1">
                <a:latin typeface="Times New Roman" panose="02020603050405020304" pitchFamily="18" charset="0"/>
              </a:rPr>
              <a:t>Samson’s </a:t>
            </a:r>
            <a:r>
              <a:rPr lang="en-US" altLang="en-US" sz="2800">
                <a:latin typeface="Times New Roman" panose="02020603050405020304" pitchFamily="18" charset="0"/>
              </a:rPr>
              <a:t>strength was displayed when he took the gates of the city of Gaza across to the hill before Hebron!</a:t>
            </a:r>
          </a:p>
        </p:txBody>
      </p:sp>
      <p:sp>
        <p:nvSpPr>
          <p:cNvPr id="10244" name="Rectangle 4">
            <a:extLst>
              <a:ext uri="{FF2B5EF4-FFF2-40B4-BE49-F238E27FC236}">
                <a16:creationId xmlns:a16="http://schemas.microsoft.com/office/drawing/2014/main" id="{3CFE93BD-C6E6-4593-83AB-616E1FE44897}"/>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0245" name="Rectangle 5">
            <a:extLst>
              <a:ext uri="{FF2B5EF4-FFF2-40B4-BE49-F238E27FC236}">
                <a16:creationId xmlns:a16="http://schemas.microsoft.com/office/drawing/2014/main" id="{14FA246B-C04B-416B-8747-B31202FD736B}"/>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0246" name="Rectangle 6">
            <a:extLst>
              <a:ext uri="{FF2B5EF4-FFF2-40B4-BE49-F238E27FC236}">
                <a16:creationId xmlns:a16="http://schemas.microsoft.com/office/drawing/2014/main" id="{9AA003DA-B025-4B26-B30D-6710124C61C5}"/>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0247" name="Rectangle 7">
            <a:extLst>
              <a:ext uri="{FF2B5EF4-FFF2-40B4-BE49-F238E27FC236}">
                <a16:creationId xmlns:a16="http://schemas.microsoft.com/office/drawing/2014/main" id="{FEC09C19-2696-482E-8EEF-319EFA2CEDDB}"/>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0248" name="Line 8">
            <a:extLst>
              <a:ext uri="{FF2B5EF4-FFF2-40B4-BE49-F238E27FC236}">
                <a16:creationId xmlns:a16="http://schemas.microsoft.com/office/drawing/2014/main" id="{5650C008-9BC1-4BD6-B96C-BD9EE71C498F}"/>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pic>
        <p:nvPicPr>
          <p:cNvPr id="10251" name="Picture 11">
            <a:extLst>
              <a:ext uri="{FF2B5EF4-FFF2-40B4-BE49-F238E27FC236}">
                <a16:creationId xmlns:a16="http://schemas.microsoft.com/office/drawing/2014/main" id="{0CF5789F-5F13-4DBB-870F-A7E99EAEA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901" y="1447800"/>
            <a:ext cx="4111625" cy="5105400"/>
          </a:xfrm>
          <a:prstGeom prst="rect">
            <a:avLst/>
          </a:prstGeom>
          <a:noFill/>
          <a:extLst>
            <a:ext uri="{909E8E84-426E-40DD-AFC4-6F175D3DCCD1}">
              <a14:hiddenFill xmlns:a14="http://schemas.microsoft.com/office/drawing/2010/main">
                <a:solidFill>
                  <a:srgbClr val="FFFFFF"/>
                </a:solidFill>
              </a14:hiddenFill>
            </a:ext>
          </a:extLst>
        </p:spPr>
      </p:pic>
      <p:sp>
        <p:nvSpPr>
          <p:cNvPr id="10253" name="WordArt 13">
            <a:extLst>
              <a:ext uri="{FF2B5EF4-FFF2-40B4-BE49-F238E27FC236}">
                <a16:creationId xmlns:a16="http://schemas.microsoft.com/office/drawing/2014/main" id="{6348181F-F0CA-4392-8D40-7A0657BD8F91}"/>
              </a:ext>
            </a:extLst>
          </p:cNvPr>
          <p:cNvSpPr>
            <a:spLocks noChangeArrowheads="1" noChangeShapeType="1" noTextEdit="1"/>
          </p:cNvSpPr>
          <p:nvPr/>
        </p:nvSpPr>
        <p:spPr bwMode="auto">
          <a:xfrm>
            <a:off x="7315200" y="4495801"/>
            <a:ext cx="76200" cy="1047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4400" kern="10">
                <a:ln w="9525">
                  <a:solidFill>
                    <a:srgbClr val="000000"/>
                  </a:solidFill>
                  <a:round/>
                  <a:headEnd/>
                  <a:tailEnd/>
                </a:ln>
                <a:solidFill>
                  <a:srgbClr val="FFFFFF"/>
                </a:solidFill>
                <a:latin typeface="Arial Black" panose="020B0A04020102020204" pitchFamily="34" charset="0"/>
                <a:cs typeface="Arial" panose="020B0604020202020204" pitchFamily="34" charset="0"/>
              </a:rPr>
              <a:t>.</a:t>
            </a:r>
          </a:p>
        </p:txBody>
      </p:sp>
      <p:sp>
        <p:nvSpPr>
          <p:cNvPr id="10255" name="WordArt 15">
            <a:extLst>
              <a:ext uri="{FF2B5EF4-FFF2-40B4-BE49-F238E27FC236}">
                <a16:creationId xmlns:a16="http://schemas.microsoft.com/office/drawing/2014/main" id="{32817F64-52C6-4FB3-970E-B6E9D31D6C87}"/>
              </a:ext>
            </a:extLst>
          </p:cNvPr>
          <p:cNvSpPr>
            <a:spLocks noChangeArrowheads="1" noChangeShapeType="1" noTextEdit="1"/>
          </p:cNvSpPr>
          <p:nvPr/>
        </p:nvSpPr>
        <p:spPr bwMode="auto">
          <a:xfrm>
            <a:off x="7848600" y="4343401"/>
            <a:ext cx="76200" cy="1047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4400" kern="10">
                <a:ln w="9525">
                  <a:solidFill>
                    <a:srgbClr val="000000"/>
                  </a:solidFill>
                  <a:round/>
                  <a:headEnd/>
                  <a:tailEnd/>
                </a:ln>
                <a:solidFill>
                  <a:srgbClr val="FFFFFF"/>
                </a:solidFill>
                <a:latin typeface="Arial Black" panose="020B0A04020102020204" pitchFamily="34" charset="0"/>
                <a:cs typeface="Arial" panose="020B0604020202020204" pitchFamily="34" charset="0"/>
              </a:rPr>
              <a:t>.</a:t>
            </a:r>
          </a:p>
        </p:txBody>
      </p:sp>
      <p:sp>
        <p:nvSpPr>
          <p:cNvPr id="10256" name="Text Box 16">
            <a:extLst>
              <a:ext uri="{FF2B5EF4-FFF2-40B4-BE49-F238E27FC236}">
                <a16:creationId xmlns:a16="http://schemas.microsoft.com/office/drawing/2014/main" id="{9A16E008-2527-4F46-8AE5-955E70C9852E}"/>
              </a:ext>
            </a:extLst>
          </p:cNvPr>
          <p:cNvSpPr txBox="1">
            <a:spLocks noChangeArrowheads="1"/>
          </p:cNvSpPr>
          <p:nvPr/>
        </p:nvSpPr>
        <p:spPr bwMode="auto">
          <a:xfrm>
            <a:off x="7924800" y="4191001"/>
            <a:ext cx="990600" cy="366713"/>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spcAft>
                <a:spcPct val="0"/>
              </a:spcAft>
            </a:pPr>
            <a:r>
              <a:rPr lang="en-US" altLang="en-US" b="1">
                <a:solidFill>
                  <a:srgbClr val="333399"/>
                </a:solidFill>
                <a:latin typeface="Arial" panose="020B0604020202020204" pitchFamily="34" charset="0"/>
                <a:cs typeface="Arial" panose="020B0604020202020204" pitchFamily="34" charset="0"/>
              </a:rPr>
              <a:t>Hebron</a:t>
            </a:r>
          </a:p>
        </p:txBody>
      </p:sp>
      <p:sp>
        <p:nvSpPr>
          <p:cNvPr id="10257" name="Text Box 17">
            <a:extLst>
              <a:ext uri="{FF2B5EF4-FFF2-40B4-BE49-F238E27FC236}">
                <a16:creationId xmlns:a16="http://schemas.microsoft.com/office/drawing/2014/main" id="{974C16BF-5D7B-4320-9B77-5DBFABA80994}"/>
              </a:ext>
            </a:extLst>
          </p:cNvPr>
          <p:cNvSpPr txBox="1">
            <a:spLocks noChangeArrowheads="1"/>
          </p:cNvSpPr>
          <p:nvPr/>
        </p:nvSpPr>
        <p:spPr bwMode="auto">
          <a:xfrm>
            <a:off x="6553200" y="4343401"/>
            <a:ext cx="762000" cy="366713"/>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fontAlgn="base">
              <a:spcBef>
                <a:spcPct val="50000"/>
              </a:spcBef>
              <a:spcAft>
                <a:spcPct val="0"/>
              </a:spcAft>
            </a:pPr>
            <a:r>
              <a:rPr lang="en-US" altLang="en-US" b="1">
                <a:solidFill>
                  <a:srgbClr val="333399"/>
                </a:solidFill>
                <a:latin typeface="Arial" panose="020B0604020202020204" pitchFamily="34" charset="0"/>
                <a:cs typeface="Arial" panose="020B0604020202020204" pitchFamily="34" charset="0"/>
              </a:rPr>
              <a:t>Gaza</a:t>
            </a:r>
          </a:p>
        </p:txBody>
      </p:sp>
      <p:sp>
        <p:nvSpPr>
          <p:cNvPr id="10258" name="Line 18">
            <a:extLst>
              <a:ext uri="{FF2B5EF4-FFF2-40B4-BE49-F238E27FC236}">
                <a16:creationId xmlns:a16="http://schemas.microsoft.com/office/drawing/2014/main" id="{681A8D95-C5FA-4894-AB1E-708DBBA193AA}"/>
              </a:ext>
            </a:extLst>
          </p:cNvPr>
          <p:cNvSpPr>
            <a:spLocks noChangeShapeType="1"/>
          </p:cNvSpPr>
          <p:nvPr/>
        </p:nvSpPr>
        <p:spPr bwMode="auto">
          <a:xfrm flipV="1">
            <a:off x="2514600" y="5257800"/>
            <a:ext cx="1981200" cy="152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dissolve">
                                      <p:cBhvr>
                                        <p:cTn id="7" dur="500"/>
                                        <p:tgtEl>
                                          <p:spTgt spid="10243">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0"/>
                                        </p:tgtEl>
                                        <p:attrNameLst>
                                          <p:attrName>style.visibility</p:attrName>
                                        </p:attrNameLst>
                                      </p:cBhvr>
                                      <p:to>
                                        <p:strVal val="visible"/>
                                      </p:to>
                                    </p:set>
                                    <p:animEffect transition="in" filter="fade">
                                      <p:cBhvr>
                                        <p:cTn id="11" dur="2000"/>
                                        <p:tgtEl>
                                          <p:spTgt spid="10260"/>
                                        </p:tgtEl>
                                      </p:cBhvr>
                                    </p:animEffect>
                                  </p:childTnLst>
                                </p:cTn>
                              </p:par>
                            </p:childTnLst>
                          </p:cTn>
                        </p:par>
                        <p:par>
                          <p:cTn id="12" fill="hold" nodeType="afterGroup">
                            <p:stCondLst>
                              <p:cond delay="2500"/>
                            </p:stCondLst>
                            <p:childTnLst>
                              <p:par>
                                <p:cTn id="13" presetID="22" presetClass="entr" presetSubtype="8" fill="hold" nodeType="afterEffect">
                                  <p:stCondLst>
                                    <p:cond delay="0"/>
                                  </p:stCondLst>
                                  <p:childTnLst>
                                    <p:set>
                                      <p:cBhvr>
                                        <p:cTn id="14" dur="1" fill="hold">
                                          <p:stCondLst>
                                            <p:cond delay="0"/>
                                          </p:stCondLst>
                                        </p:cTn>
                                        <p:tgtEl>
                                          <p:spTgt spid="10258"/>
                                        </p:tgtEl>
                                        <p:attrNameLst>
                                          <p:attrName>style.visibility</p:attrName>
                                        </p:attrNameLst>
                                      </p:cBhvr>
                                      <p:to>
                                        <p:strVal val="visible"/>
                                      </p:to>
                                    </p:set>
                                    <p:animEffect transition="in" filter="wipe(left)">
                                      <p:cBhvr>
                                        <p:cTn id="15" dur="5000"/>
                                        <p:tgtEl>
                                          <p:spTgt spid="10258"/>
                                        </p:tgtEl>
                                      </p:cBhvr>
                                    </p:animEffect>
                                  </p:childTnLst>
                                </p:cTn>
                              </p:par>
                            </p:childTnLst>
                          </p:cTn>
                        </p:par>
                        <p:par>
                          <p:cTn id="16" fill="hold" nodeType="afterGroup">
                            <p:stCondLst>
                              <p:cond delay="7500"/>
                            </p:stCondLst>
                            <p:childTnLst>
                              <p:par>
                                <p:cTn id="17" presetID="10" presetClass="entr" presetSubtype="0" fill="hold" nodeType="afterEffect">
                                  <p:stCondLst>
                                    <p:cond delay="0"/>
                                  </p:stCondLst>
                                  <p:childTnLst>
                                    <p:set>
                                      <p:cBhvr>
                                        <p:cTn id="18" dur="1" fill="hold">
                                          <p:stCondLst>
                                            <p:cond delay="0"/>
                                          </p:stCondLst>
                                        </p:cTn>
                                        <p:tgtEl>
                                          <p:spTgt spid="10251"/>
                                        </p:tgtEl>
                                        <p:attrNameLst>
                                          <p:attrName>style.visibility</p:attrName>
                                        </p:attrNameLst>
                                      </p:cBhvr>
                                      <p:to>
                                        <p:strVal val="visible"/>
                                      </p:to>
                                    </p:set>
                                    <p:animEffect transition="in" filter="fade">
                                      <p:cBhvr>
                                        <p:cTn id="19" dur="2000"/>
                                        <p:tgtEl>
                                          <p:spTgt spid="10251"/>
                                        </p:tgtEl>
                                      </p:cBhvr>
                                    </p:animEffect>
                                  </p:childTnLst>
                                </p:cTn>
                              </p:par>
                            </p:childTnLst>
                          </p:cTn>
                        </p:par>
                        <p:par>
                          <p:cTn id="20" fill="hold" nodeType="afterGroup">
                            <p:stCondLst>
                              <p:cond delay="9500"/>
                            </p:stCondLst>
                            <p:childTnLst>
                              <p:par>
                                <p:cTn id="21" presetID="23" presetClass="entr" presetSubtype="16" fill="hold" nodeType="afterEffect">
                                  <p:stCondLst>
                                    <p:cond delay="0"/>
                                  </p:stCondLst>
                                  <p:childTnLst>
                                    <p:set>
                                      <p:cBhvr>
                                        <p:cTn id="22" dur="1" fill="hold">
                                          <p:stCondLst>
                                            <p:cond delay="0"/>
                                          </p:stCondLst>
                                        </p:cTn>
                                        <p:tgtEl>
                                          <p:spTgt spid="10253"/>
                                        </p:tgtEl>
                                        <p:attrNameLst>
                                          <p:attrName>style.visibility</p:attrName>
                                        </p:attrNameLst>
                                      </p:cBhvr>
                                      <p:to>
                                        <p:strVal val="visible"/>
                                      </p:to>
                                    </p:set>
                                    <p:anim calcmode="lin" valueType="num">
                                      <p:cBhvr>
                                        <p:cTn id="23" dur="500" fill="hold"/>
                                        <p:tgtEl>
                                          <p:spTgt spid="10253"/>
                                        </p:tgtEl>
                                        <p:attrNameLst>
                                          <p:attrName>ppt_w</p:attrName>
                                        </p:attrNameLst>
                                      </p:cBhvr>
                                      <p:tavLst>
                                        <p:tav tm="0">
                                          <p:val>
                                            <p:fltVal val="0"/>
                                          </p:val>
                                        </p:tav>
                                        <p:tav tm="100000">
                                          <p:val>
                                            <p:strVal val="#ppt_w"/>
                                          </p:val>
                                        </p:tav>
                                      </p:tavLst>
                                    </p:anim>
                                    <p:anim calcmode="lin" valueType="num">
                                      <p:cBhvr>
                                        <p:cTn id="24" dur="500" fill="hold"/>
                                        <p:tgtEl>
                                          <p:spTgt spid="10253"/>
                                        </p:tgtEl>
                                        <p:attrNameLst>
                                          <p:attrName>ppt_h</p:attrName>
                                        </p:attrNameLst>
                                      </p:cBhvr>
                                      <p:tavLst>
                                        <p:tav tm="0">
                                          <p:val>
                                            <p:fltVal val="0"/>
                                          </p:val>
                                        </p:tav>
                                        <p:tav tm="100000">
                                          <p:val>
                                            <p:strVal val="#ppt_h"/>
                                          </p:val>
                                        </p:tav>
                                      </p:tavLst>
                                    </p:anim>
                                  </p:childTnLst>
                                </p:cTn>
                              </p:par>
                            </p:childTnLst>
                          </p:cTn>
                        </p:par>
                        <p:par>
                          <p:cTn id="25" fill="hold" nodeType="afterGroup">
                            <p:stCondLst>
                              <p:cond delay="10000"/>
                            </p:stCondLst>
                            <p:childTnLst>
                              <p:par>
                                <p:cTn id="26" presetID="23" presetClass="entr" presetSubtype="16" fill="hold" grpId="0" nodeType="afterEffect">
                                  <p:stCondLst>
                                    <p:cond delay="0"/>
                                  </p:stCondLst>
                                  <p:childTnLst>
                                    <p:set>
                                      <p:cBhvr>
                                        <p:cTn id="27" dur="1" fill="hold">
                                          <p:stCondLst>
                                            <p:cond delay="0"/>
                                          </p:stCondLst>
                                        </p:cTn>
                                        <p:tgtEl>
                                          <p:spTgt spid="10257"/>
                                        </p:tgtEl>
                                        <p:attrNameLst>
                                          <p:attrName>style.visibility</p:attrName>
                                        </p:attrNameLst>
                                      </p:cBhvr>
                                      <p:to>
                                        <p:strVal val="visible"/>
                                      </p:to>
                                    </p:set>
                                    <p:anim calcmode="lin" valueType="num">
                                      <p:cBhvr>
                                        <p:cTn id="28" dur="500" fill="hold"/>
                                        <p:tgtEl>
                                          <p:spTgt spid="10257"/>
                                        </p:tgtEl>
                                        <p:attrNameLst>
                                          <p:attrName>ppt_w</p:attrName>
                                        </p:attrNameLst>
                                      </p:cBhvr>
                                      <p:tavLst>
                                        <p:tav tm="0">
                                          <p:val>
                                            <p:fltVal val="0"/>
                                          </p:val>
                                        </p:tav>
                                        <p:tav tm="100000">
                                          <p:val>
                                            <p:strVal val="#ppt_w"/>
                                          </p:val>
                                        </p:tav>
                                      </p:tavLst>
                                    </p:anim>
                                    <p:anim calcmode="lin" valueType="num">
                                      <p:cBhvr>
                                        <p:cTn id="29" dur="500" fill="hold"/>
                                        <p:tgtEl>
                                          <p:spTgt spid="10257"/>
                                        </p:tgtEl>
                                        <p:attrNameLst>
                                          <p:attrName>ppt_h</p:attrName>
                                        </p:attrNameLst>
                                      </p:cBhvr>
                                      <p:tavLst>
                                        <p:tav tm="0">
                                          <p:val>
                                            <p:fltVal val="0"/>
                                          </p:val>
                                        </p:tav>
                                        <p:tav tm="100000">
                                          <p:val>
                                            <p:strVal val="#ppt_h"/>
                                          </p:val>
                                        </p:tav>
                                      </p:tavLst>
                                    </p:anim>
                                  </p:childTnLst>
                                </p:cTn>
                              </p:par>
                            </p:childTnLst>
                          </p:cTn>
                        </p:par>
                        <p:par>
                          <p:cTn id="30" fill="hold" nodeType="afterGroup">
                            <p:stCondLst>
                              <p:cond delay="10500"/>
                            </p:stCondLst>
                            <p:childTnLst>
                              <p:par>
                                <p:cTn id="31" presetID="23" presetClass="entr" presetSubtype="16" fill="hold" nodeType="afterEffect">
                                  <p:stCondLst>
                                    <p:cond delay="0"/>
                                  </p:stCondLst>
                                  <p:childTnLst>
                                    <p:set>
                                      <p:cBhvr>
                                        <p:cTn id="32" dur="1" fill="hold">
                                          <p:stCondLst>
                                            <p:cond delay="0"/>
                                          </p:stCondLst>
                                        </p:cTn>
                                        <p:tgtEl>
                                          <p:spTgt spid="10255"/>
                                        </p:tgtEl>
                                        <p:attrNameLst>
                                          <p:attrName>style.visibility</p:attrName>
                                        </p:attrNameLst>
                                      </p:cBhvr>
                                      <p:to>
                                        <p:strVal val="visible"/>
                                      </p:to>
                                    </p:set>
                                    <p:anim calcmode="lin" valueType="num">
                                      <p:cBhvr>
                                        <p:cTn id="33" dur="500" fill="hold"/>
                                        <p:tgtEl>
                                          <p:spTgt spid="10255"/>
                                        </p:tgtEl>
                                        <p:attrNameLst>
                                          <p:attrName>ppt_w</p:attrName>
                                        </p:attrNameLst>
                                      </p:cBhvr>
                                      <p:tavLst>
                                        <p:tav tm="0">
                                          <p:val>
                                            <p:fltVal val="0"/>
                                          </p:val>
                                        </p:tav>
                                        <p:tav tm="100000">
                                          <p:val>
                                            <p:strVal val="#ppt_w"/>
                                          </p:val>
                                        </p:tav>
                                      </p:tavLst>
                                    </p:anim>
                                    <p:anim calcmode="lin" valueType="num">
                                      <p:cBhvr>
                                        <p:cTn id="34" dur="500" fill="hold"/>
                                        <p:tgtEl>
                                          <p:spTgt spid="10255"/>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1000"/>
                            </p:stCondLst>
                            <p:childTnLst>
                              <p:par>
                                <p:cTn id="36" presetID="23" presetClass="entr" presetSubtype="16" fill="hold" grpId="0" nodeType="afterEffect">
                                  <p:stCondLst>
                                    <p:cond delay="0"/>
                                  </p:stCondLst>
                                  <p:childTnLst>
                                    <p:set>
                                      <p:cBhvr>
                                        <p:cTn id="37" dur="1" fill="hold">
                                          <p:stCondLst>
                                            <p:cond delay="0"/>
                                          </p:stCondLst>
                                        </p:cTn>
                                        <p:tgtEl>
                                          <p:spTgt spid="10256"/>
                                        </p:tgtEl>
                                        <p:attrNameLst>
                                          <p:attrName>style.visibility</p:attrName>
                                        </p:attrNameLst>
                                      </p:cBhvr>
                                      <p:to>
                                        <p:strVal val="visible"/>
                                      </p:to>
                                    </p:set>
                                    <p:anim calcmode="lin" valueType="num">
                                      <p:cBhvr>
                                        <p:cTn id="38" dur="500" fill="hold"/>
                                        <p:tgtEl>
                                          <p:spTgt spid="10256"/>
                                        </p:tgtEl>
                                        <p:attrNameLst>
                                          <p:attrName>ppt_w</p:attrName>
                                        </p:attrNameLst>
                                      </p:cBhvr>
                                      <p:tavLst>
                                        <p:tav tm="0">
                                          <p:val>
                                            <p:fltVal val="0"/>
                                          </p:val>
                                        </p:tav>
                                        <p:tav tm="100000">
                                          <p:val>
                                            <p:strVal val="#ppt_w"/>
                                          </p:val>
                                        </p:tav>
                                      </p:tavLst>
                                    </p:anim>
                                    <p:anim calcmode="lin" valueType="num">
                                      <p:cBhvr>
                                        <p:cTn id="39" dur="500" fill="hold"/>
                                        <p:tgtEl>
                                          <p:spTgt spid="102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6" grpId="0"/>
      <p:bldP spid="1025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2" name="Picture 18">
            <a:extLst>
              <a:ext uri="{FF2B5EF4-FFF2-40B4-BE49-F238E27FC236}">
                <a16:creationId xmlns:a16="http://schemas.microsoft.com/office/drawing/2014/main" id="{F3118AAF-FAF4-4C8B-BAC8-A969FEB77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554288"/>
            <a:ext cx="4114800"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6" name="Rectangle 2">
            <a:extLst>
              <a:ext uri="{FF2B5EF4-FFF2-40B4-BE49-F238E27FC236}">
                <a16:creationId xmlns:a16="http://schemas.microsoft.com/office/drawing/2014/main" id="{D2B106B2-432B-4D59-9B45-5C76460131C8}"/>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Later Judges</a:t>
            </a:r>
          </a:p>
        </p:txBody>
      </p:sp>
      <p:sp>
        <p:nvSpPr>
          <p:cNvPr id="11267" name="Rectangle 3">
            <a:extLst>
              <a:ext uri="{FF2B5EF4-FFF2-40B4-BE49-F238E27FC236}">
                <a16:creationId xmlns:a16="http://schemas.microsoft.com/office/drawing/2014/main" id="{2A1C62C5-D1BF-4F29-8E0C-4FEEB40890D6}"/>
              </a:ext>
            </a:extLst>
          </p:cNvPr>
          <p:cNvSpPr>
            <a:spLocks noGrp="1" noChangeArrowheads="1"/>
          </p:cNvSpPr>
          <p:nvPr>
            <p:ph type="body" idx="1"/>
          </p:nvPr>
        </p:nvSpPr>
        <p:spPr>
          <a:xfrm>
            <a:off x="5486400" y="1447800"/>
            <a:ext cx="4800600" cy="5181600"/>
          </a:xfrm>
        </p:spPr>
        <p:txBody>
          <a:bodyPr/>
          <a:lstStyle/>
          <a:p>
            <a:r>
              <a:rPr lang="en-US" altLang="en-US" sz="2800" b="1">
                <a:latin typeface="Times New Roman" panose="02020603050405020304" pitchFamily="18" charset="0"/>
              </a:rPr>
              <a:t>Samson </a:t>
            </a:r>
            <a:r>
              <a:rPr lang="en-US" altLang="en-US" sz="2800">
                <a:latin typeface="Times New Roman" panose="02020603050405020304" pitchFamily="18" charset="0"/>
              </a:rPr>
              <a:t>met his downfall in the valley of </a:t>
            </a:r>
            <a:r>
              <a:rPr lang="en-US" altLang="en-US" sz="2800" b="1">
                <a:latin typeface="Times New Roman" panose="02020603050405020304" pitchFamily="18" charset="0"/>
              </a:rPr>
              <a:t>Sorek</a:t>
            </a:r>
          </a:p>
          <a:p>
            <a:pPr lvl="1"/>
            <a:r>
              <a:rPr lang="en-US" altLang="en-US" sz="2400">
                <a:latin typeface="Times New Roman" panose="02020603050405020304" pitchFamily="18" charset="0"/>
              </a:rPr>
              <a:t>They learned the secret of his strength through Delilah</a:t>
            </a:r>
          </a:p>
          <a:p>
            <a:pPr lvl="1"/>
            <a:r>
              <a:rPr lang="en-US" altLang="en-US" sz="2400">
                <a:latin typeface="Times New Roman" panose="02020603050405020304" pitchFamily="18" charset="0"/>
              </a:rPr>
              <a:t>They put out his eyes and forced him to be a slave</a:t>
            </a:r>
          </a:p>
          <a:p>
            <a:pPr lvl="1"/>
            <a:r>
              <a:rPr lang="en-US" altLang="en-US" sz="2400">
                <a:latin typeface="Times New Roman" panose="02020603050405020304" pitchFamily="18" charset="0"/>
              </a:rPr>
              <a:t>While mocking him in the house of their god Dagon in </a:t>
            </a:r>
            <a:r>
              <a:rPr lang="en-US" altLang="en-US" sz="2400" b="1">
                <a:latin typeface="Times New Roman" panose="02020603050405020304" pitchFamily="18" charset="0"/>
              </a:rPr>
              <a:t>Gaza</a:t>
            </a:r>
            <a:r>
              <a:rPr lang="en-US" altLang="en-US" sz="2400">
                <a:latin typeface="Times New Roman" panose="02020603050405020304" pitchFamily="18" charset="0"/>
              </a:rPr>
              <a:t>, he bowed himself on the pillars of the temple</a:t>
            </a:r>
          </a:p>
          <a:p>
            <a:pPr lvl="2"/>
            <a:r>
              <a:rPr lang="en-US" altLang="en-US" sz="2000">
                <a:latin typeface="Times New Roman" panose="02020603050405020304" pitchFamily="18" charset="0"/>
              </a:rPr>
              <a:t>He killed more in his death than he had in the rest of his life</a:t>
            </a:r>
          </a:p>
        </p:txBody>
      </p:sp>
      <p:sp>
        <p:nvSpPr>
          <p:cNvPr id="11268" name="Rectangle 4">
            <a:extLst>
              <a:ext uri="{FF2B5EF4-FFF2-40B4-BE49-F238E27FC236}">
                <a16:creationId xmlns:a16="http://schemas.microsoft.com/office/drawing/2014/main" id="{38FE2BF8-6319-4B7D-9AE4-874FF5AC98C8}"/>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1269" name="Rectangle 5">
            <a:extLst>
              <a:ext uri="{FF2B5EF4-FFF2-40B4-BE49-F238E27FC236}">
                <a16:creationId xmlns:a16="http://schemas.microsoft.com/office/drawing/2014/main" id="{15C7F876-B244-48EE-B1A9-CE0426DC7B63}"/>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1270" name="Rectangle 6">
            <a:extLst>
              <a:ext uri="{FF2B5EF4-FFF2-40B4-BE49-F238E27FC236}">
                <a16:creationId xmlns:a16="http://schemas.microsoft.com/office/drawing/2014/main" id="{9FC12B5E-AFC4-40C5-AC1C-077BB642EDD3}"/>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1271" name="Rectangle 7">
            <a:extLst>
              <a:ext uri="{FF2B5EF4-FFF2-40B4-BE49-F238E27FC236}">
                <a16:creationId xmlns:a16="http://schemas.microsoft.com/office/drawing/2014/main" id="{5F4E2640-284B-44C1-8AF5-789A55D1FF23}"/>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1272" name="Line 8">
            <a:extLst>
              <a:ext uri="{FF2B5EF4-FFF2-40B4-BE49-F238E27FC236}">
                <a16:creationId xmlns:a16="http://schemas.microsoft.com/office/drawing/2014/main" id="{AACFDC86-F909-4573-B8C6-4E867CA3E6CB}"/>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1280" name="Oval 16">
            <a:extLst>
              <a:ext uri="{FF2B5EF4-FFF2-40B4-BE49-F238E27FC236}">
                <a16:creationId xmlns:a16="http://schemas.microsoft.com/office/drawing/2014/main" id="{BA3BF055-2FA7-49CC-92D6-0A037045C919}"/>
              </a:ext>
            </a:extLst>
          </p:cNvPr>
          <p:cNvSpPr>
            <a:spLocks noChangeArrowheads="1"/>
          </p:cNvSpPr>
          <p:nvPr/>
        </p:nvSpPr>
        <p:spPr bwMode="auto">
          <a:xfrm>
            <a:off x="2743200" y="3048000"/>
            <a:ext cx="762000" cy="6858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1281" name="Oval 17">
            <a:extLst>
              <a:ext uri="{FF2B5EF4-FFF2-40B4-BE49-F238E27FC236}">
                <a16:creationId xmlns:a16="http://schemas.microsoft.com/office/drawing/2014/main" id="{90F09A15-BB03-4EF2-A3D7-C5BFA14C4782}"/>
              </a:ext>
            </a:extLst>
          </p:cNvPr>
          <p:cNvSpPr>
            <a:spLocks noChangeArrowheads="1"/>
          </p:cNvSpPr>
          <p:nvPr/>
        </p:nvSpPr>
        <p:spPr bwMode="auto">
          <a:xfrm>
            <a:off x="2057400" y="4343400"/>
            <a:ext cx="838200" cy="7620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ssolve">
                                      <p:cBhvr>
                                        <p:cTn id="7" dur="500"/>
                                        <p:tgtEl>
                                          <p:spTgt spid="11267">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1282"/>
                                        </p:tgtEl>
                                        <p:attrNameLst>
                                          <p:attrName>style.visibility</p:attrName>
                                        </p:attrNameLst>
                                      </p:cBhvr>
                                      <p:to>
                                        <p:strVal val="visible"/>
                                      </p:to>
                                    </p:set>
                                    <p:animEffect transition="in" filter="fade">
                                      <p:cBhvr>
                                        <p:cTn id="11" dur="2000"/>
                                        <p:tgtEl>
                                          <p:spTgt spid="11282"/>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11280"/>
                                        </p:tgtEl>
                                        <p:attrNameLst>
                                          <p:attrName>style.visibility</p:attrName>
                                        </p:attrNameLst>
                                      </p:cBhvr>
                                      <p:to>
                                        <p:strVal val="visible"/>
                                      </p:to>
                                    </p:set>
                                    <p:anim calcmode="lin" valueType="num">
                                      <p:cBhvr>
                                        <p:cTn id="15" dur="500" fill="hold"/>
                                        <p:tgtEl>
                                          <p:spTgt spid="11280"/>
                                        </p:tgtEl>
                                        <p:attrNameLst>
                                          <p:attrName>ppt_w</p:attrName>
                                        </p:attrNameLst>
                                      </p:cBhvr>
                                      <p:tavLst>
                                        <p:tav tm="0">
                                          <p:val>
                                            <p:fltVal val="0"/>
                                          </p:val>
                                        </p:tav>
                                        <p:tav tm="100000">
                                          <p:val>
                                            <p:strVal val="#ppt_w"/>
                                          </p:val>
                                        </p:tav>
                                      </p:tavLst>
                                    </p:anim>
                                    <p:anim calcmode="lin" valueType="num">
                                      <p:cBhvr>
                                        <p:cTn id="16" dur="500" fill="hold"/>
                                        <p:tgtEl>
                                          <p:spTgt spid="11280"/>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23" presetClass="entr" presetSubtype="16" fill="hold" nodeType="afterEffect">
                                  <p:stCondLst>
                                    <p:cond delay="0"/>
                                  </p:stCondLst>
                                  <p:childTnLst>
                                    <p:set>
                                      <p:cBhvr>
                                        <p:cTn id="19" dur="1" fill="hold">
                                          <p:stCondLst>
                                            <p:cond delay="0"/>
                                          </p:stCondLst>
                                        </p:cTn>
                                        <p:tgtEl>
                                          <p:spTgt spid="11267">
                                            <p:txEl>
                                              <p:pRg st="1" end="1"/>
                                            </p:txEl>
                                          </p:spTgt>
                                        </p:tgtEl>
                                        <p:attrNameLst>
                                          <p:attrName>style.visibility</p:attrName>
                                        </p:attrNameLst>
                                      </p:cBhvr>
                                      <p:to>
                                        <p:strVal val="visible"/>
                                      </p:to>
                                    </p:set>
                                    <p:anim calcmode="lin" valueType="num">
                                      <p:cBhvr>
                                        <p:cTn id="20"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1267">
                                            <p:txEl>
                                              <p:pRg st="1" end="1"/>
                                            </p:txEl>
                                          </p:spTgt>
                                        </p:tgtEl>
                                        <p:attrNameLst>
                                          <p:attrName>ppt_h</p:attrName>
                                        </p:attrNameLst>
                                      </p:cBhvr>
                                      <p:tavLst>
                                        <p:tav tm="0">
                                          <p:val>
                                            <p:fltVal val="0"/>
                                          </p:val>
                                        </p:tav>
                                        <p:tav tm="100000">
                                          <p:val>
                                            <p:strVal val="#ppt_h"/>
                                          </p:val>
                                        </p:tav>
                                      </p:tavLst>
                                    </p:anim>
                                  </p:childTnLst>
                                </p:cTn>
                              </p:par>
                            </p:childTnLst>
                          </p:cTn>
                        </p:par>
                        <p:par>
                          <p:cTn id="22" fill="hold" nodeType="afterGroup">
                            <p:stCondLst>
                              <p:cond delay="3500"/>
                            </p:stCondLst>
                            <p:childTnLst>
                              <p:par>
                                <p:cTn id="23" presetID="23" presetClass="entr" presetSubtype="16" fill="hold" nodeType="afterEffect">
                                  <p:stCondLst>
                                    <p:cond delay="0"/>
                                  </p:stCondLst>
                                  <p:childTnLst>
                                    <p:set>
                                      <p:cBhvr>
                                        <p:cTn id="24" dur="1" fill="hold">
                                          <p:stCondLst>
                                            <p:cond delay="0"/>
                                          </p:stCondLst>
                                        </p:cTn>
                                        <p:tgtEl>
                                          <p:spTgt spid="11267">
                                            <p:txEl>
                                              <p:pRg st="2" end="2"/>
                                            </p:txEl>
                                          </p:spTgt>
                                        </p:tgtEl>
                                        <p:attrNameLst>
                                          <p:attrName>style.visibility</p:attrName>
                                        </p:attrNameLst>
                                      </p:cBhvr>
                                      <p:to>
                                        <p:strVal val="visible"/>
                                      </p:to>
                                    </p:set>
                                    <p:anim calcmode="lin" valueType="num">
                                      <p:cBhvr>
                                        <p:cTn id="25"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126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1267">
                                            <p:txEl>
                                              <p:pRg st="3" end="3"/>
                                            </p:txEl>
                                          </p:spTgt>
                                        </p:tgtEl>
                                        <p:attrNameLst>
                                          <p:attrName>style.visibility</p:attrName>
                                        </p:attrNameLst>
                                      </p:cBhvr>
                                      <p:to>
                                        <p:strVal val="visible"/>
                                      </p:to>
                                    </p:set>
                                    <p:anim calcmode="lin" valueType="num">
                                      <p:cBhvr>
                                        <p:cTn id="31"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1267">
                                            <p:txEl>
                                              <p:pRg st="3" end="3"/>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500"/>
                            </p:stCondLst>
                            <p:childTnLst>
                              <p:par>
                                <p:cTn id="34" presetID="23" presetClass="entr" presetSubtype="16" fill="hold" nodeType="afterEffect">
                                  <p:stCondLst>
                                    <p:cond delay="0"/>
                                  </p:stCondLst>
                                  <p:childTnLst>
                                    <p:set>
                                      <p:cBhvr>
                                        <p:cTn id="35" dur="1" fill="hold">
                                          <p:stCondLst>
                                            <p:cond delay="0"/>
                                          </p:stCondLst>
                                        </p:cTn>
                                        <p:tgtEl>
                                          <p:spTgt spid="11281"/>
                                        </p:tgtEl>
                                        <p:attrNameLst>
                                          <p:attrName>style.visibility</p:attrName>
                                        </p:attrNameLst>
                                      </p:cBhvr>
                                      <p:to>
                                        <p:strVal val="visible"/>
                                      </p:to>
                                    </p:set>
                                    <p:anim calcmode="lin" valueType="num">
                                      <p:cBhvr>
                                        <p:cTn id="36" dur="500" fill="hold"/>
                                        <p:tgtEl>
                                          <p:spTgt spid="11281"/>
                                        </p:tgtEl>
                                        <p:attrNameLst>
                                          <p:attrName>ppt_w</p:attrName>
                                        </p:attrNameLst>
                                      </p:cBhvr>
                                      <p:tavLst>
                                        <p:tav tm="0">
                                          <p:val>
                                            <p:fltVal val="0"/>
                                          </p:val>
                                        </p:tav>
                                        <p:tav tm="100000">
                                          <p:val>
                                            <p:strVal val="#ppt_w"/>
                                          </p:val>
                                        </p:tav>
                                      </p:tavLst>
                                    </p:anim>
                                    <p:anim calcmode="lin" valueType="num">
                                      <p:cBhvr>
                                        <p:cTn id="37" dur="500" fill="hold"/>
                                        <p:tgtEl>
                                          <p:spTgt spid="11281"/>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000"/>
                            </p:stCondLst>
                            <p:childTnLst>
                              <p:par>
                                <p:cTn id="39" presetID="23" presetClass="entr" presetSubtype="16" fill="hold" nodeType="afterEffect">
                                  <p:stCondLst>
                                    <p:cond delay="0"/>
                                  </p:stCondLst>
                                  <p:childTnLst>
                                    <p:set>
                                      <p:cBhvr>
                                        <p:cTn id="40" dur="1" fill="hold">
                                          <p:stCondLst>
                                            <p:cond delay="0"/>
                                          </p:stCondLst>
                                        </p:cTn>
                                        <p:tgtEl>
                                          <p:spTgt spid="11267">
                                            <p:txEl>
                                              <p:pRg st="4" end="4"/>
                                            </p:txEl>
                                          </p:spTgt>
                                        </p:tgtEl>
                                        <p:attrNameLst>
                                          <p:attrName>style.visibility</p:attrName>
                                        </p:attrNameLst>
                                      </p:cBhvr>
                                      <p:to>
                                        <p:strVal val="visible"/>
                                      </p:to>
                                    </p:set>
                                    <p:anim calcmode="lin" valueType="num">
                                      <p:cBhvr>
                                        <p:cTn id="41"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1126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E9EA961-68A6-481A-B520-3394A5B6125F}"/>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Later Judges</a:t>
            </a:r>
          </a:p>
        </p:txBody>
      </p:sp>
      <p:sp>
        <p:nvSpPr>
          <p:cNvPr id="12291" name="Rectangle 3">
            <a:extLst>
              <a:ext uri="{FF2B5EF4-FFF2-40B4-BE49-F238E27FC236}">
                <a16:creationId xmlns:a16="http://schemas.microsoft.com/office/drawing/2014/main" id="{3F3112C0-61F0-49D9-A43F-64B5B13AAD26}"/>
              </a:ext>
            </a:extLst>
          </p:cNvPr>
          <p:cNvSpPr>
            <a:spLocks noGrp="1" noChangeArrowheads="1"/>
          </p:cNvSpPr>
          <p:nvPr>
            <p:ph type="body" idx="1"/>
          </p:nvPr>
        </p:nvSpPr>
        <p:spPr>
          <a:xfrm>
            <a:off x="1905000" y="1447800"/>
            <a:ext cx="8382000" cy="5181600"/>
          </a:xfrm>
        </p:spPr>
        <p:txBody>
          <a:bodyPr/>
          <a:lstStyle/>
          <a:p>
            <a:r>
              <a:rPr lang="en-US" altLang="en-US">
                <a:latin typeface="Times New Roman" panose="02020603050405020304" pitchFamily="18" charset="0"/>
              </a:rPr>
              <a:t>God was allowing His people to be oppressed at this time</a:t>
            </a:r>
          </a:p>
          <a:p>
            <a:pPr lvl="1"/>
            <a:r>
              <a:rPr lang="en-US" altLang="en-US">
                <a:latin typeface="Times New Roman" panose="02020603050405020304" pitchFamily="18" charset="0"/>
              </a:rPr>
              <a:t>They had become wicked</a:t>
            </a:r>
          </a:p>
          <a:p>
            <a:pPr lvl="1"/>
            <a:r>
              <a:rPr lang="en-US" altLang="en-US">
                <a:latin typeface="Times New Roman" panose="02020603050405020304" pitchFamily="18" charset="0"/>
              </a:rPr>
              <a:t>In addition to their idolatrous worship, the priests of God who were serving at the tabernacle at Shiloh were some of the most wicked men in the land</a:t>
            </a:r>
          </a:p>
          <a:p>
            <a:pPr lvl="2"/>
            <a:r>
              <a:rPr lang="en-US" altLang="en-US" i="1">
                <a:latin typeface="Times New Roman" panose="02020603050405020304" pitchFamily="18" charset="0"/>
              </a:rPr>
              <a:t> (1 Samuel 2:12-17)</a:t>
            </a:r>
          </a:p>
        </p:txBody>
      </p:sp>
      <p:sp>
        <p:nvSpPr>
          <p:cNvPr id="12292" name="Rectangle 4">
            <a:extLst>
              <a:ext uri="{FF2B5EF4-FFF2-40B4-BE49-F238E27FC236}">
                <a16:creationId xmlns:a16="http://schemas.microsoft.com/office/drawing/2014/main" id="{4B78AB7A-AEE6-4832-B459-A4029533B5D1}"/>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2293" name="Rectangle 5">
            <a:extLst>
              <a:ext uri="{FF2B5EF4-FFF2-40B4-BE49-F238E27FC236}">
                <a16:creationId xmlns:a16="http://schemas.microsoft.com/office/drawing/2014/main" id="{DD00FAC9-BA62-4713-95C7-CB734574E794}"/>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2294" name="Rectangle 6">
            <a:extLst>
              <a:ext uri="{FF2B5EF4-FFF2-40B4-BE49-F238E27FC236}">
                <a16:creationId xmlns:a16="http://schemas.microsoft.com/office/drawing/2014/main" id="{E7D584DF-BE52-4FF6-8072-CE0814A9B42D}"/>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2295" name="Rectangle 7">
            <a:extLst>
              <a:ext uri="{FF2B5EF4-FFF2-40B4-BE49-F238E27FC236}">
                <a16:creationId xmlns:a16="http://schemas.microsoft.com/office/drawing/2014/main" id="{C9EB6731-5871-40FF-9E3B-75FDD001F4F8}"/>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2296" name="Line 8">
            <a:extLst>
              <a:ext uri="{FF2B5EF4-FFF2-40B4-BE49-F238E27FC236}">
                <a16:creationId xmlns:a16="http://schemas.microsoft.com/office/drawing/2014/main" id="{E6FB3A38-7739-4A98-A6EF-592961466477}"/>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ssolve">
                                      <p:cBhvr>
                                        <p:cTn id="7" dur="500"/>
                                        <p:tgtEl>
                                          <p:spTgt spid="12291">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anim calcmode="lin" valueType="num">
                                      <p:cBhvr>
                                        <p:cTn id="11" dur="5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22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 calcmode="lin" valueType="num">
                                      <p:cBhvr>
                                        <p:cTn id="17" dur="5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2291">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3" presetClass="entr" presetSubtype="16" fill="hold" nodeType="after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anim calcmode="lin" valueType="num">
                                      <p:cBhvr>
                                        <p:cTn id="22" dur="5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229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4" name="Picture 12">
            <a:extLst>
              <a:ext uri="{FF2B5EF4-FFF2-40B4-BE49-F238E27FC236}">
                <a16:creationId xmlns:a16="http://schemas.microsoft.com/office/drawing/2014/main" id="{A4375EDC-1CB2-4B0E-8E0F-98DFDF979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962401"/>
            <a:ext cx="32004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2">
            <a:extLst>
              <a:ext uri="{FF2B5EF4-FFF2-40B4-BE49-F238E27FC236}">
                <a16:creationId xmlns:a16="http://schemas.microsoft.com/office/drawing/2014/main" id="{1677B281-2177-4050-9B31-25F726EC97E3}"/>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Ark of the Covenant</a:t>
            </a:r>
          </a:p>
        </p:txBody>
      </p:sp>
      <p:sp>
        <p:nvSpPr>
          <p:cNvPr id="13315" name="Rectangle 3">
            <a:extLst>
              <a:ext uri="{FF2B5EF4-FFF2-40B4-BE49-F238E27FC236}">
                <a16:creationId xmlns:a16="http://schemas.microsoft.com/office/drawing/2014/main" id="{5B95D3E6-79F6-48C9-9198-0F5659826342}"/>
              </a:ext>
            </a:extLst>
          </p:cNvPr>
          <p:cNvSpPr>
            <a:spLocks noGrp="1" noChangeArrowheads="1"/>
          </p:cNvSpPr>
          <p:nvPr>
            <p:ph type="body" idx="1"/>
          </p:nvPr>
        </p:nvSpPr>
        <p:spPr>
          <a:xfrm>
            <a:off x="1905000" y="1447800"/>
            <a:ext cx="8382000" cy="5181600"/>
          </a:xfrm>
        </p:spPr>
        <p:txBody>
          <a:bodyPr/>
          <a:lstStyle/>
          <a:p>
            <a:r>
              <a:rPr lang="en-US" altLang="en-US">
                <a:latin typeface="Times New Roman" panose="02020603050405020304" pitchFamily="18" charset="0"/>
              </a:rPr>
              <a:t>The Philistine army gathered at </a:t>
            </a:r>
            <a:r>
              <a:rPr lang="en-US" altLang="en-US" b="1">
                <a:latin typeface="Times New Roman" panose="02020603050405020304" pitchFamily="18" charset="0"/>
              </a:rPr>
              <a:t>Aphek</a:t>
            </a:r>
            <a:r>
              <a:rPr lang="en-US" altLang="en-US">
                <a:latin typeface="Times New Roman" panose="02020603050405020304" pitchFamily="18" charset="0"/>
              </a:rPr>
              <a:t> to fight Israel after Samson’s last victory</a:t>
            </a:r>
          </a:p>
          <a:p>
            <a:pPr lvl="1"/>
            <a:r>
              <a:rPr lang="en-US" altLang="en-US">
                <a:latin typeface="Times New Roman" panose="02020603050405020304" pitchFamily="18" charset="0"/>
              </a:rPr>
              <a:t>God was not with His people</a:t>
            </a:r>
          </a:p>
          <a:p>
            <a:pPr lvl="1"/>
            <a:r>
              <a:rPr lang="en-US" altLang="en-US">
                <a:latin typeface="Times New Roman" panose="02020603050405020304" pitchFamily="18" charset="0"/>
              </a:rPr>
              <a:t>Israel was thoroughly defeated and the ark of the covenant was stolen!</a:t>
            </a:r>
          </a:p>
        </p:txBody>
      </p:sp>
      <p:sp>
        <p:nvSpPr>
          <p:cNvPr id="13316" name="Rectangle 4">
            <a:extLst>
              <a:ext uri="{FF2B5EF4-FFF2-40B4-BE49-F238E27FC236}">
                <a16:creationId xmlns:a16="http://schemas.microsoft.com/office/drawing/2014/main" id="{E2CF29E1-2C63-499F-B0C8-18CBCCC69186}"/>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3317" name="Rectangle 5">
            <a:extLst>
              <a:ext uri="{FF2B5EF4-FFF2-40B4-BE49-F238E27FC236}">
                <a16:creationId xmlns:a16="http://schemas.microsoft.com/office/drawing/2014/main" id="{8E3D936A-368B-4E2E-870B-8AB61EEA2916}"/>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3318" name="Rectangle 6">
            <a:extLst>
              <a:ext uri="{FF2B5EF4-FFF2-40B4-BE49-F238E27FC236}">
                <a16:creationId xmlns:a16="http://schemas.microsoft.com/office/drawing/2014/main" id="{549543F8-3084-4044-BCA9-02F83AFCB1F3}"/>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3319" name="Rectangle 7">
            <a:extLst>
              <a:ext uri="{FF2B5EF4-FFF2-40B4-BE49-F238E27FC236}">
                <a16:creationId xmlns:a16="http://schemas.microsoft.com/office/drawing/2014/main" id="{8324C096-8FF6-496C-8289-0FD2AC64E5AC}"/>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3320" name="Line 8">
            <a:extLst>
              <a:ext uri="{FF2B5EF4-FFF2-40B4-BE49-F238E27FC236}">
                <a16:creationId xmlns:a16="http://schemas.microsoft.com/office/drawing/2014/main" id="{64FC3325-EBE7-491A-A676-C7D570AF9E7C}"/>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pic>
        <p:nvPicPr>
          <p:cNvPr id="13321" name="Picture 9">
            <a:extLst>
              <a:ext uri="{FF2B5EF4-FFF2-40B4-BE49-F238E27FC236}">
                <a16:creationId xmlns:a16="http://schemas.microsoft.com/office/drawing/2014/main" id="{783A69D2-E538-4541-9C47-2947FC47B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578226"/>
            <a:ext cx="4495800" cy="2898775"/>
          </a:xfrm>
          <a:prstGeom prst="rect">
            <a:avLst/>
          </a:prstGeom>
          <a:noFill/>
          <a:extLst>
            <a:ext uri="{909E8E84-426E-40DD-AFC4-6F175D3DCCD1}">
              <a14:hiddenFill xmlns:a14="http://schemas.microsoft.com/office/drawing/2010/main">
                <a:solidFill>
                  <a:srgbClr val="FFFFFF"/>
                </a:solidFill>
              </a14:hiddenFill>
            </a:ext>
          </a:extLst>
        </p:spPr>
      </p:pic>
      <p:sp>
        <p:nvSpPr>
          <p:cNvPr id="13323" name="Oval 11">
            <a:extLst>
              <a:ext uri="{FF2B5EF4-FFF2-40B4-BE49-F238E27FC236}">
                <a16:creationId xmlns:a16="http://schemas.microsoft.com/office/drawing/2014/main" id="{87414BCD-9D7E-4F54-848F-155A23D92E2C}"/>
              </a:ext>
            </a:extLst>
          </p:cNvPr>
          <p:cNvSpPr>
            <a:spLocks noChangeArrowheads="1"/>
          </p:cNvSpPr>
          <p:nvPr/>
        </p:nvSpPr>
        <p:spPr bwMode="auto">
          <a:xfrm>
            <a:off x="3657600" y="3886200"/>
            <a:ext cx="457200" cy="3048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dissolve">
                                      <p:cBhvr>
                                        <p:cTn id="7" dur="500"/>
                                        <p:tgtEl>
                                          <p:spTgt spid="13315">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3324"/>
                                        </p:tgtEl>
                                        <p:attrNameLst>
                                          <p:attrName>style.visibility</p:attrName>
                                        </p:attrNameLst>
                                      </p:cBhvr>
                                      <p:to>
                                        <p:strVal val="visible"/>
                                      </p:to>
                                    </p:set>
                                    <p:animEffect transition="in" filter="fade">
                                      <p:cBhvr>
                                        <p:cTn id="11" dur="2000"/>
                                        <p:tgtEl>
                                          <p:spTgt spid="13324"/>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13323"/>
                                        </p:tgtEl>
                                        <p:attrNameLst>
                                          <p:attrName>style.visibility</p:attrName>
                                        </p:attrNameLst>
                                      </p:cBhvr>
                                      <p:to>
                                        <p:strVal val="visible"/>
                                      </p:to>
                                    </p:set>
                                    <p:anim calcmode="lin" valueType="num">
                                      <p:cBhvr>
                                        <p:cTn id="15" dur="500" fill="hold"/>
                                        <p:tgtEl>
                                          <p:spTgt spid="13323"/>
                                        </p:tgtEl>
                                        <p:attrNameLst>
                                          <p:attrName>ppt_w</p:attrName>
                                        </p:attrNameLst>
                                      </p:cBhvr>
                                      <p:tavLst>
                                        <p:tav tm="0">
                                          <p:val>
                                            <p:fltVal val="0"/>
                                          </p:val>
                                        </p:tav>
                                        <p:tav tm="100000">
                                          <p:val>
                                            <p:strVal val="#ppt_w"/>
                                          </p:val>
                                        </p:tav>
                                      </p:tavLst>
                                    </p:anim>
                                    <p:anim calcmode="lin" valueType="num">
                                      <p:cBhvr>
                                        <p:cTn id="16" dur="500" fill="hold"/>
                                        <p:tgtEl>
                                          <p:spTgt spid="13323"/>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13315">
                                            <p:txEl>
                                              <p:pRg st="1" end="1"/>
                                            </p:txEl>
                                          </p:spTgt>
                                        </p:tgtEl>
                                        <p:attrNameLst>
                                          <p:attrName>style.visibility</p:attrName>
                                        </p:attrNameLst>
                                      </p:cBhvr>
                                      <p:to>
                                        <p:strVal val="visible"/>
                                      </p:to>
                                    </p:set>
                                    <p:anim calcmode="lin" valueType="num">
                                      <p:cBhvr>
                                        <p:cTn id="21" dur="500" fill="hold"/>
                                        <p:tgtEl>
                                          <p:spTgt spid="1331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3315">
                                            <p:txEl>
                                              <p:pRg st="1" end="1"/>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500"/>
                            </p:stCondLst>
                            <p:childTnLst>
                              <p:par>
                                <p:cTn id="24" presetID="23" presetClass="entr" presetSubtype="16" fill="hold" nodeType="afterEffect">
                                  <p:stCondLst>
                                    <p:cond delay="0"/>
                                  </p:stCondLst>
                                  <p:childTnLst>
                                    <p:set>
                                      <p:cBhvr>
                                        <p:cTn id="25" dur="1" fill="hold">
                                          <p:stCondLst>
                                            <p:cond delay="0"/>
                                          </p:stCondLst>
                                        </p:cTn>
                                        <p:tgtEl>
                                          <p:spTgt spid="13315">
                                            <p:txEl>
                                              <p:pRg st="2" end="2"/>
                                            </p:txEl>
                                          </p:spTgt>
                                        </p:tgtEl>
                                        <p:attrNameLst>
                                          <p:attrName>style.visibility</p:attrName>
                                        </p:attrNameLst>
                                      </p:cBhvr>
                                      <p:to>
                                        <p:strVal val="visible"/>
                                      </p:to>
                                    </p:set>
                                    <p:anim calcmode="lin" valueType="num">
                                      <p:cBhvr>
                                        <p:cTn id="26" dur="500" fill="hold"/>
                                        <p:tgtEl>
                                          <p:spTgt spid="13315">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3315">
                                            <p:txEl>
                                              <p:pRg st="2" end="2"/>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1000"/>
                            </p:stCondLst>
                            <p:childTnLst>
                              <p:par>
                                <p:cTn id="29" presetID="10" presetClass="entr" presetSubtype="0" fill="hold" nodeType="afterEffect">
                                  <p:stCondLst>
                                    <p:cond delay="0"/>
                                  </p:stCondLst>
                                  <p:childTnLst>
                                    <p:set>
                                      <p:cBhvr>
                                        <p:cTn id="30" dur="1" fill="hold">
                                          <p:stCondLst>
                                            <p:cond delay="0"/>
                                          </p:stCondLst>
                                        </p:cTn>
                                        <p:tgtEl>
                                          <p:spTgt spid="13321"/>
                                        </p:tgtEl>
                                        <p:attrNameLst>
                                          <p:attrName>style.visibility</p:attrName>
                                        </p:attrNameLst>
                                      </p:cBhvr>
                                      <p:to>
                                        <p:strVal val="visible"/>
                                      </p:to>
                                    </p:set>
                                    <p:animEffect transition="in" filter="fade">
                                      <p:cBhvr>
                                        <p:cTn id="31" dur="20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71158438-F3E4-4E4D-BC5D-DDBE60A1DDB1}"/>
              </a:ext>
            </a:extLst>
          </p:cNvPr>
          <p:cNvSpPr>
            <a:spLocks noGrp="1" noChangeArrowheads="1"/>
          </p:cNvSpPr>
          <p:nvPr>
            <p:ph type="title"/>
          </p:nvPr>
        </p:nvSpPr>
        <p:spPr>
          <a:xfrm>
            <a:off x="7010400" y="381000"/>
            <a:ext cx="3276600" cy="3048000"/>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Ark</a:t>
            </a:r>
            <a:br>
              <a:rPr lang="en-US" altLang="en-US" sz="4800" b="1">
                <a:solidFill>
                  <a:srgbClr val="663300"/>
                </a:solidFill>
                <a:latin typeface="Times New Roman" panose="02020603050405020304" pitchFamily="18" charset="0"/>
              </a:rPr>
            </a:br>
            <a:r>
              <a:rPr lang="en-US" altLang="en-US" sz="4800" b="1">
                <a:solidFill>
                  <a:srgbClr val="663300"/>
                </a:solidFill>
                <a:latin typeface="Times New Roman" panose="02020603050405020304" pitchFamily="18" charset="0"/>
              </a:rPr>
              <a:t>of the Covenant</a:t>
            </a:r>
          </a:p>
        </p:txBody>
      </p:sp>
      <p:sp>
        <p:nvSpPr>
          <p:cNvPr id="21508" name="Rectangle 4">
            <a:extLst>
              <a:ext uri="{FF2B5EF4-FFF2-40B4-BE49-F238E27FC236}">
                <a16:creationId xmlns:a16="http://schemas.microsoft.com/office/drawing/2014/main" id="{D4DE18BB-AC6A-41BA-9A37-AF4AC637DF44}"/>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1509" name="Rectangle 5">
            <a:extLst>
              <a:ext uri="{FF2B5EF4-FFF2-40B4-BE49-F238E27FC236}">
                <a16:creationId xmlns:a16="http://schemas.microsoft.com/office/drawing/2014/main" id="{14DE6D2C-131B-4FD2-99D9-D4EF9E3CB01B}"/>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1510" name="Rectangle 6">
            <a:extLst>
              <a:ext uri="{FF2B5EF4-FFF2-40B4-BE49-F238E27FC236}">
                <a16:creationId xmlns:a16="http://schemas.microsoft.com/office/drawing/2014/main" id="{B3C646EB-B3CB-4030-9A16-31EDF3FECA6F}"/>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1511" name="Rectangle 7">
            <a:extLst>
              <a:ext uri="{FF2B5EF4-FFF2-40B4-BE49-F238E27FC236}">
                <a16:creationId xmlns:a16="http://schemas.microsoft.com/office/drawing/2014/main" id="{7B58E707-B1A0-4FD6-ADEE-9A7B72D6491F}"/>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1512" name="Line 8">
            <a:extLst>
              <a:ext uri="{FF2B5EF4-FFF2-40B4-BE49-F238E27FC236}">
                <a16:creationId xmlns:a16="http://schemas.microsoft.com/office/drawing/2014/main" id="{01669FBA-C407-4446-921F-0190BB7F4A92}"/>
              </a:ext>
            </a:extLst>
          </p:cNvPr>
          <p:cNvSpPr>
            <a:spLocks noChangeShapeType="1"/>
          </p:cNvSpPr>
          <p:nvPr/>
        </p:nvSpPr>
        <p:spPr bwMode="auto">
          <a:xfrm>
            <a:off x="7086600" y="3505200"/>
            <a:ext cx="32004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pic>
        <p:nvPicPr>
          <p:cNvPr id="21513" name="Picture 9">
            <a:extLst>
              <a:ext uri="{FF2B5EF4-FFF2-40B4-BE49-F238E27FC236}">
                <a16:creationId xmlns:a16="http://schemas.microsoft.com/office/drawing/2014/main" id="{2598333F-DE0A-427E-A7F4-BC27A0F89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801"/>
            <a:ext cx="5105400" cy="3292475"/>
          </a:xfrm>
          <a:prstGeom prst="rect">
            <a:avLst/>
          </a:prstGeom>
          <a:noFill/>
          <a:extLst>
            <a:ext uri="{909E8E84-426E-40DD-AFC4-6F175D3DCCD1}">
              <a14:hiddenFill xmlns:a14="http://schemas.microsoft.com/office/drawing/2010/main">
                <a:solidFill>
                  <a:srgbClr val="FFFFFF"/>
                </a:solidFill>
              </a14:hiddenFill>
            </a:ext>
          </a:extLst>
        </p:spPr>
      </p:pic>
      <p:sp>
        <p:nvSpPr>
          <p:cNvPr id="21517" name="Text Box 13">
            <a:extLst>
              <a:ext uri="{FF2B5EF4-FFF2-40B4-BE49-F238E27FC236}">
                <a16:creationId xmlns:a16="http://schemas.microsoft.com/office/drawing/2014/main" id="{65693B71-2DCB-4105-BE41-0D45B4DD318C}"/>
              </a:ext>
            </a:extLst>
          </p:cNvPr>
          <p:cNvSpPr txBox="1">
            <a:spLocks noChangeArrowheads="1"/>
          </p:cNvSpPr>
          <p:nvPr/>
        </p:nvSpPr>
        <p:spPr bwMode="auto">
          <a:xfrm>
            <a:off x="1828800" y="3794126"/>
            <a:ext cx="84582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b="1">
                <a:solidFill>
                  <a:srgbClr val="000000"/>
                </a:solidFill>
                <a:latin typeface="Times New Roman" panose="02020603050405020304" pitchFamily="18" charset="0"/>
                <a:cs typeface="Arial" panose="020B0604020202020204" pitchFamily="34" charset="0"/>
              </a:rPr>
              <a:t>Sacred portable chest</a:t>
            </a:r>
            <a:r>
              <a:rPr lang="en-US" altLang="en-US" sz="2000">
                <a:solidFill>
                  <a:srgbClr val="000000"/>
                </a:solidFill>
                <a:latin typeface="Times New Roman" panose="02020603050405020304" pitchFamily="18" charset="0"/>
                <a:cs typeface="Arial" panose="020B0604020202020204" pitchFamily="34" charset="0"/>
              </a:rPr>
              <a:t> - along with the Mercy Seat and Cherubim – was the most sacred object of the Israelites during the wilderness</a:t>
            </a:r>
          </a:p>
          <a:p>
            <a:pPr eaLnBrk="0" fontAlgn="base" hangingPunct="0">
              <a:spcBef>
                <a:spcPct val="50000"/>
              </a:spcBef>
              <a:spcAft>
                <a:spcPct val="0"/>
              </a:spcAft>
            </a:pPr>
            <a:r>
              <a:rPr lang="en-US" altLang="en-US" sz="2000" b="1">
                <a:solidFill>
                  <a:srgbClr val="000000"/>
                </a:solidFill>
                <a:latin typeface="Times New Roman" panose="02020603050405020304" pitchFamily="18" charset="0"/>
                <a:cs typeface="Arial" panose="020B0604020202020204" pitchFamily="34" charset="0"/>
              </a:rPr>
              <a:t>Contents:</a:t>
            </a:r>
            <a:r>
              <a:rPr lang="en-US" altLang="en-US" sz="2000">
                <a:solidFill>
                  <a:srgbClr val="000000"/>
                </a:solidFill>
                <a:latin typeface="Times New Roman" panose="02020603050405020304" pitchFamily="18" charset="0"/>
                <a:cs typeface="Arial" panose="020B0604020202020204" pitchFamily="34" charset="0"/>
              </a:rPr>
              <a:t> two stone tablets containing the ten commandments, golden pot of Manna, which God miraculously preserved, Aaron’s rod that budded</a:t>
            </a:r>
          </a:p>
          <a:p>
            <a:pPr eaLnBrk="0" fontAlgn="base" hangingPunct="0">
              <a:spcBef>
                <a:spcPct val="50000"/>
              </a:spcBef>
              <a:spcAft>
                <a:spcPct val="0"/>
              </a:spcAft>
            </a:pPr>
            <a:r>
              <a:rPr lang="en-US" altLang="en-US" sz="2000">
                <a:solidFill>
                  <a:srgbClr val="000000"/>
                </a:solidFill>
                <a:latin typeface="Times New Roman" panose="02020603050405020304" pitchFamily="18" charset="0"/>
                <a:cs typeface="Arial" panose="020B0604020202020204" pitchFamily="34" charset="0"/>
              </a:rPr>
              <a:t>Nothing is known of what became of the ark. It disappeared when Nebuchadnezzar’s armies destroyed Jerusalem in 586 B.C. It was not available when the second and third temples were built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p:cTn id="7" dur="500" fill="hold"/>
                                        <p:tgtEl>
                                          <p:spTgt spid="21513"/>
                                        </p:tgtEl>
                                        <p:attrNameLst>
                                          <p:attrName>ppt_w</p:attrName>
                                        </p:attrNameLst>
                                      </p:cBhvr>
                                      <p:tavLst>
                                        <p:tav tm="0">
                                          <p:val>
                                            <p:fltVal val="0"/>
                                          </p:val>
                                        </p:tav>
                                        <p:tav tm="100000">
                                          <p:val>
                                            <p:strVal val="#ppt_w"/>
                                          </p:val>
                                        </p:tav>
                                      </p:tavLst>
                                    </p:anim>
                                    <p:anim calcmode="lin" valueType="num">
                                      <p:cBhvr>
                                        <p:cTn id="8" dur="500" fill="hold"/>
                                        <p:tgtEl>
                                          <p:spTgt spid="2151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7" presetClass="entr" presetSubtype="0" fill="hold" nodeType="clickEffect">
                                  <p:stCondLst>
                                    <p:cond delay="0"/>
                                  </p:stCondLst>
                                  <p:childTnLst>
                                    <p:set>
                                      <p:cBhvr>
                                        <p:cTn id="12" dur="1" fill="hold">
                                          <p:stCondLst>
                                            <p:cond delay="0"/>
                                          </p:stCondLst>
                                        </p:cTn>
                                        <p:tgtEl>
                                          <p:spTgt spid="21517">
                                            <p:txEl>
                                              <p:pRg st="0" end="0"/>
                                            </p:txEl>
                                          </p:spTgt>
                                        </p:tgtEl>
                                        <p:attrNameLst>
                                          <p:attrName>style.visibility</p:attrName>
                                        </p:attrNameLst>
                                      </p:cBhvr>
                                      <p:to>
                                        <p:strVal val="visible"/>
                                      </p:to>
                                    </p:set>
                                    <p:animEffect transition="in" filter="fade">
                                      <p:cBhvr>
                                        <p:cTn id="13" dur="1000"/>
                                        <p:tgtEl>
                                          <p:spTgt spid="21517">
                                            <p:txEl>
                                              <p:pRg st="0" end="0"/>
                                            </p:txEl>
                                          </p:spTgt>
                                        </p:tgtEl>
                                      </p:cBhvr>
                                    </p:animEffect>
                                    <p:anim calcmode="lin" valueType="num">
                                      <p:cBhvr>
                                        <p:cTn id="14" dur="1000" fill="hold"/>
                                        <p:tgtEl>
                                          <p:spTgt spid="2151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15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1517">
                                            <p:txEl>
                                              <p:pRg st="1" end="1"/>
                                            </p:txEl>
                                          </p:spTgt>
                                        </p:tgtEl>
                                        <p:attrNameLst>
                                          <p:attrName>style.visibility</p:attrName>
                                        </p:attrNameLst>
                                      </p:cBhvr>
                                      <p:to>
                                        <p:strVal val="visible"/>
                                      </p:to>
                                    </p:set>
                                    <p:animEffect transition="in" filter="fade">
                                      <p:cBhvr>
                                        <p:cTn id="20" dur="1000"/>
                                        <p:tgtEl>
                                          <p:spTgt spid="21517">
                                            <p:txEl>
                                              <p:pRg st="1" end="1"/>
                                            </p:txEl>
                                          </p:spTgt>
                                        </p:tgtEl>
                                      </p:cBhvr>
                                    </p:animEffect>
                                    <p:anim calcmode="lin" valueType="num">
                                      <p:cBhvr>
                                        <p:cTn id="21" dur="1000" fill="hold"/>
                                        <p:tgtEl>
                                          <p:spTgt spid="2151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15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1517">
                                            <p:txEl>
                                              <p:pRg st="2" end="2"/>
                                            </p:txEl>
                                          </p:spTgt>
                                        </p:tgtEl>
                                        <p:attrNameLst>
                                          <p:attrName>style.visibility</p:attrName>
                                        </p:attrNameLst>
                                      </p:cBhvr>
                                      <p:to>
                                        <p:strVal val="visible"/>
                                      </p:to>
                                    </p:set>
                                    <p:animEffect transition="in" filter="fade">
                                      <p:cBhvr>
                                        <p:cTn id="27" dur="1000"/>
                                        <p:tgtEl>
                                          <p:spTgt spid="21517">
                                            <p:txEl>
                                              <p:pRg st="2" end="2"/>
                                            </p:txEl>
                                          </p:spTgt>
                                        </p:tgtEl>
                                      </p:cBhvr>
                                    </p:animEffect>
                                    <p:anim calcmode="lin" valueType="num">
                                      <p:cBhvr>
                                        <p:cTn id="28" dur="1000" fill="hold"/>
                                        <p:tgtEl>
                                          <p:spTgt spid="21517">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15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CE8E29C-5F0C-4941-A2A1-95DD9B3BF8A4}"/>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Ark of the Covenant</a:t>
            </a:r>
          </a:p>
        </p:txBody>
      </p:sp>
      <p:sp>
        <p:nvSpPr>
          <p:cNvPr id="14339" name="Rectangle 3">
            <a:extLst>
              <a:ext uri="{FF2B5EF4-FFF2-40B4-BE49-F238E27FC236}">
                <a16:creationId xmlns:a16="http://schemas.microsoft.com/office/drawing/2014/main" id="{4AE75391-08CD-4860-BE5A-C55812456131}"/>
              </a:ext>
            </a:extLst>
          </p:cNvPr>
          <p:cNvSpPr>
            <a:spLocks noGrp="1" noChangeArrowheads="1"/>
          </p:cNvSpPr>
          <p:nvPr>
            <p:ph type="body" idx="1"/>
          </p:nvPr>
        </p:nvSpPr>
        <p:spPr>
          <a:xfrm>
            <a:off x="1905000" y="1447800"/>
            <a:ext cx="8382000" cy="5181600"/>
          </a:xfrm>
        </p:spPr>
        <p:txBody>
          <a:bodyPr/>
          <a:lstStyle/>
          <a:p>
            <a:r>
              <a:rPr lang="en-US" altLang="en-US">
                <a:latin typeface="Times New Roman" panose="02020603050405020304" pitchFamily="18" charset="0"/>
              </a:rPr>
              <a:t>God showed that He could take care of His ark even in the hands of the enemy</a:t>
            </a:r>
          </a:p>
          <a:p>
            <a:pPr lvl="1"/>
            <a:r>
              <a:rPr lang="en-US" altLang="en-US">
                <a:latin typeface="Times New Roman" panose="02020603050405020304" pitchFamily="18" charset="0"/>
              </a:rPr>
              <a:t>The Philistines took the ark to Ashdod, then to Gath, then to Ekron</a:t>
            </a:r>
          </a:p>
          <a:p>
            <a:pPr lvl="1"/>
            <a:r>
              <a:rPr lang="en-US" altLang="en-US">
                <a:latin typeface="Times New Roman" panose="02020603050405020304" pitchFamily="18" charset="0"/>
              </a:rPr>
              <a:t>A plague struck them at each place</a:t>
            </a:r>
          </a:p>
          <a:p>
            <a:pPr lvl="1"/>
            <a:r>
              <a:rPr lang="en-US" altLang="en-US">
                <a:latin typeface="Times New Roman" panose="02020603050405020304" pitchFamily="18" charset="0"/>
              </a:rPr>
              <a:t>They finally sent the ark back to Bethshemesh in Judah</a:t>
            </a:r>
          </a:p>
          <a:p>
            <a:pPr lvl="1"/>
            <a:r>
              <a:rPr lang="en-US" altLang="en-US">
                <a:latin typeface="Times New Roman" panose="02020603050405020304" pitchFamily="18" charset="0"/>
              </a:rPr>
              <a:t>The people there then sent it on to Kirjath Jearim where it stayed until the days of king David</a:t>
            </a:r>
          </a:p>
        </p:txBody>
      </p:sp>
      <p:sp>
        <p:nvSpPr>
          <p:cNvPr id="14340" name="Rectangle 4">
            <a:extLst>
              <a:ext uri="{FF2B5EF4-FFF2-40B4-BE49-F238E27FC236}">
                <a16:creationId xmlns:a16="http://schemas.microsoft.com/office/drawing/2014/main" id="{212AE33D-37E3-4BE6-A2F9-9B612245CE59}"/>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4341" name="Rectangle 5">
            <a:extLst>
              <a:ext uri="{FF2B5EF4-FFF2-40B4-BE49-F238E27FC236}">
                <a16:creationId xmlns:a16="http://schemas.microsoft.com/office/drawing/2014/main" id="{9617D046-4E27-410B-994A-B1E4D3C84B60}"/>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4342" name="Rectangle 6">
            <a:extLst>
              <a:ext uri="{FF2B5EF4-FFF2-40B4-BE49-F238E27FC236}">
                <a16:creationId xmlns:a16="http://schemas.microsoft.com/office/drawing/2014/main" id="{5DA8802C-3A1C-4204-975D-F40083A0B2F8}"/>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4343" name="Rectangle 7">
            <a:extLst>
              <a:ext uri="{FF2B5EF4-FFF2-40B4-BE49-F238E27FC236}">
                <a16:creationId xmlns:a16="http://schemas.microsoft.com/office/drawing/2014/main" id="{7CE50299-1CA8-45D1-8C0A-E48CFE8F9A2C}"/>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4344" name="Line 8">
            <a:extLst>
              <a:ext uri="{FF2B5EF4-FFF2-40B4-BE49-F238E27FC236}">
                <a16:creationId xmlns:a16="http://schemas.microsoft.com/office/drawing/2014/main" id="{64F38D66-16A5-476A-8FC3-503FF7EC3196}"/>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ssolve">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 calcmode="lin" valueType="num">
                                      <p:cBhvr>
                                        <p:cTn id="12" dur="500" fill="hold"/>
                                        <p:tgtEl>
                                          <p:spTgt spid="1433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4339">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 calcmode="lin" valueType="num">
                                      <p:cBhvr>
                                        <p:cTn id="17" dur="500" fill="hold"/>
                                        <p:tgtEl>
                                          <p:spTgt spid="1433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4339">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nodeType="afterEffect">
                                  <p:stCondLst>
                                    <p:cond delay="0"/>
                                  </p:stCondLst>
                                  <p:childTnLst>
                                    <p:set>
                                      <p:cBhvr>
                                        <p:cTn id="21" dur="1" fill="hold">
                                          <p:stCondLst>
                                            <p:cond delay="0"/>
                                          </p:stCondLst>
                                        </p:cTn>
                                        <p:tgtEl>
                                          <p:spTgt spid="14339">
                                            <p:txEl>
                                              <p:pRg st="3" end="3"/>
                                            </p:txEl>
                                          </p:spTgt>
                                        </p:tgtEl>
                                        <p:attrNameLst>
                                          <p:attrName>style.visibility</p:attrName>
                                        </p:attrNameLst>
                                      </p:cBhvr>
                                      <p:to>
                                        <p:strVal val="visible"/>
                                      </p:to>
                                    </p:set>
                                    <p:anim calcmode="lin" valueType="num">
                                      <p:cBhvr>
                                        <p:cTn id="22" dur="500" fill="hold"/>
                                        <p:tgtEl>
                                          <p:spTgt spid="14339">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4339">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nodeType="afterEffect">
                                  <p:stCondLst>
                                    <p:cond delay="0"/>
                                  </p:stCondLst>
                                  <p:childTnLst>
                                    <p:set>
                                      <p:cBhvr>
                                        <p:cTn id="26" dur="1" fill="hold">
                                          <p:stCondLst>
                                            <p:cond delay="0"/>
                                          </p:stCondLst>
                                        </p:cTn>
                                        <p:tgtEl>
                                          <p:spTgt spid="14339">
                                            <p:txEl>
                                              <p:pRg st="4" end="4"/>
                                            </p:txEl>
                                          </p:spTgt>
                                        </p:tgtEl>
                                        <p:attrNameLst>
                                          <p:attrName>style.visibility</p:attrName>
                                        </p:attrNameLst>
                                      </p:cBhvr>
                                      <p:to>
                                        <p:strVal val="visible"/>
                                      </p:to>
                                    </p:set>
                                    <p:anim calcmode="lin" valueType="num">
                                      <p:cBhvr>
                                        <p:cTn id="27" dur="500" fill="hold"/>
                                        <p:tgtEl>
                                          <p:spTgt spid="14339">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433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7" name="Picture 17">
            <a:extLst>
              <a:ext uri="{FF2B5EF4-FFF2-40B4-BE49-F238E27FC236}">
                <a16:creationId xmlns:a16="http://schemas.microsoft.com/office/drawing/2014/main" id="{F391303F-4AA5-4471-AC85-EC2FD537C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447801"/>
            <a:ext cx="6477000"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2" name="Rectangle 2">
            <a:extLst>
              <a:ext uri="{FF2B5EF4-FFF2-40B4-BE49-F238E27FC236}">
                <a16:creationId xmlns:a16="http://schemas.microsoft.com/office/drawing/2014/main" id="{9336F853-4000-40EA-B7FD-C52BA9C1C50A}"/>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Ark of the Covenant</a:t>
            </a:r>
          </a:p>
        </p:txBody>
      </p:sp>
      <p:sp>
        <p:nvSpPr>
          <p:cNvPr id="15364" name="Rectangle 4">
            <a:extLst>
              <a:ext uri="{FF2B5EF4-FFF2-40B4-BE49-F238E27FC236}">
                <a16:creationId xmlns:a16="http://schemas.microsoft.com/office/drawing/2014/main" id="{064B5BCD-4C16-4083-9907-1E8473718DA1}"/>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5365" name="Rectangle 5">
            <a:extLst>
              <a:ext uri="{FF2B5EF4-FFF2-40B4-BE49-F238E27FC236}">
                <a16:creationId xmlns:a16="http://schemas.microsoft.com/office/drawing/2014/main" id="{087B3638-D284-4705-A6F2-8D1BF4E0BF27}"/>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5366" name="Rectangle 6">
            <a:extLst>
              <a:ext uri="{FF2B5EF4-FFF2-40B4-BE49-F238E27FC236}">
                <a16:creationId xmlns:a16="http://schemas.microsoft.com/office/drawing/2014/main" id="{5807FBBF-1931-41A8-A6B8-516BD0DF14F6}"/>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5367" name="Rectangle 7">
            <a:extLst>
              <a:ext uri="{FF2B5EF4-FFF2-40B4-BE49-F238E27FC236}">
                <a16:creationId xmlns:a16="http://schemas.microsoft.com/office/drawing/2014/main" id="{13FF4168-1C38-4654-8E97-BC217F1E5767}"/>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5368" name="Line 8">
            <a:extLst>
              <a:ext uri="{FF2B5EF4-FFF2-40B4-BE49-F238E27FC236}">
                <a16:creationId xmlns:a16="http://schemas.microsoft.com/office/drawing/2014/main" id="{06B5A3D6-C693-40AD-8D83-15B1DC181006}"/>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5372" name="Line 12">
            <a:extLst>
              <a:ext uri="{FF2B5EF4-FFF2-40B4-BE49-F238E27FC236}">
                <a16:creationId xmlns:a16="http://schemas.microsoft.com/office/drawing/2014/main" id="{74490C23-523A-4B25-8F9B-3F14FC2FBF15}"/>
              </a:ext>
            </a:extLst>
          </p:cNvPr>
          <p:cNvSpPr>
            <a:spLocks noChangeShapeType="1"/>
          </p:cNvSpPr>
          <p:nvPr/>
        </p:nvSpPr>
        <p:spPr bwMode="auto">
          <a:xfrm flipH="1">
            <a:off x="5562600" y="1676400"/>
            <a:ext cx="1447800" cy="1676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5373" name="Line 13">
            <a:extLst>
              <a:ext uri="{FF2B5EF4-FFF2-40B4-BE49-F238E27FC236}">
                <a16:creationId xmlns:a16="http://schemas.microsoft.com/office/drawing/2014/main" id="{B69F492B-601F-4F8A-AB8E-0EE044FFFE10}"/>
              </a:ext>
            </a:extLst>
          </p:cNvPr>
          <p:cNvSpPr>
            <a:spLocks noChangeShapeType="1"/>
          </p:cNvSpPr>
          <p:nvPr/>
        </p:nvSpPr>
        <p:spPr bwMode="auto">
          <a:xfrm>
            <a:off x="5562600" y="3352800"/>
            <a:ext cx="685800" cy="609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5374" name="Line 14">
            <a:extLst>
              <a:ext uri="{FF2B5EF4-FFF2-40B4-BE49-F238E27FC236}">
                <a16:creationId xmlns:a16="http://schemas.microsoft.com/office/drawing/2014/main" id="{F41C29E4-DA14-4F1F-ADF3-34B38265DF40}"/>
              </a:ext>
            </a:extLst>
          </p:cNvPr>
          <p:cNvSpPr>
            <a:spLocks noChangeShapeType="1"/>
          </p:cNvSpPr>
          <p:nvPr/>
        </p:nvSpPr>
        <p:spPr bwMode="auto">
          <a:xfrm flipV="1">
            <a:off x="6248400" y="2895600"/>
            <a:ext cx="76200" cy="1066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5375" name="Line 15">
            <a:extLst>
              <a:ext uri="{FF2B5EF4-FFF2-40B4-BE49-F238E27FC236}">
                <a16:creationId xmlns:a16="http://schemas.microsoft.com/office/drawing/2014/main" id="{14DD3AF6-DF22-463E-AC50-5B2179C6E3DB}"/>
              </a:ext>
            </a:extLst>
          </p:cNvPr>
          <p:cNvSpPr>
            <a:spLocks noChangeShapeType="1"/>
          </p:cNvSpPr>
          <p:nvPr/>
        </p:nvSpPr>
        <p:spPr bwMode="auto">
          <a:xfrm>
            <a:off x="6324600" y="2895600"/>
            <a:ext cx="762000" cy="609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5376" name="Line 16">
            <a:extLst>
              <a:ext uri="{FF2B5EF4-FFF2-40B4-BE49-F238E27FC236}">
                <a16:creationId xmlns:a16="http://schemas.microsoft.com/office/drawing/2014/main" id="{B4BE6DF9-8B53-4368-9587-118ADAE8ABA9}"/>
              </a:ext>
            </a:extLst>
          </p:cNvPr>
          <p:cNvSpPr>
            <a:spLocks noChangeShapeType="1"/>
          </p:cNvSpPr>
          <p:nvPr/>
        </p:nvSpPr>
        <p:spPr bwMode="auto">
          <a:xfrm flipV="1">
            <a:off x="7086600" y="3276600"/>
            <a:ext cx="762000" cy="228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pic>
        <p:nvPicPr>
          <p:cNvPr id="15371" name="Picture 11">
            <a:extLst>
              <a:ext uri="{FF2B5EF4-FFF2-40B4-BE49-F238E27FC236}">
                <a16:creationId xmlns:a16="http://schemas.microsoft.com/office/drawing/2014/main" id="{79263B61-6D9F-43C6-A22B-85E875F15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47800"/>
            <a:ext cx="2895600" cy="18097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377"/>
                                        </p:tgtEl>
                                        <p:attrNameLst>
                                          <p:attrName>style.visibility</p:attrName>
                                        </p:attrNameLst>
                                      </p:cBhvr>
                                      <p:to>
                                        <p:strVal val="visible"/>
                                      </p:to>
                                    </p:set>
                                    <p:animEffect transition="in" filter="fade">
                                      <p:cBhvr>
                                        <p:cTn id="7" dur="2000"/>
                                        <p:tgtEl>
                                          <p:spTgt spid="153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5372"/>
                                        </p:tgtEl>
                                        <p:attrNameLst>
                                          <p:attrName>style.visibility</p:attrName>
                                        </p:attrNameLst>
                                      </p:cBhvr>
                                      <p:to>
                                        <p:strVal val="visible"/>
                                      </p:to>
                                    </p:set>
                                    <p:animEffect transition="in" filter="wipe(up)">
                                      <p:cBhvr>
                                        <p:cTn id="12" dur="5000"/>
                                        <p:tgtEl>
                                          <p:spTgt spid="15372"/>
                                        </p:tgtEl>
                                      </p:cBhvr>
                                    </p:animEffect>
                                  </p:childTnLst>
                                </p:cTn>
                              </p:par>
                              <p:par>
                                <p:cTn id="13" presetID="10" presetClass="entr" presetSubtype="0" fill="hold" nodeType="withEffect">
                                  <p:stCondLst>
                                    <p:cond delay="0"/>
                                  </p:stCondLst>
                                  <p:childTnLst>
                                    <p:set>
                                      <p:cBhvr>
                                        <p:cTn id="14" dur="1" fill="hold">
                                          <p:stCondLst>
                                            <p:cond delay="0"/>
                                          </p:stCondLst>
                                        </p:cTn>
                                        <p:tgtEl>
                                          <p:spTgt spid="15371"/>
                                        </p:tgtEl>
                                        <p:attrNameLst>
                                          <p:attrName>style.visibility</p:attrName>
                                        </p:attrNameLst>
                                      </p:cBhvr>
                                      <p:to>
                                        <p:strVal val="visible"/>
                                      </p:to>
                                    </p:set>
                                    <p:animEffect transition="in" filter="fade">
                                      <p:cBhvr>
                                        <p:cTn id="15" dur="2000"/>
                                        <p:tgtEl>
                                          <p:spTgt spid="15371"/>
                                        </p:tgtEl>
                                      </p:cBhvr>
                                    </p:animEffect>
                                  </p:childTnLst>
                                </p:cTn>
                              </p:par>
                            </p:childTnLst>
                          </p:cTn>
                        </p:par>
                        <p:par>
                          <p:cTn id="16" fill="hold" nodeType="afterGroup">
                            <p:stCondLst>
                              <p:cond delay="5000"/>
                            </p:stCondLst>
                            <p:childTnLst>
                              <p:par>
                                <p:cTn id="17" presetID="22" presetClass="entr" presetSubtype="8" fill="hold" nodeType="afterEffect">
                                  <p:stCondLst>
                                    <p:cond delay="0"/>
                                  </p:stCondLst>
                                  <p:childTnLst>
                                    <p:set>
                                      <p:cBhvr>
                                        <p:cTn id="18" dur="1" fill="hold">
                                          <p:stCondLst>
                                            <p:cond delay="0"/>
                                          </p:stCondLst>
                                        </p:cTn>
                                        <p:tgtEl>
                                          <p:spTgt spid="15373"/>
                                        </p:tgtEl>
                                        <p:attrNameLst>
                                          <p:attrName>style.visibility</p:attrName>
                                        </p:attrNameLst>
                                      </p:cBhvr>
                                      <p:to>
                                        <p:strVal val="visible"/>
                                      </p:to>
                                    </p:set>
                                    <p:animEffect transition="in" filter="wipe(left)">
                                      <p:cBhvr>
                                        <p:cTn id="19" dur="5000"/>
                                        <p:tgtEl>
                                          <p:spTgt spid="15373"/>
                                        </p:tgtEl>
                                      </p:cBhvr>
                                    </p:animEffect>
                                  </p:childTnLst>
                                </p:cTn>
                              </p:par>
                            </p:childTnLst>
                          </p:cTn>
                        </p:par>
                        <p:par>
                          <p:cTn id="20" fill="hold" nodeType="afterGroup">
                            <p:stCondLst>
                              <p:cond delay="10000"/>
                            </p:stCondLst>
                            <p:childTnLst>
                              <p:par>
                                <p:cTn id="21" presetID="22" presetClass="entr" presetSubtype="4" fill="hold" nodeType="afterEffect">
                                  <p:stCondLst>
                                    <p:cond delay="0"/>
                                  </p:stCondLst>
                                  <p:childTnLst>
                                    <p:set>
                                      <p:cBhvr>
                                        <p:cTn id="22" dur="1" fill="hold">
                                          <p:stCondLst>
                                            <p:cond delay="0"/>
                                          </p:stCondLst>
                                        </p:cTn>
                                        <p:tgtEl>
                                          <p:spTgt spid="15374"/>
                                        </p:tgtEl>
                                        <p:attrNameLst>
                                          <p:attrName>style.visibility</p:attrName>
                                        </p:attrNameLst>
                                      </p:cBhvr>
                                      <p:to>
                                        <p:strVal val="visible"/>
                                      </p:to>
                                    </p:set>
                                    <p:animEffect transition="in" filter="wipe(down)">
                                      <p:cBhvr>
                                        <p:cTn id="23" dur="5000"/>
                                        <p:tgtEl>
                                          <p:spTgt spid="15374"/>
                                        </p:tgtEl>
                                      </p:cBhvr>
                                    </p:animEffect>
                                  </p:childTnLst>
                                </p:cTn>
                              </p:par>
                            </p:childTnLst>
                          </p:cTn>
                        </p:par>
                        <p:par>
                          <p:cTn id="24" fill="hold" nodeType="afterGroup">
                            <p:stCondLst>
                              <p:cond delay="15000"/>
                            </p:stCondLst>
                            <p:childTnLst>
                              <p:par>
                                <p:cTn id="25" presetID="22" presetClass="entr" presetSubtype="8" fill="hold" nodeType="afterEffect">
                                  <p:stCondLst>
                                    <p:cond delay="0"/>
                                  </p:stCondLst>
                                  <p:childTnLst>
                                    <p:set>
                                      <p:cBhvr>
                                        <p:cTn id="26" dur="1" fill="hold">
                                          <p:stCondLst>
                                            <p:cond delay="0"/>
                                          </p:stCondLst>
                                        </p:cTn>
                                        <p:tgtEl>
                                          <p:spTgt spid="15375"/>
                                        </p:tgtEl>
                                        <p:attrNameLst>
                                          <p:attrName>style.visibility</p:attrName>
                                        </p:attrNameLst>
                                      </p:cBhvr>
                                      <p:to>
                                        <p:strVal val="visible"/>
                                      </p:to>
                                    </p:set>
                                    <p:animEffect transition="in" filter="wipe(left)">
                                      <p:cBhvr>
                                        <p:cTn id="27" dur="5000"/>
                                        <p:tgtEl>
                                          <p:spTgt spid="15375"/>
                                        </p:tgtEl>
                                      </p:cBhvr>
                                    </p:animEffect>
                                  </p:childTnLst>
                                </p:cTn>
                              </p:par>
                            </p:childTnLst>
                          </p:cTn>
                        </p:par>
                        <p:par>
                          <p:cTn id="28" fill="hold" nodeType="afterGroup">
                            <p:stCondLst>
                              <p:cond delay="20000"/>
                            </p:stCondLst>
                            <p:childTnLst>
                              <p:par>
                                <p:cTn id="29" presetID="22" presetClass="entr" presetSubtype="8" fill="hold" nodeType="afterEffect">
                                  <p:stCondLst>
                                    <p:cond delay="0"/>
                                  </p:stCondLst>
                                  <p:childTnLst>
                                    <p:set>
                                      <p:cBhvr>
                                        <p:cTn id="30" dur="1" fill="hold">
                                          <p:stCondLst>
                                            <p:cond delay="0"/>
                                          </p:stCondLst>
                                        </p:cTn>
                                        <p:tgtEl>
                                          <p:spTgt spid="15376"/>
                                        </p:tgtEl>
                                        <p:attrNameLst>
                                          <p:attrName>style.visibility</p:attrName>
                                        </p:attrNameLst>
                                      </p:cBhvr>
                                      <p:to>
                                        <p:strVal val="visible"/>
                                      </p:to>
                                    </p:set>
                                    <p:animEffect transition="in" filter="wipe(left)">
                                      <p:cBhvr>
                                        <p:cTn id="31" dur="5000"/>
                                        <p:tgtEl>
                                          <p:spTgt spid="15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a:extLst>
              <a:ext uri="{FF2B5EF4-FFF2-40B4-BE49-F238E27FC236}">
                <a16:creationId xmlns:a16="http://schemas.microsoft.com/office/drawing/2014/main" id="{89FBD6E7-754E-4D05-84EC-A8C8585BA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364" y="990600"/>
            <a:ext cx="4084637"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 name="Rectangle 2">
            <a:extLst>
              <a:ext uri="{FF2B5EF4-FFF2-40B4-BE49-F238E27FC236}">
                <a16:creationId xmlns:a16="http://schemas.microsoft.com/office/drawing/2014/main" id="{2E88CB87-0B32-49CA-9550-6BA6CCFF7DA3}"/>
              </a:ext>
            </a:extLst>
          </p:cNvPr>
          <p:cNvSpPr>
            <a:spLocks noGrp="1" noChangeArrowheads="1"/>
          </p:cNvSpPr>
          <p:nvPr>
            <p:ph type="title"/>
          </p:nvPr>
        </p:nvSpPr>
        <p:spPr>
          <a:xfrm>
            <a:off x="1981200" y="152400"/>
            <a:ext cx="8229600" cy="884238"/>
          </a:xfrm>
          <a:effectLst>
            <a:outerShdw dist="35921" dir="2700000" algn="ctr" rotWithShape="0">
              <a:schemeClr val="bg1"/>
            </a:outerShdw>
          </a:effectLst>
        </p:spPr>
        <p:txBody>
          <a:bodyPr/>
          <a:lstStyle/>
          <a:p>
            <a:r>
              <a:rPr lang="en-US" altLang="en-US" sz="4800" b="1">
                <a:latin typeface="Times New Roman" panose="02020603050405020304" pitchFamily="18" charset="0"/>
              </a:rPr>
              <a:t>The Land Promise Fulfilled</a:t>
            </a:r>
          </a:p>
        </p:txBody>
      </p:sp>
      <p:sp>
        <p:nvSpPr>
          <p:cNvPr id="3077" name="Rectangle 5">
            <a:extLst>
              <a:ext uri="{FF2B5EF4-FFF2-40B4-BE49-F238E27FC236}">
                <a16:creationId xmlns:a16="http://schemas.microsoft.com/office/drawing/2014/main" id="{4834A6CC-6921-40E5-A479-8A372E1F94F9}"/>
              </a:ext>
            </a:extLst>
          </p:cNvPr>
          <p:cNvSpPr>
            <a:spLocks noChangeArrowheads="1"/>
          </p:cNvSpPr>
          <p:nvPr/>
        </p:nvSpPr>
        <p:spPr bwMode="auto">
          <a:xfrm>
            <a:off x="15240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78" name="Rectangle 6">
            <a:extLst>
              <a:ext uri="{FF2B5EF4-FFF2-40B4-BE49-F238E27FC236}">
                <a16:creationId xmlns:a16="http://schemas.microsoft.com/office/drawing/2014/main" id="{B871A261-7036-4958-AE56-376D3EF64537}"/>
              </a:ext>
            </a:extLst>
          </p:cNvPr>
          <p:cNvSpPr>
            <a:spLocks noChangeArrowheads="1"/>
          </p:cNvSpPr>
          <p:nvPr/>
        </p:nvSpPr>
        <p:spPr bwMode="auto">
          <a:xfrm>
            <a:off x="104394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79" name="Rectangle 7">
            <a:extLst>
              <a:ext uri="{FF2B5EF4-FFF2-40B4-BE49-F238E27FC236}">
                <a16:creationId xmlns:a16="http://schemas.microsoft.com/office/drawing/2014/main" id="{60C4DF93-E8E2-486C-B6F4-F17742761D5C}"/>
              </a:ext>
            </a:extLst>
          </p:cNvPr>
          <p:cNvSpPr>
            <a:spLocks noChangeArrowheads="1"/>
          </p:cNvSpPr>
          <p:nvPr/>
        </p:nvSpPr>
        <p:spPr bwMode="auto">
          <a:xfrm>
            <a:off x="1524000" y="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0" name="Rectangle 8">
            <a:extLst>
              <a:ext uri="{FF2B5EF4-FFF2-40B4-BE49-F238E27FC236}">
                <a16:creationId xmlns:a16="http://schemas.microsoft.com/office/drawing/2014/main" id="{68543861-04FD-456E-9A64-67E42C367B44}"/>
              </a:ext>
            </a:extLst>
          </p:cNvPr>
          <p:cNvSpPr>
            <a:spLocks noChangeArrowheads="1"/>
          </p:cNvSpPr>
          <p:nvPr/>
        </p:nvSpPr>
        <p:spPr bwMode="auto">
          <a:xfrm>
            <a:off x="1524000" y="662940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2" name="Rectangle 10">
            <a:extLst>
              <a:ext uri="{FF2B5EF4-FFF2-40B4-BE49-F238E27FC236}">
                <a16:creationId xmlns:a16="http://schemas.microsoft.com/office/drawing/2014/main" id="{4F3D38A3-94B2-44B5-81DC-47F48E2AADB7}"/>
              </a:ext>
            </a:extLst>
          </p:cNvPr>
          <p:cNvSpPr>
            <a:spLocks noChangeArrowheads="1"/>
          </p:cNvSpPr>
          <p:nvPr/>
        </p:nvSpPr>
        <p:spPr bwMode="auto">
          <a:xfrm>
            <a:off x="1828800" y="990600"/>
            <a:ext cx="4191000" cy="5562600"/>
          </a:xfrm>
          <a:prstGeom prst="rect">
            <a:avLst/>
          </a:prstGeom>
          <a:gradFill rotWithShape="1">
            <a:gsLst>
              <a:gs pos="0">
                <a:srgbClr val="00FFFF"/>
              </a:gs>
              <a:gs pos="100000">
                <a:srgbClr val="CC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75" name="Rectangle 3">
            <a:extLst>
              <a:ext uri="{FF2B5EF4-FFF2-40B4-BE49-F238E27FC236}">
                <a16:creationId xmlns:a16="http://schemas.microsoft.com/office/drawing/2014/main" id="{496C45CE-6B2D-49EA-93B6-9E4F4D2C79A3}"/>
              </a:ext>
            </a:extLst>
          </p:cNvPr>
          <p:cNvSpPr>
            <a:spLocks noGrp="1" noChangeArrowheads="1"/>
          </p:cNvSpPr>
          <p:nvPr>
            <p:ph type="body" idx="1"/>
          </p:nvPr>
        </p:nvSpPr>
        <p:spPr>
          <a:xfrm>
            <a:off x="1752600" y="1066800"/>
            <a:ext cx="4419600" cy="5486400"/>
          </a:xfrm>
          <a:extLs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pPr>
              <a:lnSpc>
                <a:spcPct val="90000"/>
              </a:lnSpc>
            </a:pPr>
            <a:r>
              <a:rPr lang="en-US" altLang="en-US">
                <a:latin typeface="Times New Roman" panose="02020603050405020304" pitchFamily="18" charset="0"/>
              </a:rPr>
              <a:t>Joshua 12 is a summary of all the cities Israel has conquered</a:t>
            </a:r>
          </a:p>
          <a:p>
            <a:pPr lvl="1">
              <a:lnSpc>
                <a:spcPct val="90000"/>
              </a:lnSpc>
            </a:pPr>
            <a:r>
              <a:rPr lang="en-US" altLang="en-US">
                <a:latin typeface="Times New Roman" panose="02020603050405020304" pitchFamily="18" charset="0"/>
              </a:rPr>
              <a:t>Includes the territory on both sides of the </a:t>
            </a:r>
            <a:r>
              <a:rPr lang="en-US" altLang="en-US" b="1">
                <a:latin typeface="Times New Roman" panose="02020603050405020304" pitchFamily="18" charset="0"/>
              </a:rPr>
              <a:t>Jordan</a:t>
            </a:r>
          </a:p>
          <a:p>
            <a:pPr>
              <a:lnSpc>
                <a:spcPct val="90000"/>
              </a:lnSpc>
            </a:pPr>
            <a:r>
              <a:rPr lang="en-US" altLang="en-US">
                <a:latin typeface="Times New Roman" panose="02020603050405020304" pitchFamily="18" charset="0"/>
              </a:rPr>
              <a:t>Joshua told to divide the land between the tribes</a:t>
            </a:r>
          </a:p>
          <a:p>
            <a:pPr lvl="1">
              <a:lnSpc>
                <a:spcPct val="90000"/>
              </a:lnSpc>
            </a:pPr>
            <a:r>
              <a:rPr lang="en-US" altLang="en-US">
                <a:latin typeface="Times New Roman" panose="02020603050405020304" pitchFamily="18" charset="0"/>
              </a:rPr>
              <a:t>He would help each tribe finish the task of clearing its possession</a:t>
            </a:r>
          </a:p>
        </p:txBody>
      </p:sp>
      <p:sp>
        <p:nvSpPr>
          <p:cNvPr id="3083" name="Rectangle 11">
            <a:extLst>
              <a:ext uri="{FF2B5EF4-FFF2-40B4-BE49-F238E27FC236}">
                <a16:creationId xmlns:a16="http://schemas.microsoft.com/office/drawing/2014/main" id="{5EF3DF83-FCCB-47A7-9BFB-60E929FD9B0E}"/>
              </a:ext>
            </a:extLst>
          </p:cNvPr>
          <p:cNvSpPr>
            <a:spLocks noChangeArrowheads="1"/>
          </p:cNvSpPr>
          <p:nvPr/>
        </p:nvSpPr>
        <p:spPr bwMode="auto">
          <a:xfrm>
            <a:off x="8915400" y="2590800"/>
            <a:ext cx="304800" cy="1676400"/>
          </a:xfrm>
          <a:prstGeom prst="rect">
            <a:avLst/>
          </a:prstGeom>
          <a:solidFill>
            <a:srgbClr val="00C0BC">
              <a:alpha val="5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Effect transition="in" filter="dissolve">
                                      <p:cBhvr>
                                        <p:cTn id="11" dur="500"/>
                                        <p:tgtEl>
                                          <p:spTgt spid="3075">
                                            <p:txEl>
                                              <p:pRg st="0" end="0"/>
                                            </p:txEl>
                                          </p:spTgt>
                                        </p:tgtEl>
                                      </p:cBhvr>
                                    </p:animEffect>
                                  </p:childTnLst>
                                </p:cTn>
                              </p:par>
                            </p:childTnLst>
                          </p:cTn>
                        </p:par>
                        <p:par>
                          <p:cTn id="12" fill="hold" nodeType="afterGroup">
                            <p:stCondLst>
                              <p:cond delay="1000"/>
                            </p:stCondLst>
                            <p:childTnLst>
                              <p:par>
                                <p:cTn id="13" presetID="23" presetClass="entr" presetSubtype="16" fill="hold" nodeType="afterEffect">
                                  <p:stCondLst>
                                    <p:cond delay="0"/>
                                  </p:stCondLst>
                                  <p:childTnLst>
                                    <p:set>
                                      <p:cBhvr>
                                        <p:cTn id="14" dur="1" fill="hold">
                                          <p:stCondLst>
                                            <p:cond delay="0"/>
                                          </p:stCondLst>
                                        </p:cTn>
                                        <p:tgtEl>
                                          <p:spTgt spid="3075">
                                            <p:txEl>
                                              <p:pRg st="1" end="1"/>
                                            </p:txEl>
                                          </p:spTgt>
                                        </p:tgtEl>
                                        <p:attrNameLst>
                                          <p:attrName>style.visibility</p:attrName>
                                        </p:attrNameLst>
                                      </p:cBhvr>
                                      <p:to>
                                        <p:strVal val="visible"/>
                                      </p:to>
                                    </p:set>
                                    <p:anim calcmode="lin" valueType="num">
                                      <p:cBhvr>
                                        <p:cTn id="15" dur="500" fill="hold"/>
                                        <p:tgtEl>
                                          <p:spTgt spid="307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075">
                                            <p:txEl>
                                              <p:pRg st="1" end="1"/>
                                            </p:txEl>
                                          </p:spTgt>
                                        </p:tgtEl>
                                        <p:attrNameLst>
                                          <p:attrName>ppt_h</p:attrName>
                                        </p:attrNameLst>
                                      </p:cBhvr>
                                      <p:tavLst>
                                        <p:tav tm="0">
                                          <p:val>
                                            <p:fltVal val="0"/>
                                          </p:val>
                                        </p:tav>
                                        <p:tav tm="100000">
                                          <p:val>
                                            <p:strVal val="#ppt_h"/>
                                          </p:val>
                                        </p:tav>
                                      </p:tavLst>
                                    </p:anim>
                                  </p:childTnLst>
                                </p:cTn>
                              </p:par>
                            </p:childTnLst>
                          </p:cTn>
                        </p:par>
                        <p:par>
                          <p:cTn id="17" fill="hold" nodeType="afterGroup">
                            <p:stCondLst>
                              <p:cond delay="1500"/>
                            </p:stCondLst>
                            <p:childTnLst>
                              <p:par>
                                <p:cTn id="18" presetID="10" presetClass="entr" presetSubtype="0" fill="hold" nodeType="afterEffect">
                                  <p:stCondLst>
                                    <p:cond delay="0"/>
                                  </p:stCondLst>
                                  <p:childTnLst>
                                    <p:set>
                                      <p:cBhvr>
                                        <p:cTn id="19" dur="1" fill="hold">
                                          <p:stCondLst>
                                            <p:cond delay="0"/>
                                          </p:stCondLst>
                                        </p:cTn>
                                        <p:tgtEl>
                                          <p:spTgt spid="3086"/>
                                        </p:tgtEl>
                                        <p:attrNameLst>
                                          <p:attrName>style.visibility</p:attrName>
                                        </p:attrNameLst>
                                      </p:cBhvr>
                                      <p:to>
                                        <p:strVal val="visible"/>
                                      </p:to>
                                    </p:set>
                                    <p:animEffect transition="in" filter="fade">
                                      <p:cBhvr>
                                        <p:cTn id="20" dur="2000"/>
                                        <p:tgtEl>
                                          <p:spTgt spid="3086"/>
                                        </p:tgtEl>
                                      </p:cBhvr>
                                    </p:animEffect>
                                  </p:childTnLst>
                                </p:cTn>
                              </p:par>
                            </p:childTnLst>
                          </p:cTn>
                        </p:par>
                        <p:par>
                          <p:cTn id="21" fill="hold" nodeType="afterGroup">
                            <p:stCondLst>
                              <p:cond delay="3500"/>
                            </p:stCondLst>
                            <p:childTnLst>
                              <p:par>
                                <p:cTn id="22" presetID="23" presetClass="entr" presetSubtype="16" fill="hold" nodeType="afterEffect">
                                  <p:stCondLst>
                                    <p:cond delay="0"/>
                                  </p:stCondLst>
                                  <p:childTnLst>
                                    <p:set>
                                      <p:cBhvr>
                                        <p:cTn id="23" dur="1" fill="hold">
                                          <p:stCondLst>
                                            <p:cond delay="0"/>
                                          </p:stCondLst>
                                        </p:cTn>
                                        <p:tgtEl>
                                          <p:spTgt spid="3083"/>
                                        </p:tgtEl>
                                        <p:attrNameLst>
                                          <p:attrName>style.visibility</p:attrName>
                                        </p:attrNameLst>
                                      </p:cBhvr>
                                      <p:to>
                                        <p:strVal val="visible"/>
                                      </p:to>
                                    </p:set>
                                    <p:anim calcmode="lin" valueType="num">
                                      <p:cBhvr>
                                        <p:cTn id="24" dur="500" fill="hold"/>
                                        <p:tgtEl>
                                          <p:spTgt spid="3083"/>
                                        </p:tgtEl>
                                        <p:attrNameLst>
                                          <p:attrName>ppt_w</p:attrName>
                                        </p:attrNameLst>
                                      </p:cBhvr>
                                      <p:tavLst>
                                        <p:tav tm="0">
                                          <p:val>
                                            <p:fltVal val="0"/>
                                          </p:val>
                                        </p:tav>
                                        <p:tav tm="100000">
                                          <p:val>
                                            <p:strVal val="#ppt_w"/>
                                          </p:val>
                                        </p:tav>
                                      </p:tavLst>
                                    </p:anim>
                                    <p:anim calcmode="lin" valueType="num">
                                      <p:cBhvr>
                                        <p:cTn id="25" dur="500" fill="hold"/>
                                        <p:tgtEl>
                                          <p:spTgt spid="3083"/>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075">
                                            <p:txEl>
                                              <p:pRg st="2" end="2"/>
                                            </p:txEl>
                                          </p:spTgt>
                                        </p:tgtEl>
                                        <p:attrNameLst>
                                          <p:attrName>style.visibility</p:attrName>
                                        </p:attrNameLst>
                                      </p:cBhvr>
                                      <p:to>
                                        <p:strVal val="visible"/>
                                      </p:to>
                                    </p:set>
                                    <p:animEffect transition="in" filter="dissolve">
                                      <p:cBhvr>
                                        <p:cTn id="30" dur="500"/>
                                        <p:tgtEl>
                                          <p:spTgt spid="3075">
                                            <p:txEl>
                                              <p:pRg st="2" end="2"/>
                                            </p:txEl>
                                          </p:spTgt>
                                        </p:tgtEl>
                                      </p:cBhvr>
                                    </p:animEffect>
                                  </p:childTnLst>
                                </p:cTn>
                              </p:par>
                            </p:childTnLst>
                          </p:cTn>
                        </p:par>
                        <p:par>
                          <p:cTn id="31" fill="hold" nodeType="afterGroup">
                            <p:stCondLst>
                              <p:cond delay="500"/>
                            </p:stCondLst>
                            <p:childTnLst>
                              <p:par>
                                <p:cTn id="32" presetID="23" presetClass="entr" presetSubtype="16" fill="hold" nodeType="afterEffect">
                                  <p:stCondLst>
                                    <p:cond delay="0"/>
                                  </p:stCondLst>
                                  <p:childTnLst>
                                    <p:set>
                                      <p:cBhvr>
                                        <p:cTn id="33" dur="1" fill="hold">
                                          <p:stCondLst>
                                            <p:cond delay="0"/>
                                          </p:stCondLst>
                                        </p:cTn>
                                        <p:tgtEl>
                                          <p:spTgt spid="3075">
                                            <p:txEl>
                                              <p:pRg st="3" end="3"/>
                                            </p:txEl>
                                          </p:spTgt>
                                        </p:tgtEl>
                                        <p:attrNameLst>
                                          <p:attrName>style.visibility</p:attrName>
                                        </p:attrNameLst>
                                      </p:cBhvr>
                                      <p:to>
                                        <p:strVal val="visible"/>
                                      </p:to>
                                    </p:set>
                                    <p:anim calcmode="lin" valueType="num">
                                      <p:cBhvr>
                                        <p:cTn id="34" dur="500" fill="hold"/>
                                        <p:tgtEl>
                                          <p:spTgt spid="3075">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307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8B93C6C-6D7A-4772-BAE8-706430E275AB}"/>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Period of the Judges</a:t>
            </a:r>
          </a:p>
        </p:txBody>
      </p:sp>
      <p:sp>
        <p:nvSpPr>
          <p:cNvPr id="16387" name="Rectangle 3">
            <a:extLst>
              <a:ext uri="{FF2B5EF4-FFF2-40B4-BE49-F238E27FC236}">
                <a16:creationId xmlns:a16="http://schemas.microsoft.com/office/drawing/2014/main" id="{A09499E8-5D96-496D-B7D4-CA2D156CBAE4}"/>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6388" name="Rectangle 4">
            <a:extLst>
              <a:ext uri="{FF2B5EF4-FFF2-40B4-BE49-F238E27FC236}">
                <a16:creationId xmlns:a16="http://schemas.microsoft.com/office/drawing/2014/main" id="{5FBBC8CA-9FD0-4E1D-B5C8-3562A310C412}"/>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6389" name="Rectangle 5">
            <a:extLst>
              <a:ext uri="{FF2B5EF4-FFF2-40B4-BE49-F238E27FC236}">
                <a16:creationId xmlns:a16="http://schemas.microsoft.com/office/drawing/2014/main" id="{DE8ADA3E-CAA5-467F-BD61-2ECDE7713F2C}"/>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6390" name="Rectangle 6">
            <a:extLst>
              <a:ext uri="{FF2B5EF4-FFF2-40B4-BE49-F238E27FC236}">
                <a16:creationId xmlns:a16="http://schemas.microsoft.com/office/drawing/2014/main" id="{B262E37E-37CB-4B83-952B-5E215AEE1AE3}"/>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6391" name="Line 7">
            <a:extLst>
              <a:ext uri="{FF2B5EF4-FFF2-40B4-BE49-F238E27FC236}">
                <a16:creationId xmlns:a16="http://schemas.microsoft.com/office/drawing/2014/main" id="{8068622B-58B0-4CA6-8227-637CA44D087E}"/>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6399" name="Rectangle 15">
            <a:extLst>
              <a:ext uri="{FF2B5EF4-FFF2-40B4-BE49-F238E27FC236}">
                <a16:creationId xmlns:a16="http://schemas.microsoft.com/office/drawing/2014/main" id="{E09EC3B3-AF90-44BB-A989-83F66EF38876}"/>
              </a:ext>
            </a:extLst>
          </p:cNvPr>
          <p:cNvSpPr>
            <a:spLocks noGrp="1" noChangeArrowheads="1"/>
          </p:cNvSpPr>
          <p:nvPr>
            <p:ph type="body" idx="1"/>
          </p:nvPr>
        </p:nvSpPr>
        <p:spPr>
          <a:xfrm>
            <a:off x="1905000" y="1447800"/>
            <a:ext cx="8382000" cy="1143000"/>
          </a:xfrm>
          <a:noFill/>
          <a:ln/>
        </p:spPr>
        <p:txBody>
          <a:bodyPr/>
          <a:lstStyle/>
          <a:p>
            <a:r>
              <a:rPr lang="en-US" altLang="en-US">
                <a:latin typeface="Times New Roman" panose="02020603050405020304" pitchFamily="18" charset="0"/>
              </a:rPr>
              <a:t>The period of the judges is described as a time when there was no central government and:</a:t>
            </a:r>
          </a:p>
        </p:txBody>
      </p:sp>
      <p:sp>
        <p:nvSpPr>
          <p:cNvPr id="16400" name="Rectangle 16">
            <a:extLst>
              <a:ext uri="{FF2B5EF4-FFF2-40B4-BE49-F238E27FC236}">
                <a16:creationId xmlns:a16="http://schemas.microsoft.com/office/drawing/2014/main" id="{182F8135-D636-4943-AD5F-B70E05A4F2EB}"/>
              </a:ext>
            </a:extLst>
          </p:cNvPr>
          <p:cNvSpPr>
            <a:spLocks noChangeArrowheads="1"/>
          </p:cNvSpPr>
          <p:nvPr/>
        </p:nvSpPr>
        <p:spPr bwMode="auto">
          <a:xfrm>
            <a:off x="1828800" y="2590800"/>
            <a:ext cx="8534400" cy="1600200"/>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6401" name="Text Box 17">
            <a:extLst>
              <a:ext uri="{FF2B5EF4-FFF2-40B4-BE49-F238E27FC236}">
                <a16:creationId xmlns:a16="http://schemas.microsoft.com/office/drawing/2014/main" id="{64D171EB-706C-4911-9883-939AC65B119F}"/>
              </a:ext>
            </a:extLst>
          </p:cNvPr>
          <p:cNvSpPr txBox="1">
            <a:spLocks noChangeArrowheads="1"/>
          </p:cNvSpPr>
          <p:nvPr/>
        </p:nvSpPr>
        <p:spPr bwMode="auto">
          <a:xfrm>
            <a:off x="1905000" y="2667000"/>
            <a:ext cx="8382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4400" b="1" i="1">
                <a:solidFill>
                  <a:srgbClr val="FFFF99"/>
                </a:solidFill>
                <a:latin typeface="Times New Roman" panose="02020603050405020304" pitchFamily="18" charset="0"/>
                <a:cs typeface="Arial" panose="020B0604020202020204" pitchFamily="34" charset="0"/>
              </a:rPr>
              <a:t>“every man did that which was right in his own eyes”</a:t>
            </a:r>
            <a:r>
              <a:rPr lang="en-US" altLang="en-US" sz="4400" b="1" i="1">
                <a:solidFill>
                  <a:srgbClr val="000000"/>
                </a:solidFill>
                <a:latin typeface="Times New Roman" panose="02020603050405020304" pitchFamily="18" charset="0"/>
                <a:cs typeface="Arial" panose="020B0604020202020204" pitchFamily="34" charset="0"/>
              </a:rPr>
              <a:t> </a:t>
            </a:r>
            <a:r>
              <a:rPr lang="en-US" altLang="en-US" sz="2800" i="1">
                <a:solidFill>
                  <a:srgbClr val="FFFFFF"/>
                </a:solidFill>
                <a:latin typeface="Times New Roman" panose="02020603050405020304" pitchFamily="18" charset="0"/>
                <a:cs typeface="Arial" panose="020B0604020202020204" pitchFamily="34" charset="0"/>
              </a:rPr>
              <a:t>(Judges 21:25)</a:t>
            </a:r>
          </a:p>
        </p:txBody>
      </p:sp>
      <p:sp>
        <p:nvSpPr>
          <p:cNvPr id="16402" name="Rectangle 18">
            <a:extLst>
              <a:ext uri="{FF2B5EF4-FFF2-40B4-BE49-F238E27FC236}">
                <a16:creationId xmlns:a16="http://schemas.microsoft.com/office/drawing/2014/main" id="{41DF79E8-B92B-46BA-AEBB-16EF65EA36DF}"/>
              </a:ext>
            </a:extLst>
          </p:cNvPr>
          <p:cNvSpPr>
            <a:spLocks noChangeArrowheads="1"/>
          </p:cNvSpPr>
          <p:nvPr/>
        </p:nvSpPr>
        <p:spPr bwMode="auto">
          <a:xfrm>
            <a:off x="1905000" y="4267200"/>
            <a:ext cx="8382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Aft>
                <a:spcPct val="0"/>
              </a:spcAft>
            </a:pPr>
            <a:r>
              <a:rPr lang="en-US" altLang="en-US" sz="2800">
                <a:solidFill>
                  <a:srgbClr val="000000"/>
                </a:solidFill>
                <a:latin typeface="Times New Roman" panose="02020603050405020304" pitchFamily="18" charset="0"/>
              </a:rPr>
              <a:t>There was rivalry between the tribes</a:t>
            </a:r>
          </a:p>
          <a:p>
            <a:pPr lvl="1" fontAlgn="base">
              <a:spcAft>
                <a:spcPct val="0"/>
              </a:spcAft>
            </a:pPr>
            <a:r>
              <a:rPr lang="en-US" altLang="en-US" sz="2400">
                <a:solidFill>
                  <a:srgbClr val="000000"/>
                </a:solidFill>
                <a:latin typeface="Times New Roman" panose="02020603050405020304" pitchFamily="18" charset="0"/>
              </a:rPr>
              <a:t>Ephraim felt insulted if they weren’t called to each battle</a:t>
            </a:r>
          </a:p>
          <a:p>
            <a:pPr lvl="1" fontAlgn="base">
              <a:spcAft>
                <a:spcPct val="0"/>
              </a:spcAft>
            </a:pPr>
            <a:r>
              <a:rPr lang="en-US" altLang="en-US" sz="2400">
                <a:solidFill>
                  <a:srgbClr val="000000"/>
                </a:solidFill>
                <a:latin typeface="Times New Roman" panose="02020603050405020304" pitchFamily="18" charset="0"/>
              </a:rPr>
              <a:t>Benjamin refused to punish some wicked men for a crime committed and the other tribes nearly destroyed the whole tribe of Benjamin in revenge</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399">
                                            <p:txEl>
                                              <p:pRg st="0" end="0"/>
                                            </p:txEl>
                                          </p:spTgt>
                                        </p:tgtEl>
                                        <p:attrNameLst>
                                          <p:attrName>style.visibility</p:attrName>
                                        </p:attrNameLst>
                                      </p:cBhvr>
                                      <p:to>
                                        <p:strVal val="visible"/>
                                      </p:to>
                                    </p:set>
                                    <p:animEffect transition="in" filter="dissolve">
                                      <p:cBhvr>
                                        <p:cTn id="7" dur="500"/>
                                        <p:tgtEl>
                                          <p:spTgt spid="16399">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6400"/>
                                        </p:tgtEl>
                                        <p:attrNameLst>
                                          <p:attrName>style.visibility</p:attrName>
                                        </p:attrNameLst>
                                      </p:cBhvr>
                                      <p:to>
                                        <p:strVal val="visible"/>
                                      </p:to>
                                    </p:set>
                                    <p:animEffect transition="in" filter="dissolve">
                                      <p:cBhvr>
                                        <p:cTn id="11" dur="1000"/>
                                        <p:tgtEl>
                                          <p:spTgt spid="16400"/>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6401"/>
                                        </p:tgtEl>
                                        <p:attrNameLst>
                                          <p:attrName>style.visibility</p:attrName>
                                        </p:attrNameLst>
                                      </p:cBhvr>
                                      <p:to>
                                        <p:strVal val="visible"/>
                                      </p:to>
                                    </p:set>
                                    <p:animEffect transition="in" filter="dissolve">
                                      <p:cBhvr>
                                        <p:cTn id="14" dur="500"/>
                                        <p:tgtEl>
                                          <p:spTgt spid="164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16402">
                                            <p:txEl>
                                              <p:pRg st="0" end="0"/>
                                            </p:txEl>
                                          </p:spTgt>
                                        </p:tgtEl>
                                        <p:attrNameLst>
                                          <p:attrName>style.visibility</p:attrName>
                                        </p:attrNameLst>
                                      </p:cBhvr>
                                      <p:to>
                                        <p:strVal val="visible"/>
                                      </p:to>
                                    </p:set>
                                    <p:animEffect transition="in" filter="dissolve">
                                      <p:cBhvr>
                                        <p:cTn id="19" dur="500"/>
                                        <p:tgtEl>
                                          <p:spTgt spid="16402">
                                            <p:txEl>
                                              <p:pRg st="0" end="0"/>
                                            </p:txEl>
                                          </p:spTgt>
                                        </p:tgtEl>
                                      </p:cBhvr>
                                    </p:animEffect>
                                  </p:childTnLst>
                                </p:cTn>
                              </p:par>
                            </p:childTnLst>
                          </p:cTn>
                        </p:par>
                        <p:par>
                          <p:cTn id="20" fill="hold" nodeType="afterGroup">
                            <p:stCondLst>
                              <p:cond delay="500"/>
                            </p:stCondLst>
                            <p:childTnLst>
                              <p:par>
                                <p:cTn id="21" presetID="23" presetClass="entr" presetSubtype="16" fill="hold" nodeType="afterEffect">
                                  <p:stCondLst>
                                    <p:cond delay="0"/>
                                  </p:stCondLst>
                                  <p:childTnLst>
                                    <p:set>
                                      <p:cBhvr>
                                        <p:cTn id="22" dur="1" fill="hold">
                                          <p:stCondLst>
                                            <p:cond delay="0"/>
                                          </p:stCondLst>
                                        </p:cTn>
                                        <p:tgtEl>
                                          <p:spTgt spid="16402">
                                            <p:txEl>
                                              <p:pRg st="1" end="1"/>
                                            </p:txEl>
                                          </p:spTgt>
                                        </p:tgtEl>
                                        <p:attrNameLst>
                                          <p:attrName>style.visibility</p:attrName>
                                        </p:attrNameLst>
                                      </p:cBhvr>
                                      <p:to>
                                        <p:strVal val="visible"/>
                                      </p:to>
                                    </p:set>
                                    <p:anim calcmode="lin" valueType="num">
                                      <p:cBhvr>
                                        <p:cTn id="23" dur="500" fill="hold"/>
                                        <p:tgtEl>
                                          <p:spTgt spid="16402">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6402">
                                            <p:txEl>
                                              <p:pRg st="1" end="1"/>
                                            </p:txEl>
                                          </p:spTgt>
                                        </p:tgtEl>
                                        <p:attrNameLst>
                                          <p:attrName>ppt_h</p:attrName>
                                        </p:attrNameLst>
                                      </p:cBhvr>
                                      <p:tavLst>
                                        <p:tav tm="0">
                                          <p:val>
                                            <p:fltVal val="0"/>
                                          </p:val>
                                        </p:tav>
                                        <p:tav tm="100000">
                                          <p:val>
                                            <p:strVal val="#ppt_h"/>
                                          </p:val>
                                        </p:tav>
                                      </p:tavLst>
                                    </p:anim>
                                  </p:childTnLst>
                                </p:cTn>
                              </p:par>
                            </p:childTnLst>
                          </p:cTn>
                        </p:par>
                        <p:par>
                          <p:cTn id="25" fill="hold" nodeType="afterGroup">
                            <p:stCondLst>
                              <p:cond delay="1000"/>
                            </p:stCondLst>
                            <p:childTnLst>
                              <p:par>
                                <p:cTn id="26" presetID="23" presetClass="entr" presetSubtype="16" fill="hold" nodeType="afterEffect">
                                  <p:stCondLst>
                                    <p:cond delay="0"/>
                                  </p:stCondLst>
                                  <p:childTnLst>
                                    <p:set>
                                      <p:cBhvr>
                                        <p:cTn id="27" dur="1" fill="hold">
                                          <p:stCondLst>
                                            <p:cond delay="0"/>
                                          </p:stCondLst>
                                        </p:cTn>
                                        <p:tgtEl>
                                          <p:spTgt spid="16402">
                                            <p:txEl>
                                              <p:pRg st="2" end="2"/>
                                            </p:txEl>
                                          </p:spTgt>
                                        </p:tgtEl>
                                        <p:attrNameLst>
                                          <p:attrName>style.visibility</p:attrName>
                                        </p:attrNameLst>
                                      </p:cBhvr>
                                      <p:to>
                                        <p:strVal val="visible"/>
                                      </p:to>
                                    </p:set>
                                    <p:anim calcmode="lin" valueType="num">
                                      <p:cBhvr>
                                        <p:cTn id="28" dur="500" fill="hold"/>
                                        <p:tgtEl>
                                          <p:spTgt spid="1640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640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4" name="Picture 16">
            <a:extLst>
              <a:ext uri="{FF2B5EF4-FFF2-40B4-BE49-F238E27FC236}">
                <a16:creationId xmlns:a16="http://schemas.microsoft.com/office/drawing/2014/main" id="{C3BD6C40-3D14-40FE-8F7C-41C069C8C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1447800"/>
            <a:ext cx="34099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Rectangle 2">
            <a:extLst>
              <a:ext uri="{FF2B5EF4-FFF2-40B4-BE49-F238E27FC236}">
                <a16:creationId xmlns:a16="http://schemas.microsoft.com/office/drawing/2014/main" id="{215C1BBE-6BE8-4748-8982-7742D0D5746D}"/>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Period of the Judges</a:t>
            </a:r>
          </a:p>
        </p:txBody>
      </p:sp>
      <p:sp>
        <p:nvSpPr>
          <p:cNvPr id="17411" name="Rectangle 3">
            <a:extLst>
              <a:ext uri="{FF2B5EF4-FFF2-40B4-BE49-F238E27FC236}">
                <a16:creationId xmlns:a16="http://schemas.microsoft.com/office/drawing/2014/main" id="{FD9F29FC-CA85-4D13-AC32-0BCCE158B4D1}"/>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7412" name="Rectangle 4">
            <a:extLst>
              <a:ext uri="{FF2B5EF4-FFF2-40B4-BE49-F238E27FC236}">
                <a16:creationId xmlns:a16="http://schemas.microsoft.com/office/drawing/2014/main" id="{A67A2E1C-421F-42DA-B8D5-F25AE8CEB907}"/>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7413" name="Rectangle 5">
            <a:extLst>
              <a:ext uri="{FF2B5EF4-FFF2-40B4-BE49-F238E27FC236}">
                <a16:creationId xmlns:a16="http://schemas.microsoft.com/office/drawing/2014/main" id="{A51C6867-08D3-4C50-855B-274EBBBC6DAF}"/>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7414" name="Rectangle 6">
            <a:extLst>
              <a:ext uri="{FF2B5EF4-FFF2-40B4-BE49-F238E27FC236}">
                <a16:creationId xmlns:a16="http://schemas.microsoft.com/office/drawing/2014/main" id="{F998A586-B24B-4BA6-86BC-96492EB16898}"/>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7415" name="Line 7">
            <a:extLst>
              <a:ext uri="{FF2B5EF4-FFF2-40B4-BE49-F238E27FC236}">
                <a16:creationId xmlns:a16="http://schemas.microsoft.com/office/drawing/2014/main" id="{0840DDFD-24BD-43ED-8B96-6208B4904890}"/>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7416" name="Rectangle 8">
            <a:extLst>
              <a:ext uri="{FF2B5EF4-FFF2-40B4-BE49-F238E27FC236}">
                <a16:creationId xmlns:a16="http://schemas.microsoft.com/office/drawing/2014/main" id="{7D0952A6-877C-4581-9303-C8F261CD3192}"/>
              </a:ext>
            </a:extLst>
          </p:cNvPr>
          <p:cNvSpPr>
            <a:spLocks noGrp="1" noChangeArrowheads="1"/>
          </p:cNvSpPr>
          <p:nvPr>
            <p:ph type="body" idx="1"/>
          </p:nvPr>
        </p:nvSpPr>
        <p:spPr>
          <a:xfrm>
            <a:off x="1752600" y="1447800"/>
            <a:ext cx="5105400" cy="5029200"/>
          </a:xfrm>
          <a:noFill/>
          <a:ln/>
        </p:spPr>
        <p:txBody>
          <a:bodyPr/>
          <a:lstStyle/>
          <a:p>
            <a:r>
              <a:rPr lang="en-US" altLang="en-US" sz="2800">
                <a:latin typeface="Times New Roman" panose="02020603050405020304" pitchFamily="18" charset="0"/>
              </a:rPr>
              <a:t>The tribe of </a:t>
            </a:r>
            <a:r>
              <a:rPr lang="en-US" altLang="en-US" sz="2800" b="1">
                <a:latin typeface="Times New Roman" panose="02020603050405020304" pitchFamily="18" charset="0"/>
              </a:rPr>
              <a:t>Dan </a:t>
            </a:r>
            <a:r>
              <a:rPr lang="en-US" altLang="en-US" sz="2800">
                <a:latin typeface="Times New Roman" panose="02020603050405020304" pitchFamily="18" charset="0"/>
              </a:rPr>
              <a:t>felt crowded</a:t>
            </a:r>
          </a:p>
          <a:p>
            <a:pPr lvl="1"/>
            <a:r>
              <a:rPr lang="en-US" altLang="en-US" sz="2400">
                <a:latin typeface="Times New Roman" panose="02020603050405020304" pitchFamily="18" charset="0"/>
              </a:rPr>
              <a:t>They failed to take their allotted land from the Canaanites</a:t>
            </a:r>
          </a:p>
          <a:p>
            <a:pPr lvl="1"/>
            <a:r>
              <a:rPr lang="en-US" altLang="en-US" sz="2400">
                <a:latin typeface="Times New Roman" panose="02020603050405020304" pitchFamily="18" charset="0"/>
              </a:rPr>
              <a:t>Later the Philistines fought for their southern portion</a:t>
            </a:r>
          </a:p>
          <a:p>
            <a:pPr lvl="1"/>
            <a:r>
              <a:rPr lang="en-US" altLang="en-US" sz="2400">
                <a:latin typeface="Times New Roman" panose="02020603050405020304" pitchFamily="18" charset="0"/>
              </a:rPr>
              <a:t>Most of the tribe moved north and took the city of Laish near the source of the Jordan River</a:t>
            </a:r>
          </a:p>
          <a:p>
            <a:pPr lvl="1"/>
            <a:r>
              <a:rPr lang="en-US" altLang="en-US" sz="2400">
                <a:latin typeface="Times New Roman" panose="02020603050405020304" pitchFamily="18" charset="0"/>
              </a:rPr>
              <a:t>They renamed the city Dan in honor of the father of their tribe</a:t>
            </a:r>
          </a:p>
          <a:p>
            <a:endParaRPr lang="en-US" altLang="en-US" sz="2800">
              <a:latin typeface="Times New Roman" panose="02020603050405020304" pitchFamily="18" charset="0"/>
            </a:endParaRPr>
          </a:p>
        </p:txBody>
      </p:sp>
      <p:sp>
        <p:nvSpPr>
          <p:cNvPr id="17421" name="Oval 13">
            <a:extLst>
              <a:ext uri="{FF2B5EF4-FFF2-40B4-BE49-F238E27FC236}">
                <a16:creationId xmlns:a16="http://schemas.microsoft.com/office/drawing/2014/main" id="{D5FB6B88-3BBA-4D49-B1A6-9D2853E315BA}"/>
              </a:ext>
            </a:extLst>
          </p:cNvPr>
          <p:cNvSpPr>
            <a:spLocks noChangeArrowheads="1"/>
          </p:cNvSpPr>
          <p:nvPr/>
        </p:nvSpPr>
        <p:spPr bwMode="auto">
          <a:xfrm>
            <a:off x="6858000" y="5334000"/>
            <a:ext cx="685800" cy="6858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7422" name="Oval 14">
            <a:extLst>
              <a:ext uri="{FF2B5EF4-FFF2-40B4-BE49-F238E27FC236}">
                <a16:creationId xmlns:a16="http://schemas.microsoft.com/office/drawing/2014/main" id="{D27B6FDF-DA37-4F89-AF8A-BCB5328630FC}"/>
              </a:ext>
            </a:extLst>
          </p:cNvPr>
          <p:cNvSpPr>
            <a:spLocks noChangeArrowheads="1"/>
          </p:cNvSpPr>
          <p:nvPr/>
        </p:nvSpPr>
        <p:spPr bwMode="auto">
          <a:xfrm>
            <a:off x="9220200" y="1447800"/>
            <a:ext cx="1066800" cy="685800"/>
          </a:xfrm>
          <a:prstGeom prst="ellipse">
            <a:avLst/>
          </a:prstGeom>
          <a:solidFill>
            <a:srgbClr val="FF000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7423" name="Line 15">
            <a:extLst>
              <a:ext uri="{FF2B5EF4-FFF2-40B4-BE49-F238E27FC236}">
                <a16:creationId xmlns:a16="http://schemas.microsoft.com/office/drawing/2014/main" id="{6F199D08-0CCF-4E65-B6DE-D2871B3383DF}"/>
              </a:ext>
            </a:extLst>
          </p:cNvPr>
          <p:cNvSpPr>
            <a:spLocks noChangeShapeType="1"/>
          </p:cNvSpPr>
          <p:nvPr/>
        </p:nvSpPr>
        <p:spPr bwMode="auto">
          <a:xfrm flipV="1">
            <a:off x="7086600" y="1676400"/>
            <a:ext cx="2438400" cy="3886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Effect transition="in" filter="dissolve">
                                      <p:cBhvr>
                                        <p:cTn id="7" dur="500"/>
                                        <p:tgtEl>
                                          <p:spTgt spid="17416">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17416">
                                            <p:txEl>
                                              <p:pRg st="1" end="1"/>
                                            </p:txEl>
                                          </p:spTgt>
                                        </p:tgtEl>
                                        <p:attrNameLst>
                                          <p:attrName>style.visibility</p:attrName>
                                        </p:attrNameLst>
                                      </p:cBhvr>
                                      <p:to>
                                        <p:strVal val="visible"/>
                                      </p:to>
                                    </p:set>
                                    <p:anim calcmode="lin" valueType="num">
                                      <p:cBhvr>
                                        <p:cTn id="11" dur="500" fill="hold"/>
                                        <p:tgtEl>
                                          <p:spTgt spid="17416">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7416">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7416">
                                            <p:txEl>
                                              <p:pRg st="2" end="2"/>
                                            </p:txEl>
                                          </p:spTgt>
                                        </p:tgtEl>
                                        <p:attrNameLst>
                                          <p:attrName>style.visibility</p:attrName>
                                        </p:attrNameLst>
                                      </p:cBhvr>
                                      <p:to>
                                        <p:strVal val="visible"/>
                                      </p:to>
                                    </p:set>
                                    <p:anim calcmode="lin" valueType="num">
                                      <p:cBhvr>
                                        <p:cTn id="16" dur="500" fill="hold"/>
                                        <p:tgtEl>
                                          <p:spTgt spid="17416">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1741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17416">
                                            <p:txEl>
                                              <p:pRg st="3" end="3"/>
                                            </p:txEl>
                                          </p:spTgt>
                                        </p:tgtEl>
                                        <p:attrNameLst>
                                          <p:attrName>style.visibility</p:attrName>
                                        </p:attrNameLst>
                                      </p:cBhvr>
                                      <p:to>
                                        <p:strVal val="visible"/>
                                      </p:to>
                                    </p:set>
                                    <p:anim calcmode="lin" valueType="num">
                                      <p:cBhvr>
                                        <p:cTn id="22" dur="500" fill="hold"/>
                                        <p:tgtEl>
                                          <p:spTgt spid="1741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7416">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10" presetClass="entr" presetSubtype="0" fill="hold" nodeType="afterEffect">
                                  <p:stCondLst>
                                    <p:cond delay="0"/>
                                  </p:stCondLst>
                                  <p:childTnLst>
                                    <p:set>
                                      <p:cBhvr>
                                        <p:cTn id="26" dur="1" fill="hold">
                                          <p:stCondLst>
                                            <p:cond delay="0"/>
                                          </p:stCondLst>
                                        </p:cTn>
                                        <p:tgtEl>
                                          <p:spTgt spid="17424"/>
                                        </p:tgtEl>
                                        <p:attrNameLst>
                                          <p:attrName>style.visibility</p:attrName>
                                        </p:attrNameLst>
                                      </p:cBhvr>
                                      <p:to>
                                        <p:strVal val="visible"/>
                                      </p:to>
                                    </p:set>
                                    <p:animEffect transition="in" filter="fade">
                                      <p:cBhvr>
                                        <p:cTn id="27" dur="2000"/>
                                        <p:tgtEl>
                                          <p:spTgt spid="17424"/>
                                        </p:tgtEl>
                                      </p:cBhvr>
                                    </p:animEffect>
                                  </p:childTnLst>
                                </p:cTn>
                              </p:par>
                            </p:childTnLst>
                          </p:cTn>
                        </p:par>
                        <p:par>
                          <p:cTn id="28" fill="hold" nodeType="afterGroup">
                            <p:stCondLst>
                              <p:cond delay="2500"/>
                            </p:stCondLst>
                            <p:childTnLst>
                              <p:par>
                                <p:cTn id="29" presetID="23" presetClass="entr" presetSubtype="16" fill="hold" nodeType="afterEffect">
                                  <p:stCondLst>
                                    <p:cond delay="0"/>
                                  </p:stCondLst>
                                  <p:childTnLst>
                                    <p:set>
                                      <p:cBhvr>
                                        <p:cTn id="30" dur="1" fill="hold">
                                          <p:stCondLst>
                                            <p:cond delay="0"/>
                                          </p:stCondLst>
                                        </p:cTn>
                                        <p:tgtEl>
                                          <p:spTgt spid="17421"/>
                                        </p:tgtEl>
                                        <p:attrNameLst>
                                          <p:attrName>style.visibility</p:attrName>
                                        </p:attrNameLst>
                                      </p:cBhvr>
                                      <p:to>
                                        <p:strVal val="visible"/>
                                      </p:to>
                                    </p:set>
                                    <p:anim calcmode="lin" valueType="num">
                                      <p:cBhvr>
                                        <p:cTn id="31" dur="500" fill="hold"/>
                                        <p:tgtEl>
                                          <p:spTgt spid="17421"/>
                                        </p:tgtEl>
                                        <p:attrNameLst>
                                          <p:attrName>ppt_w</p:attrName>
                                        </p:attrNameLst>
                                      </p:cBhvr>
                                      <p:tavLst>
                                        <p:tav tm="0">
                                          <p:val>
                                            <p:fltVal val="0"/>
                                          </p:val>
                                        </p:tav>
                                        <p:tav tm="100000">
                                          <p:val>
                                            <p:strVal val="#ppt_w"/>
                                          </p:val>
                                        </p:tav>
                                      </p:tavLst>
                                    </p:anim>
                                    <p:anim calcmode="lin" valueType="num">
                                      <p:cBhvr>
                                        <p:cTn id="32" dur="500" fill="hold"/>
                                        <p:tgtEl>
                                          <p:spTgt spid="17421"/>
                                        </p:tgtEl>
                                        <p:attrNameLst>
                                          <p:attrName>ppt_h</p:attrName>
                                        </p:attrNameLst>
                                      </p:cBhvr>
                                      <p:tavLst>
                                        <p:tav tm="0">
                                          <p:val>
                                            <p:fltVal val="0"/>
                                          </p:val>
                                        </p:tav>
                                        <p:tav tm="100000">
                                          <p:val>
                                            <p:strVal val="#ppt_h"/>
                                          </p:val>
                                        </p:tav>
                                      </p:tavLst>
                                    </p:anim>
                                  </p:childTnLst>
                                </p:cTn>
                              </p:par>
                            </p:childTnLst>
                          </p:cTn>
                        </p:par>
                        <p:par>
                          <p:cTn id="33" fill="hold" nodeType="afterGroup">
                            <p:stCondLst>
                              <p:cond delay="3000"/>
                            </p:stCondLst>
                            <p:childTnLst>
                              <p:par>
                                <p:cTn id="34" presetID="22" presetClass="entr" presetSubtype="4" fill="hold" nodeType="afterEffect">
                                  <p:stCondLst>
                                    <p:cond delay="0"/>
                                  </p:stCondLst>
                                  <p:childTnLst>
                                    <p:set>
                                      <p:cBhvr>
                                        <p:cTn id="35" dur="1" fill="hold">
                                          <p:stCondLst>
                                            <p:cond delay="0"/>
                                          </p:stCondLst>
                                        </p:cTn>
                                        <p:tgtEl>
                                          <p:spTgt spid="17423"/>
                                        </p:tgtEl>
                                        <p:attrNameLst>
                                          <p:attrName>style.visibility</p:attrName>
                                        </p:attrNameLst>
                                      </p:cBhvr>
                                      <p:to>
                                        <p:strVal val="visible"/>
                                      </p:to>
                                    </p:set>
                                    <p:animEffect transition="in" filter="wipe(down)">
                                      <p:cBhvr>
                                        <p:cTn id="36" dur="5000"/>
                                        <p:tgtEl>
                                          <p:spTgt spid="17423"/>
                                        </p:tgtEl>
                                      </p:cBhvr>
                                    </p:animEffect>
                                  </p:childTnLst>
                                </p:cTn>
                              </p:par>
                            </p:childTnLst>
                          </p:cTn>
                        </p:par>
                        <p:par>
                          <p:cTn id="37" fill="hold" nodeType="afterGroup">
                            <p:stCondLst>
                              <p:cond delay="8000"/>
                            </p:stCondLst>
                            <p:childTnLst>
                              <p:par>
                                <p:cTn id="38" presetID="23" presetClass="entr" presetSubtype="16" fill="hold" nodeType="afterEffect">
                                  <p:stCondLst>
                                    <p:cond delay="0"/>
                                  </p:stCondLst>
                                  <p:childTnLst>
                                    <p:set>
                                      <p:cBhvr>
                                        <p:cTn id="39" dur="1" fill="hold">
                                          <p:stCondLst>
                                            <p:cond delay="0"/>
                                          </p:stCondLst>
                                        </p:cTn>
                                        <p:tgtEl>
                                          <p:spTgt spid="17422"/>
                                        </p:tgtEl>
                                        <p:attrNameLst>
                                          <p:attrName>style.visibility</p:attrName>
                                        </p:attrNameLst>
                                      </p:cBhvr>
                                      <p:to>
                                        <p:strVal val="visible"/>
                                      </p:to>
                                    </p:set>
                                    <p:anim calcmode="lin" valueType="num">
                                      <p:cBhvr>
                                        <p:cTn id="40" dur="500" fill="hold"/>
                                        <p:tgtEl>
                                          <p:spTgt spid="17422"/>
                                        </p:tgtEl>
                                        <p:attrNameLst>
                                          <p:attrName>ppt_w</p:attrName>
                                        </p:attrNameLst>
                                      </p:cBhvr>
                                      <p:tavLst>
                                        <p:tav tm="0">
                                          <p:val>
                                            <p:fltVal val="0"/>
                                          </p:val>
                                        </p:tav>
                                        <p:tav tm="100000">
                                          <p:val>
                                            <p:strVal val="#ppt_w"/>
                                          </p:val>
                                        </p:tav>
                                      </p:tavLst>
                                    </p:anim>
                                    <p:anim calcmode="lin" valueType="num">
                                      <p:cBhvr>
                                        <p:cTn id="41" dur="500" fill="hold"/>
                                        <p:tgtEl>
                                          <p:spTgt spid="17422"/>
                                        </p:tgtEl>
                                        <p:attrNameLst>
                                          <p:attrName>ppt_h</p:attrName>
                                        </p:attrNameLst>
                                      </p:cBhvr>
                                      <p:tavLst>
                                        <p:tav tm="0">
                                          <p:val>
                                            <p:fltVal val="0"/>
                                          </p:val>
                                        </p:tav>
                                        <p:tav tm="100000">
                                          <p:val>
                                            <p:strVal val="#ppt_h"/>
                                          </p:val>
                                        </p:tav>
                                      </p:tavLst>
                                    </p:anim>
                                  </p:childTnLst>
                                </p:cTn>
                              </p:par>
                            </p:childTnLst>
                          </p:cTn>
                        </p:par>
                        <p:par>
                          <p:cTn id="42" fill="hold" nodeType="afterGroup">
                            <p:stCondLst>
                              <p:cond delay="8500"/>
                            </p:stCondLst>
                            <p:childTnLst>
                              <p:par>
                                <p:cTn id="43" presetID="23" presetClass="entr" presetSubtype="16" fill="hold" nodeType="afterEffect">
                                  <p:stCondLst>
                                    <p:cond delay="0"/>
                                  </p:stCondLst>
                                  <p:childTnLst>
                                    <p:set>
                                      <p:cBhvr>
                                        <p:cTn id="44" dur="1" fill="hold">
                                          <p:stCondLst>
                                            <p:cond delay="0"/>
                                          </p:stCondLst>
                                        </p:cTn>
                                        <p:tgtEl>
                                          <p:spTgt spid="17416">
                                            <p:txEl>
                                              <p:pRg st="4" end="4"/>
                                            </p:txEl>
                                          </p:spTgt>
                                        </p:tgtEl>
                                        <p:attrNameLst>
                                          <p:attrName>style.visibility</p:attrName>
                                        </p:attrNameLst>
                                      </p:cBhvr>
                                      <p:to>
                                        <p:strVal val="visible"/>
                                      </p:to>
                                    </p:set>
                                    <p:anim calcmode="lin" valueType="num">
                                      <p:cBhvr>
                                        <p:cTn id="45" dur="500" fill="hold"/>
                                        <p:tgtEl>
                                          <p:spTgt spid="17416">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1741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DD47079-C35A-4F8B-B6E4-2C9928615AA4}"/>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The Period of the Judges</a:t>
            </a:r>
          </a:p>
        </p:txBody>
      </p:sp>
      <p:sp>
        <p:nvSpPr>
          <p:cNvPr id="18435" name="Rectangle 3">
            <a:extLst>
              <a:ext uri="{FF2B5EF4-FFF2-40B4-BE49-F238E27FC236}">
                <a16:creationId xmlns:a16="http://schemas.microsoft.com/office/drawing/2014/main" id="{2C249FD1-0496-4C65-B6CC-C76500C8A5F9}"/>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8436" name="Rectangle 4">
            <a:extLst>
              <a:ext uri="{FF2B5EF4-FFF2-40B4-BE49-F238E27FC236}">
                <a16:creationId xmlns:a16="http://schemas.microsoft.com/office/drawing/2014/main" id="{C2F08B34-44D7-4911-8A8F-11AA915A6FB7}"/>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8437" name="Rectangle 5">
            <a:extLst>
              <a:ext uri="{FF2B5EF4-FFF2-40B4-BE49-F238E27FC236}">
                <a16:creationId xmlns:a16="http://schemas.microsoft.com/office/drawing/2014/main" id="{1A8CFA5E-DF88-46B2-B046-598B7ADCCF95}"/>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8438" name="Rectangle 6">
            <a:extLst>
              <a:ext uri="{FF2B5EF4-FFF2-40B4-BE49-F238E27FC236}">
                <a16:creationId xmlns:a16="http://schemas.microsoft.com/office/drawing/2014/main" id="{E7F0F22A-F163-4534-975A-3C696B899455}"/>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8439" name="Line 7">
            <a:extLst>
              <a:ext uri="{FF2B5EF4-FFF2-40B4-BE49-F238E27FC236}">
                <a16:creationId xmlns:a16="http://schemas.microsoft.com/office/drawing/2014/main" id="{EB2047B4-10D9-46F6-AAF4-5B4ABAB9F16D}"/>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18440" name="Rectangle 8">
            <a:extLst>
              <a:ext uri="{FF2B5EF4-FFF2-40B4-BE49-F238E27FC236}">
                <a16:creationId xmlns:a16="http://schemas.microsoft.com/office/drawing/2014/main" id="{4EEA1CE4-38D6-442E-83FD-BAF96B5F7C5C}"/>
              </a:ext>
            </a:extLst>
          </p:cNvPr>
          <p:cNvSpPr>
            <a:spLocks noGrp="1" noChangeArrowheads="1"/>
          </p:cNvSpPr>
          <p:nvPr>
            <p:ph type="body" idx="1"/>
          </p:nvPr>
        </p:nvSpPr>
        <p:spPr>
          <a:xfrm>
            <a:off x="1752600" y="1447800"/>
            <a:ext cx="8458200" cy="5257800"/>
          </a:xfrm>
          <a:noFill/>
          <a:ln/>
        </p:spPr>
        <p:txBody>
          <a:bodyPr/>
          <a:lstStyle/>
          <a:p>
            <a:r>
              <a:rPr lang="en-US" altLang="en-US">
                <a:latin typeface="Times New Roman" panose="02020603050405020304" pitchFamily="18" charset="0"/>
              </a:rPr>
              <a:t>During the period of oppression, battle and unrest, there were righteous people moving quietly about the affairs of life</a:t>
            </a:r>
          </a:p>
          <a:p>
            <a:pPr lvl="1"/>
            <a:r>
              <a:rPr lang="en-US" altLang="en-US">
                <a:latin typeface="Times New Roman" panose="02020603050405020304" pitchFamily="18" charset="0"/>
              </a:rPr>
              <a:t>During this period of time the story of </a:t>
            </a:r>
            <a:r>
              <a:rPr lang="en-US" altLang="en-US" b="1">
                <a:latin typeface="Times New Roman" panose="02020603050405020304" pitchFamily="18" charset="0"/>
              </a:rPr>
              <a:t>Ruth</a:t>
            </a:r>
            <a:r>
              <a:rPr lang="en-US" altLang="en-US">
                <a:latin typeface="Times New Roman" panose="02020603050405020304" pitchFamily="18" charset="0"/>
              </a:rPr>
              <a:t> unfolds</a:t>
            </a:r>
          </a:p>
          <a:p>
            <a:pPr lvl="2"/>
            <a:r>
              <a:rPr lang="en-US" altLang="en-US">
                <a:latin typeface="Times New Roman" panose="02020603050405020304" pitchFamily="18" charset="0"/>
              </a:rPr>
              <a:t>Ruth was a maiden from Moab – </a:t>
            </a:r>
            <a:r>
              <a:rPr lang="en-US" altLang="en-US" b="1">
                <a:latin typeface="Times New Roman" panose="02020603050405020304" pitchFamily="18" charset="0"/>
              </a:rPr>
              <a:t>an ancestor of Christ</a:t>
            </a:r>
          </a:p>
          <a:p>
            <a:pPr lvl="2"/>
            <a:r>
              <a:rPr lang="en-US" altLang="en-US">
                <a:latin typeface="Times New Roman" panose="02020603050405020304" pitchFamily="18" charset="0"/>
              </a:rPr>
              <a:t>She came to Bethlehem with her mother-in-law Naomi</a:t>
            </a:r>
          </a:p>
          <a:p>
            <a:pPr lvl="2"/>
            <a:r>
              <a:rPr lang="en-US" altLang="en-US">
                <a:latin typeface="Times New Roman" panose="02020603050405020304" pitchFamily="18" charset="0"/>
              </a:rPr>
              <a:t>She married Boaz</a:t>
            </a:r>
          </a:p>
          <a:p>
            <a:pPr lvl="2"/>
            <a:r>
              <a:rPr lang="en-US" altLang="en-US">
                <a:latin typeface="Times New Roman" panose="02020603050405020304" pitchFamily="18" charset="0"/>
              </a:rPr>
              <a:t>Had a son named Obed</a:t>
            </a:r>
          </a:p>
          <a:p>
            <a:pPr lvl="2"/>
            <a:r>
              <a:rPr lang="en-US" altLang="en-US">
                <a:latin typeface="Times New Roman" panose="02020603050405020304" pitchFamily="18" charset="0"/>
              </a:rPr>
              <a:t>Who had a son named Jesse</a:t>
            </a:r>
          </a:p>
          <a:p>
            <a:pPr lvl="2"/>
            <a:r>
              <a:rPr lang="en-US" altLang="en-US">
                <a:latin typeface="Times New Roman" panose="02020603050405020304" pitchFamily="18" charset="0"/>
              </a:rPr>
              <a:t>Who had a son named David</a:t>
            </a:r>
          </a:p>
          <a:p>
            <a:pPr lvl="2"/>
            <a:r>
              <a:rPr lang="en-US" altLang="en-US">
                <a:latin typeface="Times New Roman" panose="02020603050405020304" pitchFamily="18" charset="0"/>
              </a:rPr>
              <a:t>Who had a descendent named Jesus! </a:t>
            </a:r>
          </a:p>
        </p:txBody>
      </p:sp>
      <p:pic>
        <p:nvPicPr>
          <p:cNvPr id="18445" name="Picture 13">
            <a:extLst>
              <a:ext uri="{FF2B5EF4-FFF2-40B4-BE49-F238E27FC236}">
                <a16:creationId xmlns:a16="http://schemas.microsoft.com/office/drawing/2014/main" id="{8563D60E-D312-4E1D-B70B-27AD5D834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4419601"/>
            <a:ext cx="199390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440">
                                            <p:txEl>
                                              <p:pRg st="0" end="0"/>
                                            </p:txEl>
                                          </p:spTgt>
                                        </p:tgtEl>
                                        <p:attrNameLst>
                                          <p:attrName>style.visibility</p:attrName>
                                        </p:attrNameLst>
                                      </p:cBhvr>
                                      <p:to>
                                        <p:strVal val="visible"/>
                                      </p:to>
                                    </p:set>
                                    <p:animEffect transition="in" filter="dissolve">
                                      <p:cBhvr>
                                        <p:cTn id="7" dur="500"/>
                                        <p:tgtEl>
                                          <p:spTgt spid="184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8440">
                                            <p:txEl>
                                              <p:pRg st="1" end="1"/>
                                            </p:txEl>
                                          </p:spTgt>
                                        </p:tgtEl>
                                        <p:attrNameLst>
                                          <p:attrName>style.visibility</p:attrName>
                                        </p:attrNameLst>
                                      </p:cBhvr>
                                      <p:to>
                                        <p:strVal val="visible"/>
                                      </p:to>
                                    </p:set>
                                    <p:anim calcmode="lin" valueType="num">
                                      <p:cBhvr>
                                        <p:cTn id="12" dur="500" fill="hold"/>
                                        <p:tgtEl>
                                          <p:spTgt spid="1844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8440">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18440">
                                            <p:txEl>
                                              <p:pRg st="2" end="2"/>
                                            </p:txEl>
                                          </p:spTgt>
                                        </p:tgtEl>
                                        <p:attrNameLst>
                                          <p:attrName>style.visibility</p:attrName>
                                        </p:attrNameLst>
                                      </p:cBhvr>
                                      <p:to>
                                        <p:strVal val="visible"/>
                                      </p:to>
                                    </p:set>
                                    <p:anim calcmode="lin" valueType="num">
                                      <p:cBhvr>
                                        <p:cTn id="17" dur="500" fill="hold"/>
                                        <p:tgtEl>
                                          <p:spTgt spid="18440">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8440">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445"/>
                                        </p:tgtEl>
                                        <p:attrNameLst>
                                          <p:attrName>style.visibility</p:attrName>
                                        </p:attrNameLst>
                                      </p:cBhvr>
                                      <p:to>
                                        <p:strVal val="visible"/>
                                      </p:to>
                                    </p:set>
                                    <p:animEffect transition="in" filter="fade">
                                      <p:cBhvr>
                                        <p:cTn id="22" dur="2000"/>
                                        <p:tgtEl>
                                          <p:spTgt spid="184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8440">
                                            <p:txEl>
                                              <p:pRg st="3" end="3"/>
                                            </p:txEl>
                                          </p:spTgt>
                                        </p:tgtEl>
                                        <p:attrNameLst>
                                          <p:attrName>style.visibility</p:attrName>
                                        </p:attrNameLst>
                                      </p:cBhvr>
                                      <p:to>
                                        <p:strVal val="visible"/>
                                      </p:to>
                                    </p:set>
                                    <p:anim calcmode="lin" valueType="num">
                                      <p:cBhvr>
                                        <p:cTn id="27" dur="500" fill="hold"/>
                                        <p:tgtEl>
                                          <p:spTgt spid="18440">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8440">
                                            <p:txEl>
                                              <p:pRg st="3" end="3"/>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23" presetClass="entr" presetSubtype="16" fill="hold" nodeType="afterEffect">
                                  <p:stCondLst>
                                    <p:cond delay="0"/>
                                  </p:stCondLst>
                                  <p:childTnLst>
                                    <p:set>
                                      <p:cBhvr>
                                        <p:cTn id="31" dur="1" fill="hold">
                                          <p:stCondLst>
                                            <p:cond delay="0"/>
                                          </p:stCondLst>
                                        </p:cTn>
                                        <p:tgtEl>
                                          <p:spTgt spid="18440">
                                            <p:txEl>
                                              <p:pRg st="4" end="4"/>
                                            </p:txEl>
                                          </p:spTgt>
                                        </p:tgtEl>
                                        <p:attrNameLst>
                                          <p:attrName>style.visibility</p:attrName>
                                        </p:attrNameLst>
                                      </p:cBhvr>
                                      <p:to>
                                        <p:strVal val="visible"/>
                                      </p:to>
                                    </p:set>
                                    <p:anim calcmode="lin" valueType="num">
                                      <p:cBhvr>
                                        <p:cTn id="32" dur="500" fill="hold"/>
                                        <p:tgtEl>
                                          <p:spTgt spid="18440">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18440">
                                            <p:txEl>
                                              <p:pRg st="4" end="4"/>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18440">
                                            <p:txEl>
                                              <p:pRg st="5" end="5"/>
                                            </p:txEl>
                                          </p:spTgt>
                                        </p:tgtEl>
                                        <p:attrNameLst>
                                          <p:attrName>style.visibility</p:attrName>
                                        </p:attrNameLst>
                                      </p:cBhvr>
                                      <p:to>
                                        <p:strVal val="visible"/>
                                      </p:to>
                                    </p:set>
                                    <p:anim calcmode="lin" valueType="num">
                                      <p:cBhvr>
                                        <p:cTn id="37" dur="500" fill="hold"/>
                                        <p:tgtEl>
                                          <p:spTgt spid="18440">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8440">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18440">
                                            <p:txEl>
                                              <p:pRg st="6" end="6"/>
                                            </p:txEl>
                                          </p:spTgt>
                                        </p:tgtEl>
                                        <p:attrNameLst>
                                          <p:attrName>style.visibility</p:attrName>
                                        </p:attrNameLst>
                                      </p:cBhvr>
                                      <p:to>
                                        <p:strVal val="visible"/>
                                      </p:to>
                                    </p:set>
                                    <p:anim calcmode="lin" valueType="num">
                                      <p:cBhvr>
                                        <p:cTn id="43" dur="500" fill="hold"/>
                                        <p:tgtEl>
                                          <p:spTgt spid="18440">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8440">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18440">
                                            <p:txEl>
                                              <p:pRg st="7" end="7"/>
                                            </p:txEl>
                                          </p:spTgt>
                                        </p:tgtEl>
                                        <p:attrNameLst>
                                          <p:attrName>style.visibility</p:attrName>
                                        </p:attrNameLst>
                                      </p:cBhvr>
                                      <p:to>
                                        <p:strVal val="visible"/>
                                      </p:to>
                                    </p:set>
                                    <p:anim calcmode="lin" valueType="num">
                                      <p:cBhvr>
                                        <p:cTn id="49" dur="500" fill="hold"/>
                                        <p:tgtEl>
                                          <p:spTgt spid="18440">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8440">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nodeType="clickEffect">
                                  <p:stCondLst>
                                    <p:cond delay="0"/>
                                  </p:stCondLst>
                                  <p:childTnLst>
                                    <p:set>
                                      <p:cBhvr>
                                        <p:cTn id="54" dur="1" fill="hold">
                                          <p:stCondLst>
                                            <p:cond delay="0"/>
                                          </p:stCondLst>
                                        </p:cTn>
                                        <p:tgtEl>
                                          <p:spTgt spid="18440">
                                            <p:txEl>
                                              <p:pRg st="8" end="8"/>
                                            </p:txEl>
                                          </p:spTgt>
                                        </p:tgtEl>
                                        <p:attrNameLst>
                                          <p:attrName>style.visibility</p:attrName>
                                        </p:attrNameLst>
                                      </p:cBhvr>
                                      <p:to>
                                        <p:strVal val="visible"/>
                                      </p:to>
                                    </p:set>
                                    <p:anim calcmode="lin" valueType="num">
                                      <p:cBhvr>
                                        <p:cTn id="55" dur="500" fill="hold"/>
                                        <p:tgtEl>
                                          <p:spTgt spid="18440">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8440">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6" name="Rectangle 18">
            <a:extLst>
              <a:ext uri="{FF2B5EF4-FFF2-40B4-BE49-F238E27FC236}">
                <a16:creationId xmlns:a16="http://schemas.microsoft.com/office/drawing/2014/main" id="{6D69BD54-B74D-441A-ABE9-318B46BD5948}"/>
              </a:ext>
            </a:extLst>
          </p:cNvPr>
          <p:cNvSpPr>
            <a:spLocks noChangeArrowheads="1"/>
          </p:cNvSpPr>
          <p:nvPr/>
        </p:nvSpPr>
        <p:spPr bwMode="auto">
          <a:xfrm>
            <a:off x="1981200" y="1981200"/>
            <a:ext cx="8153400" cy="1143000"/>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2530" name="Rectangle 2">
            <a:extLst>
              <a:ext uri="{FF2B5EF4-FFF2-40B4-BE49-F238E27FC236}">
                <a16:creationId xmlns:a16="http://schemas.microsoft.com/office/drawing/2014/main" id="{19145D11-3FC3-4446-A0CB-0CFAC3BC6393}"/>
              </a:ext>
            </a:extLst>
          </p:cNvPr>
          <p:cNvSpPr>
            <a:spLocks noGrp="1" noChangeArrowheads="1"/>
          </p:cNvSpPr>
          <p:nvPr>
            <p:ph type="title"/>
          </p:nvPr>
        </p:nvSpPr>
        <p:spPr>
          <a:xfrm>
            <a:off x="1981200" y="304800"/>
            <a:ext cx="8229600" cy="884238"/>
          </a:xfrm>
          <a:extLst>
            <a:ext uri="{AF507438-7753-43E0-B8FC-AC1667EBCBE1}">
              <a14:hiddenEffects xmlns:a14="http://schemas.microsoft.com/office/drawing/2010/main">
                <a:effectLst>
                  <a:outerShdw dist="28398" dir="1593903" algn="ctr" rotWithShape="0">
                    <a:srgbClr val="CC9900"/>
                  </a:outerShdw>
                </a:effectLst>
              </a14:hiddenEffects>
            </a:ext>
          </a:extLst>
        </p:spPr>
        <p:txBody>
          <a:bodyPr/>
          <a:lstStyle/>
          <a:p>
            <a:r>
              <a:rPr lang="en-US" altLang="en-US" sz="4800" b="1">
                <a:solidFill>
                  <a:srgbClr val="663300"/>
                </a:solidFill>
                <a:latin typeface="Times New Roman" panose="02020603050405020304" pitchFamily="18" charset="0"/>
              </a:rPr>
              <a:t>Eli and Samuel</a:t>
            </a:r>
          </a:p>
        </p:txBody>
      </p:sp>
      <p:sp>
        <p:nvSpPr>
          <p:cNvPr id="22531" name="Rectangle 3">
            <a:extLst>
              <a:ext uri="{FF2B5EF4-FFF2-40B4-BE49-F238E27FC236}">
                <a16:creationId xmlns:a16="http://schemas.microsoft.com/office/drawing/2014/main" id="{93280C55-5693-4736-B8C1-20062D1AEA0F}"/>
              </a:ext>
            </a:extLst>
          </p:cNvPr>
          <p:cNvSpPr>
            <a:spLocks noChangeArrowheads="1"/>
          </p:cNvSpPr>
          <p:nvPr/>
        </p:nvSpPr>
        <p:spPr bwMode="auto">
          <a:xfrm>
            <a:off x="15240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2532" name="Rectangle 4">
            <a:extLst>
              <a:ext uri="{FF2B5EF4-FFF2-40B4-BE49-F238E27FC236}">
                <a16:creationId xmlns:a16="http://schemas.microsoft.com/office/drawing/2014/main" id="{841837AE-3785-4204-80AC-B1B7D7CB63A6}"/>
              </a:ext>
            </a:extLst>
          </p:cNvPr>
          <p:cNvSpPr>
            <a:spLocks noChangeArrowheads="1"/>
          </p:cNvSpPr>
          <p:nvPr/>
        </p:nvSpPr>
        <p:spPr bwMode="auto">
          <a:xfrm>
            <a:off x="10439400" y="0"/>
            <a:ext cx="228600" cy="68580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2533" name="Rectangle 5">
            <a:extLst>
              <a:ext uri="{FF2B5EF4-FFF2-40B4-BE49-F238E27FC236}">
                <a16:creationId xmlns:a16="http://schemas.microsoft.com/office/drawing/2014/main" id="{681268D4-6D17-4953-8981-4701E931836A}"/>
              </a:ext>
            </a:extLst>
          </p:cNvPr>
          <p:cNvSpPr>
            <a:spLocks noChangeArrowheads="1"/>
          </p:cNvSpPr>
          <p:nvPr/>
        </p:nvSpPr>
        <p:spPr bwMode="auto">
          <a:xfrm>
            <a:off x="1524000" y="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2534" name="Rectangle 6">
            <a:extLst>
              <a:ext uri="{FF2B5EF4-FFF2-40B4-BE49-F238E27FC236}">
                <a16:creationId xmlns:a16="http://schemas.microsoft.com/office/drawing/2014/main" id="{37F3A596-3180-470F-BFA0-B2FC12B1DBDB}"/>
              </a:ext>
            </a:extLst>
          </p:cNvPr>
          <p:cNvSpPr>
            <a:spLocks noChangeArrowheads="1"/>
          </p:cNvSpPr>
          <p:nvPr/>
        </p:nvSpPr>
        <p:spPr bwMode="auto">
          <a:xfrm>
            <a:off x="1524000" y="6629400"/>
            <a:ext cx="9144000" cy="22860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2535" name="Line 7">
            <a:extLst>
              <a:ext uri="{FF2B5EF4-FFF2-40B4-BE49-F238E27FC236}">
                <a16:creationId xmlns:a16="http://schemas.microsoft.com/office/drawing/2014/main" id="{A45EE3DE-2B0E-4BC3-AD13-2E007861A44D}"/>
              </a:ext>
            </a:extLst>
          </p:cNvPr>
          <p:cNvSpPr>
            <a:spLocks noChangeShapeType="1"/>
          </p:cNvSpPr>
          <p:nvPr/>
        </p:nvSpPr>
        <p:spPr bwMode="auto">
          <a:xfrm>
            <a:off x="1905000" y="1295400"/>
            <a:ext cx="8382000" cy="0"/>
          </a:xfrm>
          <a:prstGeom prst="line">
            <a:avLst/>
          </a:prstGeom>
          <a:noFill/>
          <a:ln w="57150">
            <a:solidFill>
              <a:srgbClr val="663300"/>
            </a:solidFill>
            <a:round/>
            <a:headEnd/>
            <a:tailEnd/>
          </a:ln>
          <a:effectLst>
            <a:outerShdw dist="35921" dir="2700000" algn="ctr" rotWithShape="0">
              <a:srgbClr val="CC9900"/>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800">
              <a:solidFill>
                <a:srgbClr val="000000"/>
              </a:solidFill>
              <a:latin typeface="Arial" panose="020B0604020202020204" pitchFamily="34" charset="0"/>
              <a:cs typeface="Arial" panose="020B0604020202020204" pitchFamily="34" charset="0"/>
            </a:endParaRPr>
          </a:p>
        </p:txBody>
      </p:sp>
      <p:sp>
        <p:nvSpPr>
          <p:cNvPr id="22540" name="Text Box 12">
            <a:extLst>
              <a:ext uri="{FF2B5EF4-FFF2-40B4-BE49-F238E27FC236}">
                <a16:creationId xmlns:a16="http://schemas.microsoft.com/office/drawing/2014/main" id="{525B44C5-BF58-4AD2-8803-803D9004E0B1}"/>
              </a:ext>
            </a:extLst>
          </p:cNvPr>
          <p:cNvSpPr txBox="1">
            <a:spLocks noChangeArrowheads="1"/>
          </p:cNvSpPr>
          <p:nvPr/>
        </p:nvSpPr>
        <p:spPr bwMode="auto">
          <a:xfrm>
            <a:off x="1905000" y="1371601"/>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800" b="1">
                <a:solidFill>
                  <a:srgbClr val="663300"/>
                </a:solidFill>
                <a:latin typeface="Times New Roman" panose="02020603050405020304" pitchFamily="18" charset="0"/>
                <a:cs typeface="Arial" panose="020B0604020202020204" pitchFamily="34" charset="0"/>
              </a:rPr>
              <a:t>Hannah dedicated Samuel to the Lord</a:t>
            </a:r>
            <a:r>
              <a:rPr lang="en-US" altLang="en-US" sz="2800">
                <a:solidFill>
                  <a:srgbClr val="663300"/>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altLang="en-US" sz="2400" i="1">
                <a:solidFill>
                  <a:srgbClr val="663300"/>
                </a:solidFill>
                <a:effectLst>
                  <a:outerShdw blurRad="38100" dist="38100" dir="2700000" algn="tl">
                    <a:srgbClr val="000000"/>
                  </a:outerShdw>
                </a:effectLst>
                <a:latin typeface="Times New Roman" panose="02020603050405020304" pitchFamily="18" charset="0"/>
                <a:cs typeface="Arial" panose="020B0604020202020204" pitchFamily="34" charset="0"/>
              </a:rPr>
              <a:t>(1 Sam 1:1-20)</a:t>
            </a:r>
          </a:p>
        </p:txBody>
      </p:sp>
      <p:sp>
        <p:nvSpPr>
          <p:cNvPr id="22541" name="Text Box 13">
            <a:extLst>
              <a:ext uri="{FF2B5EF4-FFF2-40B4-BE49-F238E27FC236}">
                <a16:creationId xmlns:a16="http://schemas.microsoft.com/office/drawing/2014/main" id="{B320FB31-AE6D-4E27-A28C-4BC16C42FD2F}"/>
              </a:ext>
            </a:extLst>
          </p:cNvPr>
          <p:cNvSpPr txBox="1">
            <a:spLocks noChangeArrowheads="1"/>
          </p:cNvSpPr>
          <p:nvPr/>
        </p:nvSpPr>
        <p:spPr bwMode="auto">
          <a:xfrm>
            <a:off x="1981200" y="1981200"/>
            <a:ext cx="815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3200">
                <a:solidFill>
                  <a:srgbClr val="FFFF99"/>
                </a:solidFill>
                <a:latin typeface="Times New Roman" panose="02020603050405020304" pitchFamily="18" charset="0"/>
                <a:cs typeface="Arial" panose="020B0604020202020204" pitchFamily="34" charset="0"/>
              </a:rPr>
              <a:t>Eli was both high priest and judge.</a:t>
            </a:r>
          </a:p>
          <a:p>
            <a:pPr algn="ctr" fontAlgn="base">
              <a:spcBef>
                <a:spcPct val="0"/>
              </a:spcBef>
              <a:spcAft>
                <a:spcPct val="0"/>
              </a:spcAft>
            </a:pPr>
            <a:r>
              <a:rPr lang="en-US" altLang="en-US" sz="3200">
                <a:solidFill>
                  <a:srgbClr val="FFFF99"/>
                </a:solidFill>
                <a:latin typeface="Times New Roman" panose="02020603050405020304" pitchFamily="18" charset="0"/>
                <a:cs typeface="Arial" panose="020B0604020202020204" pitchFamily="34" charset="0"/>
              </a:rPr>
              <a:t>He judged for 40 years</a:t>
            </a:r>
            <a:r>
              <a:rPr lang="en-US" altLang="en-US" sz="3200" b="1">
                <a:solidFill>
                  <a:srgbClr val="FFFF99"/>
                </a:solidFill>
                <a:latin typeface="Times New Roman" panose="02020603050405020304" pitchFamily="18" charset="0"/>
                <a:cs typeface="Arial" panose="020B0604020202020204" pitchFamily="34" charset="0"/>
              </a:rPr>
              <a:t> </a:t>
            </a:r>
            <a:r>
              <a:rPr lang="en-US" altLang="en-US" sz="3200" b="1" i="1">
                <a:solidFill>
                  <a:srgbClr val="FFFF99"/>
                </a:solidFill>
                <a:latin typeface="Times New Roman" panose="02020603050405020304" pitchFamily="18" charset="0"/>
                <a:cs typeface="Arial" panose="020B0604020202020204" pitchFamily="34" charset="0"/>
              </a:rPr>
              <a:t>(1 Sam 4:18)</a:t>
            </a:r>
          </a:p>
        </p:txBody>
      </p:sp>
      <p:sp>
        <p:nvSpPr>
          <p:cNvPr id="22545" name="Rectangle 17">
            <a:extLst>
              <a:ext uri="{FF2B5EF4-FFF2-40B4-BE49-F238E27FC236}">
                <a16:creationId xmlns:a16="http://schemas.microsoft.com/office/drawing/2014/main" id="{759E7FFB-6481-44E9-BA71-2FA813957B8D}"/>
              </a:ext>
            </a:extLst>
          </p:cNvPr>
          <p:cNvSpPr>
            <a:spLocks noGrp="1" noChangeArrowheads="1"/>
          </p:cNvSpPr>
          <p:nvPr>
            <p:ph type="body" idx="1"/>
          </p:nvPr>
        </p:nvSpPr>
        <p:spPr>
          <a:xfrm>
            <a:off x="1828800" y="3200400"/>
            <a:ext cx="8610600" cy="2743200"/>
          </a:xfrm>
          <a:noFill/>
          <a:ln/>
        </p:spPr>
        <p:txBody>
          <a:bodyPr/>
          <a:lstStyle/>
          <a:p>
            <a:r>
              <a:rPr lang="en-US" altLang="en-US">
                <a:latin typeface="Times New Roman" panose="02020603050405020304" pitchFamily="18" charset="0"/>
              </a:rPr>
              <a:t>Samuel was the last judge of Israel</a:t>
            </a:r>
          </a:p>
          <a:p>
            <a:r>
              <a:rPr lang="en-US" altLang="en-US">
                <a:latin typeface="Times New Roman" panose="02020603050405020304" pitchFamily="18" charset="0"/>
              </a:rPr>
              <a:t>When he was old, he anointed Saul as the first king</a:t>
            </a:r>
          </a:p>
          <a:p>
            <a:r>
              <a:rPr lang="en-US" altLang="en-US">
                <a:latin typeface="Times New Roman" panose="02020603050405020304" pitchFamily="18" charset="0"/>
              </a:rPr>
              <a:t>Samuel was a judge, prophet, priest and the author of first and second Samuel</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540">
                                            <p:txEl>
                                              <p:pRg st="0" end="0"/>
                                            </p:txEl>
                                          </p:spTgt>
                                        </p:tgtEl>
                                        <p:attrNameLst>
                                          <p:attrName>style.visibility</p:attrName>
                                        </p:attrNameLst>
                                      </p:cBhvr>
                                      <p:to>
                                        <p:strVal val="visible"/>
                                      </p:to>
                                    </p:set>
                                    <p:animEffect transition="in" filter="dissolve">
                                      <p:cBhvr>
                                        <p:cTn id="7" dur="500"/>
                                        <p:tgtEl>
                                          <p:spTgt spid="225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2546"/>
                                        </p:tgtEl>
                                        <p:attrNameLst>
                                          <p:attrName>style.visibility</p:attrName>
                                        </p:attrNameLst>
                                      </p:cBhvr>
                                      <p:to>
                                        <p:strVal val="visible"/>
                                      </p:to>
                                    </p:set>
                                    <p:anim calcmode="lin" valueType="num">
                                      <p:cBhvr>
                                        <p:cTn id="12" dur="500" fill="hold"/>
                                        <p:tgtEl>
                                          <p:spTgt spid="22546"/>
                                        </p:tgtEl>
                                        <p:attrNameLst>
                                          <p:attrName>ppt_w</p:attrName>
                                        </p:attrNameLst>
                                      </p:cBhvr>
                                      <p:tavLst>
                                        <p:tav tm="0">
                                          <p:val>
                                            <p:fltVal val="0"/>
                                          </p:val>
                                        </p:tav>
                                        <p:tav tm="100000">
                                          <p:val>
                                            <p:strVal val="#ppt_w"/>
                                          </p:val>
                                        </p:tav>
                                      </p:tavLst>
                                    </p:anim>
                                    <p:anim calcmode="lin" valueType="num">
                                      <p:cBhvr>
                                        <p:cTn id="13" dur="500" fill="hold"/>
                                        <p:tgtEl>
                                          <p:spTgt spid="22546"/>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22541">
                                            <p:txEl>
                                              <p:pRg st="0" end="0"/>
                                            </p:txEl>
                                          </p:spTgt>
                                        </p:tgtEl>
                                        <p:attrNameLst>
                                          <p:attrName>style.visibility</p:attrName>
                                        </p:attrNameLst>
                                      </p:cBhvr>
                                      <p:to>
                                        <p:strVal val="visible"/>
                                      </p:to>
                                    </p:set>
                                    <p:anim calcmode="lin" valueType="num">
                                      <p:cBhvr>
                                        <p:cTn id="16" dur="500" fill="hold"/>
                                        <p:tgtEl>
                                          <p:spTgt spid="2254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2541">
                                            <p:txEl>
                                              <p:pRg st="0" end="0"/>
                                            </p:txEl>
                                          </p:spTgt>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22541">
                                            <p:txEl>
                                              <p:pRg st="1" end="1"/>
                                            </p:txEl>
                                          </p:spTgt>
                                        </p:tgtEl>
                                        <p:attrNameLst>
                                          <p:attrName>style.visibility</p:attrName>
                                        </p:attrNameLst>
                                      </p:cBhvr>
                                      <p:to>
                                        <p:strVal val="visible"/>
                                      </p:to>
                                    </p:set>
                                    <p:anim calcmode="lin" valueType="num">
                                      <p:cBhvr>
                                        <p:cTn id="20" dur="500" fill="hold"/>
                                        <p:tgtEl>
                                          <p:spTgt spid="22541">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2254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2545">
                                            <p:txEl>
                                              <p:pRg st="0" end="0"/>
                                            </p:txEl>
                                          </p:spTgt>
                                        </p:tgtEl>
                                        <p:attrNameLst>
                                          <p:attrName>style.visibility</p:attrName>
                                        </p:attrNameLst>
                                      </p:cBhvr>
                                      <p:to>
                                        <p:strVal val="visible"/>
                                      </p:to>
                                    </p:set>
                                    <p:animEffect transition="in" filter="dissolve">
                                      <p:cBhvr>
                                        <p:cTn id="26" dur="500"/>
                                        <p:tgtEl>
                                          <p:spTgt spid="2254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22545">
                                            <p:txEl>
                                              <p:pRg st="1" end="1"/>
                                            </p:txEl>
                                          </p:spTgt>
                                        </p:tgtEl>
                                        <p:attrNameLst>
                                          <p:attrName>style.visibility</p:attrName>
                                        </p:attrNameLst>
                                      </p:cBhvr>
                                      <p:to>
                                        <p:strVal val="visible"/>
                                      </p:to>
                                    </p:set>
                                    <p:animEffect transition="in" filter="dissolve">
                                      <p:cBhvr>
                                        <p:cTn id="31" dur="500"/>
                                        <p:tgtEl>
                                          <p:spTgt spid="22545">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22545">
                                            <p:txEl>
                                              <p:pRg st="2" end="2"/>
                                            </p:txEl>
                                          </p:spTgt>
                                        </p:tgtEl>
                                        <p:attrNameLst>
                                          <p:attrName>style.visibility</p:attrName>
                                        </p:attrNameLst>
                                      </p:cBhvr>
                                      <p:to>
                                        <p:strVal val="visible"/>
                                      </p:to>
                                    </p:set>
                                    <p:animEffect transition="in" filter="dissolve">
                                      <p:cBhvr>
                                        <p:cTn id="36" dur="500"/>
                                        <p:tgtEl>
                                          <p:spTgt spid="225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EB35B186-0B58-4863-B948-E0F517BE955F}"/>
              </a:ext>
            </a:extLst>
          </p:cNvPr>
          <p:cNvSpPr>
            <a:spLocks noGrp="1" noChangeArrowheads="1"/>
          </p:cNvSpPr>
          <p:nvPr>
            <p:ph type="title"/>
          </p:nvPr>
        </p:nvSpPr>
        <p:spPr>
          <a:xfrm>
            <a:off x="1981200" y="152400"/>
            <a:ext cx="8229600" cy="884238"/>
          </a:xfrm>
          <a:effectLst>
            <a:outerShdw dist="35921" dir="2700000" algn="ctr" rotWithShape="0">
              <a:schemeClr val="bg1"/>
            </a:outerShdw>
          </a:effectLst>
        </p:spPr>
        <p:txBody>
          <a:bodyPr/>
          <a:lstStyle/>
          <a:p>
            <a:r>
              <a:rPr lang="en-US" altLang="en-US" sz="4800" b="1">
                <a:latin typeface="Times New Roman" panose="02020603050405020304" pitchFamily="18" charset="0"/>
              </a:rPr>
              <a:t>The Land Promise Fulfilled</a:t>
            </a:r>
          </a:p>
        </p:txBody>
      </p:sp>
      <p:sp>
        <p:nvSpPr>
          <p:cNvPr id="4100" name="Rectangle 4">
            <a:extLst>
              <a:ext uri="{FF2B5EF4-FFF2-40B4-BE49-F238E27FC236}">
                <a16:creationId xmlns:a16="http://schemas.microsoft.com/office/drawing/2014/main" id="{D80BCD6E-0BD1-414E-9859-B3AD4C4740E6}"/>
              </a:ext>
            </a:extLst>
          </p:cNvPr>
          <p:cNvSpPr>
            <a:spLocks noChangeArrowheads="1"/>
          </p:cNvSpPr>
          <p:nvPr/>
        </p:nvSpPr>
        <p:spPr bwMode="auto">
          <a:xfrm>
            <a:off x="15240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1" name="Rectangle 5">
            <a:extLst>
              <a:ext uri="{FF2B5EF4-FFF2-40B4-BE49-F238E27FC236}">
                <a16:creationId xmlns:a16="http://schemas.microsoft.com/office/drawing/2014/main" id="{34BA8C7D-9F90-4412-9EC8-6324EA2FB5D9}"/>
              </a:ext>
            </a:extLst>
          </p:cNvPr>
          <p:cNvSpPr>
            <a:spLocks noChangeArrowheads="1"/>
          </p:cNvSpPr>
          <p:nvPr/>
        </p:nvSpPr>
        <p:spPr bwMode="auto">
          <a:xfrm>
            <a:off x="104394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2" name="Rectangle 6">
            <a:extLst>
              <a:ext uri="{FF2B5EF4-FFF2-40B4-BE49-F238E27FC236}">
                <a16:creationId xmlns:a16="http://schemas.microsoft.com/office/drawing/2014/main" id="{0126BA11-4407-4753-99E1-467E46191E52}"/>
              </a:ext>
            </a:extLst>
          </p:cNvPr>
          <p:cNvSpPr>
            <a:spLocks noChangeArrowheads="1"/>
          </p:cNvSpPr>
          <p:nvPr/>
        </p:nvSpPr>
        <p:spPr bwMode="auto">
          <a:xfrm>
            <a:off x="1524000" y="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3" name="Rectangle 7">
            <a:extLst>
              <a:ext uri="{FF2B5EF4-FFF2-40B4-BE49-F238E27FC236}">
                <a16:creationId xmlns:a16="http://schemas.microsoft.com/office/drawing/2014/main" id="{4B9BD1C0-AA4F-4D2D-BDC1-66691D5F3968}"/>
              </a:ext>
            </a:extLst>
          </p:cNvPr>
          <p:cNvSpPr>
            <a:spLocks noChangeArrowheads="1"/>
          </p:cNvSpPr>
          <p:nvPr/>
        </p:nvSpPr>
        <p:spPr bwMode="auto">
          <a:xfrm>
            <a:off x="1524000" y="662940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4" name="Rectangle 8">
            <a:extLst>
              <a:ext uri="{FF2B5EF4-FFF2-40B4-BE49-F238E27FC236}">
                <a16:creationId xmlns:a16="http://schemas.microsoft.com/office/drawing/2014/main" id="{09339C64-0643-41EB-A0C7-E78EDC120094}"/>
              </a:ext>
            </a:extLst>
          </p:cNvPr>
          <p:cNvSpPr>
            <a:spLocks noChangeArrowheads="1"/>
          </p:cNvSpPr>
          <p:nvPr/>
        </p:nvSpPr>
        <p:spPr bwMode="auto">
          <a:xfrm>
            <a:off x="1828800" y="990600"/>
            <a:ext cx="4191000" cy="5562600"/>
          </a:xfrm>
          <a:prstGeom prst="rect">
            <a:avLst/>
          </a:prstGeom>
          <a:gradFill rotWithShape="1">
            <a:gsLst>
              <a:gs pos="0">
                <a:srgbClr val="00FFFF"/>
              </a:gs>
              <a:gs pos="100000">
                <a:srgbClr val="CC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5" name="Rectangle 9">
            <a:extLst>
              <a:ext uri="{FF2B5EF4-FFF2-40B4-BE49-F238E27FC236}">
                <a16:creationId xmlns:a16="http://schemas.microsoft.com/office/drawing/2014/main" id="{B1D838E5-1C2C-43DA-AE52-81B35547ADE1}"/>
              </a:ext>
            </a:extLst>
          </p:cNvPr>
          <p:cNvSpPr>
            <a:spLocks noGrp="1" noChangeArrowheads="1"/>
          </p:cNvSpPr>
          <p:nvPr>
            <p:ph type="body" idx="1"/>
          </p:nvPr>
        </p:nvSpPr>
        <p:spPr>
          <a:xfrm>
            <a:off x="1752600" y="1066800"/>
            <a:ext cx="4495800" cy="5486400"/>
          </a:xfrm>
          <a:extLs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r>
              <a:rPr lang="en-US" altLang="en-US" sz="2800">
                <a:latin typeface="Times New Roman" panose="02020603050405020304" pitchFamily="18" charset="0"/>
              </a:rPr>
              <a:t>Joshua 13-19 describes the border lines of the tribal territories in detail</a:t>
            </a:r>
          </a:p>
          <a:p>
            <a:pPr lvl="1"/>
            <a:r>
              <a:rPr lang="en-US" altLang="en-US" sz="2400">
                <a:latin typeface="Times New Roman" panose="02020603050405020304" pitchFamily="18" charset="0"/>
              </a:rPr>
              <a:t>Can easily determine the general location of each tribe</a:t>
            </a:r>
          </a:p>
          <a:p>
            <a:pPr lvl="1"/>
            <a:r>
              <a:rPr lang="en-US" altLang="en-US" sz="2400">
                <a:latin typeface="Times New Roman" panose="02020603050405020304" pitchFamily="18" charset="0"/>
              </a:rPr>
              <a:t>Difficult to determine the exact border lines</a:t>
            </a:r>
          </a:p>
          <a:p>
            <a:pPr lvl="1"/>
            <a:r>
              <a:rPr lang="en-US" altLang="en-US" sz="2400">
                <a:latin typeface="Times New Roman" panose="02020603050405020304" pitchFamily="18" charset="0"/>
              </a:rPr>
              <a:t>Tribes asked for specific cities in particular sections of the country</a:t>
            </a:r>
          </a:p>
          <a:p>
            <a:r>
              <a:rPr lang="en-US" altLang="en-US" sz="2800">
                <a:latin typeface="Times New Roman" panose="02020603050405020304" pitchFamily="18" charset="0"/>
              </a:rPr>
              <a:t>Our faith rests on the fact that God kept His promise</a:t>
            </a:r>
          </a:p>
        </p:txBody>
      </p:sp>
      <p:pic>
        <p:nvPicPr>
          <p:cNvPr id="4107" name="Picture 11">
            <a:extLst>
              <a:ext uri="{FF2B5EF4-FFF2-40B4-BE49-F238E27FC236}">
                <a16:creationId xmlns:a16="http://schemas.microsoft.com/office/drawing/2014/main" id="{9391136B-5DFE-4DFF-9A51-996DED414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564" y="990600"/>
            <a:ext cx="4084637"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dissolve">
                                      <p:cBhvr>
                                        <p:cTn id="7" dur="500"/>
                                        <p:tgtEl>
                                          <p:spTgt spid="409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107"/>
                                        </p:tgtEl>
                                        <p:attrNameLst>
                                          <p:attrName>style.visibility</p:attrName>
                                        </p:attrNameLst>
                                      </p:cBhvr>
                                      <p:to>
                                        <p:strVal val="visible"/>
                                      </p:to>
                                    </p:set>
                                    <p:animEffect transition="in" filter="fade">
                                      <p:cBhvr>
                                        <p:cTn id="11" dur="2000"/>
                                        <p:tgtEl>
                                          <p:spTgt spid="4107"/>
                                        </p:tgtEl>
                                      </p:cBhvr>
                                    </p:animEffect>
                                  </p:childTnLst>
                                </p:cTn>
                              </p:par>
                            </p:childTnLst>
                          </p:cTn>
                        </p:par>
                        <p:par>
                          <p:cTn id="12" fill="hold" nodeType="afterGroup">
                            <p:stCondLst>
                              <p:cond delay="2500"/>
                            </p:stCondLst>
                            <p:childTnLst>
                              <p:par>
                                <p:cTn id="13" presetID="9" presetClass="entr" presetSubtype="0" fill="hold" nodeType="afterEffect">
                                  <p:stCondLst>
                                    <p:cond delay="0"/>
                                  </p:stCondLst>
                                  <p:childTnLst>
                                    <p:set>
                                      <p:cBhvr>
                                        <p:cTn id="14" dur="1" fill="hold">
                                          <p:stCondLst>
                                            <p:cond delay="0"/>
                                          </p:stCondLst>
                                        </p:cTn>
                                        <p:tgtEl>
                                          <p:spTgt spid="4105">
                                            <p:txEl>
                                              <p:pRg st="0" end="0"/>
                                            </p:txEl>
                                          </p:spTgt>
                                        </p:tgtEl>
                                        <p:attrNameLst>
                                          <p:attrName>style.visibility</p:attrName>
                                        </p:attrNameLst>
                                      </p:cBhvr>
                                      <p:to>
                                        <p:strVal val="visible"/>
                                      </p:to>
                                    </p:set>
                                    <p:animEffect transition="in" filter="dissolve">
                                      <p:cBhvr>
                                        <p:cTn id="15" dur="500"/>
                                        <p:tgtEl>
                                          <p:spTgt spid="4105">
                                            <p:txEl>
                                              <p:pRg st="0" end="0"/>
                                            </p:txEl>
                                          </p:spTgt>
                                        </p:tgtEl>
                                      </p:cBhvr>
                                    </p:animEffect>
                                  </p:childTnLst>
                                </p:cTn>
                              </p:par>
                            </p:childTnLst>
                          </p:cTn>
                        </p:par>
                        <p:par>
                          <p:cTn id="16" fill="hold" nodeType="afterGroup">
                            <p:stCondLst>
                              <p:cond delay="3000"/>
                            </p:stCondLst>
                            <p:childTnLst>
                              <p:par>
                                <p:cTn id="17" presetID="23" presetClass="entr" presetSubtype="16" fill="hold" nodeType="afterEffect">
                                  <p:stCondLst>
                                    <p:cond delay="0"/>
                                  </p:stCondLst>
                                  <p:childTnLst>
                                    <p:set>
                                      <p:cBhvr>
                                        <p:cTn id="18" dur="1" fill="hold">
                                          <p:stCondLst>
                                            <p:cond delay="0"/>
                                          </p:stCondLst>
                                        </p:cTn>
                                        <p:tgtEl>
                                          <p:spTgt spid="4105">
                                            <p:txEl>
                                              <p:pRg st="1" end="1"/>
                                            </p:txEl>
                                          </p:spTgt>
                                        </p:tgtEl>
                                        <p:attrNameLst>
                                          <p:attrName>style.visibility</p:attrName>
                                        </p:attrNameLst>
                                      </p:cBhvr>
                                      <p:to>
                                        <p:strVal val="visible"/>
                                      </p:to>
                                    </p:set>
                                    <p:anim calcmode="lin" valueType="num">
                                      <p:cBhvr>
                                        <p:cTn id="19" dur="500" fill="hold"/>
                                        <p:tgtEl>
                                          <p:spTgt spid="410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10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4105">
                                            <p:txEl>
                                              <p:pRg st="2" end="2"/>
                                            </p:txEl>
                                          </p:spTgt>
                                        </p:tgtEl>
                                        <p:attrNameLst>
                                          <p:attrName>style.visibility</p:attrName>
                                        </p:attrNameLst>
                                      </p:cBhvr>
                                      <p:to>
                                        <p:strVal val="visible"/>
                                      </p:to>
                                    </p:set>
                                    <p:anim calcmode="lin" valueType="num">
                                      <p:cBhvr>
                                        <p:cTn id="25" dur="500" fill="hold"/>
                                        <p:tgtEl>
                                          <p:spTgt spid="410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10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4105">
                                            <p:txEl>
                                              <p:pRg st="3" end="3"/>
                                            </p:txEl>
                                          </p:spTgt>
                                        </p:tgtEl>
                                        <p:attrNameLst>
                                          <p:attrName>style.visibility</p:attrName>
                                        </p:attrNameLst>
                                      </p:cBhvr>
                                      <p:to>
                                        <p:strVal val="visible"/>
                                      </p:to>
                                    </p:set>
                                    <p:anim calcmode="lin" valueType="num">
                                      <p:cBhvr>
                                        <p:cTn id="31" dur="500" fill="hold"/>
                                        <p:tgtEl>
                                          <p:spTgt spid="4105">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10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105">
                                            <p:txEl>
                                              <p:pRg st="4" end="4"/>
                                            </p:txEl>
                                          </p:spTgt>
                                        </p:tgtEl>
                                        <p:attrNameLst>
                                          <p:attrName>style.visibility</p:attrName>
                                        </p:attrNameLst>
                                      </p:cBhvr>
                                      <p:to>
                                        <p:strVal val="visible"/>
                                      </p:to>
                                    </p:set>
                                    <p:animEffect transition="in" filter="dissolve">
                                      <p:cBhvr>
                                        <p:cTn id="37" dur="500"/>
                                        <p:tgtEl>
                                          <p:spTgt spid="410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5" name="Line 195">
            <a:extLst>
              <a:ext uri="{FF2B5EF4-FFF2-40B4-BE49-F238E27FC236}">
                <a16:creationId xmlns:a16="http://schemas.microsoft.com/office/drawing/2014/main" id="{C85ECFDE-6C4F-4D19-9065-C04FD3255C6D}"/>
              </a:ext>
            </a:extLst>
          </p:cNvPr>
          <p:cNvSpPr>
            <a:spLocks noChangeShapeType="1"/>
          </p:cNvSpPr>
          <p:nvPr/>
        </p:nvSpPr>
        <p:spPr bwMode="auto">
          <a:xfrm>
            <a:off x="1828800" y="2286000"/>
            <a:ext cx="1600200" cy="0"/>
          </a:xfrm>
          <a:prstGeom prst="line">
            <a:avLst/>
          </a:prstGeom>
          <a:noFill/>
          <a:ln w="571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27" name="Line 207">
            <a:extLst>
              <a:ext uri="{FF2B5EF4-FFF2-40B4-BE49-F238E27FC236}">
                <a16:creationId xmlns:a16="http://schemas.microsoft.com/office/drawing/2014/main" id="{CF118B70-F263-4C2E-B5D3-E54EED454BB8}"/>
              </a:ext>
            </a:extLst>
          </p:cNvPr>
          <p:cNvSpPr>
            <a:spLocks noChangeShapeType="1"/>
          </p:cNvSpPr>
          <p:nvPr/>
        </p:nvSpPr>
        <p:spPr bwMode="auto">
          <a:xfrm>
            <a:off x="3733800" y="35052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28" name="Line 208">
            <a:extLst>
              <a:ext uri="{FF2B5EF4-FFF2-40B4-BE49-F238E27FC236}">
                <a16:creationId xmlns:a16="http://schemas.microsoft.com/office/drawing/2014/main" id="{D6C1AD2C-983A-4339-AAC6-5CCF7124EC44}"/>
              </a:ext>
            </a:extLst>
          </p:cNvPr>
          <p:cNvSpPr>
            <a:spLocks noChangeShapeType="1"/>
          </p:cNvSpPr>
          <p:nvPr/>
        </p:nvSpPr>
        <p:spPr bwMode="auto">
          <a:xfrm>
            <a:off x="3733800" y="40386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29" name="Line 209">
            <a:extLst>
              <a:ext uri="{FF2B5EF4-FFF2-40B4-BE49-F238E27FC236}">
                <a16:creationId xmlns:a16="http://schemas.microsoft.com/office/drawing/2014/main" id="{9C502B8E-C7B3-4531-AA9C-22EE7F010329}"/>
              </a:ext>
            </a:extLst>
          </p:cNvPr>
          <p:cNvSpPr>
            <a:spLocks noChangeShapeType="1"/>
          </p:cNvSpPr>
          <p:nvPr/>
        </p:nvSpPr>
        <p:spPr bwMode="auto">
          <a:xfrm>
            <a:off x="3733800" y="46482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30" name="Line 210">
            <a:extLst>
              <a:ext uri="{FF2B5EF4-FFF2-40B4-BE49-F238E27FC236}">
                <a16:creationId xmlns:a16="http://schemas.microsoft.com/office/drawing/2014/main" id="{0AA70CFF-6A98-40E7-9724-9A22CB0374A8}"/>
              </a:ext>
            </a:extLst>
          </p:cNvPr>
          <p:cNvSpPr>
            <a:spLocks noChangeShapeType="1"/>
          </p:cNvSpPr>
          <p:nvPr/>
        </p:nvSpPr>
        <p:spPr bwMode="auto">
          <a:xfrm>
            <a:off x="3733800" y="52578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31" name="Line 211">
            <a:extLst>
              <a:ext uri="{FF2B5EF4-FFF2-40B4-BE49-F238E27FC236}">
                <a16:creationId xmlns:a16="http://schemas.microsoft.com/office/drawing/2014/main" id="{C659E1B1-7B72-4C8C-8AF1-819655908AFB}"/>
              </a:ext>
            </a:extLst>
          </p:cNvPr>
          <p:cNvSpPr>
            <a:spLocks noChangeShapeType="1"/>
          </p:cNvSpPr>
          <p:nvPr/>
        </p:nvSpPr>
        <p:spPr bwMode="auto">
          <a:xfrm>
            <a:off x="3733800" y="57912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32" name="Line 212">
            <a:extLst>
              <a:ext uri="{FF2B5EF4-FFF2-40B4-BE49-F238E27FC236}">
                <a16:creationId xmlns:a16="http://schemas.microsoft.com/office/drawing/2014/main" id="{C74F4A93-BF4A-4254-B5A1-96E45AE14863}"/>
              </a:ext>
            </a:extLst>
          </p:cNvPr>
          <p:cNvSpPr>
            <a:spLocks noChangeShapeType="1"/>
          </p:cNvSpPr>
          <p:nvPr/>
        </p:nvSpPr>
        <p:spPr bwMode="auto">
          <a:xfrm>
            <a:off x="3733800" y="64008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33" name="Line 213">
            <a:extLst>
              <a:ext uri="{FF2B5EF4-FFF2-40B4-BE49-F238E27FC236}">
                <a16:creationId xmlns:a16="http://schemas.microsoft.com/office/drawing/2014/main" id="{4977698F-28E7-4573-9D63-D5B78C7FBDE7}"/>
              </a:ext>
            </a:extLst>
          </p:cNvPr>
          <p:cNvSpPr>
            <a:spLocks noChangeShapeType="1"/>
          </p:cNvSpPr>
          <p:nvPr/>
        </p:nvSpPr>
        <p:spPr bwMode="auto">
          <a:xfrm>
            <a:off x="3733800" y="28956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34" name="Line 214">
            <a:extLst>
              <a:ext uri="{FF2B5EF4-FFF2-40B4-BE49-F238E27FC236}">
                <a16:creationId xmlns:a16="http://schemas.microsoft.com/office/drawing/2014/main" id="{E69C5136-8316-4FF6-AD24-8DD70DA3EC88}"/>
              </a:ext>
            </a:extLst>
          </p:cNvPr>
          <p:cNvSpPr>
            <a:spLocks noChangeShapeType="1"/>
          </p:cNvSpPr>
          <p:nvPr/>
        </p:nvSpPr>
        <p:spPr bwMode="auto">
          <a:xfrm>
            <a:off x="3733800" y="22860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35" name="Line 215">
            <a:extLst>
              <a:ext uri="{FF2B5EF4-FFF2-40B4-BE49-F238E27FC236}">
                <a16:creationId xmlns:a16="http://schemas.microsoft.com/office/drawing/2014/main" id="{2DE1C5CE-9658-4077-81ED-B39A237791F3}"/>
              </a:ext>
            </a:extLst>
          </p:cNvPr>
          <p:cNvSpPr>
            <a:spLocks noChangeShapeType="1"/>
          </p:cNvSpPr>
          <p:nvPr/>
        </p:nvSpPr>
        <p:spPr bwMode="auto">
          <a:xfrm>
            <a:off x="3733800" y="16764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36" name="Line 216">
            <a:extLst>
              <a:ext uri="{FF2B5EF4-FFF2-40B4-BE49-F238E27FC236}">
                <a16:creationId xmlns:a16="http://schemas.microsoft.com/office/drawing/2014/main" id="{F47B11B8-A439-4971-8407-A7FB2E162F98}"/>
              </a:ext>
            </a:extLst>
          </p:cNvPr>
          <p:cNvSpPr>
            <a:spLocks noChangeShapeType="1"/>
          </p:cNvSpPr>
          <p:nvPr/>
        </p:nvSpPr>
        <p:spPr bwMode="auto">
          <a:xfrm>
            <a:off x="3733800" y="10668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37" name="Line 217">
            <a:extLst>
              <a:ext uri="{FF2B5EF4-FFF2-40B4-BE49-F238E27FC236}">
                <a16:creationId xmlns:a16="http://schemas.microsoft.com/office/drawing/2014/main" id="{139E41B3-5920-4B91-AAA0-9EBE323AC598}"/>
              </a:ext>
            </a:extLst>
          </p:cNvPr>
          <p:cNvSpPr>
            <a:spLocks noChangeShapeType="1"/>
          </p:cNvSpPr>
          <p:nvPr/>
        </p:nvSpPr>
        <p:spPr bwMode="auto">
          <a:xfrm>
            <a:off x="1828800" y="28956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38" name="Line 218">
            <a:extLst>
              <a:ext uri="{FF2B5EF4-FFF2-40B4-BE49-F238E27FC236}">
                <a16:creationId xmlns:a16="http://schemas.microsoft.com/office/drawing/2014/main" id="{954C8EB8-1FD8-4315-8373-53C870C50F65}"/>
              </a:ext>
            </a:extLst>
          </p:cNvPr>
          <p:cNvSpPr>
            <a:spLocks noChangeShapeType="1"/>
          </p:cNvSpPr>
          <p:nvPr/>
        </p:nvSpPr>
        <p:spPr bwMode="auto">
          <a:xfrm>
            <a:off x="1828800" y="16002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40" name="Line 220">
            <a:extLst>
              <a:ext uri="{FF2B5EF4-FFF2-40B4-BE49-F238E27FC236}">
                <a16:creationId xmlns:a16="http://schemas.microsoft.com/office/drawing/2014/main" id="{0168FD5A-186A-4893-8587-E9D111BA361F}"/>
              </a:ext>
            </a:extLst>
          </p:cNvPr>
          <p:cNvSpPr>
            <a:spLocks noChangeShapeType="1"/>
          </p:cNvSpPr>
          <p:nvPr/>
        </p:nvSpPr>
        <p:spPr bwMode="auto">
          <a:xfrm>
            <a:off x="1828800" y="35052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41" name="Line 221">
            <a:extLst>
              <a:ext uri="{FF2B5EF4-FFF2-40B4-BE49-F238E27FC236}">
                <a16:creationId xmlns:a16="http://schemas.microsoft.com/office/drawing/2014/main" id="{AB89C206-E0E2-4BC1-BB5E-3FDE3DC6AD22}"/>
              </a:ext>
            </a:extLst>
          </p:cNvPr>
          <p:cNvSpPr>
            <a:spLocks noChangeShapeType="1"/>
          </p:cNvSpPr>
          <p:nvPr/>
        </p:nvSpPr>
        <p:spPr bwMode="auto">
          <a:xfrm>
            <a:off x="1828800" y="40386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42" name="Line 222">
            <a:extLst>
              <a:ext uri="{FF2B5EF4-FFF2-40B4-BE49-F238E27FC236}">
                <a16:creationId xmlns:a16="http://schemas.microsoft.com/office/drawing/2014/main" id="{7EA15B4D-F677-4226-8A4C-E70CF67EA9D6}"/>
              </a:ext>
            </a:extLst>
          </p:cNvPr>
          <p:cNvSpPr>
            <a:spLocks noChangeShapeType="1"/>
          </p:cNvSpPr>
          <p:nvPr/>
        </p:nvSpPr>
        <p:spPr bwMode="auto">
          <a:xfrm>
            <a:off x="1828800" y="46482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43" name="Line 223">
            <a:extLst>
              <a:ext uri="{FF2B5EF4-FFF2-40B4-BE49-F238E27FC236}">
                <a16:creationId xmlns:a16="http://schemas.microsoft.com/office/drawing/2014/main" id="{15DB71CF-3D74-4FA5-AB7B-DF58CBBF62F0}"/>
              </a:ext>
            </a:extLst>
          </p:cNvPr>
          <p:cNvSpPr>
            <a:spLocks noChangeShapeType="1"/>
          </p:cNvSpPr>
          <p:nvPr/>
        </p:nvSpPr>
        <p:spPr bwMode="auto">
          <a:xfrm>
            <a:off x="1828800" y="51816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44" name="Line 224">
            <a:extLst>
              <a:ext uri="{FF2B5EF4-FFF2-40B4-BE49-F238E27FC236}">
                <a16:creationId xmlns:a16="http://schemas.microsoft.com/office/drawing/2014/main" id="{5B33007B-440F-4569-B795-755998E1C528}"/>
              </a:ext>
            </a:extLst>
          </p:cNvPr>
          <p:cNvSpPr>
            <a:spLocks noChangeShapeType="1"/>
          </p:cNvSpPr>
          <p:nvPr/>
        </p:nvSpPr>
        <p:spPr bwMode="auto">
          <a:xfrm>
            <a:off x="1828800" y="57912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45" name="Line 225">
            <a:extLst>
              <a:ext uri="{FF2B5EF4-FFF2-40B4-BE49-F238E27FC236}">
                <a16:creationId xmlns:a16="http://schemas.microsoft.com/office/drawing/2014/main" id="{01A5048D-45A4-40D8-A83F-2A80B6ABF8A6}"/>
              </a:ext>
            </a:extLst>
          </p:cNvPr>
          <p:cNvSpPr>
            <a:spLocks noChangeShapeType="1"/>
          </p:cNvSpPr>
          <p:nvPr/>
        </p:nvSpPr>
        <p:spPr bwMode="auto">
          <a:xfrm>
            <a:off x="1828800" y="64008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339" name="Line 219">
            <a:extLst>
              <a:ext uri="{FF2B5EF4-FFF2-40B4-BE49-F238E27FC236}">
                <a16:creationId xmlns:a16="http://schemas.microsoft.com/office/drawing/2014/main" id="{1E92E2A7-A7A3-47E7-B8C8-AC3C4464EF50}"/>
              </a:ext>
            </a:extLst>
          </p:cNvPr>
          <p:cNvSpPr>
            <a:spLocks noChangeShapeType="1"/>
          </p:cNvSpPr>
          <p:nvPr/>
        </p:nvSpPr>
        <p:spPr bwMode="auto">
          <a:xfrm>
            <a:off x="1828800" y="1066800"/>
            <a:ext cx="1600200" cy="0"/>
          </a:xfrm>
          <a:prstGeom prst="line">
            <a:avLst/>
          </a:prstGeom>
          <a:noFill/>
          <a:ln w="317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5155" name="Picture 35">
            <a:extLst>
              <a:ext uri="{FF2B5EF4-FFF2-40B4-BE49-F238E27FC236}">
                <a16:creationId xmlns:a16="http://schemas.microsoft.com/office/drawing/2014/main" id="{8861198A-D18A-4CE9-BFED-AC5D7CA16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888" y="228600"/>
            <a:ext cx="4608512"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Rectangle 4">
            <a:extLst>
              <a:ext uri="{FF2B5EF4-FFF2-40B4-BE49-F238E27FC236}">
                <a16:creationId xmlns:a16="http://schemas.microsoft.com/office/drawing/2014/main" id="{182798B3-B545-4ED5-AC2D-740403196E3F}"/>
              </a:ext>
            </a:extLst>
          </p:cNvPr>
          <p:cNvSpPr>
            <a:spLocks noChangeArrowheads="1"/>
          </p:cNvSpPr>
          <p:nvPr/>
        </p:nvSpPr>
        <p:spPr bwMode="auto">
          <a:xfrm>
            <a:off x="15240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25" name="Rectangle 5">
            <a:extLst>
              <a:ext uri="{FF2B5EF4-FFF2-40B4-BE49-F238E27FC236}">
                <a16:creationId xmlns:a16="http://schemas.microsoft.com/office/drawing/2014/main" id="{C58E1BC7-8F03-4F45-8A85-111823BA47CD}"/>
              </a:ext>
            </a:extLst>
          </p:cNvPr>
          <p:cNvSpPr>
            <a:spLocks noChangeArrowheads="1"/>
          </p:cNvSpPr>
          <p:nvPr/>
        </p:nvSpPr>
        <p:spPr bwMode="auto">
          <a:xfrm>
            <a:off x="104394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26" name="Rectangle 6">
            <a:extLst>
              <a:ext uri="{FF2B5EF4-FFF2-40B4-BE49-F238E27FC236}">
                <a16:creationId xmlns:a16="http://schemas.microsoft.com/office/drawing/2014/main" id="{60831460-2718-4B78-8F07-40A43840E6B3}"/>
              </a:ext>
            </a:extLst>
          </p:cNvPr>
          <p:cNvSpPr>
            <a:spLocks noChangeArrowheads="1"/>
          </p:cNvSpPr>
          <p:nvPr/>
        </p:nvSpPr>
        <p:spPr bwMode="auto">
          <a:xfrm>
            <a:off x="1524000" y="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27" name="Rectangle 7">
            <a:extLst>
              <a:ext uri="{FF2B5EF4-FFF2-40B4-BE49-F238E27FC236}">
                <a16:creationId xmlns:a16="http://schemas.microsoft.com/office/drawing/2014/main" id="{2E6F22EB-CE1B-4610-A333-953AE6E05EB1}"/>
              </a:ext>
            </a:extLst>
          </p:cNvPr>
          <p:cNvSpPr>
            <a:spLocks noChangeArrowheads="1"/>
          </p:cNvSpPr>
          <p:nvPr/>
        </p:nvSpPr>
        <p:spPr bwMode="auto">
          <a:xfrm>
            <a:off x="1524000" y="662940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34" name="Oval 14">
            <a:extLst>
              <a:ext uri="{FF2B5EF4-FFF2-40B4-BE49-F238E27FC236}">
                <a16:creationId xmlns:a16="http://schemas.microsoft.com/office/drawing/2014/main" id="{AFA69514-9974-475C-8152-83C0D39C58CC}"/>
              </a:ext>
            </a:extLst>
          </p:cNvPr>
          <p:cNvSpPr>
            <a:spLocks noChangeArrowheads="1"/>
          </p:cNvSpPr>
          <p:nvPr/>
        </p:nvSpPr>
        <p:spPr bwMode="auto">
          <a:xfrm>
            <a:off x="8610600" y="4038600"/>
            <a:ext cx="762000" cy="1600200"/>
          </a:xfrm>
          <a:prstGeom prst="ellipse">
            <a:avLst/>
          </a:prstGeom>
          <a:solidFill>
            <a:srgbClr val="00C0BC">
              <a:alpha val="3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35" name="Oval 15">
            <a:extLst>
              <a:ext uri="{FF2B5EF4-FFF2-40B4-BE49-F238E27FC236}">
                <a16:creationId xmlns:a16="http://schemas.microsoft.com/office/drawing/2014/main" id="{F267F5F2-E0DC-4795-BFB6-21502F519225}"/>
              </a:ext>
            </a:extLst>
          </p:cNvPr>
          <p:cNvSpPr>
            <a:spLocks noChangeArrowheads="1"/>
          </p:cNvSpPr>
          <p:nvPr/>
        </p:nvSpPr>
        <p:spPr bwMode="auto">
          <a:xfrm>
            <a:off x="5867400" y="2286000"/>
            <a:ext cx="1600200" cy="609600"/>
          </a:xfrm>
          <a:prstGeom prst="ellipse">
            <a:avLst/>
          </a:prstGeom>
          <a:solidFill>
            <a:srgbClr val="00C0BC">
              <a:alpha val="3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36" name="Oval 16">
            <a:extLst>
              <a:ext uri="{FF2B5EF4-FFF2-40B4-BE49-F238E27FC236}">
                <a16:creationId xmlns:a16="http://schemas.microsoft.com/office/drawing/2014/main" id="{5A2F6DED-5086-4109-8922-FC28EE88EA32}"/>
              </a:ext>
            </a:extLst>
          </p:cNvPr>
          <p:cNvSpPr>
            <a:spLocks noChangeArrowheads="1"/>
          </p:cNvSpPr>
          <p:nvPr/>
        </p:nvSpPr>
        <p:spPr bwMode="auto">
          <a:xfrm>
            <a:off x="8839200" y="1524000"/>
            <a:ext cx="609600" cy="685800"/>
          </a:xfrm>
          <a:prstGeom prst="ellipse">
            <a:avLst/>
          </a:prstGeom>
          <a:solidFill>
            <a:srgbClr val="00C0BC">
              <a:alpha val="3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37" name="Oval 17">
            <a:extLst>
              <a:ext uri="{FF2B5EF4-FFF2-40B4-BE49-F238E27FC236}">
                <a16:creationId xmlns:a16="http://schemas.microsoft.com/office/drawing/2014/main" id="{F93E003E-B77F-44CB-B751-0919F91D193E}"/>
              </a:ext>
            </a:extLst>
          </p:cNvPr>
          <p:cNvSpPr>
            <a:spLocks noChangeArrowheads="1"/>
          </p:cNvSpPr>
          <p:nvPr/>
        </p:nvSpPr>
        <p:spPr bwMode="auto">
          <a:xfrm>
            <a:off x="8839200" y="2209800"/>
            <a:ext cx="533400" cy="1905000"/>
          </a:xfrm>
          <a:prstGeom prst="ellipse">
            <a:avLst/>
          </a:prstGeom>
          <a:solidFill>
            <a:srgbClr val="00C0BC">
              <a:alpha val="3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38" name="Oval 18">
            <a:extLst>
              <a:ext uri="{FF2B5EF4-FFF2-40B4-BE49-F238E27FC236}">
                <a16:creationId xmlns:a16="http://schemas.microsoft.com/office/drawing/2014/main" id="{9B60D358-973B-4A5D-BFC1-28B804694850}"/>
              </a:ext>
            </a:extLst>
          </p:cNvPr>
          <p:cNvSpPr>
            <a:spLocks noChangeArrowheads="1"/>
          </p:cNvSpPr>
          <p:nvPr/>
        </p:nvSpPr>
        <p:spPr bwMode="auto">
          <a:xfrm rot="17113124">
            <a:off x="9159875" y="5175250"/>
            <a:ext cx="520700" cy="1295400"/>
          </a:xfrm>
          <a:prstGeom prst="ellipse">
            <a:avLst/>
          </a:prstGeom>
          <a:solidFill>
            <a:srgbClr val="00C0BC">
              <a:alpha val="3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39" name="Oval 19">
            <a:extLst>
              <a:ext uri="{FF2B5EF4-FFF2-40B4-BE49-F238E27FC236}">
                <a16:creationId xmlns:a16="http://schemas.microsoft.com/office/drawing/2014/main" id="{E21ED959-C3D7-4EBF-A179-B523213FAC1C}"/>
              </a:ext>
            </a:extLst>
          </p:cNvPr>
          <p:cNvSpPr>
            <a:spLocks noChangeArrowheads="1"/>
          </p:cNvSpPr>
          <p:nvPr/>
        </p:nvSpPr>
        <p:spPr bwMode="auto">
          <a:xfrm rot="16382751">
            <a:off x="9448800" y="4157663"/>
            <a:ext cx="609600" cy="1219200"/>
          </a:xfrm>
          <a:prstGeom prst="ellipse">
            <a:avLst/>
          </a:prstGeom>
          <a:solidFill>
            <a:srgbClr val="00C0BC">
              <a:alpha val="3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40" name="Oval 20">
            <a:extLst>
              <a:ext uri="{FF2B5EF4-FFF2-40B4-BE49-F238E27FC236}">
                <a16:creationId xmlns:a16="http://schemas.microsoft.com/office/drawing/2014/main" id="{409D06BA-0590-45B3-B65C-069831711D48}"/>
              </a:ext>
            </a:extLst>
          </p:cNvPr>
          <p:cNvSpPr>
            <a:spLocks noChangeArrowheads="1"/>
          </p:cNvSpPr>
          <p:nvPr/>
        </p:nvSpPr>
        <p:spPr bwMode="auto">
          <a:xfrm rot="16382751">
            <a:off x="9560719" y="2601119"/>
            <a:ext cx="533400" cy="1068388"/>
          </a:xfrm>
          <a:prstGeom prst="ellipse">
            <a:avLst/>
          </a:prstGeom>
          <a:solidFill>
            <a:srgbClr val="00C0BC">
              <a:alpha val="3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41" name="Oval 21">
            <a:extLst>
              <a:ext uri="{FF2B5EF4-FFF2-40B4-BE49-F238E27FC236}">
                <a16:creationId xmlns:a16="http://schemas.microsoft.com/office/drawing/2014/main" id="{BDACA468-E445-4819-8E1A-B599D5C34BE9}"/>
              </a:ext>
            </a:extLst>
          </p:cNvPr>
          <p:cNvSpPr>
            <a:spLocks noChangeArrowheads="1"/>
          </p:cNvSpPr>
          <p:nvPr/>
        </p:nvSpPr>
        <p:spPr bwMode="auto">
          <a:xfrm rot="15929733">
            <a:off x="9370220" y="1594645"/>
            <a:ext cx="385763" cy="841375"/>
          </a:xfrm>
          <a:prstGeom prst="ellipse">
            <a:avLst/>
          </a:prstGeom>
          <a:solidFill>
            <a:srgbClr val="00C0BC">
              <a:alpha val="3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42" name="Oval 22">
            <a:extLst>
              <a:ext uri="{FF2B5EF4-FFF2-40B4-BE49-F238E27FC236}">
                <a16:creationId xmlns:a16="http://schemas.microsoft.com/office/drawing/2014/main" id="{93612C25-A3B6-4263-9AFD-BA582B99EF13}"/>
              </a:ext>
            </a:extLst>
          </p:cNvPr>
          <p:cNvSpPr>
            <a:spLocks noChangeArrowheads="1"/>
          </p:cNvSpPr>
          <p:nvPr/>
        </p:nvSpPr>
        <p:spPr bwMode="auto">
          <a:xfrm>
            <a:off x="7315200" y="4572000"/>
            <a:ext cx="990600" cy="990600"/>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43" name="Oval 23">
            <a:extLst>
              <a:ext uri="{FF2B5EF4-FFF2-40B4-BE49-F238E27FC236}">
                <a16:creationId xmlns:a16="http://schemas.microsoft.com/office/drawing/2014/main" id="{B1DCB4CE-E25A-4E13-971B-096EAC5FA69B}"/>
              </a:ext>
            </a:extLst>
          </p:cNvPr>
          <p:cNvSpPr>
            <a:spLocks noChangeArrowheads="1"/>
          </p:cNvSpPr>
          <p:nvPr/>
        </p:nvSpPr>
        <p:spPr bwMode="auto">
          <a:xfrm>
            <a:off x="8001000" y="4038600"/>
            <a:ext cx="838200" cy="685800"/>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44" name="Oval 24">
            <a:extLst>
              <a:ext uri="{FF2B5EF4-FFF2-40B4-BE49-F238E27FC236}">
                <a16:creationId xmlns:a16="http://schemas.microsoft.com/office/drawing/2014/main" id="{878B67C8-188D-4124-90ED-8BA820A371CB}"/>
              </a:ext>
            </a:extLst>
          </p:cNvPr>
          <p:cNvSpPr>
            <a:spLocks noChangeArrowheads="1"/>
          </p:cNvSpPr>
          <p:nvPr/>
        </p:nvSpPr>
        <p:spPr bwMode="auto">
          <a:xfrm>
            <a:off x="8229600" y="3657600"/>
            <a:ext cx="914400" cy="533400"/>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45" name="Oval 25">
            <a:extLst>
              <a:ext uri="{FF2B5EF4-FFF2-40B4-BE49-F238E27FC236}">
                <a16:creationId xmlns:a16="http://schemas.microsoft.com/office/drawing/2014/main" id="{ECE7D8BD-661E-441D-AF4D-0E71502E84BB}"/>
              </a:ext>
            </a:extLst>
          </p:cNvPr>
          <p:cNvSpPr>
            <a:spLocks noChangeArrowheads="1"/>
          </p:cNvSpPr>
          <p:nvPr/>
        </p:nvSpPr>
        <p:spPr bwMode="auto">
          <a:xfrm>
            <a:off x="9220200" y="4038600"/>
            <a:ext cx="762000" cy="609600"/>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46" name="Oval 26">
            <a:extLst>
              <a:ext uri="{FF2B5EF4-FFF2-40B4-BE49-F238E27FC236}">
                <a16:creationId xmlns:a16="http://schemas.microsoft.com/office/drawing/2014/main" id="{078AFB79-4128-49BB-8C9C-55A15171CA58}"/>
              </a:ext>
            </a:extLst>
          </p:cNvPr>
          <p:cNvSpPr>
            <a:spLocks noChangeArrowheads="1"/>
          </p:cNvSpPr>
          <p:nvPr/>
        </p:nvSpPr>
        <p:spPr bwMode="auto">
          <a:xfrm>
            <a:off x="9144000" y="3124200"/>
            <a:ext cx="609600" cy="609600"/>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47" name="Oval 27">
            <a:extLst>
              <a:ext uri="{FF2B5EF4-FFF2-40B4-BE49-F238E27FC236}">
                <a16:creationId xmlns:a16="http://schemas.microsoft.com/office/drawing/2014/main" id="{2F4193A9-300C-4510-B2C6-3B43DBBDEF3C}"/>
              </a:ext>
            </a:extLst>
          </p:cNvPr>
          <p:cNvSpPr>
            <a:spLocks noChangeArrowheads="1"/>
          </p:cNvSpPr>
          <p:nvPr/>
        </p:nvSpPr>
        <p:spPr bwMode="auto">
          <a:xfrm>
            <a:off x="9448800" y="990600"/>
            <a:ext cx="990600" cy="762000"/>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48" name="Oval 28">
            <a:extLst>
              <a:ext uri="{FF2B5EF4-FFF2-40B4-BE49-F238E27FC236}">
                <a16:creationId xmlns:a16="http://schemas.microsoft.com/office/drawing/2014/main" id="{4A35A643-8037-487E-8C3B-6A2B31CF3F60}"/>
              </a:ext>
            </a:extLst>
          </p:cNvPr>
          <p:cNvSpPr>
            <a:spLocks noChangeArrowheads="1"/>
          </p:cNvSpPr>
          <p:nvPr/>
        </p:nvSpPr>
        <p:spPr bwMode="auto">
          <a:xfrm>
            <a:off x="8077200" y="2514600"/>
            <a:ext cx="1066800" cy="609600"/>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49" name="Oval 29">
            <a:extLst>
              <a:ext uri="{FF2B5EF4-FFF2-40B4-BE49-F238E27FC236}">
                <a16:creationId xmlns:a16="http://schemas.microsoft.com/office/drawing/2014/main" id="{BBAA283C-FA75-4C5E-BAF4-6CDA57C86DF0}"/>
              </a:ext>
            </a:extLst>
          </p:cNvPr>
          <p:cNvSpPr>
            <a:spLocks noChangeArrowheads="1"/>
          </p:cNvSpPr>
          <p:nvPr/>
        </p:nvSpPr>
        <p:spPr bwMode="auto">
          <a:xfrm>
            <a:off x="7467600" y="3429000"/>
            <a:ext cx="533400" cy="457200"/>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50" name="Oval 30">
            <a:extLst>
              <a:ext uri="{FF2B5EF4-FFF2-40B4-BE49-F238E27FC236}">
                <a16:creationId xmlns:a16="http://schemas.microsoft.com/office/drawing/2014/main" id="{42B58D6C-BAFE-4FD9-8FAA-781E1464C1FB}"/>
              </a:ext>
            </a:extLst>
          </p:cNvPr>
          <p:cNvSpPr>
            <a:spLocks noChangeArrowheads="1"/>
          </p:cNvSpPr>
          <p:nvPr/>
        </p:nvSpPr>
        <p:spPr bwMode="auto">
          <a:xfrm>
            <a:off x="7924800" y="3429000"/>
            <a:ext cx="838200" cy="457200"/>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51" name="Oval 31">
            <a:extLst>
              <a:ext uri="{FF2B5EF4-FFF2-40B4-BE49-F238E27FC236}">
                <a16:creationId xmlns:a16="http://schemas.microsoft.com/office/drawing/2014/main" id="{17C658DA-8D58-4ADE-8A28-4872DB2576DE}"/>
              </a:ext>
            </a:extLst>
          </p:cNvPr>
          <p:cNvSpPr>
            <a:spLocks noChangeArrowheads="1"/>
          </p:cNvSpPr>
          <p:nvPr/>
        </p:nvSpPr>
        <p:spPr bwMode="auto">
          <a:xfrm rot="21190246">
            <a:off x="8077200" y="1855788"/>
            <a:ext cx="990600" cy="430212"/>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52" name="Oval 32">
            <a:extLst>
              <a:ext uri="{FF2B5EF4-FFF2-40B4-BE49-F238E27FC236}">
                <a16:creationId xmlns:a16="http://schemas.microsoft.com/office/drawing/2014/main" id="{CCDCB2CD-AAC0-4560-8046-8058835C4BE7}"/>
              </a:ext>
            </a:extLst>
          </p:cNvPr>
          <p:cNvSpPr>
            <a:spLocks noChangeArrowheads="1"/>
          </p:cNvSpPr>
          <p:nvPr/>
        </p:nvSpPr>
        <p:spPr bwMode="auto">
          <a:xfrm rot="17624559">
            <a:off x="7893050" y="1377950"/>
            <a:ext cx="914400" cy="381000"/>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53" name="Oval 33">
            <a:extLst>
              <a:ext uri="{FF2B5EF4-FFF2-40B4-BE49-F238E27FC236}">
                <a16:creationId xmlns:a16="http://schemas.microsoft.com/office/drawing/2014/main" id="{C0BC6BAB-6810-4BF4-8456-08C2EDC5AD41}"/>
              </a:ext>
            </a:extLst>
          </p:cNvPr>
          <p:cNvSpPr>
            <a:spLocks noChangeArrowheads="1"/>
          </p:cNvSpPr>
          <p:nvPr/>
        </p:nvSpPr>
        <p:spPr bwMode="auto">
          <a:xfrm rot="17376281">
            <a:off x="8515350" y="1368425"/>
            <a:ext cx="762000" cy="304800"/>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54" name="Oval 34">
            <a:extLst>
              <a:ext uri="{FF2B5EF4-FFF2-40B4-BE49-F238E27FC236}">
                <a16:creationId xmlns:a16="http://schemas.microsoft.com/office/drawing/2014/main" id="{774A5D2B-D1C3-4B21-A049-E6408A142BFF}"/>
              </a:ext>
            </a:extLst>
          </p:cNvPr>
          <p:cNvSpPr>
            <a:spLocks noChangeArrowheads="1"/>
          </p:cNvSpPr>
          <p:nvPr/>
        </p:nvSpPr>
        <p:spPr bwMode="auto">
          <a:xfrm>
            <a:off x="8382000" y="2133600"/>
            <a:ext cx="838200" cy="457200"/>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156" name="Text Box 36">
            <a:extLst>
              <a:ext uri="{FF2B5EF4-FFF2-40B4-BE49-F238E27FC236}">
                <a16:creationId xmlns:a16="http://schemas.microsoft.com/office/drawing/2014/main" id="{C8A65594-5574-46A8-B2C1-3A977115E9E5}"/>
              </a:ext>
            </a:extLst>
          </p:cNvPr>
          <p:cNvSpPr txBox="1">
            <a:spLocks noChangeArrowheads="1"/>
          </p:cNvSpPr>
          <p:nvPr/>
        </p:nvSpPr>
        <p:spPr bwMode="auto">
          <a:xfrm>
            <a:off x="1752600" y="228600"/>
            <a:ext cx="4038600" cy="457200"/>
          </a:xfrm>
          <a:prstGeom prst="rect">
            <a:avLst/>
          </a:prstGeom>
          <a:noFill/>
          <a:ln>
            <a:noFill/>
          </a:ln>
          <a:effectLst>
            <a:outerShdw dist="17961" dir="2700000" algn="ctr" rotWithShape="0">
              <a:srgbClr val="FF66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altLang="en-US" sz="2400" b="1">
                <a:solidFill>
                  <a:srgbClr val="000000"/>
                </a:solidFill>
                <a:latin typeface="Times New Roman" panose="02020603050405020304" pitchFamily="18" charset="0"/>
                <a:cs typeface="Arial" panose="020B0604020202020204" pitchFamily="34" charset="0"/>
              </a:rPr>
              <a:t>Identify the following places</a:t>
            </a:r>
          </a:p>
        </p:txBody>
      </p:sp>
      <p:sp>
        <p:nvSpPr>
          <p:cNvPr id="5157" name="Line 37">
            <a:extLst>
              <a:ext uri="{FF2B5EF4-FFF2-40B4-BE49-F238E27FC236}">
                <a16:creationId xmlns:a16="http://schemas.microsoft.com/office/drawing/2014/main" id="{F6BC4F84-5F93-46C7-B745-F93AE8E6BA20}"/>
              </a:ext>
            </a:extLst>
          </p:cNvPr>
          <p:cNvSpPr>
            <a:spLocks noChangeShapeType="1"/>
          </p:cNvSpPr>
          <p:nvPr/>
        </p:nvSpPr>
        <p:spPr bwMode="auto">
          <a:xfrm>
            <a:off x="1828800" y="762000"/>
            <a:ext cx="388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aphicFrame>
        <p:nvGraphicFramePr>
          <p:cNvPr id="5310" name="Group 190">
            <a:extLst>
              <a:ext uri="{FF2B5EF4-FFF2-40B4-BE49-F238E27FC236}">
                <a16:creationId xmlns:a16="http://schemas.microsoft.com/office/drawing/2014/main" id="{2027FDCE-501A-41B0-A43B-B4B89BD3DA92}"/>
              </a:ext>
            </a:extLst>
          </p:cNvPr>
          <p:cNvGraphicFramePr>
            <a:graphicFrameLocks noGrp="1"/>
          </p:cNvGraphicFramePr>
          <p:nvPr>
            <p:ph/>
          </p:nvPr>
        </p:nvGraphicFramePr>
        <p:xfrm>
          <a:off x="1828800" y="762000"/>
          <a:ext cx="3962400" cy="5913438"/>
        </p:xfrm>
        <a:graphic>
          <a:graphicData uri="http://schemas.openxmlformats.org/drawingml/2006/table">
            <a:tbl>
              <a:tblPr/>
              <a:tblGrid>
                <a:gridCol w="1981200">
                  <a:extLst>
                    <a:ext uri="{9D8B030D-6E8A-4147-A177-3AD203B41FA5}">
                      <a16:colId xmlns:a16="http://schemas.microsoft.com/office/drawing/2014/main" val="3695331777"/>
                    </a:ext>
                  </a:extLst>
                </a:gridCol>
                <a:gridCol w="1981200">
                  <a:extLst>
                    <a:ext uri="{9D8B030D-6E8A-4147-A177-3AD203B41FA5}">
                      <a16:colId xmlns:a16="http://schemas.microsoft.com/office/drawing/2014/main" val="2275864983"/>
                    </a:ext>
                  </a:extLst>
                </a:gridCol>
              </a:tblGrid>
              <a:tr h="5794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Dead Sea</a:t>
                      </a:r>
                    </a:p>
                  </a:txBody>
                  <a:tcPr anchor="ctr" horzOverflow="overflow">
                    <a:lnL cap="flat">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Manasseh</a:t>
                      </a: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3868342657"/>
                  </a:ext>
                </a:extLst>
              </a:tr>
              <a:tr h="5794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Med Sea</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Simeon</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776232692"/>
                  </a:ext>
                </a:extLst>
              </a:tr>
              <a:tr h="5778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Sea of Chinnereth</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Judah</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674162393"/>
                  </a:ext>
                </a:extLst>
              </a:tr>
              <a:tr h="5794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Jordan River</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Benjamin</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197748727"/>
                  </a:ext>
                </a:extLst>
              </a:tr>
              <a:tr h="5794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Zered River</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Ephraim</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709296537"/>
                  </a:ext>
                </a:extLst>
              </a:tr>
              <a:tr h="5794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Arnon River</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Dan</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4267482287"/>
                  </a:ext>
                </a:extLst>
              </a:tr>
              <a:tr h="5794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Jabbok River</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Issachar</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583031893"/>
                  </a:ext>
                </a:extLst>
              </a:tr>
              <a:tr h="5778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Yarmuk River</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Zebulun</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757229153"/>
                  </a:ext>
                </a:extLst>
              </a:tr>
              <a:tr h="5794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Reuben</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Asher</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850505313"/>
                  </a:ext>
                </a:extLst>
              </a:tr>
              <a:tr h="5794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Gad</a:t>
                      </a:r>
                    </a:p>
                  </a:txBody>
                  <a:tcPr anchor="ctr"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cs typeface="Arial" panose="020B0604020202020204" pitchFamily="34" charset="0"/>
                        </a:rPr>
                        <a:t>Naphtali</a:t>
                      </a: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3249210285"/>
                  </a:ext>
                </a:extLst>
              </a:tr>
            </a:tbl>
          </a:graphicData>
        </a:graphic>
      </p:graphicFrame>
      <p:sp>
        <p:nvSpPr>
          <p:cNvPr id="5311" name="Line 191">
            <a:extLst>
              <a:ext uri="{FF2B5EF4-FFF2-40B4-BE49-F238E27FC236}">
                <a16:creationId xmlns:a16="http://schemas.microsoft.com/office/drawing/2014/main" id="{51D66B76-1B2E-4E83-9936-BE3DA0367C7F}"/>
              </a:ext>
            </a:extLst>
          </p:cNvPr>
          <p:cNvSpPr>
            <a:spLocks noChangeShapeType="1"/>
          </p:cNvSpPr>
          <p:nvPr/>
        </p:nvSpPr>
        <p:spPr bwMode="auto">
          <a:xfrm>
            <a:off x="3581400" y="762000"/>
            <a:ext cx="0" cy="5867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310"/>
                                        </p:tgtEl>
                                        <p:attrNameLst>
                                          <p:attrName>style.visibility</p:attrName>
                                        </p:attrNameLst>
                                      </p:cBhvr>
                                      <p:to>
                                        <p:strVal val="visible"/>
                                      </p:to>
                                    </p:set>
                                    <p:anim calcmode="lin" valueType="num">
                                      <p:cBhvr>
                                        <p:cTn id="7" dur="500" fill="hold"/>
                                        <p:tgtEl>
                                          <p:spTgt spid="5310"/>
                                        </p:tgtEl>
                                        <p:attrNameLst>
                                          <p:attrName>ppt_w</p:attrName>
                                        </p:attrNameLst>
                                      </p:cBhvr>
                                      <p:tavLst>
                                        <p:tav tm="0">
                                          <p:val>
                                            <p:fltVal val="0"/>
                                          </p:val>
                                        </p:tav>
                                        <p:tav tm="100000">
                                          <p:val>
                                            <p:strVal val="#ppt_w"/>
                                          </p:val>
                                        </p:tav>
                                      </p:tavLst>
                                    </p:anim>
                                    <p:anim calcmode="lin" valueType="num">
                                      <p:cBhvr>
                                        <p:cTn id="8" dur="500" fill="hold"/>
                                        <p:tgtEl>
                                          <p:spTgt spid="531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5339"/>
                                        </p:tgtEl>
                                        <p:attrNameLst>
                                          <p:attrName>style.visibility</p:attrName>
                                        </p:attrNameLst>
                                      </p:cBhvr>
                                      <p:to>
                                        <p:strVal val="visible"/>
                                      </p:to>
                                    </p:set>
                                    <p:animEffect transition="in" filter="wipe(left)">
                                      <p:cBhvr>
                                        <p:cTn id="13" dur="2000"/>
                                        <p:tgtEl>
                                          <p:spTgt spid="53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5134"/>
                                        </p:tgtEl>
                                        <p:attrNameLst>
                                          <p:attrName>style.visibility</p:attrName>
                                        </p:attrNameLst>
                                      </p:cBhvr>
                                      <p:to>
                                        <p:strVal val="visible"/>
                                      </p:to>
                                    </p:set>
                                    <p:animEffect transition="in" filter="dissolve">
                                      <p:cBhvr>
                                        <p:cTn id="18" dur="500"/>
                                        <p:tgtEl>
                                          <p:spTgt spid="513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338"/>
                                        </p:tgtEl>
                                        <p:attrNameLst>
                                          <p:attrName>style.visibility</p:attrName>
                                        </p:attrNameLst>
                                      </p:cBhvr>
                                      <p:to>
                                        <p:strVal val="visible"/>
                                      </p:to>
                                    </p:set>
                                    <p:animEffect transition="in" filter="wipe(left)">
                                      <p:cBhvr>
                                        <p:cTn id="23" dur="2000"/>
                                        <p:tgtEl>
                                          <p:spTgt spid="533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5135"/>
                                        </p:tgtEl>
                                        <p:attrNameLst>
                                          <p:attrName>style.visibility</p:attrName>
                                        </p:attrNameLst>
                                      </p:cBhvr>
                                      <p:to>
                                        <p:strVal val="visible"/>
                                      </p:to>
                                    </p:set>
                                    <p:animEffect transition="in" filter="dissolve">
                                      <p:cBhvr>
                                        <p:cTn id="28" dur="500"/>
                                        <p:tgtEl>
                                          <p:spTgt spid="5135"/>
                                        </p:tgtEl>
                                      </p:cBhvr>
                                    </p:animEffect>
                                  </p:childTnLst>
                                </p:cTn>
                              </p:par>
                              <p:par>
                                <p:cTn id="29" presetID="9" presetClass="exit" presetSubtype="0" fill="hold" nodeType="withEffect">
                                  <p:stCondLst>
                                    <p:cond delay="0"/>
                                  </p:stCondLst>
                                  <p:childTnLst>
                                    <p:animEffect transition="out" filter="dissolve">
                                      <p:cBhvr>
                                        <p:cTn id="30" dur="500"/>
                                        <p:tgtEl>
                                          <p:spTgt spid="5134"/>
                                        </p:tgtEl>
                                      </p:cBhvr>
                                    </p:animEffect>
                                    <p:set>
                                      <p:cBhvr>
                                        <p:cTn id="31" dur="1" fill="hold">
                                          <p:stCondLst>
                                            <p:cond delay="499"/>
                                          </p:stCondLst>
                                        </p:cTn>
                                        <p:tgtEl>
                                          <p:spTgt spid="5134"/>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5315"/>
                                        </p:tgtEl>
                                        <p:attrNameLst>
                                          <p:attrName>style.visibility</p:attrName>
                                        </p:attrNameLst>
                                      </p:cBhvr>
                                      <p:to>
                                        <p:strVal val="visible"/>
                                      </p:to>
                                    </p:set>
                                    <p:animEffect transition="in" filter="wipe(left)">
                                      <p:cBhvr>
                                        <p:cTn id="36" dur="2000"/>
                                        <p:tgtEl>
                                          <p:spTgt spid="531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5136"/>
                                        </p:tgtEl>
                                        <p:attrNameLst>
                                          <p:attrName>style.visibility</p:attrName>
                                        </p:attrNameLst>
                                      </p:cBhvr>
                                      <p:to>
                                        <p:strVal val="visible"/>
                                      </p:to>
                                    </p:set>
                                    <p:animEffect transition="in" filter="dissolve">
                                      <p:cBhvr>
                                        <p:cTn id="41" dur="500"/>
                                        <p:tgtEl>
                                          <p:spTgt spid="5136"/>
                                        </p:tgtEl>
                                      </p:cBhvr>
                                    </p:animEffect>
                                  </p:childTnLst>
                                </p:cTn>
                              </p:par>
                              <p:par>
                                <p:cTn id="42" presetID="9" presetClass="exit" presetSubtype="0" fill="hold" nodeType="withEffect">
                                  <p:stCondLst>
                                    <p:cond delay="0"/>
                                  </p:stCondLst>
                                  <p:childTnLst>
                                    <p:animEffect transition="out" filter="dissolve">
                                      <p:cBhvr>
                                        <p:cTn id="43" dur="500"/>
                                        <p:tgtEl>
                                          <p:spTgt spid="5135"/>
                                        </p:tgtEl>
                                      </p:cBhvr>
                                    </p:animEffect>
                                    <p:set>
                                      <p:cBhvr>
                                        <p:cTn id="44" dur="1" fill="hold">
                                          <p:stCondLst>
                                            <p:cond delay="499"/>
                                          </p:stCondLst>
                                        </p:cTn>
                                        <p:tgtEl>
                                          <p:spTgt spid="5135"/>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5337"/>
                                        </p:tgtEl>
                                        <p:attrNameLst>
                                          <p:attrName>style.visibility</p:attrName>
                                        </p:attrNameLst>
                                      </p:cBhvr>
                                      <p:to>
                                        <p:strVal val="visible"/>
                                      </p:to>
                                    </p:set>
                                    <p:animEffect transition="in" filter="wipe(left)">
                                      <p:cBhvr>
                                        <p:cTn id="49" dur="2000"/>
                                        <p:tgtEl>
                                          <p:spTgt spid="533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5137"/>
                                        </p:tgtEl>
                                        <p:attrNameLst>
                                          <p:attrName>style.visibility</p:attrName>
                                        </p:attrNameLst>
                                      </p:cBhvr>
                                      <p:to>
                                        <p:strVal val="visible"/>
                                      </p:to>
                                    </p:set>
                                    <p:animEffect transition="in" filter="dissolve">
                                      <p:cBhvr>
                                        <p:cTn id="54" dur="500"/>
                                        <p:tgtEl>
                                          <p:spTgt spid="5137"/>
                                        </p:tgtEl>
                                      </p:cBhvr>
                                    </p:animEffect>
                                  </p:childTnLst>
                                </p:cTn>
                              </p:par>
                              <p:par>
                                <p:cTn id="55" presetID="9" presetClass="exit" presetSubtype="0" fill="hold" nodeType="withEffect">
                                  <p:stCondLst>
                                    <p:cond delay="0"/>
                                  </p:stCondLst>
                                  <p:childTnLst>
                                    <p:animEffect transition="out" filter="dissolve">
                                      <p:cBhvr>
                                        <p:cTn id="56" dur="500"/>
                                        <p:tgtEl>
                                          <p:spTgt spid="5136"/>
                                        </p:tgtEl>
                                      </p:cBhvr>
                                    </p:animEffect>
                                    <p:set>
                                      <p:cBhvr>
                                        <p:cTn id="57" dur="1" fill="hold">
                                          <p:stCondLst>
                                            <p:cond delay="499"/>
                                          </p:stCondLst>
                                        </p:cTn>
                                        <p:tgtEl>
                                          <p:spTgt spid="5136"/>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5340"/>
                                        </p:tgtEl>
                                        <p:attrNameLst>
                                          <p:attrName>style.visibility</p:attrName>
                                        </p:attrNameLst>
                                      </p:cBhvr>
                                      <p:to>
                                        <p:strVal val="visible"/>
                                      </p:to>
                                    </p:set>
                                    <p:animEffect transition="in" filter="wipe(left)">
                                      <p:cBhvr>
                                        <p:cTn id="62" dur="2000"/>
                                        <p:tgtEl>
                                          <p:spTgt spid="534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nodeType="clickEffect">
                                  <p:stCondLst>
                                    <p:cond delay="0"/>
                                  </p:stCondLst>
                                  <p:childTnLst>
                                    <p:set>
                                      <p:cBhvr>
                                        <p:cTn id="66" dur="1" fill="hold">
                                          <p:stCondLst>
                                            <p:cond delay="0"/>
                                          </p:stCondLst>
                                        </p:cTn>
                                        <p:tgtEl>
                                          <p:spTgt spid="5138"/>
                                        </p:tgtEl>
                                        <p:attrNameLst>
                                          <p:attrName>style.visibility</p:attrName>
                                        </p:attrNameLst>
                                      </p:cBhvr>
                                      <p:to>
                                        <p:strVal val="visible"/>
                                      </p:to>
                                    </p:set>
                                    <p:animEffect transition="in" filter="dissolve">
                                      <p:cBhvr>
                                        <p:cTn id="67" dur="500"/>
                                        <p:tgtEl>
                                          <p:spTgt spid="5138"/>
                                        </p:tgtEl>
                                      </p:cBhvr>
                                    </p:animEffect>
                                  </p:childTnLst>
                                </p:cTn>
                              </p:par>
                              <p:par>
                                <p:cTn id="68" presetID="9" presetClass="exit" presetSubtype="0" fill="hold" nodeType="withEffect">
                                  <p:stCondLst>
                                    <p:cond delay="0"/>
                                  </p:stCondLst>
                                  <p:childTnLst>
                                    <p:animEffect transition="out" filter="dissolve">
                                      <p:cBhvr>
                                        <p:cTn id="69" dur="500"/>
                                        <p:tgtEl>
                                          <p:spTgt spid="5137"/>
                                        </p:tgtEl>
                                      </p:cBhvr>
                                    </p:animEffect>
                                    <p:set>
                                      <p:cBhvr>
                                        <p:cTn id="70" dur="1" fill="hold">
                                          <p:stCondLst>
                                            <p:cond delay="499"/>
                                          </p:stCondLst>
                                        </p:cTn>
                                        <p:tgtEl>
                                          <p:spTgt spid="5137"/>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5341"/>
                                        </p:tgtEl>
                                        <p:attrNameLst>
                                          <p:attrName>style.visibility</p:attrName>
                                        </p:attrNameLst>
                                      </p:cBhvr>
                                      <p:to>
                                        <p:strVal val="visible"/>
                                      </p:to>
                                    </p:set>
                                    <p:animEffect transition="in" filter="wipe(left)">
                                      <p:cBhvr>
                                        <p:cTn id="75" dur="2000"/>
                                        <p:tgtEl>
                                          <p:spTgt spid="534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5139"/>
                                        </p:tgtEl>
                                        <p:attrNameLst>
                                          <p:attrName>style.visibility</p:attrName>
                                        </p:attrNameLst>
                                      </p:cBhvr>
                                      <p:to>
                                        <p:strVal val="visible"/>
                                      </p:to>
                                    </p:set>
                                    <p:animEffect transition="in" filter="dissolve">
                                      <p:cBhvr>
                                        <p:cTn id="80" dur="500"/>
                                        <p:tgtEl>
                                          <p:spTgt spid="5139"/>
                                        </p:tgtEl>
                                      </p:cBhvr>
                                    </p:animEffect>
                                  </p:childTnLst>
                                </p:cTn>
                              </p:par>
                              <p:par>
                                <p:cTn id="81" presetID="9" presetClass="exit" presetSubtype="0" fill="hold" nodeType="withEffect">
                                  <p:stCondLst>
                                    <p:cond delay="0"/>
                                  </p:stCondLst>
                                  <p:childTnLst>
                                    <p:animEffect transition="out" filter="dissolve">
                                      <p:cBhvr>
                                        <p:cTn id="82" dur="500"/>
                                        <p:tgtEl>
                                          <p:spTgt spid="5138"/>
                                        </p:tgtEl>
                                      </p:cBhvr>
                                    </p:animEffect>
                                    <p:set>
                                      <p:cBhvr>
                                        <p:cTn id="83" dur="1" fill="hold">
                                          <p:stCondLst>
                                            <p:cond delay="499"/>
                                          </p:stCondLst>
                                        </p:cTn>
                                        <p:tgtEl>
                                          <p:spTgt spid="5138"/>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nodeType="clickEffect">
                                  <p:stCondLst>
                                    <p:cond delay="0"/>
                                  </p:stCondLst>
                                  <p:childTnLst>
                                    <p:set>
                                      <p:cBhvr>
                                        <p:cTn id="87" dur="1" fill="hold">
                                          <p:stCondLst>
                                            <p:cond delay="0"/>
                                          </p:stCondLst>
                                        </p:cTn>
                                        <p:tgtEl>
                                          <p:spTgt spid="5342"/>
                                        </p:tgtEl>
                                        <p:attrNameLst>
                                          <p:attrName>style.visibility</p:attrName>
                                        </p:attrNameLst>
                                      </p:cBhvr>
                                      <p:to>
                                        <p:strVal val="visible"/>
                                      </p:to>
                                    </p:set>
                                    <p:animEffect transition="in" filter="wipe(left)">
                                      <p:cBhvr>
                                        <p:cTn id="88" dur="2000"/>
                                        <p:tgtEl>
                                          <p:spTgt spid="534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5140"/>
                                        </p:tgtEl>
                                        <p:attrNameLst>
                                          <p:attrName>style.visibility</p:attrName>
                                        </p:attrNameLst>
                                      </p:cBhvr>
                                      <p:to>
                                        <p:strVal val="visible"/>
                                      </p:to>
                                    </p:set>
                                    <p:animEffect transition="in" filter="dissolve">
                                      <p:cBhvr>
                                        <p:cTn id="93" dur="500"/>
                                        <p:tgtEl>
                                          <p:spTgt spid="5140"/>
                                        </p:tgtEl>
                                      </p:cBhvr>
                                    </p:animEffect>
                                  </p:childTnLst>
                                </p:cTn>
                              </p:par>
                              <p:par>
                                <p:cTn id="94" presetID="9" presetClass="exit" presetSubtype="0" fill="hold" nodeType="withEffect">
                                  <p:stCondLst>
                                    <p:cond delay="0"/>
                                  </p:stCondLst>
                                  <p:childTnLst>
                                    <p:animEffect transition="out" filter="dissolve">
                                      <p:cBhvr>
                                        <p:cTn id="95" dur="500"/>
                                        <p:tgtEl>
                                          <p:spTgt spid="5139"/>
                                        </p:tgtEl>
                                      </p:cBhvr>
                                    </p:animEffect>
                                    <p:set>
                                      <p:cBhvr>
                                        <p:cTn id="96" dur="1" fill="hold">
                                          <p:stCondLst>
                                            <p:cond delay="499"/>
                                          </p:stCondLst>
                                        </p:cTn>
                                        <p:tgtEl>
                                          <p:spTgt spid="5139"/>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22" presetClass="entr" presetSubtype="8" fill="hold" nodeType="clickEffect">
                                  <p:stCondLst>
                                    <p:cond delay="0"/>
                                  </p:stCondLst>
                                  <p:childTnLst>
                                    <p:set>
                                      <p:cBhvr>
                                        <p:cTn id="100" dur="1" fill="hold">
                                          <p:stCondLst>
                                            <p:cond delay="0"/>
                                          </p:stCondLst>
                                        </p:cTn>
                                        <p:tgtEl>
                                          <p:spTgt spid="5343"/>
                                        </p:tgtEl>
                                        <p:attrNameLst>
                                          <p:attrName>style.visibility</p:attrName>
                                        </p:attrNameLst>
                                      </p:cBhvr>
                                      <p:to>
                                        <p:strVal val="visible"/>
                                      </p:to>
                                    </p:set>
                                    <p:animEffect transition="in" filter="wipe(left)">
                                      <p:cBhvr>
                                        <p:cTn id="101" dur="2000"/>
                                        <p:tgtEl>
                                          <p:spTgt spid="5343"/>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nodeType="clickEffect">
                                  <p:stCondLst>
                                    <p:cond delay="0"/>
                                  </p:stCondLst>
                                  <p:childTnLst>
                                    <p:set>
                                      <p:cBhvr>
                                        <p:cTn id="105" dur="1" fill="hold">
                                          <p:stCondLst>
                                            <p:cond delay="0"/>
                                          </p:stCondLst>
                                        </p:cTn>
                                        <p:tgtEl>
                                          <p:spTgt spid="5141"/>
                                        </p:tgtEl>
                                        <p:attrNameLst>
                                          <p:attrName>style.visibility</p:attrName>
                                        </p:attrNameLst>
                                      </p:cBhvr>
                                      <p:to>
                                        <p:strVal val="visible"/>
                                      </p:to>
                                    </p:set>
                                    <p:animEffect transition="in" filter="dissolve">
                                      <p:cBhvr>
                                        <p:cTn id="106" dur="500"/>
                                        <p:tgtEl>
                                          <p:spTgt spid="5141"/>
                                        </p:tgtEl>
                                      </p:cBhvr>
                                    </p:animEffect>
                                  </p:childTnLst>
                                </p:cTn>
                              </p:par>
                              <p:par>
                                <p:cTn id="107" presetID="9" presetClass="exit" presetSubtype="0" fill="hold" nodeType="withEffect">
                                  <p:stCondLst>
                                    <p:cond delay="0"/>
                                  </p:stCondLst>
                                  <p:childTnLst>
                                    <p:animEffect transition="out" filter="dissolve">
                                      <p:cBhvr>
                                        <p:cTn id="108" dur="500"/>
                                        <p:tgtEl>
                                          <p:spTgt spid="5140"/>
                                        </p:tgtEl>
                                      </p:cBhvr>
                                    </p:animEffect>
                                    <p:set>
                                      <p:cBhvr>
                                        <p:cTn id="109" dur="1" fill="hold">
                                          <p:stCondLst>
                                            <p:cond delay="499"/>
                                          </p:stCondLst>
                                        </p:cTn>
                                        <p:tgtEl>
                                          <p:spTgt spid="5140"/>
                                        </p:tgtEl>
                                        <p:attrNameLst>
                                          <p:attrName>style.visibility</p:attrName>
                                        </p:attrNameLst>
                                      </p:cBhvr>
                                      <p:to>
                                        <p:strVal val="hidden"/>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2" presetClass="entr" presetSubtype="8" fill="hold" nodeType="clickEffect">
                                  <p:stCondLst>
                                    <p:cond delay="0"/>
                                  </p:stCondLst>
                                  <p:childTnLst>
                                    <p:set>
                                      <p:cBhvr>
                                        <p:cTn id="113" dur="1" fill="hold">
                                          <p:stCondLst>
                                            <p:cond delay="0"/>
                                          </p:stCondLst>
                                        </p:cTn>
                                        <p:tgtEl>
                                          <p:spTgt spid="5344"/>
                                        </p:tgtEl>
                                        <p:attrNameLst>
                                          <p:attrName>style.visibility</p:attrName>
                                        </p:attrNameLst>
                                      </p:cBhvr>
                                      <p:to>
                                        <p:strVal val="visible"/>
                                      </p:to>
                                    </p:set>
                                    <p:animEffect transition="in" filter="wipe(left)">
                                      <p:cBhvr>
                                        <p:cTn id="114" dur="2000"/>
                                        <p:tgtEl>
                                          <p:spTgt spid="5344"/>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9" presetClass="entr" presetSubtype="0" fill="hold" nodeType="clickEffect">
                                  <p:stCondLst>
                                    <p:cond delay="0"/>
                                  </p:stCondLst>
                                  <p:childTnLst>
                                    <p:set>
                                      <p:cBhvr>
                                        <p:cTn id="118" dur="1" fill="hold">
                                          <p:stCondLst>
                                            <p:cond delay="0"/>
                                          </p:stCondLst>
                                        </p:cTn>
                                        <p:tgtEl>
                                          <p:spTgt spid="5145"/>
                                        </p:tgtEl>
                                        <p:attrNameLst>
                                          <p:attrName>style.visibility</p:attrName>
                                        </p:attrNameLst>
                                      </p:cBhvr>
                                      <p:to>
                                        <p:strVal val="visible"/>
                                      </p:to>
                                    </p:set>
                                    <p:animEffect transition="in" filter="dissolve">
                                      <p:cBhvr>
                                        <p:cTn id="119" dur="500"/>
                                        <p:tgtEl>
                                          <p:spTgt spid="5145"/>
                                        </p:tgtEl>
                                      </p:cBhvr>
                                    </p:animEffect>
                                  </p:childTnLst>
                                </p:cTn>
                              </p:par>
                              <p:par>
                                <p:cTn id="120" presetID="9" presetClass="exit" presetSubtype="0" fill="hold" nodeType="withEffect">
                                  <p:stCondLst>
                                    <p:cond delay="0"/>
                                  </p:stCondLst>
                                  <p:childTnLst>
                                    <p:animEffect transition="out" filter="dissolve">
                                      <p:cBhvr>
                                        <p:cTn id="121" dur="500"/>
                                        <p:tgtEl>
                                          <p:spTgt spid="5141"/>
                                        </p:tgtEl>
                                      </p:cBhvr>
                                    </p:animEffect>
                                    <p:set>
                                      <p:cBhvr>
                                        <p:cTn id="122" dur="1" fill="hold">
                                          <p:stCondLst>
                                            <p:cond delay="499"/>
                                          </p:stCondLst>
                                        </p:cTn>
                                        <p:tgtEl>
                                          <p:spTgt spid="5141"/>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8" fill="hold" nodeType="clickEffect">
                                  <p:stCondLst>
                                    <p:cond delay="0"/>
                                  </p:stCondLst>
                                  <p:childTnLst>
                                    <p:set>
                                      <p:cBhvr>
                                        <p:cTn id="126" dur="1" fill="hold">
                                          <p:stCondLst>
                                            <p:cond delay="0"/>
                                          </p:stCondLst>
                                        </p:cTn>
                                        <p:tgtEl>
                                          <p:spTgt spid="5345"/>
                                        </p:tgtEl>
                                        <p:attrNameLst>
                                          <p:attrName>style.visibility</p:attrName>
                                        </p:attrNameLst>
                                      </p:cBhvr>
                                      <p:to>
                                        <p:strVal val="visible"/>
                                      </p:to>
                                    </p:set>
                                    <p:animEffect transition="in" filter="wipe(left)">
                                      <p:cBhvr>
                                        <p:cTn id="127" dur="2000"/>
                                        <p:tgtEl>
                                          <p:spTgt spid="534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9" presetClass="entr" presetSubtype="0" fill="hold" nodeType="clickEffect">
                                  <p:stCondLst>
                                    <p:cond delay="0"/>
                                  </p:stCondLst>
                                  <p:childTnLst>
                                    <p:set>
                                      <p:cBhvr>
                                        <p:cTn id="131" dur="1" fill="hold">
                                          <p:stCondLst>
                                            <p:cond delay="0"/>
                                          </p:stCondLst>
                                        </p:cTn>
                                        <p:tgtEl>
                                          <p:spTgt spid="5146"/>
                                        </p:tgtEl>
                                        <p:attrNameLst>
                                          <p:attrName>style.visibility</p:attrName>
                                        </p:attrNameLst>
                                      </p:cBhvr>
                                      <p:to>
                                        <p:strVal val="visible"/>
                                      </p:to>
                                    </p:set>
                                    <p:animEffect transition="in" filter="dissolve">
                                      <p:cBhvr>
                                        <p:cTn id="132" dur="500"/>
                                        <p:tgtEl>
                                          <p:spTgt spid="5146"/>
                                        </p:tgtEl>
                                      </p:cBhvr>
                                    </p:animEffect>
                                  </p:childTnLst>
                                </p:cTn>
                              </p:par>
                              <p:par>
                                <p:cTn id="133" presetID="9" presetClass="exit" presetSubtype="0" fill="hold" nodeType="withEffect">
                                  <p:stCondLst>
                                    <p:cond delay="0"/>
                                  </p:stCondLst>
                                  <p:childTnLst>
                                    <p:animEffect transition="out" filter="dissolve">
                                      <p:cBhvr>
                                        <p:cTn id="134" dur="500"/>
                                        <p:tgtEl>
                                          <p:spTgt spid="5145"/>
                                        </p:tgtEl>
                                      </p:cBhvr>
                                    </p:animEffect>
                                    <p:set>
                                      <p:cBhvr>
                                        <p:cTn id="135" dur="1" fill="hold">
                                          <p:stCondLst>
                                            <p:cond delay="499"/>
                                          </p:stCondLst>
                                        </p:cTn>
                                        <p:tgtEl>
                                          <p:spTgt spid="5145"/>
                                        </p:tgtEl>
                                        <p:attrNameLst>
                                          <p:attrName>style.visibility</p:attrName>
                                        </p:attrNameLst>
                                      </p:cBhvr>
                                      <p:to>
                                        <p:strVal val="hidden"/>
                                      </p:to>
                                    </p:se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8" fill="hold" nodeType="clickEffect">
                                  <p:stCondLst>
                                    <p:cond delay="0"/>
                                  </p:stCondLst>
                                  <p:childTnLst>
                                    <p:set>
                                      <p:cBhvr>
                                        <p:cTn id="139" dur="1" fill="hold">
                                          <p:stCondLst>
                                            <p:cond delay="0"/>
                                          </p:stCondLst>
                                        </p:cTn>
                                        <p:tgtEl>
                                          <p:spTgt spid="5336"/>
                                        </p:tgtEl>
                                        <p:attrNameLst>
                                          <p:attrName>style.visibility</p:attrName>
                                        </p:attrNameLst>
                                      </p:cBhvr>
                                      <p:to>
                                        <p:strVal val="visible"/>
                                      </p:to>
                                    </p:set>
                                    <p:animEffect transition="in" filter="wipe(left)">
                                      <p:cBhvr>
                                        <p:cTn id="140" dur="2000"/>
                                        <p:tgtEl>
                                          <p:spTgt spid="533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9" presetClass="entr" presetSubtype="0" fill="hold" nodeType="clickEffect">
                                  <p:stCondLst>
                                    <p:cond delay="0"/>
                                  </p:stCondLst>
                                  <p:childTnLst>
                                    <p:set>
                                      <p:cBhvr>
                                        <p:cTn id="144" dur="1" fill="hold">
                                          <p:stCondLst>
                                            <p:cond delay="0"/>
                                          </p:stCondLst>
                                        </p:cTn>
                                        <p:tgtEl>
                                          <p:spTgt spid="5147"/>
                                        </p:tgtEl>
                                        <p:attrNameLst>
                                          <p:attrName>style.visibility</p:attrName>
                                        </p:attrNameLst>
                                      </p:cBhvr>
                                      <p:to>
                                        <p:strVal val="visible"/>
                                      </p:to>
                                    </p:set>
                                    <p:animEffect transition="in" filter="dissolve">
                                      <p:cBhvr>
                                        <p:cTn id="145" dur="500"/>
                                        <p:tgtEl>
                                          <p:spTgt spid="5147"/>
                                        </p:tgtEl>
                                      </p:cBhvr>
                                    </p:animEffect>
                                  </p:childTnLst>
                                </p:cTn>
                              </p:par>
                              <p:par>
                                <p:cTn id="146" presetID="9" presetClass="entr" presetSubtype="0" fill="hold" nodeType="withEffect">
                                  <p:stCondLst>
                                    <p:cond delay="0"/>
                                  </p:stCondLst>
                                  <p:childTnLst>
                                    <p:set>
                                      <p:cBhvr>
                                        <p:cTn id="147" dur="1" fill="hold">
                                          <p:stCondLst>
                                            <p:cond delay="0"/>
                                          </p:stCondLst>
                                        </p:cTn>
                                        <p:tgtEl>
                                          <p:spTgt spid="5148"/>
                                        </p:tgtEl>
                                        <p:attrNameLst>
                                          <p:attrName>style.visibility</p:attrName>
                                        </p:attrNameLst>
                                      </p:cBhvr>
                                      <p:to>
                                        <p:strVal val="visible"/>
                                      </p:to>
                                    </p:set>
                                    <p:animEffect transition="in" filter="dissolve">
                                      <p:cBhvr>
                                        <p:cTn id="148" dur="500"/>
                                        <p:tgtEl>
                                          <p:spTgt spid="5148"/>
                                        </p:tgtEl>
                                      </p:cBhvr>
                                    </p:animEffect>
                                  </p:childTnLst>
                                </p:cTn>
                              </p:par>
                              <p:par>
                                <p:cTn id="149" presetID="9" presetClass="exit" presetSubtype="0" fill="hold" nodeType="withEffect">
                                  <p:stCondLst>
                                    <p:cond delay="0"/>
                                  </p:stCondLst>
                                  <p:childTnLst>
                                    <p:animEffect transition="out" filter="dissolve">
                                      <p:cBhvr>
                                        <p:cTn id="150" dur="500"/>
                                        <p:tgtEl>
                                          <p:spTgt spid="5146"/>
                                        </p:tgtEl>
                                      </p:cBhvr>
                                    </p:animEffect>
                                    <p:set>
                                      <p:cBhvr>
                                        <p:cTn id="151" dur="1" fill="hold">
                                          <p:stCondLst>
                                            <p:cond delay="499"/>
                                          </p:stCondLst>
                                        </p:cTn>
                                        <p:tgtEl>
                                          <p:spTgt spid="5146"/>
                                        </p:tgtEl>
                                        <p:attrNameLst>
                                          <p:attrName>style.visibility</p:attrName>
                                        </p:attrNameLst>
                                      </p:cBhvr>
                                      <p:to>
                                        <p:strVal val="hidden"/>
                                      </p:to>
                                    </p:se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2" presetClass="entr" presetSubtype="8" fill="hold" nodeType="clickEffect">
                                  <p:stCondLst>
                                    <p:cond delay="0"/>
                                  </p:stCondLst>
                                  <p:childTnLst>
                                    <p:set>
                                      <p:cBhvr>
                                        <p:cTn id="155" dur="1" fill="hold">
                                          <p:stCondLst>
                                            <p:cond delay="0"/>
                                          </p:stCondLst>
                                        </p:cTn>
                                        <p:tgtEl>
                                          <p:spTgt spid="5335"/>
                                        </p:tgtEl>
                                        <p:attrNameLst>
                                          <p:attrName>style.visibility</p:attrName>
                                        </p:attrNameLst>
                                      </p:cBhvr>
                                      <p:to>
                                        <p:strVal val="visible"/>
                                      </p:to>
                                    </p:set>
                                    <p:animEffect transition="in" filter="wipe(left)">
                                      <p:cBhvr>
                                        <p:cTn id="156" dur="2000"/>
                                        <p:tgtEl>
                                          <p:spTgt spid="5335"/>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9" presetClass="entr" presetSubtype="0" fill="hold" nodeType="clickEffect">
                                  <p:stCondLst>
                                    <p:cond delay="0"/>
                                  </p:stCondLst>
                                  <p:childTnLst>
                                    <p:set>
                                      <p:cBhvr>
                                        <p:cTn id="160" dur="1" fill="hold">
                                          <p:stCondLst>
                                            <p:cond delay="0"/>
                                          </p:stCondLst>
                                        </p:cTn>
                                        <p:tgtEl>
                                          <p:spTgt spid="5142"/>
                                        </p:tgtEl>
                                        <p:attrNameLst>
                                          <p:attrName>style.visibility</p:attrName>
                                        </p:attrNameLst>
                                      </p:cBhvr>
                                      <p:to>
                                        <p:strVal val="visible"/>
                                      </p:to>
                                    </p:set>
                                    <p:animEffect transition="in" filter="dissolve">
                                      <p:cBhvr>
                                        <p:cTn id="161" dur="500"/>
                                        <p:tgtEl>
                                          <p:spTgt spid="5142"/>
                                        </p:tgtEl>
                                      </p:cBhvr>
                                    </p:animEffect>
                                  </p:childTnLst>
                                </p:cTn>
                              </p:par>
                              <p:par>
                                <p:cTn id="162" presetID="9" presetClass="exit" presetSubtype="0" fill="hold" nodeType="withEffect">
                                  <p:stCondLst>
                                    <p:cond delay="0"/>
                                  </p:stCondLst>
                                  <p:childTnLst>
                                    <p:animEffect transition="out" filter="dissolve">
                                      <p:cBhvr>
                                        <p:cTn id="163" dur="500"/>
                                        <p:tgtEl>
                                          <p:spTgt spid="5147"/>
                                        </p:tgtEl>
                                      </p:cBhvr>
                                    </p:animEffect>
                                    <p:set>
                                      <p:cBhvr>
                                        <p:cTn id="164" dur="1" fill="hold">
                                          <p:stCondLst>
                                            <p:cond delay="499"/>
                                          </p:stCondLst>
                                        </p:cTn>
                                        <p:tgtEl>
                                          <p:spTgt spid="5147"/>
                                        </p:tgtEl>
                                        <p:attrNameLst>
                                          <p:attrName>style.visibility</p:attrName>
                                        </p:attrNameLst>
                                      </p:cBhvr>
                                      <p:to>
                                        <p:strVal val="hidden"/>
                                      </p:to>
                                    </p:set>
                                  </p:childTnLst>
                                </p:cTn>
                              </p:par>
                              <p:par>
                                <p:cTn id="165" presetID="9" presetClass="exit" presetSubtype="0" fill="hold" nodeType="withEffect">
                                  <p:stCondLst>
                                    <p:cond delay="0"/>
                                  </p:stCondLst>
                                  <p:childTnLst>
                                    <p:animEffect transition="out" filter="dissolve">
                                      <p:cBhvr>
                                        <p:cTn id="166" dur="500"/>
                                        <p:tgtEl>
                                          <p:spTgt spid="5148"/>
                                        </p:tgtEl>
                                      </p:cBhvr>
                                    </p:animEffect>
                                    <p:set>
                                      <p:cBhvr>
                                        <p:cTn id="167" dur="1" fill="hold">
                                          <p:stCondLst>
                                            <p:cond delay="499"/>
                                          </p:stCondLst>
                                        </p:cTn>
                                        <p:tgtEl>
                                          <p:spTgt spid="5148"/>
                                        </p:tgtEl>
                                        <p:attrNameLst>
                                          <p:attrName>style.visibility</p:attrName>
                                        </p:attrNameLst>
                                      </p:cBhvr>
                                      <p:to>
                                        <p:strVal val="hidden"/>
                                      </p:to>
                                    </p:se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22" presetClass="entr" presetSubtype="8" fill="hold" nodeType="clickEffect">
                                  <p:stCondLst>
                                    <p:cond delay="0"/>
                                  </p:stCondLst>
                                  <p:childTnLst>
                                    <p:set>
                                      <p:cBhvr>
                                        <p:cTn id="171" dur="1" fill="hold">
                                          <p:stCondLst>
                                            <p:cond delay="0"/>
                                          </p:stCondLst>
                                        </p:cTn>
                                        <p:tgtEl>
                                          <p:spTgt spid="5334"/>
                                        </p:tgtEl>
                                        <p:attrNameLst>
                                          <p:attrName>style.visibility</p:attrName>
                                        </p:attrNameLst>
                                      </p:cBhvr>
                                      <p:to>
                                        <p:strVal val="visible"/>
                                      </p:to>
                                    </p:set>
                                    <p:animEffect transition="in" filter="wipe(left)">
                                      <p:cBhvr>
                                        <p:cTn id="172" dur="2000"/>
                                        <p:tgtEl>
                                          <p:spTgt spid="5334"/>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9" presetClass="entr" presetSubtype="0" fill="hold" nodeType="clickEffect">
                                  <p:stCondLst>
                                    <p:cond delay="0"/>
                                  </p:stCondLst>
                                  <p:childTnLst>
                                    <p:set>
                                      <p:cBhvr>
                                        <p:cTn id="176" dur="1" fill="hold">
                                          <p:stCondLst>
                                            <p:cond delay="0"/>
                                          </p:stCondLst>
                                        </p:cTn>
                                        <p:tgtEl>
                                          <p:spTgt spid="5143"/>
                                        </p:tgtEl>
                                        <p:attrNameLst>
                                          <p:attrName>style.visibility</p:attrName>
                                        </p:attrNameLst>
                                      </p:cBhvr>
                                      <p:to>
                                        <p:strVal val="visible"/>
                                      </p:to>
                                    </p:set>
                                    <p:animEffect transition="in" filter="dissolve">
                                      <p:cBhvr>
                                        <p:cTn id="177" dur="500"/>
                                        <p:tgtEl>
                                          <p:spTgt spid="5143"/>
                                        </p:tgtEl>
                                      </p:cBhvr>
                                    </p:animEffect>
                                  </p:childTnLst>
                                </p:cTn>
                              </p:par>
                              <p:par>
                                <p:cTn id="178" presetID="9" presetClass="exit" presetSubtype="0" fill="hold" nodeType="withEffect">
                                  <p:stCondLst>
                                    <p:cond delay="0"/>
                                  </p:stCondLst>
                                  <p:childTnLst>
                                    <p:animEffect transition="out" filter="dissolve">
                                      <p:cBhvr>
                                        <p:cTn id="179" dur="500"/>
                                        <p:tgtEl>
                                          <p:spTgt spid="5142"/>
                                        </p:tgtEl>
                                      </p:cBhvr>
                                    </p:animEffect>
                                    <p:set>
                                      <p:cBhvr>
                                        <p:cTn id="180" dur="1" fill="hold">
                                          <p:stCondLst>
                                            <p:cond delay="499"/>
                                          </p:stCondLst>
                                        </p:cTn>
                                        <p:tgtEl>
                                          <p:spTgt spid="5142"/>
                                        </p:tgtEl>
                                        <p:attrNameLst>
                                          <p:attrName>style.visibility</p:attrName>
                                        </p:attrNameLst>
                                      </p:cBhvr>
                                      <p:to>
                                        <p:strVal val="hidden"/>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22" presetClass="entr" presetSubtype="8" fill="hold" nodeType="clickEffect">
                                  <p:stCondLst>
                                    <p:cond delay="0"/>
                                  </p:stCondLst>
                                  <p:childTnLst>
                                    <p:set>
                                      <p:cBhvr>
                                        <p:cTn id="184" dur="1" fill="hold">
                                          <p:stCondLst>
                                            <p:cond delay="0"/>
                                          </p:stCondLst>
                                        </p:cTn>
                                        <p:tgtEl>
                                          <p:spTgt spid="5333"/>
                                        </p:tgtEl>
                                        <p:attrNameLst>
                                          <p:attrName>style.visibility</p:attrName>
                                        </p:attrNameLst>
                                      </p:cBhvr>
                                      <p:to>
                                        <p:strVal val="visible"/>
                                      </p:to>
                                    </p:set>
                                    <p:animEffect transition="in" filter="wipe(left)">
                                      <p:cBhvr>
                                        <p:cTn id="185" dur="2000"/>
                                        <p:tgtEl>
                                          <p:spTgt spid="5333"/>
                                        </p:tgtEl>
                                      </p:cBhvr>
                                    </p:animEffec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9" presetClass="entr" presetSubtype="0" fill="hold" nodeType="clickEffect">
                                  <p:stCondLst>
                                    <p:cond delay="0"/>
                                  </p:stCondLst>
                                  <p:childTnLst>
                                    <p:set>
                                      <p:cBhvr>
                                        <p:cTn id="189" dur="1" fill="hold">
                                          <p:stCondLst>
                                            <p:cond delay="0"/>
                                          </p:stCondLst>
                                        </p:cTn>
                                        <p:tgtEl>
                                          <p:spTgt spid="5144"/>
                                        </p:tgtEl>
                                        <p:attrNameLst>
                                          <p:attrName>style.visibility</p:attrName>
                                        </p:attrNameLst>
                                      </p:cBhvr>
                                      <p:to>
                                        <p:strVal val="visible"/>
                                      </p:to>
                                    </p:set>
                                    <p:animEffect transition="in" filter="dissolve">
                                      <p:cBhvr>
                                        <p:cTn id="190" dur="500"/>
                                        <p:tgtEl>
                                          <p:spTgt spid="5144"/>
                                        </p:tgtEl>
                                      </p:cBhvr>
                                    </p:animEffect>
                                  </p:childTnLst>
                                </p:cTn>
                              </p:par>
                              <p:par>
                                <p:cTn id="191" presetID="9" presetClass="exit" presetSubtype="0" fill="hold" nodeType="withEffect">
                                  <p:stCondLst>
                                    <p:cond delay="0"/>
                                  </p:stCondLst>
                                  <p:childTnLst>
                                    <p:animEffect transition="out" filter="dissolve">
                                      <p:cBhvr>
                                        <p:cTn id="192" dur="500"/>
                                        <p:tgtEl>
                                          <p:spTgt spid="5143"/>
                                        </p:tgtEl>
                                      </p:cBhvr>
                                    </p:animEffect>
                                    <p:set>
                                      <p:cBhvr>
                                        <p:cTn id="193" dur="1" fill="hold">
                                          <p:stCondLst>
                                            <p:cond delay="499"/>
                                          </p:stCondLst>
                                        </p:cTn>
                                        <p:tgtEl>
                                          <p:spTgt spid="5143"/>
                                        </p:tgtEl>
                                        <p:attrNameLst>
                                          <p:attrName>style.visibility</p:attrName>
                                        </p:attrNameLst>
                                      </p:cBhvr>
                                      <p:to>
                                        <p:strVal val="hidden"/>
                                      </p:to>
                                    </p:set>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2" presetClass="entr" presetSubtype="8" fill="hold" nodeType="clickEffect">
                                  <p:stCondLst>
                                    <p:cond delay="0"/>
                                  </p:stCondLst>
                                  <p:childTnLst>
                                    <p:set>
                                      <p:cBhvr>
                                        <p:cTn id="197" dur="1" fill="hold">
                                          <p:stCondLst>
                                            <p:cond delay="0"/>
                                          </p:stCondLst>
                                        </p:cTn>
                                        <p:tgtEl>
                                          <p:spTgt spid="5327"/>
                                        </p:tgtEl>
                                        <p:attrNameLst>
                                          <p:attrName>style.visibility</p:attrName>
                                        </p:attrNameLst>
                                      </p:cBhvr>
                                      <p:to>
                                        <p:strVal val="visible"/>
                                      </p:to>
                                    </p:set>
                                    <p:animEffect transition="in" filter="wipe(left)">
                                      <p:cBhvr>
                                        <p:cTn id="198" dur="2000"/>
                                        <p:tgtEl>
                                          <p:spTgt spid="5327"/>
                                        </p:tgtEl>
                                      </p:cBhvr>
                                    </p:animEffec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9" presetClass="entr" presetSubtype="0" fill="hold" nodeType="clickEffect">
                                  <p:stCondLst>
                                    <p:cond delay="0"/>
                                  </p:stCondLst>
                                  <p:childTnLst>
                                    <p:set>
                                      <p:cBhvr>
                                        <p:cTn id="202" dur="1" fill="hold">
                                          <p:stCondLst>
                                            <p:cond delay="0"/>
                                          </p:stCondLst>
                                        </p:cTn>
                                        <p:tgtEl>
                                          <p:spTgt spid="5150"/>
                                        </p:tgtEl>
                                        <p:attrNameLst>
                                          <p:attrName>style.visibility</p:attrName>
                                        </p:attrNameLst>
                                      </p:cBhvr>
                                      <p:to>
                                        <p:strVal val="visible"/>
                                      </p:to>
                                    </p:set>
                                    <p:animEffect transition="in" filter="dissolve">
                                      <p:cBhvr>
                                        <p:cTn id="203" dur="500"/>
                                        <p:tgtEl>
                                          <p:spTgt spid="5150"/>
                                        </p:tgtEl>
                                      </p:cBhvr>
                                    </p:animEffect>
                                  </p:childTnLst>
                                </p:cTn>
                              </p:par>
                              <p:par>
                                <p:cTn id="204" presetID="9" presetClass="exit" presetSubtype="0" fill="hold" nodeType="withEffect">
                                  <p:stCondLst>
                                    <p:cond delay="0"/>
                                  </p:stCondLst>
                                  <p:childTnLst>
                                    <p:animEffect transition="out" filter="dissolve">
                                      <p:cBhvr>
                                        <p:cTn id="205" dur="500"/>
                                        <p:tgtEl>
                                          <p:spTgt spid="5144"/>
                                        </p:tgtEl>
                                      </p:cBhvr>
                                    </p:animEffect>
                                    <p:set>
                                      <p:cBhvr>
                                        <p:cTn id="206" dur="1" fill="hold">
                                          <p:stCondLst>
                                            <p:cond delay="499"/>
                                          </p:stCondLst>
                                        </p:cTn>
                                        <p:tgtEl>
                                          <p:spTgt spid="5144"/>
                                        </p:tgtEl>
                                        <p:attrNameLst>
                                          <p:attrName>style.visibility</p:attrName>
                                        </p:attrNameLst>
                                      </p:cBhvr>
                                      <p:to>
                                        <p:strVal val="hidden"/>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22" presetClass="entr" presetSubtype="8" fill="hold" nodeType="clickEffect">
                                  <p:stCondLst>
                                    <p:cond delay="0"/>
                                  </p:stCondLst>
                                  <p:childTnLst>
                                    <p:set>
                                      <p:cBhvr>
                                        <p:cTn id="210" dur="1" fill="hold">
                                          <p:stCondLst>
                                            <p:cond delay="0"/>
                                          </p:stCondLst>
                                        </p:cTn>
                                        <p:tgtEl>
                                          <p:spTgt spid="5328"/>
                                        </p:tgtEl>
                                        <p:attrNameLst>
                                          <p:attrName>style.visibility</p:attrName>
                                        </p:attrNameLst>
                                      </p:cBhvr>
                                      <p:to>
                                        <p:strVal val="visible"/>
                                      </p:to>
                                    </p:set>
                                    <p:animEffect transition="in" filter="wipe(left)">
                                      <p:cBhvr>
                                        <p:cTn id="211" dur="2000"/>
                                        <p:tgtEl>
                                          <p:spTgt spid="5328"/>
                                        </p:tgtEl>
                                      </p:cBhvr>
                                    </p:animEffec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9" presetClass="entr" presetSubtype="0" fill="hold" nodeType="clickEffect">
                                  <p:stCondLst>
                                    <p:cond delay="0"/>
                                  </p:stCondLst>
                                  <p:childTnLst>
                                    <p:set>
                                      <p:cBhvr>
                                        <p:cTn id="215" dur="1" fill="hold">
                                          <p:stCondLst>
                                            <p:cond delay="0"/>
                                          </p:stCondLst>
                                        </p:cTn>
                                        <p:tgtEl>
                                          <p:spTgt spid="5149"/>
                                        </p:tgtEl>
                                        <p:attrNameLst>
                                          <p:attrName>style.visibility</p:attrName>
                                        </p:attrNameLst>
                                      </p:cBhvr>
                                      <p:to>
                                        <p:strVal val="visible"/>
                                      </p:to>
                                    </p:set>
                                    <p:animEffect transition="in" filter="dissolve">
                                      <p:cBhvr>
                                        <p:cTn id="216" dur="500"/>
                                        <p:tgtEl>
                                          <p:spTgt spid="5149"/>
                                        </p:tgtEl>
                                      </p:cBhvr>
                                    </p:animEffect>
                                  </p:childTnLst>
                                </p:cTn>
                              </p:par>
                              <p:par>
                                <p:cTn id="217" presetID="9" presetClass="exit" presetSubtype="0" fill="hold" nodeType="withEffect">
                                  <p:stCondLst>
                                    <p:cond delay="0"/>
                                  </p:stCondLst>
                                  <p:childTnLst>
                                    <p:animEffect transition="out" filter="dissolve">
                                      <p:cBhvr>
                                        <p:cTn id="218" dur="500"/>
                                        <p:tgtEl>
                                          <p:spTgt spid="5150"/>
                                        </p:tgtEl>
                                      </p:cBhvr>
                                    </p:animEffect>
                                    <p:set>
                                      <p:cBhvr>
                                        <p:cTn id="219" dur="1" fill="hold">
                                          <p:stCondLst>
                                            <p:cond delay="499"/>
                                          </p:stCondLst>
                                        </p:cTn>
                                        <p:tgtEl>
                                          <p:spTgt spid="5150"/>
                                        </p:tgtEl>
                                        <p:attrNameLst>
                                          <p:attrName>style.visibility</p:attrName>
                                        </p:attrNameLst>
                                      </p:cBhvr>
                                      <p:to>
                                        <p:strVal val="hidden"/>
                                      </p:to>
                                    </p:set>
                                  </p:childTnLst>
                                </p:cTn>
                              </p:par>
                            </p:childTnLst>
                          </p:cTn>
                        </p:par>
                      </p:childTnLst>
                    </p:cTn>
                  </p:par>
                  <p:par>
                    <p:cTn id="220" fill="hold" nodeType="clickPar">
                      <p:stCondLst>
                        <p:cond delay="indefinite"/>
                      </p:stCondLst>
                      <p:childTnLst>
                        <p:par>
                          <p:cTn id="221" fill="hold" nodeType="withGroup">
                            <p:stCondLst>
                              <p:cond delay="0"/>
                            </p:stCondLst>
                            <p:childTnLst>
                              <p:par>
                                <p:cTn id="222" presetID="22" presetClass="entr" presetSubtype="8" fill="hold" nodeType="clickEffect">
                                  <p:stCondLst>
                                    <p:cond delay="0"/>
                                  </p:stCondLst>
                                  <p:childTnLst>
                                    <p:set>
                                      <p:cBhvr>
                                        <p:cTn id="223" dur="1" fill="hold">
                                          <p:stCondLst>
                                            <p:cond delay="0"/>
                                          </p:stCondLst>
                                        </p:cTn>
                                        <p:tgtEl>
                                          <p:spTgt spid="5329"/>
                                        </p:tgtEl>
                                        <p:attrNameLst>
                                          <p:attrName>style.visibility</p:attrName>
                                        </p:attrNameLst>
                                      </p:cBhvr>
                                      <p:to>
                                        <p:strVal val="visible"/>
                                      </p:to>
                                    </p:set>
                                    <p:animEffect transition="in" filter="wipe(left)">
                                      <p:cBhvr>
                                        <p:cTn id="224" dur="2000"/>
                                        <p:tgtEl>
                                          <p:spTgt spid="5329"/>
                                        </p:tgtEl>
                                      </p:cBhvr>
                                    </p:animEffect>
                                  </p:childTnLst>
                                </p:cTn>
                              </p:par>
                            </p:childTnLst>
                          </p:cTn>
                        </p:par>
                      </p:childTnLst>
                    </p:cTn>
                  </p:par>
                  <p:par>
                    <p:cTn id="225" fill="hold" nodeType="clickPar">
                      <p:stCondLst>
                        <p:cond delay="indefinite"/>
                      </p:stCondLst>
                      <p:childTnLst>
                        <p:par>
                          <p:cTn id="226" fill="hold" nodeType="withGroup">
                            <p:stCondLst>
                              <p:cond delay="0"/>
                            </p:stCondLst>
                            <p:childTnLst>
                              <p:par>
                                <p:cTn id="227" presetID="9" presetClass="entr" presetSubtype="0" fill="hold" nodeType="clickEffect">
                                  <p:stCondLst>
                                    <p:cond delay="0"/>
                                  </p:stCondLst>
                                  <p:childTnLst>
                                    <p:set>
                                      <p:cBhvr>
                                        <p:cTn id="228" dur="1" fill="hold">
                                          <p:stCondLst>
                                            <p:cond delay="0"/>
                                          </p:stCondLst>
                                        </p:cTn>
                                        <p:tgtEl>
                                          <p:spTgt spid="5154"/>
                                        </p:tgtEl>
                                        <p:attrNameLst>
                                          <p:attrName>style.visibility</p:attrName>
                                        </p:attrNameLst>
                                      </p:cBhvr>
                                      <p:to>
                                        <p:strVal val="visible"/>
                                      </p:to>
                                    </p:set>
                                    <p:animEffect transition="in" filter="dissolve">
                                      <p:cBhvr>
                                        <p:cTn id="229" dur="500"/>
                                        <p:tgtEl>
                                          <p:spTgt spid="5154"/>
                                        </p:tgtEl>
                                      </p:cBhvr>
                                    </p:animEffect>
                                  </p:childTnLst>
                                </p:cTn>
                              </p:par>
                              <p:par>
                                <p:cTn id="230" presetID="9" presetClass="exit" presetSubtype="0" fill="hold" nodeType="withEffect">
                                  <p:stCondLst>
                                    <p:cond delay="0"/>
                                  </p:stCondLst>
                                  <p:childTnLst>
                                    <p:animEffect transition="out" filter="dissolve">
                                      <p:cBhvr>
                                        <p:cTn id="231" dur="500"/>
                                        <p:tgtEl>
                                          <p:spTgt spid="5149"/>
                                        </p:tgtEl>
                                      </p:cBhvr>
                                    </p:animEffect>
                                    <p:set>
                                      <p:cBhvr>
                                        <p:cTn id="232" dur="1" fill="hold">
                                          <p:stCondLst>
                                            <p:cond delay="499"/>
                                          </p:stCondLst>
                                        </p:cTn>
                                        <p:tgtEl>
                                          <p:spTgt spid="5149"/>
                                        </p:tgtEl>
                                        <p:attrNameLst>
                                          <p:attrName>style.visibility</p:attrName>
                                        </p:attrNameLst>
                                      </p:cBhvr>
                                      <p:to>
                                        <p:strVal val="hidden"/>
                                      </p:to>
                                    </p:set>
                                  </p:childTnLst>
                                </p:cTn>
                              </p:par>
                            </p:childTnLst>
                          </p:cTn>
                        </p:par>
                      </p:childTnLst>
                    </p:cTn>
                  </p:par>
                  <p:par>
                    <p:cTn id="233" fill="hold" nodeType="clickPar">
                      <p:stCondLst>
                        <p:cond delay="indefinite"/>
                      </p:stCondLst>
                      <p:childTnLst>
                        <p:par>
                          <p:cTn id="234" fill="hold" nodeType="withGroup">
                            <p:stCondLst>
                              <p:cond delay="0"/>
                            </p:stCondLst>
                            <p:childTnLst>
                              <p:par>
                                <p:cTn id="235" presetID="22" presetClass="entr" presetSubtype="8" fill="hold" nodeType="clickEffect">
                                  <p:stCondLst>
                                    <p:cond delay="0"/>
                                  </p:stCondLst>
                                  <p:childTnLst>
                                    <p:set>
                                      <p:cBhvr>
                                        <p:cTn id="236" dur="1" fill="hold">
                                          <p:stCondLst>
                                            <p:cond delay="0"/>
                                          </p:stCondLst>
                                        </p:cTn>
                                        <p:tgtEl>
                                          <p:spTgt spid="5330"/>
                                        </p:tgtEl>
                                        <p:attrNameLst>
                                          <p:attrName>style.visibility</p:attrName>
                                        </p:attrNameLst>
                                      </p:cBhvr>
                                      <p:to>
                                        <p:strVal val="visible"/>
                                      </p:to>
                                    </p:set>
                                    <p:animEffect transition="in" filter="wipe(left)">
                                      <p:cBhvr>
                                        <p:cTn id="237" dur="2000"/>
                                        <p:tgtEl>
                                          <p:spTgt spid="5330"/>
                                        </p:tgtEl>
                                      </p:cBhvr>
                                    </p:animEffect>
                                  </p:childTnLst>
                                </p:cTn>
                              </p:par>
                            </p:childTnLst>
                          </p:cTn>
                        </p:par>
                      </p:childTnLst>
                    </p:cTn>
                  </p:par>
                  <p:par>
                    <p:cTn id="238" fill="hold" nodeType="clickPar">
                      <p:stCondLst>
                        <p:cond delay="indefinite"/>
                      </p:stCondLst>
                      <p:childTnLst>
                        <p:par>
                          <p:cTn id="239" fill="hold" nodeType="withGroup">
                            <p:stCondLst>
                              <p:cond delay="0"/>
                            </p:stCondLst>
                            <p:childTnLst>
                              <p:par>
                                <p:cTn id="240" presetID="9" presetClass="entr" presetSubtype="0" fill="hold" nodeType="clickEffect">
                                  <p:stCondLst>
                                    <p:cond delay="0"/>
                                  </p:stCondLst>
                                  <p:childTnLst>
                                    <p:set>
                                      <p:cBhvr>
                                        <p:cTn id="241" dur="1" fill="hold">
                                          <p:stCondLst>
                                            <p:cond delay="0"/>
                                          </p:stCondLst>
                                        </p:cTn>
                                        <p:tgtEl>
                                          <p:spTgt spid="5151"/>
                                        </p:tgtEl>
                                        <p:attrNameLst>
                                          <p:attrName>style.visibility</p:attrName>
                                        </p:attrNameLst>
                                      </p:cBhvr>
                                      <p:to>
                                        <p:strVal val="visible"/>
                                      </p:to>
                                    </p:set>
                                    <p:animEffect transition="in" filter="dissolve">
                                      <p:cBhvr>
                                        <p:cTn id="242" dur="500"/>
                                        <p:tgtEl>
                                          <p:spTgt spid="5151"/>
                                        </p:tgtEl>
                                      </p:cBhvr>
                                    </p:animEffect>
                                  </p:childTnLst>
                                </p:cTn>
                              </p:par>
                              <p:par>
                                <p:cTn id="243" presetID="9" presetClass="exit" presetSubtype="0" fill="hold" nodeType="withEffect">
                                  <p:stCondLst>
                                    <p:cond delay="0"/>
                                  </p:stCondLst>
                                  <p:childTnLst>
                                    <p:animEffect transition="out" filter="dissolve">
                                      <p:cBhvr>
                                        <p:cTn id="244" dur="500"/>
                                        <p:tgtEl>
                                          <p:spTgt spid="5154"/>
                                        </p:tgtEl>
                                      </p:cBhvr>
                                    </p:animEffect>
                                    <p:set>
                                      <p:cBhvr>
                                        <p:cTn id="245" dur="1" fill="hold">
                                          <p:stCondLst>
                                            <p:cond delay="499"/>
                                          </p:stCondLst>
                                        </p:cTn>
                                        <p:tgtEl>
                                          <p:spTgt spid="5154"/>
                                        </p:tgtEl>
                                        <p:attrNameLst>
                                          <p:attrName>style.visibility</p:attrName>
                                        </p:attrNameLst>
                                      </p:cBhvr>
                                      <p:to>
                                        <p:strVal val="hidden"/>
                                      </p:to>
                                    </p:set>
                                  </p:childTnLst>
                                </p:cTn>
                              </p:par>
                            </p:childTnLst>
                          </p:cTn>
                        </p:par>
                      </p:childTnLst>
                    </p:cTn>
                  </p:par>
                  <p:par>
                    <p:cTn id="246" fill="hold" nodeType="clickPar">
                      <p:stCondLst>
                        <p:cond delay="indefinite"/>
                      </p:stCondLst>
                      <p:childTnLst>
                        <p:par>
                          <p:cTn id="247" fill="hold" nodeType="withGroup">
                            <p:stCondLst>
                              <p:cond delay="0"/>
                            </p:stCondLst>
                            <p:childTnLst>
                              <p:par>
                                <p:cTn id="248" presetID="22" presetClass="entr" presetSubtype="8" fill="hold" nodeType="clickEffect">
                                  <p:stCondLst>
                                    <p:cond delay="0"/>
                                  </p:stCondLst>
                                  <p:childTnLst>
                                    <p:set>
                                      <p:cBhvr>
                                        <p:cTn id="249" dur="1" fill="hold">
                                          <p:stCondLst>
                                            <p:cond delay="0"/>
                                          </p:stCondLst>
                                        </p:cTn>
                                        <p:tgtEl>
                                          <p:spTgt spid="5331"/>
                                        </p:tgtEl>
                                        <p:attrNameLst>
                                          <p:attrName>style.visibility</p:attrName>
                                        </p:attrNameLst>
                                      </p:cBhvr>
                                      <p:to>
                                        <p:strVal val="visible"/>
                                      </p:to>
                                    </p:set>
                                    <p:animEffect transition="in" filter="wipe(left)">
                                      <p:cBhvr>
                                        <p:cTn id="250" dur="2000"/>
                                        <p:tgtEl>
                                          <p:spTgt spid="5331"/>
                                        </p:tgtEl>
                                      </p:cBhvr>
                                    </p:animEffect>
                                  </p:childTnLst>
                                </p:cTn>
                              </p:par>
                            </p:childTnLst>
                          </p:cTn>
                        </p:par>
                      </p:childTnLst>
                    </p:cTn>
                  </p:par>
                  <p:par>
                    <p:cTn id="251" fill="hold" nodeType="clickPar">
                      <p:stCondLst>
                        <p:cond delay="indefinite"/>
                      </p:stCondLst>
                      <p:childTnLst>
                        <p:par>
                          <p:cTn id="252" fill="hold" nodeType="withGroup">
                            <p:stCondLst>
                              <p:cond delay="0"/>
                            </p:stCondLst>
                            <p:childTnLst>
                              <p:par>
                                <p:cTn id="253" presetID="9" presetClass="entr" presetSubtype="0" fill="hold" nodeType="clickEffect">
                                  <p:stCondLst>
                                    <p:cond delay="0"/>
                                  </p:stCondLst>
                                  <p:childTnLst>
                                    <p:set>
                                      <p:cBhvr>
                                        <p:cTn id="254" dur="1" fill="hold">
                                          <p:stCondLst>
                                            <p:cond delay="0"/>
                                          </p:stCondLst>
                                        </p:cTn>
                                        <p:tgtEl>
                                          <p:spTgt spid="5152"/>
                                        </p:tgtEl>
                                        <p:attrNameLst>
                                          <p:attrName>style.visibility</p:attrName>
                                        </p:attrNameLst>
                                      </p:cBhvr>
                                      <p:to>
                                        <p:strVal val="visible"/>
                                      </p:to>
                                    </p:set>
                                    <p:animEffect transition="in" filter="dissolve">
                                      <p:cBhvr>
                                        <p:cTn id="255" dur="500"/>
                                        <p:tgtEl>
                                          <p:spTgt spid="5152"/>
                                        </p:tgtEl>
                                      </p:cBhvr>
                                    </p:animEffect>
                                  </p:childTnLst>
                                </p:cTn>
                              </p:par>
                              <p:par>
                                <p:cTn id="256" presetID="9" presetClass="exit" presetSubtype="0" fill="hold" nodeType="withEffect">
                                  <p:stCondLst>
                                    <p:cond delay="0"/>
                                  </p:stCondLst>
                                  <p:childTnLst>
                                    <p:animEffect transition="out" filter="dissolve">
                                      <p:cBhvr>
                                        <p:cTn id="257" dur="500"/>
                                        <p:tgtEl>
                                          <p:spTgt spid="5151"/>
                                        </p:tgtEl>
                                      </p:cBhvr>
                                    </p:animEffect>
                                    <p:set>
                                      <p:cBhvr>
                                        <p:cTn id="258" dur="1" fill="hold">
                                          <p:stCondLst>
                                            <p:cond delay="499"/>
                                          </p:stCondLst>
                                        </p:cTn>
                                        <p:tgtEl>
                                          <p:spTgt spid="5151"/>
                                        </p:tgtEl>
                                        <p:attrNameLst>
                                          <p:attrName>style.visibility</p:attrName>
                                        </p:attrNameLst>
                                      </p:cBhvr>
                                      <p:to>
                                        <p:strVal val="hidden"/>
                                      </p:to>
                                    </p:set>
                                  </p:childTnLst>
                                </p:cTn>
                              </p:par>
                            </p:childTnLst>
                          </p:cTn>
                        </p:par>
                      </p:childTnLst>
                    </p:cTn>
                  </p:par>
                  <p:par>
                    <p:cTn id="259" fill="hold" nodeType="clickPar">
                      <p:stCondLst>
                        <p:cond delay="indefinite"/>
                      </p:stCondLst>
                      <p:childTnLst>
                        <p:par>
                          <p:cTn id="260" fill="hold" nodeType="withGroup">
                            <p:stCondLst>
                              <p:cond delay="0"/>
                            </p:stCondLst>
                            <p:childTnLst>
                              <p:par>
                                <p:cTn id="261" presetID="22" presetClass="entr" presetSubtype="8" fill="hold" nodeType="clickEffect">
                                  <p:stCondLst>
                                    <p:cond delay="0"/>
                                  </p:stCondLst>
                                  <p:childTnLst>
                                    <p:set>
                                      <p:cBhvr>
                                        <p:cTn id="262" dur="1" fill="hold">
                                          <p:stCondLst>
                                            <p:cond delay="0"/>
                                          </p:stCondLst>
                                        </p:cTn>
                                        <p:tgtEl>
                                          <p:spTgt spid="5332"/>
                                        </p:tgtEl>
                                        <p:attrNameLst>
                                          <p:attrName>style.visibility</p:attrName>
                                        </p:attrNameLst>
                                      </p:cBhvr>
                                      <p:to>
                                        <p:strVal val="visible"/>
                                      </p:to>
                                    </p:set>
                                    <p:animEffect transition="in" filter="wipe(left)">
                                      <p:cBhvr>
                                        <p:cTn id="263" dur="2000"/>
                                        <p:tgtEl>
                                          <p:spTgt spid="5332"/>
                                        </p:tgtEl>
                                      </p:cBhvr>
                                    </p:animEffect>
                                  </p:childTnLst>
                                </p:cTn>
                              </p:par>
                            </p:childTnLst>
                          </p:cTn>
                        </p:par>
                      </p:childTnLst>
                    </p:cTn>
                  </p:par>
                  <p:par>
                    <p:cTn id="264" fill="hold" nodeType="clickPar">
                      <p:stCondLst>
                        <p:cond delay="indefinite"/>
                      </p:stCondLst>
                      <p:childTnLst>
                        <p:par>
                          <p:cTn id="265" fill="hold" nodeType="withGroup">
                            <p:stCondLst>
                              <p:cond delay="0"/>
                            </p:stCondLst>
                            <p:childTnLst>
                              <p:par>
                                <p:cTn id="266" presetID="9" presetClass="entr" presetSubtype="0" fill="hold" nodeType="clickEffect">
                                  <p:stCondLst>
                                    <p:cond delay="0"/>
                                  </p:stCondLst>
                                  <p:childTnLst>
                                    <p:set>
                                      <p:cBhvr>
                                        <p:cTn id="267" dur="1" fill="hold">
                                          <p:stCondLst>
                                            <p:cond delay="0"/>
                                          </p:stCondLst>
                                        </p:cTn>
                                        <p:tgtEl>
                                          <p:spTgt spid="5153"/>
                                        </p:tgtEl>
                                        <p:attrNameLst>
                                          <p:attrName>style.visibility</p:attrName>
                                        </p:attrNameLst>
                                      </p:cBhvr>
                                      <p:to>
                                        <p:strVal val="visible"/>
                                      </p:to>
                                    </p:set>
                                    <p:animEffect transition="in" filter="dissolve">
                                      <p:cBhvr>
                                        <p:cTn id="268" dur="500"/>
                                        <p:tgtEl>
                                          <p:spTgt spid="5153"/>
                                        </p:tgtEl>
                                      </p:cBhvr>
                                    </p:animEffect>
                                  </p:childTnLst>
                                </p:cTn>
                              </p:par>
                              <p:par>
                                <p:cTn id="269" presetID="9" presetClass="exit" presetSubtype="0" fill="hold" nodeType="withEffect">
                                  <p:stCondLst>
                                    <p:cond delay="0"/>
                                  </p:stCondLst>
                                  <p:childTnLst>
                                    <p:animEffect transition="out" filter="dissolve">
                                      <p:cBhvr>
                                        <p:cTn id="270" dur="500"/>
                                        <p:tgtEl>
                                          <p:spTgt spid="5152"/>
                                        </p:tgtEl>
                                      </p:cBhvr>
                                    </p:animEffect>
                                    <p:set>
                                      <p:cBhvr>
                                        <p:cTn id="271" dur="1" fill="hold">
                                          <p:stCondLst>
                                            <p:cond delay="499"/>
                                          </p:stCondLst>
                                        </p:cTn>
                                        <p:tgtEl>
                                          <p:spTgt spid="51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9" name="Picture 15">
            <a:extLst>
              <a:ext uri="{FF2B5EF4-FFF2-40B4-BE49-F238E27FC236}">
                <a16:creationId xmlns:a16="http://schemas.microsoft.com/office/drawing/2014/main" id="{5204CC34-ED92-4D3B-8062-49A19C99B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6464" y="914400"/>
            <a:ext cx="1760537"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Rectangle 3">
            <a:extLst>
              <a:ext uri="{FF2B5EF4-FFF2-40B4-BE49-F238E27FC236}">
                <a16:creationId xmlns:a16="http://schemas.microsoft.com/office/drawing/2014/main" id="{0BB7E131-FD3B-496C-8BB5-37748C96E8F0}"/>
              </a:ext>
            </a:extLst>
          </p:cNvPr>
          <p:cNvSpPr>
            <a:spLocks noGrp="1" noChangeArrowheads="1"/>
          </p:cNvSpPr>
          <p:nvPr>
            <p:ph type="title"/>
          </p:nvPr>
        </p:nvSpPr>
        <p:spPr>
          <a:xfrm>
            <a:off x="1981200" y="76200"/>
            <a:ext cx="8229600" cy="884238"/>
          </a:xfrm>
          <a:effectLst>
            <a:outerShdw dist="35921" dir="2700000" algn="ctr" rotWithShape="0">
              <a:schemeClr val="bg1"/>
            </a:outerShdw>
          </a:effectLst>
        </p:spPr>
        <p:txBody>
          <a:bodyPr/>
          <a:lstStyle/>
          <a:p>
            <a:r>
              <a:rPr lang="en-US" altLang="en-US" b="1">
                <a:latin typeface="Times New Roman" panose="02020603050405020304" pitchFamily="18" charset="0"/>
              </a:rPr>
              <a:t>Tribal Territories East of Jordan</a:t>
            </a:r>
          </a:p>
        </p:txBody>
      </p:sp>
      <p:sp>
        <p:nvSpPr>
          <p:cNvPr id="6148" name="Rectangle 4">
            <a:extLst>
              <a:ext uri="{FF2B5EF4-FFF2-40B4-BE49-F238E27FC236}">
                <a16:creationId xmlns:a16="http://schemas.microsoft.com/office/drawing/2014/main" id="{B45ED84A-1541-4D93-A803-292213EA8A30}"/>
              </a:ext>
            </a:extLst>
          </p:cNvPr>
          <p:cNvSpPr>
            <a:spLocks noChangeArrowheads="1"/>
          </p:cNvSpPr>
          <p:nvPr/>
        </p:nvSpPr>
        <p:spPr bwMode="auto">
          <a:xfrm>
            <a:off x="15240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149" name="Rectangle 5">
            <a:extLst>
              <a:ext uri="{FF2B5EF4-FFF2-40B4-BE49-F238E27FC236}">
                <a16:creationId xmlns:a16="http://schemas.microsoft.com/office/drawing/2014/main" id="{90A1B653-C86A-4D30-B3FC-B8C045E17486}"/>
              </a:ext>
            </a:extLst>
          </p:cNvPr>
          <p:cNvSpPr>
            <a:spLocks noChangeArrowheads="1"/>
          </p:cNvSpPr>
          <p:nvPr/>
        </p:nvSpPr>
        <p:spPr bwMode="auto">
          <a:xfrm>
            <a:off x="104394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150" name="Rectangle 6">
            <a:extLst>
              <a:ext uri="{FF2B5EF4-FFF2-40B4-BE49-F238E27FC236}">
                <a16:creationId xmlns:a16="http://schemas.microsoft.com/office/drawing/2014/main" id="{E4AF2053-EB6E-49B5-A9C5-5D69CEBA7EA9}"/>
              </a:ext>
            </a:extLst>
          </p:cNvPr>
          <p:cNvSpPr>
            <a:spLocks noChangeArrowheads="1"/>
          </p:cNvSpPr>
          <p:nvPr/>
        </p:nvSpPr>
        <p:spPr bwMode="auto">
          <a:xfrm>
            <a:off x="1524000" y="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151" name="Rectangle 7">
            <a:extLst>
              <a:ext uri="{FF2B5EF4-FFF2-40B4-BE49-F238E27FC236}">
                <a16:creationId xmlns:a16="http://schemas.microsoft.com/office/drawing/2014/main" id="{A450E4E7-20E3-416E-8637-7E535DA1192F}"/>
              </a:ext>
            </a:extLst>
          </p:cNvPr>
          <p:cNvSpPr>
            <a:spLocks noChangeArrowheads="1"/>
          </p:cNvSpPr>
          <p:nvPr/>
        </p:nvSpPr>
        <p:spPr bwMode="auto">
          <a:xfrm>
            <a:off x="1524000" y="662940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152" name="Rectangle 8">
            <a:extLst>
              <a:ext uri="{FF2B5EF4-FFF2-40B4-BE49-F238E27FC236}">
                <a16:creationId xmlns:a16="http://schemas.microsoft.com/office/drawing/2014/main" id="{55DB2243-44B9-4A34-ACE9-399BE4DC7429}"/>
              </a:ext>
            </a:extLst>
          </p:cNvPr>
          <p:cNvSpPr>
            <a:spLocks noChangeArrowheads="1"/>
          </p:cNvSpPr>
          <p:nvPr/>
        </p:nvSpPr>
        <p:spPr bwMode="auto">
          <a:xfrm>
            <a:off x="1828800" y="990600"/>
            <a:ext cx="4191000" cy="5562600"/>
          </a:xfrm>
          <a:prstGeom prst="rect">
            <a:avLst/>
          </a:prstGeom>
          <a:gradFill rotWithShape="1">
            <a:gsLst>
              <a:gs pos="0">
                <a:srgbClr val="00FFFF"/>
              </a:gs>
              <a:gs pos="100000">
                <a:srgbClr val="CC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153" name="Rectangle 9">
            <a:extLst>
              <a:ext uri="{FF2B5EF4-FFF2-40B4-BE49-F238E27FC236}">
                <a16:creationId xmlns:a16="http://schemas.microsoft.com/office/drawing/2014/main" id="{2A1C55AF-45C3-4C36-AB5D-D201DCCC9142}"/>
              </a:ext>
            </a:extLst>
          </p:cNvPr>
          <p:cNvSpPr>
            <a:spLocks noGrp="1" noChangeArrowheads="1"/>
          </p:cNvSpPr>
          <p:nvPr>
            <p:ph type="body" idx="1"/>
          </p:nvPr>
        </p:nvSpPr>
        <p:spPr>
          <a:xfrm>
            <a:off x="1676400" y="914400"/>
            <a:ext cx="6858000" cy="5867400"/>
          </a:xfrm>
          <a:extLs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r>
              <a:rPr lang="en-US" altLang="en-US" b="1">
                <a:latin typeface="Times New Roman" panose="02020603050405020304" pitchFamily="18" charset="0"/>
              </a:rPr>
              <a:t>Reuben, Gad</a:t>
            </a:r>
            <a:r>
              <a:rPr lang="en-US" altLang="en-US">
                <a:latin typeface="Times New Roman" panose="02020603050405020304" pitchFamily="18" charset="0"/>
              </a:rPr>
              <a:t> and half of the tribe of </a:t>
            </a:r>
            <a:r>
              <a:rPr lang="en-US" altLang="en-US" b="1">
                <a:latin typeface="Times New Roman" panose="02020603050405020304" pitchFamily="18" charset="0"/>
              </a:rPr>
              <a:t>Manasseh</a:t>
            </a:r>
            <a:r>
              <a:rPr lang="en-US" altLang="en-US">
                <a:latin typeface="Times New Roman" panose="02020603050405020304" pitchFamily="18" charset="0"/>
              </a:rPr>
              <a:t> asked for the territory east of the Jordan before Moses died</a:t>
            </a:r>
          </a:p>
          <a:p>
            <a:pPr lvl="1"/>
            <a:r>
              <a:rPr lang="en-US" altLang="en-US">
                <a:latin typeface="Times New Roman" panose="02020603050405020304" pitchFamily="18" charset="0"/>
              </a:rPr>
              <a:t>At first Moses thought they were afraid to take the land of Canaan</a:t>
            </a:r>
          </a:p>
          <a:p>
            <a:pPr lvl="1"/>
            <a:r>
              <a:rPr lang="en-US" altLang="en-US">
                <a:latin typeface="Times New Roman" panose="02020603050405020304" pitchFamily="18" charset="0"/>
              </a:rPr>
              <a:t>He was assured that they would help their brethren conquer Canaan before returning to their land</a:t>
            </a:r>
          </a:p>
          <a:p>
            <a:pPr lvl="2"/>
            <a:r>
              <a:rPr lang="en-US" altLang="en-US">
                <a:latin typeface="Times New Roman" panose="02020603050405020304" pitchFamily="18" charset="0"/>
              </a:rPr>
              <a:t>Reuben was given portion next to Moab</a:t>
            </a:r>
          </a:p>
          <a:p>
            <a:pPr lvl="2"/>
            <a:r>
              <a:rPr lang="en-US" altLang="en-US">
                <a:latin typeface="Times New Roman" panose="02020603050405020304" pitchFamily="18" charset="0"/>
              </a:rPr>
              <a:t>Gad received land taken from King Sihon</a:t>
            </a:r>
          </a:p>
          <a:p>
            <a:pPr lvl="2"/>
            <a:r>
              <a:rPr lang="en-US" altLang="en-US">
                <a:latin typeface="Times New Roman" panose="02020603050405020304" pitchFamily="18" charset="0"/>
              </a:rPr>
              <a:t>Manasseh received land taken from King Og</a:t>
            </a:r>
          </a:p>
        </p:txBody>
      </p:sp>
      <p:sp>
        <p:nvSpPr>
          <p:cNvPr id="6156" name="Oval 12">
            <a:extLst>
              <a:ext uri="{FF2B5EF4-FFF2-40B4-BE49-F238E27FC236}">
                <a16:creationId xmlns:a16="http://schemas.microsoft.com/office/drawing/2014/main" id="{E89027A8-D434-41A1-BCD2-ED35F7EC33A2}"/>
              </a:ext>
            </a:extLst>
          </p:cNvPr>
          <p:cNvSpPr>
            <a:spLocks noChangeArrowheads="1"/>
          </p:cNvSpPr>
          <p:nvPr/>
        </p:nvSpPr>
        <p:spPr bwMode="auto">
          <a:xfrm>
            <a:off x="8686800" y="5486400"/>
            <a:ext cx="990600" cy="4572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157" name="Oval 13">
            <a:extLst>
              <a:ext uri="{FF2B5EF4-FFF2-40B4-BE49-F238E27FC236}">
                <a16:creationId xmlns:a16="http://schemas.microsoft.com/office/drawing/2014/main" id="{887BE7D7-D095-4BE0-874A-E6D4C7522102}"/>
              </a:ext>
            </a:extLst>
          </p:cNvPr>
          <p:cNvSpPr>
            <a:spLocks noChangeArrowheads="1"/>
          </p:cNvSpPr>
          <p:nvPr/>
        </p:nvSpPr>
        <p:spPr bwMode="auto">
          <a:xfrm>
            <a:off x="8610600" y="4343400"/>
            <a:ext cx="914400" cy="5334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158" name="Oval 14">
            <a:extLst>
              <a:ext uri="{FF2B5EF4-FFF2-40B4-BE49-F238E27FC236}">
                <a16:creationId xmlns:a16="http://schemas.microsoft.com/office/drawing/2014/main" id="{1BEC60D3-A798-4901-A7D8-C5CC348983C3}"/>
              </a:ext>
            </a:extLst>
          </p:cNvPr>
          <p:cNvSpPr>
            <a:spLocks noChangeArrowheads="1"/>
          </p:cNvSpPr>
          <p:nvPr/>
        </p:nvSpPr>
        <p:spPr bwMode="auto">
          <a:xfrm>
            <a:off x="8915400" y="1752600"/>
            <a:ext cx="1371600" cy="5334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dissolve">
                                      <p:cBhvr>
                                        <p:cTn id="7" dur="500"/>
                                        <p:tgtEl>
                                          <p:spTgt spid="614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159"/>
                                        </p:tgtEl>
                                        <p:attrNameLst>
                                          <p:attrName>style.visibility</p:attrName>
                                        </p:attrNameLst>
                                      </p:cBhvr>
                                      <p:to>
                                        <p:strVal val="visible"/>
                                      </p:to>
                                    </p:set>
                                    <p:animEffect transition="in" filter="fade">
                                      <p:cBhvr>
                                        <p:cTn id="11" dur="2000"/>
                                        <p:tgtEl>
                                          <p:spTgt spid="6159"/>
                                        </p:tgtEl>
                                      </p:cBhvr>
                                    </p:animEffect>
                                  </p:childTnLst>
                                </p:cTn>
                              </p:par>
                            </p:childTnLst>
                          </p:cTn>
                        </p:par>
                        <p:par>
                          <p:cTn id="12" fill="hold" nodeType="afterGroup">
                            <p:stCondLst>
                              <p:cond delay="2500"/>
                            </p:stCondLst>
                            <p:childTnLst>
                              <p:par>
                                <p:cTn id="13" presetID="9" presetClass="entr" presetSubtype="0" fill="hold" nodeType="afterEffect">
                                  <p:stCondLst>
                                    <p:cond delay="0"/>
                                  </p:stCondLst>
                                  <p:childTnLst>
                                    <p:set>
                                      <p:cBhvr>
                                        <p:cTn id="14" dur="1" fill="hold">
                                          <p:stCondLst>
                                            <p:cond delay="0"/>
                                          </p:stCondLst>
                                        </p:cTn>
                                        <p:tgtEl>
                                          <p:spTgt spid="6153">
                                            <p:txEl>
                                              <p:pRg st="0" end="0"/>
                                            </p:txEl>
                                          </p:spTgt>
                                        </p:tgtEl>
                                        <p:attrNameLst>
                                          <p:attrName>style.visibility</p:attrName>
                                        </p:attrNameLst>
                                      </p:cBhvr>
                                      <p:to>
                                        <p:strVal val="visible"/>
                                      </p:to>
                                    </p:set>
                                    <p:animEffect transition="in" filter="dissolve">
                                      <p:cBhvr>
                                        <p:cTn id="15" dur="500"/>
                                        <p:tgtEl>
                                          <p:spTgt spid="6153">
                                            <p:txEl>
                                              <p:pRg st="0" end="0"/>
                                            </p:txEl>
                                          </p:spTgt>
                                        </p:tgtEl>
                                      </p:cBhvr>
                                    </p:animEffect>
                                  </p:childTnLst>
                                </p:cTn>
                              </p:par>
                            </p:childTnLst>
                          </p:cTn>
                        </p:par>
                        <p:par>
                          <p:cTn id="16" fill="hold" nodeType="afterGroup">
                            <p:stCondLst>
                              <p:cond delay="3000"/>
                            </p:stCondLst>
                            <p:childTnLst>
                              <p:par>
                                <p:cTn id="17" presetID="23" presetClass="entr" presetSubtype="16" fill="hold" nodeType="afterEffect">
                                  <p:stCondLst>
                                    <p:cond delay="0"/>
                                  </p:stCondLst>
                                  <p:childTnLst>
                                    <p:set>
                                      <p:cBhvr>
                                        <p:cTn id="18" dur="1" fill="hold">
                                          <p:stCondLst>
                                            <p:cond delay="0"/>
                                          </p:stCondLst>
                                        </p:cTn>
                                        <p:tgtEl>
                                          <p:spTgt spid="6156"/>
                                        </p:tgtEl>
                                        <p:attrNameLst>
                                          <p:attrName>style.visibility</p:attrName>
                                        </p:attrNameLst>
                                      </p:cBhvr>
                                      <p:to>
                                        <p:strVal val="visible"/>
                                      </p:to>
                                    </p:set>
                                    <p:anim calcmode="lin" valueType="num">
                                      <p:cBhvr>
                                        <p:cTn id="19" dur="500" fill="hold"/>
                                        <p:tgtEl>
                                          <p:spTgt spid="6156"/>
                                        </p:tgtEl>
                                        <p:attrNameLst>
                                          <p:attrName>ppt_w</p:attrName>
                                        </p:attrNameLst>
                                      </p:cBhvr>
                                      <p:tavLst>
                                        <p:tav tm="0">
                                          <p:val>
                                            <p:fltVal val="0"/>
                                          </p:val>
                                        </p:tav>
                                        <p:tav tm="100000">
                                          <p:val>
                                            <p:strVal val="#ppt_w"/>
                                          </p:val>
                                        </p:tav>
                                      </p:tavLst>
                                    </p:anim>
                                    <p:anim calcmode="lin" valueType="num">
                                      <p:cBhvr>
                                        <p:cTn id="20" dur="500" fill="hold"/>
                                        <p:tgtEl>
                                          <p:spTgt spid="6156"/>
                                        </p:tgtEl>
                                        <p:attrNameLst>
                                          <p:attrName>ppt_h</p:attrName>
                                        </p:attrNameLst>
                                      </p:cBhvr>
                                      <p:tavLst>
                                        <p:tav tm="0">
                                          <p:val>
                                            <p:fltVal val="0"/>
                                          </p:val>
                                        </p:tav>
                                        <p:tav tm="100000">
                                          <p:val>
                                            <p:strVal val="#ppt_h"/>
                                          </p:val>
                                        </p:tav>
                                      </p:tavLst>
                                    </p:anim>
                                  </p:childTnLst>
                                </p:cTn>
                              </p:par>
                            </p:childTnLst>
                          </p:cTn>
                        </p:par>
                        <p:par>
                          <p:cTn id="21" fill="hold" nodeType="afterGroup">
                            <p:stCondLst>
                              <p:cond delay="3500"/>
                            </p:stCondLst>
                            <p:childTnLst>
                              <p:par>
                                <p:cTn id="22" presetID="23" presetClass="entr" presetSubtype="16" fill="hold" nodeType="afterEffect">
                                  <p:stCondLst>
                                    <p:cond delay="0"/>
                                  </p:stCondLst>
                                  <p:childTnLst>
                                    <p:set>
                                      <p:cBhvr>
                                        <p:cTn id="23" dur="1" fill="hold">
                                          <p:stCondLst>
                                            <p:cond delay="0"/>
                                          </p:stCondLst>
                                        </p:cTn>
                                        <p:tgtEl>
                                          <p:spTgt spid="6157"/>
                                        </p:tgtEl>
                                        <p:attrNameLst>
                                          <p:attrName>style.visibility</p:attrName>
                                        </p:attrNameLst>
                                      </p:cBhvr>
                                      <p:to>
                                        <p:strVal val="visible"/>
                                      </p:to>
                                    </p:set>
                                    <p:anim calcmode="lin" valueType="num">
                                      <p:cBhvr>
                                        <p:cTn id="24" dur="500" fill="hold"/>
                                        <p:tgtEl>
                                          <p:spTgt spid="6157"/>
                                        </p:tgtEl>
                                        <p:attrNameLst>
                                          <p:attrName>ppt_w</p:attrName>
                                        </p:attrNameLst>
                                      </p:cBhvr>
                                      <p:tavLst>
                                        <p:tav tm="0">
                                          <p:val>
                                            <p:fltVal val="0"/>
                                          </p:val>
                                        </p:tav>
                                        <p:tav tm="100000">
                                          <p:val>
                                            <p:strVal val="#ppt_w"/>
                                          </p:val>
                                        </p:tav>
                                      </p:tavLst>
                                    </p:anim>
                                    <p:anim calcmode="lin" valueType="num">
                                      <p:cBhvr>
                                        <p:cTn id="25" dur="500" fill="hold"/>
                                        <p:tgtEl>
                                          <p:spTgt spid="6157"/>
                                        </p:tgtEl>
                                        <p:attrNameLst>
                                          <p:attrName>ppt_h</p:attrName>
                                        </p:attrNameLst>
                                      </p:cBhvr>
                                      <p:tavLst>
                                        <p:tav tm="0">
                                          <p:val>
                                            <p:fltVal val="0"/>
                                          </p:val>
                                        </p:tav>
                                        <p:tav tm="100000">
                                          <p:val>
                                            <p:strVal val="#ppt_h"/>
                                          </p:val>
                                        </p:tav>
                                      </p:tavLst>
                                    </p:anim>
                                  </p:childTnLst>
                                </p:cTn>
                              </p:par>
                            </p:childTnLst>
                          </p:cTn>
                        </p:par>
                        <p:par>
                          <p:cTn id="26" fill="hold" nodeType="afterGroup">
                            <p:stCondLst>
                              <p:cond delay="4000"/>
                            </p:stCondLst>
                            <p:childTnLst>
                              <p:par>
                                <p:cTn id="27" presetID="23" presetClass="entr" presetSubtype="16" fill="hold" nodeType="afterEffect">
                                  <p:stCondLst>
                                    <p:cond delay="0"/>
                                  </p:stCondLst>
                                  <p:childTnLst>
                                    <p:set>
                                      <p:cBhvr>
                                        <p:cTn id="28" dur="1" fill="hold">
                                          <p:stCondLst>
                                            <p:cond delay="0"/>
                                          </p:stCondLst>
                                        </p:cTn>
                                        <p:tgtEl>
                                          <p:spTgt spid="6158"/>
                                        </p:tgtEl>
                                        <p:attrNameLst>
                                          <p:attrName>style.visibility</p:attrName>
                                        </p:attrNameLst>
                                      </p:cBhvr>
                                      <p:to>
                                        <p:strVal val="visible"/>
                                      </p:to>
                                    </p:set>
                                    <p:anim calcmode="lin" valueType="num">
                                      <p:cBhvr>
                                        <p:cTn id="29" dur="500" fill="hold"/>
                                        <p:tgtEl>
                                          <p:spTgt spid="6158"/>
                                        </p:tgtEl>
                                        <p:attrNameLst>
                                          <p:attrName>ppt_w</p:attrName>
                                        </p:attrNameLst>
                                      </p:cBhvr>
                                      <p:tavLst>
                                        <p:tav tm="0">
                                          <p:val>
                                            <p:fltVal val="0"/>
                                          </p:val>
                                        </p:tav>
                                        <p:tav tm="100000">
                                          <p:val>
                                            <p:strVal val="#ppt_w"/>
                                          </p:val>
                                        </p:tav>
                                      </p:tavLst>
                                    </p:anim>
                                    <p:anim calcmode="lin" valueType="num">
                                      <p:cBhvr>
                                        <p:cTn id="30" dur="500" fill="hold"/>
                                        <p:tgtEl>
                                          <p:spTgt spid="6158"/>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6153">
                                            <p:txEl>
                                              <p:pRg st="1" end="1"/>
                                            </p:txEl>
                                          </p:spTgt>
                                        </p:tgtEl>
                                        <p:attrNameLst>
                                          <p:attrName>style.visibility</p:attrName>
                                        </p:attrNameLst>
                                      </p:cBhvr>
                                      <p:to>
                                        <p:strVal val="visible"/>
                                      </p:to>
                                    </p:set>
                                    <p:anim calcmode="lin" valueType="num">
                                      <p:cBhvr>
                                        <p:cTn id="35" dur="500" fill="hold"/>
                                        <p:tgtEl>
                                          <p:spTgt spid="6153">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615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6153">
                                            <p:txEl>
                                              <p:pRg st="2" end="2"/>
                                            </p:txEl>
                                          </p:spTgt>
                                        </p:tgtEl>
                                        <p:attrNameLst>
                                          <p:attrName>style.visibility</p:attrName>
                                        </p:attrNameLst>
                                      </p:cBhvr>
                                      <p:to>
                                        <p:strVal val="visible"/>
                                      </p:to>
                                    </p:set>
                                    <p:anim calcmode="lin" valueType="num">
                                      <p:cBhvr>
                                        <p:cTn id="41" dur="500" fill="hold"/>
                                        <p:tgtEl>
                                          <p:spTgt spid="6153">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6153">
                                            <p:txEl>
                                              <p:pRg st="2" end="2"/>
                                            </p:txEl>
                                          </p:spTgt>
                                        </p:tgtEl>
                                        <p:attrNameLst>
                                          <p:attrName>ppt_h</p:attrName>
                                        </p:attrNameLst>
                                      </p:cBhvr>
                                      <p:tavLst>
                                        <p:tav tm="0">
                                          <p:val>
                                            <p:fltVal val="0"/>
                                          </p:val>
                                        </p:tav>
                                        <p:tav tm="100000">
                                          <p:val>
                                            <p:strVal val="#ppt_h"/>
                                          </p:val>
                                        </p:tav>
                                      </p:tavLst>
                                    </p:anim>
                                  </p:childTnLst>
                                </p:cTn>
                              </p:par>
                            </p:childTnLst>
                          </p:cTn>
                        </p:par>
                        <p:par>
                          <p:cTn id="43" fill="hold" nodeType="afterGroup">
                            <p:stCondLst>
                              <p:cond delay="500"/>
                            </p:stCondLst>
                            <p:childTnLst>
                              <p:par>
                                <p:cTn id="44" presetID="27" presetClass="entr" presetSubtype="0" fill="hold" nodeType="afterEffect">
                                  <p:stCondLst>
                                    <p:cond delay="0"/>
                                  </p:stCondLst>
                                  <p:iterate type="lt">
                                    <p:tmPct val="50000"/>
                                  </p:iterate>
                                  <p:childTnLst>
                                    <p:set>
                                      <p:cBhvr>
                                        <p:cTn id="45" dur="1" fill="hold">
                                          <p:stCondLst>
                                            <p:cond delay="0"/>
                                          </p:stCondLst>
                                        </p:cTn>
                                        <p:tgtEl>
                                          <p:spTgt spid="6153">
                                            <p:txEl>
                                              <p:pRg st="3" end="3"/>
                                            </p:txEl>
                                          </p:spTgt>
                                        </p:tgtEl>
                                        <p:attrNameLst>
                                          <p:attrName>style.visibility</p:attrName>
                                        </p:attrNameLst>
                                      </p:cBhvr>
                                      <p:to>
                                        <p:strVal val="visible"/>
                                      </p:to>
                                    </p:set>
                                    <p:anim calcmode="discrete" valueType="clr">
                                      <p:cBhvr override="childStyle">
                                        <p:cTn id="46" dur="80"/>
                                        <p:tgtEl>
                                          <p:spTgt spid="615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6153">
                                            <p:txEl>
                                              <p:pRg st="3" end="3"/>
                                            </p:txEl>
                                          </p:spTgt>
                                        </p:tgtEl>
                                        <p:attrNameLst>
                                          <p:attrName>fillcolor</p:attrName>
                                        </p:attrNameLst>
                                      </p:cBhvr>
                                      <p:tavLst>
                                        <p:tav tm="0">
                                          <p:val>
                                            <p:clrVal>
                                              <a:schemeClr val="accent2"/>
                                            </p:clrVal>
                                          </p:val>
                                        </p:tav>
                                        <p:tav tm="50000">
                                          <p:val>
                                            <p:clrVal>
                                              <a:schemeClr val="hlink"/>
                                            </p:clrVal>
                                          </p:val>
                                        </p:tav>
                                      </p:tavLst>
                                    </p:anim>
                                    <p:set>
                                      <p:cBhvr>
                                        <p:cTn id="48" dur="80"/>
                                        <p:tgtEl>
                                          <p:spTgt spid="6153">
                                            <p:txEl>
                                              <p:pRg st="3" end="3"/>
                                            </p:txEl>
                                          </p:spTgt>
                                        </p:tgtEl>
                                        <p:attrNameLst>
                                          <p:attrName>fill.type</p:attrName>
                                        </p:attrNameLst>
                                      </p:cBhvr>
                                      <p:to>
                                        <p:strVal val="solid"/>
                                      </p:to>
                                    </p:set>
                                  </p:childTnLst>
                                </p:cTn>
                              </p:par>
                            </p:childTnLst>
                          </p:cTn>
                        </p:par>
                        <p:par>
                          <p:cTn id="49" fill="hold" nodeType="afterGroup">
                            <p:stCondLst>
                              <p:cond delay="1780"/>
                            </p:stCondLst>
                            <p:childTnLst>
                              <p:par>
                                <p:cTn id="50" presetID="27" presetClass="entr" presetSubtype="0" fill="hold" nodeType="afterEffect">
                                  <p:stCondLst>
                                    <p:cond delay="0"/>
                                  </p:stCondLst>
                                  <p:iterate type="lt">
                                    <p:tmPct val="50000"/>
                                  </p:iterate>
                                  <p:childTnLst>
                                    <p:set>
                                      <p:cBhvr>
                                        <p:cTn id="51" dur="1" fill="hold">
                                          <p:stCondLst>
                                            <p:cond delay="0"/>
                                          </p:stCondLst>
                                        </p:cTn>
                                        <p:tgtEl>
                                          <p:spTgt spid="6153">
                                            <p:txEl>
                                              <p:pRg st="4" end="4"/>
                                            </p:txEl>
                                          </p:spTgt>
                                        </p:tgtEl>
                                        <p:attrNameLst>
                                          <p:attrName>style.visibility</p:attrName>
                                        </p:attrNameLst>
                                      </p:cBhvr>
                                      <p:to>
                                        <p:strVal val="visible"/>
                                      </p:to>
                                    </p:set>
                                    <p:anim calcmode="discrete" valueType="clr">
                                      <p:cBhvr override="childStyle">
                                        <p:cTn id="52" dur="80"/>
                                        <p:tgtEl>
                                          <p:spTgt spid="615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6153">
                                            <p:txEl>
                                              <p:pRg st="4" end="4"/>
                                            </p:txEl>
                                          </p:spTgt>
                                        </p:tgtEl>
                                        <p:attrNameLst>
                                          <p:attrName>fillcolor</p:attrName>
                                        </p:attrNameLst>
                                      </p:cBhvr>
                                      <p:tavLst>
                                        <p:tav tm="0">
                                          <p:val>
                                            <p:clrVal>
                                              <a:schemeClr val="accent2"/>
                                            </p:clrVal>
                                          </p:val>
                                        </p:tav>
                                        <p:tav tm="50000">
                                          <p:val>
                                            <p:clrVal>
                                              <a:schemeClr val="hlink"/>
                                            </p:clrVal>
                                          </p:val>
                                        </p:tav>
                                      </p:tavLst>
                                    </p:anim>
                                    <p:set>
                                      <p:cBhvr>
                                        <p:cTn id="54" dur="80"/>
                                        <p:tgtEl>
                                          <p:spTgt spid="6153">
                                            <p:txEl>
                                              <p:pRg st="4" end="4"/>
                                            </p:txEl>
                                          </p:spTgt>
                                        </p:tgtEl>
                                        <p:attrNameLst>
                                          <p:attrName>fill.type</p:attrName>
                                        </p:attrNameLst>
                                      </p:cBhvr>
                                      <p:to>
                                        <p:strVal val="solid"/>
                                      </p:to>
                                    </p:set>
                                  </p:childTnLst>
                                </p:cTn>
                              </p:par>
                            </p:childTnLst>
                          </p:cTn>
                        </p:par>
                        <p:par>
                          <p:cTn id="55" fill="hold" nodeType="afterGroup">
                            <p:stCondLst>
                              <p:cond delay="3140"/>
                            </p:stCondLst>
                            <p:childTnLst>
                              <p:par>
                                <p:cTn id="56" presetID="27" presetClass="entr" presetSubtype="0" fill="hold" nodeType="afterEffect">
                                  <p:stCondLst>
                                    <p:cond delay="0"/>
                                  </p:stCondLst>
                                  <p:iterate type="lt">
                                    <p:tmPct val="50000"/>
                                  </p:iterate>
                                  <p:childTnLst>
                                    <p:set>
                                      <p:cBhvr>
                                        <p:cTn id="57" dur="1" fill="hold">
                                          <p:stCondLst>
                                            <p:cond delay="0"/>
                                          </p:stCondLst>
                                        </p:cTn>
                                        <p:tgtEl>
                                          <p:spTgt spid="6153">
                                            <p:txEl>
                                              <p:pRg st="5" end="5"/>
                                            </p:txEl>
                                          </p:spTgt>
                                        </p:tgtEl>
                                        <p:attrNameLst>
                                          <p:attrName>style.visibility</p:attrName>
                                        </p:attrNameLst>
                                      </p:cBhvr>
                                      <p:to>
                                        <p:strVal val="visible"/>
                                      </p:to>
                                    </p:set>
                                    <p:anim calcmode="discrete" valueType="clr">
                                      <p:cBhvr override="childStyle">
                                        <p:cTn id="58" dur="80"/>
                                        <p:tgtEl>
                                          <p:spTgt spid="615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6153">
                                            <p:txEl>
                                              <p:pRg st="5" end="5"/>
                                            </p:txEl>
                                          </p:spTgt>
                                        </p:tgtEl>
                                        <p:attrNameLst>
                                          <p:attrName>fillcolor</p:attrName>
                                        </p:attrNameLst>
                                      </p:cBhvr>
                                      <p:tavLst>
                                        <p:tav tm="0">
                                          <p:val>
                                            <p:clrVal>
                                              <a:schemeClr val="accent2"/>
                                            </p:clrVal>
                                          </p:val>
                                        </p:tav>
                                        <p:tav tm="50000">
                                          <p:val>
                                            <p:clrVal>
                                              <a:schemeClr val="hlink"/>
                                            </p:clrVal>
                                          </p:val>
                                        </p:tav>
                                      </p:tavLst>
                                    </p:anim>
                                    <p:set>
                                      <p:cBhvr>
                                        <p:cTn id="60" dur="80"/>
                                        <p:tgtEl>
                                          <p:spTgt spid="6153">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a:extLst>
              <a:ext uri="{FF2B5EF4-FFF2-40B4-BE49-F238E27FC236}">
                <a16:creationId xmlns:a16="http://schemas.microsoft.com/office/drawing/2014/main" id="{E0079FAF-DBFA-4C91-A20B-4DBA608D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5164" y="990600"/>
            <a:ext cx="3348037"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0" name="Rectangle 2">
            <a:extLst>
              <a:ext uri="{FF2B5EF4-FFF2-40B4-BE49-F238E27FC236}">
                <a16:creationId xmlns:a16="http://schemas.microsoft.com/office/drawing/2014/main" id="{9FBD447D-008F-4736-9105-1608CEE84715}"/>
              </a:ext>
            </a:extLst>
          </p:cNvPr>
          <p:cNvSpPr>
            <a:spLocks noGrp="1" noChangeArrowheads="1"/>
          </p:cNvSpPr>
          <p:nvPr>
            <p:ph type="title"/>
          </p:nvPr>
        </p:nvSpPr>
        <p:spPr>
          <a:xfrm>
            <a:off x="1752600" y="76200"/>
            <a:ext cx="8686800" cy="884238"/>
          </a:xfrm>
          <a:effectLst>
            <a:outerShdw dist="35921" dir="2700000" algn="ctr" rotWithShape="0">
              <a:schemeClr val="bg1"/>
            </a:outerShdw>
          </a:effectLst>
        </p:spPr>
        <p:txBody>
          <a:bodyPr/>
          <a:lstStyle/>
          <a:p>
            <a:r>
              <a:rPr lang="en-US" altLang="en-US" b="1">
                <a:latin typeface="Times New Roman" panose="02020603050405020304" pitchFamily="18" charset="0"/>
              </a:rPr>
              <a:t>Tribal Territories West of Jordan</a:t>
            </a:r>
          </a:p>
        </p:txBody>
      </p:sp>
      <p:sp>
        <p:nvSpPr>
          <p:cNvPr id="7171" name="Rectangle 3">
            <a:extLst>
              <a:ext uri="{FF2B5EF4-FFF2-40B4-BE49-F238E27FC236}">
                <a16:creationId xmlns:a16="http://schemas.microsoft.com/office/drawing/2014/main" id="{5DD3BF62-3519-4C0F-BFC7-6D889A3F4853}"/>
              </a:ext>
            </a:extLst>
          </p:cNvPr>
          <p:cNvSpPr>
            <a:spLocks noChangeArrowheads="1"/>
          </p:cNvSpPr>
          <p:nvPr/>
        </p:nvSpPr>
        <p:spPr bwMode="auto">
          <a:xfrm>
            <a:off x="15240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2" name="Rectangle 4">
            <a:extLst>
              <a:ext uri="{FF2B5EF4-FFF2-40B4-BE49-F238E27FC236}">
                <a16:creationId xmlns:a16="http://schemas.microsoft.com/office/drawing/2014/main" id="{B2EC16A4-294F-4A08-841F-FFA1BDB8BB6C}"/>
              </a:ext>
            </a:extLst>
          </p:cNvPr>
          <p:cNvSpPr>
            <a:spLocks noChangeArrowheads="1"/>
          </p:cNvSpPr>
          <p:nvPr/>
        </p:nvSpPr>
        <p:spPr bwMode="auto">
          <a:xfrm>
            <a:off x="10439400" y="0"/>
            <a:ext cx="228600" cy="68580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3" name="Rectangle 5">
            <a:extLst>
              <a:ext uri="{FF2B5EF4-FFF2-40B4-BE49-F238E27FC236}">
                <a16:creationId xmlns:a16="http://schemas.microsoft.com/office/drawing/2014/main" id="{E2421865-9B10-47E9-9723-931BE6040CC6}"/>
              </a:ext>
            </a:extLst>
          </p:cNvPr>
          <p:cNvSpPr>
            <a:spLocks noChangeArrowheads="1"/>
          </p:cNvSpPr>
          <p:nvPr/>
        </p:nvSpPr>
        <p:spPr bwMode="auto">
          <a:xfrm>
            <a:off x="1524000" y="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4" name="Rectangle 6">
            <a:extLst>
              <a:ext uri="{FF2B5EF4-FFF2-40B4-BE49-F238E27FC236}">
                <a16:creationId xmlns:a16="http://schemas.microsoft.com/office/drawing/2014/main" id="{3CC89C30-2FAF-43D6-ABA1-BAE2BD91AB52}"/>
              </a:ext>
            </a:extLst>
          </p:cNvPr>
          <p:cNvSpPr>
            <a:spLocks noChangeArrowheads="1"/>
          </p:cNvSpPr>
          <p:nvPr/>
        </p:nvSpPr>
        <p:spPr bwMode="auto">
          <a:xfrm>
            <a:off x="1524000" y="6629400"/>
            <a:ext cx="9144000" cy="228600"/>
          </a:xfrm>
          <a:prstGeom prst="rect">
            <a:avLst/>
          </a:prstGeom>
          <a:solidFill>
            <a:srgbClr val="00C0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5" name="Rectangle 7">
            <a:extLst>
              <a:ext uri="{FF2B5EF4-FFF2-40B4-BE49-F238E27FC236}">
                <a16:creationId xmlns:a16="http://schemas.microsoft.com/office/drawing/2014/main" id="{BB614729-F089-4475-BDF2-807547D6A75C}"/>
              </a:ext>
            </a:extLst>
          </p:cNvPr>
          <p:cNvSpPr>
            <a:spLocks noChangeArrowheads="1"/>
          </p:cNvSpPr>
          <p:nvPr/>
        </p:nvSpPr>
        <p:spPr bwMode="auto">
          <a:xfrm>
            <a:off x="1828800" y="990600"/>
            <a:ext cx="4191000" cy="5562600"/>
          </a:xfrm>
          <a:prstGeom prst="rect">
            <a:avLst/>
          </a:prstGeom>
          <a:gradFill rotWithShape="1">
            <a:gsLst>
              <a:gs pos="0">
                <a:srgbClr val="00FFFF"/>
              </a:gs>
              <a:gs pos="100000">
                <a:srgbClr val="CC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6" name="Rectangle 8">
            <a:extLst>
              <a:ext uri="{FF2B5EF4-FFF2-40B4-BE49-F238E27FC236}">
                <a16:creationId xmlns:a16="http://schemas.microsoft.com/office/drawing/2014/main" id="{142A128A-DA38-4A0D-9957-827274FFBBA9}"/>
              </a:ext>
            </a:extLst>
          </p:cNvPr>
          <p:cNvSpPr>
            <a:spLocks noGrp="1" noChangeArrowheads="1"/>
          </p:cNvSpPr>
          <p:nvPr>
            <p:ph type="body" idx="1"/>
          </p:nvPr>
        </p:nvSpPr>
        <p:spPr>
          <a:xfrm>
            <a:off x="1676400" y="838200"/>
            <a:ext cx="5334000" cy="5867400"/>
          </a:xfrm>
          <a:extLst>
            <a:ext uri="{AF507438-7753-43E0-B8FC-AC1667EBCBE1}">
              <a14:hiddenEffects xmlns:a14="http://schemas.microsoft.com/office/drawing/2010/main">
                <a:effectLst>
                  <a:outerShdw dist="35921" dir="2700000" algn="ctr" rotWithShape="0">
                    <a:schemeClr val="bg1"/>
                  </a:outerShdw>
                </a:effectLst>
              </a14:hiddenEffects>
            </a:ext>
          </a:extLst>
        </p:spPr>
        <p:txBody>
          <a:bodyPr/>
          <a:lstStyle/>
          <a:p>
            <a:r>
              <a:rPr lang="en-US" altLang="en-US" b="1">
                <a:latin typeface="Times New Roman" panose="02020603050405020304" pitchFamily="18" charset="0"/>
              </a:rPr>
              <a:t>Judah </a:t>
            </a:r>
            <a:r>
              <a:rPr lang="en-US" altLang="en-US">
                <a:latin typeface="Times New Roman" panose="02020603050405020304" pitchFamily="18" charset="0"/>
              </a:rPr>
              <a:t>was the first tribe to ask for territory west of the Jordan</a:t>
            </a:r>
          </a:p>
          <a:p>
            <a:pPr lvl="1"/>
            <a:r>
              <a:rPr lang="en-US" altLang="en-US">
                <a:latin typeface="Times New Roman" panose="02020603050405020304" pitchFamily="18" charset="0"/>
              </a:rPr>
              <a:t>Given all the land west of the Dead Sea south to the Negeb</a:t>
            </a:r>
          </a:p>
          <a:p>
            <a:pPr lvl="2"/>
            <a:r>
              <a:rPr lang="en-US" altLang="en-US">
                <a:latin typeface="Times New Roman" panose="02020603050405020304" pitchFamily="18" charset="0"/>
              </a:rPr>
              <a:t>City of Hebron was given specifically to Caleb</a:t>
            </a:r>
          </a:p>
          <a:p>
            <a:r>
              <a:rPr lang="en-US" altLang="en-US" b="1">
                <a:latin typeface="Times New Roman" panose="02020603050405020304" pitchFamily="18" charset="0"/>
              </a:rPr>
              <a:t>Ephraim</a:t>
            </a:r>
            <a:r>
              <a:rPr lang="en-US" altLang="en-US">
                <a:latin typeface="Times New Roman" panose="02020603050405020304" pitchFamily="18" charset="0"/>
              </a:rPr>
              <a:t> and the remaining half tribe of </a:t>
            </a:r>
            <a:r>
              <a:rPr lang="en-US" altLang="en-US" b="1">
                <a:latin typeface="Times New Roman" panose="02020603050405020304" pitchFamily="18" charset="0"/>
              </a:rPr>
              <a:t>Manasseh</a:t>
            </a:r>
            <a:r>
              <a:rPr lang="en-US" altLang="en-US">
                <a:latin typeface="Times New Roman" panose="02020603050405020304" pitchFamily="18" charset="0"/>
              </a:rPr>
              <a:t> asked for the central portion of land</a:t>
            </a:r>
          </a:p>
          <a:p>
            <a:pPr lvl="1"/>
            <a:r>
              <a:rPr lang="en-US" altLang="en-US">
                <a:latin typeface="Times New Roman" panose="02020603050405020304" pitchFamily="18" charset="0"/>
              </a:rPr>
              <a:t>Joshua describes the borders of Ephraim </a:t>
            </a:r>
            <a:r>
              <a:rPr lang="en-US" altLang="en-US" i="1">
                <a:latin typeface="Times New Roman" panose="02020603050405020304" pitchFamily="18" charset="0"/>
              </a:rPr>
              <a:t>(Josh 16:5-8)</a:t>
            </a:r>
          </a:p>
        </p:txBody>
      </p:sp>
      <p:sp>
        <p:nvSpPr>
          <p:cNvPr id="7178" name="Oval 10">
            <a:extLst>
              <a:ext uri="{FF2B5EF4-FFF2-40B4-BE49-F238E27FC236}">
                <a16:creationId xmlns:a16="http://schemas.microsoft.com/office/drawing/2014/main" id="{76A862AB-FBBE-4D0D-AD77-DBB39A01D5F0}"/>
              </a:ext>
            </a:extLst>
          </p:cNvPr>
          <p:cNvSpPr>
            <a:spLocks noChangeArrowheads="1"/>
          </p:cNvSpPr>
          <p:nvPr/>
        </p:nvSpPr>
        <p:spPr bwMode="auto">
          <a:xfrm>
            <a:off x="8610600" y="1447800"/>
            <a:ext cx="1600200" cy="4572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9" name="Oval 11">
            <a:extLst>
              <a:ext uri="{FF2B5EF4-FFF2-40B4-BE49-F238E27FC236}">
                <a16:creationId xmlns:a16="http://schemas.microsoft.com/office/drawing/2014/main" id="{1CA3C3EE-E567-4C29-9243-9835EDF1A7A8}"/>
              </a:ext>
            </a:extLst>
          </p:cNvPr>
          <p:cNvSpPr>
            <a:spLocks noChangeArrowheads="1"/>
          </p:cNvSpPr>
          <p:nvPr/>
        </p:nvSpPr>
        <p:spPr bwMode="auto">
          <a:xfrm>
            <a:off x="8305800" y="2590800"/>
            <a:ext cx="1295400" cy="5334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80" name="Oval 12">
            <a:extLst>
              <a:ext uri="{FF2B5EF4-FFF2-40B4-BE49-F238E27FC236}">
                <a16:creationId xmlns:a16="http://schemas.microsoft.com/office/drawing/2014/main" id="{A996CA2A-84EB-4D88-8450-67783AF68757}"/>
              </a:ext>
            </a:extLst>
          </p:cNvPr>
          <p:cNvSpPr>
            <a:spLocks noChangeArrowheads="1"/>
          </p:cNvSpPr>
          <p:nvPr/>
        </p:nvSpPr>
        <p:spPr bwMode="auto">
          <a:xfrm>
            <a:off x="8458200" y="3733800"/>
            <a:ext cx="1600200" cy="533400"/>
          </a:xfrm>
          <a:prstGeom prst="ellipse">
            <a:avLst/>
          </a:prstGeom>
          <a:solidFill>
            <a:srgbClr val="00C0BC">
              <a:alpha val="4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176">
                                            <p:txEl>
                                              <p:pRg st="0" end="0"/>
                                            </p:txEl>
                                          </p:spTgt>
                                        </p:tgtEl>
                                        <p:attrNameLst>
                                          <p:attrName>style.visibility</p:attrName>
                                        </p:attrNameLst>
                                      </p:cBhvr>
                                      <p:to>
                                        <p:strVal val="visible"/>
                                      </p:to>
                                    </p:set>
                                    <p:animEffect transition="in" filter="dissolve">
                                      <p:cBhvr>
                                        <p:cTn id="11" dur="500"/>
                                        <p:tgtEl>
                                          <p:spTgt spid="7176">
                                            <p:txEl>
                                              <p:pRg st="0" end="0"/>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82"/>
                                        </p:tgtEl>
                                        <p:attrNameLst>
                                          <p:attrName>style.visibility</p:attrName>
                                        </p:attrNameLst>
                                      </p:cBhvr>
                                      <p:to>
                                        <p:strVal val="visible"/>
                                      </p:to>
                                    </p:set>
                                    <p:animEffect transition="in" filter="fade">
                                      <p:cBhvr>
                                        <p:cTn id="15" dur="2000"/>
                                        <p:tgtEl>
                                          <p:spTgt spid="7182"/>
                                        </p:tgtEl>
                                      </p:cBhvr>
                                    </p:animEffect>
                                  </p:childTnLst>
                                </p:cTn>
                              </p:par>
                            </p:childTnLst>
                          </p:cTn>
                        </p:par>
                        <p:par>
                          <p:cTn id="16" fill="hold" nodeType="afterGroup">
                            <p:stCondLst>
                              <p:cond delay="3000"/>
                            </p:stCondLst>
                            <p:childTnLst>
                              <p:par>
                                <p:cTn id="17" presetID="23" presetClass="entr" presetSubtype="16" fill="hold" nodeType="afterEffect">
                                  <p:stCondLst>
                                    <p:cond delay="0"/>
                                  </p:stCondLst>
                                  <p:childTnLst>
                                    <p:set>
                                      <p:cBhvr>
                                        <p:cTn id="18" dur="1" fill="hold">
                                          <p:stCondLst>
                                            <p:cond delay="0"/>
                                          </p:stCondLst>
                                        </p:cTn>
                                        <p:tgtEl>
                                          <p:spTgt spid="7180"/>
                                        </p:tgtEl>
                                        <p:attrNameLst>
                                          <p:attrName>style.visibility</p:attrName>
                                        </p:attrNameLst>
                                      </p:cBhvr>
                                      <p:to>
                                        <p:strVal val="visible"/>
                                      </p:to>
                                    </p:set>
                                    <p:anim calcmode="lin" valueType="num">
                                      <p:cBhvr>
                                        <p:cTn id="19" dur="500" fill="hold"/>
                                        <p:tgtEl>
                                          <p:spTgt spid="7180"/>
                                        </p:tgtEl>
                                        <p:attrNameLst>
                                          <p:attrName>ppt_w</p:attrName>
                                        </p:attrNameLst>
                                      </p:cBhvr>
                                      <p:tavLst>
                                        <p:tav tm="0">
                                          <p:val>
                                            <p:fltVal val="0"/>
                                          </p:val>
                                        </p:tav>
                                        <p:tav tm="100000">
                                          <p:val>
                                            <p:strVal val="#ppt_w"/>
                                          </p:val>
                                        </p:tav>
                                      </p:tavLst>
                                    </p:anim>
                                    <p:anim calcmode="lin" valueType="num">
                                      <p:cBhvr>
                                        <p:cTn id="20" dur="500" fill="hold"/>
                                        <p:tgtEl>
                                          <p:spTgt spid="718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7176">
                                            <p:txEl>
                                              <p:pRg st="1" end="1"/>
                                            </p:txEl>
                                          </p:spTgt>
                                        </p:tgtEl>
                                        <p:attrNameLst>
                                          <p:attrName>style.visibility</p:attrName>
                                        </p:attrNameLst>
                                      </p:cBhvr>
                                      <p:to>
                                        <p:strVal val="visible"/>
                                      </p:to>
                                    </p:set>
                                    <p:anim calcmode="lin" valueType="num">
                                      <p:cBhvr>
                                        <p:cTn id="25" dur="500" fill="hold"/>
                                        <p:tgtEl>
                                          <p:spTgt spid="7176">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7176">
                                            <p:txEl>
                                              <p:pRg st="1" end="1"/>
                                            </p:txEl>
                                          </p:spTgt>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7176">
                                            <p:txEl>
                                              <p:pRg st="2" end="2"/>
                                            </p:txEl>
                                          </p:spTgt>
                                        </p:tgtEl>
                                        <p:attrNameLst>
                                          <p:attrName>style.visibility</p:attrName>
                                        </p:attrNameLst>
                                      </p:cBhvr>
                                      <p:to>
                                        <p:strVal val="visible"/>
                                      </p:to>
                                    </p:set>
                                    <p:anim calcmode="lin" valueType="num">
                                      <p:cBhvr>
                                        <p:cTn id="29" dur="500" fill="hold"/>
                                        <p:tgtEl>
                                          <p:spTgt spid="7176">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717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7176">
                                            <p:txEl>
                                              <p:pRg st="3" end="3"/>
                                            </p:txEl>
                                          </p:spTgt>
                                        </p:tgtEl>
                                        <p:attrNameLst>
                                          <p:attrName>style.visibility</p:attrName>
                                        </p:attrNameLst>
                                      </p:cBhvr>
                                      <p:to>
                                        <p:strVal val="visible"/>
                                      </p:to>
                                    </p:set>
                                    <p:animEffect transition="in" filter="dissolve">
                                      <p:cBhvr>
                                        <p:cTn id="35" dur="500"/>
                                        <p:tgtEl>
                                          <p:spTgt spid="7176">
                                            <p:txEl>
                                              <p:pRg st="3" end="3"/>
                                            </p:txEl>
                                          </p:spTgt>
                                        </p:tgtEl>
                                      </p:cBhvr>
                                    </p:animEffect>
                                  </p:childTnLst>
                                </p:cTn>
                              </p:par>
                            </p:childTnLst>
                          </p:cTn>
                        </p:par>
                        <p:par>
                          <p:cTn id="36" fill="hold" nodeType="afterGroup">
                            <p:stCondLst>
                              <p:cond delay="500"/>
                            </p:stCondLst>
                            <p:childTnLst>
                              <p:par>
                                <p:cTn id="37" presetID="23" presetClass="entr" presetSubtype="16" fill="hold" nodeType="afterEffect">
                                  <p:stCondLst>
                                    <p:cond delay="0"/>
                                  </p:stCondLst>
                                  <p:childTnLst>
                                    <p:set>
                                      <p:cBhvr>
                                        <p:cTn id="38" dur="1" fill="hold">
                                          <p:stCondLst>
                                            <p:cond delay="0"/>
                                          </p:stCondLst>
                                        </p:cTn>
                                        <p:tgtEl>
                                          <p:spTgt spid="7179"/>
                                        </p:tgtEl>
                                        <p:attrNameLst>
                                          <p:attrName>style.visibility</p:attrName>
                                        </p:attrNameLst>
                                      </p:cBhvr>
                                      <p:to>
                                        <p:strVal val="visible"/>
                                      </p:to>
                                    </p:set>
                                    <p:anim calcmode="lin" valueType="num">
                                      <p:cBhvr>
                                        <p:cTn id="39" dur="500" fill="hold"/>
                                        <p:tgtEl>
                                          <p:spTgt spid="7179"/>
                                        </p:tgtEl>
                                        <p:attrNameLst>
                                          <p:attrName>ppt_w</p:attrName>
                                        </p:attrNameLst>
                                      </p:cBhvr>
                                      <p:tavLst>
                                        <p:tav tm="0">
                                          <p:val>
                                            <p:fltVal val="0"/>
                                          </p:val>
                                        </p:tav>
                                        <p:tav tm="100000">
                                          <p:val>
                                            <p:strVal val="#ppt_w"/>
                                          </p:val>
                                        </p:tav>
                                      </p:tavLst>
                                    </p:anim>
                                    <p:anim calcmode="lin" valueType="num">
                                      <p:cBhvr>
                                        <p:cTn id="40" dur="500" fill="hold"/>
                                        <p:tgtEl>
                                          <p:spTgt spid="7179"/>
                                        </p:tgtEl>
                                        <p:attrNameLst>
                                          <p:attrName>ppt_h</p:attrName>
                                        </p:attrNameLst>
                                      </p:cBhvr>
                                      <p:tavLst>
                                        <p:tav tm="0">
                                          <p:val>
                                            <p:fltVal val="0"/>
                                          </p:val>
                                        </p:tav>
                                        <p:tav tm="100000">
                                          <p:val>
                                            <p:strVal val="#ppt_h"/>
                                          </p:val>
                                        </p:tav>
                                      </p:tavLst>
                                    </p:anim>
                                  </p:childTnLst>
                                </p:cTn>
                              </p:par>
                            </p:childTnLst>
                          </p:cTn>
                        </p:par>
                        <p:par>
                          <p:cTn id="41" fill="hold" nodeType="afterGroup">
                            <p:stCondLst>
                              <p:cond delay="1000"/>
                            </p:stCondLst>
                            <p:childTnLst>
                              <p:par>
                                <p:cTn id="42" presetID="23" presetClass="entr" presetSubtype="16" fill="hold" nodeType="afterEffect">
                                  <p:stCondLst>
                                    <p:cond delay="0"/>
                                  </p:stCondLst>
                                  <p:childTnLst>
                                    <p:set>
                                      <p:cBhvr>
                                        <p:cTn id="43" dur="1" fill="hold">
                                          <p:stCondLst>
                                            <p:cond delay="0"/>
                                          </p:stCondLst>
                                        </p:cTn>
                                        <p:tgtEl>
                                          <p:spTgt spid="7178"/>
                                        </p:tgtEl>
                                        <p:attrNameLst>
                                          <p:attrName>style.visibility</p:attrName>
                                        </p:attrNameLst>
                                      </p:cBhvr>
                                      <p:to>
                                        <p:strVal val="visible"/>
                                      </p:to>
                                    </p:set>
                                    <p:anim calcmode="lin" valueType="num">
                                      <p:cBhvr>
                                        <p:cTn id="44" dur="500" fill="hold"/>
                                        <p:tgtEl>
                                          <p:spTgt spid="7178"/>
                                        </p:tgtEl>
                                        <p:attrNameLst>
                                          <p:attrName>ppt_w</p:attrName>
                                        </p:attrNameLst>
                                      </p:cBhvr>
                                      <p:tavLst>
                                        <p:tav tm="0">
                                          <p:val>
                                            <p:fltVal val="0"/>
                                          </p:val>
                                        </p:tav>
                                        <p:tav tm="100000">
                                          <p:val>
                                            <p:strVal val="#ppt_w"/>
                                          </p:val>
                                        </p:tav>
                                      </p:tavLst>
                                    </p:anim>
                                    <p:anim calcmode="lin" valueType="num">
                                      <p:cBhvr>
                                        <p:cTn id="45" dur="500" fill="hold"/>
                                        <p:tgtEl>
                                          <p:spTgt spid="7178"/>
                                        </p:tgtEl>
                                        <p:attrNameLst>
                                          <p:attrName>ppt_h</p:attrName>
                                        </p:attrNameLst>
                                      </p:cBhvr>
                                      <p:tavLst>
                                        <p:tav tm="0">
                                          <p:val>
                                            <p:fltVal val="0"/>
                                          </p:val>
                                        </p:tav>
                                        <p:tav tm="100000">
                                          <p:val>
                                            <p:strVal val="#ppt_h"/>
                                          </p:val>
                                        </p:tav>
                                      </p:tavLst>
                                    </p:anim>
                                  </p:childTnLst>
                                </p:cTn>
                              </p:par>
                            </p:childTnLst>
                          </p:cTn>
                        </p:par>
                        <p:par>
                          <p:cTn id="46" fill="hold" nodeType="afterGroup">
                            <p:stCondLst>
                              <p:cond delay="1500"/>
                            </p:stCondLst>
                            <p:childTnLst>
                              <p:par>
                                <p:cTn id="47" presetID="23" presetClass="entr" presetSubtype="16" fill="hold" nodeType="afterEffect">
                                  <p:stCondLst>
                                    <p:cond delay="0"/>
                                  </p:stCondLst>
                                  <p:childTnLst>
                                    <p:set>
                                      <p:cBhvr>
                                        <p:cTn id="48" dur="1" fill="hold">
                                          <p:stCondLst>
                                            <p:cond delay="0"/>
                                          </p:stCondLst>
                                        </p:cTn>
                                        <p:tgtEl>
                                          <p:spTgt spid="7176">
                                            <p:txEl>
                                              <p:pRg st="4" end="4"/>
                                            </p:txEl>
                                          </p:spTgt>
                                        </p:tgtEl>
                                        <p:attrNameLst>
                                          <p:attrName>style.visibility</p:attrName>
                                        </p:attrNameLst>
                                      </p:cBhvr>
                                      <p:to>
                                        <p:strVal val="visible"/>
                                      </p:to>
                                    </p:set>
                                    <p:anim calcmode="lin" valueType="num">
                                      <p:cBhvr>
                                        <p:cTn id="49" dur="500" fill="hold"/>
                                        <p:tgtEl>
                                          <p:spTgt spid="7176">
                                            <p:txEl>
                                              <p:pRg st="4" end="4"/>
                                            </p:txEl>
                                          </p:spTgt>
                                        </p:tgtEl>
                                        <p:attrNameLst>
                                          <p:attrName>ppt_w</p:attrName>
                                        </p:attrNameLst>
                                      </p:cBhvr>
                                      <p:tavLst>
                                        <p:tav tm="0">
                                          <p:val>
                                            <p:fltVal val="0"/>
                                          </p:val>
                                        </p:tav>
                                        <p:tav tm="100000">
                                          <p:val>
                                            <p:strVal val="#ppt_w"/>
                                          </p:val>
                                        </p:tav>
                                      </p:tavLst>
                                    </p:anim>
                                    <p:anim calcmode="lin" valueType="num">
                                      <p:cBhvr>
                                        <p:cTn id="50" dur="500" fill="hold"/>
                                        <p:tgtEl>
                                          <p:spTgt spid="717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theme/theme1.xml><?xml version="1.0" encoding="utf-8"?>
<a:theme xmlns:a="http://schemas.openxmlformats.org/drawingml/2006/main" name="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9EBBDC-44AE-4C6F-92A1-5793F27AED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660733-82EA-413E-AE59-8AF208CF4FC1}">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F3230BDE-6729-4926-A8D8-F70E7BA312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{4524C057-EDCB-48B2-8AF7-B9CFDCEA844B}tf33358180_win32</Template>
  <TotalTime>324</TotalTime>
  <Words>2986</Words>
  <Application>Microsoft Office PowerPoint</Application>
  <PresentationFormat>Widescreen</PresentationFormat>
  <Paragraphs>319</Paragraphs>
  <Slides>53</Slides>
  <Notes>2</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53</vt:i4>
      </vt:variant>
    </vt:vector>
  </HeadingPairs>
  <TitlesOfParts>
    <vt:vector size="66" baseType="lpstr">
      <vt:lpstr>Arial</vt:lpstr>
      <vt:lpstr>Arial Black</vt:lpstr>
      <vt:lpstr>Calibri</vt:lpstr>
      <vt:lpstr>Franklin Gothic Book</vt:lpstr>
      <vt:lpstr>Franklin Gothic Demi</vt:lpstr>
      <vt:lpstr>Ravie</vt:lpstr>
      <vt:lpstr>Times New Roman</vt:lpstr>
      <vt:lpstr>Wingdings 2</vt:lpstr>
      <vt:lpstr>Office Theme</vt:lpstr>
      <vt:lpstr>Default Design</vt:lpstr>
      <vt:lpstr>1_Default Design</vt:lpstr>
      <vt:lpstr>2_Default Design</vt:lpstr>
      <vt:lpstr>DividendVTI</vt:lpstr>
      <vt:lpstr> JUDGES ARE  ANNOINTED TO  PROMISE LAND GOVERNANCE </vt:lpstr>
      <vt:lpstr>THE JEWS limit their horizons &amp; settle for less than promised.  Reversal of fortunes result from refusal to conquer complete! </vt:lpstr>
      <vt:lpstr>The Land Promise Fulfilled</vt:lpstr>
      <vt:lpstr>The Land Promise Fulfilled</vt:lpstr>
      <vt:lpstr>The Land Promise Fulfilled</vt:lpstr>
      <vt:lpstr>The Land Promise Fulfilled</vt:lpstr>
      <vt:lpstr>PowerPoint Presentation</vt:lpstr>
      <vt:lpstr>Tribal Territories East of Jordan</vt:lpstr>
      <vt:lpstr>Tribal Territories West of Jordan</vt:lpstr>
      <vt:lpstr>Tribal Territories West of Jordan</vt:lpstr>
      <vt:lpstr>Tribal Territories West of Jordan</vt:lpstr>
      <vt:lpstr>Tribe of Levi</vt:lpstr>
      <vt:lpstr>13 Tribes and only 12 Sons</vt:lpstr>
      <vt:lpstr>This is the land as God intended it to be</vt:lpstr>
      <vt:lpstr>Joshua Calls for Faithfulness!</vt:lpstr>
      <vt:lpstr>The Early Judges</vt:lpstr>
      <vt:lpstr>The Judges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Later Judges</vt:lpstr>
      <vt:lpstr>The Later Judges</vt:lpstr>
      <vt:lpstr>Pagan Gods</vt:lpstr>
      <vt:lpstr>The Later Judges</vt:lpstr>
      <vt:lpstr>The Later Judges</vt:lpstr>
      <vt:lpstr>The Later Judges</vt:lpstr>
      <vt:lpstr>The Later Judges</vt:lpstr>
      <vt:lpstr>The Later Judges</vt:lpstr>
      <vt:lpstr>The Later Judges</vt:lpstr>
      <vt:lpstr>The Later Judges</vt:lpstr>
      <vt:lpstr>The Later Judges</vt:lpstr>
      <vt:lpstr>The Ark of the Covenant</vt:lpstr>
      <vt:lpstr>The Ark of the Covenant</vt:lpstr>
      <vt:lpstr>The Ark of the Covenant</vt:lpstr>
      <vt:lpstr>The Ark of the Covenant</vt:lpstr>
      <vt:lpstr>The Period of the Judges</vt:lpstr>
      <vt:lpstr>The Period of the Judges</vt:lpstr>
      <vt:lpstr>The Period of the Judges</vt:lpstr>
      <vt:lpstr>Eli and Samuel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
  <dc:creator>David Burris</dc:creator>
  <cp:keywords/>
  <dc:description/>
  <cp:lastModifiedBy>David Burris</cp:lastModifiedBy>
  <cp:revision>54</cp:revision>
  <dcterms:created xsi:type="dcterms:W3CDTF">2021-08-12T15:50:56Z</dcterms:created>
  <dcterms:modified xsi:type="dcterms:W3CDTF">2021-09-18T20:53:36Z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