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700.xml" ContentType="application/vnd.openxmlformats-officedocument.presentationml.slide+xml"/>
  <Override PartName="/ppt/slides/slide1800.xml" ContentType="application/vnd.openxmlformats-officedocument.presentationml.slide+xml"/>
  <Override PartName="/ppt/slides/slide1900.xml" ContentType="application/vnd.openxmlformats-officedocument.presentationml.slide+xml"/>
  <Override PartName="/ppt/slides/slide2400.xml" ContentType="application/vnd.openxmlformats-officedocument.presentationml.slide+xml"/>
  <Override PartName="/ppt/slides/slide2500.xml" ContentType="application/vnd.openxmlformats-officedocument.presentationml.slide+xml"/>
  <Override PartName="/ppt/slideLayouts/slideLayout710.xml" ContentType="application/vnd.openxmlformats-officedocument.presentationml.slideLayout+xml"/>
  <Override PartName="/ppt/slideLayouts/slideLayout700.xml" ContentType="application/vnd.openxmlformats-officedocument.presentationml.slideLayout+xml"/>
  <Override PartName="/ppt/slideLayouts/slideLayout720.xml" ContentType="application/vnd.openxmlformats-officedocument.presentationml.slideLayout+xml"/>
  <Override PartName="/ppt/slideMasters/slideMaster110.xml" ContentType="application/vnd.openxmlformats-officedocument.presentationml.slideMaster+xml"/>
  <Override PartName="/ppt/slideMasters/slideMaster100.xml" ContentType="application/vnd.openxmlformats-officedocument.presentationml.slideMaster+xml"/>
  <Override PartName="/ppt/slideMasters/slideMaster120.xml" ContentType="application/vnd.openxmlformats-officedocument.presentationml.slideMaster+xml"/>
  <Override PartName="/ppt/slideLayouts/slideLayout810.xml" ContentType="application/vnd.openxmlformats-officedocument.presentationml.slideLayout+xml"/>
  <Override PartName="/ppt/slideLayouts/slideLayout310.xml" ContentType="application/vnd.openxmlformats-officedocument.presentationml.slideLayout+xml"/>
  <Override PartName="/ppt/theme/theme110.xml" ContentType="application/vnd.openxmlformats-officedocument.theme+xml"/>
  <Override PartName="/ppt/slideLayouts/slideLayout210.xml" ContentType="application/vnd.openxmlformats-officedocument.presentationml.slideLayout+xml"/>
  <Override PartName="/ppt/slideLayouts/slideLayout1310.xml" ContentType="application/vnd.openxmlformats-officedocument.presentationml.slideLayout+xml"/>
  <Override PartName="/ppt/slideLayouts/slideLayout610.xml" ContentType="application/vnd.openxmlformats-officedocument.presentationml.slideLayout+xml"/>
  <Override PartName="/ppt/slideLayouts/slideLayout1110.xml" ContentType="application/vnd.openxmlformats-officedocument.presentationml.slideLayout+xml"/>
  <Override PartName="/ppt/slideLayouts/slideLayout510.xml" ContentType="application/vnd.openxmlformats-officedocument.presentationml.slideLayout+xml"/>
  <Override PartName="/ppt/slideLayouts/slideLayout1010.xml" ContentType="application/vnd.openxmlformats-officedocument.presentationml.slideLayout+xml"/>
  <Override PartName="/ppt/slideLayouts/slideLayout410.xml" ContentType="application/vnd.openxmlformats-officedocument.presentationml.slideLayout+xml"/>
  <Override PartName="/ppt/slideLayouts/slideLayout910.xml" ContentType="application/vnd.openxmlformats-officedocument.presentationml.slideLayout+xml"/>
  <Override PartName="/ppt/slideLayouts/slideLayout800.xml" ContentType="application/vnd.openxmlformats-officedocument.presentationml.slideLayout+xml"/>
  <Override PartName="/ppt/slideLayouts/slideLayout300.xml" ContentType="application/vnd.openxmlformats-officedocument.presentationml.slideLayout+xml"/>
  <Override PartName="/ppt/theme/theme100.xml" ContentType="application/vnd.openxmlformats-officedocument.theme+xml"/>
  <Override PartName="/ppt/slideLayouts/slideLayout2000.xml" ContentType="application/vnd.openxmlformats-officedocument.presentationml.slideLayout+xml"/>
  <Override PartName="/ppt/slideLayouts/slideLayout1210.xml" ContentType="application/vnd.openxmlformats-officedocument.presentationml.slideLayout+xml"/>
  <Override PartName="/ppt/slideLayouts/slideLayout600.xml" ContentType="application/vnd.openxmlformats-officedocument.presentationml.slideLayout+xml"/>
  <Override PartName="/ppt/slideLayouts/slideLayout1100.xml" ContentType="application/vnd.openxmlformats-officedocument.presentationml.slideLayout+xml"/>
  <Override PartName="/ppt/slideLayouts/slideLayout500.xml" ContentType="application/vnd.openxmlformats-officedocument.presentationml.slideLayout+xml"/>
  <Override PartName="/ppt/slideLayouts/slideLayout1000.xml" ContentType="application/vnd.openxmlformats-officedocument.presentationml.slideLayout+xml"/>
  <Override PartName="/ppt/slideLayouts/slideLayout400.xml" ContentType="application/vnd.openxmlformats-officedocument.presentationml.slideLayout+xml"/>
  <Override PartName="/ppt/slideLayouts/slideLayout900.xml" ContentType="application/vnd.openxmlformats-officedocument.presentationml.slideLayout+xml"/>
  <Override PartName="/ppt/slideLayouts/slideLayout820.xml" ContentType="application/vnd.openxmlformats-officedocument.presentationml.slideLayout+xml"/>
  <Override PartName="/ppt/slideLayouts/slideLayout320.xml" ContentType="application/vnd.openxmlformats-officedocument.presentationml.slideLayout+xml"/>
  <Override PartName="/ppt/theme/theme120.xml" ContentType="application/vnd.openxmlformats-officedocument.theme+xml"/>
  <Override PartName="/ppt/slideLayouts/slideLayout220.xml" ContentType="application/vnd.openxmlformats-officedocument.presentationml.slideLayout+xml"/>
  <Override PartName="/ppt/slideLayouts/slideLayout1410.xml" ContentType="application/vnd.openxmlformats-officedocument.presentationml.slideLayout+xml"/>
  <Override PartName="/ppt/slideLayouts/slideLayout620.xml" ContentType="application/vnd.openxmlformats-officedocument.presentationml.slideLayout+xml"/>
  <Override PartName="/ppt/slideLayouts/slideLayout1120.xml" ContentType="application/vnd.openxmlformats-officedocument.presentationml.slideLayout+xml"/>
  <Override PartName="/ppt/slideLayouts/slideLayout520.xml" ContentType="application/vnd.openxmlformats-officedocument.presentationml.slideLayout+xml"/>
  <Override PartName="/ppt/slideLayouts/slideLayout1020.xml" ContentType="application/vnd.openxmlformats-officedocument.presentationml.slideLayout+xml"/>
  <Override PartName="/ppt/slideLayouts/slideLayout420.xml" ContentType="application/vnd.openxmlformats-officedocument.presentationml.slideLayout+xml"/>
  <Override PartName="/ppt/slideLayouts/slideLayout92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42" r:id="rId2"/>
    <p:sldMasterId id="2147483752" r:id="rId3"/>
    <p:sldMasterId id="2147483774" r:id="rId4"/>
    <p:sldMasterId id="2147483786" r:id="rId5"/>
    <p:sldMasterId id="2147483799" r:id="rId6"/>
    <p:sldMasterId id="2147483811" r:id="rId7"/>
    <p:sldMasterId id="2147483847" r:id="rId8"/>
    <p:sldMasterId id="2147483919" r:id="rId9"/>
    <p:sldMasterId id="2147483951" r:id="rId10"/>
    <p:sldMasterId id="2147483963" r:id="rId11"/>
    <p:sldMasterId id="2147483999" r:id="rId12"/>
    <p:sldMasterId id="2147484011" r:id="rId13"/>
    <p:sldMasterId id="2147484028" r:id="rId14"/>
    <p:sldMasterId id="2147484040" r:id="rId15"/>
    <p:sldMasterId id="2147484058" r:id="rId16"/>
  </p:sldMasterIdLst>
  <p:notesMasterIdLst>
    <p:notesMasterId r:id="rId303"/>
  </p:notesMasterIdLst>
  <p:sldIdLst>
    <p:sldId id="256" r:id="rId17"/>
    <p:sldId id="4918" r:id="rId18"/>
    <p:sldId id="4672" r:id="rId19"/>
    <p:sldId id="4673" r:id="rId20"/>
    <p:sldId id="4684" r:id="rId21"/>
    <p:sldId id="4675" r:id="rId22"/>
    <p:sldId id="4934" r:id="rId23"/>
    <p:sldId id="4681" r:id="rId24"/>
    <p:sldId id="4685" r:id="rId25"/>
    <p:sldId id="4679" r:id="rId26"/>
    <p:sldId id="4689" r:id="rId27"/>
    <p:sldId id="4690" r:id="rId28"/>
    <p:sldId id="4691" r:id="rId29"/>
    <p:sldId id="4692" r:id="rId30"/>
    <p:sldId id="4693" r:id="rId31"/>
    <p:sldId id="4694" r:id="rId32"/>
    <p:sldId id="4695" r:id="rId33"/>
    <p:sldId id="4696" r:id="rId34"/>
    <p:sldId id="4697" r:id="rId35"/>
    <p:sldId id="4698" r:id="rId36"/>
    <p:sldId id="4699" r:id="rId37"/>
    <p:sldId id="4700" r:id="rId38"/>
    <p:sldId id="4701" r:id="rId39"/>
    <p:sldId id="4702" r:id="rId40"/>
    <p:sldId id="4703" r:id="rId41"/>
    <p:sldId id="4704" r:id="rId42"/>
    <p:sldId id="4705" r:id="rId43"/>
    <p:sldId id="4706" r:id="rId44"/>
    <p:sldId id="4707" r:id="rId45"/>
    <p:sldId id="4708" r:id="rId46"/>
    <p:sldId id="4709" r:id="rId47"/>
    <p:sldId id="4710" r:id="rId48"/>
    <p:sldId id="4711" r:id="rId49"/>
    <p:sldId id="4712" r:id="rId50"/>
    <p:sldId id="4713" r:id="rId51"/>
    <p:sldId id="4714" r:id="rId52"/>
    <p:sldId id="4715" r:id="rId53"/>
    <p:sldId id="4716" r:id="rId54"/>
    <p:sldId id="4923" r:id="rId55"/>
    <p:sldId id="4896" r:id="rId56"/>
    <p:sldId id="4897" r:id="rId57"/>
    <p:sldId id="4888" r:id="rId58"/>
    <p:sldId id="4889" r:id="rId59"/>
    <p:sldId id="4890" r:id="rId60"/>
    <p:sldId id="4891" r:id="rId61"/>
    <p:sldId id="4892" r:id="rId62"/>
    <p:sldId id="4893" r:id="rId63"/>
    <p:sldId id="4894" r:id="rId64"/>
    <p:sldId id="4895" r:id="rId65"/>
    <p:sldId id="4729" r:id="rId66"/>
    <p:sldId id="4933" r:id="rId67"/>
    <p:sldId id="4870" r:id="rId68"/>
    <p:sldId id="4963" r:id="rId69"/>
    <p:sldId id="4964" r:id="rId70"/>
    <p:sldId id="4965" r:id="rId71"/>
    <p:sldId id="4966" r:id="rId72"/>
    <p:sldId id="4967" r:id="rId73"/>
    <p:sldId id="4968" r:id="rId74"/>
    <p:sldId id="4969" r:id="rId75"/>
    <p:sldId id="4970" r:id="rId76"/>
    <p:sldId id="4971" r:id="rId77"/>
    <p:sldId id="4972" r:id="rId78"/>
    <p:sldId id="4973" r:id="rId79"/>
    <p:sldId id="4974" r:id="rId80"/>
    <p:sldId id="4880" r:id="rId81"/>
    <p:sldId id="4881" r:id="rId82"/>
    <p:sldId id="4882" r:id="rId83"/>
    <p:sldId id="4883" r:id="rId84"/>
    <p:sldId id="4884" r:id="rId85"/>
    <p:sldId id="4885" r:id="rId86"/>
    <p:sldId id="4886" r:id="rId87"/>
    <p:sldId id="550" r:id="rId88"/>
    <p:sldId id="537" r:id="rId89"/>
    <p:sldId id="538" r:id="rId90"/>
    <p:sldId id="539" r:id="rId91"/>
    <p:sldId id="540" r:id="rId92"/>
    <p:sldId id="541" r:id="rId93"/>
    <p:sldId id="542" r:id="rId94"/>
    <p:sldId id="543" r:id="rId95"/>
    <p:sldId id="544" r:id="rId96"/>
    <p:sldId id="545" r:id="rId97"/>
    <p:sldId id="546" r:id="rId98"/>
    <p:sldId id="547" r:id="rId99"/>
    <p:sldId id="548" r:id="rId100"/>
    <p:sldId id="549" r:id="rId101"/>
    <p:sldId id="4873" r:id="rId102"/>
    <p:sldId id="4898" r:id="rId103"/>
    <p:sldId id="4899" r:id="rId104"/>
    <p:sldId id="4900" r:id="rId105"/>
    <p:sldId id="4901" r:id="rId106"/>
    <p:sldId id="4902" r:id="rId107"/>
    <p:sldId id="4903" r:id="rId108"/>
    <p:sldId id="4904" r:id="rId109"/>
    <p:sldId id="4905" r:id="rId110"/>
    <p:sldId id="4906" r:id="rId111"/>
    <p:sldId id="4907" r:id="rId112"/>
    <p:sldId id="4908" r:id="rId113"/>
    <p:sldId id="4909" r:id="rId114"/>
    <p:sldId id="4910" r:id="rId115"/>
    <p:sldId id="4911" r:id="rId116"/>
    <p:sldId id="4912" r:id="rId117"/>
    <p:sldId id="4913" r:id="rId118"/>
    <p:sldId id="4914" r:id="rId119"/>
    <p:sldId id="4915" r:id="rId120"/>
    <p:sldId id="4916" r:id="rId121"/>
    <p:sldId id="4917" r:id="rId122"/>
    <p:sldId id="4926" r:id="rId123"/>
    <p:sldId id="4960" r:id="rId124"/>
    <p:sldId id="4927" r:id="rId125"/>
    <p:sldId id="4928" r:id="rId126"/>
    <p:sldId id="4929" r:id="rId127"/>
    <p:sldId id="4930" r:id="rId128"/>
    <p:sldId id="4931" r:id="rId129"/>
    <p:sldId id="4932" r:id="rId130"/>
    <p:sldId id="4682" r:id="rId131"/>
    <p:sldId id="4919" r:id="rId132"/>
    <p:sldId id="4975" r:id="rId133"/>
    <p:sldId id="4955" r:id="rId134"/>
    <p:sldId id="4956" r:id="rId135"/>
    <p:sldId id="413" r:id="rId136"/>
    <p:sldId id="424" r:id="rId137"/>
    <p:sldId id="4922" r:id="rId138"/>
    <p:sldId id="4957" r:id="rId139"/>
    <p:sldId id="4924" r:id="rId140"/>
    <p:sldId id="4730" r:id="rId141"/>
    <p:sldId id="4731" r:id="rId142"/>
    <p:sldId id="4732" r:id="rId143"/>
    <p:sldId id="4733" r:id="rId144"/>
    <p:sldId id="4734" r:id="rId145"/>
    <p:sldId id="4735" r:id="rId146"/>
    <p:sldId id="4736" r:id="rId147"/>
    <p:sldId id="4737" r:id="rId148"/>
    <p:sldId id="4738" r:id="rId149"/>
    <p:sldId id="4739" r:id="rId150"/>
    <p:sldId id="4740" r:id="rId151"/>
    <p:sldId id="4741" r:id="rId152"/>
    <p:sldId id="4742" r:id="rId153"/>
    <p:sldId id="4743" r:id="rId154"/>
    <p:sldId id="4744" r:id="rId155"/>
    <p:sldId id="4745" r:id="rId156"/>
    <p:sldId id="4746" r:id="rId157"/>
    <p:sldId id="4747" r:id="rId158"/>
    <p:sldId id="4748" r:id="rId159"/>
    <p:sldId id="4749" r:id="rId160"/>
    <p:sldId id="4750" r:id="rId161"/>
    <p:sldId id="4751" r:id="rId162"/>
    <p:sldId id="4752" r:id="rId163"/>
    <p:sldId id="4753" r:id="rId164"/>
    <p:sldId id="4754" r:id="rId165"/>
    <p:sldId id="4755" r:id="rId166"/>
    <p:sldId id="4756" r:id="rId167"/>
    <p:sldId id="4757" r:id="rId168"/>
    <p:sldId id="4758" r:id="rId169"/>
    <p:sldId id="4759" r:id="rId170"/>
    <p:sldId id="4760" r:id="rId171"/>
    <p:sldId id="4761" r:id="rId172"/>
    <p:sldId id="4762" r:id="rId173"/>
    <p:sldId id="4763" r:id="rId174"/>
    <p:sldId id="4764" r:id="rId175"/>
    <p:sldId id="4765" r:id="rId176"/>
    <p:sldId id="509" r:id="rId177"/>
    <p:sldId id="510" r:id="rId178"/>
    <p:sldId id="511" r:id="rId179"/>
    <p:sldId id="512" r:id="rId180"/>
    <p:sldId id="513" r:id="rId181"/>
    <p:sldId id="514" r:id="rId182"/>
    <p:sldId id="515" r:id="rId183"/>
    <p:sldId id="516" r:id="rId184"/>
    <p:sldId id="517" r:id="rId185"/>
    <p:sldId id="518" r:id="rId186"/>
    <p:sldId id="519" r:id="rId187"/>
    <p:sldId id="520" r:id="rId188"/>
    <p:sldId id="521" r:id="rId189"/>
    <p:sldId id="522" r:id="rId190"/>
    <p:sldId id="523" r:id="rId191"/>
    <p:sldId id="524" r:id="rId192"/>
    <p:sldId id="525" r:id="rId193"/>
    <p:sldId id="526" r:id="rId194"/>
    <p:sldId id="527" r:id="rId195"/>
    <p:sldId id="528" r:id="rId196"/>
    <p:sldId id="529" r:id="rId197"/>
    <p:sldId id="530" r:id="rId198"/>
    <p:sldId id="531" r:id="rId199"/>
    <p:sldId id="498" r:id="rId200"/>
    <p:sldId id="499" r:id="rId201"/>
    <p:sldId id="500" r:id="rId202"/>
    <p:sldId id="501" r:id="rId203"/>
    <p:sldId id="4925" r:id="rId204"/>
    <p:sldId id="257" r:id="rId205"/>
    <p:sldId id="258" r:id="rId206"/>
    <p:sldId id="259" r:id="rId207"/>
    <p:sldId id="3268" r:id="rId208"/>
    <p:sldId id="260" r:id="rId209"/>
    <p:sldId id="261" r:id="rId210"/>
    <p:sldId id="262" r:id="rId211"/>
    <p:sldId id="263" r:id="rId212"/>
    <p:sldId id="4978" r:id="rId213"/>
    <p:sldId id="264" r:id="rId214"/>
    <p:sldId id="4935" r:id="rId215"/>
    <p:sldId id="4941" r:id="rId216"/>
    <p:sldId id="4980" r:id="rId217"/>
    <p:sldId id="265" r:id="rId218"/>
    <p:sldId id="266" r:id="rId219"/>
    <p:sldId id="267" r:id="rId220"/>
    <p:sldId id="268" r:id="rId221"/>
    <p:sldId id="269" r:id="rId222"/>
    <p:sldId id="270" r:id="rId223"/>
    <p:sldId id="271" r:id="rId224"/>
    <p:sldId id="272" r:id="rId225"/>
    <p:sldId id="273" r:id="rId226"/>
    <p:sldId id="274" r:id="rId227"/>
    <p:sldId id="275" r:id="rId228"/>
    <p:sldId id="276" r:id="rId229"/>
    <p:sldId id="277" r:id="rId230"/>
    <p:sldId id="279" r:id="rId231"/>
    <p:sldId id="281" r:id="rId232"/>
    <p:sldId id="4943" r:id="rId233"/>
    <p:sldId id="327" r:id="rId234"/>
    <p:sldId id="350" r:id="rId235"/>
    <p:sldId id="4944" r:id="rId236"/>
    <p:sldId id="4976" r:id="rId237"/>
    <p:sldId id="1504" r:id="rId238"/>
    <p:sldId id="4945" r:id="rId239"/>
    <p:sldId id="282" r:id="rId240"/>
    <p:sldId id="4946" r:id="rId241"/>
    <p:sldId id="4947" r:id="rId242"/>
    <p:sldId id="5048" r:id="rId243"/>
    <p:sldId id="283" r:id="rId244"/>
    <p:sldId id="284" r:id="rId245"/>
    <p:sldId id="285" r:id="rId246"/>
    <p:sldId id="286" r:id="rId247"/>
    <p:sldId id="4938" r:id="rId248"/>
    <p:sldId id="287" r:id="rId249"/>
    <p:sldId id="4958" r:id="rId250"/>
    <p:sldId id="288" r:id="rId251"/>
    <p:sldId id="289" r:id="rId252"/>
    <p:sldId id="290" r:id="rId253"/>
    <p:sldId id="291" r:id="rId254"/>
    <p:sldId id="292" r:id="rId255"/>
    <p:sldId id="5051" r:id="rId256"/>
    <p:sldId id="4940" r:id="rId257"/>
    <p:sldId id="4948" r:id="rId258"/>
    <p:sldId id="5223" r:id="rId259"/>
    <p:sldId id="293" r:id="rId260"/>
    <p:sldId id="294" r:id="rId261"/>
    <p:sldId id="295" r:id="rId262"/>
    <p:sldId id="296" r:id="rId263"/>
    <p:sldId id="297" r:id="rId264"/>
    <p:sldId id="298" r:id="rId265"/>
    <p:sldId id="299" r:id="rId266"/>
    <p:sldId id="300" r:id="rId267"/>
    <p:sldId id="1511" r:id="rId268"/>
    <p:sldId id="5047" r:id="rId269"/>
    <p:sldId id="4949" r:id="rId270"/>
    <p:sldId id="5050" r:id="rId271"/>
    <p:sldId id="4950" r:id="rId272"/>
    <p:sldId id="5218" r:id="rId273"/>
    <p:sldId id="278" r:id="rId274"/>
    <p:sldId id="5049" r:id="rId275"/>
    <p:sldId id="5054" r:id="rId276"/>
    <p:sldId id="5053" r:id="rId277"/>
    <p:sldId id="4951" r:id="rId278"/>
    <p:sldId id="4959" r:id="rId279"/>
    <p:sldId id="301" r:id="rId280"/>
    <p:sldId id="4952" r:id="rId281"/>
    <p:sldId id="302" r:id="rId282"/>
    <p:sldId id="303" r:id="rId283"/>
    <p:sldId id="304" r:id="rId284"/>
    <p:sldId id="305" r:id="rId285"/>
    <p:sldId id="4979" r:id="rId286"/>
    <p:sldId id="306" r:id="rId287"/>
    <p:sldId id="307" r:id="rId288"/>
    <p:sldId id="308" r:id="rId289"/>
    <p:sldId id="309" r:id="rId290"/>
    <p:sldId id="5052" r:id="rId291"/>
    <p:sldId id="4953" r:id="rId292"/>
    <p:sldId id="4977" r:id="rId293"/>
    <p:sldId id="5261" r:id="rId294"/>
    <p:sldId id="5262" r:id="rId295"/>
    <p:sldId id="5263" r:id="rId296"/>
    <p:sldId id="5266" r:id="rId297"/>
    <p:sldId id="5264" r:id="rId298"/>
    <p:sldId id="5267" r:id="rId299"/>
    <p:sldId id="5265" r:id="rId300"/>
    <p:sldId id="4921" r:id="rId301"/>
    <p:sldId id="4920" r:id="rId3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C8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9" d="100"/>
          <a:sy n="99" d="100"/>
        </p:scale>
        <p:origin x="210"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6948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303" Type="http://schemas.openxmlformats.org/officeDocument/2006/relationships/notesMaster" Target="notesMasters/notesMaster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slide" Target="slides/slide189.xml"/><Relationship Id="rId226" Type="http://schemas.openxmlformats.org/officeDocument/2006/relationships/slide" Target="slides/slide210.xml"/><Relationship Id="rId247" Type="http://schemas.openxmlformats.org/officeDocument/2006/relationships/slide" Target="slides/slide231.xml"/><Relationship Id="rId107" Type="http://schemas.openxmlformats.org/officeDocument/2006/relationships/slide" Target="slides/slide91.xml"/><Relationship Id="rId268" Type="http://schemas.openxmlformats.org/officeDocument/2006/relationships/slide" Target="slides/slide252.xml"/><Relationship Id="rId289" Type="http://schemas.openxmlformats.org/officeDocument/2006/relationships/slide" Target="slides/slide273.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16" Type="http://schemas.openxmlformats.org/officeDocument/2006/relationships/slide" Target="slides/slide200.xml"/><Relationship Id="rId237" Type="http://schemas.openxmlformats.org/officeDocument/2006/relationships/slide" Target="slides/slide221.xml"/><Relationship Id="rId258" Type="http://schemas.openxmlformats.org/officeDocument/2006/relationships/slide" Target="slides/slide242.xml"/><Relationship Id="rId279" Type="http://schemas.openxmlformats.org/officeDocument/2006/relationships/slide" Target="slides/slide263.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commentAuthors" Target="commentAuthors.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slide" Target="slides/slide190.xml"/><Relationship Id="rId227" Type="http://schemas.openxmlformats.org/officeDocument/2006/relationships/slide" Target="slides/slide211.xml"/><Relationship Id="rId248" Type="http://schemas.openxmlformats.org/officeDocument/2006/relationships/slide" Target="slides/slide232.xml"/><Relationship Id="rId269" Type="http://schemas.openxmlformats.org/officeDocument/2006/relationships/slide" Target="slides/slide253.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280" Type="http://schemas.openxmlformats.org/officeDocument/2006/relationships/slide" Target="slides/slide264.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217" Type="http://schemas.openxmlformats.org/officeDocument/2006/relationships/slide" Target="slides/slide201.xml"/><Relationship Id="rId6" Type="http://schemas.openxmlformats.org/officeDocument/2006/relationships/slideMaster" Target="slideMasters/slideMaster6.xml"/><Relationship Id="rId238" Type="http://schemas.openxmlformats.org/officeDocument/2006/relationships/slide" Target="slides/slide222.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291" Type="http://schemas.openxmlformats.org/officeDocument/2006/relationships/slide" Target="slides/slide275.xml"/><Relationship Id="rId305" Type="http://schemas.openxmlformats.org/officeDocument/2006/relationships/presProps" Target="presProps.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281" Type="http://schemas.openxmlformats.org/officeDocument/2006/relationships/slide" Target="slides/slide265.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7.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openxmlformats.org/officeDocument/2006/relationships/slide" Target="slides/slide223.xml"/><Relationship Id="rId250" Type="http://schemas.openxmlformats.org/officeDocument/2006/relationships/slide" Target="slides/slide234.xml"/><Relationship Id="rId271" Type="http://schemas.openxmlformats.org/officeDocument/2006/relationships/slide" Target="slides/slide255.xml"/><Relationship Id="rId292" Type="http://schemas.openxmlformats.org/officeDocument/2006/relationships/slide" Target="slides/slide276.xml"/><Relationship Id="rId306" Type="http://schemas.openxmlformats.org/officeDocument/2006/relationships/viewProps" Target="viewProps.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slide" Target="slides/slide285.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199" Type="http://schemas.openxmlformats.org/officeDocument/2006/relationships/slide" Target="slides/slide183.xml"/><Relationship Id="rId203" Type="http://schemas.openxmlformats.org/officeDocument/2006/relationships/slide" Target="slides/slide187.xml"/><Relationship Id="rId208" Type="http://schemas.openxmlformats.org/officeDocument/2006/relationships/slide" Target="slides/slide192.xml"/><Relationship Id="rId229" Type="http://schemas.openxmlformats.org/officeDocument/2006/relationships/slide" Target="slides/slide213.xml"/><Relationship Id="rId19" Type="http://schemas.openxmlformats.org/officeDocument/2006/relationships/slide" Target="slides/slide3.xml"/><Relationship Id="rId224" Type="http://schemas.openxmlformats.org/officeDocument/2006/relationships/slide" Target="slides/slide208.xml"/><Relationship Id="rId240" Type="http://schemas.openxmlformats.org/officeDocument/2006/relationships/slide" Target="slides/slide224.xml"/><Relationship Id="rId245" Type="http://schemas.openxmlformats.org/officeDocument/2006/relationships/slide" Target="slides/slide229.xml"/><Relationship Id="rId261" Type="http://schemas.openxmlformats.org/officeDocument/2006/relationships/slide" Target="slides/slide245.xml"/><Relationship Id="rId266" Type="http://schemas.openxmlformats.org/officeDocument/2006/relationships/slide" Target="slides/slide250.xml"/><Relationship Id="rId287" Type="http://schemas.openxmlformats.org/officeDocument/2006/relationships/slide" Target="slides/slide271.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282" Type="http://schemas.openxmlformats.org/officeDocument/2006/relationships/slide" Target="slides/slide266.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slide" Target="slides/slide173.xml"/><Relationship Id="rId219" Type="http://schemas.openxmlformats.org/officeDocument/2006/relationships/slide" Target="slides/slide203.xml"/><Relationship Id="rId3" Type="http://schemas.openxmlformats.org/officeDocument/2006/relationships/slideMaster" Target="slideMasters/slideMaster3.xml"/><Relationship Id="rId214" Type="http://schemas.openxmlformats.org/officeDocument/2006/relationships/slide" Target="slides/slide198.xml"/><Relationship Id="rId230" Type="http://schemas.openxmlformats.org/officeDocument/2006/relationships/slide" Target="slides/slide214.xml"/><Relationship Id="rId235" Type="http://schemas.openxmlformats.org/officeDocument/2006/relationships/slide" Target="slides/slide219.xml"/><Relationship Id="rId251" Type="http://schemas.openxmlformats.org/officeDocument/2006/relationships/slide" Target="slides/slide235.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72" Type="http://schemas.openxmlformats.org/officeDocument/2006/relationships/slide" Target="slides/slide256.xml"/><Relationship Id="rId293" Type="http://schemas.openxmlformats.org/officeDocument/2006/relationships/slide" Target="slides/slide277.xml"/><Relationship Id="rId302" Type="http://schemas.openxmlformats.org/officeDocument/2006/relationships/slide" Target="slides/slide286.xml"/><Relationship Id="rId307"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slide" Target="slides/slide179.xml"/><Relationship Id="rId209" Type="http://schemas.openxmlformats.org/officeDocument/2006/relationships/slide" Target="slides/slide193.xml"/><Relationship Id="rId190" Type="http://schemas.openxmlformats.org/officeDocument/2006/relationships/slide" Target="slides/slide174.xml"/><Relationship Id="rId204" Type="http://schemas.openxmlformats.org/officeDocument/2006/relationships/slide" Target="slides/slide188.xml"/><Relationship Id="rId220" Type="http://schemas.openxmlformats.org/officeDocument/2006/relationships/slide" Target="slides/slide204.xml"/><Relationship Id="rId225" Type="http://schemas.openxmlformats.org/officeDocument/2006/relationships/slide" Target="slides/slide209.xml"/><Relationship Id="rId241" Type="http://schemas.openxmlformats.org/officeDocument/2006/relationships/slide" Target="slides/slide225.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262" Type="http://schemas.openxmlformats.org/officeDocument/2006/relationships/slide" Target="slides/slide246.xml"/><Relationship Id="rId283" Type="http://schemas.openxmlformats.org/officeDocument/2006/relationships/slide" Target="slides/slide267.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10" Type="http://schemas.openxmlformats.org/officeDocument/2006/relationships/slide" Target="slides/slide19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slide" Target="slides/slide236.xml"/><Relationship Id="rId273" Type="http://schemas.openxmlformats.org/officeDocument/2006/relationships/slide" Target="slides/slide257.xml"/><Relationship Id="rId294" Type="http://schemas.openxmlformats.org/officeDocument/2006/relationships/slide" Target="slides/slide278.xml"/><Relationship Id="rId308" Type="http://schemas.openxmlformats.org/officeDocument/2006/relationships/tableStyles" Target="tableStyles.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slide" Target="slides/slide226.xml"/><Relationship Id="rId263" Type="http://schemas.openxmlformats.org/officeDocument/2006/relationships/slide" Target="slides/slide247.xml"/><Relationship Id="rId284" Type="http://schemas.openxmlformats.org/officeDocument/2006/relationships/slide" Target="slides/slide268.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slide" Target="slides/slide284.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2</a:t>
            </a:fld>
            <a:endParaRPr lang="en-US"/>
          </a:p>
        </p:txBody>
      </p:sp>
    </p:spTree>
    <p:extLst>
      <p:ext uri="{BB962C8B-B14F-4D97-AF65-F5344CB8AC3E}">
        <p14:creationId xmlns:p14="http://schemas.microsoft.com/office/powerpoint/2010/main" val="307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243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The Death of Judas, Cathedral Museum of St. </a:t>
            </a:r>
            <a:r>
              <a:rPr lang="en-US" dirty="0" err="1">
                <a:effectLst/>
              </a:rPr>
              <a:t>Lazare</a:t>
            </a:r>
            <a:r>
              <a:rPr lang="en-US" dirty="0">
                <a:effectLst/>
              </a:rPr>
              <a:t>, </a:t>
            </a:r>
            <a:r>
              <a:rPr lang="en-US" dirty="0" err="1">
                <a:effectLst/>
              </a:rPr>
              <a:t>Autun</a:t>
            </a:r>
            <a:r>
              <a:rPr lang="en-US" dirty="0">
                <a:effectLst/>
              </a:rPr>
              <a:t>, Burgundy, France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24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24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243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effectLst/>
              </a:rPr>
              <a:t>Saint Matthias </a:t>
            </a:r>
            <a:r>
              <a:rPr lang="en-US" i="0" dirty="0">
                <a:effectLst/>
              </a:rPr>
              <a:t>from the workshop of Simone Martini</a:t>
            </a:r>
            <a:endParaRPr lang="en-US" i="0"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243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Tongue speaking is </a:t>
            </a:r>
            <a:r>
              <a:rPr lang="en-US" baseline="0" dirty="0"/>
              <a:t>presented as a speaker talking in a language he has never learned, in the language of men. Did God split the language in the air so that the words came to the ears of the hearer in their own language. Such would not be impossible for the Spirit to do. It was a miracle worked through the Apostles and not on the ears of the hearer.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13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Amazement = the feeling that accompanies something</a:t>
            </a:r>
            <a:r>
              <a:rPr lang="en-US" baseline="0" dirty="0"/>
              <a:t> extremely surprising.  Perplexity = trouble or confusion resulting from complexity. They cannot deny what the ears hear and their eyes see yet this just isn’t possible. </a:t>
            </a:r>
            <a:endParaRPr lang="en-US" dirty="0"/>
          </a:p>
          <a:p>
            <a:r>
              <a:rPr lang="en-US" dirty="0"/>
              <a:t>This is the question</a:t>
            </a:r>
            <a:r>
              <a:rPr lang="en-US" baseline="0" dirty="0"/>
              <a:t> of the day – What does this mean?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018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pretty much impossible to get drunk on</a:t>
            </a:r>
            <a:r>
              <a:rPr lang="en-US" baseline="0" dirty="0"/>
              <a:t> grape juice. Even if it is grape juice which has begun to ferment it would be very unlikely that a man could get drunk on it by 9:00 a.m. in the morning.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006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seen logical that the Last days of the Jewish system which were</a:t>
            </a:r>
            <a:r>
              <a:rPr lang="en-US" baseline="0" dirty="0"/>
              <a:t> beginning on this very day and would end in 70 AD at the destruction of Jerusalem. All that is contained in this prophecy did not happen on this day but it began to happen. Note it says Last days indicating that they would see all of this happen.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1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pouring forth of the Holy Spirit would only take place during the Last</a:t>
            </a:r>
            <a:r>
              <a:rPr lang="en-US" baseline="0" dirty="0"/>
              <a:t> Days of Israel and its temple worship. At the fall in 70 AD the last days would end and so would the pouring forth of God’s spirit. After the last day the message of salvation would go forth and every soul of the Jews would be saved if they called on the Lord’s name through belief in the Gospel good news about Christ. There would be no more signs or miracles. The time of God’s patience would be over concerning Israel. </a:t>
            </a:r>
            <a:endParaRPr lang="en-US" dirty="0"/>
          </a:p>
          <a:p>
            <a:r>
              <a:rPr lang="en-US" dirty="0"/>
              <a:t>It would seem logical that the Last days of the Jewish system which were</a:t>
            </a:r>
            <a:r>
              <a:rPr lang="en-US" baseline="0" dirty="0"/>
              <a:t> beginning on this very day and would end in 70 AD at the destruction of Jerusalem. All that is contained in this prophecy did not happen on this day but it began to happen. Note it says Last days indicating that they would see all of this happen.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61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4</a:t>
            </a:fld>
            <a:endParaRPr lang="en-US"/>
          </a:p>
        </p:txBody>
      </p:sp>
    </p:spTree>
    <p:extLst>
      <p:ext uri="{BB962C8B-B14F-4D97-AF65-F5344CB8AC3E}">
        <p14:creationId xmlns:p14="http://schemas.microsoft.com/office/powerpoint/2010/main" val="2199988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Also as verse</a:t>
            </a:r>
            <a:r>
              <a:rPr lang="en-US" b="1" baseline="0" dirty="0"/>
              <a:t> 20 clearly indicates that before that glorious day would come the outpouring of the spirit would take place in the church. This did occur before the great day of Jerusalem </a:t>
            </a:r>
            <a:r>
              <a:rPr lang="en-US" b="1" baseline="0" dirty="0" err="1"/>
              <a:t>Destructionc</a:t>
            </a:r>
            <a:r>
              <a:rPr lang="en-US" b="1" baseline="0" dirty="0"/>
              <a:t> occurred. After which there would be the continual call by the lost to be saved. Such a call with any expectation of salvation will be useless at the end of time when all men will be judged for the life they lived with no more opportunity to be saved.</a:t>
            </a:r>
            <a:endParaRPr lang="en-US" dirty="0"/>
          </a:p>
          <a:p>
            <a:r>
              <a:rPr lang="en-US" dirty="0"/>
              <a:t>It would seen logical that the Last days of the Jewish system which were</a:t>
            </a:r>
            <a:r>
              <a:rPr lang="en-US" baseline="0" dirty="0"/>
              <a:t> beginning on this very day and would end in 70 AD at the destruction of Jerusalem. All that is contained in this prophecy did not happen on this day but it began to happen. Note it says Last days indicating that they would see all of this happen. See the complete statement made by Joel in 2:32</a:t>
            </a:r>
          </a:p>
          <a:p>
            <a:endParaRPr lang="en-US" baseline="0" dirty="0"/>
          </a:p>
          <a:p>
            <a:r>
              <a:rPr lang="en-US" baseline="0" dirty="0"/>
              <a:t>Astronomical events may also be a figurative way of saying heaven is judging you.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Also as verse</a:t>
            </a:r>
            <a:r>
              <a:rPr lang="en-US" b="1" baseline="0" dirty="0"/>
              <a:t> 20 clearly indicates that before that glorious day would come the outpouring of the spirit would take place in the church. This did occur before the great day of Jerusalem </a:t>
            </a:r>
            <a:r>
              <a:rPr lang="en-US" b="1" baseline="0" dirty="0" err="1"/>
              <a:t>Destructionc</a:t>
            </a:r>
            <a:r>
              <a:rPr lang="en-US" b="1" baseline="0" dirty="0"/>
              <a:t> occurred. After which there would be the continual call by the lost to be saved. Such a call with any expectation of salvation will be useless at the end of time when all men will be judged for the life they lived with no more opportunity to be saved.</a:t>
            </a:r>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future respect of verse 21 clearly tells us that men and women would be calling on the name of the Lord to be saved after the great and glorious day in which God brings an end to the Old Testament system of things. A dark day for those who rejected Jesus but a great and glorious day for those who proclaim the good news to a lost and dying world.</a:t>
            </a:r>
            <a:r>
              <a:rPr lang="en-US" b="1" dirty="0"/>
              <a:t> Peters sermon is designed to call these Jews out of a dying nation and system of serving God into the glorious light of Jesus. Acts 2:40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88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12/18/16</a:t>
            </a:r>
          </a:p>
          <a:p>
            <a:endParaRPr lang="en-US" dirty="0"/>
          </a:p>
          <a:p>
            <a:r>
              <a:rPr lang="en-US" dirty="0"/>
              <a:t>B. Predetermined plan foreknowledge: This is what Peter must prove to them. The miracles needed no proving</a:t>
            </a:r>
            <a:r>
              <a:rPr lang="en-US" baseline="0" dirty="0"/>
              <a:t> for Israel saw them.</a:t>
            </a:r>
            <a:endParaRPr lang="en-US" dirty="0"/>
          </a:p>
          <a:p>
            <a:endParaRPr lang="en-US" dirty="0"/>
          </a:p>
          <a:p>
            <a:r>
              <a:rPr lang="en-US" dirty="0"/>
              <a:t>By the hands of Godless men</a:t>
            </a:r>
            <a:r>
              <a:rPr lang="en-US" baseline="0" dirty="0"/>
              <a:t> is</a:t>
            </a:r>
            <a:r>
              <a:rPr lang="en-US" dirty="0"/>
              <a:t> a reference to the Gentiles: </a:t>
            </a:r>
            <a:r>
              <a:rPr lang="en-US" dirty="0" err="1"/>
              <a:t>Eph</a:t>
            </a:r>
            <a:r>
              <a:rPr lang="en-US" dirty="0"/>
              <a:t> 2:11-12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88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1/8/2017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26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1/22/2017</a:t>
            </a:r>
          </a:p>
          <a:p>
            <a:r>
              <a:rPr lang="en-US" dirty="0"/>
              <a:t>Second zoom slide on “For the forgiveness of sins”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485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Save yourselves ASV: </a:t>
            </a:r>
          </a:p>
          <a:p>
            <a:endParaRPr lang="en-US" dirty="0"/>
          </a:p>
          <a:p>
            <a:r>
              <a:rPr lang="en-US" dirty="0"/>
              <a:t>5. They had asked the question what they must do? Peter understood then to ask what they must do to be saved which is clearly understood in his response Verse 38. The 3000 that responded appropriately (he would save those who call upon his name – verse 21 (see Acts 22:16)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73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2/12/17   prayer – add that though God does not hear the prayer of the ones who refuses to accept his truth, He does hear the prayer of the honest searcher who follows what truth he is aware of. </a:t>
            </a:r>
            <a:r>
              <a:rPr lang="en-US" dirty="0" err="1"/>
              <a:t>Prov</a:t>
            </a:r>
            <a:r>
              <a:rPr lang="en-US" dirty="0"/>
              <a:t> 28:9; Acts 10 Cornelius</a:t>
            </a:r>
          </a:p>
          <a:p>
            <a:r>
              <a:rPr lang="en-US" dirty="0"/>
              <a:t>1. </a:t>
            </a:r>
            <a:r>
              <a:rPr lang="en-US" b="1" dirty="0"/>
              <a:t>Apostles teaching: </a:t>
            </a:r>
            <a:r>
              <a:rPr lang="en-US" b="0" dirty="0"/>
              <a:t>The apostles correctly that the only one who had the words of life was Jesus. Now in Acts 2 Jesus is in the heavens and the people no longer have him available. This is why Jesus chose the Apostles to be witnesses and to teach the world the teachings of Christ. The church had no one to turn to but the Apostles because they had the words of life. </a:t>
            </a:r>
          </a:p>
          <a:p>
            <a:endParaRPr lang="en-US" b="1" dirty="0"/>
          </a:p>
          <a:p>
            <a:r>
              <a:rPr lang="en-US" b="1" dirty="0"/>
              <a:t>4. Prayer:</a:t>
            </a:r>
            <a:r>
              <a:rPr lang="en-US" b="0" dirty="0"/>
              <a:t> Prayer was unique to Christianity in this sense. The followers of the Christ prayed in his name. God had promised to hear their prayers as his children.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642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Peter quotes scripture to prove that the prophet David foretold that the Christ would die and rise from the dead. Acts 2:24-28; </a:t>
            </a:r>
            <a:r>
              <a:rPr lang="en-US" dirty="0" err="1"/>
              <a:t>Psa</a:t>
            </a:r>
            <a:r>
              <a:rPr lang="en-US" dirty="0"/>
              <a:t> 16:8-11</a:t>
            </a:r>
          </a:p>
          <a:p>
            <a:endParaRPr lang="en-US" dirty="0"/>
          </a:p>
          <a:p>
            <a:r>
              <a:rPr lang="en-US" dirty="0"/>
              <a:t>B. When Peter spoke the words of Acts 2:29 he could confidently say that David was buried and his body decayed because everyone could actually visit the Tomb of David and see for themselves. The audience was very much aware of this fact.</a:t>
            </a:r>
          </a:p>
          <a:p>
            <a:endParaRPr lang="en-US" dirty="0"/>
          </a:p>
          <a:p>
            <a:r>
              <a:rPr lang="en-US" dirty="0"/>
              <a:t>C. The natural question then is “who was David writing about?”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446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Jesus tomb is missing and there is a suspicious story being passed around by guards which should have been put to death for failing at their mission of keeping the body from being stolen. </a:t>
            </a:r>
          </a:p>
          <a:p>
            <a:endParaRPr lang="en-US" dirty="0"/>
          </a:p>
          <a:p>
            <a:r>
              <a:rPr lang="en-US" dirty="0"/>
              <a:t>B. Jesus was believed to be the messiah and claimed to be. The fact that the missing tomb could account for where he is and proves he possibly is the messiah.</a:t>
            </a:r>
          </a:p>
          <a:p>
            <a:endParaRPr lang="en-US" dirty="0"/>
          </a:p>
          <a:p>
            <a:r>
              <a:rPr lang="en-US" dirty="0"/>
              <a:t>C. </a:t>
            </a:r>
            <a:r>
              <a:rPr lang="en-US" b="1" dirty="0"/>
              <a:t>The witness of the Apostles:</a:t>
            </a:r>
            <a:r>
              <a:rPr lang="en-US" dirty="0"/>
              <a:t> Jesus ascended to heaven not David. He has poured forth what you both see and hear. Hear – mighty rushing wind but no wind; Apostles speaking in the languages of everyone in the audience; fire above each of the twelve that had the appearance of tongues</a:t>
            </a:r>
          </a:p>
          <a:p>
            <a:endParaRPr lang="en-US" dirty="0"/>
          </a:p>
          <a:p>
            <a:r>
              <a:rPr lang="en-US" dirty="0"/>
              <a:t>C. But now Peter has presented evidence from the scripture plus the testimony of the Holy Spirit that is taking place before the audiences eyes. An honest person will not be able to dismiss what Peter is teaching.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78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promise of the Holy spirit is the not the Holy Spirit. It is the throne of David that the Holy Spirit promised to David. Having received this promise and being seated in the heavens on David’s throne (Lord’s Throne) Jesus has sent the Holy Spirit as proof that he is in the </a:t>
            </a:r>
            <a:r>
              <a:rPr lang="en-US"/>
              <a:t>heavens ruling.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88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had taught them that Salvation would come to all those who call on the name of the Lord, </a:t>
            </a:r>
            <a:r>
              <a:rPr lang="en-US" b="1" dirty="0"/>
              <a:t>2:21</a:t>
            </a:r>
          </a:p>
          <a:p>
            <a:r>
              <a:rPr lang="en-US" dirty="0"/>
              <a:t>It is obvious they wanted to know how does one call on the name of the Lord to be saved so they ask “What shall we do?”  </a:t>
            </a:r>
            <a:r>
              <a:rPr lang="en-US" b="1" dirty="0"/>
              <a:t>2:37</a:t>
            </a:r>
          </a:p>
          <a:p>
            <a:r>
              <a:rPr lang="en-US" dirty="0"/>
              <a:t>The gift is eternal life </a:t>
            </a:r>
            <a:r>
              <a:rPr lang="en-US" b="1" dirty="0"/>
              <a:t>Rom 6:23</a:t>
            </a:r>
          </a:p>
          <a:p>
            <a:r>
              <a:rPr lang="en-US" b="0" dirty="0"/>
              <a:t>In the next chapter Peter answers with: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655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890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the chart</a:t>
            </a:r>
          </a:p>
          <a:p>
            <a:endParaRPr lang="en-US" dirty="0"/>
          </a:p>
          <a:p>
            <a:r>
              <a:rPr lang="en-US" dirty="0" err="1"/>
              <a:t>Acst</a:t>
            </a:r>
            <a:r>
              <a:rPr lang="en-US" dirty="0"/>
              <a:t> 2:42 uses the </a:t>
            </a:r>
            <a:r>
              <a:rPr lang="en-US" b="1" dirty="0"/>
              <a:t>noun</a:t>
            </a:r>
            <a:r>
              <a:rPr lang="en-US" dirty="0"/>
              <a:t> </a:t>
            </a:r>
            <a:r>
              <a:rPr lang="en-US" b="1" dirty="0" err="1"/>
              <a:t>Strongs</a:t>
            </a:r>
            <a:r>
              <a:rPr lang="en-US" b="1" dirty="0"/>
              <a:t> #2842</a:t>
            </a:r>
            <a:r>
              <a:rPr lang="en-US" dirty="0"/>
              <a:t> which are </a:t>
            </a:r>
            <a:r>
              <a:rPr lang="en-US" b="1" dirty="0"/>
              <a:t>underlined</a:t>
            </a:r>
            <a:endParaRPr lang="en-US" dirty="0"/>
          </a:p>
          <a:p>
            <a:endParaRPr lang="en-US" dirty="0"/>
          </a:p>
          <a:p>
            <a:r>
              <a:rPr lang="en-US" b="1" dirty="0" err="1"/>
              <a:t>Strongs</a:t>
            </a:r>
            <a:r>
              <a:rPr lang="en-US" b="1" dirty="0"/>
              <a:t> #2841</a:t>
            </a:r>
            <a:r>
              <a:rPr lang="en-US" dirty="0"/>
              <a:t> is the </a:t>
            </a:r>
            <a:r>
              <a:rPr lang="en-US" b="1" dirty="0"/>
              <a:t>verb</a:t>
            </a:r>
            <a:r>
              <a:rPr lang="en-US" dirty="0"/>
              <a:t> form of the same word. </a:t>
            </a:r>
            <a:r>
              <a:rPr lang="en-US" b="1" dirty="0"/>
              <a:t>Not underlined red</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040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7">
            <a:extLst>
              <a:ext uri="{FF2B5EF4-FFF2-40B4-BE49-F238E27FC236}">
                <a16:creationId xmlns:a16="http://schemas.microsoft.com/office/drawing/2014/main" id="{FE899C22-988A-4EDC-B561-638B969A8A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3E86BA-4048-42A8-848D-777F4E89A94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5219" name="Rectangle 2">
            <a:extLst>
              <a:ext uri="{FF2B5EF4-FFF2-40B4-BE49-F238E27FC236}">
                <a16:creationId xmlns:a16="http://schemas.microsoft.com/office/drawing/2014/main" id="{EEEE127A-32F2-41C5-AF0E-8ED3A1AA9E30}"/>
              </a:ext>
            </a:extLst>
          </p:cNvPr>
          <p:cNvSpPr>
            <a:spLocks noGrp="1" noRot="1" noChangeAspect="1" noChangeArrowheads="1" noTextEdit="1"/>
          </p:cNvSpPr>
          <p:nvPr>
            <p:ph type="sldImg"/>
          </p:nvPr>
        </p:nvSpPr>
        <p:spPr>
          <a:ln/>
        </p:spPr>
      </p:sp>
      <p:sp>
        <p:nvSpPr>
          <p:cNvPr id="905220" name="Rectangle 3">
            <a:extLst>
              <a:ext uri="{FF2B5EF4-FFF2-40B4-BE49-F238E27FC236}">
                <a16:creationId xmlns:a16="http://schemas.microsoft.com/office/drawing/2014/main" id="{682CC252-1D6A-4D4B-96DC-52A7A11EC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7">
            <a:extLst>
              <a:ext uri="{FF2B5EF4-FFF2-40B4-BE49-F238E27FC236}">
                <a16:creationId xmlns:a16="http://schemas.microsoft.com/office/drawing/2014/main" id="{939117AA-47B9-4FA2-B6B4-81649153AD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956EC7-451D-44C9-A4EA-08FB5D680DB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6243" name="Rectangle 2">
            <a:extLst>
              <a:ext uri="{FF2B5EF4-FFF2-40B4-BE49-F238E27FC236}">
                <a16:creationId xmlns:a16="http://schemas.microsoft.com/office/drawing/2014/main" id="{8B0D2D6B-62CA-4CDB-9519-C97130448B76}"/>
              </a:ext>
            </a:extLst>
          </p:cNvPr>
          <p:cNvSpPr>
            <a:spLocks noGrp="1" noRot="1" noChangeAspect="1" noChangeArrowheads="1" noTextEdit="1"/>
          </p:cNvSpPr>
          <p:nvPr>
            <p:ph type="sldImg"/>
          </p:nvPr>
        </p:nvSpPr>
        <p:spPr>
          <a:ln/>
        </p:spPr>
      </p:sp>
      <p:sp>
        <p:nvSpPr>
          <p:cNvPr id="906244" name="Rectangle 3">
            <a:extLst>
              <a:ext uri="{FF2B5EF4-FFF2-40B4-BE49-F238E27FC236}">
                <a16:creationId xmlns:a16="http://schemas.microsoft.com/office/drawing/2014/main" id="{E4F99F7B-501C-4125-A004-3F94892B68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a:extLst>
              <a:ext uri="{FF2B5EF4-FFF2-40B4-BE49-F238E27FC236}">
                <a16:creationId xmlns:a16="http://schemas.microsoft.com/office/drawing/2014/main" id="{631D96A9-CB73-42B8-BE2D-A254CC658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1C6C7B-AF81-4CC0-A90D-D20EBED558A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7267" name="Rectangle 2">
            <a:extLst>
              <a:ext uri="{FF2B5EF4-FFF2-40B4-BE49-F238E27FC236}">
                <a16:creationId xmlns:a16="http://schemas.microsoft.com/office/drawing/2014/main" id="{57E18C32-F13B-498B-ADA1-D1E1903CE242}"/>
              </a:ext>
            </a:extLst>
          </p:cNvPr>
          <p:cNvSpPr>
            <a:spLocks noGrp="1" noRot="1" noChangeAspect="1" noChangeArrowheads="1" noTextEdit="1"/>
          </p:cNvSpPr>
          <p:nvPr>
            <p:ph type="sldImg"/>
          </p:nvPr>
        </p:nvSpPr>
        <p:spPr>
          <a:ln/>
        </p:spPr>
      </p:sp>
      <p:sp>
        <p:nvSpPr>
          <p:cNvPr id="907268" name="Rectangle 3">
            <a:extLst>
              <a:ext uri="{FF2B5EF4-FFF2-40B4-BE49-F238E27FC236}">
                <a16:creationId xmlns:a16="http://schemas.microsoft.com/office/drawing/2014/main" id="{3B28ED49-51E1-4203-B6E6-C284284ED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a:extLst>
              <a:ext uri="{FF2B5EF4-FFF2-40B4-BE49-F238E27FC236}">
                <a16:creationId xmlns:a16="http://schemas.microsoft.com/office/drawing/2014/main" id="{F187AF88-4D40-4A3A-B62A-EB1F521227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7B6D11-1D48-4437-B473-A7B3276025F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8291" name="Rectangle 2">
            <a:extLst>
              <a:ext uri="{FF2B5EF4-FFF2-40B4-BE49-F238E27FC236}">
                <a16:creationId xmlns:a16="http://schemas.microsoft.com/office/drawing/2014/main" id="{76D9C5DB-D1B9-48A5-BFF2-DF22AFDFB1DB}"/>
              </a:ext>
            </a:extLst>
          </p:cNvPr>
          <p:cNvSpPr>
            <a:spLocks noGrp="1" noRot="1" noChangeAspect="1" noChangeArrowheads="1" noTextEdit="1"/>
          </p:cNvSpPr>
          <p:nvPr>
            <p:ph type="sldImg"/>
          </p:nvPr>
        </p:nvSpPr>
        <p:spPr>
          <a:ln/>
        </p:spPr>
      </p:sp>
      <p:sp>
        <p:nvSpPr>
          <p:cNvPr id="908292" name="Rectangle 3">
            <a:extLst>
              <a:ext uri="{FF2B5EF4-FFF2-40B4-BE49-F238E27FC236}">
                <a16:creationId xmlns:a16="http://schemas.microsoft.com/office/drawing/2014/main" id="{E1705A7A-BCB1-405A-9D56-81F10857E7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 Luke is a Roman/Gentile</a:t>
            </a:r>
            <a:r>
              <a:rPr lang="en-US" sz="1400" baseline="0" dirty="0"/>
              <a:t> name but that does mean he was not a Jew or proselyte.  </a:t>
            </a:r>
          </a:p>
          <a:p>
            <a:endParaRPr lang="en-US" sz="1400" dirty="0"/>
          </a:p>
          <a:p>
            <a:r>
              <a:rPr lang="en-US" sz="1400" dirty="0"/>
              <a:t>B. Luke says that what Jesus did in his life was accomplished “among us”.</a:t>
            </a:r>
            <a:r>
              <a:rPr lang="en-US" sz="1400" baseline="0" dirty="0"/>
              <a:t> There is no doubt that what Jesus did he did among the Jewish people.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65B64-553C-447B-A180-5C55F3E97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92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65B64-553C-447B-A180-5C55F3E97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038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the father knew</a:t>
            </a:r>
            <a:r>
              <a:rPr lang="en-US" baseline="0" dirty="0"/>
              <a:t> when: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65B64-553C-447B-A180-5C55F3E97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39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11/6/16 	B. 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65B64-553C-447B-A180-5C55F3E97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59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They were not told to put forward only 2 men. They were what</a:t>
            </a:r>
            <a:r>
              <a:rPr lang="en-US" baseline="0" dirty="0"/>
              <a:t> the criteria was and they only put 2 forward that met the criteria.</a:t>
            </a:r>
          </a:p>
          <a:p>
            <a:endParaRPr lang="en-US" dirty="0"/>
          </a:p>
          <a:p>
            <a:r>
              <a:rPr lang="en-US" dirty="0"/>
              <a:t>2. Jesus was sitting on his throne. And the message of regeneration (being born again) forgiven</a:t>
            </a:r>
            <a:r>
              <a:rPr lang="en-US" baseline="0" dirty="0"/>
              <a:t> of sins was about to be preached. Jesus had selected the twelve to give Israel God’s judgements. All Israel would be judged by the message they were about </a:t>
            </a:r>
            <a:r>
              <a:rPr lang="en-US" baseline="0"/>
              <a:t>to preach.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65B64-553C-447B-A180-5C55F3E97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37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10/23/16 – </a:t>
            </a:r>
            <a:r>
              <a:rPr lang="en-US"/>
              <a:t>New Covenant 70</a:t>
            </a:r>
            <a:r>
              <a:rPr lang="en-US" baseline="0"/>
              <a:t> AD</a:t>
            </a:r>
            <a:endParaRPr lang="en-US"/>
          </a:p>
          <a:p>
            <a:r>
              <a:rPr lang="en-US" dirty="0" err="1"/>
              <a:t>Jn</a:t>
            </a:r>
            <a:r>
              <a:rPr lang="en-US" dirty="0"/>
              <a:t> 19:28-30; Dan 7:13-14; </a:t>
            </a:r>
            <a:r>
              <a:rPr lang="en-US" dirty="0" err="1"/>
              <a:t>Eph</a:t>
            </a:r>
            <a:r>
              <a:rPr lang="en-US" dirty="0"/>
              <a:t> 2:19-20; new priest new covenant</a:t>
            </a:r>
            <a:r>
              <a:rPr lang="en-US" baseline="0" dirty="0"/>
              <a:t> </a:t>
            </a:r>
            <a:r>
              <a:rPr lang="en-US" baseline="0" dirty="0" err="1"/>
              <a:t>Heb</a:t>
            </a:r>
            <a:r>
              <a:rPr lang="en-US" baseline="0" dirty="0"/>
              <a:t> 7:11-12, 17-18; 8:6-7</a:t>
            </a:r>
          </a:p>
          <a:p>
            <a:endParaRPr lang="en-US" baseline="0" dirty="0"/>
          </a:p>
          <a:p>
            <a:r>
              <a:rPr lang="en-US" baseline="0" dirty="0"/>
              <a:t>The complete end of the Law system of worship took 40 years. This 40 years was times and seasons Jesus said was not for the apostles to know. They never knew the year and day Jerusalem would fall.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65B64-553C-447B-A180-5C55F3E97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927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3.png"/><Relationship Id="rId9" Type="http://schemas.openxmlformats.org/officeDocument/2006/relationships/image" Target="../media/image2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80100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3599769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886732"/>
      </p:ext>
    </p:extLst>
  </p:cSld>
  <p:clrMapOvr>
    <a:masterClrMapping/>
  </p:clrMapOvr>
  <p:transition>
    <p:fade/>
  </p:transition>
</p:sldLayout>
</file>

<file path=ppt/slideLayouts/slideLayout10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3599769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774931"/>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3599769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3055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846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5146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3634940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542373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839058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34361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90846318"/>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1602333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84376552"/>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1602333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50042816"/>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1602333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043673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787167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131065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672253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7542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77419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6987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86366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50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95884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90CC8E-3E24-4819-8161-98BAB4ECC271}" type="datetimeFigureOut">
              <a:rPr lang="en-US" smtClean="0"/>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962195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8514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5254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51961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9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6118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2614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0582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189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41649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4447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804362"/>
      </p:ext>
    </p:extLst>
  </p:cSld>
  <p:clrMapOvr>
    <a:masterClrMapping/>
  </p:clrMapOvr>
  <p:transition>
    <p:fade/>
  </p:transition>
</p:sldLayout>
</file>

<file path=ppt/slideLayouts/slideLayout1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90CC8E-3E24-4819-8161-98BAB4ECC271}" type="datetimeFigureOut">
              <a:rPr lang="en-US" smtClean="0"/>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9621956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3849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895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4071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1690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3262CE-A6CA-4BE6-80E4-09060603A700}"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D73D5-7828-42BA-A23F-ABC5BC9A33B8}"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86544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39931" y="1512916"/>
            <a:ext cx="10515600" cy="731520"/>
          </a:xfrm>
        </p:spPr>
        <p:txBody>
          <a:bodyPr>
            <a:normAutofit/>
          </a:bodyPr>
          <a:lstStyle>
            <a:lvl1pPr>
              <a:defRPr sz="3600" b="1">
                <a:solidFill>
                  <a:schemeClr val="bg1"/>
                </a:solidFill>
                <a:effectLst>
                  <a:outerShdw blurRad="50800" dist="50800" dir="2700000" algn="ctr" rotWithShape="0">
                    <a:schemeClr val="tx1"/>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365760" y="2244437"/>
            <a:ext cx="11826240" cy="4613565"/>
          </a:xfrm>
        </p:spPr>
        <p:txBody>
          <a:bodyPr/>
          <a:lstStyle>
            <a:lvl1pPr>
              <a:defRPr b="1">
                <a:solidFill>
                  <a:schemeClr val="bg1"/>
                </a:solidFill>
                <a:effectLst>
                  <a:outerShdw blurRad="50800" dist="50800" dir="2700000" algn="ctr" rotWithShape="0">
                    <a:schemeClr val="tx1"/>
                  </a:outerShdw>
                </a:effectLst>
              </a:defRPr>
            </a:lvl1pPr>
            <a:lvl2pPr marL="573088" indent="-228600">
              <a:buFont typeface="Calibri" panose="020F0502020204030204" pitchFamily="34" charset="0"/>
              <a:buChar char="−"/>
              <a:defRPr b="1">
                <a:solidFill>
                  <a:schemeClr val="bg1"/>
                </a:solidFill>
                <a:effectLst>
                  <a:outerShdw blurRad="50800" dist="50800" dir="2700000" algn="ctr" rotWithShape="0">
                    <a:schemeClr val="tx1"/>
                  </a:outerShdw>
                </a:effectLst>
              </a:defRPr>
            </a:lvl2pPr>
            <a:lvl3pPr marL="914400" indent="-228600">
              <a:defRPr b="1">
                <a:solidFill>
                  <a:schemeClr val="bg1"/>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00350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262CE-A6CA-4BE6-80E4-09060603A700}"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D73D5-7828-42BA-A23F-ABC5BC9A33B8}" type="slidenum">
              <a:rPr lang="en-US" smtClean="0"/>
              <a:t>‹#›</a:t>
            </a:fld>
            <a:endParaRPr lang="en-US"/>
          </a:p>
        </p:txBody>
      </p:sp>
    </p:spTree>
    <p:extLst>
      <p:ext uri="{BB962C8B-B14F-4D97-AF65-F5344CB8AC3E}">
        <p14:creationId xmlns:p14="http://schemas.microsoft.com/office/powerpoint/2010/main" val="31669320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3262CE-A6CA-4BE6-80E4-09060603A700}"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D73D5-7828-42BA-A23F-ABC5BC9A33B8}" type="slidenum">
              <a:rPr lang="en-US" smtClean="0"/>
              <a:t>‹#›</a:t>
            </a:fld>
            <a:endParaRPr lang="en-US"/>
          </a:p>
        </p:txBody>
      </p:sp>
    </p:spTree>
    <p:extLst>
      <p:ext uri="{BB962C8B-B14F-4D97-AF65-F5344CB8AC3E}">
        <p14:creationId xmlns:p14="http://schemas.microsoft.com/office/powerpoint/2010/main" val="1005617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61491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3262CE-A6CA-4BE6-80E4-09060603A700}"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D73D5-7828-42BA-A23F-ABC5BC9A33B8}" type="slidenum">
              <a:rPr lang="en-US" smtClean="0"/>
              <a:t>‹#›</a:t>
            </a:fld>
            <a:endParaRPr lang="en-US"/>
          </a:p>
        </p:txBody>
      </p:sp>
    </p:spTree>
    <p:extLst>
      <p:ext uri="{BB962C8B-B14F-4D97-AF65-F5344CB8AC3E}">
        <p14:creationId xmlns:p14="http://schemas.microsoft.com/office/powerpoint/2010/main" val="29751791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3262CE-A6CA-4BE6-80E4-09060603A700}"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D73D5-7828-42BA-A23F-ABC5BC9A33B8}" type="slidenum">
              <a:rPr lang="en-US" smtClean="0"/>
              <a:t>‹#›</a:t>
            </a:fld>
            <a:endParaRPr lang="en-US"/>
          </a:p>
        </p:txBody>
      </p:sp>
    </p:spTree>
    <p:extLst>
      <p:ext uri="{BB962C8B-B14F-4D97-AF65-F5344CB8AC3E}">
        <p14:creationId xmlns:p14="http://schemas.microsoft.com/office/powerpoint/2010/main" val="3277275047"/>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90CC8E-3E24-4819-8161-98BAB4ECC271}"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9621956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262CE-A6CA-4BE6-80E4-09060603A700}"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D73D5-7828-42BA-A23F-ABC5BC9A33B8}" type="slidenum">
              <a:rPr lang="en-US" smtClean="0"/>
              <a:t>‹#›</a:t>
            </a:fld>
            <a:endParaRPr lang="en-US"/>
          </a:p>
        </p:txBody>
      </p:sp>
    </p:spTree>
    <p:extLst>
      <p:ext uri="{BB962C8B-B14F-4D97-AF65-F5344CB8AC3E}">
        <p14:creationId xmlns:p14="http://schemas.microsoft.com/office/powerpoint/2010/main" val="1989424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262CE-A6CA-4BE6-80E4-09060603A700}"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D73D5-7828-42BA-A23F-ABC5BC9A33B8}" type="slidenum">
              <a:rPr lang="en-US" smtClean="0"/>
              <a:t>‹#›</a:t>
            </a:fld>
            <a:endParaRPr lang="en-US"/>
          </a:p>
        </p:txBody>
      </p:sp>
    </p:spTree>
    <p:extLst>
      <p:ext uri="{BB962C8B-B14F-4D97-AF65-F5344CB8AC3E}">
        <p14:creationId xmlns:p14="http://schemas.microsoft.com/office/powerpoint/2010/main" val="32582702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262CE-A6CA-4BE6-80E4-09060603A700}"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D73D5-7828-42BA-A23F-ABC5BC9A33B8}" type="slidenum">
              <a:rPr lang="en-US" smtClean="0"/>
              <a:t>‹#›</a:t>
            </a:fld>
            <a:endParaRPr lang="en-US"/>
          </a:p>
        </p:txBody>
      </p:sp>
    </p:spTree>
    <p:extLst>
      <p:ext uri="{BB962C8B-B14F-4D97-AF65-F5344CB8AC3E}">
        <p14:creationId xmlns:p14="http://schemas.microsoft.com/office/powerpoint/2010/main" val="4301778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262CE-A6CA-4BE6-80E4-09060603A700}"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D73D5-7828-42BA-A23F-ABC5BC9A33B8}" type="slidenum">
              <a:rPr lang="en-US" smtClean="0"/>
              <a:t>‹#›</a:t>
            </a:fld>
            <a:endParaRPr lang="en-US"/>
          </a:p>
        </p:txBody>
      </p:sp>
    </p:spTree>
    <p:extLst>
      <p:ext uri="{BB962C8B-B14F-4D97-AF65-F5344CB8AC3E}">
        <p14:creationId xmlns:p14="http://schemas.microsoft.com/office/powerpoint/2010/main" val="24019521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262CE-A6CA-4BE6-80E4-09060603A700}"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D73D5-7828-42BA-A23F-ABC5BC9A33B8}" type="slidenum">
              <a:rPr lang="en-US" smtClean="0"/>
              <a:t>‹#›</a:t>
            </a:fld>
            <a:endParaRPr lang="en-US"/>
          </a:p>
        </p:txBody>
      </p:sp>
    </p:spTree>
    <p:extLst>
      <p:ext uri="{BB962C8B-B14F-4D97-AF65-F5344CB8AC3E}">
        <p14:creationId xmlns:p14="http://schemas.microsoft.com/office/powerpoint/2010/main" val="12005218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A3B9640B-20BD-43DF-BEEC-451BBB86854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958EB3-DC83-4658-B46E-8CA34E7FCD1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ADA63B-D888-424B-B594-6298C977508E}"/>
              </a:ext>
            </a:extLst>
          </p:cNvPr>
          <p:cNvSpPr>
            <a:spLocks noGrp="1" noChangeArrowheads="1"/>
          </p:cNvSpPr>
          <p:nvPr>
            <p:ph type="sldNum" sz="quarter" idx="12"/>
          </p:nvPr>
        </p:nvSpPr>
        <p:spPr/>
        <p:txBody>
          <a:bodyPr/>
          <a:lstStyle>
            <a:lvl1pPr>
              <a:defRPr/>
            </a:lvl1pPr>
          </a:lstStyle>
          <a:p>
            <a:fld id="{7C2E0E5B-D5E3-4552-9AF9-ACD7E136756F}" type="slidenum">
              <a:rPr lang="en-US" altLang="en-US"/>
              <a:pPr/>
              <a:t>‹#›</a:t>
            </a:fld>
            <a:endParaRPr lang="en-US" altLang="en-US"/>
          </a:p>
        </p:txBody>
      </p:sp>
    </p:spTree>
    <p:extLst>
      <p:ext uri="{BB962C8B-B14F-4D97-AF65-F5344CB8AC3E}">
        <p14:creationId xmlns:p14="http://schemas.microsoft.com/office/powerpoint/2010/main" val="20559906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D69BC9-F17E-4029-84E5-B50C20F091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0AC368-82C0-4967-A132-5D98C33E4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A5A303-CD8E-468B-A52C-7E7C63876F75}"/>
              </a:ext>
            </a:extLst>
          </p:cNvPr>
          <p:cNvSpPr>
            <a:spLocks noGrp="1" noChangeArrowheads="1"/>
          </p:cNvSpPr>
          <p:nvPr>
            <p:ph type="sldNum" sz="quarter" idx="12"/>
          </p:nvPr>
        </p:nvSpPr>
        <p:spPr>
          <a:ln/>
        </p:spPr>
        <p:txBody>
          <a:bodyPr/>
          <a:lstStyle>
            <a:lvl1pPr>
              <a:defRPr/>
            </a:lvl1pPr>
          </a:lstStyle>
          <a:p>
            <a:fld id="{4D406C2D-2563-46E9-B783-A71DB11FD55C}" type="slidenum">
              <a:rPr lang="en-US" altLang="en-US"/>
              <a:pPr/>
              <a:t>‹#›</a:t>
            </a:fld>
            <a:endParaRPr lang="en-US" altLang="en-US"/>
          </a:p>
        </p:txBody>
      </p:sp>
    </p:spTree>
    <p:extLst>
      <p:ext uri="{BB962C8B-B14F-4D97-AF65-F5344CB8AC3E}">
        <p14:creationId xmlns:p14="http://schemas.microsoft.com/office/powerpoint/2010/main" val="3810833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3DEE4E8-8C67-459B-90E3-8FBB379DF5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B4A51E-D3D2-435D-AA76-FC7FE5D46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21A22F-CBC6-4D2C-A275-A50569A30839}"/>
              </a:ext>
            </a:extLst>
          </p:cNvPr>
          <p:cNvSpPr>
            <a:spLocks noGrp="1" noChangeArrowheads="1"/>
          </p:cNvSpPr>
          <p:nvPr>
            <p:ph type="sldNum" sz="quarter" idx="12"/>
          </p:nvPr>
        </p:nvSpPr>
        <p:spPr>
          <a:ln/>
        </p:spPr>
        <p:txBody>
          <a:bodyPr/>
          <a:lstStyle>
            <a:lvl1pPr>
              <a:defRPr/>
            </a:lvl1pPr>
          </a:lstStyle>
          <a:p>
            <a:fld id="{3D84C998-E937-45F9-9C98-1FE3C757B6E1}" type="slidenum">
              <a:rPr lang="en-US" altLang="en-US"/>
              <a:pPr/>
              <a:t>‹#›</a:t>
            </a:fld>
            <a:endParaRPr lang="en-US" altLang="en-US"/>
          </a:p>
        </p:txBody>
      </p:sp>
    </p:spTree>
    <p:extLst>
      <p:ext uri="{BB962C8B-B14F-4D97-AF65-F5344CB8AC3E}">
        <p14:creationId xmlns:p14="http://schemas.microsoft.com/office/powerpoint/2010/main" val="2616241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36457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A04305-9E7F-47F3-95EE-B3D127955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34E748-2786-4E33-9B02-55C533F30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333E50-E15F-4254-B54C-EC07C47C7E87}"/>
              </a:ext>
            </a:extLst>
          </p:cNvPr>
          <p:cNvSpPr>
            <a:spLocks noGrp="1" noChangeArrowheads="1"/>
          </p:cNvSpPr>
          <p:nvPr>
            <p:ph type="sldNum" sz="quarter" idx="12"/>
          </p:nvPr>
        </p:nvSpPr>
        <p:spPr>
          <a:ln/>
        </p:spPr>
        <p:txBody>
          <a:bodyPr/>
          <a:lstStyle>
            <a:lvl1pPr>
              <a:defRPr/>
            </a:lvl1pPr>
          </a:lstStyle>
          <a:p>
            <a:fld id="{D3CC5395-A68F-456C-AB27-EB8590FECDC5}" type="slidenum">
              <a:rPr lang="en-US" altLang="en-US"/>
              <a:pPr/>
              <a:t>‹#›</a:t>
            </a:fld>
            <a:endParaRPr lang="en-US" altLang="en-US"/>
          </a:p>
        </p:txBody>
      </p:sp>
    </p:spTree>
    <p:extLst>
      <p:ext uri="{BB962C8B-B14F-4D97-AF65-F5344CB8AC3E}">
        <p14:creationId xmlns:p14="http://schemas.microsoft.com/office/powerpoint/2010/main" val="4943628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189995-4672-4A95-8214-F95F710C4F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40FA62-756C-45AC-9D12-563B1910ED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D981390-970B-46A6-868C-44999FD70945}"/>
              </a:ext>
            </a:extLst>
          </p:cNvPr>
          <p:cNvSpPr>
            <a:spLocks noGrp="1" noChangeArrowheads="1"/>
          </p:cNvSpPr>
          <p:nvPr>
            <p:ph type="sldNum" sz="quarter" idx="12"/>
          </p:nvPr>
        </p:nvSpPr>
        <p:spPr>
          <a:ln/>
        </p:spPr>
        <p:txBody>
          <a:bodyPr/>
          <a:lstStyle>
            <a:lvl1pPr>
              <a:defRPr/>
            </a:lvl1pPr>
          </a:lstStyle>
          <a:p>
            <a:fld id="{6D7A370D-1246-4B93-86B7-AD907F90E03A}" type="slidenum">
              <a:rPr lang="en-US" altLang="en-US"/>
              <a:pPr/>
              <a:t>‹#›</a:t>
            </a:fld>
            <a:endParaRPr lang="en-US" altLang="en-US"/>
          </a:p>
        </p:txBody>
      </p:sp>
    </p:spTree>
    <p:extLst>
      <p:ext uri="{BB962C8B-B14F-4D97-AF65-F5344CB8AC3E}">
        <p14:creationId xmlns:p14="http://schemas.microsoft.com/office/powerpoint/2010/main" val="31278499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17CA0F-1C9B-4CB1-97F6-F2FE42EEAC2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9D6465-9F2A-431F-A71E-1AC16ACFB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79A90F-CA19-46BB-A337-B6792B789908}"/>
              </a:ext>
            </a:extLst>
          </p:cNvPr>
          <p:cNvSpPr>
            <a:spLocks noGrp="1" noChangeArrowheads="1"/>
          </p:cNvSpPr>
          <p:nvPr>
            <p:ph type="sldNum" sz="quarter" idx="12"/>
          </p:nvPr>
        </p:nvSpPr>
        <p:spPr>
          <a:ln/>
        </p:spPr>
        <p:txBody>
          <a:bodyPr/>
          <a:lstStyle>
            <a:lvl1pPr>
              <a:defRPr/>
            </a:lvl1pPr>
          </a:lstStyle>
          <a:p>
            <a:fld id="{5489F907-8B8F-42C6-B9C7-6B97C902DCFF}" type="slidenum">
              <a:rPr lang="en-US" altLang="en-US"/>
              <a:pPr/>
              <a:t>‹#›</a:t>
            </a:fld>
            <a:endParaRPr lang="en-US" altLang="en-US"/>
          </a:p>
        </p:txBody>
      </p:sp>
    </p:spTree>
    <p:extLst>
      <p:ext uri="{BB962C8B-B14F-4D97-AF65-F5344CB8AC3E}">
        <p14:creationId xmlns:p14="http://schemas.microsoft.com/office/powerpoint/2010/main" val="32242778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CD7C07-7AA9-42F2-92D9-F51499E2FA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EB37B2-EF1F-4E3D-BC01-218A70A519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BE2535-F9B9-4264-849D-BF841221324D}"/>
              </a:ext>
            </a:extLst>
          </p:cNvPr>
          <p:cNvSpPr>
            <a:spLocks noGrp="1" noChangeArrowheads="1"/>
          </p:cNvSpPr>
          <p:nvPr>
            <p:ph type="sldNum" sz="quarter" idx="12"/>
          </p:nvPr>
        </p:nvSpPr>
        <p:spPr>
          <a:ln/>
        </p:spPr>
        <p:txBody>
          <a:bodyPr/>
          <a:lstStyle>
            <a:lvl1pPr>
              <a:defRPr/>
            </a:lvl1pPr>
          </a:lstStyle>
          <a:p>
            <a:fld id="{AF29EFF6-DD71-4507-8C8D-D8021DC9CB3E}" type="slidenum">
              <a:rPr lang="en-US" altLang="en-US"/>
              <a:pPr/>
              <a:t>‹#›</a:t>
            </a:fld>
            <a:endParaRPr lang="en-US" altLang="en-US"/>
          </a:p>
        </p:txBody>
      </p:sp>
    </p:spTree>
    <p:extLst>
      <p:ext uri="{BB962C8B-B14F-4D97-AF65-F5344CB8AC3E}">
        <p14:creationId xmlns:p14="http://schemas.microsoft.com/office/powerpoint/2010/main" val="2560390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E505D5-26A2-4880-B0E0-F804DC46DE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1F2061-75FB-450A-98F4-B92AA6432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FA29CA-8739-4496-AA66-7AF72F7015BE}"/>
              </a:ext>
            </a:extLst>
          </p:cNvPr>
          <p:cNvSpPr>
            <a:spLocks noGrp="1" noChangeArrowheads="1"/>
          </p:cNvSpPr>
          <p:nvPr>
            <p:ph type="sldNum" sz="quarter" idx="12"/>
          </p:nvPr>
        </p:nvSpPr>
        <p:spPr>
          <a:ln/>
        </p:spPr>
        <p:txBody>
          <a:bodyPr/>
          <a:lstStyle>
            <a:lvl1pPr>
              <a:defRPr/>
            </a:lvl1pPr>
          </a:lstStyle>
          <a:p>
            <a:fld id="{64469731-24EA-45C2-921C-66604C03B1BE}" type="slidenum">
              <a:rPr lang="en-US" altLang="en-US"/>
              <a:pPr/>
              <a:t>‹#›</a:t>
            </a:fld>
            <a:endParaRPr lang="en-US" altLang="en-US"/>
          </a:p>
        </p:txBody>
      </p:sp>
    </p:spTree>
    <p:extLst>
      <p:ext uri="{BB962C8B-B14F-4D97-AF65-F5344CB8AC3E}">
        <p14:creationId xmlns:p14="http://schemas.microsoft.com/office/powerpoint/2010/main" val="7038247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2122B7-F711-4C93-B4B3-2097F07848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9CA4B1-5E15-4BF7-B651-0F36D78192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287B50-8C6C-4BD6-B17E-F6957F5ED7C7}"/>
              </a:ext>
            </a:extLst>
          </p:cNvPr>
          <p:cNvSpPr>
            <a:spLocks noGrp="1" noChangeArrowheads="1"/>
          </p:cNvSpPr>
          <p:nvPr>
            <p:ph type="sldNum" sz="quarter" idx="12"/>
          </p:nvPr>
        </p:nvSpPr>
        <p:spPr>
          <a:ln/>
        </p:spPr>
        <p:txBody>
          <a:bodyPr/>
          <a:lstStyle>
            <a:lvl1pPr>
              <a:defRPr/>
            </a:lvl1pPr>
          </a:lstStyle>
          <a:p>
            <a:fld id="{AA34C728-88B6-458F-BFE9-9A0DD36B0852}" type="slidenum">
              <a:rPr lang="en-US" altLang="en-US"/>
              <a:pPr/>
              <a:t>‹#›</a:t>
            </a:fld>
            <a:endParaRPr lang="en-US" altLang="en-US"/>
          </a:p>
        </p:txBody>
      </p:sp>
    </p:spTree>
    <p:extLst>
      <p:ext uri="{BB962C8B-B14F-4D97-AF65-F5344CB8AC3E}">
        <p14:creationId xmlns:p14="http://schemas.microsoft.com/office/powerpoint/2010/main" val="2737647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144F03-A0C5-46BC-ABAE-BFDEC6761A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6BB02F-0EF2-4415-80D4-D901F8862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57FD7F-C90A-44BD-ACD0-1E75817DA971}"/>
              </a:ext>
            </a:extLst>
          </p:cNvPr>
          <p:cNvSpPr>
            <a:spLocks noGrp="1" noChangeArrowheads="1"/>
          </p:cNvSpPr>
          <p:nvPr>
            <p:ph type="sldNum" sz="quarter" idx="12"/>
          </p:nvPr>
        </p:nvSpPr>
        <p:spPr>
          <a:ln/>
        </p:spPr>
        <p:txBody>
          <a:bodyPr/>
          <a:lstStyle>
            <a:lvl1pPr>
              <a:defRPr/>
            </a:lvl1pPr>
          </a:lstStyle>
          <a:p>
            <a:fld id="{3A93713C-E2DE-47E8-BBA9-30BF5F3EF1F3}" type="slidenum">
              <a:rPr lang="en-US" altLang="en-US"/>
              <a:pPr/>
              <a:t>‹#›</a:t>
            </a:fld>
            <a:endParaRPr lang="en-US" altLang="en-US"/>
          </a:p>
        </p:txBody>
      </p:sp>
    </p:spTree>
    <p:extLst>
      <p:ext uri="{BB962C8B-B14F-4D97-AF65-F5344CB8AC3E}">
        <p14:creationId xmlns:p14="http://schemas.microsoft.com/office/powerpoint/2010/main" val="31466629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1A7E84-7DC0-4E38-84A0-547C5EEAC9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5AA457-E69A-4449-B1C4-88A415C7F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8E897-CF0B-4E80-BB85-9ABC541823C1}"/>
              </a:ext>
            </a:extLst>
          </p:cNvPr>
          <p:cNvSpPr>
            <a:spLocks noGrp="1" noChangeArrowheads="1"/>
          </p:cNvSpPr>
          <p:nvPr>
            <p:ph type="sldNum" sz="quarter" idx="12"/>
          </p:nvPr>
        </p:nvSpPr>
        <p:spPr>
          <a:ln/>
        </p:spPr>
        <p:txBody>
          <a:bodyPr/>
          <a:lstStyle>
            <a:lvl1pPr>
              <a:defRPr/>
            </a:lvl1pPr>
          </a:lstStyle>
          <a:p>
            <a:fld id="{F095F099-16F8-4B2C-A21E-C39ED61F5A2B}" type="slidenum">
              <a:rPr lang="en-US" altLang="en-US"/>
              <a:pPr/>
              <a:t>‹#›</a:t>
            </a:fld>
            <a:endParaRPr lang="en-US" altLang="en-US"/>
          </a:p>
        </p:txBody>
      </p:sp>
    </p:spTree>
    <p:extLst>
      <p:ext uri="{BB962C8B-B14F-4D97-AF65-F5344CB8AC3E}">
        <p14:creationId xmlns:p14="http://schemas.microsoft.com/office/powerpoint/2010/main" val="31840686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4769EC0-3B9A-4F10-8BF2-0902E1130F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2718E9C-43DC-434B-AB03-1519AD31D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850219-35FD-40D0-B815-9CB028E53B94}"/>
              </a:ext>
            </a:extLst>
          </p:cNvPr>
          <p:cNvSpPr>
            <a:spLocks noGrp="1" noChangeArrowheads="1"/>
          </p:cNvSpPr>
          <p:nvPr>
            <p:ph type="sldNum" sz="quarter" idx="12"/>
          </p:nvPr>
        </p:nvSpPr>
        <p:spPr>
          <a:ln/>
        </p:spPr>
        <p:txBody>
          <a:bodyPr/>
          <a:lstStyle>
            <a:lvl1pPr>
              <a:defRPr/>
            </a:lvl1pPr>
          </a:lstStyle>
          <a:p>
            <a:fld id="{53D73D46-09D1-4E29-814A-0F6F67E4808F}" type="slidenum">
              <a:rPr lang="en-US" altLang="en-US"/>
              <a:pPr/>
              <a:t>‹#›</a:t>
            </a:fld>
            <a:endParaRPr lang="en-US" altLang="en-US"/>
          </a:p>
        </p:txBody>
      </p:sp>
    </p:spTree>
    <p:extLst>
      <p:ext uri="{BB962C8B-B14F-4D97-AF65-F5344CB8AC3E}">
        <p14:creationId xmlns:p14="http://schemas.microsoft.com/office/powerpoint/2010/main" val="24330496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2C48F87-28DB-40D1-85F9-A0BDD4E33F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26EB2B-5EE6-46ED-90C9-136D2114FD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9C6F6E-6A1F-42DD-A3D2-DE02C1BEC91B}"/>
              </a:ext>
            </a:extLst>
          </p:cNvPr>
          <p:cNvSpPr>
            <a:spLocks noGrp="1" noChangeArrowheads="1"/>
          </p:cNvSpPr>
          <p:nvPr>
            <p:ph type="sldNum" sz="quarter" idx="12"/>
          </p:nvPr>
        </p:nvSpPr>
        <p:spPr>
          <a:ln/>
        </p:spPr>
        <p:txBody>
          <a:bodyPr/>
          <a:lstStyle>
            <a:lvl1pPr>
              <a:defRPr/>
            </a:lvl1pPr>
          </a:lstStyle>
          <a:p>
            <a:fld id="{4FC5D1AF-F56F-43FE-9CE5-2E76F7364143}" type="slidenum">
              <a:rPr lang="en-US" altLang="en-US"/>
              <a:pPr/>
              <a:t>‹#›</a:t>
            </a:fld>
            <a:endParaRPr lang="en-US" altLang="en-US"/>
          </a:p>
        </p:txBody>
      </p:sp>
    </p:spTree>
    <p:extLst>
      <p:ext uri="{BB962C8B-B14F-4D97-AF65-F5344CB8AC3E}">
        <p14:creationId xmlns:p14="http://schemas.microsoft.com/office/powerpoint/2010/main" val="1752981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30096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AFFA4C7-0DE4-4746-870A-23F87854F1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3107CC-9650-4CCE-AAC5-A65F8A047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286526-50D9-4C0A-8EC9-8CF162F3BF51}"/>
              </a:ext>
            </a:extLst>
          </p:cNvPr>
          <p:cNvSpPr>
            <a:spLocks noGrp="1" noChangeArrowheads="1"/>
          </p:cNvSpPr>
          <p:nvPr>
            <p:ph type="sldNum" sz="quarter" idx="12"/>
          </p:nvPr>
        </p:nvSpPr>
        <p:spPr>
          <a:ln/>
        </p:spPr>
        <p:txBody>
          <a:bodyPr/>
          <a:lstStyle>
            <a:lvl1pPr>
              <a:defRPr/>
            </a:lvl1pPr>
          </a:lstStyle>
          <a:p>
            <a:fld id="{CF7B0C48-EC31-404A-9BB5-0C7D3EA22094}" type="slidenum">
              <a:rPr lang="en-US" altLang="en-US"/>
              <a:pPr/>
              <a:t>‹#›</a:t>
            </a:fld>
            <a:endParaRPr lang="en-US" altLang="en-US"/>
          </a:p>
        </p:txBody>
      </p:sp>
    </p:spTree>
    <p:extLst>
      <p:ext uri="{BB962C8B-B14F-4D97-AF65-F5344CB8AC3E}">
        <p14:creationId xmlns:p14="http://schemas.microsoft.com/office/powerpoint/2010/main" val="28680692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CE60711A-C936-4F70-9B13-5FAB4194F8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5DB0E0-F87A-4C48-AD72-276B99ABC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40ACC1-0708-462E-8DAE-266A5C275709}"/>
              </a:ext>
            </a:extLst>
          </p:cNvPr>
          <p:cNvSpPr>
            <a:spLocks noGrp="1" noChangeArrowheads="1"/>
          </p:cNvSpPr>
          <p:nvPr>
            <p:ph type="sldNum" sz="quarter" idx="12"/>
          </p:nvPr>
        </p:nvSpPr>
        <p:spPr>
          <a:ln/>
        </p:spPr>
        <p:txBody>
          <a:bodyPr/>
          <a:lstStyle>
            <a:lvl1pPr>
              <a:defRPr/>
            </a:lvl1pPr>
          </a:lstStyle>
          <a:p>
            <a:fld id="{5A932BCE-E7CD-4554-8750-6554AB51C008}" type="slidenum">
              <a:rPr lang="en-US" altLang="en-US"/>
              <a:pPr/>
              <a:t>‹#›</a:t>
            </a:fld>
            <a:endParaRPr lang="en-US" altLang="en-US"/>
          </a:p>
        </p:txBody>
      </p:sp>
    </p:spTree>
    <p:extLst>
      <p:ext uri="{BB962C8B-B14F-4D97-AF65-F5344CB8AC3E}">
        <p14:creationId xmlns:p14="http://schemas.microsoft.com/office/powerpoint/2010/main" val="11561380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170D1C-AC2A-4D90-B811-D7EF076939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31B8DF-DCDA-415D-A3F0-3E7A58BE6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F2188A-1B50-4FA7-B40E-28E1B639BD6E}"/>
              </a:ext>
            </a:extLst>
          </p:cNvPr>
          <p:cNvSpPr>
            <a:spLocks noGrp="1" noChangeArrowheads="1"/>
          </p:cNvSpPr>
          <p:nvPr>
            <p:ph type="sldNum" sz="quarter" idx="12"/>
          </p:nvPr>
        </p:nvSpPr>
        <p:spPr>
          <a:ln/>
        </p:spPr>
        <p:txBody>
          <a:bodyPr/>
          <a:lstStyle>
            <a:lvl1pPr>
              <a:defRPr/>
            </a:lvl1pPr>
          </a:lstStyle>
          <a:p>
            <a:fld id="{EC8AB0C5-D779-4083-8CE5-9BBB95DB1D2A}" type="slidenum">
              <a:rPr lang="en-US" altLang="en-US"/>
              <a:pPr/>
              <a:t>‹#›</a:t>
            </a:fld>
            <a:endParaRPr lang="en-US" altLang="en-US"/>
          </a:p>
        </p:txBody>
      </p:sp>
    </p:spTree>
    <p:extLst>
      <p:ext uri="{BB962C8B-B14F-4D97-AF65-F5344CB8AC3E}">
        <p14:creationId xmlns:p14="http://schemas.microsoft.com/office/powerpoint/2010/main" val="5715225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8475209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9868319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3098956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426276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8141082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5205390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32318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54808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6732042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7994446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2906275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8580475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5BD391A-79D4-4C63-9096-0714D7B6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591051"/>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2D45985-4F8E-42EE-A2CB-6AE1ABCC4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478717"/>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F59763E-3043-4CAA-A30E-6471BBAF6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266118"/>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0A61101-E1BB-45D0-9EFC-036F7B2A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348861"/>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421164B-2FE6-4E7B-8F9D-826DB7F3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607748"/>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8F87569-11F6-46DE-A771-44DEDACEC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46655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59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E7BAF33-FFC4-40F1-B5DD-C070C2F66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2238176"/>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240D56A-2893-4DD4-8914-F274406C6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906088"/>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F337829-3BEA-4318-B9D7-830700E44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909786"/>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8287ED-4FE1-45E5-AA84-25D18CFA3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92978"/>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8580A73-45B8-4493-B9D4-49A5EECE2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379888"/>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FE9600F-427B-475A-AA46-813A3CBA4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525918"/>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48177E-680F-43C7-9C74-404717EC6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440870"/>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81A7943-3675-4E16-B013-65825E744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323696"/>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973DD5B-B639-477A-8B08-7C5D4D076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261532"/>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F869EA-E66C-4363-B22B-2B7B2DE08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126098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529744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B0BCF4E-D0EB-43E8-BD72-DA4F62604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3188286"/>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25958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51748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Acts </a:t>
            </a:r>
          </a:p>
        </p:txBody>
      </p:sp>
    </p:spTree>
    <p:extLst>
      <p:ext uri="{BB962C8B-B14F-4D97-AF65-F5344CB8AC3E}">
        <p14:creationId xmlns:p14="http://schemas.microsoft.com/office/powerpoint/2010/main" val="30563278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14891204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3644126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8128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438078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066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961048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30906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756423036"/>
      </p:ext>
    </p:extLst>
  </p:cSld>
  <p:clrMapOvr>
    <a:masterClrMapping/>
  </p:clrMapOvr>
</p:sldLayout>
</file>

<file path=ppt/slideLayouts/slideLayout20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4214138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79607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4214138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4985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4214138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207938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1490263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352918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200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668507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975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1202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02259743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90CC8E-3E24-4819-8161-98BAB4ECC271}" type="datetimeFigureOut">
              <a:rPr lang="en-US" smtClean="0"/>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316775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9BA23C9-BBD4-4CC6-B261-DBA2C7436EFF}"/>
              </a:ext>
            </a:extLst>
          </p:cNvPr>
          <p:cNvGrpSpPr>
            <a:grpSpLocks/>
          </p:cNvGrpSpPr>
          <p:nvPr/>
        </p:nvGrpSpPr>
        <p:grpSpPr bwMode="auto">
          <a:xfrm>
            <a:off x="0" y="0"/>
            <a:ext cx="12192000" cy="6858000"/>
            <a:chOff x="0" y="0"/>
            <a:chExt cx="5760" cy="4320"/>
          </a:xfrm>
        </p:grpSpPr>
        <p:grpSp>
          <p:nvGrpSpPr>
            <p:cNvPr id="5123" name="Group 3">
              <a:extLst>
                <a:ext uri="{FF2B5EF4-FFF2-40B4-BE49-F238E27FC236}">
                  <a16:creationId xmlns:a16="http://schemas.microsoft.com/office/drawing/2014/main" id="{6FD51C5B-3528-4AE3-8450-F1493F4BB943}"/>
                </a:ext>
              </a:extLst>
            </p:cNvPr>
            <p:cNvGrpSpPr>
              <a:grpSpLocks/>
            </p:cNvGrpSpPr>
            <p:nvPr/>
          </p:nvGrpSpPr>
          <p:grpSpPr bwMode="auto">
            <a:xfrm>
              <a:off x="0" y="0"/>
              <a:ext cx="5760" cy="4320"/>
              <a:chOff x="0" y="0"/>
              <a:chExt cx="5760" cy="4320"/>
            </a:xfrm>
          </p:grpSpPr>
          <p:sp>
            <p:nvSpPr>
              <p:cNvPr id="5124" name="Rectangle 4">
                <a:extLst>
                  <a:ext uri="{FF2B5EF4-FFF2-40B4-BE49-F238E27FC236}">
                    <a16:creationId xmlns:a16="http://schemas.microsoft.com/office/drawing/2014/main" id="{FAC817BC-2872-42B7-B14F-460D89AFB9EC}"/>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5" name="Rectangle 5">
                <a:extLst>
                  <a:ext uri="{FF2B5EF4-FFF2-40B4-BE49-F238E27FC236}">
                    <a16:creationId xmlns:a16="http://schemas.microsoft.com/office/drawing/2014/main" id="{071CF9E6-E0DB-446E-9D61-AFFD7B082BD5}"/>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pic>
          <p:nvPicPr>
            <p:cNvPr id="5126" name="Picture 6">
              <a:extLst>
                <a:ext uri="{FF2B5EF4-FFF2-40B4-BE49-F238E27FC236}">
                  <a16:creationId xmlns:a16="http://schemas.microsoft.com/office/drawing/2014/main" id="{0C080BD1-0E23-4C45-8995-DC4C7DE5A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7">
              <a:extLst>
                <a:ext uri="{FF2B5EF4-FFF2-40B4-BE49-F238E27FC236}">
                  <a16:creationId xmlns:a16="http://schemas.microsoft.com/office/drawing/2014/main" id="{ACBBEC2A-1B69-4FD8-9B91-5435F3FF42ED}"/>
                </a:ext>
              </a:extLst>
            </p:cNvPr>
            <p:cNvGrpSpPr>
              <a:grpSpLocks/>
            </p:cNvGrpSpPr>
            <p:nvPr/>
          </p:nvGrpSpPr>
          <p:grpSpPr bwMode="auto">
            <a:xfrm>
              <a:off x="648" y="0"/>
              <a:ext cx="97" cy="3613"/>
              <a:chOff x="226" y="0"/>
              <a:chExt cx="80" cy="3613"/>
            </a:xfrm>
          </p:grpSpPr>
          <p:sp>
            <p:nvSpPr>
              <p:cNvPr id="5128" name="Rectangle 8">
                <a:extLst>
                  <a:ext uri="{FF2B5EF4-FFF2-40B4-BE49-F238E27FC236}">
                    <a16:creationId xmlns:a16="http://schemas.microsoft.com/office/drawing/2014/main" id="{8257FEEC-481A-498A-A2AA-FAE125C0CE7C}"/>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9" name="Rectangle 9">
                <a:extLst>
                  <a:ext uri="{FF2B5EF4-FFF2-40B4-BE49-F238E27FC236}">
                    <a16:creationId xmlns:a16="http://schemas.microsoft.com/office/drawing/2014/main" id="{5B0EA61F-F53C-4486-B20F-9B50DF33287E}"/>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0" name="Rectangle 10">
              <a:extLst>
                <a:ext uri="{FF2B5EF4-FFF2-40B4-BE49-F238E27FC236}">
                  <a16:creationId xmlns:a16="http://schemas.microsoft.com/office/drawing/2014/main" id="{A010516F-17E5-4ED6-84C2-0DBAF066C831}"/>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1" name="Rectangle 11">
            <a:extLst>
              <a:ext uri="{FF2B5EF4-FFF2-40B4-BE49-F238E27FC236}">
                <a16:creationId xmlns:a16="http://schemas.microsoft.com/office/drawing/2014/main" id="{B2DE63E1-1C3C-4574-8C67-4DE309A52F19}"/>
              </a:ext>
            </a:extLst>
          </p:cNvPr>
          <p:cNvSpPr>
            <a:spLocks noGrp="1" noChangeArrowheads="1"/>
          </p:cNvSpPr>
          <p:nvPr>
            <p:ph type="ctrTitle"/>
          </p:nvPr>
        </p:nvSpPr>
        <p:spPr>
          <a:xfrm>
            <a:off x="1828800" y="1100138"/>
            <a:ext cx="103632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2376F7C9-255F-46D7-9525-C43D3D911ACB}"/>
              </a:ext>
            </a:extLst>
          </p:cNvPr>
          <p:cNvSpPr>
            <a:spLocks noGrp="1" noChangeArrowheads="1"/>
          </p:cNvSpPr>
          <p:nvPr>
            <p:ph type="subTitle" idx="1"/>
          </p:nvPr>
        </p:nvSpPr>
        <p:spPr>
          <a:xfrm>
            <a:off x="1828800" y="3886200"/>
            <a:ext cx="8534400" cy="1752600"/>
          </a:xfrm>
        </p:spPr>
        <p:txBody>
          <a:bodyPr/>
          <a:lstStyle>
            <a:lvl1pPr marL="0" indent="0">
              <a:buFontTx/>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91EE29F4-E6BD-4C09-AC4B-A7724E6F03E9}"/>
              </a:ext>
            </a:extLst>
          </p:cNvPr>
          <p:cNvSpPr>
            <a:spLocks noGrp="1" noChangeArrowheads="1"/>
          </p:cNvSpPr>
          <p:nvPr>
            <p:ph type="dt" sz="half" idx="2"/>
          </p:nvPr>
        </p:nvSpPr>
        <p:spPr>
          <a:xfrm>
            <a:off x="914400" y="6248400"/>
            <a:ext cx="2540000" cy="457200"/>
          </a:xfrm>
        </p:spPr>
        <p:txBody>
          <a:bodyPr/>
          <a:lstStyle>
            <a:lvl1pPr>
              <a:defRPr>
                <a:solidFill>
                  <a:srgbClr val="660066"/>
                </a:solidFill>
              </a:defRPr>
            </a:lvl1pPr>
          </a:lstStyle>
          <a:p>
            <a:endParaRPr lang="en-US" altLang="en-US"/>
          </a:p>
        </p:txBody>
      </p:sp>
      <p:sp>
        <p:nvSpPr>
          <p:cNvPr id="5134" name="Rectangle 14">
            <a:extLst>
              <a:ext uri="{FF2B5EF4-FFF2-40B4-BE49-F238E27FC236}">
                <a16:creationId xmlns:a16="http://schemas.microsoft.com/office/drawing/2014/main" id="{FDFE1FA4-8046-492D-A862-BA9D62846BDA}"/>
              </a:ext>
            </a:extLst>
          </p:cNvPr>
          <p:cNvSpPr>
            <a:spLocks noGrp="1" noChangeArrowheads="1"/>
          </p:cNvSpPr>
          <p:nvPr>
            <p:ph type="ftr" sz="quarter" idx="3"/>
          </p:nvPr>
        </p:nvSpPr>
        <p:spPr>
          <a:xfrm>
            <a:off x="4165600" y="6248400"/>
            <a:ext cx="3860800" cy="457200"/>
          </a:xfrm>
        </p:spPr>
        <p:txBody>
          <a:bodyPr/>
          <a:lstStyle>
            <a:lvl1pPr>
              <a:defRPr>
                <a:solidFill>
                  <a:srgbClr val="660066"/>
                </a:solidFill>
              </a:defRPr>
            </a:lvl1pPr>
          </a:lstStyle>
          <a:p>
            <a:endParaRPr lang="en-US" altLang="en-US"/>
          </a:p>
        </p:txBody>
      </p:sp>
      <p:sp>
        <p:nvSpPr>
          <p:cNvPr id="5135" name="Rectangle 15">
            <a:extLst>
              <a:ext uri="{FF2B5EF4-FFF2-40B4-BE49-F238E27FC236}">
                <a16:creationId xmlns:a16="http://schemas.microsoft.com/office/drawing/2014/main" id="{8E742589-1DAE-4F21-8BEE-7E2E97BF31BC}"/>
              </a:ext>
            </a:extLst>
          </p:cNvPr>
          <p:cNvSpPr>
            <a:spLocks noGrp="1" noChangeArrowheads="1"/>
          </p:cNvSpPr>
          <p:nvPr>
            <p:ph type="sldNum" sz="quarter" idx="4"/>
          </p:nvPr>
        </p:nvSpPr>
        <p:spPr>
          <a:xfrm>
            <a:off x="8737600" y="6248400"/>
            <a:ext cx="2540000" cy="457200"/>
          </a:xfrm>
        </p:spPr>
        <p:txBody>
          <a:bodyPr/>
          <a:lstStyle>
            <a:lvl1pPr>
              <a:defRPr>
                <a:solidFill>
                  <a:srgbClr val="660066"/>
                </a:solidFill>
              </a:defRPr>
            </a:lvl1pPr>
          </a:lstStyle>
          <a:p>
            <a:fld id="{43DE9E60-E9EC-42A1-8B06-C2E513672E1F}" type="slidenum">
              <a:rPr lang="en-US" altLang="en-US"/>
              <a:pPr/>
              <a:t>‹#›</a:t>
            </a:fld>
            <a:endParaRPr lang="en-US" altLang="en-US"/>
          </a:p>
        </p:txBody>
      </p:sp>
    </p:spTree>
    <p:extLst>
      <p:ext uri="{BB962C8B-B14F-4D97-AF65-F5344CB8AC3E}">
        <p14:creationId xmlns:p14="http://schemas.microsoft.com/office/powerpoint/2010/main" val="62863416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90CC8E-3E24-4819-8161-98BAB4ECC271}" type="datetimeFigureOut">
              <a:rPr lang="en-US" smtClean="0"/>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316775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E4E4-F7EF-4FA9-9312-884DB5C4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8CF3-EB6F-4746-B35D-DC19AB36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75E8-C877-40CA-8FEB-0AD13F443C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EDE7DE-0E64-4FB2-AF83-E9AB450E20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B7259C-7607-451C-AAA7-3B79DC787783}"/>
              </a:ext>
            </a:extLst>
          </p:cNvPr>
          <p:cNvSpPr>
            <a:spLocks noGrp="1"/>
          </p:cNvSpPr>
          <p:nvPr>
            <p:ph type="sldNum" sz="quarter" idx="12"/>
          </p:nvPr>
        </p:nvSpPr>
        <p:spPr/>
        <p:txBody>
          <a:bodyPr/>
          <a:lstStyle>
            <a:lvl1pPr>
              <a:defRPr/>
            </a:lvl1pPr>
          </a:lstStyle>
          <a:p>
            <a:fld id="{880FA782-C9AA-4946-A18A-2E6D6A980E18}" type="slidenum">
              <a:rPr lang="en-US" altLang="en-US"/>
              <a:pPr/>
              <a:t>‹#›</a:t>
            </a:fld>
            <a:endParaRPr lang="en-US" altLang="en-US"/>
          </a:p>
        </p:txBody>
      </p:sp>
    </p:spTree>
    <p:extLst>
      <p:ext uri="{BB962C8B-B14F-4D97-AF65-F5344CB8AC3E}">
        <p14:creationId xmlns:p14="http://schemas.microsoft.com/office/powerpoint/2010/main" val="397458270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90CC8E-3E24-4819-8161-98BAB4ECC271}"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316775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0E9F-D2A4-4897-A3B6-FAC371E16B5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641B5-3F67-40A2-803E-4F35D2A8F08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5BB825-05B1-4638-914A-30276D4529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ACC5B7-989A-4C08-B0A1-233D44DCDA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F1D23C-1A2C-492A-B93A-E805B7344CF2}"/>
              </a:ext>
            </a:extLst>
          </p:cNvPr>
          <p:cNvSpPr>
            <a:spLocks noGrp="1"/>
          </p:cNvSpPr>
          <p:nvPr>
            <p:ph type="sldNum" sz="quarter" idx="12"/>
          </p:nvPr>
        </p:nvSpPr>
        <p:spPr/>
        <p:txBody>
          <a:bodyPr/>
          <a:lstStyle>
            <a:lvl1pPr>
              <a:defRPr/>
            </a:lvl1pPr>
          </a:lstStyle>
          <a:p>
            <a:fld id="{74308882-D73B-41F4-A5F8-855105F21707}" type="slidenum">
              <a:rPr lang="en-US" altLang="en-US"/>
              <a:pPr/>
              <a:t>‹#›</a:t>
            </a:fld>
            <a:endParaRPr lang="en-US" altLang="en-US"/>
          </a:p>
        </p:txBody>
      </p:sp>
    </p:spTree>
    <p:extLst>
      <p:ext uri="{BB962C8B-B14F-4D97-AF65-F5344CB8AC3E}">
        <p14:creationId xmlns:p14="http://schemas.microsoft.com/office/powerpoint/2010/main" val="1933918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3F-528C-446C-A574-4B1629252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D6C8E-9602-4856-94F2-B49BE36BA1CE}"/>
              </a:ext>
            </a:extLst>
          </p:cNvPr>
          <p:cNvSpPr>
            <a:spLocks noGrp="1"/>
          </p:cNvSpPr>
          <p:nvPr>
            <p:ph sz="half" idx="1"/>
          </p:nvPr>
        </p:nvSpPr>
        <p:spPr>
          <a:xfrm>
            <a:off x="172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A67B-3F8F-4D2C-9DB8-62226080AEB5}"/>
              </a:ext>
            </a:extLst>
          </p:cNvPr>
          <p:cNvSpPr>
            <a:spLocks noGrp="1"/>
          </p:cNvSpPr>
          <p:nvPr>
            <p:ph sz="half" idx="2"/>
          </p:nvPr>
        </p:nvSpPr>
        <p:spPr>
          <a:xfrm>
            <a:off x="7010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E017A-6FC2-41AB-9FBB-D27FD6B308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D31652-F2C1-4CED-B65A-366F9AB9DB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974E87-C8EB-4A98-84D5-4361AEEEF42C}"/>
              </a:ext>
            </a:extLst>
          </p:cNvPr>
          <p:cNvSpPr>
            <a:spLocks noGrp="1"/>
          </p:cNvSpPr>
          <p:nvPr>
            <p:ph type="sldNum" sz="quarter" idx="12"/>
          </p:nvPr>
        </p:nvSpPr>
        <p:spPr/>
        <p:txBody>
          <a:bodyPr/>
          <a:lstStyle>
            <a:lvl1pPr>
              <a:defRPr/>
            </a:lvl1pPr>
          </a:lstStyle>
          <a:p>
            <a:fld id="{21EC7B00-40E4-413A-914A-7856C8C78092}" type="slidenum">
              <a:rPr lang="en-US" altLang="en-US"/>
              <a:pPr/>
              <a:t>‹#›</a:t>
            </a:fld>
            <a:endParaRPr lang="en-US" altLang="en-US"/>
          </a:p>
        </p:txBody>
      </p:sp>
    </p:spTree>
    <p:extLst>
      <p:ext uri="{BB962C8B-B14F-4D97-AF65-F5344CB8AC3E}">
        <p14:creationId xmlns:p14="http://schemas.microsoft.com/office/powerpoint/2010/main" val="24187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5ED5-706C-4714-B8E4-AB59840FCC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32F73-FC89-4748-94AF-47EFE60D11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5C0BE-A8DC-4C8A-BEC8-850FF101FB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B875D-6B07-40EB-A926-6E2C89B153A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3D0D-BEC3-40AC-8DAD-53ABD91E4B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487DD-D1F6-41FD-BF86-814CA1D36D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4A7AA5F-CE98-4112-B808-0257395D9C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000FEB1-13BA-4CBF-A051-F51D596E7F97}"/>
              </a:ext>
            </a:extLst>
          </p:cNvPr>
          <p:cNvSpPr>
            <a:spLocks noGrp="1"/>
          </p:cNvSpPr>
          <p:nvPr>
            <p:ph type="sldNum" sz="quarter" idx="12"/>
          </p:nvPr>
        </p:nvSpPr>
        <p:spPr/>
        <p:txBody>
          <a:bodyPr/>
          <a:lstStyle>
            <a:lvl1pPr>
              <a:defRPr/>
            </a:lvl1pPr>
          </a:lstStyle>
          <a:p>
            <a:fld id="{567CFF24-7A17-4E48-908D-D85A0D4E8A42}" type="slidenum">
              <a:rPr lang="en-US" altLang="en-US"/>
              <a:pPr/>
              <a:t>‹#›</a:t>
            </a:fld>
            <a:endParaRPr lang="en-US" altLang="en-US"/>
          </a:p>
        </p:txBody>
      </p:sp>
    </p:spTree>
    <p:extLst>
      <p:ext uri="{BB962C8B-B14F-4D97-AF65-F5344CB8AC3E}">
        <p14:creationId xmlns:p14="http://schemas.microsoft.com/office/powerpoint/2010/main" val="491309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8A0-1987-42A7-A53E-455CE5C1A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A6916-3D81-4351-A40B-46305B084C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60B770-4D69-4AAD-B255-2A0AE98638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F656B8-FE3A-4C20-A2FE-29157FBF2565}"/>
              </a:ext>
            </a:extLst>
          </p:cNvPr>
          <p:cNvSpPr>
            <a:spLocks noGrp="1"/>
          </p:cNvSpPr>
          <p:nvPr>
            <p:ph type="sldNum" sz="quarter" idx="12"/>
          </p:nvPr>
        </p:nvSpPr>
        <p:spPr/>
        <p:txBody>
          <a:bodyPr/>
          <a:lstStyle>
            <a:lvl1pPr>
              <a:defRPr/>
            </a:lvl1pPr>
          </a:lstStyle>
          <a:p>
            <a:fld id="{15100730-5E63-4E8A-BA79-C414D1A26FC6}" type="slidenum">
              <a:rPr lang="en-US" altLang="en-US"/>
              <a:pPr/>
              <a:t>‹#›</a:t>
            </a:fld>
            <a:endParaRPr lang="en-US" altLang="en-US"/>
          </a:p>
        </p:txBody>
      </p:sp>
    </p:spTree>
    <p:extLst>
      <p:ext uri="{BB962C8B-B14F-4D97-AF65-F5344CB8AC3E}">
        <p14:creationId xmlns:p14="http://schemas.microsoft.com/office/powerpoint/2010/main" val="990228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07DA-B8EE-4B40-BBCE-46BF31C71C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86A770B-80AA-4BA4-9035-51FBF37BED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E4E06E9-2E96-4BE6-848A-D8618B51EEC0}"/>
              </a:ext>
            </a:extLst>
          </p:cNvPr>
          <p:cNvSpPr>
            <a:spLocks noGrp="1"/>
          </p:cNvSpPr>
          <p:nvPr>
            <p:ph type="sldNum" sz="quarter" idx="12"/>
          </p:nvPr>
        </p:nvSpPr>
        <p:spPr/>
        <p:txBody>
          <a:bodyPr/>
          <a:lstStyle>
            <a:lvl1pPr>
              <a:defRPr/>
            </a:lvl1pPr>
          </a:lstStyle>
          <a:p>
            <a:fld id="{2295A6B1-482F-449B-AC02-E2A45A6B0A5D}" type="slidenum">
              <a:rPr lang="en-US" altLang="en-US"/>
              <a:pPr/>
              <a:t>‹#›</a:t>
            </a:fld>
            <a:endParaRPr lang="en-US" altLang="en-US"/>
          </a:p>
        </p:txBody>
      </p:sp>
    </p:spTree>
    <p:extLst>
      <p:ext uri="{BB962C8B-B14F-4D97-AF65-F5344CB8AC3E}">
        <p14:creationId xmlns:p14="http://schemas.microsoft.com/office/powerpoint/2010/main" val="228824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967-EEA1-42E3-B535-7DB079C186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E299A-D54E-4047-BB71-F1501F76837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47D01-1F8F-4177-B59B-64996CDC7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82E9-28C8-47F4-9BE3-B34790C45D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9B2CD-F529-47EE-8D23-8E573FF338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A6A64A-6200-4C2C-B979-F43B64586CD2}"/>
              </a:ext>
            </a:extLst>
          </p:cNvPr>
          <p:cNvSpPr>
            <a:spLocks noGrp="1"/>
          </p:cNvSpPr>
          <p:nvPr>
            <p:ph type="sldNum" sz="quarter" idx="12"/>
          </p:nvPr>
        </p:nvSpPr>
        <p:spPr/>
        <p:txBody>
          <a:bodyPr/>
          <a:lstStyle>
            <a:lvl1pPr>
              <a:defRPr/>
            </a:lvl1pPr>
          </a:lstStyle>
          <a:p>
            <a:fld id="{6444AA28-9186-4559-9EF5-5DE40B83D11A}" type="slidenum">
              <a:rPr lang="en-US" altLang="en-US"/>
              <a:pPr/>
              <a:t>‹#›</a:t>
            </a:fld>
            <a:endParaRPr lang="en-US" altLang="en-US"/>
          </a:p>
        </p:txBody>
      </p:sp>
    </p:spTree>
    <p:extLst>
      <p:ext uri="{BB962C8B-B14F-4D97-AF65-F5344CB8AC3E}">
        <p14:creationId xmlns:p14="http://schemas.microsoft.com/office/powerpoint/2010/main" val="548264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8B2E-6FA4-479F-AA94-1EBAA7874E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F2F8F-1137-46C7-96C1-25B0872E15F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0F37A-A5AF-4FA6-AB10-40DF2A0BAF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BC4F2-C42C-43EC-96E4-89C0657275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63CF9D-8900-4196-A588-85E68CCB7A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B62CFD-C52C-476E-A21E-B1FD27C8E9AB}"/>
              </a:ext>
            </a:extLst>
          </p:cNvPr>
          <p:cNvSpPr>
            <a:spLocks noGrp="1"/>
          </p:cNvSpPr>
          <p:nvPr>
            <p:ph type="sldNum" sz="quarter" idx="12"/>
          </p:nvPr>
        </p:nvSpPr>
        <p:spPr/>
        <p:txBody>
          <a:bodyPr/>
          <a:lstStyle>
            <a:lvl1pPr>
              <a:defRPr/>
            </a:lvl1pPr>
          </a:lstStyle>
          <a:p>
            <a:fld id="{A84EE05B-B1E6-418B-98F8-B09D4588ED9D}" type="slidenum">
              <a:rPr lang="en-US" altLang="en-US"/>
              <a:pPr/>
              <a:t>‹#›</a:t>
            </a:fld>
            <a:endParaRPr lang="en-US" altLang="en-US"/>
          </a:p>
        </p:txBody>
      </p:sp>
    </p:spTree>
    <p:extLst>
      <p:ext uri="{BB962C8B-B14F-4D97-AF65-F5344CB8AC3E}">
        <p14:creationId xmlns:p14="http://schemas.microsoft.com/office/powerpoint/2010/main" val="1990882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B63A-B85F-4F17-9AD8-9564BAA97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D7B9C-5B23-4F4A-9B06-81A4F28F9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19AA-1B3B-4381-8D29-CA0CFA98A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BC8A2A-A131-4343-A4DB-7A9125C47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D82F47-1075-4D44-950D-283C1CBCC423}"/>
              </a:ext>
            </a:extLst>
          </p:cNvPr>
          <p:cNvSpPr>
            <a:spLocks noGrp="1"/>
          </p:cNvSpPr>
          <p:nvPr>
            <p:ph type="sldNum" sz="quarter" idx="12"/>
          </p:nvPr>
        </p:nvSpPr>
        <p:spPr/>
        <p:txBody>
          <a:bodyPr/>
          <a:lstStyle>
            <a:lvl1pPr>
              <a:defRPr/>
            </a:lvl1pPr>
          </a:lstStyle>
          <a:p>
            <a:fld id="{BF3BCA26-F3B1-4CE2-826D-0CF7AE5A4222}" type="slidenum">
              <a:rPr lang="en-US" altLang="en-US"/>
              <a:pPr/>
              <a:t>‹#›</a:t>
            </a:fld>
            <a:endParaRPr lang="en-US" altLang="en-US"/>
          </a:p>
        </p:txBody>
      </p:sp>
    </p:spTree>
    <p:extLst>
      <p:ext uri="{BB962C8B-B14F-4D97-AF65-F5344CB8AC3E}">
        <p14:creationId xmlns:p14="http://schemas.microsoft.com/office/powerpoint/2010/main" val="12368481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90CC8E-3E24-4819-8161-98BAB4ECC271}" type="datetimeFigureOut">
              <a:rPr lang="en-US" smtClean="0"/>
              <a:t>11/20/2016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017652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F5886-E355-49C3-A3BA-A7231FF72477}"/>
              </a:ext>
            </a:extLst>
          </p:cNvPr>
          <p:cNvSpPr>
            <a:spLocks noGrp="1"/>
          </p:cNvSpPr>
          <p:nvPr>
            <p:ph type="title" orient="vert"/>
          </p:nvPr>
        </p:nvSpPr>
        <p:spPr>
          <a:xfrm>
            <a:off x="94996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4A93C-E320-4BA1-B943-E9D8CBB3F275}"/>
              </a:ext>
            </a:extLst>
          </p:cNvPr>
          <p:cNvSpPr>
            <a:spLocks noGrp="1"/>
          </p:cNvSpPr>
          <p:nvPr>
            <p:ph type="body" orient="vert" idx="1"/>
          </p:nvPr>
        </p:nvSpPr>
        <p:spPr>
          <a:xfrm>
            <a:off x="17272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C8E9-120D-40F5-9C07-1BBA256D8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95F919-E9AA-4A59-B0B0-6A06276A71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DE720-747D-4D76-ACB5-227AC59A6D6D}"/>
              </a:ext>
            </a:extLst>
          </p:cNvPr>
          <p:cNvSpPr>
            <a:spLocks noGrp="1"/>
          </p:cNvSpPr>
          <p:nvPr>
            <p:ph type="sldNum" sz="quarter" idx="12"/>
          </p:nvPr>
        </p:nvSpPr>
        <p:spPr/>
        <p:txBody>
          <a:bodyPr/>
          <a:lstStyle>
            <a:lvl1pPr>
              <a:defRPr/>
            </a:lvl1pPr>
          </a:lstStyle>
          <a:p>
            <a:fld id="{82FE75F4-E8BE-4563-9710-7F6F5C0D4682}" type="slidenum">
              <a:rPr lang="en-US" altLang="en-US"/>
              <a:pPr/>
              <a:t>‹#›</a:t>
            </a:fld>
            <a:endParaRPr lang="en-US" altLang="en-US"/>
          </a:p>
        </p:txBody>
      </p:sp>
    </p:spTree>
    <p:extLst>
      <p:ext uri="{BB962C8B-B14F-4D97-AF65-F5344CB8AC3E}">
        <p14:creationId xmlns:p14="http://schemas.microsoft.com/office/powerpoint/2010/main" val="277800155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90CC8E-3E24-4819-8161-98BAB4ECC271}" type="datetimeFigureOut">
              <a:rPr lang="en-US" smtClean="0"/>
              <a:t>11/20/2016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017652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1040533" y="2889250"/>
            <a:ext cx="95251" cy="396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7776633" y="4941888"/>
            <a:ext cx="95251" cy="191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8688918" y="3968750"/>
            <a:ext cx="95249" cy="288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space2"/>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22225"/>
            <a:ext cx="753533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pace2"/>
          <p:cNvPicPr>
            <a:picLocks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0560051" y="2168526"/>
            <a:ext cx="97367" cy="468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9359901" y="1700214"/>
            <a:ext cx="97367" cy="515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box_line_small"/>
          <p:cNvPicPr>
            <a:picLocks noChangeAspect="1" noChangeArrowheads="1"/>
          </p:cNvPicPr>
          <p:nvPr/>
        </p:nvPicPr>
        <p:blipFill>
          <a:blip r:embed="rId5">
            <a:lum contrast="66000"/>
            <a:extLst>
              <a:ext uri="{28A0092B-C50C-407E-A947-70E740481C1C}">
                <a14:useLocalDpi xmlns:a14="http://schemas.microsoft.com/office/drawing/2010/main" val="0"/>
              </a:ext>
            </a:extLst>
          </a:blip>
          <a:srcRect/>
          <a:stretch>
            <a:fillRect/>
          </a:stretch>
        </p:blipFill>
        <p:spPr bwMode="auto">
          <a:xfrm>
            <a:off x="9984318" y="836613"/>
            <a:ext cx="95249"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10464800" y="202565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0" y="5373688"/>
            <a:ext cx="12192000" cy="1484312"/>
          </a:xfrm>
          <a:prstGeom prst="rect">
            <a:avLst/>
          </a:prstGeom>
          <a:gradFill rotWithShape="1">
            <a:gsLst>
              <a:gs pos="0">
                <a:schemeClr val="tx2">
                  <a:gamma/>
                  <a:tint val="0"/>
                  <a:invGamma/>
                  <a:alpha val="0"/>
                </a:schemeClr>
              </a:gs>
              <a:gs pos="100000">
                <a:schemeClr val="tx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defRPr/>
            </a:pPr>
            <a:endParaRPr lang="en-US" sz="1800">
              <a:solidFill>
                <a:srgbClr val="000000"/>
              </a:solidFill>
            </a:endParaRPr>
          </a:p>
        </p:txBody>
      </p:sp>
      <p:pic>
        <p:nvPicPr>
          <p:cNvPr id="14" name="Picture 14" descr="box_reflex"/>
          <p:cNvPicPr>
            <a:picLocks noChangeAspect="1" noChangeArrowheads="1"/>
          </p:cNvPicPr>
          <p:nvPr/>
        </p:nvPicPr>
        <p:blipFill>
          <a:blip r:embed="rId7">
            <a:lum contrast="36000"/>
            <a:extLst>
              <a:ext uri="{28A0092B-C50C-407E-A947-70E740481C1C}">
                <a14:useLocalDpi xmlns:a14="http://schemas.microsoft.com/office/drawing/2010/main" val="0"/>
              </a:ext>
            </a:extLst>
          </a:blip>
          <a:srcRect/>
          <a:stretch>
            <a:fillRect/>
          </a:stretch>
        </p:blipFill>
        <p:spPr bwMode="auto">
          <a:xfrm>
            <a:off x="7683501" y="4837114"/>
            <a:ext cx="27516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box_reflex"/>
          <p:cNvPicPr>
            <a:picLocks noChangeAspect="1" noChangeArrowheads="1"/>
          </p:cNvPicPr>
          <p:nvPr/>
        </p:nvPicPr>
        <p:blipFill>
          <a:blip r:embed="rId8">
            <a:lum contrast="36000"/>
            <a:extLst>
              <a:ext uri="{28A0092B-C50C-407E-A947-70E740481C1C}">
                <a14:useLocalDpi xmlns:a14="http://schemas.microsoft.com/office/drawing/2010/main" val="0"/>
              </a:ext>
            </a:extLst>
          </a:blip>
          <a:srcRect/>
          <a:stretch>
            <a:fillRect/>
          </a:stretch>
        </p:blipFill>
        <p:spPr bwMode="auto">
          <a:xfrm>
            <a:off x="9218085" y="1558925"/>
            <a:ext cx="3683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box_refl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5284" y="278130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8591551" y="3824288"/>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box_reflex"/>
          <p:cNvPicPr>
            <a:picLocks noChangeAspect="1" noChangeArrowheads="1"/>
          </p:cNvPicPr>
          <p:nvPr/>
        </p:nvPicPr>
        <p:blipFill>
          <a:blip r:embed="rId9" cstate="print">
            <a:lum contrast="42000"/>
            <a:extLst>
              <a:ext uri="{28A0092B-C50C-407E-A947-70E740481C1C}">
                <a14:useLocalDpi xmlns:a14="http://schemas.microsoft.com/office/drawing/2010/main" val="0"/>
              </a:ext>
            </a:extLst>
          </a:blip>
          <a:srcRect/>
          <a:stretch>
            <a:fillRect/>
          </a:stretch>
        </p:blipFill>
        <p:spPr bwMode="auto">
          <a:xfrm>
            <a:off x="9840385" y="692151"/>
            <a:ext cx="37676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10"/>
          <p:cNvSpPr>
            <a:spLocks noGrp="1" noChangeArrowheads="1"/>
          </p:cNvSpPr>
          <p:nvPr>
            <p:ph type="ctrTitle" sz="quarter"/>
          </p:nvPr>
        </p:nvSpPr>
        <p:spPr>
          <a:xfrm>
            <a:off x="670984" y="1887538"/>
            <a:ext cx="8449733" cy="1143000"/>
          </a:xfrm>
        </p:spPr>
        <p:txBody>
          <a:bodyPr/>
          <a:lstStyle>
            <a:lvl1pPr>
              <a:defRPr sz="3600">
                <a:effectLst>
                  <a:outerShdw blurRad="38100" dist="38100" dir="2700000" algn="tl">
                    <a:srgbClr val="000000"/>
                  </a:outerShdw>
                </a:effectLst>
              </a:defRPr>
            </a:lvl1pPr>
          </a:lstStyle>
          <a:p>
            <a:pPr lvl="0"/>
            <a:r>
              <a:rPr lang="en-US" noProof="0"/>
              <a:t>Click to edit Master title style</a:t>
            </a:r>
          </a:p>
        </p:txBody>
      </p:sp>
      <p:sp>
        <p:nvSpPr>
          <p:cNvPr id="2059" name="Rectangle 11"/>
          <p:cNvSpPr>
            <a:spLocks noGrp="1" noChangeArrowheads="1"/>
          </p:cNvSpPr>
          <p:nvPr>
            <p:ph type="subTitle" sz="quarter" idx="1"/>
          </p:nvPr>
        </p:nvSpPr>
        <p:spPr>
          <a:xfrm>
            <a:off x="1775884" y="3068638"/>
            <a:ext cx="6096000" cy="533400"/>
          </a:xfrm>
        </p:spPr>
        <p:txBody>
          <a:bodyPr/>
          <a:lstStyle>
            <a:lvl1pPr marL="0" indent="0" algn="ctr">
              <a:buFont typeface="Wingdings" pitchFamily="2" charset="2"/>
              <a:buNone/>
              <a:defRPr sz="1800" b="0"/>
            </a:lvl1pPr>
          </a:lstStyle>
          <a:p>
            <a:pPr lvl="0"/>
            <a:r>
              <a:rPr lang="en-US" noProof="0"/>
              <a:t>Click to edit Master subtitle style</a:t>
            </a:r>
          </a:p>
        </p:txBody>
      </p:sp>
    </p:spTree>
    <p:extLst>
      <p:ext uri="{BB962C8B-B14F-4D97-AF65-F5344CB8AC3E}">
        <p14:creationId xmlns:p14="http://schemas.microsoft.com/office/powerpoint/2010/main" val="14828948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90CC8E-3E24-4819-8161-98BAB4ECC271}"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017652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152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848990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2184" y="1608138"/>
            <a:ext cx="5441949"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074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588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42417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562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595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100737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90CC8E-3E24-4819-8161-98BAB4ECC271}" type="datetimeFigureOut">
              <a:rPr lang="en-US" smtClean="0"/>
              <a:t>11/20/2016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972573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84989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90CC8E-3E24-4819-8161-98BAB4ECC271}" type="datetimeFigureOut">
              <a:rPr lang="en-US" smtClean="0"/>
              <a:t>11/20/2016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972573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3418" y="0"/>
            <a:ext cx="2770716" cy="6129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033" y="0"/>
            <a:ext cx="8113184" cy="6129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74786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90CC8E-3E24-4819-8161-98BAB4ECC271}" type="datetimeFigureOut">
              <a:rPr lang="en-US" smtClean="0"/>
              <a:t>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972573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7684" y="0"/>
            <a:ext cx="9601200" cy="692150"/>
          </a:xfrm>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62184" y="16081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62184" y="39449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520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457176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4145885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00899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647355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EF3451-23F3-4A87-9B88-3A7A780B8EA6}"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187098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F3451-23F3-4A87-9B88-3A7A780B8EA6}"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874846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F3451-23F3-4A87-9B88-3A7A780B8EA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20028660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90CC8E-3E24-4819-8161-98BAB4ECC271}" type="datetimeFigureOut">
              <a:rPr lang="en-US" smtClean="0"/>
              <a:t>11/20/2016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743449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67504856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90CC8E-3E24-4819-8161-98BAB4ECC271}" type="datetimeFigureOut">
              <a:rPr lang="en-US" smtClean="0"/>
              <a:t>11/20/2016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743449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7221427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90CC8E-3E24-4819-8161-98BAB4ECC271}" type="datetimeFigureOut">
              <a:rPr lang="en-US" smtClean="0"/>
              <a:t>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743449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827922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171995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90CC8E-3E24-4819-8161-98BAB4ECC27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45887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082001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90CC8E-3E24-4819-8161-98BAB4ECC27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740291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90CC8E-3E24-4819-8161-98BAB4ECC271}"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4909829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90CC8E-3E24-4819-8161-98BAB4ECC271}"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860244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90CC8E-3E24-4819-8161-98BAB4ECC271}"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4026443041"/>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0CC8E-3E24-4819-8161-98BAB4ECC271}" type="datetimeFigureOut">
              <a:rPr lang="en-US" smtClean="0"/>
              <a:t>11/20/2016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52200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0CC8E-3E24-4819-8161-98BAB4ECC271}"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0948206"/>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0CC8E-3E24-4819-8161-98BAB4ECC271}" type="datetimeFigureOut">
              <a:rPr lang="en-US" smtClean="0"/>
              <a:t>11/20/2016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522001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551123191"/>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0CC8E-3E24-4819-8161-98BAB4ECC271}" type="datetimeFigureOut">
              <a:rPr lang="en-US" smtClean="0"/>
              <a:t>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52200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7121392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1028541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0CC8E-3E24-4819-8161-98BAB4ECC27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323992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04035145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118937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15630393"/>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48933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880656308"/>
      </p:ext>
    </p:extLst>
  </p:cSld>
  <p:clrMapOvr>
    <a:masterClrMapping/>
  </p:clrMapOvr>
  <p:transition spd="med">
    <p:fade/>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11/20/2016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9974831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272867121"/>
      </p:ext>
    </p:extLst>
  </p:cSld>
  <p:clrMapOvr>
    <a:masterClrMapping/>
  </p:clrMapOvr>
  <p:transition spd="med">
    <p:fade/>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11/20/2016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9974831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364118103"/>
      </p:ext>
    </p:extLst>
  </p:cSld>
  <p:clrMapOvr>
    <a:masterClrMapping/>
  </p:clrMapOvr>
  <p:transition spd="med">
    <p:fade/>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9974831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800"/>
              </a:spcAft>
              <a:buNone/>
              <a:defRPr sz="2400">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4267">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933">
                <a:solidFill>
                  <a:schemeClr val="tx2"/>
                </a:solidFill>
              </a:defRPr>
            </a:lvl1pPr>
            <a:lvl2pPr>
              <a:buClr>
                <a:schemeClr val="bg1"/>
              </a:buClr>
              <a:defRPr sz="2667">
                <a:solidFill>
                  <a:schemeClr val="tx2"/>
                </a:solidFill>
              </a:defRPr>
            </a:lvl2pPr>
            <a:lvl3pPr>
              <a:buClr>
                <a:schemeClr val="bg1"/>
              </a:buClr>
              <a:defRPr sz="2400">
                <a:solidFill>
                  <a:schemeClr val="tx2"/>
                </a:solidFill>
              </a:defRPr>
            </a:lvl3pPr>
            <a:lvl4pPr>
              <a:buClr>
                <a:schemeClr val="bg1"/>
              </a:buClr>
              <a:defRPr sz="2133">
                <a:solidFill>
                  <a:schemeClr val="tx2"/>
                </a:solidFill>
              </a:defRPr>
            </a:lvl4pPr>
            <a:lvl5pPr>
              <a:buClr>
                <a:schemeClr val="bg1"/>
              </a:buClr>
              <a:defRPr sz="2133">
                <a:solidFill>
                  <a:schemeClr val="tx2"/>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1729540"/>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title"/>
          </p:nvPr>
        </p:nvSpPr>
        <p:spPr>
          <a:xfrm>
            <a:off x="6498875" y="338667"/>
            <a:ext cx="5083527" cy="2429935"/>
          </a:xfrm>
        </p:spPr>
        <p:txBody>
          <a:bodyPr anchor="b">
            <a:normAutofit/>
          </a:bodyPr>
          <a:lstStyle>
            <a:lvl1pPr algn="l">
              <a:defRPr sz="3733"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24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267">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Tree>
    <p:extLst>
      <p:ext uri="{BB962C8B-B14F-4D97-AF65-F5344CB8AC3E}">
        <p14:creationId xmlns:p14="http://schemas.microsoft.com/office/powerpoint/2010/main" val="1170415930"/>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116478576"/>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8430744"/>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09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5856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90534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0826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11/20/2016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5448459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4901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11/20/2016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544845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430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90CC8E-3E24-4819-8161-98BAB4ECC271}"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1D771-FB92-4416-B404-D3885297F457}" type="slidenum">
              <a:rPr lang="en-US" smtClean="0"/>
              <a:t>‹#›</a:t>
            </a:fld>
            <a:endParaRPr lang="en-US"/>
          </a:p>
        </p:txBody>
      </p:sp>
    </p:spTree>
    <p:extLst>
      <p:ext uri="{BB962C8B-B14F-4D97-AF65-F5344CB8AC3E}">
        <p14:creationId xmlns:p14="http://schemas.microsoft.com/office/powerpoint/2010/main" val="25448459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0013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730898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49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7661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6387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754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99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800.xml"/><Relationship Id="rId3" Type="http://schemas.openxmlformats.org/officeDocument/2006/relationships/slideLayout" Target="../slideLayouts/slideLayout300.xml"/><Relationship Id="rId7" Type="http://schemas.openxmlformats.org/officeDocument/2006/relationships/slideLayout" Target="../slideLayouts/slideLayout700.xml"/><Relationship Id="rId12" Type="http://schemas.openxmlformats.org/officeDocument/2006/relationships/theme" Target="../theme/theme100.xml"/><Relationship Id="rId2" Type="http://schemas.openxmlformats.org/officeDocument/2006/relationships/slideLayout" Target="../slideLayouts/slideLayout2000.xml"/><Relationship Id="rId1" Type="http://schemas.openxmlformats.org/officeDocument/2006/relationships/slideLayout" Target="../slideLayouts/slideLayout1210.xml"/><Relationship Id="rId6" Type="http://schemas.openxmlformats.org/officeDocument/2006/relationships/slideLayout" Target="../slideLayouts/slideLayout600.xml"/><Relationship Id="rId11" Type="http://schemas.openxmlformats.org/officeDocument/2006/relationships/slideLayout" Target="../slideLayouts/slideLayout1100.xml"/><Relationship Id="rId5" Type="http://schemas.openxmlformats.org/officeDocument/2006/relationships/slideLayout" Target="../slideLayouts/slideLayout500.xml"/><Relationship Id="rId10" Type="http://schemas.openxmlformats.org/officeDocument/2006/relationships/slideLayout" Target="../slideLayouts/slideLayout1000.xml"/><Relationship Id="rId4" Type="http://schemas.openxmlformats.org/officeDocument/2006/relationships/slideLayout" Target="../slideLayouts/slideLayout400.xml"/><Relationship Id="rId9" Type="http://schemas.openxmlformats.org/officeDocument/2006/relationships/slideLayout" Target="../slideLayouts/slideLayout9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theme" Target="../theme/theme11.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810.xml"/><Relationship Id="rId3" Type="http://schemas.openxmlformats.org/officeDocument/2006/relationships/slideLayout" Target="../slideLayouts/slideLayout310.xml"/><Relationship Id="rId7" Type="http://schemas.openxmlformats.org/officeDocument/2006/relationships/slideLayout" Target="../slideLayouts/slideLayout710.xml"/><Relationship Id="rId12" Type="http://schemas.openxmlformats.org/officeDocument/2006/relationships/theme" Target="../theme/theme110.xml"/><Relationship Id="rId2" Type="http://schemas.openxmlformats.org/officeDocument/2006/relationships/slideLayout" Target="../slideLayouts/slideLayout210.xml"/><Relationship Id="rId1" Type="http://schemas.openxmlformats.org/officeDocument/2006/relationships/slideLayout" Target="../slideLayouts/slideLayout1310.xml"/><Relationship Id="rId6" Type="http://schemas.openxmlformats.org/officeDocument/2006/relationships/slideLayout" Target="../slideLayouts/slideLayout610.xml"/><Relationship Id="rId11" Type="http://schemas.openxmlformats.org/officeDocument/2006/relationships/slideLayout" Target="../slideLayouts/slideLayout1110.xml"/><Relationship Id="rId5" Type="http://schemas.openxmlformats.org/officeDocument/2006/relationships/slideLayout" Target="../slideLayouts/slideLayout510.xml"/><Relationship Id="rId10" Type="http://schemas.openxmlformats.org/officeDocument/2006/relationships/slideLayout" Target="../slideLayouts/slideLayout1010.xml"/><Relationship Id="rId4" Type="http://schemas.openxmlformats.org/officeDocument/2006/relationships/slideLayout" Target="../slideLayouts/slideLayout410.xml"/><Relationship Id="rId9" Type="http://schemas.openxmlformats.org/officeDocument/2006/relationships/slideLayout" Target="../slideLayouts/slideLayout9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20.xml.rels><?xml version="1.0" encoding="UTF-8" standalone="yes"?>
<Relationships xmlns="http://schemas.openxmlformats.org/package/2006/relationships"><Relationship Id="rId8" Type="http://schemas.openxmlformats.org/officeDocument/2006/relationships/slideLayout" Target="../slideLayouts/slideLayout820.xml"/><Relationship Id="rId3" Type="http://schemas.openxmlformats.org/officeDocument/2006/relationships/slideLayout" Target="../slideLayouts/slideLayout320.xml"/><Relationship Id="rId7" Type="http://schemas.openxmlformats.org/officeDocument/2006/relationships/slideLayout" Target="../slideLayouts/slideLayout720.xml"/><Relationship Id="rId12" Type="http://schemas.openxmlformats.org/officeDocument/2006/relationships/theme" Target="../theme/theme120.xml"/><Relationship Id="rId2" Type="http://schemas.openxmlformats.org/officeDocument/2006/relationships/slideLayout" Target="../slideLayouts/slideLayout220.xml"/><Relationship Id="rId1" Type="http://schemas.openxmlformats.org/officeDocument/2006/relationships/slideLayout" Target="../slideLayouts/slideLayout1410.xml"/><Relationship Id="rId6" Type="http://schemas.openxmlformats.org/officeDocument/2006/relationships/slideLayout" Target="../slideLayouts/slideLayout620.xml"/><Relationship Id="rId11" Type="http://schemas.openxmlformats.org/officeDocument/2006/relationships/slideLayout" Target="../slideLayouts/slideLayout1120.xml"/><Relationship Id="rId5" Type="http://schemas.openxmlformats.org/officeDocument/2006/relationships/slideLayout" Target="../slideLayouts/slideLayout520.xml"/><Relationship Id="rId10" Type="http://schemas.openxmlformats.org/officeDocument/2006/relationships/slideLayout" Target="../slideLayouts/slideLayout1020.xml"/><Relationship Id="rId4" Type="http://schemas.openxmlformats.org/officeDocument/2006/relationships/slideLayout" Target="../slideLayouts/slideLayout420.xml"/><Relationship Id="rId9" Type="http://schemas.openxmlformats.org/officeDocument/2006/relationships/slideLayout" Target="../slideLayouts/slideLayout9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image" Target="../media/image26.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1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theme" Target="../theme/theme15.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19" Type="http://schemas.openxmlformats.org/officeDocument/2006/relationships/image" Target="../media/image28.jpeg"/><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image" Target="../media/image1.png"/><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theme" Target="../theme/theme16.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7.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18" Type="http://schemas.openxmlformats.org/officeDocument/2006/relationships/image" Target="../media/image13.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2.png"/><Relationship Id="rId2" Type="http://schemas.openxmlformats.org/officeDocument/2006/relationships/slideLayout" Target="../slideLayouts/slideLayout43.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0.png"/><Relationship Id="rId10" Type="http://schemas.openxmlformats.org/officeDocument/2006/relationships/slideLayout" Target="../slideLayouts/slideLayout51.xml"/><Relationship Id="rId19" Type="http://schemas.openxmlformats.org/officeDocument/2006/relationships/image" Target="../media/image14.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theme" Target="../theme/theme9.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11/5/2021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88564105"/>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0CC8E-3E24-4819-8161-98BAB4ECC271}" type="datetimeFigureOut">
              <a:rPr lang="en-US" smtClean="0"/>
              <a:t>11/20/2016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1D771-FB92-4416-B404-D3885297F457}" type="slidenum">
              <a:rPr lang="en-US" smtClean="0"/>
              <a:t>‹#›</a:t>
            </a:fld>
            <a:endParaRPr lang="en-US"/>
          </a:p>
        </p:txBody>
      </p:sp>
    </p:spTree>
    <p:extLst>
      <p:ext uri="{BB962C8B-B14F-4D97-AF65-F5344CB8AC3E}">
        <p14:creationId xmlns:p14="http://schemas.microsoft.com/office/powerpoint/2010/main" val="3945062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887052"/>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0CC8E-3E24-4819-8161-98BAB4ECC271}" type="datetimeFigureOut">
              <a:rPr lang="en-US" smtClean="0"/>
              <a:t>11/20/2016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1D771-FB92-4416-B404-D3885297F457}" type="slidenum">
              <a:rPr lang="en-US" smtClean="0"/>
              <a:t>‹#›</a:t>
            </a:fld>
            <a:endParaRPr lang="en-US"/>
          </a:p>
        </p:txBody>
      </p:sp>
    </p:spTree>
    <p:extLst>
      <p:ext uri="{BB962C8B-B14F-4D97-AF65-F5344CB8AC3E}">
        <p14:creationId xmlns:p14="http://schemas.microsoft.com/office/powerpoint/2010/main" val="3945062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262CE-A6CA-4BE6-80E4-09060603A700}" type="datetimeFigureOut">
              <a:rPr lang="en-US" smtClean="0"/>
              <a:t>11/5/2021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D73D5-7828-42BA-A23F-ABC5BC9A33B8}" type="slidenum">
              <a:rPr lang="en-US" smtClean="0"/>
              <a:t>‹#›</a:t>
            </a:fld>
            <a:endParaRPr lang="en-US"/>
          </a:p>
        </p:txBody>
      </p:sp>
    </p:spTree>
    <p:extLst>
      <p:ext uri="{BB962C8B-B14F-4D97-AF65-F5344CB8AC3E}">
        <p14:creationId xmlns:p14="http://schemas.microsoft.com/office/powerpoint/2010/main" val="147657162"/>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0CC8E-3E24-4819-8161-98BAB4ECC271}" type="datetimeFigureOut">
              <a:rPr lang="en-US" smtClean="0"/>
              <a:t>2/12/2017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1D771-FB92-4416-B404-D3885297F457}" type="slidenum">
              <a:rPr lang="en-US" smtClean="0"/>
              <a:t>‹#›</a:t>
            </a:fld>
            <a:endParaRPr lang="en-US"/>
          </a:p>
        </p:txBody>
      </p:sp>
    </p:spTree>
    <p:extLst>
      <p:ext uri="{BB962C8B-B14F-4D97-AF65-F5344CB8AC3E}">
        <p14:creationId xmlns:p14="http://schemas.microsoft.com/office/powerpoint/2010/main" val="3945062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C37117A-835E-4949-8670-D675227697F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DE9B9E8-D03C-4BCF-BBA0-3EB0B6CA1A4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3438FAB-8A46-4B23-97EC-596188B2B2D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06DFF16D-1FF8-44AF-966A-E5560AD98C1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003DC4D6-9E75-4672-86A4-15FDACC11B6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1149290-CAED-402A-A546-D433EB0CEFAF}" type="slidenum">
              <a:rPr lang="en-US" altLang="en-US"/>
              <a:pPr/>
              <a:t>‹#›</a:t>
            </a:fld>
            <a:endParaRPr lang="en-US" altLang="en-US"/>
          </a:p>
        </p:txBody>
      </p:sp>
    </p:spTree>
    <p:extLst>
      <p:ext uri="{BB962C8B-B14F-4D97-AF65-F5344CB8AC3E}">
        <p14:creationId xmlns:p14="http://schemas.microsoft.com/office/powerpoint/2010/main" val="4210411981"/>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3580237457"/>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hangingPunct="0">
              <a:defRPr/>
            </a:pPr>
            <a:fld id="{E596839D-749D-42E2-9A7D-8EC1F1032C2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702932956"/>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237924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6609752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210066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1026">
            <a:extLst>
              <a:ext uri="{FF2B5EF4-FFF2-40B4-BE49-F238E27FC236}">
                <a16:creationId xmlns:a16="http://schemas.microsoft.com/office/drawing/2014/main" id="{0A4E708F-6ACC-474E-BC77-C745618316D2}"/>
              </a:ext>
            </a:extLst>
          </p:cNvPr>
          <p:cNvGrpSpPr>
            <a:grpSpLocks/>
          </p:cNvGrpSpPr>
          <p:nvPr/>
        </p:nvGrpSpPr>
        <p:grpSpPr bwMode="auto">
          <a:xfrm>
            <a:off x="0" y="0"/>
            <a:ext cx="12192000" cy="6858000"/>
            <a:chOff x="0" y="0"/>
            <a:chExt cx="5760" cy="4320"/>
          </a:xfrm>
        </p:grpSpPr>
        <p:grpSp>
          <p:nvGrpSpPr>
            <p:cNvPr id="4099" name="Group 1027">
              <a:extLst>
                <a:ext uri="{FF2B5EF4-FFF2-40B4-BE49-F238E27FC236}">
                  <a16:creationId xmlns:a16="http://schemas.microsoft.com/office/drawing/2014/main" id="{6DF34F72-A6F8-4C76-BA1C-B6468F77D6F8}"/>
                </a:ext>
              </a:extLst>
            </p:cNvPr>
            <p:cNvGrpSpPr>
              <a:grpSpLocks/>
            </p:cNvGrpSpPr>
            <p:nvPr/>
          </p:nvGrpSpPr>
          <p:grpSpPr bwMode="auto">
            <a:xfrm>
              <a:off x="0" y="0"/>
              <a:ext cx="5760" cy="4320"/>
              <a:chOff x="0" y="0"/>
              <a:chExt cx="5760" cy="4320"/>
            </a:xfrm>
          </p:grpSpPr>
          <p:sp>
            <p:nvSpPr>
              <p:cNvPr id="4100" name="Rectangle 1028">
                <a:extLst>
                  <a:ext uri="{FF2B5EF4-FFF2-40B4-BE49-F238E27FC236}">
                    <a16:creationId xmlns:a16="http://schemas.microsoft.com/office/drawing/2014/main" id="{388A5F03-C9DB-4A37-AAD3-C5C1778744A8}"/>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1029">
                <a:extLst>
                  <a:ext uri="{FF2B5EF4-FFF2-40B4-BE49-F238E27FC236}">
                    <a16:creationId xmlns:a16="http://schemas.microsoft.com/office/drawing/2014/main" id="{5A32DE80-CA56-427C-8F44-6099F69E11F6}"/>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4102" name="Group 1030">
              <a:extLst>
                <a:ext uri="{FF2B5EF4-FFF2-40B4-BE49-F238E27FC236}">
                  <a16:creationId xmlns:a16="http://schemas.microsoft.com/office/drawing/2014/main" id="{81EB3253-0303-4602-9DF5-BA24A6430CA9}"/>
                </a:ext>
              </a:extLst>
            </p:cNvPr>
            <p:cNvGrpSpPr>
              <a:grpSpLocks/>
            </p:cNvGrpSpPr>
            <p:nvPr/>
          </p:nvGrpSpPr>
          <p:grpSpPr bwMode="auto">
            <a:xfrm>
              <a:off x="0" y="0"/>
              <a:ext cx="1667" cy="3613"/>
              <a:chOff x="0" y="0"/>
              <a:chExt cx="1667" cy="3613"/>
            </a:xfrm>
          </p:grpSpPr>
          <p:pic>
            <p:nvPicPr>
              <p:cNvPr id="4103" name="Picture 1031">
                <a:extLst>
                  <a:ext uri="{FF2B5EF4-FFF2-40B4-BE49-F238E27FC236}">
                    <a16:creationId xmlns:a16="http://schemas.microsoft.com/office/drawing/2014/main" id="{5971E9A8-4B53-4C20-BA5E-75A41AAC30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4" name="Group 1032">
                <a:extLst>
                  <a:ext uri="{FF2B5EF4-FFF2-40B4-BE49-F238E27FC236}">
                    <a16:creationId xmlns:a16="http://schemas.microsoft.com/office/drawing/2014/main" id="{7A14214F-F1DC-4158-B64C-2694D566338A}"/>
                  </a:ext>
                </a:extLst>
              </p:cNvPr>
              <p:cNvGrpSpPr>
                <a:grpSpLocks/>
              </p:cNvGrpSpPr>
              <p:nvPr/>
            </p:nvGrpSpPr>
            <p:grpSpPr bwMode="auto">
              <a:xfrm>
                <a:off x="226" y="0"/>
                <a:ext cx="80" cy="3613"/>
                <a:chOff x="226" y="0"/>
                <a:chExt cx="80" cy="3613"/>
              </a:xfrm>
            </p:grpSpPr>
            <p:sp>
              <p:nvSpPr>
                <p:cNvPr id="4105" name="Rectangle 1033">
                  <a:extLst>
                    <a:ext uri="{FF2B5EF4-FFF2-40B4-BE49-F238E27FC236}">
                      <a16:creationId xmlns:a16="http://schemas.microsoft.com/office/drawing/2014/main" id="{F15006B0-F4B2-4FE8-BC0C-4A05BE5477A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34">
                  <a:extLst>
                    <a:ext uri="{FF2B5EF4-FFF2-40B4-BE49-F238E27FC236}">
                      <a16:creationId xmlns:a16="http://schemas.microsoft.com/office/drawing/2014/main" id="{2C3CC380-8F52-4A21-95FF-0001894F6155}"/>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4107" name="Rectangle 1035">
                <a:extLst>
                  <a:ext uri="{FF2B5EF4-FFF2-40B4-BE49-F238E27FC236}">
                    <a16:creationId xmlns:a16="http://schemas.microsoft.com/office/drawing/2014/main" id="{3F92B938-09B0-4D4A-8413-8C9E78F61082}"/>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8" name="Rectangle 1036">
            <a:extLst>
              <a:ext uri="{FF2B5EF4-FFF2-40B4-BE49-F238E27FC236}">
                <a16:creationId xmlns:a16="http://schemas.microsoft.com/office/drawing/2014/main" id="{6627B764-6755-4142-9AAB-7966CD37E323}"/>
              </a:ext>
            </a:extLst>
          </p:cNvPr>
          <p:cNvSpPr>
            <a:spLocks noGrp="1" noChangeArrowheads="1"/>
          </p:cNvSpPr>
          <p:nvPr>
            <p:ph type="title"/>
          </p:nvPr>
        </p:nvSpPr>
        <p:spPr bwMode="auto">
          <a:xfrm>
            <a:off x="17272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9" name="Rectangle 1037">
            <a:extLst>
              <a:ext uri="{FF2B5EF4-FFF2-40B4-BE49-F238E27FC236}">
                <a16:creationId xmlns:a16="http://schemas.microsoft.com/office/drawing/2014/main" id="{1C0261EC-E3D5-4551-BBAD-7745821D79D0}"/>
              </a:ext>
            </a:extLst>
          </p:cNvPr>
          <p:cNvSpPr>
            <a:spLocks noGrp="1" noChangeArrowheads="1"/>
          </p:cNvSpPr>
          <p:nvPr>
            <p:ph type="body" idx="1"/>
          </p:nvPr>
        </p:nvSpPr>
        <p:spPr bwMode="auto">
          <a:xfrm>
            <a:off x="17272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038">
            <a:extLst>
              <a:ext uri="{FF2B5EF4-FFF2-40B4-BE49-F238E27FC236}">
                <a16:creationId xmlns:a16="http://schemas.microsoft.com/office/drawing/2014/main" id="{DDD76A17-6275-4137-84BF-13E0092C3A02}"/>
              </a:ext>
            </a:extLst>
          </p:cNvPr>
          <p:cNvSpPr>
            <a:spLocks noGrp="1" noChangeArrowheads="1"/>
          </p:cNvSpPr>
          <p:nvPr>
            <p:ph type="dt" sz="half" idx="2"/>
          </p:nvPr>
        </p:nvSpPr>
        <p:spPr bwMode="auto">
          <a:xfrm>
            <a:off x="172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ltLang="en-US"/>
          </a:p>
        </p:txBody>
      </p:sp>
      <p:sp>
        <p:nvSpPr>
          <p:cNvPr id="4111" name="Rectangle 1039">
            <a:extLst>
              <a:ext uri="{FF2B5EF4-FFF2-40B4-BE49-F238E27FC236}">
                <a16:creationId xmlns:a16="http://schemas.microsoft.com/office/drawing/2014/main" id="{877919F3-1629-4036-94FF-CE4615A01F85}"/>
              </a:ext>
            </a:extLst>
          </p:cNvPr>
          <p:cNvSpPr>
            <a:spLocks noGrp="1" noChangeArrowheads="1"/>
          </p:cNvSpPr>
          <p:nvPr>
            <p:ph type="ftr" sz="quarter" idx="3"/>
          </p:nvPr>
        </p:nvSpPr>
        <p:spPr bwMode="auto">
          <a:xfrm>
            <a:off x="49784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ltLang="en-US"/>
          </a:p>
        </p:txBody>
      </p:sp>
      <p:sp>
        <p:nvSpPr>
          <p:cNvPr id="4112" name="Rectangle 1040">
            <a:extLst>
              <a:ext uri="{FF2B5EF4-FFF2-40B4-BE49-F238E27FC236}">
                <a16:creationId xmlns:a16="http://schemas.microsoft.com/office/drawing/2014/main" id="{FFDB9DB7-D47B-4AD3-B1DA-0E657F5E650A}"/>
              </a:ext>
            </a:extLst>
          </p:cNvPr>
          <p:cNvSpPr>
            <a:spLocks noGrp="1" noChangeArrowheads="1"/>
          </p:cNvSpPr>
          <p:nvPr>
            <p:ph type="sldNum" sz="quarter" idx="4"/>
          </p:nvPr>
        </p:nvSpPr>
        <p:spPr bwMode="auto">
          <a:xfrm>
            <a:off x="9550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94814E1-9913-45CB-AF1D-AB335347D94B}" type="slidenum">
              <a:rPr lang="en-US" altLang="en-US"/>
              <a:pPr/>
              <a:t>‹#›</a:t>
            </a:fld>
            <a:endParaRPr lang="en-US" altLang="en-US"/>
          </a:p>
        </p:txBody>
      </p:sp>
    </p:spTree>
    <p:extLst>
      <p:ext uri="{BB962C8B-B14F-4D97-AF65-F5344CB8AC3E}">
        <p14:creationId xmlns:p14="http://schemas.microsoft.com/office/powerpoint/2010/main" val="370211808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eaLnBrk="0" fontAlgn="base" hangingPunct="0">
        <a:spcBef>
          <a:spcPct val="0"/>
        </a:spcBef>
        <a:spcAft>
          <a:spcPct val="0"/>
        </a:spcAft>
        <a:defRPr kumimoji="1" sz="4400">
          <a:solidFill>
            <a:schemeClr val="tx2"/>
          </a:solidFill>
          <a:latin typeface="Impact" panose="020B0806030902050204" pitchFamily="34" charset="0"/>
        </a:defRPr>
      </a:lvl6pPr>
      <a:lvl7pPr marL="914400" algn="l" rtl="0" eaLnBrk="0" fontAlgn="base" hangingPunct="0">
        <a:spcBef>
          <a:spcPct val="0"/>
        </a:spcBef>
        <a:spcAft>
          <a:spcPct val="0"/>
        </a:spcAft>
        <a:defRPr kumimoji="1" sz="4400">
          <a:solidFill>
            <a:schemeClr val="tx2"/>
          </a:solidFill>
          <a:latin typeface="Impact" panose="020B0806030902050204" pitchFamily="34" charset="0"/>
        </a:defRPr>
      </a:lvl7pPr>
      <a:lvl8pPr marL="1371600" algn="l" rtl="0" eaLnBrk="0" fontAlgn="base" hangingPunct="0">
        <a:spcBef>
          <a:spcPct val="0"/>
        </a:spcBef>
        <a:spcAft>
          <a:spcPct val="0"/>
        </a:spcAft>
        <a:defRPr kumimoji="1" sz="4400">
          <a:solidFill>
            <a:schemeClr val="tx2"/>
          </a:solidFill>
          <a:latin typeface="Impact" panose="020B0806030902050204" pitchFamily="34" charset="0"/>
        </a:defRPr>
      </a:lvl8pPr>
      <a:lvl9pPr marL="1828800" algn="l" rtl="0" eaLnBrk="0" fontAlgn="base" hangingPunct="0">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accent1">
                <a:gamma/>
                <a:shade val="0"/>
                <a:invGamma/>
              </a:schemeClr>
            </a:gs>
            <a:gs pos="100000">
              <a:schemeClr val="accent1"/>
            </a:gs>
          </a:gsLst>
          <a:lin ang="5400000" scaled="1"/>
        </a:gradFill>
        <a:effectLst/>
      </p:bgPr>
    </p:bg>
    <p:spTree>
      <p:nvGrpSpPr>
        <p:cNvPr id="1" name=""/>
        <p:cNvGrpSpPr/>
        <p:nvPr/>
      </p:nvGrpSpPr>
      <p:grpSpPr>
        <a:xfrm>
          <a:off x="0" y="0"/>
          <a:ext cx="0" cy="0"/>
          <a:chOff x="0" y="0"/>
          <a:chExt cx="0" cy="0"/>
        </a:xfrm>
      </p:grpSpPr>
      <p:pic>
        <p:nvPicPr>
          <p:cNvPr id="1026" name="Picture 2" descr="Untitled-25"/>
          <p:cNvPicPr>
            <a:picLocks noChangeAspect="1" noChangeArrowheads="1"/>
          </p:cNvPicPr>
          <p:nvPr/>
        </p:nvPicPr>
        <p:blipFill>
          <a:blip r:embed="rId14">
            <a:lum contrast="24000"/>
            <a:extLst>
              <a:ext uri="{28A0092B-C50C-407E-A947-70E740481C1C}">
                <a14:useLocalDpi xmlns:a14="http://schemas.microsoft.com/office/drawing/2010/main" val="0"/>
              </a:ext>
            </a:extLst>
          </a:blip>
          <a:srcRect/>
          <a:stretch>
            <a:fillRect/>
          </a:stretch>
        </p:blipFill>
        <p:spPr bwMode="auto">
          <a:xfrm>
            <a:off x="8496301" y="6381750"/>
            <a:ext cx="3695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ox_reflex_transpar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1084" y="6453189"/>
            <a:ext cx="370416"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pace2"/>
          <p:cNvPicPr>
            <a:picLocks noChangeArrowheads="1"/>
          </p:cNvPicPr>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719667" y="-22225"/>
            <a:ext cx="681566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Grp="1" noChangeArrowheads="1"/>
          </p:cNvSpPr>
          <p:nvPr>
            <p:ph type="body" idx="1"/>
          </p:nvPr>
        </p:nvSpPr>
        <p:spPr bwMode="auto">
          <a:xfrm>
            <a:off x="817034" y="1608138"/>
            <a:ext cx="1108710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2207684" y="0"/>
            <a:ext cx="96012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31" name="Picture 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368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416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486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534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04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652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722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771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840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889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958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007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077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146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descr="space2"/>
          <p:cNvPicPr>
            <a:picLocks noChangeArrowheads="1"/>
          </p:cNvPicPr>
          <p:nvPr/>
        </p:nvPicPr>
        <p:blipFill>
          <a:blip r:embed="rId18">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22"/>
          <p:cNvSpPr>
            <a:spLocks noChangeArrowheads="1"/>
          </p:cNvSpPr>
          <p:nvPr/>
        </p:nvSpPr>
        <p:spPr bwMode="auto">
          <a:xfrm>
            <a:off x="8544984" y="6500814"/>
            <a:ext cx="3647016"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1200">
                <a:solidFill>
                  <a:srgbClr val="FFFFFF"/>
                </a:solidFill>
                <a:effectLst>
                  <a:outerShdw blurRad="38100" dist="38100" dir="2700000" algn="tl">
                    <a:srgbClr val="000000"/>
                  </a:outerShdw>
                </a:effectLst>
                <a:ea typeface="Gulim" pitchFamily="34" charset="-127"/>
              </a:rPr>
              <a:t>Your company slogan</a:t>
            </a:r>
          </a:p>
        </p:txBody>
      </p:sp>
      <p:pic>
        <p:nvPicPr>
          <p:cNvPr id="1047" name="Picture 23" descr="box_reflex_transparen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8085" y="69851"/>
            <a:ext cx="145203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76688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ea typeface="HY견고딕" pitchFamily="2" charset="-127"/>
        </a:defRPr>
      </a:lvl2pPr>
      <a:lvl3pPr algn="l" rtl="0" eaLnBrk="0" fontAlgn="base" hangingPunct="0">
        <a:spcBef>
          <a:spcPct val="0"/>
        </a:spcBef>
        <a:spcAft>
          <a:spcPct val="0"/>
        </a:spcAft>
        <a:defRPr sz="3200" b="1">
          <a:solidFill>
            <a:schemeClr val="tx2"/>
          </a:solidFill>
          <a:latin typeface="Verdana" pitchFamily="34" charset="0"/>
          <a:ea typeface="HY견고딕" pitchFamily="2" charset="-127"/>
        </a:defRPr>
      </a:lvl3pPr>
      <a:lvl4pPr algn="l" rtl="0" eaLnBrk="0" fontAlgn="base" hangingPunct="0">
        <a:spcBef>
          <a:spcPct val="0"/>
        </a:spcBef>
        <a:spcAft>
          <a:spcPct val="0"/>
        </a:spcAft>
        <a:defRPr sz="3200" b="1">
          <a:solidFill>
            <a:schemeClr val="tx2"/>
          </a:solidFill>
          <a:latin typeface="Verdana" pitchFamily="34" charset="0"/>
          <a:ea typeface="HY견고딕" pitchFamily="2" charset="-127"/>
        </a:defRPr>
      </a:lvl4pPr>
      <a:lvl5pPr algn="l" rtl="0" eaLnBrk="0" fontAlgn="base" hangingPunct="0">
        <a:spcBef>
          <a:spcPct val="0"/>
        </a:spcBef>
        <a:spcAft>
          <a:spcPct val="0"/>
        </a:spcAft>
        <a:defRPr sz="3200" b="1">
          <a:solidFill>
            <a:schemeClr val="tx2"/>
          </a:solidFill>
          <a:latin typeface="Verdana" pitchFamily="34" charset="0"/>
          <a:ea typeface="HY견고딕" pitchFamily="2" charset="-127"/>
        </a:defRPr>
      </a:lvl5pPr>
      <a:lvl6pPr marL="457200" algn="l" rtl="0" fontAlgn="base">
        <a:spcBef>
          <a:spcPct val="0"/>
        </a:spcBef>
        <a:spcAft>
          <a:spcPct val="0"/>
        </a:spcAft>
        <a:defRPr sz="3200" b="1">
          <a:solidFill>
            <a:schemeClr val="tx2"/>
          </a:solidFill>
          <a:latin typeface="Verdana" pitchFamily="34" charset="0"/>
          <a:ea typeface="HY견고딕" pitchFamily="2" charset="-127"/>
        </a:defRPr>
      </a:lvl6pPr>
      <a:lvl7pPr marL="914400" algn="l" rtl="0" fontAlgn="base">
        <a:spcBef>
          <a:spcPct val="0"/>
        </a:spcBef>
        <a:spcAft>
          <a:spcPct val="0"/>
        </a:spcAft>
        <a:defRPr sz="3200" b="1">
          <a:solidFill>
            <a:schemeClr val="tx2"/>
          </a:solidFill>
          <a:latin typeface="Verdana" pitchFamily="34" charset="0"/>
          <a:ea typeface="HY견고딕" pitchFamily="2" charset="-127"/>
        </a:defRPr>
      </a:lvl7pPr>
      <a:lvl8pPr marL="1371600" algn="l" rtl="0" fontAlgn="base">
        <a:spcBef>
          <a:spcPct val="0"/>
        </a:spcBef>
        <a:spcAft>
          <a:spcPct val="0"/>
        </a:spcAft>
        <a:defRPr sz="3200" b="1">
          <a:solidFill>
            <a:schemeClr val="tx2"/>
          </a:solidFill>
          <a:latin typeface="Verdana" pitchFamily="34" charset="0"/>
          <a:ea typeface="HY견고딕" pitchFamily="2" charset="-127"/>
        </a:defRPr>
      </a:lvl8pPr>
      <a:lvl9pPr marL="1828800" algn="l" rtl="0" fontAlgn="base">
        <a:spcBef>
          <a:spcPct val="0"/>
        </a:spcBef>
        <a:spcAft>
          <a:spcPct val="0"/>
        </a:spcAft>
        <a:defRPr sz="3200" b="1">
          <a:solidFill>
            <a:schemeClr val="tx2"/>
          </a:solidFill>
          <a:latin typeface="Verdana" pitchFamily="34" charset="0"/>
          <a:ea typeface="HY견고딕" pitchFamily="2" charset="-127"/>
        </a:defRPr>
      </a:lvl9pPr>
    </p:titleStyle>
    <p:bodyStyle>
      <a:lvl1pPr marL="342900" indent="-342900" algn="l" rtl="0" eaLnBrk="0" fontAlgn="base" hangingPunct="0">
        <a:spcBef>
          <a:spcPct val="20000"/>
        </a:spcBef>
        <a:spcAft>
          <a:spcPct val="0"/>
        </a:spcAft>
        <a:buFont typeface="Wingdings" pitchFamily="2" charset="2"/>
        <a:buBlip>
          <a:blip r:embed="rId20"/>
        </a:buBlip>
        <a:defRPr sz="20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ea typeface="+mj-ea"/>
        </a:defRPr>
      </a:lvl2pPr>
      <a:lvl3pPr marL="1143000" indent="-228600" algn="l" rtl="0" eaLnBrk="0" fontAlgn="base" hangingPunct="0">
        <a:spcBef>
          <a:spcPct val="20000"/>
        </a:spcBef>
        <a:spcAft>
          <a:spcPct val="0"/>
        </a:spcAft>
        <a:buFont typeface="Wingdings" pitchFamily="2" charset="2"/>
        <a:buChar char="§"/>
        <a:defRPr>
          <a:solidFill>
            <a:schemeClr val="bg1"/>
          </a:solidFill>
          <a:latin typeface="+mn-lt"/>
          <a:ea typeface="+mj-ea"/>
        </a:defRPr>
      </a:lvl3pPr>
      <a:lvl4pPr marL="16002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4pPr>
      <a:lvl5pPr marL="20574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5pPr>
      <a:lvl6pPr marL="2514600" indent="-228600" algn="l" rtl="0" fontAlgn="base">
        <a:spcBef>
          <a:spcPct val="20000"/>
        </a:spcBef>
        <a:spcAft>
          <a:spcPct val="0"/>
        </a:spcAft>
        <a:buFont typeface="Wingdings" pitchFamily="2" charset="2"/>
        <a:buChar char="ü"/>
        <a:defRPr>
          <a:solidFill>
            <a:schemeClr val="bg1"/>
          </a:solidFill>
          <a:latin typeface="+mn-lt"/>
          <a:ea typeface="+mj-ea"/>
        </a:defRPr>
      </a:lvl6pPr>
      <a:lvl7pPr marL="2971800" indent="-228600" algn="l" rtl="0" fontAlgn="base">
        <a:spcBef>
          <a:spcPct val="20000"/>
        </a:spcBef>
        <a:spcAft>
          <a:spcPct val="0"/>
        </a:spcAft>
        <a:buFont typeface="Wingdings" pitchFamily="2" charset="2"/>
        <a:buChar char="ü"/>
        <a:defRPr>
          <a:solidFill>
            <a:schemeClr val="bg1"/>
          </a:solidFill>
          <a:latin typeface="+mn-lt"/>
          <a:ea typeface="+mj-ea"/>
        </a:defRPr>
      </a:lvl7pPr>
      <a:lvl8pPr marL="3429000" indent="-228600" algn="l" rtl="0" fontAlgn="base">
        <a:spcBef>
          <a:spcPct val="20000"/>
        </a:spcBef>
        <a:spcAft>
          <a:spcPct val="0"/>
        </a:spcAft>
        <a:buFont typeface="Wingdings" pitchFamily="2" charset="2"/>
        <a:buChar char="ü"/>
        <a:defRPr>
          <a:solidFill>
            <a:schemeClr val="bg1"/>
          </a:solidFill>
          <a:latin typeface="+mn-lt"/>
          <a:ea typeface="+mj-ea"/>
        </a:defRPr>
      </a:lvl8pPr>
      <a:lvl9pPr marL="3886200" indent="-228600" algn="l" rtl="0" fontAlgn="base">
        <a:spcBef>
          <a:spcPct val="20000"/>
        </a:spcBef>
        <a:spcAft>
          <a:spcPct val="0"/>
        </a:spcAft>
        <a:buFont typeface="Wingdings" pitchFamily="2" charset="2"/>
        <a:buChar char="ü"/>
        <a:defRPr>
          <a:solidFill>
            <a:schemeClr val="bg1"/>
          </a:solidFill>
          <a:latin typeface="+mn-lt"/>
          <a:ea typeface="+mj-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F3451-23F3-4A87-9B88-3A7A780B8EA6}"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4E6-4013-45EE-9B6A-89EDB6DF95F4}" type="slidenum">
              <a:rPr lang="en-US" smtClean="0"/>
              <a:t>‹#›</a:t>
            </a:fld>
            <a:endParaRPr lang="en-US"/>
          </a:p>
        </p:txBody>
      </p:sp>
    </p:spTree>
    <p:extLst>
      <p:ext uri="{BB962C8B-B14F-4D97-AF65-F5344CB8AC3E}">
        <p14:creationId xmlns:p14="http://schemas.microsoft.com/office/powerpoint/2010/main" val="300179020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0CC8E-3E24-4819-8161-98BAB4ECC271}"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1D771-FB92-4416-B404-D3885297F457}" type="slidenum">
              <a:rPr lang="en-US" smtClean="0"/>
              <a:t>‹#›</a:t>
            </a:fld>
            <a:endParaRPr lang="en-US"/>
          </a:p>
        </p:txBody>
      </p:sp>
    </p:spTree>
    <p:extLst>
      <p:ext uri="{BB962C8B-B14F-4D97-AF65-F5344CB8AC3E}">
        <p14:creationId xmlns:p14="http://schemas.microsoft.com/office/powerpoint/2010/main" val="349669946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298419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44442"/>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slide" Target="slide86.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81.xml"/><Relationship Id="rId4" Type="http://schemas.openxmlformats.org/officeDocument/2006/relationships/image" Target="../media/image67.jpg"/></Relationships>
</file>

<file path=ppt/slides/_rels/slide10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81.xml"/><Relationship Id="rId4" Type="http://schemas.openxmlformats.org/officeDocument/2006/relationships/image" Target="../media/image67.jpg"/></Relationships>
</file>

<file path=ppt/slides/_rels/slide10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81.xml"/><Relationship Id="rId4" Type="http://schemas.openxmlformats.org/officeDocument/2006/relationships/image" Target="../media/image76.jpg"/></Relationships>
</file>

<file path=ppt/slides/_rels/slide10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81.xml"/><Relationship Id="rId4" Type="http://schemas.openxmlformats.org/officeDocument/2006/relationships/image" Target="../media/image67.jpg"/></Relationships>
</file>

<file path=ppt/slides/_rels/slide10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81.xml"/><Relationship Id="rId4" Type="http://schemas.openxmlformats.org/officeDocument/2006/relationships/image" Target="../media/image81.jpg"/></Relationships>
</file>

<file path=ppt/slides/_rels/slide10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81.xml"/><Relationship Id="rId4" Type="http://schemas.openxmlformats.org/officeDocument/2006/relationships/image" Target="../media/image84.jpg"/></Relationships>
</file>

<file path=ppt/slides/_rels/slide10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5.jpg"/><Relationship Id="rId1" Type="http://schemas.openxmlformats.org/officeDocument/2006/relationships/slideLayout" Target="../slideLayouts/slideLayout81.xml"/><Relationship Id="rId4" Type="http://schemas.openxmlformats.org/officeDocument/2006/relationships/image" Target="../media/image84.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2.xml"/></Relationships>
</file>

<file path=ppt/slides/_rels/slide1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2.xml"/></Relationships>
</file>

<file path=ppt/slides/_rels/slide1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2.xml"/></Relationships>
</file>

<file path=ppt/slides/_rels/slide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2.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2.xml"/></Relationships>
</file>

<file path=ppt/slides/_rels/slide1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1.xml"/></Relationships>
</file>

<file path=ppt/slides/_rels/slide1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1.xml"/></Relationships>
</file>

<file path=ppt/slides/_rels/slide1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1.xml"/></Relationships>
</file>

<file path=ppt/slides/_rels/slide1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5.xml"/></Relationships>
</file>

<file path=ppt/slides/_rels/slide126.xml.rels><?xml version="1.0" encoding="UTF-8" standalone="yes"?>
<Relationships xmlns="http://schemas.openxmlformats.org/package/2006/relationships"><Relationship Id="rId3" Type="http://schemas.openxmlformats.org/officeDocument/2006/relationships/slide" Target="slide1700.xml"/><Relationship Id="rId7" Type="http://schemas.openxmlformats.org/officeDocument/2006/relationships/image" Target="../media/image300.png"/><Relationship Id="rId2" Type="http://schemas.openxmlformats.org/officeDocument/2006/relationships/image" Target="../media/image96.png"/><Relationship Id="rId1" Type="http://schemas.openxmlformats.org/officeDocument/2006/relationships/slideLayout" Target="../slideLayouts/slideLayout71.xml"/><Relationship Id="rId6" Type="http://schemas.openxmlformats.org/officeDocument/2006/relationships/slide" Target="slide1800.xml"/><Relationship Id="rId5" Type="http://schemas.openxmlformats.org/officeDocument/2006/relationships/image" Target="../media/image97.png"/><Relationship Id="rId4" Type="http://schemas.openxmlformats.org/officeDocument/2006/relationships/image" Target="../media/image20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71.xml"/><Relationship Id="rId5" Type="http://schemas.openxmlformats.org/officeDocument/2006/relationships/image" Target="../media/image400.png"/><Relationship Id="rId4" Type="http://schemas.openxmlformats.org/officeDocument/2006/relationships/slide" Target="slide190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65.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133.xml.rels><?xml version="1.0" encoding="UTF-8" standalone="yes"?>
<Relationships xmlns="http://schemas.openxmlformats.org/package/2006/relationships"><Relationship Id="rId8" Type="http://schemas.openxmlformats.org/officeDocument/2006/relationships/image" Target="../media/image601.png"/><Relationship Id="rId3" Type="http://schemas.openxmlformats.org/officeDocument/2006/relationships/image" Target="../media/image100.png"/><Relationship Id="rId7" Type="http://schemas.openxmlformats.org/officeDocument/2006/relationships/slide" Target="slide2500.xml"/><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image" Target="../media/image101.png"/><Relationship Id="rId5" Type="http://schemas.openxmlformats.org/officeDocument/2006/relationships/image" Target="../media/image510.png"/><Relationship Id="rId4" Type="http://schemas.openxmlformats.org/officeDocument/2006/relationships/slide" Target="slide2400.xml"/></Relationships>
</file>

<file path=ppt/slides/_rels/slide134.xml.rels><?xml version="1.0" encoding="UTF-8" standalone="yes"?>
<Relationships xmlns="http://schemas.openxmlformats.org/package/2006/relationships"><Relationship Id="rId3" Type="http://schemas.openxmlformats.org/officeDocument/2006/relationships/hyperlink" Target="http://www.crossbooks.com/book.asp?pub=0&amp;book=66&amp;sec=00043655#g4267" TargetMode="External"/><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6.xml.rels><?xml version="1.0" encoding="UTF-8" standalone="yes"?>
<Relationships xmlns="http://schemas.openxmlformats.org/package/2006/relationships"><Relationship Id="rId2" Type="http://schemas.openxmlformats.org/officeDocument/2006/relationships/slide" Target="slide151.xml"/><Relationship Id="rId1" Type="http://schemas.openxmlformats.org/officeDocument/2006/relationships/slideLayout" Target="../slideLayouts/slideLayout71.xml"/></Relationships>
</file>

<file path=ppt/slides/_rels/slide137.xml.rels><?xml version="1.0" encoding="UTF-8" standalone="yes"?>
<Relationships xmlns="http://schemas.openxmlformats.org/package/2006/relationships"><Relationship Id="rId2" Type="http://schemas.openxmlformats.org/officeDocument/2006/relationships/slide" Target="slide152.xml"/><Relationship Id="rId1" Type="http://schemas.openxmlformats.org/officeDocument/2006/relationships/slideLayout" Target="../slideLayouts/slideLayout7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3" Type="http://schemas.openxmlformats.org/officeDocument/2006/relationships/hyperlink" Target="http://www.crossbooks.com/verse.asp?ref=Ac+2:37" TargetMode="External"/><Relationship Id="rId7" Type="http://schemas.openxmlformats.org/officeDocument/2006/relationships/image" Target="../media/image900.png"/><Relationship Id="rId2" Type="http://schemas.openxmlformats.org/officeDocument/2006/relationships/notesSlide" Target="../notesSlides/notesSlide23.xml"/><Relationship Id="rId1" Type="http://schemas.openxmlformats.org/officeDocument/2006/relationships/slideLayout" Target="../slideLayouts/slideLayout71.xml"/><Relationship Id="rId6" Type="http://schemas.openxmlformats.org/officeDocument/2006/relationships/image" Target="../media/image104.png"/><Relationship Id="rId5" Type="http://schemas.openxmlformats.org/officeDocument/2006/relationships/image" Target="../media/image810.png"/><Relationship Id="rId4" Type="http://schemas.openxmlformats.org/officeDocument/2006/relationships/image" Target="../media/image103.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71.xml"/><Relationship Id="rId6" Type="http://schemas.openxmlformats.org/officeDocument/2006/relationships/image" Target="../media/image106.png"/><Relationship Id="rId5" Type="http://schemas.openxmlformats.org/officeDocument/2006/relationships/hyperlink" Target="http://www.crossbooks.com/book.asp?strongs=G2842" TargetMode="External"/><Relationship Id="rId4" Type="http://schemas.openxmlformats.org/officeDocument/2006/relationships/image" Target="../media/image11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1.xml"/></Relationships>
</file>

<file path=ppt/slides/_rels/slide14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9.jpeg"/><Relationship Id="rId1" Type="http://schemas.openxmlformats.org/officeDocument/2006/relationships/slideLayout" Target="../slideLayouts/slideLayout71.xml"/><Relationship Id="rId4" Type="http://schemas.openxmlformats.org/officeDocument/2006/relationships/image" Target="../media/image11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71.xml"/><Relationship Id="rId4" Type="http://schemas.openxmlformats.org/officeDocument/2006/relationships/image" Target="../media/image115.png"/></Relationships>
</file>

<file path=ppt/slides/_rels/slide1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1.xml"/><Relationship Id="rId5" Type="http://schemas.openxmlformats.org/officeDocument/2006/relationships/image" Target="../media/image118.png"/><Relationship Id="rId4" Type="http://schemas.microsoft.com/office/2007/relationships/hdphoto" Target="../media/hdphoto1.wdp"/></Relationships>
</file>

<file path=ppt/slides/_rels/slide1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7.png"/><Relationship Id="rId1" Type="http://schemas.openxmlformats.org/officeDocument/2006/relationships/slideLayout" Target="../slideLayouts/slideLayout71.xml"/></Relationships>
</file>

<file path=ppt/slides/_rels/slide1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1.xml"/></Relationships>
</file>

<file path=ppt/slides/_rels/slide1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1.xml"/><Relationship Id="rId4" Type="http://schemas.openxmlformats.org/officeDocument/2006/relationships/slide" Target="slide140.xml"/></Relationships>
</file>

<file path=ppt/slides/_rels/slide159.xml.rels><?xml version="1.0" encoding="UTF-8" standalone="yes"?>
<Relationships xmlns="http://schemas.openxmlformats.org/package/2006/relationships"><Relationship Id="rId3" Type="http://schemas.openxmlformats.org/officeDocument/2006/relationships/slide" Target="slide142.xml"/><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7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00.xml.rels><?xml version="1.0" encoding="UTF-8" standalone="yes"?>
<Relationships xmlns="http://schemas.openxmlformats.org/package/2006/relationships"><Relationship Id="rId1" Type="http://schemas.openxmlformats.org/officeDocument/2006/relationships/slideLayout" Target="../slideLayouts/slideLayout71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00.xml.rels><?xml version="1.0" encoding="UTF-8" standalone="yes"?>
<Relationships xmlns="http://schemas.openxmlformats.org/package/2006/relationships"><Relationship Id="rId2" Type="http://schemas.openxmlformats.org/officeDocument/2006/relationships/image" Target="../media/image501.png"/><Relationship Id="rId1" Type="http://schemas.openxmlformats.org/officeDocument/2006/relationships/slideLayout" Target="../slideLayouts/slideLayout7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1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5.xml"/></Relationships>
</file>

<file path=ppt/slides/_rels/slide1900.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00.jpeg"/><Relationship Id="rId1" Type="http://schemas.openxmlformats.org/officeDocument/2006/relationships/slideLayout" Target="../slideLayouts/slideLayout700.xml"/><Relationship Id="rId4" Type="http://schemas.openxmlformats.org/officeDocument/2006/relationships/image" Target="../media/image800.png"/></Relationships>
</file>

<file path=ppt/slides/_rels/slide19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5.xml"/></Relationships>
</file>

<file path=ppt/slides/_rels/slide19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7.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Bible.Ac1.2&amp;off=1367&amp;ctx=of+this+commission.%0a~During+the+personal+" TargetMode="Externa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Bible.Ac1.2&amp;off=3158&amp;ctx=+he+was+the+Christ.%0a~During+the+last+nigh" TargetMode="External"/><Relationship Id="rId1" Type="http://schemas.openxmlformats.org/officeDocument/2006/relationships/slideLayout" Target="../slideLayouts/slideLayout119.xml"/></Relationships>
</file>

<file path=ppt/slides/_rels/slide201.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Bible.Ac1.8&amp;off=813&amp;ctx=art+of+the+earth.%EF%BB%BF%E2%80%9D%0a~The+question%2c+%E2%80%9C%EF%BB%BFLord" TargetMode="External"/><Relationship Id="rId1" Type="http://schemas.openxmlformats.org/officeDocument/2006/relationships/slideLayout" Target="../slideLayouts/slideLayout119.xml"/></Relationships>
</file>

<file path=ppt/slides/_rels/slide21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2.xml"/><Relationship Id="rId1" Type="http://schemas.openxmlformats.org/officeDocument/2006/relationships/slideLayout" Target="../slideLayouts/slideLayout148.xml"/></Relationships>
</file>

<file path=ppt/slides/_rels/slide21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3.xml"/><Relationship Id="rId1" Type="http://schemas.openxmlformats.org/officeDocument/2006/relationships/slideLayout" Target="../slideLayouts/slideLayout1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Page.p+14" TargetMode="External"/><Relationship Id="rId1" Type="http://schemas.openxmlformats.org/officeDocument/2006/relationships/slideLayout" Target="../slideLayouts/slideLayout119.xml"/></Relationships>
</file>

<file path=ppt/slides/_rels/slide22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4.xml"/><Relationship Id="rId1" Type="http://schemas.openxmlformats.org/officeDocument/2006/relationships/slideLayout" Target="../slideLayouts/slideLayout148.xml"/></Relationships>
</file>

<file path=ppt/slides/_rels/slide2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5.xml"/><Relationship Id="rId1" Type="http://schemas.openxmlformats.org/officeDocument/2006/relationships/slideLayout" Target="../slideLayouts/slideLayout148.xml"/></Relationships>
</file>

<file path=ppt/slides/_rels/slide22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Page.p+16&amp;off=1457&amp;ctx=t+to+his+cross.%EF%BB%BF29%EF%BB%BF+~At+the+death+of+Chri" TargetMode="External"/><Relationship Id="rId1" Type="http://schemas.openxmlformats.org/officeDocument/2006/relationships/slideLayout" Target="../slideLayouts/slideLayout11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Page.p+16&amp;off=2442&amp;ctx=+reveal+it+to+them.%0a~But+it+was+all-impor" TargetMode="External"/><Relationship Id="rId1" Type="http://schemas.openxmlformats.org/officeDocument/2006/relationships/slideLayout" Target="../slideLayouts/slideLayout119.xml"/></Relationships>
</file>

<file path=ppt/slides/_rels/slide22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Page.p+16&amp;off=3111&amp;ctx=e+day+of+Pentecost.%0a~While+promising+them" TargetMode="External"/><Relationship Id="rId1" Type="http://schemas.openxmlformats.org/officeDocument/2006/relationships/slideLayout" Target="../slideLayouts/slideLayout119.xml"/></Relationships>
</file>

<file path=ppt/slides/_rels/slide227.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Bible.Ac2.1&amp;off=3797&amp;ctx=ome+until+daylight.%0a~It+is+important+to+d" TargetMode="External"/><Relationship Id="rId1" Type="http://schemas.openxmlformats.org/officeDocument/2006/relationships/slideLayout" Target="../slideLayouts/slideLayout11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3.xml"/></Relationships>
</file>

<file path=ppt/slides/_rels/slide2400.xml.rels><?xml version="1.0" encoding="UTF-8" standalone="yes"?>
<Relationships xmlns="http://schemas.openxmlformats.org/package/2006/relationships"><Relationship Id="rId1" Type="http://schemas.openxmlformats.org/officeDocument/2006/relationships/slideLayout" Target="../slideLayouts/slideLayout720.xml"/></Relationships>
</file>

<file path=ppt/slides/_rels/slide2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Bible.Ac2.18&amp;off=449&amp;ctx=y+shall+prophesy.%EF%BB%BF%E2%80%9D%0a~From+this+passage+it" TargetMode="External"/><Relationship Id="rId1" Type="http://schemas.openxmlformats.org/officeDocument/2006/relationships/slideLayout" Target="../slideLayouts/slideLayout119.xml"/></Relationships>
</file>

<file path=ppt/slides/_rels/slide2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Bible.Ac2.18&amp;off=4735&amp;ctx=ffected+by+pouring.%0a~We+further+remark%2c+t" TargetMode="External"/><Relationship Id="rId1" Type="http://schemas.openxmlformats.org/officeDocument/2006/relationships/slideLayout" Target="../slideLayouts/slideLayout119.xml"/></Relationships>
</file>

<file path=ppt/slides/_rels/slide243.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00.xml.rels><?xml version="1.0" encoding="UTF-8" standalone="yes"?>
<Relationships xmlns="http://schemas.openxmlformats.org/package/2006/relationships"><Relationship Id="rId1" Type="http://schemas.openxmlformats.org/officeDocument/2006/relationships/slideLayout" Target="../slideLayouts/slideLayout72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2.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64.xml"/></Relationships>
</file>

<file path=ppt/slides/_rels/slide253.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164.xml"/></Relationships>
</file>

<file path=ppt/slides/_rels/slide2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Bible.Ac2.37&amp;off=2404&amp;ctx=y+heard+from+Peter.%0a~Let+it+be+observed%2c+" TargetMode="External"/><Relationship Id="rId1" Type="http://schemas.openxmlformats.org/officeDocument/2006/relationships/slideLayout" Target="../slideLayouts/slideLayout119.xml"/></Relationships>
</file>

<file path=ppt/slides/_rels/slide255.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164.xml"/></Relationships>
</file>

<file path=ppt/slides/_rels/slide25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Bible.Ac2.37&amp;off=3721&amp;ctx=is+the+word+of+God.%0a~No+words%2c+whether+of" TargetMode="External"/><Relationship Id="rId1" Type="http://schemas.openxmlformats.org/officeDocument/2006/relationships/slideLayout" Target="../slideLayouts/slideLayout119.xml"/></Relationships>
</file>

<file path=ppt/slides/_rels/slide25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93.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9.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3.xml"/></Relationships>
</file>

<file path=ppt/slides/_rels/slide261.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3.xml"/></Relationships>
</file>

<file path=ppt/slides/_rels/slide26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Page.p+43&amp;off=2167&amp;ctx=tainment+of+pardon.%0a~The+careful+reader+w" TargetMode="External"/><Relationship Id="rId1" Type="http://schemas.openxmlformats.org/officeDocument/2006/relationships/slideLayout" Target="../slideLayouts/slideLayout119.xml"/></Relationships>
</file>

<file path=ppt/slides/_rels/slide26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Bible.Ac2.41&amp;off=799&amp;ctx=so+richly+deserved.%0a~Times+without+number" TargetMode="External"/><Relationship Id="rId1" Type="http://schemas.openxmlformats.org/officeDocument/2006/relationships/slideLayout" Target="../slideLayouts/slideLayout119.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270.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5.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3.xml"/></Relationships>
</file>

<file path=ppt/slides/_rels/slide27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ref.ly/logosres/mcgaroca?ref=Bible.Ac2.47&amp;off=3175&amp;ctx=d+by+the+historian.+~Primarily%2c+the+term+" TargetMode="External"/><Relationship Id="rId1" Type="http://schemas.openxmlformats.org/officeDocument/2006/relationships/slideLayout" Target="../slideLayouts/slideLayout119.xml"/></Relationships>
</file>

<file path=ppt/slides/_rels/slide277.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hyperlink" Target="https://www.youtube.com/embed/mdVYhVwHsDc?feature=oembed" TargetMode="External"/><Relationship Id="rId1" Type="http://schemas.openxmlformats.org/officeDocument/2006/relationships/slideLayout" Target="../slideLayouts/slideLayout23.xml"/></Relationships>
</file>

<file path=ppt/slides/_rels/slide278.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hyperlink" Target="https://biblia.com/bible/ylt/1%20John%204.1" TargetMode="Externa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CGbNw855ksw?feature=oembed" TargetMode="External"/><Relationship Id="rId4" Type="http://schemas.openxmlformats.org/officeDocument/2006/relationships/image" Target="../media/image32.jpeg"/></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hyperlink" Target="https://ref.ly/logosres/gng65ac?ref=Page.p+5&amp;off=1602&amp;ctx=OUTLINE+OF+THE+BOOK%0a~PART+ONE%E2%80%94The+infancy" TargetMode="External"/><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hyperlink" Target="https://ref.ly/logosres/gng65ac?ref=Page.p+3&amp;off=60&amp;ctx=DUCTION+TO+THE+BOOK%0a~I.+THE+AUTHOR+OF+THE" TargetMode="External"/><Relationship Id="rId1" Type="http://schemas.openxmlformats.org/officeDocument/2006/relationships/slideLayout" Target="../slideLayouts/slideLayout9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81.xml"/><Relationship Id="rId4" Type="http://schemas.openxmlformats.org/officeDocument/2006/relationships/image" Target="../media/image67.jpg"/></Relationships>
</file>

<file path=ppt/slides/_rels/slide9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81.xml"/><Relationship Id="rId4" Type="http://schemas.openxmlformats.org/officeDocument/2006/relationships/image" Target="../media/image67.jpg"/></Relationships>
</file>

<file path=ppt/slides/_rels/slide9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81.xml"/><Relationship Id="rId4" Type="http://schemas.openxmlformats.org/officeDocument/2006/relationships/image" Target="../media/image6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7228572" y="5669281"/>
            <a:ext cx="4504617" cy="769441"/>
          </a:xfrm>
          <a:prstGeom prst="rect">
            <a:avLst/>
          </a:prstGeom>
          <a:noFill/>
        </p:spPr>
        <p:txBody>
          <a:bodyPr wrap="squar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Stencil" panose="040409050D0802020404" pitchFamily="82" charset="0"/>
              </a:rPr>
              <a:t>Chapters </a:t>
            </a: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Stencil" panose="040409050D0802020404" pitchFamily="82" charset="0"/>
                <a:hlinkClick r:id="rId3" action="ppaction://hlinksldjump"/>
              </a:rPr>
              <a:t>1</a:t>
            </a: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Stencil" panose="040409050D0802020404" pitchFamily="82" charset="0"/>
              </a:rPr>
              <a:t> &amp; </a:t>
            </a: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Stencil" panose="040409050D0802020404" pitchFamily="82" charset="0"/>
                <a:hlinkClick r:id="rId4" action="ppaction://hlinksldjump"/>
              </a:rPr>
              <a:t>2</a:t>
            </a:r>
            <a:endPar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Stencil" panose="040409050D0802020404" pitchFamily="82" charset="0"/>
            </a:endParaRPr>
          </a:p>
        </p:txBody>
      </p:sp>
      <p:pic>
        <p:nvPicPr>
          <p:cNvPr id="6" name="Picture 5">
            <a:extLst>
              <a:ext uri="{FF2B5EF4-FFF2-40B4-BE49-F238E27FC236}">
                <a16:creationId xmlns:a16="http://schemas.microsoft.com/office/drawing/2014/main" id="{27F86E40-057B-434F-B889-13C1C0ACBF50}"/>
              </a:ext>
            </a:extLst>
          </p:cNvPr>
          <p:cNvPicPr>
            <a:picLocks noChangeAspect="1"/>
          </p:cNvPicPr>
          <p:nvPr/>
        </p:nvPicPr>
        <p:blipFill>
          <a:blip r:embed="rId5"/>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96BD7-181F-40E0-899F-8F9DC10A5A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3" y="481263"/>
            <a:ext cx="11213432" cy="5823283"/>
          </a:xfrm>
          <a:prstGeom prst="rect">
            <a:avLst/>
          </a:prstGeom>
          <a:noFill/>
          <a:ln>
            <a:noFill/>
          </a:ln>
        </p:spPr>
      </p:pic>
    </p:spTree>
    <p:extLst>
      <p:ext uri="{BB962C8B-B14F-4D97-AF65-F5344CB8AC3E}">
        <p14:creationId xmlns:p14="http://schemas.microsoft.com/office/powerpoint/2010/main" val="32678050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1756" y="990601"/>
            <a:ext cx="5548488"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56001" y="1092200"/>
            <a:ext cx="5080000" cy="1828800"/>
          </a:xfrm>
        </p:spPr>
        <p:txBody>
          <a:bodyPr>
            <a:noAutofit/>
          </a:bodyPr>
          <a:lstStyle/>
          <a:p>
            <a:r>
              <a:rPr lang="en-US" sz="2667" dirty="0">
                <a:solidFill>
                  <a:schemeClr val="bg1"/>
                </a:solidFill>
              </a:rPr>
              <a:t>The next day was the </a:t>
            </a:r>
            <a:br>
              <a:rPr lang="en-US" sz="2667" dirty="0">
                <a:solidFill>
                  <a:schemeClr val="bg1"/>
                </a:solidFill>
              </a:rPr>
            </a:br>
            <a:r>
              <a:rPr lang="en-US" sz="2667" dirty="0">
                <a:solidFill>
                  <a:schemeClr val="bg1"/>
                </a:solidFill>
              </a:rPr>
              <a:t>weekly Sabbath.</a:t>
            </a:r>
            <a:endParaRPr lang="en-US" sz="2667" dirty="0">
              <a:solidFill>
                <a:schemeClr val="bg1"/>
              </a:solidFill>
              <a:latin typeface="Myriad Pro" pitchFamily="34" charset="0"/>
            </a:endParaRPr>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08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4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1200" y="1482409"/>
            <a:ext cx="2133600" cy="3129190"/>
          </a:xfrm>
          <a:prstGeom prst="rect">
            <a:avLst/>
          </a:prstGeom>
          <a:noFill/>
        </p:spPr>
        <p:txBody>
          <a:bodyPr wrap="square" rtlCol="0">
            <a:spAutoFit/>
          </a:bodyPr>
          <a:lstStyle/>
          <a:p>
            <a:pPr defTabSz="1219170"/>
            <a:endParaRPr lang="en-US" sz="1867" dirty="0">
              <a:solidFill>
                <a:prstClr val="white"/>
              </a:solidFill>
              <a:latin typeface="Myriad Pro" pitchFamily="34" charset="0"/>
            </a:endParaRPr>
          </a:p>
          <a:p>
            <a:pPr defTabSz="1219170"/>
            <a:r>
              <a:rPr lang="en-US" sz="1600" dirty="0">
                <a:solidFill>
                  <a:prstClr val="white"/>
                </a:solidFill>
                <a:latin typeface="Myriad Pro" pitchFamily="34" charset="0"/>
              </a:rPr>
              <a:t>Mark 16:1:</a:t>
            </a:r>
            <a:br>
              <a:rPr lang="en-US" sz="1600" dirty="0">
                <a:solidFill>
                  <a:prstClr val="white"/>
                </a:solidFill>
                <a:latin typeface="Myriad Pro" pitchFamily="34" charset="0"/>
              </a:rPr>
            </a:br>
            <a:r>
              <a:rPr lang="en-US" sz="1600" dirty="0">
                <a:solidFill>
                  <a:prstClr val="white"/>
                </a:solidFill>
                <a:latin typeface="Myriad Pro" pitchFamily="34" charset="0"/>
              </a:rPr>
              <a:t>And when the </a:t>
            </a:r>
            <a:r>
              <a:rPr lang="en-US" sz="1600" dirty="0" err="1">
                <a:solidFill>
                  <a:prstClr val="white"/>
                </a:solidFill>
                <a:latin typeface="Myriad Pro" pitchFamily="34" charset="0"/>
              </a:rPr>
              <a:t>sabbath</a:t>
            </a:r>
            <a:r>
              <a:rPr lang="en-US" sz="1600" dirty="0">
                <a:solidFill>
                  <a:prstClr val="white"/>
                </a:solidFill>
                <a:latin typeface="Myriad Pro" pitchFamily="34" charset="0"/>
              </a:rPr>
              <a:t> was past, Mary Magdalene, and Mary the </a:t>
            </a:r>
            <a:r>
              <a:rPr lang="en-US" sz="1600" i="1" dirty="0">
                <a:solidFill>
                  <a:prstClr val="white"/>
                </a:solidFill>
                <a:latin typeface="Myriad Pro" pitchFamily="34" charset="0"/>
              </a:rPr>
              <a:t>mother </a:t>
            </a:r>
            <a:r>
              <a:rPr lang="en-US" sz="1600" dirty="0">
                <a:solidFill>
                  <a:prstClr val="white"/>
                </a:solidFill>
                <a:latin typeface="Myriad Pro" pitchFamily="34" charset="0"/>
              </a:rPr>
              <a:t>of James, and Salome, had bought sweet spices, that they might come and anoint him. </a:t>
            </a:r>
          </a:p>
          <a:p>
            <a:pPr defTabSz="1219170"/>
            <a:endParaRPr lang="en-US" sz="1867" dirty="0">
              <a:solidFill>
                <a:prstClr val="white"/>
              </a:solidFill>
              <a:latin typeface="Candara"/>
            </a:endParaRPr>
          </a:p>
        </p:txBody>
      </p:sp>
    </p:spTree>
    <p:extLst>
      <p:ext uri="{BB962C8B-B14F-4D97-AF65-F5344CB8AC3E}">
        <p14:creationId xmlns:p14="http://schemas.microsoft.com/office/powerpoint/2010/main" val="3540811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1756" y="990601"/>
            <a:ext cx="5548488"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56001" y="1092200"/>
            <a:ext cx="5080000" cy="1828800"/>
          </a:xfrm>
        </p:spPr>
        <p:txBody>
          <a:bodyPr>
            <a:noAutofit/>
          </a:bodyPr>
          <a:lstStyle/>
          <a:p>
            <a:r>
              <a:rPr lang="en-US" sz="2667" dirty="0">
                <a:solidFill>
                  <a:schemeClr val="bg1"/>
                </a:solidFill>
                <a:latin typeface="Myriad Pro" pitchFamily="34" charset="0"/>
              </a:rPr>
              <a:t>Jesus rose from the dead on the Feast of </a:t>
            </a:r>
            <a:r>
              <a:rPr lang="en-US" sz="2667" dirty="0" err="1">
                <a:solidFill>
                  <a:schemeClr val="bg1"/>
                </a:solidFill>
                <a:latin typeface="Myriad Pro" pitchFamily="34" charset="0"/>
              </a:rPr>
              <a:t>Firstfruits</a:t>
            </a:r>
            <a:r>
              <a:rPr lang="en-US" sz="2667" dirty="0">
                <a:solidFill>
                  <a:schemeClr val="bg1"/>
                </a:solidFill>
                <a:latin typeface="Myriad Pro" pitchFamily="34" charset="0"/>
              </a:rPr>
              <a:t>.</a:t>
            </a:r>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08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4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1200" y="1585992"/>
            <a:ext cx="2235200" cy="3539430"/>
          </a:xfrm>
          <a:prstGeom prst="rect">
            <a:avLst/>
          </a:prstGeom>
          <a:noFill/>
        </p:spPr>
        <p:txBody>
          <a:bodyPr wrap="square" rtlCol="0">
            <a:spAutoFit/>
          </a:bodyPr>
          <a:lstStyle/>
          <a:p>
            <a:pPr defTabSz="1219170"/>
            <a:r>
              <a:rPr lang="en-US" sz="1600" dirty="0">
                <a:solidFill>
                  <a:prstClr val="white"/>
                </a:solidFill>
                <a:latin typeface="Myriad Pro" pitchFamily="34" charset="0"/>
              </a:rPr>
              <a:t>Mark 16:9: </a:t>
            </a:r>
            <a:br>
              <a:rPr lang="en-US" sz="1600" dirty="0">
                <a:solidFill>
                  <a:prstClr val="white"/>
                </a:solidFill>
                <a:latin typeface="Myriad Pro" pitchFamily="34" charset="0"/>
              </a:rPr>
            </a:br>
            <a:r>
              <a:rPr lang="en-US" sz="1600" dirty="0">
                <a:solidFill>
                  <a:prstClr val="white"/>
                </a:solidFill>
                <a:latin typeface="Myriad Pro" pitchFamily="34" charset="0"/>
              </a:rPr>
              <a:t>Now when </a:t>
            </a:r>
            <a:r>
              <a:rPr lang="en-US" sz="1600" i="1" dirty="0">
                <a:solidFill>
                  <a:prstClr val="white"/>
                </a:solidFill>
                <a:latin typeface="Myriad Pro" pitchFamily="34" charset="0"/>
              </a:rPr>
              <a:t>Jesus </a:t>
            </a:r>
            <a:r>
              <a:rPr lang="en-US" sz="1600" dirty="0">
                <a:solidFill>
                  <a:prstClr val="white"/>
                </a:solidFill>
                <a:latin typeface="Myriad Pro" pitchFamily="34" charset="0"/>
              </a:rPr>
              <a:t>was risen early the first</a:t>
            </a:r>
            <a:r>
              <a:rPr lang="en-US" sz="1600" i="1" dirty="0">
                <a:solidFill>
                  <a:prstClr val="white"/>
                </a:solidFill>
                <a:latin typeface="Myriad Pro" pitchFamily="34" charset="0"/>
              </a:rPr>
              <a:t> day</a:t>
            </a:r>
            <a:r>
              <a:rPr lang="en-US" sz="1600" dirty="0">
                <a:solidFill>
                  <a:prstClr val="white"/>
                </a:solidFill>
                <a:latin typeface="Myriad Pro" pitchFamily="34" charset="0"/>
              </a:rPr>
              <a:t> of the week, he appeared first to Mary Magdalene, out of whom he had cast seven devils. </a:t>
            </a:r>
          </a:p>
          <a:p>
            <a:pPr defTabSz="1219170"/>
            <a:endParaRPr lang="en-US" sz="1600" dirty="0">
              <a:solidFill>
                <a:prstClr val="white"/>
              </a:solidFill>
              <a:latin typeface="Myriad Pro" pitchFamily="34" charset="0"/>
            </a:endParaRPr>
          </a:p>
          <a:p>
            <a:pPr defTabSz="1219170"/>
            <a:r>
              <a:rPr lang="en-US" sz="1600" dirty="0">
                <a:solidFill>
                  <a:prstClr val="white"/>
                </a:solidFill>
                <a:latin typeface="Myriad Pro" pitchFamily="34" charset="0"/>
              </a:rPr>
              <a:t>1 Corinthians 15:20:</a:t>
            </a:r>
            <a:br>
              <a:rPr lang="en-US" sz="1600" dirty="0">
                <a:solidFill>
                  <a:prstClr val="white"/>
                </a:solidFill>
                <a:latin typeface="Myriad Pro" pitchFamily="34" charset="0"/>
              </a:rPr>
            </a:br>
            <a:r>
              <a:rPr lang="en-US" sz="1600" dirty="0">
                <a:solidFill>
                  <a:prstClr val="white"/>
                </a:solidFill>
                <a:latin typeface="Myriad Pro" pitchFamily="34" charset="0"/>
              </a:rPr>
              <a:t>But now is Christ risen from the dead, </a:t>
            </a:r>
            <a:r>
              <a:rPr lang="en-US" sz="1600" i="1" dirty="0">
                <a:solidFill>
                  <a:prstClr val="white"/>
                </a:solidFill>
                <a:latin typeface="Myriad Pro" pitchFamily="34" charset="0"/>
              </a:rPr>
              <a:t>and </a:t>
            </a:r>
            <a:r>
              <a:rPr lang="en-US" sz="1600" dirty="0">
                <a:solidFill>
                  <a:prstClr val="white"/>
                </a:solidFill>
                <a:latin typeface="Myriad Pro" pitchFamily="34" charset="0"/>
              </a:rPr>
              <a:t>become the </a:t>
            </a:r>
            <a:r>
              <a:rPr lang="en-US" sz="1600" dirty="0" err="1">
                <a:solidFill>
                  <a:prstClr val="white"/>
                </a:solidFill>
                <a:latin typeface="Myriad Pro" pitchFamily="34" charset="0"/>
              </a:rPr>
              <a:t>firstfruits</a:t>
            </a:r>
            <a:r>
              <a:rPr lang="en-US" sz="1600" dirty="0">
                <a:solidFill>
                  <a:prstClr val="white"/>
                </a:solidFill>
                <a:latin typeface="Myriad Pro" pitchFamily="34" charset="0"/>
              </a:rPr>
              <a:t> of them that slept. </a:t>
            </a:r>
          </a:p>
        </p:txBody>
      </p:sp>
    </p:spTree>
    <p:extLst>
      <p:ext uri="{BB962C8B-B14F-4D97-AF65-F5344CB8AC3E}">
        <p14:creationId xmlns:p14="http://schemas.microsoft.com/office/powerpoint/2010/main" val="4238541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1756" y="990600"/>
            <a:ext cx="554848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56001" y="1092200"/>
            <a:ext cx="5080000" cy="1828800"/>
          </a:xfrm>
        </p:spPr>
        <p:txBody>
          <a:bodyPr>
            <a:noAutofit/>
          </a:bodyPr>
          <a:lstStyle/>
          <a:p>
            <a:r>
              <a:rPr lang="en-US" sz="2667" dirty="0">
                <a:solidFill>
                  <a:schemeClr val="bg1"/>
                </a:solidFill>
                <a:latin typeface="Myriad Pro" pitchFamily="34" charset="0"/>
              </a:rPr>
              <a:t>For 40 days, Jesus taught his disciples in his resurrected body.</a:t>
            </a:r>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08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4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1173217"/>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1756" y="990600"/>
            <a:ext cx="554848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56001" y="1092200"/>
            <a:ext cx="5080000" cy="1828800"/>
          </a:xfrm>
        </p:spPr>
        <p:txBody>
          <a:bodyPr>
            <a:noAutofit/>
          </a:bodyPr>
          <a:lstStyle/>
          <a:p>
            <a:r>
              <a:rPr lang="en-US" sz="2667" dirty="0">
                <a:solidFill>
                  <a:schemeClr val="bg1"/>
                </a:solidFill>
                <a:latin typeface="Myriad Pro" pitchFamily="34" charset="0"/>
              </a:rPr>
              <a:t>On the fortieth day, </a:t>
            </a:r>
            <a:br>
              <a:rPr lang="en-US" sz="2667" dirty="0">
                <a:solidFill>
                  <a:schemeClr val="bg1"/>
                </a:solidFill>
                <a:latin typeface="Myriad Pro" pitchFamily="34" charset="0"/>
              </a:rPr>
            </a:br>
            <a:r>
              <a:rPr lang="en-US" sz="2667" dirty="0">
                <a:solidFill>
                  <a:schemeClr val="bg1"/>
                </a:solidFill>
                <a:latin typeface="Myriad Pro" pitchFamily="34" charset="0"/>
              </a:rPr>
              <a:t>he ascended into heaven.</a:t>
            </a:r>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08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4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1200" y="1498601"/>
            <a:ext cx="2133600" cy="2062103"/>
          </a:xfrm>
          <a:prstGeom prst="rect">
            <a:avLst/>
          </a:prstGeom>
          <a:noFill/>
        </p:spPr>
        <p:txBody>
          <a:bodyPr wrap="square" rtlCol="0">
            <a:spAutoFit/>
          </a:bodyPr>
          <a:lstStyle/>
          <a:p>
            <a:pPr defTabSz="1219170"/>
            <a:r>
              <a:rPr lang="en-US" sz="1600" dirty="0">
                <a:solidFill>
                  <a:prstClr val="white"/>
                </a:solidFill>
                <a:latin typeface="Myriad Pro" pitchFamily="34" charset="0"/>
              </a:rPr>
              <a:t>Mark 16:19:</a:t>
            </a:r>
            <a:br>
              <a:rPr lang="en-US" sz="1600" dirty="0">
                <a:solidFill>
                  <a:prstClr val="white"/>
                </a:solidFill>
                <a:latin typeface="Myriad Pro" pitchFamily="34" charset="0"/>
              </a:rPr>
            </a:br>
            <a:r>
              <a:rPr lang="en-US" sz="1600" dirty="0">
                <a:solidFill>
                  <a:prstClr val="white"/>
                </a:solidFill>
                <a:latin typeface="Myriad Pro" pitchFamily="34" charset="0"/>
              </a:rPr>
              <a:t>So then after the Lord had spoken unto them, he was received up into heaven, and sat on the right hand of God.</a:t>
            </a:r>
          </a:p>
        </p:txBody>
      </p:sp>
    </p:spTree>
    <p:extLst>
      <p:ext uri="{BB962C8B-B14F-4D97-AF65-F5344CB8AC3E}">
        <p14:creationId xmlns:p14="http://schemas.microsoft.com/office/powerpoint/2010/main" val="3004518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1756" y="990600"/>
            <a:ext cx="554848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56001" y="1092200"/>
            <a:ext cx="5080000" cy="1828800"/>
          </a:xfrm>
        </p:spPr>
        <p:txBody>
          <a:bodyPr>
            <a:noAutofit/>
          </a:bodyPr>
          <a:lstStyle/>
          <a:p>
            <a:r>
              <a:rPr lang="en-US" sz="2667" dirty="0">
                <a:solidFill>
                  <a:schemeClr val="bg1"/>
                </a:solidFill>
                <a:latin typeface="Myriad Pro" pitchFamily="34" charset="0"/>
              </a:rPr>
              <a:t>The disciples waited </a:t>
            </a:r>
            <a:r>
              <a:rPr lang="en-US" sz="2667">
                <a:solidFill>
                  <a:schemeClr val="bg1"/>
                </a:solidFill>
                <a:latin typeface="Myriad Pro" pitchFamily="34" charset="0"/>
              </a:rPr>
              <a:t>in Jerusalem for </a:t>
            </a:r>
            <a:r>
              <a:rPr lang="en-US" sz="2667" dirty="0">
                <a:solidFill>
                  <a:schemeClr val="bg1"/>
                </a:solidFill>
                <a:latin typeface="Myriad Pro" pitchFamily="34" charset="0"/>
              </a:rPr>
              <a:t>the fulfillment of the promise of the Father.</a:t>
            </a:r>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0800" y="1054100"/>
            <a:ext cx="281940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400" y="1054100"/>
            <a:ext cx="281940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396668"/>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1756" y="990600"/>
            <a:ext cx="554848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56001" y="1092200"/>
            <a:ext cx="5080000" cy="1828800"/>
          </a:xfrm>
        </p:spPr>
        <p:txBody>
          <a:bodyPr>
            <a:noAutofit/>
          </a:bodyPr>
          <a:lstStyle/>
          <a:p>
            <a:r>
              <a:rPr lang="en-US" sz="2667" dirty="0">
                <a:solidFill>
                  <a:schemeClr val="bg1"/>
                </a:solidFill>
                <a:latin typeface="Myriad Pro" pitchFamily="34" charset="0"/>
              </a:rPr>
              <a:t>Seven weeks – 49 days – had passed since the Passover Sabbath.</a:t>
            </a:r>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08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4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443717"/>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1756" y="990600"/>
            <a:ext cx="554848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56001" y="1092200"/>
            <a:ext cx="5080000" cy="1828800"/>
          </a:xfrm>
        </p:spPr>
        <p:txBody>
          <a:bodyPr>
            <a:noAutofit/>
          </a:bodyPr>
          <a:lstStyle/>
          <a:p>
            <a:r>
              <a:rPr lang="en-US" sz="2667" dirty="0">
                <a:solidFill>
                  <a:schemeClr val="bg1"/>
                </a:solidFill>
                <a:latin typeface="Myriad Pro" pitchFamily="34" charset="0"/>
              </a:rPr>
              <a:t>The next day – the 50</a:t>
            </a:r>
            <a:r>
              <a:rPr lang="en-US" sz="2667" baseline="30000" dirty="0">
                <a:solidFill>
                  <a:schemeClr val="bg1"/>
                </a:solidFill>
                <a:latin typeface="Myriad Pro" pitchFamily="34" charset="0"/>
              </a:rPr>
              <a:t>th</a:t>
            </a:r>
            <a:r>
              <a:rPr lang="en-US" sz="2667" dirty="0">
                <a:solidFill>
                  <a:schemeClr val="bg1"/>
                </a:solidFill>
                <a:latin typeface="Myriad Pro" pitchFamily="34" charset="0"/>
              </a:rPr>
              <a:t> day – </a:t>
            </a:r>
            <a:br>
              <a:rPr lang="en-US" sz="2667" dirty="0">
                <a:solidFill>
                  <a:schemeClr val="bg1"/>
                </a:solidFill>
                <a:latin typeface="Myriad Pro" pitchFamily="34" charset="0"/>
              </a:rPr>
            </a:br>
            <a:r>
              <a:rPr lang="en-US" sz="2667" dirty="0">
                <a:solidFill>
                  <a:schemeClr val="bg1"/>
                </a:solidFill>
                <a:latin typeface="Myriad Pro" pitchFamily="34" charset="0"/>
              </a:rPr>
              <a:t>was Pentecost.</a:t>
            </a:r>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08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4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392977"/>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91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334C775-FEAC-4DAC-A245-8D43F03BFD4C}"/>
              </a:ext>
            </a:extLst>
          </p:cNvPr>
          <p:cNvSpPr txBox="1"/>
          <p:nvPr/>
        </p:nvSpPr>
        <p:spPr>
          <a:xfrm>
            <a:off x="582804" y="301451"/>
            <a:ext cx="11143622" cy="5909310"/>
          </a:xfrm>
          <a:prstGeom prst="rect">
            <a:avLst/>
          </a:prstGeom>
          <a:noFill/>
        </p:spPr>
        <p:txBody>
          <a:bodyPr wrap="square">
            <a:spAutoFit/>
          </a:bodyPr>
          <a:lstStyle/>
          <a:p>
            <a:r>
              <a:rPr lang="en-US" b="1" dirty="0">
                <a:effectLst>
                  <a:outerShdw blurRad="38100" dist="38100" dir="2700000" algn="tl">
                    <a:srgbClr val="000000">
                      <a:alpha val="43137"/>
                    </a:srgbClr>
                  </a:outerShdw>
                </a:effectLst>
              </a:rPr>
              <a:t>HUB OF THE BIBLE. If someone were to ask you where the middle of the Bible is, what would you say? Some might say that Psalm118:8 is the middle of the Bible. Others might say the blank page between Malachi and Matthew is the middle of the Bible.  But a better answer might be to say that Acts 2 is the middle of the Bible. Here’s why. We mean that this chapter is really at the heart of the Bible story. Everything prior to Acts 2 is pointing to the events found here. Many of the events that take place after Acts 2 point back to this chapter. While Acts 2 is not the geographic center of the Bible, it is at the center of God’s plan for man. It comes as a surprise to many folks that many - if not all - of the Old Testament books of the prophets pointed to the events of this day. Even Jesus, in all four gospels pointed to what would happen in Acts 2. This tells us that this chapter is critically important to the Bible story. A lot of people are familiar with some of the passages from Acts 2, particularly verse 38, but most folks do not know how everything in this chapter fits with respect to the whole Bible story. There are a lot of questions that people might have about this chapter. For example:  Why was this day called the day of Pentecost? Who were the people gathered to hear Peter preach on that day? Who was it that received Holy Spirit baptism? Is Holy Spirit baptism for us today? What was the speaking in tongues that we read about in    this chapter? Why did some of the people in Jerusalem think the apostles were drunk? Why was Peter    the spokesman for the whole group of apostles? Why did he quote from the Prophet Joel? The answers   to these, and dozens of other questions, are significant when it comes to understanding God’s plan. If people mis-understand the answers to these questions, they’re sure to make lots of mistakes on other things in God’s plan for saving us. This should be enough to make it clear to us that just knowing about Acts 2:38 is not enough. If all we know is just to quote that verse, we will certainly know more than most people, but we  will not know what God wants us to know about this chapter.  </a:t>
            </a:r>
            <a:r>
              <a:rPr lang="en-US" sz="1400" i="1" dirty="0">
                <a:effectLst>
                  <a:outerShdw blurRad="38100" dist="38100" dir="2700000" algn="tl">
                    <a:srgbClr val="000000">
                      <a:alpha val="43137"/>
                    </a:srgbClr>
                  </a:outerShdw>
                </a:effectLst>
              </a:rPr>
              <a:t>– Max Dawson’s Acts 2 Workbook </a:t>
            </a:r>
          </a:p>
        </p:txBody>
      </p:sp>
    </p:spTree>
    <p:extLst>
      <p:ext uri="{BB962C8B-B14F-4D97-AF65-F5344CB8AC3E}">
        <p14:creationId xmlns:p14="http://schemas.microsoft.com/office/powerpoint/2010/main" val="156348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Jews Had Three Annual Feasts</a:t>
            </a:r>
          </a:p>
        </p:txBody>
      </p:sp>
      <p:sp>
        <p:nvSpPr>
          <p:cNvPr id="3" name="Content Placeholder 2"/>
          <p:cNvSpPr>
            <a:spLocks noGrp="1"/>
          </p:cNvSpPr>
          <p:nvPr>
            <p:ph idx="1"/>
          </p:nvPr>
        </p:nvSpPr>
        <p:spPr/>
        <p:txBody>
          <a:bodyPr>
            <a:normAutofit lnSpcReduction="10000"/>
          </a:bodyPr>
          <a:lstStyle/>
          <a:p>
            <a:r>
              <a:rPr lang="en-US" dirty="0"/>
              <a:t>Passover (a.k.a. “The Feast of Unleavened Bread”)</a:t>
            </a:r>
          </a:p>
          <a:p>
            <a:pPr lvl="1"/>
            <a:r>
              <a:rPr lang="en-US" dirty="0"/>
              <a:t>Commemorated God’s deliverance from Egyptian bondage</a:t>
            </a:r>
          </a:p>
          <a:p>
            <a:r>
              <a:rPr lang="en-US" dirty="0"/>
              <a:t>Pentecost (a.k.a. “The Feast of Harvest”)</a:t>
            </a:r>
          </a:p>
          <a:p>
            <a:pPr lvl="1"/>
            <a:r>
              <a:rPr lang="en-US" dirty="0"/>
              <a:t>Celebrated the beginning of the harvest</a:t>
            </a:r>
          </a:p>
          <a:p>
            <a:pPr lvl="1"/>
            <a:r>
              <a:rPr lang="en-US" dirty="0"/>
              <a:t>The Jews also observed it as the giving of the law at Mt. Sinai</a:t>
            </a:r>
          </a:p>
          <a:p>
            <a:r>
              <a:rPr lang="en-US" dirty="0"/>
              <a:t>Feast of Tabernacles (a.k.a. “The Feast of Ingathering”)</a:t>
            </a:r>
          </a:p>
          <a:p>
            <a:pPr lvl="1"/>
            <a:r>
              <a:rPr lang="en-US" dirty="0"/>
              <a:t>Commemorated the sojourn in the wilderness</a:t>
            </a:r>
          </a:p>
          <a:p>
            <a:r>
              <a:rPr lang="en-US" dirty="0"/>
              <a:t>These feasts were ordained by the Lord through Moses</a:t>
            </a:r>
          </a:p>
          <a:p>
            <a:pPr lvl="1"/>
            <a:r>
              <a:rPr lang="en-US" dirty="0"/>
              <a:t>Ex. 23:14-17; cf. 34:18-23; Deut. 16:16</a:t>
            </a:r>
          </a:p>
          <a:p>
            <a:r>
              <a:rPr lang="en-US" dirty="0"/>
              <a:t>All Jewish males were to gather in Jerusalem for these occasions (Deut. 16:16-17)</a:t>
            </a:r>
          </a:p>
          <a:p>
            <a:endParaRPr lang="en-US" dirty="0"/>
          </a:p>
        </p:txBody>
      </p:sp>
    </p:spTree>
    <p:extLst>
      <p:ext uri="{BB962C8B-B14F-4D97-AF65-F5344CB8AC3E}">
        <p14:creationId xmlns:p14="http://schemas.microsoft.com/office/powerpoint/2010/main" val="33445544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ipe(left)">
                                      <p:cBhvr>
                                        <p:cTn id="44" dur="500"/>
                                        <p:tgtEl>
                                          <p:spTgt spid="3">
                                            <p:txEl>
                                              <p:pRg st="7" end="7"/>
                                            </p:txEl>
                                          </p:spTgt>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wipe(left)">
                                      <p:cBhvr>
                                        <p:cTn id="48" dur="500"/>
                                        <p:tgtEl>
                                          <p:spTgt spid="3">
                                            <p:txEl>
                                              <p:pRg st="8" end="8"/>
                                            </p:txEl>
                                          </p:spTgt>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41F5C-6FAE-4FE5-9DB3-27317079383D}"/>
              </a:ext>
            </a:extLst>
          </p:cNvPr>
          <p:cNvSpPr>
            <a:spLocks noGrp="1"/>
          </p:cNvSpPr>
          <p:nvPr>
            <p:ph type="sldNum" sz="quarter" idx="12"/>
          </p:nvPr>
        </p:nvSpPr>
        <p:spPr/>
        <p:txBody>
          <a:bodyPr/>
          <a:lstStyle/>
          <a:p>
            <a:pPr eaLnBrk="0" fontAlgn="base" hangingPunct="0">
              <a:spcAft>
                <a:spcPct val="0"/>
              </a:spcAft>
            </a:pPr>
            <a:fld id="{351F42D1-0F9B-49CD-ACBD-29D955D6B305}" type="slidenum">
              <a:rPr lang="en-US" altLang="en-US">
                <a:solidFill>
                  <a:srgbClr val="660066"/>
                </a:solidFill>
                <a:latin typeface="Impact"/>
              </a:rPr>
              <a:pPr eaLnBrk="0" fontAlgn="base" hangingPunct="0">
                <a:spcAft>
                  <a:spcPct val="0"/>
                </a:spcAft>
              </a:pPr>
              <a:t>11</a:t>
            </a:fld>
            <a:endParaRPr lang="en-US" altLang="en-US">
              <a:solidFill>
                <a:srgbClr val="660066"/>
              </a:solidFill>
              <a:latin typeface="Impact"/>
            </a:endParaRPr>
          </a:p>
        </p:txBody>
      </p:sp>
      <p:sp>
        <p:nvSpPr>
          <p:cNvPr id="22530" name="Text Box 2">
            <a:extLst>
              <a:ext uri="{FF2B5EF4-FFF2-40B4-BE49-F238E27FC236}">
                <a16:creationId xmlns:a16="http://schemas.microsoft.com/office/drawing/2014/main" id="{0AC79E3A-B5DC-4C3C-9FEF-EBCA9E9F98DF}"/>
              </a:ext>
            </a:extLst>
          </p:cNvPr>
          <p:cNvSpPr txBox="1">
            <a:spLocks noChangeArrowheads="1"/>
          </p:cNvSpPr>
          <p:nvPr/>
        </p:nvSpPr>
        <p:spPr bwMode="auto">
          <a:xfrm>
            <a:off x="2743200" y="762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1.  </a:t>
            </a:r>
            <a:r>
              <a:rPr lang="en-US" altLang="en-US" sz="2400" b="1" dirty="0">
                <a:solidFill>
                  <a:srgbClr val="660066"/>
                </a:solidFill>
                <a:latin typeface="Times New Roman" panose="02020603050405020304" pitchFamily="18" charset="0"/>
              </a:rPr>
              <a:t>Prologue and Ascension (1:1-11)</a:t>
            </a:r>
            <a:r>
              <a:rPr lang="en-US" altLang="en-US" sz="2400" dirty="0">
                <a:solidFill>
                  <a:srgbClr val="660066"/>
                </a:solidFill>
                <a:latin typeface="Times New Roman" panose="02020603050405020304" pitchFamily="18" charset="0"/>
              </a:rPr>
              <a:t>:</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Post-resurrection appearances … ;</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 ... visible ascension into heaven;</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Matthias chosen to replace Judas Iscariot (1.12-26);</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Luke’s understanding of an </a:t>
            </a:r>
            <a:r>
              <a:rPr lang="en-US" altLang="en-US" sz="2400" b="1" dirty="0">
                <a:solidFill>
                  <a:srgbClr val="660066"/>
                </a:solidFill>
                <a:latin typeface="Times New Roman" panose="02020603050405020304" pitchFamily="18" charset="0"/>
              </a:rPr>
              <a:t>Apostle</a:t>
            </a:r>
            <a:r>
              <a:rPr lang="en-US" altLang="en-US" sz="2400" dirty="0">
                <a:solidFill>
                  <a:srgbClr val="660066"/>
                </a:solidFill>
                <a:latin typeface="Times New Roman" panose="02020603050405020304" pitchFamily="18" charset="0"/>
              </a:rPr>
              <a:t>: see 1.21-22;</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t>
            </a:r>
            <a:r>
              <a:rPr lang="en-US" altLang="en-US" sz="2400" i="1" dirty="0">
                <a:solidFill>
                  <a:srgbClr val="660066"/>
                </a:solidFill>
                <a:latin typeface="Times New Roman" panose="02020603050405020304" pitchFamily="18" charset="0"/>
              </a:rPr>
              <a:t>Note: </a:t>
            </a:r>
            <a:r>
              <a:rPr lang="en-US" altLang="en-US" sz="2400" dirty="0">
                <a:solidFill>
                  <a:srgbClr val="660066"/>
                </a:solidFill>
                <a:latin typeface="Times New Roman" panose="02020603050405020304" pitchFamily="18" charset="0"/>
              </a:rPr>
              <a:t>Saul (later Paul) meets those qualifications Acts 9 when Christ appeared to him while on the Damascus Road.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3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3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25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3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3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3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2530">
                                            <p:txEl>
                                              <p:pRg st="5" end="5"/>
                                            </p:txEl>
                                          </p:spTgt>
                                        </p:tgtEl>
                                        <p:attrNameLst>
                                          <p:attrName>style.visibility</p:attrName>
                                        </p:attrNameLst>
                                      </p:cBhvr>
                                      <p:to>
                                        <p:strVal val="visible"/>
                                      </p:to>
                                    </p:set>
                                    <p:anim calcmode="lin" valueType="num">
                                      <p:cBhvr additive="base">
                                        <p:cTn id="37" dur="3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Day of Pentecost</a:t>
            </a:r>
          </a:p>
        </p:txBody>
      </p:sp>
      <p:sp>
        <p:nvSpPr>
          <p:cNvPr id="3" name="Content Placeholder 2"/>
          <p:cNvSpPr>
            <a:spLocks noGrp="1"/>
          </p:cNvSpPr>
          <p:nvPr>
            <p:ph idx="1"/>
          </p:nvPr>
        </p:nvSpPr>
        <p:spPr/>
        <p:txBody>
          <a:bodyPr>
            <a:normAutofit fontScale="92500" lnSpcReduction="10000"/>
          </a:bodyPr>
          <a:lstStyle/>
          <a:p>
            <a:r>
              <a:rPr lang="en-US" dirty="0"/>
              <a:t>It had various names in the Old Testament</a:t>
            </a:r>
          </a:p>
          <a:p>
            <a:pPr lvl="1"/>
            <a:r>
              <a:rPr lang="en-US" dirty="0"/>
              <a:t>The Feast of Weeks (Ex. 34:22; Deut. 16:10)</a:t>
            </a:r>
          </a:p>
          <a:p>
            <a:pPr lvl="1"/>
            <a:r>
              <a:rPr lang="en-US" dirty="0"/>
              <a:t>The Feast of Harvest (Ex. 23:16)</a:t>
            </a:r>
          </a:p>
          <a:p>
            <a:pPr lvl="1"/>
            <a:r>
              <a:rPr lang="en-US" dirty="0"/>
              <a:t>The Feast of </a:t>
            </a:r>
            <a:r>
              <a:rPr lang="en-US" dirty="0" err="1"/>
              <a:t>Firstfruits</a:t>
            </a:r>
            <a:r>
              <a:rPr lang="en-US" dirty="0"/>
              <a:t> (Ex. 23:16; Lev. 23:17; Num. 28:26)</a:t>
            </a:r>
          </a:p>
          <a:p>
            <a:r>
              <a:rPr lang="en-US" dirty="0"/>
              <a:t>“Pentecost” was the Greek name given to the feast </a:t>
            </a:r>
          </a:p>
          <a:p>
            <a:pPr lvl="1"/>
            <a:r>
              <a:rPr lang="en-US" dirty="0"/>
              <a:t>“Pentecost” means “fiftieth”</a:t>
            </a:r>
          </a:p>
          <a:p>
            <a:pPr lvl="1"/>
            <a:r>
              <a:rPr lang="en-US" dirty="0"/>
              <a:t>Pentecost always came 50 days after Passover (Lev. 23:15-16)</a:t>
            </a:r>
          </a:p>
          <a:p>
            <a:r>
              <a:rPr lang="en-US" dirty="0"/>
              <a:t>The day of Pentecost was a special day to the Jews</a:t>
            </a:r>
          </a:p>
          <a:p>
            <a:pPr lvl="1"/>
            <a:r>
              <a:rPr lang="en-US" dirty="0"/>
              <a:t>All Jewish males were to gather in Jerusalem (Deut. 16:16)</a:t>
            </a:r>
          </a:p>
          <a:p>
            <a:pPr lvl="1"/>
            <a:r>
              <a:rPr lang="en-US" dirty="0"/>
              <a:t>They were to make a freewill offering (Deut. 16:10, 16-17; Prov. 3:9)</a:t>
            </a:r>
          </a:p>
          <a:p>
            <a:pPr lvl="1"/>
            <a:r>
              <a:rPr lang="en-US" dirty="0"/>
              <a:t>A day of “holy convocation” with “no customary work” (Num. 28:26)</a:t>
            </a:r>
          </a:p>
          <a:p>
            <a:pPr lvl="1"/>
            <a:r>
              <a:rPr lang="en-US" dirty="0"/>
              <a:t>Special to this day was the wave offering (Lev. 23:15-20)</a:t>
            </a:r>
          </a:p>
        </p:txBody>
      </p:sp>
    </p:spTree>
    <p:extLst>
      <p:ext uri="{BB962C8B-B14F-4D97-AF65-F5344CB8AC3E}">
        <p14:creationId xmlns:p14="http://schemas.microsoft.com/office/powerpoint/2010/main" val="3524474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500"/>
                                        <p:tgtEl>
                                          <p:spTgt spid="3">
                                            <p:txEl>
                                              <p:pRg st="4" end="4"/>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left)">
                                      <p:cBhvr>
                                        <p:cTn id="33" dur="500"/>
                                        <p:tgtEl>
                                          <p:spTgt spid="3">
                                            <p:txEl>
                                              <p:pRg st="5" end="5"/>
                                            </p:txEl>
                                          </p:spTgt>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left)">
                                      <p:cBhvr>
                                        <p:cTn id="46" dur="500"/>
                                        <p:tgtEl>
                                          <p:spTgt spid="3">
                                            <p:txEl>
                                              <p:pRg st="8" end="8"/>
                                            </p:txEl>
                                          </p:spTgt>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ipe(left)">
                                      <p:cBhvr>
                                        <p:cTn id="50" dur="500"/>
                                        <p:tgtEl>
                                          <p:spTgt spid="3">
                                            <p:txEl>
                                              <p:pRg st="9" end="9"/>
                                            </p:txEl>
                                          </p:spTgt>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wipe(left)">
                                      <p:cBhvr>
                                        <p:cTn id="54" dur="500"/>
                                        <p:tgtEl>
                                          <p:spTgt spid="3">
                                            <p:txEl>
                                              <p:pRg st="10" end="10"/>
                                            </p:txEl>
                                          </p:spTgt>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wipe(left)">
                                      <p:cBhvr>
                                        <p:cTn id="5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948" y="1512916"/>
            <a:ext cx="8790477" cy="731520"/>
          </a:xfrm>
        </p:spPr>
        <p:txBody>
          <a:bodyPr>
            <a:normAutofit/>
          </a:bodyPr>
          <a:lstStyle/>
          <a:p>
            <a:r>
              <a:rPr lang="en-US" dirty="0"/>
              <a:t>“When the day of Pentecost had fully come”</a:t>
            </a:r>
          </a:p>
        </p:txBody>
      </p:sp>
      <p:sp>
        <p:nvSpPr>
          <p:cNvPr id="3" name="Content Placeholder 2"/>
          <p:cNvSpPr>
            <a:spLocks noGrp="1"/>
          </p:cNvSpPr>
          <p:nvPr>
            <p:ph idx="1"/>
          </p:nvPr>
        </p:nvSpPr>
        <p:spPr/>
        <p:txBody>
          <a:bodyPr>
            <a:normAutofit/>
          </a:bodyPr>
          <a:lstStyle/>
          <a:p>
            <a:r>
              <a:rPr lang="en-US" dirty="0"/>
              <a:t>“Had fully come” literally means “was being fulfilled.”</a:t>
            </a:r>
          </a:p>
          <a:p>
            <a:pPr lvl="1"/>
            <a:r>
              <a:rPr lang="en-US" dirty="0"/>
              <a:t>This day of Pentecost was special and intentional.</a:t>
            </a:r>
          </a:p>
          <a:p>
            <a:pPr lvl="1"/>
            <a:r>
              <a:rPr lang="en-US" dirty="0"/>
              <a:t>History was finally arriving at a point in time.</a:t>
            </a:r>
          </a:p>
          <a:p>
            <a:pPr lvl="1"/>
            <a:r>
              <a:rPr lang="en-US" dirty="0"/>
              <a:t>God made this Pentecost the focal point of history (cf. Gal. 4:4).</a:t>
            </a:r>
          </a:p>
          <a:p>
            <a:r>
              <a:rPr lang="en-US" dirty="0"/>
              <a:t>There were large crowds gathered in Jerusalem for this special day.</a:t>
            </a:r>
          </a:p>
          <a:p>
            <a:pPr lvl="1"/>
            <a:r>
              <a:rPr lang="en-US" dirty="0"/>
              <a:t>Pentecost was one of the three annual feasts which Jewish males were required to attend (Deut. 16:16).</a:t>
            </a:r>
          </a:p>
          <a:p>
            <a:pPr lvl="1"/>
            <a:r>
              <a:rPr lang="en-US" dirty="0"/>
              <a:t>“There were dwelling in Jerusalem Jews, devout men, from every nation under heaven” (Acts 2:5).</a:t>
            </a:r>
          </a:p>
          <a:p>
            <a:pPr lvl="1"/>
            <a:r>
              <a:rPr lang="en-US" dirty="0"/>
              <a:t>It was the perfect day, time and setting for God to fulfill His grand purpose (cf. Eph. 3:10-11)</a:t>
            </a:r>
          </a:p>
        </p:txBody>
      </p:sp>
    </p:spTree>
    <p:extLst>
      <p:ext uri="{BB962C8B-B14F-4D97-AF65-F5344CB8AC3E}">
        <p14:creationId xmlns:p14="http://schemas.microsoft.com/office/powerpoint/2010/main" val="14657565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500"/>
                                        <p:tgtEl>
                                          <p:spTgt spid="3">
                                            <p:txEl>
                                              <p:pRg st="4" end="4"/>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left)">
                                      <p:cBhvr>
                                        <p:cTn id="33" dur="500"/>
                                        <p:tgtEl>
                                          <p:spTgt spid="3">
                                            <p:txEl>
                                              <p:pRg st="5" end="5"/>
                                            </p:txEl>
                                          </p:spTgt>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ipe(left)">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948" y="1512916"/>
            <a:ext cx="8790477" cy="731520"/>
          </a:xfrm>
        </p:spPr>
        <p:txBody>
          <a:bodyPr>
            <a:normAutofit/>
          </a:bodyPr>
          <a:lstStyle/>
          <a:p>
            <a:r>
              <a:rPr lang="en-US" dirty="0"/>
              <a:t>“When the day of Pentecost had fully come”</a:t>
            </a:r>
          </a:p>
        </p:txBody>
      </p:sp>
      <p:sp>
        <p:nvSpPr>
          <p:cNvPr id="3" name="Content Placeholder 2"/>
          <p:cNvSpPr>
            <a:spLocks noGrp="1"/>
          </p:cNvSpPr>
          <p:nvPr>
            <p:ph idx="1"/>
          </p:nvPr>
        </p:nvSpPr>
        <p:spPr/>
        <p:txBody>
          <a:bodyPr>
            <a:normAutofit lnSpcReduction="10000"/>
          </a:bodyPr>
          <a:lstStyle/>
          <a:p>
            <a:r>
              <a:rPr lang="en-US" dirty="0"/>
              <a:t>Pentecost was always the first day of the week (Lev. 23:15-16)</a:t>
            </a:r>
          </a:p>
          <a:p>
            <a:pPr lvl="1"/>
            <a:r>
              <a:rPr lang="en-US" dirty="0"/>
              <a:t>Sunday took on and sustains a special meaning to Christians</a:t>
            </a:r>
          </a:p>
          <a:p>
            <a:pPr lvl="2"/>
            <a:r>
              <a:rPr lang="en-US" dirty="0"/>
              <a:t>Christ was raised from the dead (John 20:1).</a:t>
            </a:r>
          </a:p>
          <a:p>
            <a:pPr lvl="2"/>
            <a:r>
              <a:rPr lang="en-US" dirty="0"/>
              <a:t>The Lord established His church in Acts 2.</a:t>
            </a:r>
          </a:p>
          <a:p>
            <a:pPr lvl="2"/>
            <a:r>
              <a:rPr lang="en-US" dirty="0"/>
              <a:t>The early Christians always assembled (Acts 20:7).</a:t>
            </a:r>
          </a:p>
          <a:p>
            <a:pPr lvl="1"/>
            <a:r>
              <a:rPr lang="en-US" dirty="0"/>
              <a:t>The Lord had specifically and intentionally chosen this day!</a:t>
            </a:r>
          </a:p>
          <a:p>
            <a:pPr lvl="1"/>
            <a:r>
              <a:rPr lang="en-US" dirty="0"/>
              <a:t>No longer was the Sabbath a holy day (Col. 2:14-17)</a:t>
            </a:r>
          </a:p>
          <a:p>
            <a:r>
              <a:rPr lang="en-US" dirty="0"/>
              <a:t>Interesting parallels between Jewish Pentecost &amp; Christianity</a:t>
            </a:r>
          </a:p>
          <a:p>
            <a:pPr lvl="1"/>
            <a:r>
              <a:rPr lang="en-US" dirty="0"/>
              <a:t>The full harvest of Christ’s work as the Lamb of God came about</a:t>
            </a:r>
          </a:p>
          <a:p>
            <a:pPr lvl="1"/>
            <a:r>
              <a:rPr lang="en-US" dirty="0"/>
              <a:t>The new law/covenant was given and proclaimed</a:t>
            </a:r>
          </a:p>
          <a:p>
            <a:pPr lvl="1"/>
            <a:r>
              <a:rPr lang="en-US" dirty="0"/>
              <a:t>The first “in-gathering” of the gospel harvest occurred</a:t>
            </a:r>
          </a:p>
          <a:p>
            <a:pPr lvl="1"/>
            <a:r>
              <a:rPr lang="en-US" dirty="0"/>
              <a:t>It was a day of joy and gladness</a:t>
            </a:r>
          </a:p>
        </p:txBody>
      </p:sp>
    </p:spTree>
    <p:extLst>
      <p:ext uri="{BB962C8B-B14F-4D97-AF65-F5344CB8AC3E}">
        <p14:creationId xmlns:p14="http://schemas.microsoft.com/office/powerpoint/2010/main" val="2901275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left)">
                                      <p:cBhvr>
                                        <p:cTn id="36" dur="500"/>
                                        <p:tgtEl>
                                          <p:spTgt spid="3">
                                            <p:txEl>
                                              <p:pRg st="7" end="7"/>
                                            </p:txEl>
                                          </p:spTgt>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wipe(left)">
                                      <p:cBhvr>
                                        <p:cTn id="40" dur="500"/>
                                        <p:tgtEl>
                                          <p:spTgt spid="3">
                                            <p:txEl>
                                              <p:pRg st="8" end="8"/>
                                            </p:txEl>
                                          </p:spTgt>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wipe(left)">
                                      <p:cBhvr>
                                        <p:cTn id="44" dur="500"/>
                                        <p:tgtEl>
                                          <p:spTgt spid="3">
                                            <p:txEl>
                                              <p:pRg st="9" end="9"/>
                                            </p:txEl>
                                          </p:spTgt>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wipe(left)">
                                      <p:cBhvr>
                                        <p:cTn id="48" dur="500"/>
                                        <p:tgtEl>
                                          <p:spTgt spid="3">
                                            <p:txEl>
                                              <p:pRg st="10" end="10"/>
                                            </p:txEl>
                                          </p:spTgt>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wipe(left)">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948" y="1512916"/>
            <a:ext cx="8790477" cy="731520"/>
          </a:xfrm>
        </p:spPr>
        <p:txBody>
          <a:bodyPr>
            <a:normAutofit/>
          </a:bodyPr>
          <a:lstStyle/>
          <a:p>
            <a:r>
              <a:rPr lang="en-US" dirty="0"/>
              <a:t>“When the day of Pentecost had fully come”</a:t>
            </a:r>
          </a:p>
        </p:txBody>
      </p:sp>
      <p:sp>
        <p:nvSpPr>
          <p:cNvPr id="3" name="Content Placeholder 2"/>
          <p:cNvSpPr>
            <a:spLocks noGrp="1"/>
          </p:cNvSpPr>
          <p:nvPr>
            <p:ph idx="1"/>
          </p:nvPr>
        </p:nvSpPr>
        <p:spPr/>
        <p:txBody>
          <a:bodyPr>
            <a:normAutofit/>
          </a:bodyPr>
          <a:lstStyle/>
          <a:p>
            <a:r>
              <a:rPr lang="en-US" dirty="0"/>
              <a:t>Peter referred to Pentecost as “the beginning” (11:15):</a:t>
            </a:r>
          </a:p>
          <a:p>
            <a:pPr lvl="1"/>
            <a:r>
              <a:rPr lang="en-US" dirty="0"/>
              <a:t>The promise of the power of the Holy Spirit to the apostles (John 14:26; 15:27; 16:13).</a:t>
            </a:r>
          </a:p>
          <a:p>
            <a:pPr lvl="1"/>
            <a:r>
              <a:rPr lang="en-US" dirty="0"/>
              <a:t>The Great Commission becoming effective (Matt. 28:19-20; Mark 16:15-16; Luke 24:47).</a:t>
            </a:r>
          </a:p>
          <a:p>
            <a:pPr lvl="1"/>
            <a:r>
              <a:rPr lang="en-US" dirty="0"/>
              <a:t>The new covenant (Heb. 8:6-8; 9:15-17; 10:9; 1:1-2).</a:t>
            </a:r>
          </a:p>
          <a:p>
            <a:pPr lvl="1"/>
            <a:r>
              <a:rPr lang="en-US" dirty="0"/>
              <a:t>The preaching of the fullness of the gospel (Acts 2:22-36; 1 Cor. 15:1-4), including the resurrection and deity of Jesus.</a:t>
            </a:r>
          </a:p>
          <a:p>
            <a:pPr lvl="1"/>
            <a:r>
              <a:rPr lang="en-US" dirty="0"/>
              <a:t>Salvation through Jesus Christ according to His conditions (Acts 2:36-41; 4:12; 8:12-13; John 3:3-5).</a:t>
            </a:r>
          </a:p>
          <a:p>
            <a:pPr lvl="1"/>
            <a:r>
              <a:rPr lang="en-US" dirty="0"/>
              <a:t>The church (Acts 2:41, 47; Matt. 16:18-19; Eph. 1:3-23; 2:13-22; Col. 1:13-14).</a:t>
            </a:r>
          </a:p>
        </p:txBody>
      </p:sp>
    </p:spTree>
    <p:extLst>
      <p:ext uri="{BB962C8B-B14F-4D97-AF65-F5344CB8AC3E}">
        <p14:creationId xmlns:p14="http://schemas.microsoft.com/office/powerpoint/2010/main" val="200345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948" y="1512916"/>
            <a:ext cx="8790477" cy="731520"/>
          </a:xfrm>
        </p:spPr>
        <p:txBody>
          <a:bodyPr>
            <a:normAutofit/>
          </a:bodyPr>
          <a:lstStyle/>
          <a:p>
            <a:r>
              <a:rPr lang="en-US" dirty="0"/>
              <a:t>Pentecost Was a Day of Great Things</a:t>
            </a:r>
          </a:p>
        </p:txBody>
      </p:sp>
      <p:sp>
        <p:nvSpPr>
          <p:cNvPr id="3" name="Content Placeholder 2"/>
          <p:cNvSpPr>
            <a:spLocks noGrp="1"/>
          </p:cNvSpPr>
          <p:nvPr>
            <p:ph idx="1"/>
          </p:nvPr>
        </p:nvSpPr>
        <p:spPr/>
        <p:txBody>
          <a:bodyPr>
            <a:normAutofit/>
          </a:bodyPr>
          <a:lstStyle/>
          <a:p>
            <a:r>
              <a:rPr lang="en-US" dirty="0"/>
              <a:t>A Great Day (2:1)</a:t>
            </a:r>
          </a:p>
          <a:p>
            <a:r>
              <a:rPr lang="en-US" dirty="0"/>
              <a:t>A Great Audience (2:5-11)</a:t>
            </a:r>
          </a:p>
          <a:p>
            <a:r>
              <a:rPr lang="en-US" dirty="0"/>
              <a:t>Great Preachers (2:14, 42)</a:t>
            </a:r>
          </a:p>
          <a:p>
            <a:r>
              <a:rPr lang="en-US" dirty="0"/>
              <a:t>A Great Sermon (2:22-36) </a:t>
            </a:r>
          </a:p>
          <a:p>
            <a:r>
              <a:rPr lang="en-US" dirty="0"/>
              <a:t>A Great Question (2:37)</a:t>
            </a:r>
          </a:p>
          <a:p>
            <a:r>
              <a:rPr lang="en-US" dirty="0"/>
              <a:t>A Great Answer (2:38)</a:t>
            </a:r>
          </a:p>
          <a:p>
            <a:r>
              <a:rPr lang="en-US" dirty="0"/>
              <a:t>A Great Response (2:40-46)</a:t>
            </a:r>
          </a:p>
          <a:p>
            <a:r>
              <a:rPr lang="en-US" dirty="0"/>
              <a:t>A Great Result (2:47)</a:t>
            </a:r>
          </a:p>
        </p:txBody>
      </p:sp>
    </p:spTree>
    <p:extLst>
      <p:ext uri="{BB962C8B-B14F-4D97-AF65-F5344CB8AC3E}">
        <p14:creationId xmlns:p14="http://schemas.microsoft.com/office/powerpoint/2010/main" val="243776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left)">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EDE2C-AE8F-42E5-9178-7199569ABF65}"/>
              </a:ext>
            </a:extLst>
          </p:cNvPr>
          <p:cNvPicPr>
            <a:picLocks noChangeAspect="1"/>
          </p:cNvPicPr>
          <p:nvPr/>
        </p:nvPicPr>
        <p:blipFill>
          <a:blip r:embed="rId2"/>
          <a:stretch>
            <a:fillRect/>
          </a:stretch>
        </p:blipFill>
        <p:spPr>
          <a:xfrm>
            <a:off x="492369" y="401934"/>
            <a:ext cx="11183816" cy="6049108"/>
          </a:xfrm>
          <a:prstGeom prst="rect">
            <a:avLst/>
          </a:prstGeom>
        </p:spPr>
      </p:pic>
    </p:spTree>
    <p:extLst>
      <p:ext uri="{BB962C8B-B14F-4D97-AF65-F5344CB8AC3E}">
        <p14:creationId xmlns:p14="http://schemas.microsoft.com/office/powerpoint/2010/main" val="11094494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1" y="1219200"/>
            <a:ext cx="11352377" cy="4876189"/>
          </a:xfrm>
          <a:prstGeom prst="rect">
            <a:avLst/>
          </a:prstGeom>
        </p:spPr>
      </p:pic>
      <p:sp>
        <p:nvSpPr>
          <p:cNvPr id="3" name="TextBox 2"/>
          <p:cNvSpPr txBox="1"/>
          <p:nvPr/>
        </p:nvSpPr>
        <p:spPr>
          <a:xfrm>
            <a:off x="3810000" y="2514600"/>
            <a:ext cx="45720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Jeremiah 50:17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Israel </a:t>
            </a:r>
            <a:r>
              <a:rPr kumimoji="0" lang="en-US" sz="2133" b="0" i="1" u="none" strike="noStrike" kern="1200" cap="none" spc="0" normalizeH="0" baseline="0" noProof="0" dirty="0">
                <a:ln>
                  <a:noFill/>
                </a:ln>
                <a:solidFill>
                  <a:prstClr val="white"/>
                </a:solidFill>
                <a:effectLst/>
                <a:uLnTx/>
                <a:uFillTx/>
                <a:latin typeface="Candara"/>
                <a:ea typeface="+mn-ea"/>
                <a:cs typeface="+mn-cs"/>
              </a:rPr>
              <a:t>is </a:t>
            </a:r>
            <a:r>
              <a:rPr kumimoji="0" lang="en-US" sz="2133" b="0" i="0" u="none" strike="noStrike" kern="1200" cap="none" spc="0" normalizeH="0" baseline="0" noProof="0" dirty="0">
                <a:ln>
                  <a:noFill/>
                </a:ln>
                <a:solidFill>
                  <a:prstClr val="white"/>
                </a:solidFill>
                <a:effectLst/>
                <a:uLnTx/>
                <a:uFillTx/>
                <a:latin typeface="Candara"/>
                <a:ea typeface="+mn-ea"/>
                <a:cs typeface="+mn-cs"/>
              </a:rPr>
              <a:t>a scattered sheep; the lions have driven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away: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first the king of Assyria hath devoured him; </a:t>
            </a:r>
          </a:p>
        </p:txBody>
      </p:sp>
      <p:sp>
        <p:nvSpPr>
          <p:cNvPr id="6" name="TextBox 5">
            <a:extLst>
              <a:ext uri="{FF2B5EF4-FFF2-40B4-BE49-F238E27FC236}">
                <a16:creationId xmlns:a16="http://schemas.microsoft.com/office/drawing/2014/main" id="{62F329D8-CD66-4B50-BB1F-A2258061A189}"/>
              </a:ext>
            </a:extLst>
          </p:cNvPr>
          <p:cNvSpPr txBox="1"/>
          <p:nvPr/>
        </p:nvSpPr>
        <p:spPr>
          <a:xfrm>
            <a:off x="711200" y="2209801"/>
            <a:ext cx="2336800" cy="282077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
                <a:srgbClr val="C6E7FC">
                  <a:lumMod val="75000"/>
                </a:srgbClr>
              </a:buClr>
              <a:buSzPct val="70000"/>
              <a:buFontTx/>
              <a:buNone/>
              <a:tabLst/>
              <a:defRPr/>
            </a:pPr>
            <a:r>
              <a:rPr kumimoji="0" lang="en-US" sz="2133" b="0" i="0" u="none" strike="noStrike" kern="1200" cap="none" spc="0" normalizeH="0" baseline="0" noProof="0" dirty="0">
                <a:ln>
                  <a:noFill/>
                </a:ln>
                <a:solidFill>
                  <a:prstClr val="white"/>
                </a:solidFill>
                <a:effectLst/>
                <a:uLnTx/>
                <a:uFillTx/>
                <a:latin typeface="Candara"/>
                <a:ea typeface="Tahoma" panose="020B0604030504040204" pitchFamily="34" charset="0"/>
                <a:cs typeface="Tahoma" panose="020B0604030504040204" pitchFamily="34" charset="0"/>
              </a:rPr>
              <a:t>The words were prophetic.</a:t>
            </a:r>
          </a:p>
          <a:p>
            <a:pPr marL="0" marR="0" lvl="0" indent="0" algn="l" defTabSz="1219170" rtl="0" eaLnBrk="1" fontAlgn="auto" latinLnBrk="0" hangingPunct="1">
              <a:lnSpc>
                <a:spcPct val="100000"/>
              </a:lnSpc>
              <a:spcBef>
                <a:spcPts val="800"/>
              </a:spcBef>
              <a:spcAft>
                <a:spcPts val="0"/>
              </a:spcAft>
              <a:buClr>
                <a:srgbClr val="C6E7FC">
                  <a:lumMod val="75000"/>
                </a:srgbClr>
              </a:buClr>
              <a:buSzPct val="70000"/>
              <a:buFontTx/>
              <a:buNone/>
              <a:tabLst/>
              <a:defRPr/>
            </a:pPr>
            <a:r>
              <a:rPr kumimoji="0" lang="en-US" sz="2133" b="0" i="0" u="none" strike="noStrike" kern="1200" cap="none" spc="0" normalizeH="0" baseline="0" noProof="0" dirty="0">
                <a:ln>
                  <a:noFill/>
                </a:ln>
                <a:solidFill>
                  <a:prstClr val="white"/>
                </a:solidFill>
                <a:effectLst/>
                <a:uLnTx/>
                <a:uFillTx/>
                <a:latin typeface="Candara"/>
                <a:ea typeface="Tahoma" panose="020B0604030504040204" pitchFamily="34" charset="0"/>
                <a:cs typeface="Tahoma" panose="020B0604030504040204" pitchFamily="34" charset="0"/>
              </a:rPr>
              <a:t>After the kingdom divided, there was a great scattering  of the Jews from their homeland.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Rectangle 3">
            <a:extLst>
              <a:ext uri="{FF2B5EF4-FFF2-40B4-BE49-F238E27FC236}">
                <a16:creationId xmlns:a16="http://schemas.microsoft.com/office/drawing/2014/main" id="{57D0D187-A515-45FC-98CE-43055E6EA07E}"/>
              </a:ext>
            </a:extLst>
          </p:cNvPr>
          <p:cNvSpPr/>
          <p:nvPr/>
        </p:nvSpPr>
        <p:spPr>
          <a:xfrm>
            <a:off x="426721" y="67377"/>
            <a:ext cx="11470104" cy="1200329"/>
          </a:xfrm>
          <a:prstGeom prst="rect">
            <a:avLst/>
          </a:prstGeom>
          <a:noFill/>
        </p:spPr>
        <p:txBody>
          <a:bodyPr wrap="square" lIns="91440" tIns="45720" rIns="91440" bIns="45720">
            <a:spAutoFit/>
          </a:bodyPr>
          <a:lstStyle/>
          <a:p>
            <a:pPr algn="ctr"/>
            <a:r>
              <a:rPr lang="en-U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Global Scattering</a:t>
            </a:r>
            <a:endParaRPr lang="en-US" sz="7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841326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1" y="1219200"/>
            <a:ext cx="11352377" cy="4876189"/>
          </a:xfrm>
          <a:prstGeom prst="rect">
            <a:avLst/>
          </a:prstGeom>
        </p:spPr>
      </p:pic>
      <p:sp>
        <p:nvSpPr>
          <p:cNvPr id="3" name="TextBox 2"/>
          <p:cNvSpPr txBox="1"/>
          <p:nvPr/>
        </p:nvSpPr>
        <p:spPr>
          <a:xfrm>
            <a:off x="3810000" y="2514600"/>
            <a:ext cx="45720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Jeremiah 50:17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Israel </a:t>
            </a:r>
            <a:r>
              <a:rPr kumimoji="0" lang="en-US" sz="2133" b="0" i="1" u="none" strike="noStrike" kern="1200" cap="none" spc="0" normalizeH="0" baseline="0" noProof="0" dirty="0">
                <a:ln>
                  <a:noFill/>
                </a:ln>
                <a:solidFill>
                  <a:prstClr val="white"/>
                </a:solidFill>
                <a:effectLst/>
                <a:uLnTx/>
                <a:uFillTx/>
                <a:latin typeface="Candara"/>
                <a:ea typeface="+mn-ea"/>
                <a:cs typeface="+mn-cs"/>
              </a:rPr>
              <a:t>is </a:t>
            </a:r>
            <a:r>
              <a:rPr kumimoji="0" lang="en-US" sz="2133" b="0" i="0" u="none" strike="noStrike" kern="1200" cap="none" spc="0" normalizeH="0" baseline="0" noProof="0" dirty="0">
                <a:ln>
                  <a:noFill/>
                </a:ln>
                <a:solidFill>
                  <a:prstClr val="white"/>
                </a:solidFill>
                <a:effectLst/>
                <a:uLnTx/>
                <a:uFillTx/>
                <a:latin typeface="Candara"/>
                <a:ea typeface="+mn-ea"/>
                <a:cs typeface="+mn-cs"/>
              </a:rPr>
              <a:t>a scattered sheep; the lions have driven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away: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first the king of Assyria hath devoured him; </a:t>
            </a:r>
          </a:p>
        </p:txBody>
      </p:sp>
      <p:sp>
        <p:nvSpPr>
          <p:cNvPr id="5" name="TextBox 4"/>
          <p:cNvSpPr txBox="1"/>
          <p:nvPr/>
        </p:nvSpPr>
        <p:spPr>
          <a:xfrm>
            <a:off x="731520" y="2194560"/>
            <a:ext cx="23368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The northern kingdom of Israel was first to fall.</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0897879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77" cy="4876189"/>
          </a:xfrm>
          <a:prstGeom prst="rect">
            <a:avLst/>
          </a:prstGeom>
        </p:spPr>
      </p:pic>
      <p:sp>
        <p:nvSpPr>
          <p:cNvPr id="3" name="TextBox 2"/>
          <p:cNvSpPr txBox="1"/>
          <p:nvPr/>
        </p:nvSpPr>
        <p:spPr>
          <a:xfrm>
            <a:off x="3810000" y="2514600"/>
            <a:ext cx="45720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Jeremiah 50:17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Israel </a:t>
            </a:r>
            <a:r>
              <a:rPr kumimoji="0" lang="en-US" sz="2133" b="0" i="1" u="none" strike="noStrike" kern="1200" cap="none" spc="0" normalizeH="0" baseline="0" noProof="0" dirty="0">
                <a:ln>
                  <a:noFill/>
                </a:ln>
                <a:solidFill>
                  <a:prstClr val="white"/>
                </a:solidFill>
                <a:effectLst/>
                <a:uLnTx/>
                <a:uFillTx/>
                <a:latin typeface="Candara"/>
                <a:ea typeface="+mn-ea"/>
                <a:cs typeface="+mn-cs"/>
              </a:rPr>
              <a:t>is </a:t>
            </a:r>
            <a:r>
              <a:rPr kumimoji="0" lang="en-US" sz="2133" b="0" i="0" u="none" strike="noStrike" kern="1200" cap="none" spc="0" normalizeH="0" baseline="0" noProof="0" dirty="0">
                <a:ln>
                  <a:noFill/>
                </a:ln>
                <a:solidFill>
                  <a:prstClr val="white"/>
                </a:solidFill>
                <a:effectLst/>
                <a:uLnTx/>
                <a:uFillTx/>
                <a:latin typeface="Candara"/>
                <a:ea typeface="+mn-ea"/>
                <a:cs typeface="+mn-cs"/>
              </a:rPr>
              <a:t>a scattered sheep; the lions have driven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away: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first the king of Assyria hath devoured him; </a:t>
            </a:r>
          </a:p>
        </p:txBody>
      </p:sp>
      <p:sp>
        <p:nvSpPr>
          <p:cNvPr id="5" name="TextBox 4"/>
          <p:cNvSpPr txBox="1"/>
          <p:nvPr/>
        </p:nvSpPr>
        <p:spPr>
          <a:xfrm>
            <a:off x="731520" y="2194560"/>
            <a:ext cx="23368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The northern kingdom of Israel was first to fall.</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483033009"/>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77" cy="4876189"/>
          </a:xfrm>
          <a:prstGeom prst="rect">
            <a:avLst/>
          </a:prstGeom>
        </p:spPr>
      </p:pic>
      <p:sp>
        <p:nvSpPr>
          <p:cNvPr id="3" name="TextBox 2"/>
          <p:cNvSpPr txBox="1"/>
          <p:nvPr/>
        </p:nvSpPr>
        <p:spPr>
          <a:xfrm>
            <a:off x="3810000" y="2514600"/>
            <a:ext cx="45720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Jeremiah 50:17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Israel </a:t>
            </a:r>
            <a:r>
              <a:rPr kumimoji="0" lang="en-US" sz="2133" b="0" i="1" u="none" strike="noStrike" kern="1200" cap="none" spc="0" normalizeH="0" baseline="0" noProof="0" dirty="0">
                <a:ln>
                  <a:noFill/>
                </a:ln>
                <a:solidFill>
                  <a:prstClr val="white"/>
                </a:solidFill>
                <a:effectLst/>
                <a:uLnTx/>
                <a:uFillTx/>
                <a:latin typeface="Candara"/>
                <a:ea typeface="+mn-ea"/>
                <a:cs typeface="+mn-cs"/>
              </a:rPr>
              <a:t>is </a:t>
            </a:r>
            <a:r>
              <a:rPr kumimoji="0" lang="en-US" sz="2133" b="0" i="0" u="none" strike="noStrike" kern="1200" cap="none" spc="0" normalizeH="0" baseline="0" noProof="0" dirty="0">
                <a:ln>
                  <a:noFill/>
                </a:ln>
                <a:solidFill>
                  <a:prstClr val="white"/>
                </a:solidFill>
                <a:effectLst/>
                <a:uLnTx/>
                <a:uFillTx/>
                <a:latin typeface="Candara"/>
                <a:ea typeface="+mn-ea"/>
                <a:cs typeface="+mn-cs"/>
              </a:rPr>
              <a:t>a scattered sheep; the lions have driven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away: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first the king of Assyria hath devoured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last this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Nebuchadrezzar</a:t>
            </a:r>
            <a:r>
              <a:rPr kumimoji="0" lang="en-US" sz="2133" b="0" i="0" u="none" strike="noStrike" kern="1200" cap="none" spc="0" normalizeH="0" baseline="0" noProof="0" dirty="0">
                <a:ln>
                  <a:noFill/>
                </a:ln>
                <a:solidFill>
                  <a:prstClr val="white"/>
                </a:solidFill>
                <a:effectLst/>
                <a:uLnTx/>
                <a:uFillTx/>
                <a:latin typeface="Candara"/>
                <a:ea typeface="+mn-ea"/>
                <a:cs typeface="+mn-cs"/>
              </a:rPr>
              <a:t> king of Babylon hath broken his bones.</a:t>
            </a:r>
          </a:p>
        </p:txBody>
      </p:sp>
      <p:sp>
        <p:nvSpPr>
          <p:cNvPr id="5" name="TextBox 4"/>
          <p:cNvSpPr txBox="1"/>
          <p:nvPr/>
        </p:nvSpPr>
        <p:spPr>
          <a:xfrm>
            <a:off x="731520" y="2194561"/>
            <a:ext cx="23368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The northern kingdom of Israel was first to fall.</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The southern kingdom of Judah fell not long after.</a:t>
            </a:r>
          </a:p>
        </p:txBody>
      </p:sp>
    </p:spTree>
    <p:extLst>
      <p:ext uri="{BB962C8B-B14F-4D97-AF65-F5344CB8AC3E}">
        <p14:creationId xmlns:p14="http://schemas.microsoft.com/office/powerpoint/2010/main" val="37388837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E5E0E-8BEF-4B7F-954C-F4D424334543}"/>
              </a:ext>
            </a:extLst>
          </p:cNvPr>
          <p:cNvSpPr>
            <a:spLocks noGrp="1"/>
          </p:cNvSpPr>
          <p:nvPr>
            <p:ph type="sldNum" sz="quarter" idx="12"/>
          </p:nvPr>
        </p:nvSpPr>
        <p:spPr/>
        <p:txBody>
          <a:bodyPr/>
          <a:lstStyle/>
          <a:p>
            <a:pPr eaLnBrk="0" fontAlgn="base" hangingPunct="0">
              <a:spcAft>
                <a:spcPct val="0"/>
              </a:spcAft>
            </a:pPr>
            <a:fld id="{0F40C27B-4D56-4B2D-8B2A-F54DEEF4F452}" type="slidenum">
              <a:rPr lang="en-US" altLang="en-US">
                <a:solidFill>
                  <a:srgbClr val="660066"/>
                </a:solidFill>
                <a:latin typeface="Impact"/>
              </a:rPr>
              <a:pPr eaLnBrk="0" fontAlgn="base" hangingPunct="0">
                <a:spcAft>
                  <a:spcPct val="0"/>
                </a:spcAft>
              </a:pPr>
              <a:t>12</a:t>
            </a:fld>
            <a:endParaRPr lang="en-US" altLang="en-US">
              <a:solidFill>
                <a:srgbClr val="660066"/>
              </a:solidFill>
              <a:latin typeface="Impact"/>
            </a:endParaRPr>
          </a:p>
        </p:txBody>
      </p:sp>
      <p:sp>
        <p:nvSpPr>
          <p:cNvPr id="25602" name="Text Box 2">
            <a:extLst>
              <a:ext uri="{FF2B5EF4-FFF2-40B4-BE49-F238E27FC236}">
                <a16:creationId xmlns:a16="http://schemas.microsoft.com/office/drawing/2014/main" id="{DFD2E256-4698-4F73-8459-52FFDD7C5102}"/>
              </a:ext>
            </a:extLst>
          </p:cNvPr>
          <p:cNvSpPr txBox="1">
            <a:spLocks noChangeArrowheads="1"/>
          </p:cNvSpPr>
          <p:nvPr/>
        </p:nvSpPr>
        <p:spPr bwMode="auto">
          <a:xfrm>
            <a:off x="2743200" y="6858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660066"/>
                </a:solidFill>
                <a:latin typeface="Times New Roman" panose="02020603050405020304" pitchFamily="18" charset="0"/>
              </a:rPr>
              <a:t>2.  </a:t>
            </a:r>
            <a:r>
              <a:rPr lang="en-US" altLang="en-US" sz="2400" b="1">
                <a:solidFill>
                  <a:srgbClr val="660066"/>
                </a:solidFill>
                <a:latin typeface="Times New Roman" panose="02020603050405020304" pitchFamily="18" charset="0"/>
              </a:rPr>
              <a:t>Founding of the Jerusalem Church - the role of the Holy Spirit</a:t>
            </a:r>
            <a:r>
              <a:rPr lang="en-US" altLang="en-US" sz="2400">
                <a:solidFill>
                  <a:srgbClr val="660066"/>
                </a:solidFill>
                <a:latin typeface="Times New Roman" panose="02020603050405020304" pitchFamily="18" charset="0"/>
              </a:rPr>
              <a:t> (2.12-2.47):</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The Jerusalem Church increases in numbers by means of divine power;</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The work of the Holy Spirit, e.g., </a:t>
            </a:r>
            <a:r>
              <a:rPr lang="en-US" altLang="en-US" sz="2400" b="1">
                <a:solidFill>
                  <a:srgbClr val="660066"/>
                </a:solidFill>
                <a:latin typeface="Times New Roman" panose="02020603050405020304" pitchFamily="18" charset="0"/>
              </a:rPr>
              <a:t>Glossolalia</a:t>
            </a:r>
            <a:r>
              <a:rPr lang="en-US" altLang="en-US" sz="2400">
                <a:solidFill>
                  <a:srgbClr val="660066"/>
                </a:solidFill>
                <a:latin typeface="Times New Roman" panose="02020603050405020304" pitchFamily="18" charset="0"/>
              </a:rPr>
              <a:t> (2.1-24; see Joel 2.28-32);</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Peter’s speech interprets the meaning of </a:t>
            </a:r>
            <a:r>
              <a:rPr lang="en-US" altLang="en-US" sz="2400" b="1">
                <a:solidFill>
                  <a:srgbClr val="660066"/>
                </a:solidFill>
                <a:latin typeface="Times New Roman" panose="02020603050405020304" pitchFamily="18" charset="0"/>
              </a:rPr>
              <a:t>Pentecost</a:t>
            </a:r>
            <a:r>
              <a:rPr lang="en-US" altLang="en-US" sz="2400">
                <a:solidFill>
                  <a:srgbClr val="660066"/>
                </a:solidFill>
                <a:latin typeface="Times New Roman" panose="02020603050405020304" pitchFamily="18" charset="0"/>
              </a:rPr>
              <a:t>;</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The character of the Jerusalem Church (2.43-45; 4.32-35);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3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5602">
                                            <p:txEl>
                                              <p:pRg st="1" end="1"/>
                                            </p:txEl>
                                          </p:spTgt>
                                        </p:tgtEl>
                                        <p:attrNameLst>
                                          <p:attrName>style.visibility</p:attrName>
                                        </p:attrNameLst>
                                      </p:cBhvr>
                                      <p:to>
                                        <p:strVal val="visible"/>
                                      </p:to>
                                    </p:set>
                                    <p:anim calcmode="lin" valueType="num">
                                      <p:cBhvr additive="base">
                                        <p:cTn id="13" dur="300" fill="hold"/>
                                        <p:tgtEl>
                                          <p:spTgt spid="2560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56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2">
                                            <p:txEl>
                                              <p:pRg st="2" end="2"/>
                                            </p:txEl>
                                          </p:spTgt>
                                        </p:tgtEl>
                                        <p:attrNameLst>
                                          <p:attrName>style.visibility</p:attrName>
                                        </p:attrNameLst>
                                      </p:cBhvr>
                                      <p:to>
                                        <p:strVal val="visible"/>
                                      </p:to>
                                    </p:set>
                                    <p:anim calcmode="lin" valueType="num">
                                      <p:cBhvr additive="base">
                                        <p:cTn id="19" dur="3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5602">
                                            <p:txEl>
                                              <p:pRg st="3" end="3"/>
                                            </p:txEl>
                                          </p:spTgt>
                                        </p:tgtEl>
                                        <p:attrNameLst>
                                          <p:attrName>style.visibility</p:attrName>
                                        </p:attrNameLst>
                                      </p:cBhvr>
                                      <p:to>
                                        <p:strVal val="visible"/>
                                      </p:to>
                                    </p:set>
                                    <p:anim calcmode="lin" valueType="num">
                                      <p:cBhvr additive="base">
                                        <p:cTn id="25" dur="300" fill="hold"/>
                                        <p:tgtEl>
                                          <p:spTgt spid="2560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56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5602">
                                            <p:txEl>
                                              <p:pRg st="4" end="4"/>
                                            </p:txEl>
                                          </p:spTgt>
                                        </p:tgtEl>
                                        <p:attrNameLst>
                                          <p:attrName>style.visibility</p:attrName>
                                        </p:attrNameLst>
                                      </p:cBhvr>
                                      <p:to>
                                        <p:strVal val="visible"/>
                                      </p:to>
                                    </p:set>
                                    <p:anim calcmode="lin" valueType="num">
                                      <p:cBhvr additive="base">
                                        <p:cTn id="31" dur="3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77" cy="4876189"/>
          </a:xfrm>
          <a:prstGeom prst="rect">
            <a:avLst/>
          </a:prstGeom>
        </p:spPr>
      </p:pic>
      <p:sp>
        <p:nvSpPr>
          <p:cNvPr id="3" name="TextBox 2"/>
          <p:cNvSpPr txBox="1"/>
          <p:nvPr/>
        </p:nvSpPr>
        <p:spPr>
          <a:xfrm>
            <a:off x="3810000" y="2514600"/>
            <a:ext cx="45720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Jeremiah 50:17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Israel </a:t>
            </a:r>
            <a:r>
              <a:rPr kumimoji="0" lang="en-US" sz="2133" b="0" i="1" u="none" strike="noStrike" kern="1200" cap="none" spc="0" normalizeH="0" baseline="0" noProof="0" dirty="0">
                <a:ln>
                  <a:noFill/>
                </a:ln>
                <a:solidFill>
                  <a:prstClr val="white"/>
                </a:solidFill>
                <a:effectLst/>
                <a:uLnTx/>
                <a:uFillTx/>
                <a:latin typeface="Candara"/>
                <a:ea typeface="+mn-ea"/>
                <a:cs typeface="+mn-cs"/>
              </a:rPr>
              <a:t>is </a:t>
            </a:r>
            <a:r>
              <a:rPr kumimoji="0" lang="en-US" sz="2133" b="0" i="0" u="none" strike="noStrike" kern="1200" cap="none" spc="0" normalizeH="0" baseline="0" noProof="0" dirty="0">
                <a:ln>
                  <a:noFill/>
                </a:ln>
                <a:solidFill>
                  <a:prstClr val="white"/>
                </a:solidFill>
                <a:effectLst/>
                <a:uLnTx/>
                <a:uFillTx/>
                <a:latin typeface="Candara"/>
                <a:ea typeface="+mn-ea"/>
                <a:cs typeface="+mn-cs"/>
              </a:rPr>
              <a:t>a scattered sheep; the lions have driven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away: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first the king of Assyria hath devoured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last this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Nebuchadrezzar</a:t>
            </a:r>
            <a:r>
              <a:rPr kumimoji="0" lang="en-US" sz="2133" b="0" i="0" u="none" strike="noStrike" kern="1200" cap="none" spc="0" normalizeH="0" baseline="0" noProof="0" dirty="0">
                <a:ln>
                  <a:noFill/>
                </a:ln>
                <a:solidFill>
                  <a:prstClr val="white"/>
                </a:solidFill>
                <a:effectLst/>
                <a:uLnTx/>
                <a:uFillTx/>
                <a:latin typeface="Candara"/>
                <a:ea typeface="+mn-ea"/>
                <a:cs typeface="+mn-cs"/>
              </a:rPr>
              <a:t> king of Babylon hath broken his bones.</a:t>
            </a:r>
          </a:p>
        </p:txBody>
      </p:sp>
      <p:sp>
        <p:nvSpPr>
          <p:cNvPr id="5" name="TextBox 4"/>
          <p:cNvSpPr txBox="1"/>
          <p:nvPr/>
        </p:nvSpPr>
        <p:spPr>
          <a:xfrm>
            <a:off x="731520" y="2194561"/>
            <a:ext cx="23368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The northern kingdom of Israel was first to fall.</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The southern kingdom of Judah fell not long after.</a:t>
            </a:r>
          </a:p>
        </p:txBody>
      </p:sp>
    </p:spTree>
    <p:extLst>
      <p:ext uri="{BB962C8B-B14F-4D97-AF65-F5344CB8AC3E}">
        <p14:creationId xmlns:p14="http://schemas.microsoft.com/office/powerpoint/2010/main" val="2138856214"/>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77" cy="4876189"/>
          </a:xfrm>
          <a:prstGeom prst="rect">
            <a:avLst/>
          </a:prstGeom>
        </p:spPr>
      </p:pic>
      <p:sp>
        <p:nvSpPr>
          <p:cNvPr id="3" name="TextBox 2"/>
          <p:cNvSpPr txBox="1"/>
          <p:nvPr/>
        </p:nvSpPr>
        <p:spPr>
          <a:xfrm>
            <a:off x="3810000" y="2514600"/>
            <a:ext cx="45720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Jeremiah 50:17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Israel </a:t>
            </a:r>
            <a:r>
              <a:rPr kumimoji="0" lang="en-US" sz="2133" b="0" i="1" u="none" strike="noStrike" kern="1200" cap="none" spc="0" normalizeH="0" baseline="0" noProof="0" dirty="0">
                <a:ln>
                  <a:noFill/>
                </a:ln>
                <a:solidFill>
                  <a:prstClr val="white"/>
                </a:solidFill>
                <a:effectLst/>
                <a:uLnTx/>
                <a:uFillTx/>
                <a:latin typeface="Candara"/>
                <a:ea typeface="+mn-ea"/>
                <a:cs typeface="+mn-cs"/>
              </a:rPr>
              <a:t>is </a:t>
            </a:r>
            <a:r>
              <a:rPr kumimoji="0" lang="en-US" sz="2133" b="0" i="0" u="none" strike="noStrike" kern="1200" cap="none" spc="0" normalizeH="0" baseline="0" noProof="0" dirty="0">
                <a:ln>
                  <a:noFill/>
                </a:ln>
                <a:solidFill>
                  <a:prstClr val="white"/>
                </a:solidFill>
                <a:effectLst/>
                <a:uLnTx/>
                <a:uFillTx/>
                <a:latin typeface="Candara"/>
                <a:ea typeface="+mn-ea"/>
                <a:cs typeface="+mn-cs"/>
              </a:rPr>
              <a:t>a scattered sheep; the lions have driven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away: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first the king of Assyria hath devoured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last this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Nebuchadrezzar</a:t>
            </a:r>
            <a:r>
              <a:rPr kumimoji="0" lang="en-US" sz="2133" b="0" i="0" u="none" strike="noStrike" kern="1200" cap="none" spc="0" normalizeH="0" baseline="0" noProof="0" dirty="0">
                <a:ln>
                  <a:noFill/>
                </a:ln>
                <a:solidFill>
                  <a:prstClr val="white"/>
                </a:solidFill>
                <a:effectLst/>
                <a:uLnTx/>
                <a:uFillTx/>
                <a:latin typeface="Candara"/>
                <a:ea typeface="+mn-ea"/>
                <a:cs typeface="+mn-cs"/>
              </a:rPr>
              <a:t> king of Babylon hath broken his bones.</a:t>
            </a:r>
          </a:p>
        </p:txBody>
      </p:sp>
      <p:sp>
        <p:nvSpPr>
          <p:cNvPr id="5" name="TextBox 4"/>
          <p:cNvSpPr txBox="1"/>
          <p:nvPr/>
        </p:nvSpPr>
        <p:spPr>
          <a:xfrm>
            <a:off x="731520" y="2194561"/>
            <a:ext cx="2336800" cy="347723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Some of the Jews did resettle the homeland, but now they were subject to foreign overlords:</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The Babylonians,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Persians,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Greeks,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Romans.</a:t>
            </a:r>
          </a:p>
        </p:txBody>
      </p:sp>
    </p:spTree>
    <p:extLst>
      <p:ext uri="{BB962C8B-B14F-4D97-AF65-F5344CB8AC3E}">
        <p14:creationId xmlns:p14="http://schemas.microsoft.com/office/powerpoint/2010/main" val="15820597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426722" y="1463041"/>
            <a:ext cx="11352380" cy="4876191"/>
          </a:xfrm>
          <a:prstGeom prst="rect">
            <a:avLst/>
          </a:prstGeom>
        </p:spPr>
      </p:pic>
      <p:sp>
        <p:nvSpPr>
          <p:cNvPr id="4" name="TextBox 3"/>
          <p:cNvSpPr txBox="1"/>
          <p:nvPr/>
        </p:nvSpPr>
        <p:spPr>
          <a:xfrm>
            <a:off x="9265920" y="1950721"/>
            <a:ext cx="2316480" cy="347723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9</a:t>
            </a:r>
            <a:r>
              <a:rPr kumimoji="0" lang="en-US" sz="2133" b="0" i="0" u="none" strike="noStrike" kern="1200" cap="none" spc="0" normalizeH="0" baseline="0" noProof="0" dirty="0">
                <a:ln>
                  <a:noFill/>
                </a:ln>
                <a:solidFill>
                  <a:prstClr val="white"/>
                </a:solidFill>
                <a:effectLst/>
                <a:uLnTx/>
                <a:uFillTx/>
                <a:latin typeface="Candara"/>
                <a:ea typeface="+mn-ea"/>
                <a:cs typeface="+mn-cs"/>
              </a:rPr>
              <a:t> Parthians,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Medes,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Elamites,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the dwellers in Mesopotamia,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in Judaea,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Cappadocia,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in Pontus,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Asia,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01" y="3530601"/>
            <a:ext cx="414815" cy="44021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01" y="4106389"/>
            <a:ext cx="414815" cy="440212"/>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01" y="4749801"/>
            <a:ext cx="414815" cy="44021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586" y="4207989"/>
            <a:ext cx="414815" cy="440212"/>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1" y="4648201"/>
            <a:ext cx="414815" cy="440212"/>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986" y="3191989"/>
            <a:ext cx="414815" cy="440212"/>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785589"/>
            <a:ext cx="414815" cy="440212"/>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186" y="3327401"/>
            <a:ext cx="414815" cy="440212"/>
          </a:xfrm>
          <a:prstGeom prst="rect">
            <a:avLst/>
          </a:prstGeom>
        </p:spPr>
      </p:pic>
      <p:sp>
        <p:nvSpPr>
          <p:cNvPr id="6" name="Title 5"/>
          <p:cNvSpPr>
            <a:spLocks noGrp="1"/>
          </p:cNvSpPr>
          <p:nvPr>
            <p:ph type="title"/>
          </p:nvPr>
        </p:nvSpPr>
        <p:spPr/>
        <p:txBody>
          <a:bodyPr>
            <a:normAutofit/>
          </a:bodyPr>
          <a:lstStyle/>
          <a:p>
            <a:r>
              <a:rPr lang="en-US" sz="4267" dirty="0"/>
              <a:t>The Nations of Pentecost (Acts 2:9-11)</a:t>
            </a:r>
          </a:p>
        </p:txBody>
      </p:sp>
    </p:spTree>
    <p:extLst>
      <p:ext uri="{BB962C8B-B14F-4D97-AF65-F5344CB8AC3E}">
        <p14:creationId xmlns:p14="http://schemas.microsoft.com/office/powerpoint/2010/main" val="251880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fade">
                                      <p:cBhvr>
                                        <p:cTn id="50" dur="500"/>
                                        <p:tgtEl>
                                          <p:spTgt spid="4">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500"/>
                                        <p:tgtEl>
                                          <p:spTgt spid="4">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nodeType="withEffect">
                                  <p:stCondLst>
                                    <p:cond delay="0"/>
                                  </p:stCondLst>
                                  <p:childTnLst>
                                    <p:set>
                                      <p:cBhvr>
                                        <p:cTn id="65" dur="1" fill="hold">
                                          <p:stCondLst>
                                            <p:cond delay="0"/>
                                          </p:stCondLst>
                                        </p:cTn>
                                        <p:tgtEl>
                                          <p:spTgt spid="4">
                                            <p:txEl>
                                              <p:pRg st="8" end="8"/>
                                            </p:txEl>
                                          </p:spTgt>
                                        </p:tgtEl>
                                        <p:attrNameLst>
                                          <p:attrName>style.visibility</p:attrName>
                                        </p:attrNameLst>
                                      </p:cBhvr>
                                      <p:to>
                                        <p:strVal val="visible"/>
                                      </p:to>
                                    </p:set>
                                    <p:animEffect transition="in" filter="fade">
                                      <p:cBhvr>
                                        <p:cTn id="6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1463041"/>
            <a:ext cx="11350752" cy="4880951"/>
          </a:xfrm>
          <a:prstGeom prst="rect">
            <a:avLst/>
          </a:prstGeom>
        </p:spPr>
      </p:pic>
      <p:sp>
        <p:nvSpPr>
          <p:cNvPr id="4" name="TextBox 3"/>
          <p:cNvSpPr txBox="1"/>
          <p:nvPr/>
        </p:nvSpPr>
        <p:spPr>
          <a:xfrm>
            <a:off x="9265920" y="1950721"/>
            <a:ext cx="2316480" cy="33746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10</a:t>
            </a:r>
            <a:r>
              <a:rPr kumimoji="0" lang="en-US" sz="2133" b="0" i="0" u="none" strike="noStrike" kern="1200" cap="none" spc="0" normalizeH="0" baseline="0" noProof="0" dirty="0">
                <a:ln>
                  <a:noFill/>
                </a:ln>
                <a:solidFill>
                  <a:prstClr val="white"/>
                </a:solidFill>
                <a:effectLst/>
                <a:uLnTx/>
                <a:uFillTx/>
                <a:latin typeface="Candara"/>
                <a:ea typeface="+mn-ea"/>
                <a:cs typeface="+mn-cs"/>
              </a:rPr>
              <a:t> Phrygia,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Pamphylia,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in Egypt,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in the parts of Libya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about Cyrene,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strangers of Rome, Jews and proselytes,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1" y="3191988"/>
            <a:ext cx="414815" cy="4402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986" y="3632200"/>
            <a:ext cx="414815" cy="4402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186" y="5020788"/>
            <a:ext cx="414815" cy="44021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01" y="5156200"/>
            <a:ext cx="414815" cy="44021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1" y="4715988"/>
            <a:ext cx="414815" cy="44021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1" y="2582388"/>
            <a:ext cx="414815" cy="440211"/>
          </a:xfrm>
          <a:prstGeom prst="rect">
            <a:avLst/>
          </a:prstGeom>
        </p:spPr>
      </p:pic>
      <p:sp>
        <p:nvSpPr>
          <p:cNvPr id="11" name="Title 10"/>
          <p:cNvSpPr>
            <a:spLocks noGrp="1"/>
          </p:cNvSpPr>
          <p:nvPr>
            <p:ph type="title"/>
          </p:nvPr>
        </p:nvSpPr>
        <p:spPr/>
        <p:txBody>
          <a:bodyPr>
            <a:normAutofit/>
          </a:bodyPr>
          <a:lstStyle/>
          <a:p>
            <a:r>
              <a:rPr lang="en-US" sz="4267" dirty="0"/>
              <a:t>The Nations of Pentecost (Acts 2:9-11)</a:t>
            </a:r>
          </a:p>
        </p:txBody>
      </p:sp>
    </p:spTree>
    <p:extLst>
      <p:ext uri="{BB962C8B-B14F-4D97-AF65-F5344CB8AC3E}">
        <p14:creationId xmlns:p14="http://schemas.microsoft.com/office/powerpoint/2010/main" val="989559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5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1" y="1463040"/>
            <a:ext cx="11339681" cy="4876189"/>
          </a:xfrm>
          <a:prstGeom prst="rect">
            <a:avLst/>
          </a:prstGeom>
        </p:spPr>
      </p:pic>
      <p:sp>
        <p:nvSpPr>
          <p:cNvPr id="4" name="TextBox 3"/>
          <p:cNvSpPr txBox="1"/>
          <p:nvPr/>
        </p:nvSpPr>
        <p:spPr>
          <a:xfrm>
            <a:off x="9265920" y="1950721"/>
            <a:ext cx="22352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11</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Cretes</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Arabians,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we do hear them speak in our tongues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the wonderful works of God.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1" y="4004788"/>
            <a:ext cx="414815" cy="4402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1" y="5427188"/>
            <a:ext cx="414815" cy="440211"/>
          </a:xfrm>
          <a:prstGeom prst="rect">
            <a:avLst/>
          </a:prstGeom>
        </p:spPr>
      </p:pic>
      <p:sp>
        <p:nvSpPr>
          <p:cNvPr id="5" name="Title 4"/>
          <p:cNvSpPr>
            <a:spLocks noGrp="1"/>
          </p:cNvSpPr>
          <p:nvPr>
            <p:ph type="title"/>
          </p:nvPr>
        </p:nvSpPr>
        <p:spPr/>
        <p:txBody>
          <a:bodyPr>
            <a:normAutofit/>
          </a:bodyPr>
          <a:lstStyle/>
          <a:p>
            <a:r>
              <a:rPr lang="en-US" sz="4267" dirty="0"/>
              <a:t>The Nations of Pentecost (Acts 2:9-11)</a:t>
            </a:r>
          </a:p>
        </p:txBody>
      </p:sp>
    </p:spTree>
    <p:extLst>
      <p:ext uri="{BB962C8B-B14F-4D97-AF65-F5344CB8AC3E}">
        <p14:creationId xmlns:p14="http://schemas.microsoft.com/office/powerpoint/2010/main" val="2851371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62000"/>
            <a:ext cx="9144000" cy="2175313"/>
          </a:xfrm>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Acts of the Apostles</a:t>
            </a:r>
            <a:br>
              <a:rPr lang="en-US"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Chapter 2</a:t>
            </a:r>
          </a:p>
        </p:txBody>
      </p:sp>
      <p:sp>
        <p:nvSpPr>
          <p:cNvPr id="3" name="Subtitle 2"/>
          <p:cNvSpPr>
            <a:spLocks noGrp="1"/>
          </p:cNvSpPr>
          <p:nvPr>
            <p:ph type="subTitle" idx="1"/>
          </p:nvPr>
        </p:nvSpPr>
        <p:spPr>
          <a:xfrm>
            <a:off x="3303815" y="4015696"/>
            <a:ext cx="5584371" cy="2327982"/>
          </a:xfrm>
          <a:solidFill>
            <a:srgbClr val="B54600">
              <a:alpha val="32000"/>
            </a:srgbClr>
          </a:solidFill>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The Coming Of The Holy Spirit</a:t>
            </a:r>
          </a:p>
          <a:p>
            <a:r>
              <a:rPr lang="en-US" dirty="0">
                <a:solidFill>
                  <a:schemeClr val="bg1"/>
                </a:solidFill>
                <a:latin typeface="Times New Roman" panose="02020603050405020304" pitchFamily="18" charset="0"/>
                <a:cs typeface="Times New Roman" panose="02020603050405020304" pitchFamily="18" charset="0"/>
              </a:rPr>
              <a:t>Gospel Preached</a:t>
            </a:r>
          </a:p>
          <a:p>
            <a:r>
              <a:rPr lang="en-US" dirty="0">
                <a:solidFill>
                  <a:schemeClr val="bg1"/>
                </a:solidFill>
                <a:latin typeface="Times New Roman" panose="02020603050405020304" pitchFamily="18" charset="0"/>
                <a:cs typeface="Times New Roman" panose="02020603050405020304" pitchFamily="18" charset="0"/>
              </a:rPr>
              <a:t>Three Thousand Obey The Gospel</a:t>
            </a:r>
          </a:p>
          <a:p>
            <a:r>
              <a:rPr lang="en-US" dirty="0">
                <a:solidFill>
                  <a:schemeClr val="bg1"/>
                </a:solidFill>
                <a:latin typeface="Times New Roman" panose="02020603050405020304" pitchFamily="18" charset="0"/>
                <a:cs typeface="Times New Roman" panose="02020603050405020304" pitchFamily="18" charset="0"/>
              </a:rPr>
              <a:t>The First Church Is Formed </a:t>
            </a:r>
          </a:p>
          <a:p>
            <a:r>
              <a:rPr lang="en-US" dirty="0">
                <a:solidFill>
                  <a:schemeClr val="bg1"/>
                </a:solidFill>
                <a:latin typeface="Times New Roman" panose="02020603050405020304" pitchFamily="18" charset="0"/>
                <a:cs typeface="Times New Roman" panose="02020603050405020304" pitchFamily="18" charset="0"/>
              </a:rPr>
              <a:t>The Jerusalem Church</a:t>
            </a:r>
          </a:p>
        </p:txBody>
      </p:sp>
    </p:spTree>
    <p:extLst>
      <p:ext uri="{BB962C8B-B14F-4D97-AF65-F5344CB8AC3E}">
        <p14:creationId xmlns:p14="http://schemas.microsoft.com/office/powerpoint/2010/main" val="23675827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170646"/>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the day of Pentecost had come, they were all together in one place.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had prepared the Apostles for this event: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Pentecost: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1. 50</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day after the Passover (The first day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of the week)</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Jesus was with the Apostles 40 Days after his resurrection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Many suggest that it was 10 days after Jesus ascended till Pentecost?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the Apostles were all together in one place: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is a different time than when Matthias 	was chosen to take the place of Judas. The personal pronoun refers back to the expression 	“eleven apostles.”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1:26)</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will become more apparent as the account progresses.</a:t>
            </a:r>
          </a:p>
        </p:txBody>
      </p:sp>
      <mc:AlternateContent xmlns:mc="http://schemas.openxmlformats.org/markup-compatibility/2006" xmlns:pslz="http://schemas.microsoft.com/office/powerpoint/2016/slidezoom">
        <mc:Choice Requires="pslz">
          <p:graphicFrame>
            <p:nvGraphicFramePr>
              <p:cNvPr id="4" name="Slide Zoom 3"/>
              <p:cNvGraphicFramePr>
                <a:graphicFrameLocks noChangeAspect="1"/>
              </p:cNvGraphicFramePr>
              <p:nvPr/>
            </p:nvGraphicFramePr>
            <p:xfrm>
              <a:off x="7002889" y="818877"/>
              <a:ext cx="1000991" cy="563057"/>
            </p:xfrm>
            <a:graphic>
              <a:graphicData uri="http://schemas.microsoft.com/office/powerpoint/2016/slidezoom">
                <pslz:sldZm>
                  <pslz:sldZmObj sldId="4751" cId="3759627010">
                    <pslz:zmPr id="{B8E954A7-6542-4AE7-84F8-40007BC1B67C}" returnToParent="0" transitionDur="1000">
                      <p166:blipFill xmlns:p166="http://schemas.microsoft.com/office/powerpoint/2016/6/main">
                        <a:blip r:embed="rId2"/>
                        <a:stretch>
                          <a:fillRect/>
                        </a:stretch>
                      </p166:blipFill>
                      <p166:spPr xmlns:p166="http://schemas.microsoft.com/office/powerpoint/2016/6/main">
                        <a:xfrm>
                          <a:off x="0" y="0"/>
                          <a:ext cx="1000991" cy="563057"/>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p:cNvPr>
              <p:cNvPicPr>
                <a:picLocks noGrp="1" noRot="1" noChangeAspect="1" noMove="1" noResize="1" noEditPoints="1" noAdjustHandles="1" noChangeArrowheads="1" noChangeShapeType="1"/>
              </p:cNvPicPr>
              <p:nvPr/>
            </p:nvPicPr>
            <p:blipFill>
              <a:blip r:embed="rId4"/>
              <a:stretch>
                <a:fillRect/>
              </a:stretch>
            </p:blipFill>
            <p:spPr>
              <a:xfrm>
                <a:off x="7002889" y="818877"/>
                <a:ext cx="1000991" cy="56305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p:cNvGraphicFramePr>
                <a:graphicFrameLocks noChangeAspect="1"/>
              </p:cNvGraphicFramePr>
              <p:nvPr/>
            </p:nvGraphicFramePr>
            <p:xfrm>
              <a:off x="2202861" y="1381934"/>
              <a:ext cx="1006763" cy="566304"/>
            </p:xfrm>
            <a:graphic>
              <a:graphicData uri="http://schemas.microsoft.com/office/powerpoint/2016/slidezoom">
                <pslz:sldZm>
                  <pslz:sldZmObj sldId="4752" cId="2773118050">
                    <pslz:zmPr id="{637CC6DE-33CA-47B9-9F2E-24FB393EB07F}" returnToParent="0" transitionDur="1000">
                      <p166:blipFill xmlns:p166="http://schemas.microsoft.com/office/powerpoint/2016/6/main">
                        <a:blip r:embed="rId5"/>
                        <a:stretch>
                          <a:fillRect/>
                        </a:stretch>
                      </p166:blipFill>
                      <p166:spPr xmlns:p166="http://schemas.microsoft.com/office/powerpoint/2016/6/main">
                        <a:xfrm>
                          <a:off x="0" y="0"/>
                          <a:ext cx="1006763" cy="566304"/>
                        </a:xfrm>
                        <a:prstGeom prst="rect">
                          <a:avLst/>
                        </a:prstGeom>
                        <a:ln w="3175">
                          <a:solidFill>
                            <a:prstClr val="ltGray"/>
                          </a:solidFill>
                        </a:ln>
                      </p166:spPr>
                    </pslz:zmPr>
                  </pslz:sldZmObj>
                </pslz:sldZm>
              </a:graphicData>
            </a:graphic>
          </p:graphicFrame>
        </mc:Choice>
        <mc:Fallback xmlns="">
          <p:pic>
            <p:nvPicPr>
              <p:cNvPr id="6" name="Slide Zoom 5">
                <a:hlinkClick r:id="rId6" action="ppaction://hlinksldjump"/>
              </p:cNvPr>
              <p:cNvPicPr>
                <a:picLocks noGrp="1" noRot="1" noChangeAspect="1" noMove="1" noResize="1" noEditPoints="1" noAdjustHandles="1" noChangeArrowheads="1" noChangeShapeType="1"/>
              </p:cNvPicPr>
              <p:nvPr/>
            </p:nvPicPr>
            <p:blipFill>
              <a:blip r:embed="rId7"/>
              <a:stretch>
                <a:fillRect/>
              </a:stretch>
            </p:blipFill>
            <p:spPr>
              <a:xfrm>
                <a:off x="2202861" y="1381934"/>
                <a:ext cx="1006763" cy="566304"/>
              </a:xfrm>
              <a:prstGeom prst="rect">
                <a:avLst/>
              </a:prstGeom>
              <a:ln w="3175">
                <a:solidFill>
                  <a:prstClr val="ltGray"/>
                </a:solidFill>
              </a:ln>
            </p:spPr>
          </p:pic>
        </mc:Fallback>
      </mc:AlternateContent>
      <p:sp>
        <p:nvSpPr>
          <p:cNvPr id="7" name="TextBox 6"/>
          <p:cNvSpPr txBox="1"/>
          <p:nvPr/>
        </p:nvSpPr>
        <p:spPr>
          <a:xfrm>
            <a:off x="0" y="5202621"/>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1:26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drew lots for them, and the lot fell to Matthias; and he was added to the eleven 	apostles.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0" y="3216166"/>
            <a:ext cx="12192000" cy="2677656"/>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first account I composed,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Theophilus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about all that Jesus began to do and teach,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until the day when He was taken up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heaven,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He had by the Holy Spirit given orders to 	the apostles whom He had chosen.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these He also presented Himself alive after His suffering, by many convincing proofs,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appearing to them over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a period of</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forty days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speaking of the things concerning the 	kingdom of God. </a:t>
            </a:r>
          </a:p>
        </p:txBody>
      </p:sp>
    </p:spTree>
    <p:extLst>
      <p:ext uri="{BB962C8B-B14F-4D97-AF65-F5344CB8AC3E}">
        <p14:creationId xmlns:p14="http://schemas.microsoft.com/office/powerpoint/2010/main" val="257544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8"/>
                                        </p:tgtEl>
                                        <p:attrNameLst>
                                          <p:attrName>ppt_w</p:attrName>
                                        </p:attrNameLst>
                                      </p:cBhvr>
                                      <p:tavLst>
                                        <p:tav tm="0">
                                          <p:val>
                                            <p:strVal val="ppt_w"/>
                                          </p:val>
                                        </p:tav>
                                        <p:tav tm="100000">
                                          <p:val>
                                            <p:fltVal val="0"/>
                                          </p:val>
                                        </p:tav>
                                      </p:tavLst>
                                    </p:anim>
                                    <p:anim calcmode="lin" valueType="num">
                                      <p:cBhvr>
                                        <p:cTn id="38" dur="500"/>
                                        <p:tgtEl>
                                          <p:spTgt spid="8"/>
                                        </p:tgtEl>
                                        <p:attrNameLst>
                                          <p:attrName>ppt_h</p:attrName>
                                        </p:attrNameLst>
                                      </p:cBhvr>
                                      <p:tavLst>
                                        <p:tav tm="0">
                                          <p:val>
                                            <p:strVal val="ppt_h"/>
                                          </p:val>
                                        </p:tav>
                                        <p:tav tm="100000">
                                          <p:val>
                                            <p:fltVal val="0"/>
                                          </p:val>
                                        </p:tav>
                                      </p:tavLst>
                                    </p:anim>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7"/>
                                        </p:tgtEl>
                                        <p:attrNameLst>
                                          <p:attrName>ppt_w</p:attrName>
                                        </p:attrNameLst>
                                      </p:cBhvr>
                                      <p:tavLst>
                                        <p:tav tm="0">
                                          <p:val>
                                            <p:strVal val="ppt_w"/>
                                          </p:val>
                                        </p:tav>
                                        <p:tav tm="100000">
                                          <p:val>
                                            <p:fltVal val="0"/>
                                          </p:val>
                                        </p:tav>
                                      </p:tavLst>
                                    </p:anim>
                                    <p:anim calcmode="lin" valueType="num">
                                      <p:cBhvr>
                                        <p:cTn id="57" dur="500"/>
                                        <p:tgtEl>
                                          <p:spTgt spid="7"/>
                                        </p:tgtEl>
                                        <p:attrNameLst>
                                          <p:attrName>ppt_h</p:attrName>
                                        </p:attrNameLst>
                                      </p:cBhvr>
                                      <p:tavLst>
                                        <p:tav tm="0">
                                          <p:val>
                                            <p:strVal val="ppt_h"/>
                                          </p:val>
                                        </p:tav>
                                        <p:tav tm="100000">
                                          <p:val>
                                            <p:fltVal val="0"/>
                                          </p:val>
                                        </p:tav>
                                      </p:tavLst>
                                    </p:anim>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771084"/>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2:2-4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suddenly there came from heaven a noise like a violent rushing wind, and it filled the 	whole house where they were sitting.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there appeared to them tongues as of fire distributing themselves, and they rested on each 	one of them.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were all filled with the Holy Spirit and began to speak with other tongues,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the Spirit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was giving them utterance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noise of a violent rushing wind came from heaven: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fact that there was no wind but 	just the sound that filled one house (chamber) in Jerusalem.</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Josephus calls the 30 spacious rooms around the temple court “houses,” using this same 				Greek word that occurs here in Acts. This certainly fits best with what is about to happen.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24:52-53; Acts 1:13-15</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Then appeared (i.e. visible) Tongues </a:t>
            </a: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fire resting on each of the Apostles: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visible 			endorsement from heaven setting the apostles aside from all others.</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are filled with (baptism) the Holy Spirit: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3:11; Act 1:5; 2:33</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Speak in other tongues - Spirit gives them utterance: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10:19-20;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15:26-27; Act 2:14, 37</a:t>
            </a:r>
          </a:p>
        </p:txBody>
      </p:sp>
      <p:sp>
        <p:nvSpPr>
          <p:cNvPr id="3" name="TextBox 2"/>
          <p:cNvSpPr txBox="1"/>
          <p:nvPr/>
        </p:nvSpPr>
        <p:spPr>
          <a:xfrm>
            <a:off x="0" y="4738255"/>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24:52-53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after worshiping Him, returned to Jerusalem with great joy,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were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continually in the temple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praising God.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0" y="72737"/>
            <a:ext cx="12192000" cy="341632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1:13-15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they had entered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city,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went up to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upper room where they were staying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is, Peter and John and James and Andrew, Philip and Thomas, Bartholomew and Matthew, 	James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son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Alphaeus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Simon the Zealot, and Judas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James.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These all with one mind were continually devoting themselves to prayer, along with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women, and Mary the mother of Jesus, and with His brothers.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this time Peter stood up in the midst of the brethren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 gathering of about one hundred and 	twenty persons was there together)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said, </a:t>
            </a:r>
          </a:p>
        </p:txBody>
      </p:sp>
      <p:sp>
        <p:nvSpPr>
          <p:cNvPr id="8" name="TextBox 7"/>
          <p:cNvSpPr txBox="1"/>
          <p:nvPr/>
        </p:nvSpPr>
        <p:spPr>
          <a:xfrm>
            <a:off x="0" y="2649681"/>
            <a:ext cx="12192000" cy="3139321"/>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3:11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for me, I baptize you with water for repentance, but He who is coming after me is mightier 	than I, and I am not fit to remove His sandals;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will baptize you with the Holy Spirit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fire.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0" y="2649681"/>
            <a:ext cx="12192000" cy="3139321"/>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John baptized with water, but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you will be baptized with the Holy Spirit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 many days from 	now."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0" y="2649681"/>
            <a:ext cx="12192000" cy="3139321"/>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having been exalted to the right hand of God, and having received from the Father 	the promise of the Holy Spirit,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has poured forth this which you both see and hear.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0" y="2670463"/>
            <a:ext cx="12192000" cy="364715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Peter, taking his stand with the eleven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raised his voice and declared to them: "Men of 	Judea and all you who live in Jerusalem, let this be known to you and give heed to my words.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when they heard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were pierced to the heart, and said to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Peter and the rest of 	the apostles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"Brethren, what shall we do?"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0" y="2670463"/>
            <a:ext cx="12192000" cy="3508653"/>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10:19-20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when they hand you over, do not worry about how or what you are to say; for it will be 	given you in that hour what you are to say.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it is not you who speak, but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it is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the Spirit of your Father who speaks in you.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Box 11"/>
          <p:cNvSpPr txBox="1"/>
          <p:nvPr/>
        </p:nvSpPr>
        <p:spPr>
          <a:xfrm>
            <a:off x="0" y="2670463"/>
            <a:ext cx="12192000" cy="3508653"/>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15:26-27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Helper comes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whom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 will send to you from the Father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Spirit of truth 	who proceeds from the Father,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He will testify about Me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(Acts 2:4)</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you </a:t>
            </a:r>
            <a:r>
              <a:rPr kumimoji="0" lang="en-US" sz="2400" b="0" i="1" u="sng" strike="noStrike" kern="1200" cap="none" spc="0" normalizeH="0" baseline="0" noProof="0" dirty="0">
                <a:ln>
                  <a:noFill/>
                </a:ln>
                <a:solidFill>
                  <a:srgbClr val="FF0000"/>
                </a:solidFill>
                <a:effectLst/>
                <a:uLnTx/>
                <a:uFillTx/>
                <a:latin typeface="Calibri" panose="020F0502020204030204"/>
                <a:ea typeface="+mn-ea"/>
                <a:cs typeface="+mn-cs"/>
              </a:rPr>
              <a:t>will</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 testify also</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because you have been with Me from the beginning.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20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7"/>
                                        </p:tgtEl>
                                        <p:attrNameLst>
                                          <p:attrName>ppt_w</p:attrName>
                                        </p:attrNameLst>
                                      </p:cBhvr>
                                      <p:tavLst>
                                        <p:tav tm="0">
                                          <p:val>
                                            <p:strVal val="ppt_w"/>
                                          </p:val>
                                        </p:tav>
                                        <p:tav tm="100000">
                                          <p:val>
                                            <p:fltVal val="0"/>
                                          </p:val>
                                        </p:tav>
                                      </p:tavLst>
                                    </p:anim>
                                    <p:anim calcmode="lin" valueType="num">
                                      <p:cBhvr>
                                        <p:cTn id="36" dur="500"/>
                                        <p:tgtEl>
                                          <p:spTgt spid="7"/>
                                        </p:tgtEl>
                                        <p:attrNameLst>
                                          <p:attrName>ppt_h</p:attrName>
                                        </p:attrNameLst>
                                      </p:cBhvr>
                                      <p:tavLst>
                                        <p:tav tm="0">
                                          <p:val>
                                            <p:strVal val="ppt_h"/>
                                          </p:val>
                                        </p:tav>
                                        <p:tav tm="100000">
                                          <p:val>
                                            <p:fltVal val="0"/>
                                          </p:val>
                                        </p:tav>
                                      </p:tavLst>
                                    </p:anim>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9"/>
                                        </p:tgtEl>
                                        <p:attrNameLst>
                                          <p:attrName>ppt_w</p:attrName>
                                        </p:attrNameLst>
                                      </p:cBhvr>
                                      <p:tavLst>
                                        <p:tav tm="0">
                                          <p:val>
                                            <p:strVal val="ppt_w"/>
                                          </p:val>
                                        </p:tav>
                                        <p:tav tm="100000">
                                          <p:val>
                                            <p:fltVal val="0"/>
                                          </p:val>
                                        </p:tav>
                                      </p:tavLst>
                                    </p:anim>
                                    <p:anim calcmode="lin" valueType="num">
                                      <p:cBhvr>
                                        <p:cTn id="72" dur="500"/>
                                        <p:tgtEl>
                                          <p:spTgt spid="9"/>
                                        </p:tgtEl>
                                        <p:attrNameLst>
                                          <p:attrName>ppt_h</p:attrName>
                                        </p:attrNameLst>
                                      </p:cBhvr>
                                      <p:tavLst>
                                        <p:tav tm="0">
                                          <p:val>
                                            <p:strVal val="ppt_h"/>
                                          </p:val>
                                        </p:tav>
                                        <p:tav tm="100000">
                                          <p:val>
                                            <p:fltVal val="0"/>
                                          </p:val>
                                        </p:tav>
                                      </p:tavLst>
                                    </p:anim>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fltVal val="0"/>
                                          </p:val>
                                        </p:tav>
                                        <p:tav tm="100000">
                                          <p:val>
                                            <p:strVal val="#ppt_w"/>
                                          </p:val>
                                        </p:tav>
                                      </p:tavLst>
                                    </p:anim>
                                    <p:anim calcmode="lin" valueType="num">
                                      <p:cBhvr>
                                        <p:cTn id="80" dur="500" fill="hold"/>
                                        <p:tgtEl>
                                          <p:spTgt spid="10"/>
                                        </p:tgtEl>
                                        <p:attrNameLst>
                                          <p:attrName>ppt_h</p:attrName>
                                        </p:attrNameLst>
                                      </p:cBhvr>
                                      <p:tavLst>
                                        <p:tav tm="0">
                                          <p:val>
                                            <p:fltVal val="0"/>
                                          </p:val>
                                        </p:tav>
                                        <p:tav tm="100000">
                                          <p:val>
                                            <p:strVal val="#ppt_h"/>
                                          </p:val>
                                        </p:tav>
                                      </p:tavLst>
                                    </p:anim>
                                    <p:animEffect transition="in" filter="fade">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10"/>
                                        </p:tgtEl>
                                        <p:attrNameLst>
                                          <p:attrName>ppt_w</p:attrName>
                                        </p:attrNameLst>
                                      </p:cBhvr>
                                      <p:tavLst>
                                        <p:tav tm="0">
                                          <p:val>
                                            <p:strVal val="ppt_w"/>
                                          </p:val>
                                        </p:tav>
                                        <p:tav tm="100000">
                                          <p:val>
                                            <p:fltVal val="0"/>
                                          </p:val>
                                        </p:tav>
                                      </p:tavLst>
                                    </p:anim>
                                    <p:anim calcmode="lin" valueType="num">
                                      <p:cBhvr>
                                        <p:cTn id="86" dur="500"/>
                                        <p:tgtEl>
                                          <p:spTgt spid="10"/>
                                        </p:tgtEl>
                                        <p:attrNameLst>
                                          <p:attrName>ppt_h</p:attrName>
                                        </p:attrNameLst>
                                      </p:cBhvr>
                                      <p:tavLst>
                                        <p:tav tm="0">
                                          <p:val>
                                            <p:strVal val="ppt_h"/>
                                          </p:val>
                                        </p:tav>
                                        <p:tav tm="100000">
                                          <p:val>
                                            <p:fltVal val="0"/>
                                          </p:val>
                                        </p:tav>
                                      </p:tavLst>
                                    </p:anim>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500" fill="hold"/>
                                        <p:tgtEl>
                                          <p:spTgt spid="11"/>
                                        </p:tgtEl>
                                        <p:attrNameLst>
                                          <p:attrName>ppt_w</p:attrName>
                                        </p:attrNameLst>
                                      </p:cBhvr>
                                      <p:tavLst>
                                        <p:tav tm="0">
                                          <p:val>
                                            <p:fltVal val="0"/>
                                          </p:val>
                                        </p:tav>
                                        <p:tav tm="100000">
                                          <p:val>
                                            <p:strVal val="#ppt_w"/>
                                          </p:val>
                                        </p:tav>
                                      </p:tavLst>
                                    </p:anim>
                                    <p:anim calcmode="lin" valueType="num">
                                      <p:cBhvr>
                                        <p:cTn id="98" dur="500" fill="hold"/>
                                        <p:tgtEl>
                                          <p:spTgt spid="11"/>
                                        </p:tgtEl>
                                        <p:attrNameLst>
                                          <p:attrName>ppt_h</p:attrName>
                                        </p:attrNameLst>
                                      </p:cBhvr>
                                      <p:tavLst>
                                        <p:tav tm="0">
                                          <p:val>
                                            <p:fltVal val="0"/>
                                          </p:val>
                                        </p:tav>
                                        <p:tav tm="100000">
                                          <p:val>
                                            <p:strVal val="#ppt_h"/>
                                          </p:val>
                                        </p:tav>
                                      </p:tavLst>
                                    </p:anim>
                                    <p:animEffect transition="in" filter="fade">
                                      <p:cBhvr>
                                        <p:cTn id="99" dur="5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11"/>
                                        </p:tgtEl>
                                        <p:attrNameLst>
                                          <p:attrName>ppt_w</p:attrName>
                                        </p:attrNameLst>
                                      </p:cBhvr>
                                      <p:tavLst>
                                        <p:tav tm="0">
                                          <p:val>
                                            <p:strVal val="ppt_w"/>
                                          </p:val>
                                        </p:tav>
                                        <p:tav tm="100000">
                                          <p:val>
                                            <p:fltVal val="0"/>
                                          </p:val>
                                        </p:tav>
                                      </p:tavLst>
                                    </p:anim>
                                    <p:anim calcmode="lin" valueType="num">
                                      <p:cBhvr>
                                        <p:cTn id="104" dur="500"/>
                                        <p:tgtEl>
                                          <p:spTgt spid="11"/>
                                        </p:tgtEl>
                                        <p:attrNameLst>
                                          <p:attrName>ppt_h</p:attrName>
                                        </p:attrNameLst>
                                      </p:cBhvr>
                                      <p:tavLst>
                                        <p:tav tm="0">
                                          <p:val>
                                            <p:strVal val="ppt_h"/>
                                          </p:val>
                                        </p:tav>
                                        <p:tav tm="100000">
                                          <p:val>
                                            <p:fltVal val="0"/>
                                          </p:val>
                                        </p:tav>
                                      </p:tavLst>
                                    </p:anim>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12"/>
                                        </p:tgtEl>
                                        <p:attrNameLst>
                                          <p:attrName>style.visibility</p:attrName>
                                        </p:attrNameLst>
                                      </p:cBhvr>
                                      <p:to>
                                        <p:strVal val="visible"/>
                                      </p:to>
                                    </p:set>
                                    <p:anim calcmode="lin" valueType="num">
                                      <p:cBhvr>
                                        <p:cTn id="111" dur="500" fill="hold"/>
                                        <p:tgtEl>
                                          <p:spTgt spid="12"/>
                                        </p:tgtEl>
                                        <p:attrNameLst>
                                          <p:attrName>ppt_w</p:attrName>
                                        </p:attrNameLst>
                                      </p:cBhvr>
                                      <p:tavLst>
                                        <p:tav tm="0">
                                          <p:val>
                                            <p:fltVal val="0"/>
                                          </p:val>
                                        </p:tav>
                                        <p:tav tm="100000">
                                          <p:val>
                                            <p:strVal val="#ppt_w"/>
                                          </p:val>
                                        </p:tav>
                                      </p:tavLst>
                                    </p:anim>
                                    <p:anim calcmode="lin" valueType="num">
                                      <p:cBhvr>
                                        <p:cTn id="112" dur="500" fill="hold"/>
                                        <p:tgtEl>
                                          <p:spTgt spid="12"/>
                                        </p:tgtEl>
                                        <p:attrNameLst>
                                          <p:attrName>ppt_h</p:attrName>
                                        </p:attrNameLst>
                                      </p:cBhvr>
                                      <p:tavLst>
                                        <p:tav tm="0">
                                          <p:val>
                                            <p:fltVal val="0"/>
                                          </p:val>
                                        </p:tav>
                                        <p:tav tm="100000">
                                          <p:val>
                                            <p:strVal val="#ppt_h"/>
                                          </p:val>
                                        </p:tav>
                                      </p:tavLst>
                                    </p:anim>
                                    <p:animEffect transition="in" filter="fade">
                                      <p:cBhvr>
                                        <p:cTn id="113" dur="500"/>
                                        <p:tgtEl>
                                          <p:spTgt spid="12"/>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xit" presetSubtype="32" fill="hold" grpId="1" nodeType="clickEffect">
                                  <p:stCondLst>
                                    <p:cond delay="0"/>
                                  </p:stCondLst>
                                  <p:childTnLst>
                                    <p:anim calcmode="lin" valueType="num">
                                      <p:cBhvr>
                                        <p:cTn id="117" dur="500"/>
                                        <p:tgtEl>
                                          <p:spTgt spid="12"/>
                                        </p:tgtEl>
                                        <p:attrNameLst>
                                          <p:attrName>ppt_w</p:attrName>
                                        </p:attrNameLst>
                                      </p:cBhvr>
                                      <p:tavLst>
                                        <p:tav tm="0">
                                          <p:val>
                                            <p:strVal val="ppt_w"/>
                                          </p:val>
                                        </p:tav>
                                        <p:tav tm="100000">
                                          <p:val>
                                            <p:fltVal val="0"/>
                                          </p:val>
                                        </p:tav>
                                      </p:tavLst>
                                    </p:anim>
                                    <p:anim calcmode="lin" valueType="num">
                                      <p:cBhvr>
                                        <p:cTn id="118" dur="500"/>
                                        <p:tgtEl>
                                          <p:spTgt spid="12"/>
                                        </p:tgtEl>
                                        <p:attrNameLst>
                                          <p:attrName>ppt_h</p:attrName>
                                        </p:attrNameLst>
                                      </p:cBhvr>
                                      <p:tavLst>
                                        <p:tav tm="0">
                                          <p:val>
                                            <p:strVal val="ppt_h"/>
                                          </p:val>
                                        </p:tav>
                                        <p:tav tm="100000">
                                          <p:val>
                                            <p:fltVal val="0"/>
                                          </p:val>
                                        </p:tav>
                                      </p:tavLst>
                                    </p:anim>
                                    <p:animEffect transition="out" filter="fade">
                                      <p:cBhvr>
                                        <p:cTn id="119" dur="500"/>
                                        <p:tgtEl>
                                          <p:spTgt spid="12"/>
                                        </p:tgtEl>
                                      </p:cBhvr>
                                    </p:animEffect>
                                    <p:set>
                                      <p:cBhvr>
                                        <p:cTn id="120" dur="1" fill="hold">
                                          <p:stCondLst>
                                            <p:cond delay="499"/>
                                          </p:stCondLst>
                                        </p:cTn>
                                        <p:tgtEl>
                                          <p:spTgt spid="12"/>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13"/>
                                        </p:tgtEl>
                                        <p:attrNameLst>
                                          <p:attrName>style.visibility</p:attrName>
                                        </p:attrNameLst>
                                      </p:cBhvr>
                                      <p:to>
                                        <p:strVal val="visible"/>
                                      </p:to>
                                    </p:set>
                                    <p:anim calcmode="lin" valueType="num">
                                      <p:cBhvr>
                                        <p:cTn id="125" dur="500" fill="hold"/>
                                        <p:tgtEl>
                                          <p:spTgt spid="13"/>
                                        </p:tgtEl>
                                        <p:attrNameLst>
                                          <p:attrName>ppt_w</p:attrName>
                                        </p:attrNameLst>
                                      </p:cBhvr>
                                      <p:tavLst>
                                        <p:tav tm="0">
                                          <p:val>
                                            <p:fltVal val="0"/>
                                          </p:val>
                                        </p:tav>
                                        <p:tav tm="100000">
                                          <p:val>
                                            <p:strVal val="#ppt_w"/>
                                          </p:val>
                                        </p:tav>
                                      </p:tavLst>
                                    </p:anim>
                                    <p:anim calcmode="lin" valueType="num">
                                      <p:cBhvr>
                                        <p:cTn id="126" dur="500" fill="hold"/>
                                        <p:tgtEl>
                                          <p:spTgt spid="13"/>
                                        </p:tgtEl>
                                        <p:attrNameLst>
                                          <p:attrName>ppt_h</p:attrName>
                                        </p:attrNameLst>
                                      </p:cBhvr>
                                      <p:tavLst>
                                        <p:tav tm="0">
                                          <p:val>
                                            <p:fltVal val="0"/>
                                          </p:val>
                                        </p:tav>
                                        <p:tav tm="100000">
                                          <p:val>
                                            <p:strVal val="#ppt_h"/>
                                          </p:val>
                                        </p:tav>
                                      </p:tavLst>
                                    </p:anim>
                                    <p:animEffect transition="in" filter="fade">
                                      <p:cBhvr>
                                        <p:cTn id="127" dur="500"/>
                                        <p:tgtEl>
                                          <p:spTgt spid="13"/>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xit" presetSubtype="32" fill="hold" grpId="1" nodeType="clickEffect">
                                  <p:stCondLst>
                                    <p:cond delay="0"/>
                                  </p:stCondLst>
                                  <p:childTnLst>
                                    <p:anim calcmode="lin" valueType="num">
                                      <p:cBhvr>
                                        <p:cTn id="131" dur="500"/>
                                        <p:tgtEl>
                                          <p:spTgt spid="13"/>
                                        </p:tgtEl>
                                        <p:attrNameLst>
                                          <p:attrName>ppt_w</p:attrName>
                                        </p:attrNameLst>
                                      </p:cBhvr>
                                      <p:tavLst>
                                        <p:tav tm="0">
                                          <p:val>
                                            <p:strVal val="ppt_w"/>
                                          </p:val>
                                        </p:tav>
                                        <p:tav tm="100000">
                                          <p:val>
                                            <p:fltVal val="0"/>
                                          </p:val>
                                        </p:tav>
                                      </p:tavLst>
                                    </p:anim>
                                    <p:anim calcmode="lin" valueType="num">
                                      <p:cBhvr>
                                        <p:cTn id="132" dur="500"/>
                                        <p:tgtEl>
                                          <p:spTgt spid="13"/>
                                        </p:tgtEl>
                                        <p:attrNameLst>
                                          <p:attrName>ppt_h</p:attrName>
                                        </p:attrNameLst>
                                      </p:cBhvr>
                                      <p:tavLst>
                                        <p:tav tm="0">
                                          <p:val>
                                            <p:strVal val="ppt_h"/>
                                          </p:val>
                                        </p:tav>
                                        <p:tav tm="100000">
                                          <p:val>
                                            <p:fltVal val="0"/>
                                          </p:val>
                                        </p:tav>
                                      </p:tavLst>
                                    </p:anim>
                                    <p:animEffect transition="out" filter="fade">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3" grpId="0" animBg="1"/>
      <p:bldP spid="13" grpId="1" animBg="1"/>
      <p:bldP spid="11" grpId="0" animBg="1"/>
      <p:bldP spid="11" grpId="1" animBg="1"/>
      <p:bldP spid="12" grpId="0" animBg="1"/>
      <p:bldP spid="12"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047809"/>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2:5-7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there were Jews living in Jerusalem, devout men from every nation under heaven.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when this sound occurred, the crowd came together, and were bewildered because each one 	of them was hearing them speak in his own language.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were amazed and astonished, saying, "Why, are not all these who are speaking Galileans?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Jews were living in Jerusalem (50 days) because of the Pentecost feast: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They had come from every nation under heaven (Roman Empire).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Each one heard them speak in his own language: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This is an obvious miracle to those hearing the rushing wind when there is no wind. 						Hearing in their own language.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What makes this even more incredible the ones speaking are all Galileans. An uneducated 			people in Palestine. But again we find more evidence that it is only the Apostles speaking.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1:9-13</a:t>
            </a:r>
          </a:p>
        </p:txBody>
      </p:sp>
      <p:sp>
        <p:nvSpPr>
          <p:cNvPr id="3" name="TextBox 2"/>
          <p:cNvSpPr txBox="1"/>
          <p:nvPr/>
        </p:nvSpPr>
        <p:spPr>
          <a:xfrm>
            <a:off x="31530" y="1912884"/>
            <a:ext cx="12192000" cy="489364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1:9-13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after He had said these things, He was lifted up while they were looking on, and a cloud 	received Him out of their sight.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as they were gazing intently into the sky while He was going, behold, two men in white 	clothing stood beside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They also said,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Men of Galilee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why do you stand looking into the sky? This Jesus, who has 	been taken up from you into heaven, will come in just the same way as you have watched Him 	go into heaven."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they returned to Jerusalem from the mount called Olivet, which is near Jerusalem, a 	Sabbath day's journey away.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they had entered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city,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went up to the upper room where they were staying; 	that is, Peter and John and James and Andrew, Philip and Thomas, Bartholomew and Matthew, 	James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son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Alphaeus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Simon the Zealot, and Judas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James. </a:t>
            </a:r>
          </a:p>
        </p:txBody>
      </p:sp>
    </p:spTree>
    <p:extLst>
      <p:ext uri="{BB962C8B-B14F-4D97-AF65-F5344CB8AC3E}">
        <p14:creationId xmlns:p14="http://schemas.microsoft.com/office/powerpoint/2010/main" val="82347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7864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2:8-12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how is it that we each hear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our own language to which we were born?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"Parthians and Medes and Elamites, and residents of Mesopotamia, Judea and Cappadocia, 	Pontus and Asia,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Phrygia and Pamphylia, Egypt and the districts of Libya around Cyrene, and visitors from 	Rome, both Jews and proselytes,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Cretans and Arabs—we hear them in our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own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tongues speaking of the mighty deeds of God."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all continued in amazement and great perplexity, saying to one another, "What does 	this mean?"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When the apostles received the Holy Spirit they were beginning their witness: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fact that they were Galileans clearly reinforced the fact that a miracle was taking place: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Languages represent 15 regions in the Roman world: Tower of Babel - reversal</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Tongues in this context are languages of men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 11 our own tongues)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1Cor 13:1; 14:27-28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Amazed and greatly perplexed – What does this mean? </a:t>
            </a:r>
          </a:p>
        </p:txBody>
      </p:sp>
      <p:sp>
        <p:nvSpPr>
          <p:cNvPr id="3" name="TextBox 2"/>
          <p:cNvSpPr txBox="1"/>
          <p:nvPr/>
        </p:nvSpPr>
        <p:spPr>
          <a:xfrm>
            <a:off x="0" y="5008880"/>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were amazed and astonished, saying, "Why, are not all these who are speaking Galileans?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3976577"/>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you will receive power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when the Holy Spirit has come upon you; and you shall be 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witnesses both in Jerusalem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in all Judea and Samaria, and even to the remotest part of 	the earth."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38100" y="3563005"/>
            <a:ext cx="121158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13:1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I speak with the tongues of men and of angels, but do not have love, I have become a noisy 	gong or a clanging cymbal.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0" y="3541986"/>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14:27-28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anyone speaks in a tongue,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 should 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by two or at the most three, and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each</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in turn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one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must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interpret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if there is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no interpreter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must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keep silent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church; and let him speak to himself 	and to God.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0" y="3399772"/>
            <a:ext cx="12192000" cy="286232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Amazement:</a:t>
            </a:r>
          </a:p>
          <a:p>
            <a:pPr marL="457200" marR="0" lvl="0" indent="-457200" algn="l" defTabSz="274320" rtl="0" eaLnBrk="1" fontAlgn="auto" latinLnBrk="0" hangingPunct="1">
              <a:lnSpc>
                <a:spcPct val="100000"/>
              </a:lnSpc>
              <a:spcBef>
                <a:spcPts val="180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feeling that accompanies something extremely surprising.</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(great) Perplexity: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Trouble or confusion resulting from complexity.</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5" name="Slide Zoom 4"/>
              <p:cNvGraphicFramePr>
                <a:graphicFrameLocks noChangeAspect="1"/>
              </p:cNvGraphicFramePr>
              <p:nvPr/>
            </p:nvGraphicFramePr>
            <p:xfrm>
              <a:off x="10902378" y="5089286"/>
              <a:ext cx="641922" cy="361081"/>
            </p:xfrm>
            <a:graphic>
              <a:graphicData uri="http://schemas.microsoft.com/office/powerpoint/2016/slidezoom">
                <pslz:sldZm>
                  <pslz:sldZmObj sldId="4753" cId="602971817">
                    <pslz:zmPr id="{832CD4C8-4F50-4642-82AB-E40E58B9FFE0}" returnToParent="0" transitionDur="1000">
                      <p166:blipFill xmlns:p166="http://schemas.microsoft.com/office/powerpoint/2016/6/main">
                        <a:blip r:embed="rId3"/>
                        <a:stretch>
                          <a:fillRect/>
                        </a:stretch>
                      </p166:blipFill>
                      <p166:spPr xmlns:p166="http://schemas.microsoft.com/office/powerpoint/2016/6/main">
                        <a:xfrm>
                          <a:off x="0" y="0"/>
                          <a:ext cx="641922" cy="361081"/>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p:cNvPr>
              <p:cNvPicPr>
                <a:picLocks noGrp="1" noRot="1" noChangeAspect="1" noMove="1" noResize="1" noEditPoints="1" noAdjustHandles="1" noChangeArrowheads="1" noChangeShapeType="1"/>
              </p:cNvPicPr>
              <p:nvPr/>
            </p:nvPicPr>
            <p:blipFill>
              <a:blip r:embed="rId5"/>
              <a:stretch>
                <a:fillRect/>
              </a:stretch>
            </p:blipFill>
            <p:spPr>
              <a:xfrm>
                <a:off x="10902378" y="5089286"/>
                <a:ext cx="641922" cy="361081"/>
              </a:xfrm>
              <a:prstGeom prst="rect">
                <a:avLst/>
              </a:prstGeom>
              <a:ln w="3175">
                <a:solidFill>
                  <a:prstClr val="ltGray"/>
                </a:solidFill>
              </a:ln>
            </p:spPr>
          </p:pic>
        </mc:Fallback>
      </mc:AlternateContent>
    </p:spTree>
    <p:extLst>
      <p:ext uri="{BB962C8B-B14F-4D97-AF65-F5344CB8AC3E}">
        <p14:creationId xmlns:p14="http://schemas.microsoft.com/office/powerpoint/2010/main" val="14328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7"/>
                                        </p:tgtEl>
                                        <p:attrNameLst>
                                          <p:attrName>ppt_w</p:attrName>
                                        </p:attrNameLst>
                                      </p:cBhvr>
                                      <p:tavLst>
                                        <p:tav tm="0">
                                          <p:val>
                                            <p:strVal val="ppt_w"/>
                                          </p:val>
                                        </p:tav>
                                        <p:tav tm="100000">
                                          <p:val>
                                            <p:fltVal val="0"/>
                                          </p:val>
                                        </p:tav>
                                      </p:tavLst>
                                    </p:anim>
                                    <p:anim calcmode="lin" valueType="num">
                                      <p:cBhvr>
                                        <p:cTn id="60" dur="500"/>
                                        <p:tgtEl>
                                          <p:spTgt spid="7"/>
                                        </p:tgtEl>
                                        <p:attrNameLst>
                                          <p:attrName>ppt_h</p:attrName>
                                        </p:attrNameLst>
                                      </p:cBhvr>
                                      <p:tavLst>
                                        <p:tav tm="0">
                                          <p:val>
                                            <p:strVal val="ppt_h"/>
                                          </p:val>
                                        </p:tav>
                                        <p:tav tm="100000">
                                          <p:val>
                                            <p:fltVal val="0"/>
                                          </p:val>
                                        </p:tav>
                                      </p:tavLst>
                                    </p:anim>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8"/>
                                        </p:tgtEl>
                                        <p:attrNameLst>
                                          <p:attrName>ppt_w</p:attrName>
                                        </p:attrNameLst>
                                      </p:cBhvr>
                                      <p:tavLst>
                                        <p:tav tm="0">
                                          <p:val>
                                            <p:strVal val="ppt_w"/>
                                          </p:val>
                                        </p:tav>
                                        <p:tav tm="100000">
                                          <p:val>
                                            <p:fltVal val="0"/>
                                          </p:val>
                                        </p:tav>
                                      </p:tavLst>
                                    </p:anim>
                                    <p:anim calcmode="lin" valueType="num">
                                      <p:cBhvr>
                                        <p:cTn id="74" dur="500"/>
                                        <p:tgtEl>
                                          <p:spTgt spid="8"/>
                                        </p:tgtEl>
                                        <p:attrNameLst>
                                          <p:attrName>ppt_h</p:attrName>
                                        </p:attrNameLst>
                                      </p:cBhvr>
                                      <p:tavLst>
                                        <p:tav tm="0">
                                          <p:val>
                                            <p:strVal val="ppt_h"/>
                                          </p:val>
                                        </p:tav>
                                        <p:tav tm="100000">
                                          <p:val>
                                            <p:fltVal val="0"/>
                                          </p:val>
                                        </p:tav>
                                      </p:tavLst>
                                    </p:anim>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 fill="hold"/>
                                        <p:tgtEl>
                                          <p:spTgt spid="9"/>
                                        </p:tgtEl>
                                        <p:attrNameLst>
                                          <p:attrName>ppt_w</p:attrName>
                                        </p:attrNameLst>
                                      </p:cBhvr>
                                      <p:tavLst>
                                        <p:tav tm="0">
                                          <p:val>
                                            <p:fltVal val="0"/>
                                          </p:val>
                                        </p:tav>
                                        <p:tav tm="100000">
                                          <p:val>
                                            <p:strVal val="#ppt_w"/>
                                          </p:val>
                                        </p:tav>
                                      </p:tavLst>
                                    </p:anim>
                                    <p:anim calcmode="lin" valueType="num">
                                      <p:cBhvr>
                                        <p:cTn id="86" dur="500" fill="hold"/>
                                        <p:tgtEl>
                                          <p:spTgt spid="9"/>
                                        </p:tgtEl>
                                        <p:attrNameLst>
                                          <p:attrName>ppt_h</p:attrName>
                                        </p:attrNameLst>
                                      </p:cBhvr>
                                      <p:tavLst>
                                        <p:tav tm="0">
                                          <p:val>
                                            <p:fltVal val="0"/>
                                          </p:val>
                                        </p:tav>
                                        <p:tav tm="100000">
                                          <p:val>
                                            <p:strVal val="#ppt_h"/>
                                          </p:val>
                                        </p:tav>
                                      </p:tavLst>
                                    </p:anim>
                                    <p:animEffect transition="in" filter="fade">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9"/>
                                        </p:tgtEl>
                                        <p:attrNameLst>
                                          <p:attrName>ppt_w</p:attrName>
                                        </p:attrNameLst>
                                      </p:cBhvr>
                                      <p:tavLst>
                                        <p:tav tm="0">
                                          <p:val>
                                            <p:strVal val="ppt_w"/>
                                          </p:val>
                                        </p:tav>
                                        <p:tav tm="100000">
                                          <p:val>
                                            <p:fltVal val="0"/>
                                          </p:val>
                                        </p:tav>
                                      </p:tavLst>
                                    </p:anim>
                                    <p:anim calcmode="lin" valueType="num">
                                      <p:cBhvr>
                                        <p:cTn id="92" dur="500"/>
                                        <p:tgtEl>
                                          <p:spTgt spid="9"/>
                                        </p:tgtEl>
                                        <p:attrNameLst>
                                          <p:attrName>ppt_h</p:attrName>
                                        </p:attrNameLst>
                                      </p:cBhvr>
                                      <p:tavLst>
                                        <p:tav tm="0">
                                          <p:val>
                                            <p:strVal val="ppt_h"/>
                                          </p:val>
                                        </p:tav>
                                        <p:tav tm="100000">
                                          <p:val>
                                            <p:fltVal val="0"/>
                                          </p:val>
                                        </p:tav>
                                      </p:tavLst>
                                    </p:anim>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64BC5-D7B9-4FCA-A733-B6482AB8B3AE}"/>
              </a:ext>
            </a:extLst>
          </p:cNvPr>
          <p:cNvSpPr>
            <a:spLocks noGrp="1"/>
          </p:cNvSpPr>
          <p:nvPr>
            <p:ph type="sldNum" sz="quarter" idx="12"/>
          </p:nvPr>
        </p:nvSpPr>
        <p:spPr/>
        <p:txBody>
          <a:bodyPr/>
          <a:lstStyle/>
          <a:p>
            <a:pPr eaLnBrk="0" fontAlgn="base" hangingPunct="0">
              <a:spcAft>
                <a:spcPct val="0"/>
              </a:spcAft>
            </a:pPr>
            <a:fld id="{8DE2D0E5-A71D-4400-9D80-A4C0034F540E}" type="slidenum">
              <a:rPr lang="en-US" altLang="en-US">
                <a:solidFill>
                  <a:srgbClr val="660066"/>
                </a:solidFill>
                <a:latin typeface="Impact"/>
              </a:rPr>
              <a:pPr eaLnBrk="0" fontAlgn="base" hangingPunct="0">
                <a:spcAft>
                  <a:spcPct val="0"/>
                </a:spcAft>
              </a:pPr>
              <a:t>13</a:t>
            </a:fld>
            <a:endParaRPr lang="en-US" altLang="en-US">
              <a:solidFill>
                <a:srgbClr val="660066"/>
              </a:solidFill>
              <a:latin typeface="Impact"/>
            </a:endParaRPr>
          </a:p>
        </p:txBody>
      </p:sp>
      <p:sp>
        <p:nvSpPr>
          <p:cNvPr id="26626" name="Text Box 2">
            <a:extLst>
              <a:ext uri="{FF2B5EF4-FFF2-40B4-BE49-F238E27FC236}">
                <a16:creationId xmlns:a16="http://schemas.microsoft.com/office/drawing/2014/main" id="{FD30077C-9604-4168-B119-2471991F065C}"/>
              </a:ext>
            </a:extLst>
          </p:cNvPr>
          <p:cNvSpPr txBox="1">
            <a:spLocks noChangeArrowheads="1"/>
          </p:cNvSpPr>
          <p:nvPr/>
        </p:nvSpPr>
        <p:spPr bwMode="auto">
          <a:xfrm>
            <a:off x="2743200" y="685800"/>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660066"/>
                </a:solidFill>
                <a:latin typeface="Times New Roman" panose="02020603050405020304" pitchFamily="18" charset="0"/>
              </a:rPr>
              <a:t>3.  </a:t>
            </a:r>
            <a:r>
              <a:rPr lang="en-US" altLang="en-US" sz="2400" b="1">
                <a:solidFill>
                  <a:srgbClr val="660066"/>
                </a:solidFill>
                <a:latin typeface="Times New Roman" panose="02020603050405020304" pitchFamily="18" charset="0"/>
              </a:rPr>
              <a:t>The Work of Peter and the other Apostles</a:t>
            </a:r>
            <a:r>
              <a:rPr lang="en-US" altLang="en-US" sz="2400">
                <a:solidFill>
                  <a:srgbClr val="660066"/>
                </a:solidFill>
                <a:latin typeface="Times New Roman" panose="02020603050405020304" pitchFamily="18" charset="0"/>
              </a:rPr>
              <a:t> (3.1-5.42):</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Confrontation between the Apostles and the Jerusalem authorities (4.1-22);</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Luke’s attitude towards both the </a:t>
            </a:r>
            <a:r>
              <a:rPr lang="en-US" altLang="en-US" sz="2400" b="1">
                <a:solidFill>
                  <a:srgbClr val="660066"/>
                </a:solidFill>
                <a:latin typeface="Times New Roman" panose="02020603050405020304" pitchFamily="18" charset="0"/>
              </a:rPr>
              <a:t>Sadducees</a:t>
            </a:r>
            <a:r>
              <a:rPr lang="en-US" altLang="en-US" sz="2400">
                <a:solidFill>
                  <a:srgbClr val="660066"/>
                </a:solidFill>
                <a:latin typeface="Times New Roman" panose="02020603050405020304" pitchFamily="18" charset="0"/>
              </a:rPr>
              <a:t> and the </a:t>
            </a:r>
            <a:r>
              <a:rPr lang="en-US" altLang="en-US" sz="2400" b="1">
                <a:solidFill>
                  <a:srgbClr val="660066"/>
                </a:solidFill>
                <a:latin typeface="Times New Roman" panose="02020603050405020304" pitchFamily="18" charset="0"/>
              </a:rPr>
              <a:t>Pharisees </a:t>
            </a:r>
            <a:r>
              <a:rPr lang="en-US" altLang="en-US" sz="2400">
                <a:solidFill>
                  <a:srgbClr val="660066"/>
                </a:solidFill>
                <a:latin typeface="Times New Roman" panose="02020603050405020304" pitchFamily="18" charset="0"/>
              </a:rPr>
              <a:t>(4.8-11);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3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300" fill="hold"/>
                                        <p:tgtEl>
                                          <p:spTgt spid="2662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66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3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70898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2:13-15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others were mocking and saying, "They are full of sweet wine."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Peter, taking his stand with the eleven, raised his voice and declared to them: "Men of 	Judea and all you who live in Jerusalem, let this be known to you and give heed to my words.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these men are not drunk, as you suppose, for it is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only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third hour of the day;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“What does this mean? (v 12), They are full of sweet wine: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Mocking, joking, ridiculing</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full of sweet new wine or grape juice: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Peter call out to the crowd to get their attention (standing with the eleven – apostles):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He answers the accusation of the mockers: It is too early in the morning (9:00 a.m.) for the 			twelve of us to have acquired enough New Wine, drank it and become drunk.</a:t>
            </a:r>
          </a:p>
        </p:txBody>
      </p:sp>
      <mc:AlternateContent xmlns:mc="http://schemas.openxmlformats.org/markup-compatibility/2006" xmlns:pslz="http://schemas.microsoft.com/office/powerpoint/2016/slidezoom">
        <mc:Choice Requires="pslz">
          <p:graphicFrame>
            <p:nvGraphicFramePr>
              <p:cNvPr id="5" name="Slide Zoom 4"/>
              <p:cNvGraphicFramePr>
                <a:graphicFrameLocks noChangeAspect="1"/>
              </p:cNvGraphicFramePr>
              <p:nvPr/>
            </p:nvGraphicFramePr>
            <p:xfrm>
              <a:off x="10139680" y="4268291"/>
              <a:ext cx="747324" cy="420370"/>
            </p:xfrm>
            <a:graphic>
              <a:graphicData uri="http://schemas.microsoft.com/office/powerpoint/2016/slidezoom">
                <pslz:sldZm>
                  <pslz:sldZmObj sldId="4750" cId="693317564">
                    <pslz:zmPr id="{B42C30E3-0ED4-4EA1-B629-CAFC151EFFD5}" returnToParent="0" transitionDur="1000">
                      <p166:blipFill xmlns:p166="http://schemas.microsoft.com/office/powerpoint/2016/6/main">
                        <a:blip r:embed="rId3"/>
                        <a:stretch>
                          <a:fillRect/>
                        </a:stretch>
                      </p166:blipFill>
                      <p166:spPr xmlns:p166="http://schemas.microsoft.com/office/powerpoint/2016/6/main">
                        <a:xfrm>
                          <a:off x="0" y="0"/>
                          <a:ext cx="747324" cy="420370"/>
                        </a:xfrm>
                        <a:prstGeom prst="rect">
                          <a:avLst/>
                        </a:prstGeom>
                        <a:ln w="3175">
                          <a:solidFill>
                            <a:prstClr val="ltGray"/>
                          </a:solidFill>
                        </a:ln>
                      </p166:spPr>
                    </pslz:zmPr>
                  </pslz:sldZmObj>
                </pslz:sldZm>
              </a:graphicData>
            </a:graphic>
          </p:graphicFrame>
        </mc:Choice>
        <mc:Fallback xmlns="">
          <p:pic>
            <p:nvPicPr>
              <p:cNvPr id="5" name="Slide Zoom 4"/>
              <p:cNvPicPr>
                <a:picLocks noGrp="1" noRot="1" noChangeAspect="1" noMove="1" noResize="1" noEditPoints="1" noAdjustHandles="1" noChangeArrowheads="1" noChangeShapeType="1"/>
              </p:cNvPicPr>
              <p:nvPr/>
            </p:nvPicPr>
            <p:blipFill>
              <a:blip r:embed="rId4"/>
              <a:stretch>
                <a:fillRect/>
              </a:stretch>
            </p:blipFill>
            <p:spPr>
              <a:xfrm>
                <a:off x="10139680" y="4268291"/>
                <a:ext cx="747324" cy="420370"/>
              </a:xfrm>
              <a:prstGeom prst="rect">
                <a:avLst/>
              </a:prstGeom>
              <a:ln w="3175">
                <a:solidFill>
                  <a:prstClr val="ltGray"/>
                </a:solidFill>
              </a:ln>
            </p:spPr>
          </p:pic>
        </mc:Fallback>
      </mc:AlternateContent>
      <p:sp>
        <p:nvSpPr>
          <p:cNvPr id="3" name="TextBox 2"/>
          <p:cNvSpPr txBox="1"/>
          <p:nvPr/>
        </p:nvSpPr>
        <p:spPr>
          <a:xfrm>
            <a:off x="0" y="3048000"/>
            <a:ext cx="12192000" cy="3785652"/>
          </a:xfrm>
          <a:prstGeom prst="rect">
            <a:avLst/>
          </a:prstGeom>
          <a:solidFill>
            <a:srgbClr val="FFFF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GREEK – ENGLISH LEXICON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G1098   </a:t>
            </a:r>
            <a:endParaRPr kumimoji="0" lang="el-GR" sz="2400" b="0" i="0" u="none" strike="noStrike" kern="1200" cap="none" spc="0" normalizeH="0" baseline="0" noProof="0" dirty="0">
              <a:ln>
                <a:noFill/>
              </a:ln>
              <a:solidFill>
                <a:srgbClr val="0000FF"/>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FF"/>
                </a:solidFill>
                <a:effectLst/>
                <a:uLnTx/>
                <a:uFillTx/>
                <a:latin typeface="Galatia SIL" panose="02000600020000020004" pitchFamily="2" charset="0"/>
                <a:ea typeface="+mn-ea"/>
                <a:cs typeface="+mn-cs"/>
              </a:rPr>
              <a:t>γλεῦκος</a:t>
            </a:r>
            <a:r>
              <a:rPr kumimoji="0" lang="el-GR" sz="2400" b="0"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a:t>
            </a:r>
            <a:r>
              <a:rPr kumimoji="0" lang="el-GR" sz="2400" b="0" i="0" u="none" strike="noStrike" kern="1200" cap="none" spc="0" normalizeH="0" baseline="0" noProof="0" dirty="0">
                <a:ln>
                  <a:noFill/>
                </a:ln>
                <a:solidFill>
                  <a:srgbClr val="0000FF"/>
                </a:solidFill>
                <a:effectLst/>
                <a:uLnTx/>
                <a:uFillTx/>
                <a:latin typeface="Galatia SIL" panose="02000600020000020004" pitchFamily="2" charset="0"/>
                <a:ea typeface="+mn-ea"/>
                <a:cs typeface="+mn-cs"/>
              </a:rPr>
              <a:t>εος</a:t>
            </a:r>
            <a:r>
              <a:rPr kumimoji="0" lang="el-GR" sz="2400" b="0"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 </a:t>
            </a:r>
            <a:r>
              <a:rPr kumimoji="0" lang="en-US" sz="2400" b="0"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Dor. gen. </a:t>
            </a:r>
            <a:r>
              <a:rPr kumimoji="0" lang="el-GR" sz="2400" b="0" i="0" u="none" strike="noStrike" kern="1200" cap="none" spc="0" normalizeH="0" baseline="0" noProof="0" dirty="0">
                <a:ln>
                  <a:noFill/>
                </a:ln>
                <a:solidFill>
                  <a:srgbClr val="0000FF"/>
                </a:solidFill>
                <a:effectLst/>
                <a:uLnTx/>
                <a:uFillTx/>
                <a:latin typeface="Galatia SIL" panose="02000600020000020004" pitchFamily="2" charset="0"/>
                <a:ea typeface="+mn-ea"/>
                <a:cs typeface="+mn-cs"/>
              </a:rPr>
              <a:t>γλεύκιος</a:t>
            </a:r>
            <a:r>
              <a:rPr kumimoji="0" lang="el-GR" sz="2400" b="0"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a:t>
            </a:r>
            <a:r>
              <a:rPr kumimoji="0" lang="en-US" sz="2400" b="0"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GDI 4993 ( Gortyn )), </a:t>
            </a:r>
            <a:r>
              <a:rPr kumimoji="0" lang="el-GR" sz="2400" b="0" i="0" u="none" strike="noStrike" kern="1200" cap="none" spc="0" normalizeH="0" baseline="0" noProof="0" dirty="0">
                <a:ln>
                  <a:noFill/>
                </a:ln>
                <a:solidFill>
                  <a:srgbClr val="0000FF"/>
                </a:solidFill>
                <a:effectLst/>
                <a:uLnTx/>
                <a:uFillTx/>
                <a:latin typeface="Galatia SIL" panose="02000600020000020004" pitchFamily="2" charset="0"/>
                <a:ea typeface="+mn-ea"/>
                <a:cs typeface="+mn-cs"/>
              </a:rPr>
              <a:t>τό</a:t>
            </a:r>
            <a:r>
              <a:rPr kumimoji="0" lang="el-GR" sz="2400" b="0"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a:t>
            </a:r>
            <a:r>
              <a:rPr kumimoji="0" lang="en-US" sz="24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sweet new wine,</a:t>
            </a:r>
            <a:r>
              <a:rPr kumimoji="0" lang="en-US" sz="2400" b="0"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Verdana" panose="020B0604030504040204" pitchFamily="34" charset="0"/>
                <a:ea typeface="+mn-ea"/>
                <a:cs typeface="+mn-cs"/>
              </a:rPr>
              <a:t>Arist</a:t>
            </a:r>
            <a:r>
              <a:rPr kumimoji="0" lang="en-US" sz="2400" b="0"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 Mete. 380b32, Nic. Al. 184, 299, </a:t>
            </a:r>
            <a:r>
              <a:rPr kumimoji="0" lang="en-US" sz="2400" b="0" i="0" u="none" strike="noStrike" kern="1200" cap="none" spc="0" normalizeH="0" baseline="0" noProof="0" dirty="0" err="1">
                <a:ln>
                  <a:noFill/>
                </a:ln>
                <a:solidFill>
                  <a:srgbClr val="FF0000"/>
                </a:solidFill>
                <a:effectLst/>
                <a:uLnTx/>
                <a:uFillTx/>
                <a:latin typeface="Verdana" panose="020B0604030504040204" pitchFamily="34" charset="0"/>
                <a:ea typeface="+mn-ea"/>
                <a:cs typeface="+mn-cs"/>
              </a:rPr>
              <a:t>PPetr</a:t>
            </a:r>
            <a:r>
              <a:rPr kumimoji="0" lang="en-US" sz="2400" b="0"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 3p.149 (iii B. C.), Act.</a:t>
            </a:r>
            <a:r>
              <a:rPr kumimoji="0" lang="en-US" sz="2400" b="0" i="0" u="sng" strike="noStrike" kern="1200" cap="none" spc="0" normalizeH="0" baseline="0" noProof="0" dirty="0">
                <a:ln>
                  <a:noFill/>
                </a:ln>
                <a:solidFill>
                  <a:srgbClr val="008000"/>
                </a:solidFill>
                <a:effectLst/>
                <a:uLnTx/>
                <a:uFillTx/>
                <a:latin typeface="Verdana" panose="020B0604030504040204" pitchFamily="34" charset="0"/>
                <a:ea typeface="+mn-ea"/>
                <a:cs typeface="+mn-cs"/>
              </a:rPr>
              <a:t>Rev_2:13, </a:t>
            </a:r>
            <a:r>
              <a:rPr kumimoji="0" lang="en-US" sz="2400" b="0" i="0" u="sng" strike="noStrike" kern="1200" cap="none" spc="0" normalizeH="0" baseline="0" noProof="0" dirty="0" err="1">
                <a:ln>
                  <a:noFill/>
                </a:ln>
                <a:solidFill>
                  <a:srgbClr val="FF0000"/>
                </a:solidFill>
                <a:effectLst/>
                <a:uLnTx/>
                <a:uFillTx/>
                <a:latin typeface="Verdana" panose="020B0604030504040204" pitchFamily="34" charset="0"/>
                <a:ea typeface="+mn-ea"/>
                <a:cs typeface="+mn-cs"/>
              </a:rPr>
              <a:t>Dsc</a:t>
            </a:r>
            <a:r>
              <a:rPr kumimoji="0" lang="en-US" sz="2400" b="0" i="0" u="sng" strike="noStrike" kern="1200" cap="none" spc="0" normalizeH="0" baseline="0" noProof="0" dirty="0">
                <a:ln>
                  <a:noFill/>
                </a:ln>
                <a:solidFill>
                  <a:srgbClr val="FF0000"/>
                </a:solidFill>
                <a:effectLst/>
                <a:uLnTx/>
                <a:uFillTx/>
                <a:latin typeface="Verdana" panose="020B0604030504040204" pitchFamily="34" charset="0"/>
                <a:ea typeface="+mn-ea"/>
                <a:cs typeface="+mn-cs"/>
              </a:rPr>
              <a:t>. 5.6; </a:t>
            </a:r>
            <a:r>
              <a:rPr kumimoji="0" lang="el-GR" sz="2400" b="0" i="0" u="sng" strike="noStrike" kern="1200" cap="none" spc="0" normalizeH="0" baseline="0" noProof="0" dirty="0">
                <a:ln>
                  <a:noFill/>
                </a:ln>
                <a:solidFill>
                  <a:srgbClr val="0000FF"/>
                </a:solidFill>
                <a:effectLst/>
                <a:uLnTx/>
                <a:uFillTx/>
                <a:latin typeface="Galatia SIL" panose="02000600020000020004" pitchFamily="2" charset="0"/>
                <a:ea typeface="+mn-ea"/>
                <a:cs typeface="+mn-cs"/>
              </a:rPr>
              <a:t>οἴνου γλεύκους</a:t>
            </a:r>
            <a:r>
              <a:rPr kumimoji="0" lang="el-GR" sz="2400" b="0" i="0" u="sng" strike="noStrike" kern="1200" cap="none" spc="0" normalizeH="0" baseline="0" noProof="0" dirty="0">
                <a:ln>
                  <a:noFill/>
                </a:ln>
                <a:solidFill>
                  <a:srgbClr val="0000FF"/>
                </a:solidFill>
                <a:effectLst/>
                <a:uLnTx/>
                <a:uFillTx/>
                <a:latin typeface="Verdana" panose="020B0604030504040204" pitchFamily="34" charset="0"/>
                <a:ea typeface="+mn-ea"/>
                <a:cs typeface="+mn-cs"/>
              </a:rPr>
              <a:t> </a:t>
            </a:r>
            <a:r>
              <a:rPr kumimoji="0" lang="en-US" sz="2400" b="0" i="0" u="sng" strike="noStrike" kern="1200" cap="none" spc="0" normalizeH="0" baseline="0" noProof="0" dirty="0" err="1">
                <a:ln>
                  <a:noFill/>
                </a:ln>
                <a:solidFill>
                  <a:srgbClr val="0000FF"/>
                </a:solidFill>
                <a:effectLst/>
                <a:uLnTx/>
                <a:uFillTx/>
                <a:latin typeface="Verdana" panose="020B0604030504040204" pitchFamily="34" charset="0"/>
                <a:ea typeface="+mn-ea"/>
                <a:cs typeface="+mn-cs"/>
              </a:rPr>
              <a:t>PGrenf</a:t>
            </a:r>
            <a:r>
              <a:rPr kumimoji="0" lang="en-US" sz="2400" b="0" i="0" u="sng" strike="noStrike" kern="1200" cap="none" spc="0" normalizeH="0" baseline="0" noProof="0" dirty="0">
                <a:ln>
                  <a:noFill/>
                </a:ln>
                <a:solidFill>
                  <a:srgbClr val="0000FF"/>
                </a:solidFill>
                <a:effectLst/>
                <a:uLnTx/>
                <a:uFillTx/>
                <a:latin typeface="Verdana" panose="020B0604030504040204" pitchFamily="34" charset="0"/>
                <a:ea typeface="+mn-ea"/>
                <a:cs typeface="+mn-cs"/>
              </a:rPr>
              <a:t>. 2.24.12 (ii </a:t>
            </a:r>
            <a:r>
              <a:rPr kumimoji="0" lang="en-US" sz="2400" b="0" i="0" u="sng" strike="noStrike" kern="1200" cap="none" spc="0" normalizeH="0" baseline="0" noProof="0" dirty="0">
                <a:ln>
                  <a:noFill/>
                </a:ln>
                <a:solidFill>
                  <a:srgbClr val="FF0000"/>
                </a:solidFill>
                <a:effectLst/>
                <a:uLnTx/>
                <a:uFillTx/>
                <a:latin typeface="Verdana" panose="020B0604030504040204" pitchFamily="34" charset="0"/>
                <a:ea typeface="+mn-ea"/>
                <a:cs typeface="+mn-cs"/>
              </a:rPr>
              <a:t>B. C.), </a:t>
            </a:r>
            <a:r>
              <a:rPr kumimoji="0" lang="en-US" sz="2400" b="0" i="0" u="sng" strike="noStrike" kern="1200" cap="none" spc="0" normalizeH="0" baseline="0" noProof="0" dirty="0" err="1">
                <a:ln>
                  <a:noFill/>
                </a:ln>
                <a:solidFill>
                  <a:srgbClr val="FF0000"/>
                </a:solidFill>
                <a:effectLst/>
                <a:uLnTx/>
                <a:uFillTx/>
                <a:latin typeface="Verdana" panose="020B0604030504040204" pitchFamily="34" charset="0"/>
                <a:ea typeface="+mn-ea"/>
                <a:cs typeface="+mn-cs"/>
              </a:rPr>
              <a:t>PFlor</a:t>
            </a:r>
            <a:r>
              <a:rPr kumimoji="0" lang="en-US" sz="2400" b="0" i="0" u="sng" strike="noStrike" kern="1200" cap="none" spc="0" normalizeH="0" baseline="0" noProof="0" dirty="0">
                <a:ln>
                  <a:noFill/>
                </a:ln>
                <a:solidFill>
                  <a:srgbClr val="FF0000"/>
                </a:solidFill>
                <a:effectLst/>
                <a:uLnTx/>
                <a:uFillTx/>
                <a:latin typeface="Verdana" panose="020B0604030504040204" pitchFamily="34" charset="0"/>
                <a:ea typeface="+mn-ea"/>
                <a:cs typeface="+mn-cs"/>
              </a:rPr>
              <a:t>. 65.8 (vi A. 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Verdana" panose="020B0604030504040204" pitchFamily="34" charset="0"/>
                <a:ea typeface="+mn-ea"/>
                <a:cs typeface="+mn-cs"/>
              </a:rPr>
              <a:t>2.</a:t>
            </a:r>
            <a:r>
              <a:rPr kumimoji="0" lang="en-US" sz="2400" b="0" i="0" u="sng" strike="noStrike" kern="1200" cap="none" spc="0" normalizeH="0" baseline="0" noProof="0" dirty="0">
                <a:ln>
                  <a:noFill/>
                </a:ln>
                <a:solidFill>
                  <a:prstClr val="black"/>
                </a:solidFill>
                <a:effectLst/>
                <a:uLnTx/>
                <a:uFillTx/>
                <a:latin typeface="Verdana" panose="020B0604030504040204" pitchFamily="34" charset="0"/>
                <a:ea typeface="+mn-ea"/>
                <a:cs typeface="+mn-cs"/>
              </a:rPr>
              <a:t> </a:t>
            </a:r>
            <a:r>
              <a:rPr kumimoji="0" lang="en-US" sz="2400" b="1" i="0" u="sng" strike="noStrike" kern="1200" cap="none" spc="0" normalizeH="0" baseline="0" noProof="0" dirty="0">
                <a:ln>
                  <a:noFill/>
                </a:ln>
                <a:solidFill>
                  <a:srgbClr val="0070C0"/>
                </a:solidFill>
                <a:effectLst/>
                <a:uLnTx/>
                <a:uFillTx/>
                <a:latin typeface="Verdana" panose="020B0604030504040204" pitchFamily="34" charset="0"/>
                <a:ea typeface="+mn-ea"/>
                <a:cs typeface="+mn-cs"/>
              </a:rPr>
              <a:t>grape-juice,</a:t>
            </a:r>
            <a:r>
              <a:rPr kumimoji="0" lang="en-US" sz="2400" b="0" i="0" u="sng" strike="noStrike" kern="1200" cap="none" spc="0" normalizeH="0" baseline="0" noProof="0" dirty="0">
                <a:ln>
                  <a:noFill/>
                </a:ln>
                <a:solidFill>
                  <a:prstClr val="black"/>
                </a:solidFill>
                <a:effectLst/>
                <a:uLnTx/>
                <a:uFillTx/>
                <a:latin typeface="Verdana" panose="020B0604030504040204" pitchFamily="34" charset="0"/>
                <a:ea typeface="+mn-ea"/>
                <a:cs typeface="+mn-cs"/>
              </a:rPr>
              <a:t> </a:t>
            </a:r>
            <a:r>
              <a:rPr kumimoji="0" lang="en-US" sz="2400" b="0" i="0" u="sng" strike="noStrike" kern="1200" cap="none" spc="0" normalizeH="0" baseline="0" noProof="0" dirty="0">
                <a:ln>
                  <a:noFill/>
                </a:ln>
                <a:solidFill>
                  <a:srgbClr val="FF0000"/>
                </a:solidFill>
                <a:effectLst/>
                <a:uLnTx/>
                <a:uFillTx/>
                <a:latin typeface="Verdana" panose="020B0604030504040204" pitchFamily="34" charset="0"/>
                <a:ea typeface="+mn-ea"/>
                <a:cs typeface="+mn-cs"/>
              </a:rPr>
              <a:t>Gal. 6.575. II sweetness, </a:t>
            </a:r>
            <a:r>
              <a:rPr kumimoji="0" lang="en-US" sz="2400" b="0" i="0" u="sng" strike="noStrike" kern="1200" cap="none" spc="0" normalizeH="0" baseline="0" noProof="0" dirty="0" err="1">
                <a:ln>
                  <a:noFill/>
                </a:ln>
                <a:solidFill>
                  <a:srgbClr val="FF0000"/>
                </a:solidFill>
                <a:effectLst/>
                <a:uLnTx/>
                <a:uFillTx/>
                <a:latin typeface="Verdana" panose="020B0604030504040204" pitchFamily="34" charset="0"/>
                <a:ea typeface="+mn-ea"/>
                <a:cs typeface="+mn-cs"/>
              </a:rPr>
              <a:t>Arist</a:t>
            </a:r>
            <a:r>
              <a:rPr kumimoji="0" lang="en-US" sz="2400" b="0" i="0" u="sng" strike="noStrike" kern="1200" cap="none" spc="0" normalizeH="0" baseline="0" noProof="0" dirty="0">
                <a:ln>
                  <a:noFill/>
                </a:ln>
                <a:solidFill>
                  <a:srgbClr val="FF0000"/>
                </a:solidFill>
                <a:effectLst/>
                <a:uLnTx/>
                <a:uFillTx/>
                <a:latin typeface="Verdana" panose="020B0604030504040204" pitchFamily="34" charset="0"/>
                <a:ea typeface="+mn-ea"/>
                <a:cs typeface="+mn-cs"/>
              </a:rPr>
              <a:t>. Pr. 931a18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2020"/>
                </a:solidFill>
                <a:effectLst/>
                <a:uLnTx/>
                <a:uFillTx/>
                <a:latin typeface="Verdana" panose="020B0604030504040204" pitchFamily="34" charset="0"/>
                <a:ea typeface="+mn-ea"/>
                <a:cs typeface="+mn-cs"/>
              </a:rPr>
              <a:t>(Act 2:13</a:t>
            </a:r>
            <a:r>
              <a:rPr kumimoji="0" lang="en-US" sz="2400" b="0" i="0" u="none" strike="noStrike" kern="1200" cap="none" spc="0" normalizeH="0" baseline="0" noProof="0" dirty="0">
                <a:ln>
                  <a:noFill/>
                </a:ln>
                <a:solidFill>
                  <a:srgbClr val="802020"/>
                </a:solidFill>
                <a:effectLst/>
                <a:uLnTx/>
                <a:uFillTx/>
                <a:latin typeface="Verdana" panose="020B0604030504040204" pitchFamily="34" charset="0"/>
                <a:ea typeface="+mn-ea"/>
                <a:cs typeface="+mn-cs"/>
              </a:rPr>
              <a:t>  But others were laughing </a:t>
            </a:r>
            <a:r>
              <a:rPr kumimoji="0" lang="en-US" sz="2400" b="0" i="1" u="none" strike="noStrike" kern="1200" cap="none" spc="0" normalizeH="0" baseline="0" noProof="0" dirty="0">
                <a:ln>
                  <a:noFill/>
                </a:ln>
                <a:solidFill>
                  <a:srgbClr val="802020"/>
                </a:solidFill>
                <a:effectLst/>
                <a:uLnTx/>
                <a:uFillTx/>
                <a:latin typeface="Verdana" panose="020B0604030504040204" pitchFamily="34" charset="0"/>
                <a:ea typeface="+mn-ea"/>
                <a:cs typeface="+mn-cs"/>
              </a:rPr>
              <a:t>and</a:t>
            </a:r>
            <a:r>
              <a:rPr kumimoji="0" lang="en-US" sz="2400" b="0" i="0" u="none" strike="noStrike" kern="1200" cap="none" spc="0" normalizeH="0" baseline="0" noProof="0" dirty="0">
                <a:ln>
                  <a:noFill/>
                </a:ln>
                <a:solidFill>
                  <a:srgbClr val="802020"/>
                </a:solidFill>
                <a:effectLst/>
                <a:uLnTx/>
                <a:uFillTx/>
                <a:latin typeface="Verdana" panose="020B0604030504040204" pitchFamily="34" charset="0"/>
                <a:ea typeface="+mn-ea"/>
                <a:cs typeface="+mn-cs"/>
              </a:rPr>
              <a:t> joking </a:t>
            </a:r>
            <a:r>
              <a:rPr kumimoji="0" lang="en-US" sz="2400" b="0" i="1" u="none" strike="noStrike" kern="1200" cap="none" spc="0" normalizeH="0" baseline="0" noProof="0" dirty="0">
                <a:ln>
                  <a:noFill/>
                </a:ln>
                <a:solidFill>
                  <a:srgbClr val="802020"/>
                </a:solidFill>
                <a:effectLst/>
                <a:uLnTx/>
                <a:uFillTx/>
                <a:latin typeface="Verdana" panose="020B0604030504040204" pitchFamily="34" charset="0"/>
                <a:ea typeface="+mn-ea"/>
                <a:cs typeface="+mn-cs"/>
              </a:rPr>
              <a:t>and</a:t>
            </a:r>
            <a:r>
              <a:rPr kumimoji="0" lang="en-US" sz="2400" b="0" i="0" u="none" strike="noStrike" kern="1200" cap="none" spc="0" normalizeH="0" baseline="0" noProof="0" dirty="0">
                <a:ln>
                  <a:noFill/>
                </a:ln>
                <a:solidFill>
                  <a:srgbClr val="802020"/>
                </a:solidFill>
                <a:effectLst/>
                <a:uLnTx/>
                <a:uFillTx/>
                <a:latin typeface="Verdana" panose="020B0604030504040204" pitchFamily="34" charset="0"/>
                <a:ea typeface="+mn-ea"/>
                <a:cs typeface="+mn-cs"/>
              </a:rPr>
              <a:t> ridiculing them, saying, "They are full of sweet wine </a:t>
            </a:r>
            <a:r>
              <a:rPr kumimoji="0" lang="en-US" sz="2400" b="0" i="1" u="none" strike="noStrike" kern="1200" cap="none" spc="0" normalizeH="0" baseline="0" noProof="0" dirty="0">
                <a:ln>
                  <a:noFill/>
                </a:ln>
                <a:solidFill>
                  <a:srgbClr val="802020"/>
                </a:solidFill>
                <a:effectLst/>
                <a:uLnTx/>
                <a:uFillTx/>
                <a:latin typeface="Verdana" panose="020B0604030504040204" pitchFamily="34" charset="0"/>
                <a:ea typeface="+mn-ea"/>
                <a:cs typeface="+mn-cs"/>
              </a:rPr>
              <a:t>and</a:t>
            </a:r>
            <a:r>
              <a:rPr kumimoji="0" lang="en-US" sz="2400" b="0" i="0" u="none" strike="noStrike" kern="1200" cap="none" spc="0" normalizeH="0" baseline="0" noProof="0" dirty="0">
                <a:ln>
                  <a:noFill/>
                </a:ln>
                <a:solidFill>
                  <a:srgbClr val="802020"/>
                </a:solidFill>
                <a:effectLst/>
                <a:uLnTx/>
                <a:uFillTx/>
                <a:latin typeface="Verdana" panose="020B0604030504040204" pitchFamily="34" charset="0"/>
                <a:ea typeface="+mn-ea"/>
                <a:cs typeface="+mn-cs"/>
              </a:rPr>
              <a:t> are drunk!"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AMPlFIED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BIBLE)</a:t>
            </a:r>
            <a:endParaRPr kumimoji="0" lang="en-US" sz="2400" b="0" i="0" u="none" strike="noStrike" kern="1200" cap="none" spc="0" normalizeH="0" baseline="0" noProof="0" dirty="0">
              <a:ln>
                <a:noFill/>
              </a:ln>
              <a:solidFill>
                <a:srgbClr val="80202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4597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832640"/>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2:16-21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this is what was spoken of through the prophet Joel: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IT SHALL BE IN THE LAST DAYS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God says,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POUR FORTH 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SPIRIT ON ALL</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MANKIND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YOUR SONS AND YOUR DAUGHTERS SHALL 	PROPHESY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YOUR YOUNG MEN SHALL SEE VISIONS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YOUR OLD MEN 	SHALL DREAM DREAMS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EVEN ON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BONDSLAVES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BOTH MEN AND WOMEN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IN THOSE DAYS 	POUR FORTH 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SPIRIT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shall prophesy.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GRANT WONDERS IN THE SKY ABOVE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SIGNS ON THE EARTH 	BELOW</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BLOOD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FIRE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VAPOR OF SMOKE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SUN WILL BE TURNED INTO DARKNESS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MOON INTO BLOOD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BEFORE THE GREAT AND GLORIOUS DAY OF 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SHALL COME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IT SHALL BE THAT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EVERYONE WHO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CALLS ON THE NAME OF 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WILL BE SAVED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Peter now begins to answer the question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does this mean?”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verse 12.</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is what was 	spoken through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prophet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Joel: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Joel 2:28-32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Last days Last days of what?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Isa 2:1-4; Micah 4:1-3;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1:1-2; Lk 24:45-49; Act 1:4-5, 8</a:t>
            </a:r>
          </a:p>
        </p:txBody>
      </p:sp>
      <p:sp>
        <p:nvSpPr>
          <p:cNvPr id="3" name="TextBox 2"/>
          <p:cNvSpPr txBox="1"/>
          <p:nvPr/>
        </p:nvSpPr>
        <p:spPr>
          <a:xfrm>
            <a:off x="0" y="0"/>
            <a:ext cx="12192000" cy="6093976"/>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Isaiah 2:1-4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word which Isaiah the son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Amoz</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saw concerning Judah and Jerusalem.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it will come about that In the last days, The mountain of the house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be 	established as the chief of the mountains, And will be raised above the hills; And all the 	nations will stream to 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many peoples will come and say, "Come, let us go up to the mountain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 	house of the God of Jacob; That He may teach us concerning His ways, And that we may walk 	in His paths." For the law will go forth from Zion, And the word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Jerusalem.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will judge between the nations, And will render decisions for many peoples; And they 	will hammer their swords into plowshares, and their spears into pruning hooks. Nation will not 	lift up sword against nation, And never again will they learn war.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0"/>
            <a:ext cx="12192000" cy="618630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Micah 4:1-3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it will come about in the last days That the mountain of the house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be 	established as the chief of the mountains. It will be raised above the hills, And the peoples will 	stream to 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many nations will come and say, " Come and let us go up to the mountain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to the house of the God of Jacob, That He may teach us about His ways And that we may walk 	in His paths." For from Zion will go forth the law, Even the word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Jerusalem.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will judge between many peoples And render decisions for mighty, distant nations. 	Then they will hammer their swords into plowshares And their spears into pruning hooks; 	Nation will not lift up sword against nation, And never again will they train for war.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0"/>
            <a:ext cx="12192000" cy="6370975"/>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1:1-2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God, after He spoke long ago to the fathers in the prophets in many portions and in many ways,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these last days has spoken to us in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Son, whom He appointed heir of all things, through 	whom also He made the world.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0"/>
            <a:ext cx="12192000" cy="618630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24:45-49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He opened their minds to understand the Scriptures,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said to them, " Thus it is written, that the Christ should suffer and rise again from the 	dead the third day;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that repentance for forgiveness of sins should be proclaimed in His name to all the 	nations, beginning from Jerusalem.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are witnesses of these things.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behold, I am sending forth the promise of My Father upon you; but you are to stay in the 	city until you are clothed with power from on high."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0" y="0"/>
            <a:ext cx="12192000" cy="6324808"/>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1:4-5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gathering them together, He commanded them not to leave Jerusalem, but to wait for 	what the Father had promised, "Which,"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He said,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heard of from Me;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John baptized with water, but you shall be baptized with the Holy Spirit not many days from 	now."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1:8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you shall receive power when the Holy Spirit has come upon you; and you shall be My 	witnesses both in Jerusalem, and in all Judea and Samaria, and even to the remotest part of 	the earth."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90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771084"/>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2:16-18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this is what was spoken of through the prophet Joel: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IT SHALL BE IN THE LAST DAYS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God says,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POUR FORTH 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SPIRIT ON ALL</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MANKIND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YOUR SONS AND YOUR DAUGHTERS SHALL 	PROPHESY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YOUR YOUNG MEN SHALL SEE VISIONS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YOUR OLD MEN 	SHALL DREAM DREAMS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EVEN ON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BONDSLAVES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BOTH MEN AND WOMEN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IN THOSE DAYS 	POUR FORTH 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SPIRIT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shall prophesy.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Pour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out my spirit on all mankind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(lit. Flesh)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God poured out His Spirit on the apostles who 	as Jews represented Jews.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3:11-12; Acts 1:4-5; 2:32-33</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Therefore only the circumcised were baptized, natural Jew or Proselyte were admitted into 			the church: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6:1; 11:19</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Then God poured forth his Spirit on the Gentiles: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10:44-45; 11:15-18; 15:7-11; 10:47-48</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The apostles had the power to lay hands on fellow Christians and impart gifts but only Jesus 		in heaven could baptize into the Spirit: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8:14-19; Ro 1:11-12; 2Cor 12:12-13;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2:1-4</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Daughters, young men, old men see visions, prophecy: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9:10-12; 11:27-28; 21:8-9; 21:10</a:t>
            </a:r>
          </a:p>
        </p:txBody>
      </p:sp>
      <p:sp>
        <p:nvSpPr>
          <p:cNvPr id="4" name="TextBox 3"/>
          <p:cNvSpPr txBox="1"/>
          <p:nvPr/>
        </p:nvSpPr>
        <p:spPr>
          <a:xfrm>
            <a:off x="0" y="3863871"/>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3:11-12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for me, I baptize you with water for repentance, but He who is coming after me is mightier 	than I, and I am not fit to remove His sandals;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will baptize you with the Holy Spirit and fire.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His winnowing fork is in His hand, and He will thoroughly clear His threshing floor; and 	He will gather His wheat into the barn, but He will burn up the chaff with unquenchable fire."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3874387"/>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1:4-5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gathering them together, He commanded them not to leave Jerusalem, but to wait for 	what the Father had promised, "Which,"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He said,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heard of from Me;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John baptized with water, but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you shall be baptized with the Holy Spirit not many days from 	now."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10637"/>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10:44-45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While Peter was still speaking these words,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Holy Spirit fell upon all those who were 	listening to the message.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all the circumcised believers who had come with Peter were amazed, because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gift of 	the Holy Spirit had been poured out upon the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Gentiles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also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0" y="4771694"/>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6:1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at this time while the disciples were increasing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in number,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complaint arose on the part 	of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Hellenistic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Jews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against the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native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Hebrews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because their widows were being 	overlooked in the daily serving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of food.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(Hellenistic Jews = Jewish Proselytes) </a:t>
            </a:r>
          </a:p>
        </p:txBody>
      </p:sp>
      <p:sp>
        <p:nvSpPr>
          <p:cNvPr id="16" name="TextBox 15"/>
          <p:cNvSpPr txBox="1"/>
          <p:nvPr/>
        </p:nvSpPr>
        <p:spPr>
          <a:xfrm>
            <a:off x="0" y="4771697"/>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those who were scattered because of the persecution that occurred in connection 	with Stephen made their way to Phoenicia and Cyprus and Antioch,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speaking the word to no 	one except to Jews alone.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p:cNvSpPr txBox="1"/>
          <p:nvPr/>
        </p:nvSpPr>
        <p:spPr>
          <a:xfrm>
            <a:off x="-10510" y="4820"/>
            <a:ext cx="12192000" cy="489364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15:7-11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after there had been much debate, Peter stood up and said to them, "Brethren, you know 	that in the early days God made a choice among you,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that by my mouth the Gentiles should 	hear the word of the gospel and believe.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God, who knows the heart, bore witness to them, giving them the Holy Spirit, just as He 	also did to 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made no distinction between us and them, cleansing their hearts by faith.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therefore why do you put God to the test by placing upon the neck of the disciples a 	yoke which neither our fathers nor we have been able to bear?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we believe that we are saved through the grace of the Lord Jesus, in the same way as 	they also are."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0" y="4876800"/>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10:47-48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Surely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no one can refuse the water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these to be baptized who have received the Holy 	Spirit just as we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can he?"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ordered them to be baptized in the name of Jesus Christ. Then they asked him to stay 	on for a few days.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0" y="8760"/>
            <a:ext cx="12192000" cy="535531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8:14-19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when the apostles in Jerusalem heard that Samaria had received the word of God, they 	sent them Peter and John,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who came down and prayed for them, that they might receive the Holy Spirit.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He had not yet fallen upon any of them; they had simply been baptized in the name of the 	Lord Jesus.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they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laying their hands on them, and they were receiving the Holy Spirit.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when Simon saw that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Spirit was bestowed through the laying on of the apostles' 	hands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offered them money,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saying, "Give this authority to me as well, so that everyone on whom I lay my hands may 	receive the Holy Spirit."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0" y="3002020"/>
            <a:ext cx="12192000" cy="230832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1:11-12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 long to see you in order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that I may impart some spiritual gift to you,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you may be 	established;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is, that I may be encouraged together with you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while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among you, each of us by the 	other's faith, both yours and mine.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0" y="25400"/>
            <a:ext cx="12192000" cy="535531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2:1-4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this reason we must pay much closer attention to what we have heard, lest we drift away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from 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if the word spoken through angels proved unalterable, and every transgression and 	disobedience received a just recompense,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how shall we escape if we neglect so great a salvation? After it was at the first spoken through 	the Lord, it was confirmed to us by those who heard,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God also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bearing witness with them, both by signs and wonders and by various miracles and by 	gifts of the Holy Spirit according to His own will.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0" y="3002460"/>
            <a:ext cx="12192000" cy="230832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Corinthians 12:12-13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signs of a true apostle were performed among you with all perseverance, by signs and 	wonders and miracles.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in what respect were you treated as inferior to the rest of the churches, except that I 	myself did not become a burden to you? Forgive me this wrong!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0" y="3853362"/>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2:32-33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Jesus God raised up again, to which we are all witnesses.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having been exalted to the right hand of God, and having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received from the Father 	the promise of the Holy Spirit,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He has poured forth</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this which you both see and hear.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0" y="1932530"/>
            <a:ext cx="12192000" cy="341632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11:15-18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as I began to speak,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Holy Spirit fell upon them, just as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He did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upon us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at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beginning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 remembered the word of the Lord, how He used to say, ' John baptized with water, but 	you shall be baptized with the Holy Spirit.'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God therefore gave to them the same gift as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He gave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us also after believing in the Lord 	Jesus Christ, who was I that I could stand in God's way?"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when they heard this, they quieted down, and glorified God, saying, "Well then,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God has 	granted to the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Gentiles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also the repentance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that leads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life.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10510" y="0"/>
            <a:ext cx="12192000" cy="624786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2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11:27-28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at this time some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prophets came down from Jerusalem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Antioch.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One of them named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Agabus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stood up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indicate by the Spirit that there would 	certainly be a great famine all over the world. And this took place in the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reign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Claudius.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21:8-9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on the next day we departed and came to Caesarea; and entering the house of Philip the 	evangelist, who was one of the seven, we stayed with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this man had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four virgin daughters who were prophetesses.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21:10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as we were staying there for some days,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 certain prophet named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Agabus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came down 	from Judea.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20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p:cNvSpPr txBox="1"/>
          <p:nvPr/>
        </p:nvSpPr>
        <p:spPr>
          <a:xfrm>
            <a:off x="0" y="3174121"/>
            <a:ext cx="12192000" cy="3046988"/>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9:10-12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there was a disciple at Damascus named Ananias; and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Lord said to him in a vision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"Ananias." And he said, "Here I am, Lord."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 Lord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said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him, "Get up and go to the street called Straight, and inquire at the house 	of Judas for a man from Tarsus named Saul, for he is praying,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has seen in a vision a man named Ananias come in and lay his hands on him, so that he 	might regain his sight."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80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fltVal val="0"/>
                                          </p:val>
                                        </p:tav>
                                      </p:tavLst>
                                    </p:anim>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5"/>
                                        </p:tgtEl>
                                        <p:attrNameLst>
                                          <p:attrName>ppt_w</p:attrName>
                                        </p:attrNameLst>
                                      </p:cBhvr>
                                      <p:tavLst>
                                        <p:tav tm="0">
                                          <p:val>
                                            <p:strVal val="ppt_w"/>
                                          </p:val>
                                        </p:tav>
                                        <p:tav tm="100000">
                                          <p:val>
                                            <p:fltVal val="0"/>
                                          </p:val>
                                        </p:tav>
                                      </p:tavLst>
                                    </p:anim>
                                    <p:anim calcmode="lin" valueType="num">
                                      <p:cBhvr>
                                        <p:cTn id="32" dur="500"/>
                                        <p:tgtEl>
                                          <p:spTgt spid="5"/>
                                        </p:tgtEl>
                                        <p:attrNameLst>
                                          <p:attrName>ppt_h</p:attrName>
                                        </p:attrNameLst>
                                      </p:cBhvr>
                                      <p:tavLst>
                                        <p:tav tm="0">
                                          <p:val>
                                            <p:strVal val="ppt_h"/>
                                          </p:val>
                                        </p:tav>
                                        <p:tav tm="100000">
                                          <p:val>
                                            <p:fltVal val="0"/>
                                          </p:val>
                                        </p:tav>
                                      </p:tavLst>
                                    </p:anim>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3"/>
                                        </p:tgtEl>
                                        <p:attrNameLst>
                                          <p:attrName>ppt_w</p:attrName>
                                        </p:attrNameLst>
                                      </p:cBhvr>
                                      <p:tavLst>
                                        <p:tav tm="0">
                                          <p:val>
                                            <p:strVal val="ppt_w"/>
                                          </p:val>
                                        </p:tav>
                                        <p:tav tm="100000">
                                          <p:val>
                                            <p:fltVal val="0"/>
                                          </p:val>
                                        </p:tav>
                                      </p:tavLst>
                                    </p:anim>
                                    <p:anim calcmode="lin" valueType="num">
                                      <p:cBhvr>
                                        <p:cTn id="46" dur="500"/>
                                        <p:tgtEl>
                                          <p:spTgt spid="3"/>
                                        </p:tgtEl>
                                        <p:attrNameLst>
                                          <p:attrName>ppt_h</p:attrName>
                                        </p:attrNameLst>
                                      </p:cBhvr>
                                      <p:tavLst>
                                        <p:tav tm="0">
                                          <p:val>
                                            <p:strVal val="ppt_h"/>
                                          </p:val>
                                        </p:tav>
                                        <p:tav tm="100000">
                                          <p:val>
                                            <p:fltVal val="0"/>
                                          </p:val>
                                        </p:tav>
                                      </p:tavLst>
                                    </p:anim>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16"/>
                                        </p:tgtEl>
                                        <p:attrNameLst>
                                          <p:attrName>ppt_w</p:attrName>
                                        </p:attrNameLst>
                                      </p:cBhvr>
                                      <p:tavLst>
                                        <p:tav tm="0">
                                          <p:val>
                                            <p:strVal val="ppt_w"/>
                                          </p:val>
                                        </p:tav>
                                        <p:tav tm="100000">
                                          <p:val>
                                            <p:fltVal val="0"/>
                                          </p:val>
                                        </p:tav>
                                      </p:tavLst>
                                    </p:anim>
                                    <p:anim calcmode="lin" valueType="num">
                                      <p:cBhvr>
                                        <p:cTn id="78" dur="500"/>
                                        <p:tgtEl>
                                          <p:spTgt spid="16"/>
                                        </p:tgtEl>
                                        <p:attrNameLst>
                                          <p:attrName>ppt_h</p:attrName>
                                        </p:attrNameLst>
                                      </p:cBhvr>
                                      <p:tavLst>
                                        <p:tav tm="0">
                                          <p:val>
                                            <p:strVal val="ppt_h"/>
                                          </p:val>
                                        </p:tav>
                                        <p:tav tm="100000">
                                          <p:val>
                                            <p:fltVal val="0"/>
                                          </p:val>
                                        </p:tav>
                                      </p:tavLst>
                                    </p:anim>
                                    <p:animEffect transition="out" filter="fade">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p:cTn id="89" dur="500" fill="hold"/>
                                        <p:tgtEl>
                                          <p:spTgt spid="6"/>
                                        </p:tgtEl>
                                        <p:attrNameLst>
                                          <p:attrName>ppt_w</p:attrName>
                                        </p:attrNameLst>
                                      </p:cBhvr>
                                      <p:tavLst>
                                        <p:tav tm="0">
                                          <p:val>
                                            <p:fltVal val="0"/>
                                          </p:val>
                                        </p:tav>
                                        <p:tav tm="100000">
                                          <p:val>
                                            <p:strVal val="#ppt_w"/>
                                          </p:val>
                                        </p:tav>
                                      </p:tavLst>
                                    </p:anim>
                                    <p:anim calcmode="lin" valueType="num">
                                      <p:cBhvr>
                                        <p:cTn id="90" dur="500" fill="hold"/>
                                        <p:tgtEl>
                                          <p:spTgt spid="6"/>
                                        </p:tgtEl>
                                        <p:attrNameLst>
                                          <p:attrName>ppt_h</p:attrName>
                                        </p:attrNameLst>
                                      </p:cBhvr>
                                      <p:tavLst>
                                        <p:tav tm="0">
                                          <p:val>
                                            <p:fltVal val="0"/>
                                          </p:val>
                                        </p:tav>
                                        <p:tav tm="100000">
                                          <p:val>
                                            <p:strVal val="#ppt_h"/>
                                          </p:val>
                                        </p:tav>
                                      </p:tavLst>
                                    </p:anim>
                                    <p:animEffect transition="in" filter="fade">
                                      <p:cBhvr>
                                        <p:cTn id="91" dur="500"/>
                                        <p:tgtEl>
                                          <p:spTgt spid="6"/>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7"/>
                                        </p:tgtEl>
                                        <p:attrNameLst>
                                          <p:attrName>style.visibility</p:attrName>
                                        </p:attrNameLst>
                                      </p:cBhvr>
                                      <p:to>
                                        <p:strVal val="visible"/>
                                      </p:to>
                                    </p:set>
                                    <p:anim calcmode="lin" valueType="num">
                                      <p:cBhvr>
                                        <p:cTn id="94" dur="500" fill="hold"/>
                                        <p:tgtEl>
                                          <p:spTgt spid="7"/>
                                        </p:tgtEl>
                                        <p:attrNameLst>
                                          <p:attrName>ppt_w</p:attrName>
                                        </p:attrNameLst>
                                      </p:cBhvr>
                                      <p:tavLst>
                                        <p:tav tm="0">
                                          <p:val>
                                            <p:fltVal val="0"/>
                                          </p:val>
                                        </p:tav>
                                        <p:tav tm="100000">
                                          <p:val>
                                            <p:strVal val="#ppt_w"/>
                                          </p:val>
                                        </p:tav>
                                      </p:tavLst>
                                    </p:anim>
                                    <p:anim calcmode="lin" valueType="num">
                                      <p:cBhvr>
                                        <p:cTn id="95" dur="500" fill="hold"/>
                                        <p:tgtEl>
                                          <p:spTgt spid="7"/>
                                        </p:tgtEl>
                                        <p:attrNameLst>
                                          <p:attrName>ppt_h</p:attrName>
                                        </p:attrNameLst>
                                      </p:cBhvr>
                                      <p:tavLst>
                                        <p:tav tm="0">
                                          <p:val>
                                            <p:fltVal val="0"/>
                                          </p:val>
                                        </p:tav>
                                        <p:tav tm="100000">
                                          <p:val>
                                            <p:strVal val="#ppt_h"/>
                                          </p:val>
                                        </p:tav>
                                      </p:tavLst>
                                    </p:anim>
                                    <p:animEffect transition="in" filter="fade">
                                      <p:cBhvr>
                                        <p:cTn id="96" dur="500"/>
                                        <p:tgtEl>
                                          <p:spTgt spid="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7"/>
                                        </p:tgtEl>
                                        <p:attrNameLst>
                                          <p:attrName>ppt_w</p:attrName>
                                        </p:attrNameLst>
                                      </p:cBhvr>
                                      <p:tavLst>
                                        <p:tav tm="0">
                                          <p:val>
                                            <p:strVal val="ppt_w"/>
                                          </p:val>
                                        </p:tav>
                                        <p:tav tm="100000">
                                          <p:val>
                                            <p:fltVal val="0"/>
                                          </p:val>
                                        </p:tav>
                                      </p:tavLst>
                                    </p:anim>
                                    <p:anim calcmode="lin" valueType="num">
                                      <p:cBhvr>
                                        <p:cTn id="101" dur="500"/>
                                        <p:tgtEl>
                                          <p:spTgt spid="7"/>
                                        </p:tgtEl>
                                        <p:attrNameLst>
                                          <p:attrName>ppt_h</p:attrName>
                                        </p:attrNameLst>
                                      </p:cBhvr>
                                      <p:tavLst>
                                        <p:tav tm="0">
                                          <p:val>
                                            <p:strVal val="ppt_h"/>
                                          </p:val>
                                        </p:tav>
                                        <p:tav tm="100000">
                                          <p:val>
                                            <p:fltVal val="0"/>
                                          </p:val>
                                        </p:tav>
                                      </p:tavLst>
                                    </p:anim>
                                    <p:animEffect transition="out" filter="fade">
                                      <p:cBhvr>
                                        <p:cTn id="102" dur="500"/>
                                        <p:tgtEl>
                                          <p:spTgt spid="7"/>
                                        </p:tgtEl>
                                      </p:cBhvr>
                                    </p:animEffect>
                                    <p:set>
                                      <p:cBhvr>
                                        <p:cTn id="103" dur="1" fill="hold">
                                          <p:stCondLst>
                                            <p:cond delay="499"/>
                                          </p:stCondLst>
                                        </p:cTn>
                                        <p:tgtEl>
                                          <p:spTgt spid="7"/>
                                        </p:tgtEl>
                                        <p:attrNameLst>
                                          <p:attrName>style.visibility</p:attrName>
                                        </p:attrNameLst>
                                      </p:cBhvr>
                                      <p:to>
                                        <p:strVal val="hidden"/>
                                      </p:to>
                                    </p:set>
                                  </p:childTnLst>
                                </p:cTn>
                              </p:par>
                              <p:par>
                                <p:cTn id="104" presetID="53" presetClass="exit" presetSubtype="32" fill="hold" grpId="1" nodeType="withEffect">
                                  <p:stCondLst>
                                    <p:cond delay="0"/>
                                  </p:stCondLst>
                                  <p:childTnLst>
                                    <p:anim calcmode="lin" valueType="num">
                                      <p:cBhvr>
                                        <p:cTn id="105" dur="500"/>
                                        <p:tgtEl>
                                          <p:spTgt spid="6"/>
                                        </p:tgtEl>
                                        <p:attrNameLst>
                                          <p:attrName>ppt_w</p:attrName>
                                        </p:attrNameLst>
                                      </p:cBhvr>
                                      <p:tavLst>
                                        <p:tav tm="0">
                                          <p:val>
                                            <p:strVal val="ppt_w"/>
                                          </p:val>
                                        </p:tav>
                                        <p:tav tm="100000">
                                          <p:val>
                                            <p:fltVal val="0"/>
                                          </p:val>
                                        </p:tav>
                                      </p:tavLst>
                                    </p:anim>
                                    <p:anim calcmode="lin" valueType="num">
                                      <p:cBhvr>
                                        <p:cTn id="106" dur="500"/>
                                        <p:tgtEl>
                                          <p:spTgt spid="6"/>
                                        </p:tgtEl>
                                        <p:attrNameLst>
                                          <p:attrName>ppt_h</p:attrName>
                                        </p:attrNameLst>
                                      </p:cBhvr>
                                      <p:tavLst>
                                        <p:tav tm="0">
                                          <p:val>
                                            <p:strVal val="ppt_h"/>
                                          </p:val>
                                        </p:tav>
                                        <p:tav tm="100000">
                                          <p:val>
                                            <p:fltVal val="0"/>
                                          </p:val>
                                        </p:tav>
                                      </p:tavLst>
                                    </p:anim>
                                    <p:animEffect transition="out" filter="fade">
                                      <p:cBhvr>
                                        <p:cTn id="107" dur="500"/>
                                        <p:tgtEl>
                                          <p:spTgt spid="6"/>
                                        </p:tgtEl>
                                      </p:cBhvr>
                                    </p:animEffect>
                                    <p:set>
                                      <p:cBhvr>
                                        <p:cTn id="108" dur="1" fill="hold">
                                          <p:stCondLst>
                                            <p:cond delay="499"/>
                                          </p:stCondLst>
                                        </p:cTn>
                                        <p:tgtEl>
                                          <p:spTgt spid="6"/>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8"/>
                                        </p:tgtEl>
                                        <p:attrNameLst>
                                          <p:attrName>style.visibility</p:attrName>
                                        </p:attrNameLst>
                                      </p:cBhvr>
                                      <p:to>
                                        <p:strVal val="visible"/>
                                      </p:to>
                                    </p:set>
                                    <p:anim calcmode="lin" valueType="num">
                                      <p:cBhvr>
                                        <p:cTn id="113" dur="500" fill="hold"/>
                                        <p:tgtEl>
                                          <p:spTgt spid="8"/>
                                        </p:tgtEl>
                                        <p:attrNameLst>
                                          <p:attrName>ppt_w</p:attrName>
                                        </p:attrNameLst>
                                      </p:cBhvr>
                                      <p:tavLst>
                                        <p:tav tm="0">
                                          <p:val>
                                            <p:fltVal val="0"/>
                                          </p:val>
                                        </p:tav>
                                        <p:tav tm="100000">
                                          <p:val>
                                            <p:strVal val="#ppt_w"/>
                                          </p:val>
                                        </p:tav>
                                      </p:tavLst>
                                    </p:anim>
                                    <p:anim calcmode="lin" valueType="num">
                                      <p:cBhvr>
                                        <p:cTn id="114" dur="500" fill="hold"/>
                                        <p:tgtEl>
                                          <p:spTgt spid="8"/>
                                        </p:tgtEl>
                                        <p:attrNameLst>
                                          <p:attrName>ppt_h</p:attrName>
                                        </p:attrNameLst>
                                      </p:cBhvr>
                                      <p:tavLst>
                                        <p:tav tm="0">
                                          <p:val>
                                            <p:fltVal val="0"/>
                                          </p:val>
                                        </p:tav>
                                        <p:tav tm="100000">
                                          <p:val>
                                            <p:strVal val="#ppt_h"/>
                                          </p:val>
                                        </p:tav>
                                      </p:tavLst>
                                    </p:anim>
                                    <p:animEffect transition="in" filter="fade">
                                      <p:cBhvr>
                                        <p:cTn id="115" dur="500"/>
                                        <p:tgtEl>
                                          <p:spTgt spid="8"/>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9"/>
                                        </p:tgtEl>
                                        <p:attrNameLst>
                                          <p:attrName>style.visibility</p:attrName>
                                        </p:attrNameLst>
                                      </p:cBhvr>
                                      <p:to>
                                        <p:strVal val="visible"/>
                                      </p:to>
                                    </p:set>
                                    <p:anim calcmode="lin" valueType="num">
                                      <p:cBhvr>
                                        <p:cTn id="120" dur="500" fill="hold"/>
                                        <p:tgtEl>
                                          <p:spTgt spid="9"/>
                                        </p:tgtEl>
                                        <p:attrNameLst>
                                          <p:attrName>ppt_w</p:attrName>
                                        </p:attrNameLst>
                                      </p:cBhvr>
                                      <p:tavLst>
                                        <p:tav tm="0">
                                          <p:val>
                                            <p:fltVal val="0"/>
                                          </p:val>
                                        </p:tav>
                                        <p:tav tm="100000">
                                          <p:val>
                                            <p:strVal val="#ppt_w"/>
                                          </p:val>
                                        </p:tav>
                                      </p:tavLst>
                                    </p:anim>
                                    <p:anim calcmode="lin" valueType="num">
                                      <p:cBhvr>
                                        <p:cTn id="121" dur="500" fill="hold"/>
                                        <p:tgtEl>
                                          <p:spTgt spid="9"/>
                                        </p:tgtEl>
                                        <p:attrNameLst>
                                          <p:attrName>ppt_h</p:attrName>
                                        </p:attrNameLst>
                                      </p:cBhvr>
                                      <p:tavLst>
                                        <p:tav tm="0">
                                          <p:val>
                                            <p:fltVal val="0"/>
                                          </p:val>
                                        </p:tav>
                                        <p:tav tm="100000">
                                          <p:val>
                                            <p:strVal val="#ppt_h"/>
                                          </p:val>
                                        </p:tav>
                                      </p:tavLst>
                                    </p:anim>
                                    <p:animEffect transition="in" filter="fade">
                                      <p:cBhvr>
                                        <p:cTn id="122" dur="500"/>
                                        <p:tgtEl>
                                          <p:spTgt spid="9"/>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xit" presetSubtype="32" fill="hold" grpId="1" nodeType="clickEffect">
                                  <p:stCondLst>
                                    <p:cond delay="0"/>
                                  </p:stCondLst>
                                  <p:childTnLst>
                                    <p:anim calcmode="lin" valueType="num">
                                      <p:cBhvr>
                                        <p:cTn id="126" dur="500"/>
                                        <p:tgtEl>
                                          <p:spTgt spid="9"/>
                                        </p:tgtEl>
                                        <p:attrNameLst>
                                          <p:attrName>ppt_w</p:attrName>
                                        </p:attrNameLst>
                                      </p:cBhvr>
                                      <p:tavLst>
                                        <p:tav tm="0">
                                          <p:val>
                                            <p:strVal val="ppt_w"/>
                                          </p:val>
                                        </p:tav>
                                        <p:tav tm="100000">
                                          <p:val>
                                            <p:fltVal val="0"/>
                                          </p:val>
                                        </p:tav>
                                      </p:tavLst>
                                    </p:anim>
                                    <p:anim calcmode="lin" valueType="num">
                                      <p:cBhvr>
                                        <p:cTn id="127" dur="500"/>
                                        <p:tgtEl>
                                          <p:spTgt spid="9"/>
                                        </p:tgtEl>
                                        <p:attrNameLst>
                                          <p:attrName>ppt_h</p:attrName>
                                        </p:attrNameLst>
                                      </p:cBhvr>
                                      <p:tavLst>
                                        <p:tav tm="0">
                                          <p:val>
                                            <p:strVal val="ppt_h"/>
                                          </p:val>
                                        </p:tav>
                                        <p:tav tm="100000">
                                          <p:val>
                                            <p:fltVal val="0"/>
                                          </p:val>
                                        </p:tav>
                                      </p:tavLst>
                                    </p:anim>
                                    <p:animEffect transition="out" filter="fade">
                                      <p:cBhvr>
                                        <p:cTn id="128" dur="500"/>
                                        <p:tgtEl>
                                          <p:spTgt spid="9"/>
                                        </p:tgtEl>
                                      </p:cBhvr>
                                    </p:animEffect>
                                    <p:set>
                                      <p:cBhvr>
                                        <p:cTn id="129" dur="1" fill="hold">
                                          <p:stCondLst>
                                            <p:cond delay="499"/>
                                          </p:stCondLst>
                                        </p:cTn>
                                        <p:tgtEl>
                                          <p:spTgt spid="9"/>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8"/>
                                        </p:tgtEl>
                                        <p:attrNameLst>
                                          <p:attrName>ppt_w</p:attrName>
                                        </p:attrNameLst>
                                      </p:cBhvr>
                                      <p:tavLst>
                                        <p:tav tm="0">
                                          <p:val>
                                            <p:strVal val="ppt_w"/>
                                          </p:val>
                                        </p:tav>
                                        <p:tav tm="100000">
                                          <p:val>
                                            <p:fltVal val="0"/>
                                          </p:val>
                                        </p:tav>
                                      </p:tavLst>
                                    </p:anim>
                                    <p:anim calcmode="lin" valueType="num">
                                      <p:cBhvr>
                                        <p:cTn id="132" dur="500"/>
                                        <p:tgtEl>
                                          <p:spTgt spid="8"/>
                                        </p:tgtEl>
                                        <p:attrNameLst>
                                          <p:attrName>ppt_h</p:attrName>
                                        </p:attrNameLst>
                                      </p:cBhvr>
                                      <p:tavLst>
                                        <p:tav tm="0">
                                          <p:val>
                                            <p:strVal val="ppt_h"/>
                                          </p:val>
                                        </p:tav>
                                        <p:tav tm="100000">
                                          <p:val>
                                            <p:fltVal val="0"/>
                                          </p:val>
                                        </p:tav>
                                      </p:tavLst>
                                    </p:anim>
                                    <p:animEffect transition="out" filter="fade">
                                      <p:cBhvr>
                                        <p:cTn id="133" dur="500"/>
                                        <p:tgtEl>
                                          <p:spTgt spid="8"/>
                                        </p:tgtEl>
                                      </p:cBhvr>
                                    </p:animEffect>
                                    <p:set>
                                      <p:cBhvr>
                                        <p:cTn id="134" dur="1" fill="hold">
                                          <p:stCondLst>
                                            <p:cond delay="499"/>
                                          </p:stCondLst>
                                        </p:cTn>
                                        <p:tgtEl>
                                          <p:spTgt spid="8"/>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10"/>
                                        </p:tgtEl>
                                        <p:attrNameLst>
                                          <p:attrName>style.visibility</p:attrName>
                                        </p:attrNameLst>
                                      </p:cBhvr>
                                      <p:to>
                                        <p:strVal val="visible"/>
                                      </p:to>
                                    </p:set>
                                    <p:anim calcmode="lin" valueType="num">
                                      <p:cBhvr>
                                        <p:cTn id="143" dur="500" fill="hold"/>
                                        <p:tgtEl>
                                          <p:spTgt spid="10"/>
                                        </p:tgtEl>
                                        <p:attrNameLst>
                                          <p:attrName>ppt_w</p:attrName>
                                        </p:attrNameLst>
                                      </p:cBhvr>
                                      <p:tavLst>
                                        <p:tav tm="0">
                                          <p:val>
                                            <p:fltVal val="0"/>
                                          </p:val>
                                        </p:tav>
                                        <p:tav tm="100000">
                                          <p:val>
                                            <p:strVal val="#ppt_w"/>
                                          </p:val>
                                        </p:tav>
                                      </p:tavLst>
                                    </p:anim>
                                    <p:anim calcmode="lin" valueType="num">
                                      <p:cBhvr>
                                        <p:cTn id="144" dur="500" fill="hold"/>
                                        <p:tgtEl>
                                          <p:spTgt spid="10"/>
                                        </p:tgtEl>
                                        <p:attrNameLst>
                                          <p:attrName>ppt_h</p:attrName>
                                        </p:attrNameLst>
                                      </p:cBhvr>
                                      <p:tavLst>
                                        <p:tav tm="0">
                                          <p:val>
                                            <p:fltVal val="0"/>
                                          </p:val>
                                        </p:tav>
                                        <p:tav tm="100000">
                                          <p:val>
                                            <p:strVal val="#ppt_h"/>
                                          </p:val>
                                        </p:tav>
                                      </p:tavLst>
                                    </p:anim>
                                    <p:animEffect transition="in" filter="fade">
                                      <p:cBhvr>
                                        <p:cTn id="145" dur="500"/>
                                        <p:tgtEl>
                                          <p:spTgt spid="10"/>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xit" presetSubtype="32" fill="hold" grpId="1" nodeType="clickEffect">
                                  <p:stCondLst>
                                    <p:cond delay="0"/>
                                  </p:stCondLst>
                                  <p:childTnLst>
                                    <p:anim calcmode="lin" valueType="num">
                                      <p:cBhvr>
                                        <p:cTn id="149" dur="500"/>
                                        <p:tgtEl>
                                          <p:spTgt spid="10"/>
                                        </p:tgtEl>
                                        <p:attrNameLst>
                                          <p:attrName>ppt_w</p:attrName>
                                        </p:attrNameLst>
                                      </p:cBhvr>
                                      <p:tavLst>
                                        <p:tav tm="0">
                                          <p:val>
                                            <p:strVal val="ppt_w"/>
                                          </p:val>
                                        </p:tav>
                                        <p:tav tm="100000">
                                          <p:val>
                                            <p:fltVal val="0"/>
                                          </p:val>
                                        </p:tav>
                                      </p:tavLst>
                                    </p:anim>
                                    <p:anim calcmode="lin" valueType="num">
                                      <p:cBhvr>
                                        <p:cTn id="150" dur="500"/>
                                        <p:tgtEl>
                                          <p:spTgt spid="10"/>
                                        </p:tgtEl>
                                        <p:attrNameLst>
                                          <p:attrName>ppt_h</p:attrName>
                                        </p:attrNameLst>
                                      </p:cBhvr>
                                      <p:tavLst>
                                        <p:tav tm="0">
                                          <p:val>
                                            <p:strVal val="ppt_h"/>
                                          </p:val>
                                        </p:tav>
                                        <p:tav tm="100000">
                                          <p:val>
                                            <p:fltVal val="0"/>
                                          </p:val>
                                        </p:tav>
                                      </p:tavLst>
                                    </p:anim>
                                    <p:animEffect transition="out" filter="fade">
                                      <p:cBhvr>
                                        <p:cTn id="151" dur="500"/>
                                        <p:tgtEl>
                                          <p:spTgt spid="10"/>
                                        </p:tgtEl>
                                      </p:cBhvr>
                                    </p:animEffect>
                                    <p:set>
                                      <p:cBhvr>
                                        <p:cTn id="152" dur="1" fill="hold">
                                          <p:stCondLst>
                                            <p:cond delay="499"/>
                                          </p:stCondLst>
                                        </p:cTn>
                                        <p:tgtEl>
                                          <p:spTgt spid="10"/>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grpId="0" nodeType="clickEffect">
                                  <p:stCondLst>
                                    <p:cond delay="0"/>
                                  </p:stCondLst>
                                  <p:childTnLst>
                                    <p:set>
                                      <p:cBhvr>
                                        <p:cTn id="156" dur="1" fill="hold">
                                          <p:stCondLst>
                                            <p:cond delay="0"/>
                                          </p:stCondLst>
                                        </p:cTn>
                                        <p:tgtEl>
                                          <p:spTgt spid="11"/>
                                        </p:tgtEl>
                                        <p:attrNameLst>
                                          <p:attrName>style.visibility</p:attrName>
                                        </p:attrNameLst>
                                      </p:cBhvr>
                                      <p:to>
                                        <p:strVal val="visible"/>
                                      </p:to>
                                    </p:set>
                                    <p:anim calcmode="lin" valueType="num">
                                      <p:cBhvr>
                                        <p:cTn id="157" dur="500" fill="hold"/>
                                        <p:tgtEl>
                                          <p:spTgt spid="11"/>
                                        </p:tgtEl>
                                        <p:attrNameLst>
                                          <p:attrName>ppt_w</p:attrName>
                                        </p:attrNameLst>
                                      </p:cBhvr>
                                      <p:tavLst>
                                        <p:tav tm="0">
                                          <p:val>
                                            <p:fltVal val="0"/>
                                          </p:val>
                                        </p:tav>
                                        <p:tav tm="100000">
                                          <p:val>
                                            <p:strVal val="#ppt_w"/>
                                          </p:val>
                                        </p:tav>
                                      </p:tavLst>
                                    </p:anim>
                                    <p:anim calcmode="lin" valueType="num">
                                      <p:cBhvr>
                                        <p:cTn id="158" dur="500" fill="hold"/>
                                        <p:tgtEl>
                                          <p:spTgt spid="11"/>
                                        </p:tgtEl>
                                        <p:attrNameLst>
                                          <p:attrName>ppt_h</p:attrName>
                                        </p:attrNameLst>
                                      </p:cBhvr>
                                      <p:tavLst>
                                        <p:tav tm="0">
                                          <p:val>
                                            <p:fltVal val="0"/>
                                          </p:val>
                                        </p:tav>
                                        <p:tav tm="100000">
                                          <p:val>
                                            <p:strVal val="#ppt_h"/>
                                          </p:val>
                                        </p:tav>
                                      </p:tavLst>
                                    </p:anim>
                                    <p:animEffect transition="in" filter="fade">
                                      <p:cBhvr>
                                        <p:cTn id="159" dur="500"/>
                                        <p:tgtEl>
                                          <p:spTgt spid="11"/>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xit" presetSubtype="32" fill="hold" grpId="1" nodeType="clickEffect">
                                  <p:stCondLst>
                                    <p:cond delay="0"/>
                                  </p:stCondLst>
                                  <p:childTnLst>
                                    <p:anim calcmode="lin" valueType="num">
                                      <p:cBhvr>
                                        <p:cTn id="163" dur="500"/>
                                        <p:tgtEl>
                                          <p:spTgt spid="11"/>
                                        </p:tgtEl>
                                        <p:attrNameLst>
                                          <p:attrName>ppt_w</p:attrName>
                                        </p:attrNameLst>
                                      </p:cBhvr>
                                      <p:tavLst>
                                        <p:tav tm="0">
                                          <p:val>
                                            <p:strVal val="ppt_w"/>
                                          </p:val>
                                        </p:tav>
                                        <p:tav tm="100000">
                                          <p:val>
                                            <p:fltVal val="0"/>
                                          </p:val>
                                        </p:tav>
                                      </p:tavLst>
                                    </p:anim>
                                    <p:anim calcmode="lin" valueType="num">
                                      <p:cBhvr>
                                        <p:cTn id="164" dur="500"/>
                                        <p:tgtEl>
                                          <p:spTgt spid="11"/>
                                        </p:tgtEl>
                                        <p:attrNameLst>
                                          <p:attrName>ppt_h</p:attrName>
                                        </p:attrNameLst>
                                      </p:cBhvr>
                                      <p:tavLst>
                                        <p:tav tm="0">
                                          <p:val>
                                            <p:strVal val="ppt_h"/>
                                          </p:val>
                                        </p:tav>
                                        <p:tav tm="100000">
                                          <p:val>
                                            <p:fltVal val="0"/>
                                          </p:val>
                                        </p:tav>
                                      </p:tavLst>
                                    </p:anim>
                                    <p:animEffect transition="out" filter="fade">
                                      <p:cBhvr>
                                        <p:cTn id="165" dur="500"/>
                                        <p:tgtEl>
                                          <p:spTgt spid="11"/>
                                        </p:tgtEl>
                                      </p:cBhvr>
                                    </p:animEffect>
                                    <p:set>
                                      <p:cBhvr>
                                        <p:cTn id="166" dur="1" fill="hold">
                                          <p:stCondLst>
                                            <p:cond delay="499"/>
                                          </p:stCondLst>
                                        </p:cTn>
                                        <p:tgtEl>
                                          <p:spTgt spid="11"/>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grpId="0" nodeType="clickEffect">
                                  <p:stCondLst>
                                    <p:cond delay="0"/>
                                  </p:stCondLst>
                                  <p:childTnLst>
                                    <p:set>
                                      <p:cBhvr>
                                        <p:cTn id="170" dur="1" fill="hold">
                                          <p:stCondLst>
                                            <p:cond delay="0"/>
                                          </p:stCondLst>
                                        </p:cTn>
                                        <p:tgtEl>
                                          <p:spTgt spid="13"/>
                                        </p:tgtEl>
                                        <p:attrNameLst>
                                          <p:attrName>style.visibility</p:attrName>
                                        </p:attrNameLst>
                                      </p:cBhvr>
                                      <p:to>
                                        <p:strVal val="visible"/>
                                      </p:to>
                                    </p:set>
                                    <p:anim calcmode="lin" valueType="num">
                                      <p:cBhvr>
                                        <p:cTn id="171" dur="500" fill="hold"/>
                                        <p:tgtEl>
                                          <p:spTgt spid="13"/>
                                        </p:tgtEl>
                                        <p:attrNameLst>
                                          <p:attrName>ppt_w</p:attrName>
                                        </p:attrNameLst>
                                      </p:cBhvr>
                                      <p:tavLst>
                                        <p:tav tm="0">
                                          <p:val>
                                            <p:fltVal val="0"/>
                                          </p:val>
                                        </p:tav>
                                        <p:tav tm="100000">
                                          <p:val>
                                            <p:strVal val="#ppt_w"/>
                                          </p:val>
                                        </p:tav>
                                      </p:tavLst>
                                    </p:anim>
                                    <p:anim calcmode="lin" valueType="num">
                                      <p:cBhvr>
                                        <p:cTn id="172" dur="500" fill="hold"/>
                                        <p:tgtEl>
                                          <p:spTgt spid="13"/>
                                        </p:tgtEl>
                                        <p:attrNameLst>
                                          <p:attrName>ppt_h</p:attrName>
                                        </p:attrNameLst>
                                      </p:cBhvr>
                                      <p:tavLst>
                                        <p:tav tm="0">
                                          <p:val>
                                            <p:fltVal val="0"/>
                                          </p:val>
                                        </p:tav>
                                        <p:tav tm="100000">
                                          <p:val>
                                            <p:strVal val="#ppt_h"/>
                                          </p:val>
                                        </p:tav>
                                      </p:tavLst>
                                    </p:anim>
                                    <p:animEffect transition="in" filter="fade">
                                      <p:cBhvr>
                                        <p:cTn id="173" dur="500"/>
                                        <p:tgtEl>
                                          <p:spTgt spid="13"/>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xit" presetSubtype="32" fill="hold" grpId="1" nodeType="clickEffect">
                                  <p:stCondLst>
                                    <p:cond delay="0"/>
                                  </p:stCondLst>
                                  <p:childTnLst>
                                    <p:anim calcmode="lin" valueType="num">
                                      <p:cBhvr>
                                        <p:cTn id="177" dur="500"/>
                                        <p:tgtEl>
                                          <p:spTgt spid="13"/>
                                        </p:tgtEl>
                                        <p:attrNameLst>
                                          <p:attrName>ppt_w</p:attrName>
                                        </p:attrNameLst>
                                      </p:cBhvr>
                                      <p:tavLst>
                                        <p:tav tm="0">
                                          <p:val>
                                            <p:strVal val="ppt_w"/>
                                          </p:val>
                                        </p:tav>
                                        <p:tav tm="100000">
                                          <p:val>
                                            <p:fltVal val="0"/>
                                          </p:val>
                                        </p:tav>
                                      </p:tavLst>
                                    </p:anim>
                                    <p:anim calcmode="lin" valueType="num">
                                      <p:cBhvr>
                                        <p:cTn id="178" dur="500"/>
                                        <p:tgtEl>
                                          <p:spTgt spid="13"/>
                                        </p:tgtEl>
                                        <p:attrNameLst>
                                          <p:attrName>ppt_h</p:attrName>
                                        </p:attrNameLst>
                                      </p:cBhvr>
                                      <p:tavLst>
                                        <p:tav tm="0">
                                          <p:val>
                                            <p:strVal val="ppt_h"/>
                                          </p:val>
                                        </p:tav>
                                        <p:tav tm="100000">
                                          <p:val>
                                            <p:fltVal val="0"/>
                                          </p:val>
                                        </p:tav>
                                      </p:tavLst>
                                    </p:anim>
                                    <p:animEffect transition="out" filter="fade">
                                      <p:cBhvr>
                                        <p:cTn id="179" dur="500"/>
                                        <p:tgtEl>
                                          <p:spTgt spid="13"/>
                                        </p:tgtEl>
                                      </p:cBhvr>
                                    </p:animEffect>
                                    <p:set>
                                      <p:cBhvr>
                                        <p:cTn id="180" dur="1" fill="hold">
                                          <p:stCondLst>
                                            <p:cond delay="499"/>
                                          </p:stCondLst>
                                        </p:cTn>
                                        <p:tgtEl>
                                          <p:spTgt spid="13"/>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53" presetClass="entr" presetSubtype="16" fill="hold" grpId="0" nodeType="clickEffect">
                                  <p:stCondLst>
                                    <p:cond delay="0"/>
                                  </p:stCondLst>
                                  <p:childTnLst>
                                    <p:set>
                                      <p:cBhvr>
                                        <p:cTn id="184" dur="1" fill="hold">
                                          <p:stCondLst>
                                            <p:cond delay="0"/>
                                          </p:stCondLst>
                                        </p:cTn>
                                        <p:tgtEl>
                                          <p:spTgt spid="12"/>
                                        </p:tgtEl>
                                        <p:attrNameLst>
                                          <p:attrName>style.visibility</p:attrName>
                                        </p:attrNameLst>
                                      </p:cBhvr>
                                      <p:to>
                                        <p:strVal val="visible"/>
                                      </p:to>
                                    </p:set>
                                    <p:anim calcmode="lin" valueType="num">
                                      <p:cBhvr>
                                        <p:cTn id="185" dur="500" fill="hold"/>
                                        <p:tgtEl>
                                          <p:spTgt spid="12"/>
                                        </p:tgtEl>
                                        <p:attrNameLst>
                                          <p:attrName>ppt_w</p:attrName>
                                        </p:attrNameLst>
                                      </p:cBhvr>
                                      <p:tavLst>
                                        <p:tav tm="0">
                                          <p:val>
                                            <p:fltVal val="0"/>
                                          </p:val>
                                        </p:tav>
                                        <p:tav tm="100000">
                                          <p:val>
                                            <p:strVal val="#ppt_w"/>
                                          </p:val>
                                        </p:tav>
                                      </p:tavLst>
                                    </p:anim>
                                    <p:anim calcmode="lin" valueType="num">
                                      <p:cBhvr>
                                        <p:cTn id="186" dur="500" fill="hold"/>
                                        <p:tgtEl>
                                          <p:spTgt spid="12"/>
                                        </p:tgtEl>
                                        <p:attrNameLst>
                                          <p:attrName>ppt_h</p:attrName>
                                        </p:attrNameLst>
                                      </p:cBhvr>
                                      <p:tavLst>
                                        <p:tav tm="0">
                                          <p:val>
                                            <p:fltVal val="0"/>
                                          </p:val>
                                        </p:tav>
                                        <p:tav tm="100000">
                                          <p:val>
                                            <p:strVal val="#ppt_h"/>
                                          </p:val>
                                        </p:tav>
                                      </p:tavLst>
                                    </p:anim>
                                    <p:animEffect transition="in" filter="fade">
                                      <p:cBhvr>
                                        <p:cTn id="187" dur="500"/>
                                        <p:tgtEl>
                                          <p:spTgt spid="12"/>
                                        </p:tgtEl>
                                      </p:cBhvr>
                                    </p:animEffect>
                                  </p:childTnLst>
                                </p:cTn>
                              </p:par>
                            </p:childTnLst>
                          </p:cTn>
                        </p:par>
                      </p:childTnLst>
                    </p:cTn>
                  </p:par>
                  <p:par>
                    <p:cTn id="188" fill="hold">
                      <p:stCondLst>
                        <p:cond delay="indefinite"/>
                      </p:stCondLst>
                      <p:childTnLst>
                        <p:par>
                          <p:cTn id="189" fill="hold">
                            <p:stCondLst>
                              <p:cond delay="0"/>
                            </p:stCondLst>
                            <p:childTnLst>
                              <p:par>
                                <p:cTn id="190" presetID="53" presetClass="exit" presetSubtype="32" fill="hold" grpId="1" nodeType="clickEffect">
                                  <p:stCondLst>
                                    <p:cond delay="0"/>
                                  </p:stCondLst>
                                  <p:childTnLst>
                                    <p:anim calcmode="lin" valueType="num">
                                      <p:cBhvr>
                                        <p:cTn id="191" dur="500"/>
                                        <p:tgtEl>
                                          <p:spTgt spid="12"/>
                                        </p:tgtEl>
                                        <p:attrNameLst>
                                          <p:attrName>ppt_w</p:attrName>
                                        </p:attrNameLst>
                                      </p:cBhvr>
                                      <p:tavLst>
                                        <p:tav tm="0">
                                          <p:val>
                                            <p:strVal val="ppt_w"/>
                                          </p:val>
                                        </p:tav>
                                        <p:tav tm="100000">
                                          <p:val>
                                            <p:fltVal val="0"/>
                                          </p:val>
                                        </p:tav>
                                      </p:tavLst>
                                    </p:anim>
                                    <p:anim calcmode="lin" valueType="num">
                                      <p:cBhvr>
                                        <p:cTn id="192" dur="500"/>
                                        <p:tgtEl>
                                          <p:spTgt spid="12"/>
                                        </p:tgtEl>
                                        <p:attrNameLst>
                                          <p:attrName>ppt_h</p:attrName>
                                        </p:attrNameLst>
                                      </p:cBhvr>
                                      <p:tavLst>
                                        <p:tav tm="0">
                                          <p:val>
                                            <p:strVal val="ppt_h"/>
                                          </p:val>
                                        </p:tav>
                                        <p:tav tm="100000">
                                          <p:val>
                                            <p:fltVal val="0"/>
                                          </p:val>
                                        </p:tav>
                                      </p:tavLst>
                                    </p:anim>
                                    <p:animEffect transition="out" filter="fade">
                                      <p:cBhvr>
                                        <p:cTn id="193" dur="500"/>
                                        <p:tgtEl>
                                          <p:spTgt spid="12"/>
                                        </p:tgtEl>
                                      </p:cBhvr>
                                    </p:animEffect>
                                    <p:set>
                                      <p:cBhvr>
                                        <p:cTn id="194" dur="1" fill="hold">
                                          <p:stCondLst>
                                            <p:cond delay="499"/>
                                          </p:stCondLst>
                                        </p:cTn>
                                        <p:tgtEl>
                                          <p:spTgt spid="12"/>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7"/>
                                        </p:tgtEl>
                                        <p:attrNameLst>
                                          <p:attrName>style.visibility</p:attrName>
                                        </p:attrNameLst>
                                      </p:cBhvr>
                                      <p:to>
                                        <p:strVal val="visible"/>
                                      </p:to>
                                    </p:set>
                                    <p:anim calcmode="lin" valueType="num">
                                      <p:cBhvr>
                                        <p:cTn id="203" dur="500" fill="hold"/>
                                        <p:tgtEl>
                                          <p:spTgt spid="17"/>
                                        </p:tgtEl>
                                        <p:attrNameLst>
                                          <p:attrName>ppt_w</p:attrName>
                                        </p:attrNameLst>
                                      </p:cBhvr>
                                      <p:tavLst>
                                        <p:tav tm="0">
                                          <p:val>
                                            <p:fltVal val="0"/>
                                          </p:val>
                                        </p:tav>
                                        <p:tav tm="100000">
                                          <p:val>
                                            <p:strVal val="#ppt_w"/>
                                          </p:val>
                                        </p:tav>
                                      </p:tavLst>
                                    </p:anim>
                                    <p:anim calcmode="lin" valueType="num">
                                      <p:cBhvr>
                                        <p:cTn id="204" dur="500" fill="hold"/>
                                        <p:tgtEl>
                                          <p:spTgt spid="17"/>
                                        </p:tgtEl>
                                        <p:attrNameLst>
                                          <p:attrName>ppt_h</p:attrName>
                                        </p:attrNameLst>
                                      </p:cBhvr>
                                      <p:tavLst>
                                        <p:tav tm="0">
                                          <p:val>
                                            <p:fltVal val="0"/>
                                          </p:val>
                                        </p:tav>
                                        <p:tav tm="100000">
                                          <p:val>
                                            <p:strVal val="#ppt_h"/>
                                          </p:val>
                                        </p:tav>
                                      </p:tavLst>
                                    </p:anim>
                                    <p:animEffect transition="in" filter="fade">
                                      <p:cBhvr>
                                        <p:cTn id="205" dur="500"/>
                                        <p:tgtEl>
                                          <p:spTgt spid="17"/>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xit" presetSubtype="32" fill="hold" grpId="1" nodeType="clickEffect">
                                  <p:stCondLst>
                                    <p:cond delay="0"/>
                                  </p:stCondLst>
                                  <p:childTnLst>
                                    <p:anim calcmode="lin" valueType="num">
                                      <p:cBhvr>
                                        <p:cTn id="209" dur="500"/>
                                        <p:tgtEl>
                                          <p:spTgt spid="17"/>
                                        </p:tgtEl>
                                        <p:attrNameLst>
                                          <p:attrName>ppt_w</p:attrName>
                                        </p:attrNameLst>
                                      </p:cBhvr>
                                      <p:tavLst>
                                        <p:tav tm="0">
                                          <p:val>
                                            <p:strVal val="ppt_w"/>
                                          </p:val>
                                        </p:tav>
                                        <p:tav tm="100000">
                                          <p:val>
                                            <p:fltVal val="0"/>
                                          </p:val>
                                        </p:tav>
                                      </p:tavLst>
                                    </p:anim>
                                    <p:anim calcmode="lin" valueType="num">
                                      <p:cBhvr>
                                        <p:cTn id="210" dur="500"/>
                                        <p:tgtEl>
                                          <p:spTgt spid="17"/>
                                        </p:tgtEl>
                                        <p:attrNameLst>
                                          <p:attrName>ppt_h</p:attrName>
                                        </p:attrNameLst>
                                      </p:cBhvr>
                                      <p:tavLst>
                                        <p:tav tm="0">
                                          <p:val>
                                            <p:strVal val="ppt_h"/>
                                          </p:val>
                                        </p:tav>
                                        <p:tav tm="100000">
                                          <p:val>
                                            <p:fltVal val="0"/>
                                          </p:val>
                                        </p:tav>
                                      </p:tavLst>
                                    </p:anim>
                                    <p:animEffect transition="out" filter="fade">
                                      <p:cBhvr>
                                        <p:cTn id="211" dur="500"/>
                                        <p:tgtEl>
                                          <p:spTgt spid="17"/>
                                        </p:tgtEl>
                                      </p:cBhvr>
                                    </p:animEffect>
                                    <p:set>
                                      <p:cBhvr>
                                        <p:cTn id="212" dur="1" fill="hold">
                                          <p:stCondLst>
                                            <p:cond delay="499"/>
                                          </p:stCondLst>
                                        </p:cTn>
                                        <p:tgtEl>
                                          <p:spTgt spid="17"/>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14"/>
                                        </p:tgtEl>
                                        <p:attrNameLst>
                                          <p:attrName>style.visibility</p:attrName>
                                        </p:attrNameLst>
                                      </p:cBhvr>
                                      <p:to>
                                        <p:strVal val="visible"/>
                                      </p:to>
                                    </p:set>
                                    <p:anim calcmode="lin" valueType="num">
                                      <p:cBhvr>
                                        <p:cTn id="217" dur="500" fill="hold"/>
                                        <p:tgtEl>
                                          <p:spTgt spid="14"/>
                                        </p:tgtEl>
                                        <p:attrNameLst>
                                          <p:attrName>ppt_w</p:attrName>
                                        </p:attrNameLst>
                                      </p:cBhvr>
                                      <p:tavLst>
                                        <p:tav tm="0">
                                          <p:val>
                                            <p:fltVal val="0"/>
                                          </p:val>
                                        </p:tav>
                                        <p:tav tm="100000">
                                          <p:val>
                                            <p:strVal val="#ppt_w"/>
                                          </p:val>
                                        </p:tav>
                                      </p:tavLst>
                                    </p:anim>
                                    <p:anim calcmode="lin" valueType="num">
                                      <p:cBhvr>
                                        <p:cTn id="218" dur="500" fill="hold"/>
                                        <p:tgtEl>
                                          <p:spTgt spid="14"/>
                                        </p:tgtEl>
                                        <p:attrNameLst>
                                          <p:attrName>ppt_h</p:attrName>
                                        </p:attrNameLst>
                                      </p:cBhvr>
                                      <p:tavLst>
                                        <p:tav tm="0">
                                          <p:val>
                                            <p:fltVal val="0"/>
                                          </p:val>
                                        </p:tav>
                                        <p:tav tm="100000">
                                          <p:val>
                                            <p:strVal val="#ppt_h"/>
                                          </p:val>
                                        </p:tav>
                                      </p:tavLst>
                                    </p:anim>
                                    <p:animEffect transition="in" filter="fade">
                                      <p:cBhvr>
                                        <p:cTn id="219" dur="500"/>
                                        <p:tgtEl>
                                          <p:spTgt spid="14"/>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xit" presetSubtype="32" fill="hold" grpId="1" nodeType="clickEffect">
                                  <p:stCondLst>
                                    <p:cond delay="0"/>
                                  </p:stCondLst>
                                  <p:childTnLst>
                                    <p:anim calcmode="lin" valueType="num">
                                      <p:cBhvr>
                                        <p:cTn id="223" dur="500"/>
                                        <p:tgtEl>
                                          <p:spTgt spid="14"/>
                                        </p:tgtEl>
                                        <p:attrNameLst>
                                          <p:attrName>ppt_w</p:attrName>
                                        </p:attrNameLst>
                                      </p:cBhvr>
                                      <p:tavLst>
                                        <p:tav tm="0">
                                          <p:val>
                                            <p:strVal val="ppt_w"/>
                                          </p:val>
                                        </p:tav>
                                        <p:tav tm="100000">
                                          <p:val>
                                            <p:fltVal val="0"/>
                                          </p:val>
                                        </p:tav>
                                      </p:tavLst>
                                    </p:anim>
                                    <p:anim calcmode="lin" valueType="num">
                                      <p:cBhvr>
                                        <p:cTn id="224" dur="500"/>
                                        <p:tgtEl>
                                          <p:spTgt spid="14"/>
                                        </p:tgtEl>
                                        <p:attrNameLst>
                                          <p:attrName>ppt_h</p:attrName>
                                        </p:attrNameLst>
                                      </p:cBhvr>
                                      <p:tavLst>
                                        <p:tav tm="0">
                                          <p:val>
                                            <p:strVal val="ppt_h"/>
                                          </p:val>
                                        </p:tav>
                                        <p:tav tm="100000">
                                          <p:val>
                                            <p:fltVal val="0"/>
                                          </p:val>
                                        </p:tav>
                                      </p:tavLst>
                                    </p:anim>
                                    <p:animEffect transition="out" filter="fade">
                                      <p:cBhvr>
                                        <p:cTn id="225" dur="500"/>
                                        <p:tgtEl>
                                          <p:spTgt spid="14"/>
                                        </p:tgtEl>
                                      </p:cBhvr>
                                    </p:animEffect>
                                    <p:set>
                                      <p:cBhvr>
                                        <p:cTn id="2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5" grpId="0" animBg="1"/>
      <p:bldP spid="15" grpId="1" animBg="1"/>
      <p:bldP spid="16" grpId="0" animBg="1"/>
      <p:bldP spid="1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 grpId="0" animBg="1"/>
      <p:bldP spid="3" grpId="1" animBg="1"/>
      <p:bldP spid="7" grpId="0" animBg="1"/>
      <p:bldP spid="7" grpId="1" animBg="1"/>
      <p:bldP spid="14" grpId="0" animBg="1"/>
      <p:bldP spid="14" grpId="1" animBg="1"/>
      <p:bldP spid="17" grpId="0" animBg="1"/>
      <p:bldP spid="17"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55564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2:19-21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GRANT WONDERS IN THE SKY ABOVE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SIGNS ON THE EARTH 	BELOW</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BLOOD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FIRE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VAPOR OF SMOKE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SUN WILL BE TURNED INTO DARKNESS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MOON INTO BLOOD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BEFORE THE GREAT AND GLORIOUS DAY OF 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SHALL COME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IT SHALL BE THAT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EVERYONE WHO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CALLS ON THE NAME OF 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WILL BE SAVED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expression “Day of the Lord” is a common reference to God’s judgment on a nation: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Ezk</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30:3;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Obad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1:15; Amos 5:18-20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astronomical cataclysmic events are figures of speech which reinforce the idea of a 				nations destruction: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Babylon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Isa 13:1, 9-11;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Edom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Isa 34:4-5;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Samaria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Amos 8:9;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Egypt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Ezk</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32:2, 7-8;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Judah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Jer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4:3-4, 23-24, 27-28;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Jerusalem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Mt 24:1-2, 29, 34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Joel was prophesying about the last days of Jerusalem even as Jesus did in Mt 24. </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 judgment Joel is talking about is against Zion which is Jerusalem. And there will be a 			remnant of the Jews who would escape. These were the Jewish Christians.</a:t>
            </a:r>
          </a:p>
        </p:txBody>
      </p:sp>
      <p:sp>
        <p:nvSpPr>
          <p:cNvPr id="3" name="TextBox 2"/>
          <p:cNvSpPr txBox="1"/>
          <p:nvPr/>
        </p:nvSpPr>
        <p:spPr>
          <a:xfrm>
            <a:off x="0" y="3586480"/>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Ezekiel 30:3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day is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near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Even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day of the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is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near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will be a day of clouds,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 time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of doom</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for the nations. </a:t>
            </a:r>
          </a:p>
        </p:txBody>
      </p:sp>
      <p:sp>
        <p:nvSpPr>
          <p:cNvPr id="4" name="TextBox 3"/>
          <p:cNvSpPr txBox="1"/>
          <p:nvPr/>
        </p:nvSpPr>
        <p:spPr>
          <a:xfrm>
            <a:off x="0" y="3566160"/>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Obadiah 1:15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day of the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draws near</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on all the nations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you have done, it will be done to 	you. Your dealings will return on your own head. </a:t>
            </a:r>
          </a:p>
        </p:txBody>
      </p:sp>
      <p:sp>
        <p:nvSpPr>
          <p:cNvPr id="5" name="TextBox 4"/>
          <p:cNvSpPr txBox="1"/>
          <p:nvPr/>
        </p:nvSpPr>
        <p:spPr>
          <a:xfrm>
            <a:off x="0" y="3566160"/>
            <a:ext cx="12192000" cy="230832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Amos 5:18-20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Alas,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you who are longing for the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day of the </a:t>
            </a:r>
            <a:r>
              <a:rPr kumimoji="0" lang="en-US" sz="2400" b="0" i="0" u="sng"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For what purpose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will</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the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day of the </a:t>
            </a:r>
            <a:r>
              <a:rPr kumimoji="0" lang="en-US" sz="2400" b="0" i="0" u="sng"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be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you?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It </a:t>
            </a:r>
            <a:r>
              <a:rPr kumimoji="0" lang="en-US" sz="2400" b="0" i="1" u="sng" strike="noStrike" kern="1200" cap="none" spc="0" normalizeH="0" baseline="0" noProof="0" dirty="0">
                <a:ln>
                  <a:noFill/>
                </a:ln>
                <a:solidFill>
                  <a:srgbClr val="FF0000"/>
                </a:solidFill>
                <a:effectLst/>
                <a:uLnTx/>
                <a:uFillTx/>
                <a:latin typeface="Calibri" panose="020F0502020204030204"/>
                <a:ea typeface="+mn-ea"/>
                <a:cs typeface="+mn-cs"/>
              </a:rPr>
              <a:t>will be</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 darkness and not light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when a man flees from a lion And a bear meets him, Or goes home, leans his hand against 	the wall And a snake bites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Will</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not the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day of the </a:t>
            </a:r>
            <a:r>
              <a:rPr kumimoji="0" lang="en-US" sz="2400" b="0" i="0" u="sng"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be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darkness instead of light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Even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gloom with no brightness in it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6" name="TextBox 5"/>
          <p:cNvSpPr txBox="1"/>
          <p:nvPr/>
        </p:nvSpPr>
        <p:spPr>
          <a:xfrm>
            <a:off x="0" y="0"/>
            <a:ext cx="12192000" cy="378565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Isaiah 13:1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oracle concerning Babylon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which Isaiah the son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Amoz</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Isaiah 13:9-11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Behold, the day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coming, Cruel, with fury and burning anger,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To make the land a 	desolation; And He will exterminate its sinners from it.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the stars of heaven and their constellations Will not flash forth their light; The sun will be 	dark when it rises And the moon will not shed its light.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Thus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 will punish the world for its evil And the wicked for their iniquity;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will also put an end 	to the arrogance of the proud And abase the haughtiness of the ruthless. </a:t>
            </a:r>
          </a:p>
        </p:txBody>
      </p:sp>
      <p:sp>
        <p:nvSpPr>
          <p:cNvPr id="7" name="TextBox 6"/>
          <p:cNvSpPr txBox="1"/>
          <p:nvPr/>
        </p:nvSpPr>
        <p:spPr>
          <a:xfrm>
            <a:off x="0" y="4927600"/>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Isaiah 34:4-5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And all the host of heaven will wear away, And the sky will be rolled up like a scroll; All their 	hosts will also wither away As a leaf withers from the vine, Or as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one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withers from the fig tree.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My sword is satiated in heaven, Behold it shall descend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judgment upon Edom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upon 	the people whom I have devoted to destruction. </a:t>
            </a:r>
          </a:p>
        </p:txBody>
      </p:sp>
      <p:sp>
        <p:nvSpPr>
          <p:cNvPr id="8" name="TextBox 7"/>
          <p:cNvSpPr txBox="1"/>
          <p:nvPr/>
        </p:nvSpPr>
        <p:spPr>
          <a:xfrm>
            <a:off x="0" y="4937760"/>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Amos 8:9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will come about in that day," declares the Lord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"That I will make the sun go down at 	noon And make the earth dark in broad daylight. </a:t>
            </a:r>
          </a:p>
        </p:txBody>
      </p:sp>
      <p:sp>
        <p:nvSpPr>
          <p:cNvPr id="9" name="TextBox 8"/>
          <p:cNvSpPr txBox="1"/>
          <p:nvPr/>
        </p:nvSpPr>
        <p:spPr>
          <a:xfrm>
            <a:off x="0" y="0"/>
            <a:ext cx="12192000" cy="378565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Ezekiel 32:2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"Son of man,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take up a lamentation over Pharaoh king of Egypt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say to him, 'You compared 	yourself to a young lion of the nations, Yet you are like the monster in the seas; And you burst 	forth in your rivers And muddied the waters with your feet And fouled their rivers.'"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Ezekiel 32:7-8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when </a:t>
            </a:r>
            <a:r>
              <a:rPr kumimoji="0" lang="en-US" sz="2400" b="0" i="1" u="sng"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 extinguish you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 will cover the heavens and darken their stars; I will cover the sun 	with a cloud And the moon will not give its light.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"All the shining lights in the heavens I will darken over you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will set darkness on your land," 	Declares the Lord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p:cNvSpPr txBox="1"/>
          <p:nvPr/>
        </p:nvSpPr>
        <p:spPr>
          <a:xfrm>
            <a:off x="0" y="0"/>
            <a:ext cx="12192000" cy="5632311"/>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Jeremiah 4:3-4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thus says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to the men of Judah and to Jerusalem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"Break up your fallow ground, 	And do not sow among thorns.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"Circumcise yourselves to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remove the foreskins of your heart,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Men of Judah and 	inhabitants of Jerusalem,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Or else My wrath will go forth like fire And burn with none to quench 	it, Because of the evil of your deeds."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Jeremiah 4:23-24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 looked on the earth, and behold,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it was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formless and void; And to the heavens, and they had 	no light.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looked on the mountains, and behold, they were quaking, And all the hills moved to and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fro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Jeremiah 4:27-28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thus says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whole land shall be a desolation, Yet I will not execute a 	complete destruction.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this the earth shall mourn And the heavens above be dark, Because I have spoken, I have 	purposed, And I will not change My mind, nor will I turn from it." </a:t>
            </a:r>
          </a:p>
        </p:txBody>
      </p:sp>
      <p:sp>
        <p:nvSpPr>
          <p:cNvPr id="11" name="TextBox 10"/>
          <p:cNvSpPr txBox="1"/>
          <p:nvPr/>
        </p:nvSpPr>
        <p:spPr>
          <a:xfrm>
            <a:off x="0" y="0"/>
            <a:ext cx="12192000" cy="498598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24:1-2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Jesus came out from the temple and was going away when His disciples came up to point out 	the temple buildings to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And He said to them, "Do you not see all these things? Truly I say to you, not one stone here 	will be left upon another, which will not be torn down."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24:29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immediately after the tribulation of those days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THE SUN WILL BE DARKENED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AND THE 	MOON WILL NOT GIVE ITS LIGHT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THE STARS WILL FALL</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from the sky, and the powers of 	the heavens will be shaken.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24:34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"Truly I say to you, this generation will not pass away until all these things take place.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15" name="Slide Zoom 14"/>
              <p:cNvGraphicFramePr>
                <a:graphicFrameLocks noChangeAspect="1"/>
              </p:cNvGraphicFramePr>
              <p:nvPr/>
            </p:nvGraphicFramePr>
            <p:xfrm>
              <a:off x="10885155" y="5103447"/>
              <a:ext cx="791838" cy="445409"/>
            </p:xfrm>
            <a:graphic>
              <a:graphicData uri="http://schemas.microsoft.com/office/powerpoint/2016/slidezoom">
                <pslz:sldZm>
                  <pslz:sldZmObj sldId="4754" cId="3390061586">
                    <pslz:zmPr id="{755161E0-B847-466B-90E6-92C81D869C59}" returnToParent="0" transitionDur="1000">
                      <p166:blipFill xmlns:p166="http://schemas.microsoft.com/office/powerpoint/2016/6/main">
                        <a:blip r:embed="rId3"/>
                        <a:stretch>
                          <a:fillRect/>
                        </a:stretch>
                      </p166:blipFill>
                      <p166:spPr xmlns:p166="http://schemas.microsoft.com/office/powerpoint/2016/6/main">
                        <a:xfrm>
                          <a:off x="0" y="0"/>
                          <a:ext cx="791838" cy="445409"/>
                        </a:xfrm>
                        <a:prstGeom prst="rect">
                          <a:avLst/>
                        </a:prstGeom>
                        <a:ln w="3175">
                          <a:solidFill>
                            <a:prstClr val="ltGray"/>
                          </a:solidFill>
                        </a:ln>
                      </p166:spPr>
                    </pslz:zmPr>
                  </pslz:sldZmObj>
                </pslz:sldZm>
              </a:graphicData>
            </a:graphic>
          </p:graphicFrame>
        </mc:Choice>
        <mc:Fallback xmlns="">
          <p:pic>
            <p:nvPicPr>
              <p:cNvPr id="15" name="Slide Zoom 14">
                <a:hlinkClick r:id="rId4" action="ppaction://hlinksldjump"/>
              </p:cNvPr>
              <p:cNvPicPr>
                <a:picLocks noGrp="1" noRot="1" noChangeAspect="1" noMove="1" noResize="1" noEditPoints="1" noAdjustHandles="1" noChangeArrowheads="1" noChangeShapeType="1"/>
              </p:cNvPicPr>
              <p:nvPr/>
            </p:nvPicPr>
            <p:blipFill>
              <a:blip r:embed="rId5"/>
              <a:stretch>
                <a:fillRect/>
              </a:stretch>
            </p:blipFill>
            <p:spPr>
              <a:xfrm>
                <a:off x="10885155" y="5103447"/>
                <a:ext cx="791838" cy="44540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p:cNvGraphicFramePr>
                <a:graphicFrameLocks noChangeAspect="1"/>
              </p:cNvGraphicFramePr>
              <p:nvPr/>
            </p:nvGraphicFramePr>
            <p:xfrm>
              <a:off x="10023405" y="6126436"/>
              <a:ext cx="783748" cy="440858"/>
            </p:xfrm>
            <a:graphic>
              <a:graphicData uri="http://schemas.microsoft.com/office/powerpoint/2016/slidezoom">
                <pslz:sldZm>
                  <pslz:sldZmObj sldId="4755" cId="3287795952">
                    <pslz:zmPr id="{8C9F1AA5-B44F-4CE6-BF28-F4429314F4F0}" returnToParent="0" transitionDur="1000">
                      <p166:blipFill xmlns:p166="http://schemas.microsoft.com/office/powerpoint/2016/6/main">
                        <a:blip r:embed="rId6"/>
                        <a:stretch>
                          <a:fillRect/>
                        </a:stretch>
                      </p166:blipFill>
                      <p166:spPr xmlns:p166="http://schemas.microsoft.com/office/powerpoint/2016/6/main">
                        <a:xfrm>
                          <a:off x="0" y="0"/>
                          <a:ext cx="783748" cy="440858"/>
                        </a:xfrm>
                        <a:prstGeom prst="rect">
                          <a:avLst/>
                        </a:prstGeom>
                        <a:ln w="3175">
                          <a:solidFill>
                            <a:prstClr val="ltGray"/>
                          </a:solidFill>
                        </a:ln>
                      </p166:spPr>
                    </pslz:zmPr>
                  </pslz:sldZmObj>
                </pslz:sldZm>
              </a:graphicData>
            </a:graphic>
          </p:graphicFrame>
        </mc:Choice>
        <mc:Fallback xmlns="">
          <p:pic>
            <p:nvPicPr>
              <p:cNvPr id="17" name="Slide Zoom 16">
                <a:hlinkClick r:id="rId7" action="ppaction://hlinksldjump"/>
              </p:cNvPr>
              <p:cNvPicPr>
                <a:picLocks noGrp="1" noRot="1" noChangeAspect="1" noMove="1" noResize="1" noEditPoints="1" noAdjustHandles="1" noChangeArrowheads="1" noChangeShapeType="1"/>
              </p:cNvPicPr>
              <p:nvPr/>
            </p:nvPicPr>
            <p:blipFill>
              <a:blip r:embed="rId8"/>
              <a:stretch>
                <a:fillRect/>
              </a:stretch>
            </p:blipFill>
            <p:spPr>
              <a:xfrm>
                <a:off x="10023405" y="6126436"/>
                <a:ext cx="783748" cy="440858"/>
              </a:xfrm>
              <a:prstGeom prst="rect">
                <a:avLst/>
              </a:prstGeom>
              <a:ln w="3175">
                <a:solidFill>
                  <a:prstClr val="ltGray"/>
                </a:solidFill>
              </a:ln>
            </p:spPr>
          </p:pic>
        </mc:Fallback>
      </mc:AlternateContent>
    </p:spTree>
    <p:extLst>
      <p:ext uri="{BB962C8B-B14F-4D97-AF65-F5344CB8AC3E}">
        <p14:creationId xmlns:p14="http://schemas.microsoft.com/office/powerpoint/2010/main" val="269290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Effect transition="in" filter="fade">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p:cTn id="99" dur="500" fill="hold"/>
                                        <p:tgtEl>
                                          <p:spTgt spid="9"/>
                                        </p:tgtEl>
                                        <p:attrNameLst>
                                          <p:attrName>ppt_w</p:attrName>
                                        </p:attrNameLst>
                                      </p:cBhvr>
                                      <p:tavLst>
                                        <p:tav tm="0">
                                          <p:val>
                                            <p:fltVal val="0"/>
                                          </p:val>
                                        </p:tav>
                                        <p:tav tm="100000">
                                          <p:val>
                                            <p:strVal val="#ppt_w"/>
                                          </p:val>
                                        </p:tav>
                                      </p:tavLst>
                                    </p:anim>
                                    <p:anim calcmode="lin" valueType="num">
                                      <p:cBhvr>
                                        <p:cTn id="100" dur="500" fill="hold"/>
                                        <p:tgtEl>
                                          <p:spTgt spid="9"/>
                                        </p:tgtEl>
                                        <p:attrNameLst>
                                          <p:attrName>ppt_h</p:attrName>
                                        </p:attrNameLst>
                                      </p:cBhvr>
                                      <p:tavLst>
                                        <p:tav tm="0">
                                          <p:val>
                                            <p:fltVal val="0"/>
                                          </p:val>
                                        </p:tav>
                                        <p:tav tm="100000">
                                          <p:val>
                                            <p:strVal val="#ppt_h"/>
                                          </p:val>
                                        </p:tav>
                                      </p:tavLst>
                                    </p:anim>
                                    <p:animEffect transition="in" filter="fade">
                                      <p:cBhvr>
                                        <p:cTn id="101" dur="5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grpId="1" nodeType="clickEffect">
                                  <p:stCondLst>
                                    <p:cond delay="0"/>
                                  </p:stCondLst>
                                  <p:childTnLst>
                                    <p:anim calcmode="lin" valueType="num">
                                      <p:cBhvr>
                                        <p:cTn id="105" dur="500"/>
                                        <p:tgtEl>
                                          <p:spTgt spid="9"/>
                                        </p:tgtEl>
                                        <p:attrNameLst>
                                          <p:attrName>ppt_w</p:attrName>
                                        </p:attrNameLst>
                                      </p:cBhvr>
                                      <p:tavLst>
                                        <p:tav tm="0">
                                          <p:val>
                                            <p:strVal val="ppt_w"/>
                                          </p:val>
                                        </p:tav>
                                        <p:tav tm="100000">
                                          <p:val>
                                            <p:fltVal val="0"/>
                                          </p:val>
                                        </p:tav>
                                      </p:tavLst>
                                    </p:anim>
                                    <p:anim calcmode="lin" valueType="num">
                                      <p:cBhvr>
                                        <p:cTn id="106" dur="500"/>
                                        <p:tgtEl>
                                          <p:spTgt spid="9"/>
                                        </p:tgtEl>
                                        <p:attrNameLst>
                                          <p:attrName>ppt_h</p:attrName>
                                        </p:attrNameLst>
                                      </p:cBhvr>
                                      <p:tavLst>
                                        <p:tav tm="0">
                                          <p:val>
                                            <p:strVal val="ppt_h"/>
                                          </p:val>
                                        </p:tav>
                                        <p:tav tm="100000">
                                          <p:val>
                                            <p:fltVal val="0"/>
                                          </p:val>
                                        </p:tav>
                                      </p:tavLst>
                                    </p:anim>
                                    <p:animEffect transition="out" filter="fade">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0"/>
                                        </p:tgtEl>
                                        <p:attrNameLst>
                                          <p:attrName>style.visibility</p:attrName>
                                        </p:attrNameLst>
                                      </p:cBhvr>
                                      <p:to>
                                        <p:strVal val="visible"/>
                                      </p:to>
                                    </p:set>
                                    <p:anim calcmode="lin" valueType="num">
                                      <p:cBhvr>
                                        <p:cTn id="113" dur="500" fill="hold"/>
                                        <p:tgtEl>
                                          <p:spTgt spid="10"/>
                                        </p:tgtEl>
                                        <p:attrNameLst>
                                          <p:attrName>ppt_w</p:attrName>
                                        </p:attrNameLst>
                                      </p:cBhvr>
                                      <p:tavLst>
                                        <p:tav tm="0">
                                          <p:val>
                                            <p:fltVal val="0"/>
                                          </p:val>
                                        </p:tav>
                                        <p:tav tm="100000">
                                          <p:val>
                                            <p:strVal val="#ppt_w"/>
                                          </p:val>
                                        </p:tav>
                                      </p:tavLst>
                                    </p:anim>
                                    <p:anim calcmode="lin" valueType="num">
                                      <p:cBhvr>
                                        <p:cTn id="114" dur="500" fill="hold"/>
                                        <p:tgtEl>
                                          <p:spTgt spid="10"/>
                                        </p:tgtEl>
                                        <p:attrNameLst>
                                          <p:attrName>ppt_h</p:attrName>
                                        </p:attrNameLst>
                                      </p:cBhvr>
                                      <p:tavLst>
                                        <p:tav tm="0">
                                          <p:val>
                                            <p:fltVal val="0"/>
                                          </p:val>
                                        </p:tav>
                                        <p:tav tm="100000">
                                          <p:val>
                                            <p:strVal val="#ppt_h"/>
                                          </p:val>
                                        </p:tav>
                                      </p:tavLst>
                                    </p:anim>
                                    <p:animEffect transition="in" filter="fade">
                                      <p:cBhvr>
                                        <p:cTn id="115" dur="500"/>
                                        <p:tgtEl>
                                          <p:spTgt spid="10"/>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10"/>
                                        </p:tgtEl>
                                        <p:attrNameLst>
                                          <p:attrName>ppt_w</p:attrName>
                                        </p:attrNameLst>
                                      </p:cBhvr>
                                      <p:tavLst>
                                        <p:tav tm="0">
                                          <p:val>
                                            <p:strVal val="ppt_w"/>
                                          </p:val>
                                        </p:tav>
                                        <p:tav tm="100000">
                                          <p:val>
                                            <p:fltVal val="0"/>
                                          </p:val>
                                        </p:tav>
                                      </p:tavLst>
                                    </p:anim>
                                    <p:anim calcmode="lin" valueType="num">
                                      <p:cBhvr>
                                        <p:cTn id="120" dur="500"/>
                                        <p:tgtEl>
                                          <p:spTgt spid="10"/>
                                        </p:tgtEl>
                                        <p:attrNameLst>
                                          <p:attrName>ppt_h</p:attrName>
                                        </p:attrNameLst>
                                      </p:cBhvr>
                                      <p:tavLst>
                                        <p:tav tm="0">
                                          <p:val>
                                            <p:strVal val="ppt_h"/>
                                          </p:val>
                                        </p:tav>
                                        <p:tav tm="100000">
                                          <p:val>
                                            <p:fltVal val="0"/>
                                          </p:val>
                                        </p:tav>
                                      </p:tavLst>
                                    </p:anim>
                                    <p:animEffect transition="out" filter="fade">
                                      <p:cBhvr>
                                        <p:cTn id="121" dur="500"/>
                                        <p:tgtEl>
                                          <p:spTgt spid="10"/>
                                        </p:tgtEl>
                                      </p:cBhvr>
                                    </p:animEffect>
                                    <p:set>
                                      <p:cBhvr>
                                        <p:cTn id="122" dur="1" fill="hold">
                                          <p:stCondLst>
                                            <p:cond delay="499"/>
                                          </p:stCondLst>
                                        </p:cTn>
                                        <p:tgtEl>
                                          <p:spTgt spid="1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11"/>
                                        </p:tgtEl>
                                        <p:attrNameLst>
                                          <p:attrName>style.visibility</p:attrName>
                                        </p:attrNameLst>
                                      </p:cBhvr>
                                      <p:to>
                                        <p:strVal val="visible"/>
                                      </p:to>
                                    </p:set>
                                    <p:anim calcmode="lin" valueType="num">
                                      <p:cBhvr>
                                        <p:cTn id="127" dur="500" fill="hold"/>
                                        <p:tgtEl>
                                          <p:spTgt spid="11"/>
                                        </p:tgtEl>
                                        <p:attrNameLst>
                                          <p:attrName>ppt_w</p:attrName>
                                        </p:attrNameLst>
                                      </p:cBhvr>
                                      <p:tavLst>
                                        <p:tav tm="0">
                                          <p:val>
                                            <p:fltVal val="0"/>
                                          </p:val>
                                        </p:tav>
                                        <p:tav tm="100000">
                                          <p:val>
                                            <p:strVal val="#ppt_w"/>
                                          </p:val>
                                        </p:tav>
                                      </p:tavLst>
                                    </p:anim>
                                    <p:anim calcmode="lin" valueType="num">
                                      <p:cBhvr>
                                        <p:cTn id="128" dur="500" fill="hold"/>
                                        <p:tgtEl>
                                          <p:spTgt spid="11"/>
                                        </p:tgtEl>
                                        <p:attrNameLst>
                                          <p:attrName>ppt_h</p:attrName>
                                        </p:attrNameLst>
                                      </p:cBhvr>
                                      <p:tavLst>
                                        <p:tav tm="0">
                                          <p:val>
                                            <p:fltVal val="0"/>
                                          </p:val>
                                        </p:tav>
                                        <p:tav tm="100000">
                                          <p:val>
                                            <p:strVal val="#ppt_h"/>
                                          </p:val>
                                        </p:tav>
                                      </p:tavLst>
                                    </p:anim>
                                    <p:animEffect transition="in" filter="fade">
                                      <p:cBhvr>
                                        <p:cTn id="129" dur="500"/>
                                        <p:tgtEl>
                                          <p:spTgt spid="11"/>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xit" presetSubtype="32" fill="hold" grpId="1" nodeType="clickEffect">
                                  <p:stCondLst>
                                    <p:cond delay="0"/>
                                  </p:stCondLst>
                                  <p:childTnLst>
                                    <p:anim calcmode="lin" valueType="num">
                                      <p:cBhvr>
                                        <p:cTn id="133" dur="500"/>
                                        <p:tgtEl>
                                          <p:spTgt spid="11"/>
                                        </p:tgtEl>
                                        <p:attrNameLst>
                                          <p:attrName>ppt_w</p:attrName>
                                        </p:attrNameLst>
                                      </p:cBhvr>
                                      <p:tavLst>
                                        <p:tav tm="0">
                                          <p:val>
                                            <p:strVal val="ppt_w"/>
                                          </p:val>
                                        </p:tav>
                                        <p:tav tm="100000">
                                          <p:val>
                                            <p:fltVal val="0"/>
                                          </p:val>
                                        </p:tav>
                                      </p:tavLst>
                                    </p:anim>
                                    <p:anim calcmode="lin" valueType="num">
                                      <p:cBhvr>
                                        <p:cTn id="134" dur="500"/>
                                        <p:tgtEl>
                                          <p:spTgt spid="11"/>
                                        </p:tgtEl>
                                        <p:attrNameLst>
                                          <p:attrName>ppt_h</p:attrName>
                                        </p:attrNameLst>
                                      </p:cBhvr>
                                      <p:tavLst>
                                        <p:tav tm="0">
                                          <p:val>
                                            <p:strVal val="ppt_h"/>
                                          </p:val>
                                        </p:tav>
                                        <p:tav tm="100000">
                                          <p:val>
                                            <p:fltVal val="0"/>
                                          </p:val>
                                        </p:tav>
                                      </p:tavLst>
                                    </p:anim>
                                    <p:animEffect transition="out" filter="fade">
                                      <p:cBhvr>
                                        <p:cTn id="135" dur="500"/>
                                        <p:tgtEl>
                                          <p:spTgt spid="11"/>
                                        </p:tgtEl>
                                      </p:cBhvr>
                                    </p:animEffect>
                                    <p:set>
                                      <p:cBhvr>
                                        <p:cTn id="136" dur="1" fill="hold">
                                          <p:stCondLst>
                                            <p:cond delay="499"/>
                                          </p:stCondLst>
                                        </p:cTn>
                                        <p:tgtEl>
                                          <p:spTgt spid="11"/>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
                                            <p:txEl>
                                              <p:pRg st="3" end="3"/>
                                            </p:txEl>
                                          </p:spTgt>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87880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2:22-23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"Men of Israel, listen to these words: Jesus the Nazarene, a man attested to you by God with 	miracles and wonders and signs which God performed through Him in your midst, just as you 	yourselves know—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this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delivered over by the predetermined plan and foreknowledge of God, you nailed to a 	cross by the hands of godless men and put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death.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Men of Israel listen to these words: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now addresses his nation having revealed by Joel 	that The Last Days have begun. The Day of the Lord against Israel will complete these days.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Jesus the Nazarene: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Mk 10:46-48; Mk 14:67; Lk 24:19</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Attested to you by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7:20-23;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3:1-2; 5:36; 6:14; 7:31; 11:47; 14:10-11; 15:24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a predetermined plan and foreknowledge of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1:4-5, 3:11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nailed to a cross: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19:7-13, 19</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the hand of Godless men: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2:11-12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put Him to death: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19:28-30, 32-34; Mt 27:24-25; </a:t>
            </a:r>
          </a:p>
        </p:txBody>
      </p:sp>
      <p:sp>
        <p:nvSpPr>
          <p:cNvPr id="3" name="TextBox 2"/>
          <p:cNvSpPr txBox="1"/>
          <p:nvPr/>
        </p:nvSpPr>
        <p:spPr>
          <a:xfrm>
            <a:off x="0" y="5567734"/>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19:19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Pilate also wrote an inscription and put it on the cross. It was written, "JESUS THE NAZARENE, 	THE KING OF THE JEWS."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6577" y="47095"/>
            <a:ext cx="12192000" cy="5632311"/>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19:7-13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Jews answered him, "We have a law, and by that law He ought to die because He made 	Himself out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Son of God."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when Pilate heard this statement, he was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even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more afraid;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entered into the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Praetorium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again and *said to Jesus, "Where are You from?" But Jesus 	gave him no answer.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Pilate *said to Him, "You do not speak to me? Do You not know that I have authority to 	release You, and I have authority to crucify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Jesus answered, "You would have no authority over Me, unless it had been given you from 	above; for this reason he who delivered Me to you has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greater sin."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a result of this Pilate made efforts to release Him, but the Jews cried out saying, "If you 	release this Man, you are no friend of Caesar; everyone who makes himself out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king 	opposes Caesar."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when Pilate heard these words, he brought Jesus out, and sat down on the 	judgment seat at a place called The Pavement, but in Hebrew,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Gabbatha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p:cNvSpPr txBox="1"/>
          <p:nvPr/>
        </p:nvSpPr>
        <p:spPr>
          <a:xfrm>
            <a:off x="0" y="3794234"/>
            <a:ext cx="12192000" cy="2677656"/>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Mark 10:46-48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they *came to Jericho. And as He was leaving Jericho with His disciples and a large 	crowd, a blind beggar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named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Bartimaeus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son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Timaeus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was sitting by the road.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When he heard that it was Jesus the Nazarene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began to cry out and say,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"Jesus, Son of 	David, have mercy on me!"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Many were sternly telling him to be quiet, but he kept crying out all the more,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Son of David, 	have mercy on me!" </a:t>
            </a:r>
          </a:p>
        </p:txBody>
      </p:sp>
      <p:sp>
        <p:nvSpPr>
          <p:cNvPr id="6" name="TextBox 5"/>
          <p:cNvSpPr txBox="1"/>
          <p:nvPr/>
        </p:nvSpPr>
        <p:spPr>
          <a:xfrm>
            <a:off x="6577" y="3794234"/>
            <a:ext cx="12185423"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Mark 14:67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seeing Peter warming himself, she looked at him and *said,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"You also were with Jesus the 	Nazarene."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6577" y="3794234"/>
            <a:ext cx="12185423"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said to them, "What things?" And they said to Him,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things about Jesus the 	Nazarene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who was a prophet mighty in deed and word in the sight of God and all the people,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7087" y="4394398"/>
            <a:ext cx="12185423" cy="230832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7:20-23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 men came to Him, they said, "John the Baptist has sent us to You, to ask, 'Are You 	the Expected One, or do we look for someone else?'"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that very time He cured many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people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diseases and afflictions and evil spirits; and He gave 	sight to many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who were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blind.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6577" y="4811830"/>
            <a:ext cx="12198577"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answered and said to them, "Go and report to John what you have seen and heard: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BLIND RECEIVE SIGHT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lame walk,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lepers are cleansed,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deaf hear,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dead 	are raised up,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POOR HAVE THE GOSPEL PREACHED TO THEM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"Blessed is he who does not take offense at Me.“</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7087" y="4394398"/>
            <a:ext cx="12174913"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3:1-2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there was a man of the Pharisees, named Nicodemus, a ruler of the Jews;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man came to Jesus by night and said to Him, "Rabbi, we know that You have come from 	God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teacher; for no one can do these signs that You do unless God is with him." </a:t>
            </a:r>
          </a:p>
        </p:txBody>
      </p:sp>
      <p:sp>
        <p:nvSpPr>
          <p:cNvPr id="11" name="TextBox 10"/>
          <p:cNvSpPr txBox="1"/>
          <p:nvPr/>
        </p:nvSpPr>
        <p:spPr>
          <a:xfrm>
            <a:off x="17087" y="4394398"/>
            <a:ext cx="12188067"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5:36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the testimony which I have is greater than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testimony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John; for the works which the 	Father has given Me to accomplish—the very works that I do—testify about Me, that the 	Father has sent Me.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7087" y="4394398"/>
            <a:ext cx="12174913"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6:14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when the people saw the sign which He had performed, they said, "This is truly the 	Prophet who is to come into the world."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17087" y="4394398"/>
            <a:ext cx="12188067"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7:31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many of the crowd believed in Him; and they were saying, "When the Christ comes, He 	will not perform more signs than those which this man has, will He?" </a:t>
            </a:r>
          </a:p>
        </p:txBody>
      </p:sp>
      <p:sp>
        <p:nvSpPr>
          <p:cNvPr id="14" name="TextBox 13"/>
          <p:cNvSpPr txBox="1"/>
          <p:nvPr/>
        </p:nvSpPr>
        <p:spPr>
          <a:xfrm>
            <a:off x="0" y="4394398"/>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11:47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the chief priests and the Pharisees convened a council, and were saying, "What are 	we doing? For this man is performing many signs. </a:t>
            </a:r>
          </a:p>
        </p:txBody>
      </p:sp>
      <p:sp>
        <p:nvSpPr>
          <p:cNvPr id="15" name="TextBox 14"/>
          <p:cNvSpPr txBox="1"/>
          <p:nvPr/>
        </p:nvSpPr>
        <p:spPr>
          <a:xfrm>
            <a:off x="0" y="4394398"/>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14:10-11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"Do you not believe that I am in the Father, and the Father is in Me? The words that I say to 	you I do not speak on My own initiative, but the Father abiding in Me does His works.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"Believe Me that I am in the Father and the Father is in Me; otherwise believe because of the 	works themselves.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17087" y="4394398"/>
            <a:ext cx="12188067"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15:24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I had not done among them the works which no one else did, they would not have sin; but 	now they have both seen and hated Me and My Father as well.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0" y="2293486"/>
            <a:ext cx="12192000" cy="230832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1:4-5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just as He chose us in Him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before the foundation of the world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we would be holy and 	blameless before Him. In love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predestined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 to adoption as sons through Jesus Christ to Himself, according to the kind 	intention of His will,</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0" y="5059902"/>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3:11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This was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accordance with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eternal purpose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which He carried out in Christ Jesus our Lord,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0" y="100915"/>
            <a:ext cx="12192000" cy="4539704"/>
          </a:xfrm>
          <a:prstGeom prst="rect">
            <a:avLst/>
          </a:prstGeom>
          <a:solidFill>
            <a:srgbClr val="FFFF00"/>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Predetermined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Greek NASB Number: 3724</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Definition: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to mark off by boundaries, to determine:--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List of English Words and Number of Times Used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appointed (2),		declared (1), 	determined (3),	fixes (1), 	predetermined (1)</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New American Standard Exhaustive Concordance of the Bible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p:cNvSpPr txBox="1"/>
          <p:nvPr/>
        </p:nvSpPr>
        <p:spPr>
          <a:xfrm>
            <a:off x="14443" y="2293486"/>
            <a:ext cx="12177557" cy="341632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2:11-12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remember that formerly you, the Gentiles in the flesh, who are called 	"Uncircumcision" by the so-called "Circumcision,"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which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performed in the flesh by human 	hands—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remember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you were at that time separate from Christ, excluded from the commonwealth 	of Israel, and strangers to the covenants of promise, having no hope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without God in the 	world.</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0" y="2469931"/>
            <a:ext cx="12192000" cy="3877985"/>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27:24-25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Pilate saw that he was accomplishing nothing, but rather that a riot was starting, he 	took water and washed his hands in front of the crowd, saying,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 am innocent of this Man's 	blood; see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to that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yourselves."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all the people said,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"His blood shall be on us and on our children!“</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TextBox 19"/>
          <p:cNvSpPr txBox="1"/>
          <p:nvPr/>
        </p:nvSpPr>
        <p:spPr>
          <a:xfrm>
            <a:off x="10510" y="162705"/>
            <a:ext cx="12181490" cy="4862870"/>
          </a:xfrm>
          <a:prstGeom prst="rect">
            <a:avLst/>
          </a:prstGeom>
          <a:solidFill>
            <a:srgbClr val="FFFF00"/>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Foreknowledge: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Greek NASB Number: 4268</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Greek Word: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π</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ρόγνωσις</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Transliterated Word: </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prognôsis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Root: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4267;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Definition: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foreknowledge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List of English Words and Number of Times Used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foreknowledge (2). </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New American Standard Exhaustive Concordance of the Bible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 prognosis is a prediction about how something will develop.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Sage Dictionary</a:t>
            </a:r>
          </a:p>
        </p:txBody>
      </p:sp>
      <p:sp>
        <p:nvSpPr>
          <p:cNvPr id="22" name="TextBox 21"/>
          <p:cNvSpPr txBox="1"/>
          <p:nvPr/>
        </p:nvSpPr>
        <p:spPr>
          <a:xfrm>
            <a:off x="14443" y="21020"/>
            <a:ext cx="12177557" cy="6324808"/>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19:28-30, 32-34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this, Jesus, knowing that all things had already been accomplished, to fulfill the 	Scripture, *said, "I am thirsty."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jar full of sour wine was standing there; so they put a sponge full of the sour wine upon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 	branch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hyssop and brought it up to His mouth.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when Jesus had received the sour wine, He said, "It is finished!" And He bowed His 	head and gave up His spirit.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 soldiers came, and broke the legs of the first man and of the other who was crucified 	with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coming to Jesus, when they saw that He was already dead, they did not break His legs.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one of the soldiers pierced His side with a spear, and immediately blood and water came 	out.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35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500" fill="hold"/>
                                        <p:tgtEl>
                                          <p:spTgt spid="9"/>
                                        </p:tgtEl>
                                        <p:attrNameLst>
                                          <p:attrName>ppt_w</p:attrName>
                                        </p:attrNameLst>
                                      </p:cBhvr>
                                      <p:tavLst>
                                        <p:tav tm="0">
                                          <p:val>
                                            <p:fltVal val="0"/>
                                          </p:val>
                                        </p:tav>
                                        <p:tav tm="100000">
                                          <p:val>
                                            <p:strVal val="#ppt_w"/>
                                          </p:val>
                                        </p:tav>
                                      </p:tavLst>
                                    </p:anim>
                                    <p:anim calcmode="lin" valueType="num">
                                      <p:cBhvr>
                                        <p:cTn id="69" dur="500" fill="hold"/>
                                        <p:tgtEl>
                                          <p:spTgt spid="9"/>
                                        </p:tgtEl>
                                        <p:attrNameLst>
                                          <p:attrName>ppt_h</p:attrName>
                                        </p:attrNameLst>
                                      </p:cBhvr>
                                      <p:tavLst>
                                        <p:tav tm="0">
                                          <p:val>
                                            <p:fltVal val="0"/>
                                          </p:val>
                                        </p:tav>
                                        <p:tav tm="100000">
                                          <p:val>
                                            <p:strVal val="#ppt_h"/>
                                          </p:val>
                                        </p:tav>
                                      </p:tavLst>
                                    </p:anim>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8"/>
                                        </p:tgtEl>
                                        <p:attrNameLst>
                                          <p:attrName>ppt_w</p:attrName>
                                        </p:attrNameLst>
                                      </p:cBhvr>
                                      <p:tavLst>
                                        <p:tav tm="0">
                                          <p:val>
                                            <p:strVal val="ppt_w"/>
                                          </p:val>
                                        </p:tav>
                                        <p:tav tm="100000">
                                          <p:val>
                                            <p:fltVal val="0"/>
                                          </p:val>
                                        </p:tav>
                                      </p:tavLst>
                                    </p:anim>
                                    <p:anim calcmode="lin" valueType="num">
                                      <p:cBhvr>
                                        <p:cTn id="75" dur="500"/>
                                        <p:tgtEl>
                                          <p:spTgt spid="8"/>
                                        </p:tgtEl>
                                        <p:attrNameLst>
                                          <p:attrName>ppt_h</p:attrName>
                                        </p:attrNameLst>
                                      </p:cBhvr>
                                      <p:tavLst>
                                        <p:tav tm="0">
                                          <p:val>
                                            <p:strVal val="ppt_h"/>
                                          </p:val>
                                        </p:tav>
                                        <p:tav tm="100000">
                                          <p:val>
                                            <p:fltVal val="0"/>
                                          </p:val>
                                        </p:tav>
                                      </p:tavLst>
                                    </p:anim>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53" presetClass="exit" presetSubtype="32" fill="hold" grpId="1" nodeType="withEffect">
                                  <p:stCondLst>
                                    <p:cond delay="0"/>
                                  </p:stCondLst>
                                  <p:childTnLst>
                                    <p:anim calcmode="lin" valueType="num">
                                      <p:cBhvr>
                                        <p:cTn id="79" dur="500"/>
                                        <p:tgtEl>
                                          <p:spTgt spid="9"/>
                                        </p:tgtEl>
                                        <p:attrNameLst>
                                          <p:attrName>ppt_w</p:attrName>
                                        </p:attrNameLst>
                                      </p:cBhvr>
                                      <p:tavLst>
                                        <p:tav tm="0">
                                          <p:val>
                                            <p:strVal val="ppt_w"/>
                                          </p:val>
                                        </p:tav>
                                        <p:tav tm="100000">
                                          <p:val>
                                            <p:fltVal val="0"/>
                                          </p:val>
                                        </p:tav>
                                      </p:tavLst>
                                    </p:anim>
                                    <p:anim calcmode="lin" valueType="num">
                                      <p:cBhvr>
                                        <p:cTn id="80" dur="500"/>
                                        <p:tgtEl>
                                          <p:spTgt spid="9"/>
                                        </p:tgtEl>
                                        <p:attrNameLst>
                                          <p:attrName>ppt_h</p:attrName>
                                        </p:attrNameLst>
                                      </p:cBhvr>
                                      <p:tavLst>
                                        <p:tav tm="0">
                                          <p:val>
                                            <p:strVal val="ppt_h"/>
                                          </p:val>
                                        </p:tav>
                                        <p:tav tm="100000">
                                          <p:val>
                                            <p:fltVal val="0"/>
                                          </p:val>
                                        </p:tav>
                                      </p:tavLst>
                                    </p:anim>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500" fill="hold"/>
                                        <p:tgtEl>
                                          <p:spTgt spid="10"/>
                                        </p:tgtEl>
                                        <p:attrNameLst>
                                          <p:attrName>ppt_w</p:attrName>
                                        </p:attrNameLst>
                                      </p:cBhvr>
                                      <p:tavLst>
                                        <p:tav tm="0">
                                          <p:val>
                                            <p:fltVal val="0"/>
                                          </p:val>
                                        </p:tav>
                                        <p:tav tm="100000">
                                          <p:val>
                                            <p:strVal val="#ppt_w"/>
                                          </p:val>
                                        </p:tav>
                                      </p:tavLst>
                                    </p:anim>
                                    <p:anim calcmode="lin" valueType="num">
                                      <p:cBhvr>
                                        <p:cTn id="88" dur="500" fill="hold"/>
                                        <p:tgtEl>
                                          <p:spTgt spid="10"/>
                                        </p:tgtEl>
                                        <p:attrNameLst>
                                          <p:attrName>ppt_h</p:attrName>
                                        </p:attrNameLst>
                                      </p:cBhvr>
                                      <p:tavLst>
                                        <p:tav tm="0">
                                          <p:val>
                                            <p:fltVal val="0"/>
                                          </p:val>
                                        </p:tav>
                                        <p:tav tm="100000">
                                          <p:val>
                                            <p:strVal val="#ppt_h"/>
                                          </p:val>
                                        </p:tav>
                                      </p:tavLst>
                                    </p:anim>
                                    <p:animEffect transition="in" filter="fade">
                                      <p:cBhvr>
                                        <p:cTn id="89" dur="500"/>
                                        <p:tgtEl>
                                          <p:spTgt spid="10"/>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10"/>
                                        </p:tgtEl>
                                        <p:attrNameLst>
                                          <p:attrName>ppt_w</p:attrName>
                                        </p:attrNameLst>
                                      </p:cBhvr>
                                      <p:tavLst>
                                        <p:tav tm="0">
                                          <p:val>
                                            <p:strVal val="ppt_w"/>
                                          </p:val>
                                        </p:tav>
                                        <p:tav tm="100000">
                                          <p:val>
                                            <p:fltVal val="0"/>
                                          </p:val>
                                        </p:tav>
                                      </p:tavLst>
                                    </p:anim>
                                    <p:anim calcmode="lin" valueType="num">
                                      <p:cBhvr>
                                        <p:cTn id="94" dur="500"/>
                                        <p:tgtEl>
                                          <p:spTgt spid="10"/>
                                        </p:tgtEl>
                                        <p:attrNameLst>
                                          <p:attrName>ppt_h</p:attrName>
                                        </p:attrNameLst>
                                      </p:cBhvr>
                                      <p:tavLst>
                                        <p:tav tm="0">
                                          <p:val>
                                            <p:strVal val="ppt_h"/>
                                          </p:val>
                                        </p:tav>
                                        <p:tav tm="100000">
                                          <p:val>
                                            <p:fltVal val="0"/>
                                          </p:val>
                                        </p:tav>
                                      </p:tavLst>
                                    </p:anim>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500" fill="hold"/>
                                        <p:tgtEl>
                                          <p:spTgt spid="11"/>
                                        </p:tgtEl>
                                        <p:attrNameLst>
                                          <p:attrName>ppt_w</p:attrName>
                                        </p:attrNameLst>
                                      </p:cBhvr>
                                      <p:tavLst>
                                        <p:tav tm="0">
                                          <p:val>
                                            <p:fltVal val="0"/>
                                          </p:val>
                                        </p:tav>
                                        <p:tav tm="100000">
                                          <p:val>
                                            <p:strVal val="#ppt_w"/>
                                          </p:val>
                                        </p:tav>
                                      </p:tavLst>
                                    </p:anim>
                                    <p:anim calcmode="lin" valueType="num">
                                      <p:cBhvr>
                                        <p:cTn id="102" dur="500" fill="hold"/>
                                        <p:tgtEl>
                                          <p:spTgt spid="11"/>
                                        </p:tgtEl>
                                        <p:attrNameLst>
                                          <p:attrName>ppt_h</p:attrName>
                                        </p:attrNameLst>
                                      </p:cBhvr>
                                      <p:tavLst>
                                        <p:tav tm="0">
                                          <p:val>
                                            <p:fltVal val="0"/>
                                          </p:val>
                                        </p:tav>
                                        <p:tav tm="100000">
                                          <p:val>
                                            <p:strVal val="#ppt_h"/>
                                          </p:val>
                                        </p:tav>
                                      </p:tavLst>
                                    </p:anim>
                                    <p:animEffect transition="in" filter="fade">
                                      <p:cBhvr>
                                        <p:cTn id="103" dur="500"/>
                                        <p:tgtEl>
                                          <p:spTgt spid="11"/>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1" nodeType="clickEffect">
                                  <p:stCondLst>
                                    <p:cond delay="0"/>
                                  </p:stCondLst>
                                  <p:childTnLst>
                                    <p:anim calcmode="lin" valueType="num">
                                      <p:cBhvr>
                                        <p:cTn id="107" dur="500"/>
                                        <p:tgtEl>
                                          <p:spTgt spid="11"/>
                                        </p:tgtEl>
                                        <p:attrNameLst>
                                          <p:attrName>ppt_w</p:attrName>
                                        </p:attrNameLst>
                                      </p:cBhvr>
                                      <p:tavLst>
                                        <p:tav tm="0">
                                          <p:val>
                                            <p:strVal val="ppt_w"/>
                                          </p:val>
                                        </p:tav>
                                        <p:tav tm="100000">
                                          <p:val>
                                            <p:fltVal val="0"/>
                                          </p:val>
                                        </p:tav>
                                      </p:tavLst>
                                    </p:anim>
                                    <p:anim calcmode="lin" valueType="num">
                                      <p:cBhvr>
                                        <p:cTn id="108" dur="500"/>
                                        <p:tgtEl>
                                          <p:spTgt spid="11"/>
                                        </p:tgtEl>
                                        <p:attrNameLst>
                                          <p:attrName>ppt_h</p:attrName>
                                        </p:attrNameLst>
                                      </p:cBhvr>
                                      <p:tavLst>
                                        <p:tav tm="0">
                                          <p:val>
                                            <p:strVal val="ppt_h"/>
                                          </p:val>
                                        </p:tav>
                                        <p:tav tm="100000">
                                          <p:val>
                                            <p:fltVal val="0"/>
                                          </p:val>
                                        </p:tav>
                                      </p:tavLst>
                                    </p:anim>
                                    <p:animEffect transition="out" filter="fade">
                                      <p:cBhvr>
                                        <p:cTn id="109" dur="500"/>
                                        <p:tgtEl>
                                          <p:spTgt spid="11"/>
                                        </p:tgtEl>
                                      </p:cBhvr>
                                    </p:animEffect>
                                    <p:set>
                                      <p:cBhvr>
                                        <p:cTn id="110" dur="1" fill="hold">
                                          <p:stCondLst>
                                            <p:cond delay="499"/>
                                          </p:stCondLst>
                                        </p:cTn>
                                        <p:tgtEl>
                                          <p:spTgt spid="1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12"/>
                                        </p:tgtEl>
                                        <p:attrNameLst>
                                          <p:attrName>style.visibility</p:attrName>
                                        </p:attrNameLst>
                                      </p:cBhvr>
                                      <p:to>
                                        <p:strVal val="visible"/>
                                      </p:to>
                                    </p:set>
                                    <p:anim calcmode="lin" valueType="num">
                                      <p:cBhvr>
                                        <p:cTn id="115" dur="500" fill="hold"/>
                                        <p:tgtEl>
                                          <p:spTgt spid="12"/>
                                        </p:tgtEl>
                                        <p:attrNameLst>
                                          <p:attrName>ppt_w</p:attrName>
                                        </p:attrNameLst>
                                      </p:cBhvr>
                                      <p:tavLst>
                                        <p:tav tm="0">
                                          <p:val>
                                            <p:fltVal val="0"/>
                                          </p:val>
                                        </p:tav>
                                        <p:tav tm="100000">
                                          <p:val>
                                            <p:strVal val="#ppt_w"/>
                                          </p:val>
                                        </p:tav>
                                      </p:tavLst>
                                    </p:anim>
                                    <p:anim calcmode="lin" valueType="num">
                                      <p:cBhvr>
                                        <p:cTn id="116" dur="500" fill="hold"/>
                                        <p:tgtEl>
                                          <p:spTgt spid="12"/>
                                        </p:tgtEl>
                                        <p:attrNameLst>
                                          <p:attrName>ppt_h</p:attrName>
                                        </p:attrNameLst>
                                      </p:cBhvr>
                                      <p:tavLst>
                                        <p:tav tm="0">
                                          <p:val>
                                            <p:fltVal val="0"/>
                                          </p:val>
                                        </p:tav>
                                        <p:tav tm="100000">
                                          <p:val>
                                            <p:strVal val="#ppt_h"/>
                                          </p:val>
                                        </p:tav>
                                      </p:tavLst>
                                    </p:anim>
                                    <p:animEffect transition="in" filter="fade">
                                      <p:cBhvr>
                                        <p:cTn id="117" dur="500"/>
                                        <p:tgtEl>
                                          <p:spTgt spid="12"/>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xit" presetSubtype="32" fill="hold" grpId="1" nodeType="clickEffect">
                                  <p:stCondLst>
                                    <p:cond delay="0"/>
                                  </p:stCondLst>
                                  <p:childTnLst>
                                    <p:anim calcmode="lin" valueType="num">
                                      <p:cBhvr>
                                        <p:cTn id="121" dur="500"/>
                                        <p:tgtEl>
                                          <p:spTgt spid="12"/>
                                        </p:tgtEl>
                                        <p:attrNameLst>
                                          <p:attrName>ppt_w</p:attrName>
                                        </p:attrNameLst>
                                      </p:cBhvr>
                                      <p:tavLst>
                                        <p:tav tm="0">
                                          <p:val>
                                            <p:strVal val="ppt_w"/>
                                          </p:val>
                                        </p:tav>
                                        <p:tav tm="100000">
                                          <p:val>
                                            <p:fltVal val="0"/>
                                          </p:val>
                                        </p:tav>
                                      </p:tavLst>
                                    </p:anim>
                                    <p:anim calcmode="lin" valueType="num">
                                      <p:cBhvr>
                                        <p:cTn id="122" dur="500"/>
                                        <p:tgtEl>
                                          <p:spTgt spid="12"/>
                                        </p:tgtEl>
                                        <p:attrNameLst>
                                          <p:attrName>ppt_h</p:attrName>
                                        </p:attrNameLst>
                                      </p:cBhvr>
                                      <p:tavLst>
                                        <p:tav tm="0">
                                          <p:val>
                                            <p:strVal val="ppt_h"/>
                                          </p:val>
                                        </p:tav>
                                        <p:tav tm="100000">
                                          <p:val>
                                            <p:fltVal val="0"/>
                                          </p:val>
                                        </p:tav>
                                      </p:tavLst>
                                    </p:anim>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Effect transition="in" filter="fade">
                                      <p:cBhvr>
                                        <p:cTn id="131" dur="500"/>
                                        <p:tgtEl>
                                          <p:spTgt spid="13"/>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grpId="1" nodeType="clickEffect">
                                  <p:stCondLst>
                                    <p:cond delay="0"/>
                                  </p:stCondLst>
                                  <p:childTnLst>
                                    <p:anim calcmode="lin" valueType="num">
                                      <p:cBhvr>
                                        <p:cTn id="135" dur="500"/>
                                        <p:tgtEl>
                                          <p:spTgt spid="13"/>
                                        </p:tgtEl>
                                        <p:attrNameLst>
                                          <p:attrName>ppt_w</p:attrName>
                                        </p:attrNameLst>
                                      </p:cBhvr>
                                      <p:tavLst>
                                        <p:tav tm="0">
                                          <p:val>
                                            <p:strVal val="ppt_w"/>
                                          </p:val>
                                        </p:tav>
                                        <p:tav tm="100000">
                                          <p:val>
                                            <p:fltVal val="0"/>
                                          </p:val>
                                        </p:tav>
                                      </p:tavLst>
                                    </p:anim>
                                    <p:anim calcmode="lin" valueType="num">
                                      <p:cBhvr>
                                        <p:cTn id="136" dur="500"/>
                                        <p:tgtEl>
                                          <p:spTgt spid="13"/>
                                        </p:tgtEl>
                                        <p:attrNameLst>
                                          <p:attrName>ppt_h</p:attrName>
                                        </p:attrNameLst>
                                      </p:cBhvr>
                                      <p:tavLst>
                                        <p:tav tm="0">
                                          <p:val>
                                            <p:strVal val="ppt_h"/>
                                          </p:val>
                                        </p:tav>
                                        <p:tav tm="100000">
                                          <p:val>
                                            <p:fltVal val="0"/>
                                          </p:val>
                                        </p:tav>
                                      </p:tavLst>
                                    </p:anim>
                                    <p:animEffect transition="out" filter="fade">
                                      <p:cBhvr>
                                        <p:cTn id="137" dur="500"/>
                                        <p:tgtEl>
                                          <p:spTgt spid="13"/>
                                        </p:tgtEl>
                                      </p:cBhvr>
                                    </p:animEffect>
                                    <p:set>
                                      <p:cBhvr>
                                        <p:cTn id="138" dur="1" fill="hold">
                                          <p:stCondLst>
                                            <p:cond delay="499"/>
                                          </p:stCondLst>
                                        </p:cTn>
                                        <p:tgtEl>
                                          <p:spTgt spid="1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14"/>
                                        </p:tgtEl>
                                        <p:attrNameLst>
                                          <p:attrName>style.visibility</p:attrName>
                                        </p:attrNameLst>
                                      </p:cBhvr>
                                      <p:to>
                                        <p:strVal val="visible"/>
                                      </p:to>
                                    </p:set>
                                    <p:anim calcmode="lin" valueType="num">
                                      <p:cBhvr>
                                        <p:cTn id="143" dur="500" fill="hold"/>
                                        <p:tgtEl>
                                          <p:spTgt spid="14"/>
                                        </p:tgtEl>
                                        <p:attrNameLst>
                                          <p:attrName>ppt_w</p:attrName>
                                        </p:attrNameLst>
                                      </p:cBhvr>
                                      <p:tavLst>
                                        <p:tav tm="0">
                                          <p:val>
                                            <p:fltVal val="0"/>
                                          </p:val>
                                        </p:tav>
                                        <p:tav tm="100000">
                                          <p:val>
                                            <p:strVal val="#ppt_w"/>
                                          </p:val>
                                        </p:tav>
                                      </p:tavLst>
                                    </p:anim>
                                    <p:anim calcmode="lin" valueType="num">
                                      <p:cBhvr>
                                        <p:cTn id="144" dur="500" fill="hold"/>
                                        <p:tgtEl>
                                          <p:spTgt spid="14"/>
                                        </p:tgtEl>
                                        <p:attrNameLst>
                                          <p:attrName>ppt_h</p:attrName>
                                        </p:attrNameLst>
                                      </p:cBhvr>
                                      <p:tavLst>
                                        <p:tav tm="0">
                                          <p:val>
                                            <p:fltVal val="0"/>
                                          </p:val>
                                        </p:tav>
                                        <p:tav tm="100000">
                                          <p:val>
                                            <p:strVal val="#ppt_h"/>
                                          </p:val>
                                        </p:tav>
                                      </p:tavLst>
                                    </p:anim>
                                    <p:animEffect transition="in" filter="fade">
                                      <p:cBhvr>
                                        <p:cTn id="145" dur="500"/>
                                        <p:tgtEl>
                                          <p:spTgt spid="14"/>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xit" presetSubtype="32" fill="hold" grpId="1" nodeType="clickEffect">
                                  <p:stCondLst>
                                    <p:cond delay="0"/>
                                  </p:stCondLst>
                                  <p:childTnLst>
                                    <p:anim calcmode="lin" valueType="num">
                                      <p:cBhvr>
                                        <p:cTn id="149" dur="500"/>
                                        <p:tgtEl>
                                          <p:spTgt spid="14"/>
                                        </p:tgtEl>
                                        <p:attrNameLst>
                                          <p:attrName>ppt_w</p:attrName>
                                        </p:attrNameLst>
                                      </p:cBhvr>
                                      <p:tavLst>
                                        <p:tav tm="0">
                                          <p:val>
                                            <p:strVal val="ppt_w"/>
                                          </p:val>
                                        </p:tav>
                                        <p:tav tm="100000">
                                          <p:val>
                                            <p:fltVal val="0"/>
                                          </p:val>
                                        </p:tav>
                                      </p:tavLst>
                                    </p:anim>
                                    <p:anim calcmode="lin" valueType="num">
                                      <p:cBhvr>
                                        <p:cTn id="150" dur="500"/>
                                        <p:tgtEl>
                                          <p:spTgt spid="14"/>
                                        </p:tgtEl>
                                        <p:attrNameLst>
                                          <p:attrName>ppt_h</p:attrName>
                                        </p:attrNameLst>
                                      </p:cBhvr>
                                      <p:tavLst>
                                        <p:tav tm="0">
                                          <p:val>
                                            <p:strVal val="ppt_h"/>
                                          </p:val>
                                        </p:tav>
                                        <p:tav tm="100000">
                                          <p:val>
                                            <p:fltVal val="0"/>
                                          </p:val>
                                        </p:tav>
                                      </p:tavLst>
                                    </p:anim>
                                    <p:animEffect transition="out" filter="fade">
                                      <p:cBhvr>
                                        <p:cTn id="151" dur="500"/>
                                        <p:tgtEl>
                                          <p:spTgt spid="14"/>
                                        </p:tgtEl>
                                      </p:cBhvr>
                                    </p:animEffect>
                                    <p:set>
                                      <p:cBhvr>
                                        <p:cTn id="152" dur="1" fill="hold">
                                          <p:stCondLst>
                                            <p:cond delay="499"/>
                                          </p:stCondLst>
                                        </p:cTn>
                                        <p:tgtEl>
                                          <p:spTgt spid="14"/>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grpId="0" nodeType="clickEffect">
                                  <p:stCondLst>
                                    <p:cond delay="0"/>
                                  </p:stCondLst>
                                  <p:childTnLst>
                                    <p:set>
                                      <p:cBhvr>
                                        <p:cTn id="156" dur="1" fill="hold">
                                          <p:stCondLst>
                                            <p:cond delay="0"/>
                                          </p:stCondLst>
                                        </p:cTn>
                                        <p:tgtEl>
                                          <p:spTgt spid="15"/>
                                        </p:tgtEl>
                                        <p:attrNameLst>
                                          <p:attrName>style.visibility</p:attrName>
                                        </p:attrNameLst>
                                      </p:cBhvr>
                                      <p:to>
                                        <p:strVal val="visible"/>
                                      </p:to>
                                    </p:set>
                                    <p:anim calcmode="lin" valueType="num">
                                      <p:cBhvr>
                                        <p:cTn id="157" dur="500" fill="hold"/>
                                        <p:tgtEl>
                                          <p:spTgt spid="15"/>
                                        </p:tgtEl>
                                        <p:attrNameLst>
                                          <p:attrName>ppt_w</p:attrName>
                                        </p:attrNameLst>
                                      </p:cBhvr>
                                      <p:tavLst>
                                        <p:tav tm="0">
                                          <p:val>
                                            <p:fltVal val="0"/>
                                          </p:val>
                                        </p:tav>
                                        <p:tav tm="100000">
                                          <p:val>
                                            <p:strVal val="#ppt_w"/>
                                          </p:val>
                                        </p:tav>
                                      </p:tavLst>
                                    </p:anim>
                                    <p:anim calcmode="lin" valueType="num">
                                      <p:cBhvr>
                                        <p:cTn id="158" dur="500" fill="hold"/>
                                        <p:tgtEl>
                                          <p:spTgt spid="15"/>
                                        </p:tgtEl>
                                        <p:attrNameLst>
                                          <p:attrName>ppt_h</p:attrName>
                                        </p:attrNameLst>
                                      </p:cBhvr>
                                      <p:tavLst>
                                        <p:tav tm="0">
                                          <p:val>
                                            <p:fltVal val="0"/>
                                          </p:val>
                                        </p:tav>
                                        <p:tav tm="100000">
                                          <p:val>
                                            <p:strVal val="#ppt_h"/>
                                          </p:val>
                                        </p:tav>
                                      </p:tavLst>
                                    </p:anim>
                                    <p:animEffect transition="in" filter="fade">
                                      <p:cBhvr>
                                        <p:cTn id="159" dur="500"/>
                                        <p:tgtEl>
                                          <p:spTgt spid="15"/>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xit" presetSubtype="32" fill="hold" grpId="1" nodeType="clickEffect">
                                  <p:stCondLst>
                                    <p:cond delay="0"/>
                                  </p:stCondLst>
                                  <p:childTnLst>
                                    <p:anim calcmode="lin" valueType="num">
                                      <p:cBhvr>
                                        <p:cTn id="163" dur="500"/>
                                        <p:tgtEl>
                                          <p:spTgt spid="15"/>
                                        </p:tgtEl>
                                        <p:attrNameLst>
                                          <p:attrName>ppt_w</p:attrName>
                                        </p:attrNameLst>
                                      </p:cBhvr>
                                      <p:tavLst>
                                        <p:tav tm="0">
                                          <p:val>
                                            <p:strVal val="ppt_w"/>
                                          </p:val>
                                        </p:tav>
                                        <p:tav tm="100000">
                                          <p:val>
                                            <p:fltVal val="0"/>
                                          </p:val>
                                        </p:tav>
                                      </p:tavLst>
                                    </p:anim>
                                    <p:anim calcmode="lin" valueType="num">
                                      <p:cBhvr>
                                        <p:cTn id="164" dur="500"/>
                                        <p:tgtEl>
                                          <p:spTgt spid="15"/>
                                        </p:tgtEl>
                                        <p:attrNameLst>
                                          <p:attrName>ppt_h</p:attrName>
                                        </p:attrNameLst>
                                      </p:cBhvr>
                                      <p:tavLst>
                                        <p:tav tm="0">
                                          <p:val>
                                            <p:strVal val="ppt_h"/>
                                          </p:val>
                                        </p:tav>
                                        <p:tav tm="100000">
                                          <p:val>
                                            <p:fltVal val="0"/>
                                          </p:val>
                                        </p:tav>
                                      </p:tavLst>
                                    </p:anim>
                                    <p:animEffect transition="out" filter="fade">
                                      <p:cBhvr>
                                        <p:cTn id="165" dur="500"/>
                                        <p:tgtEl>
                                          <p:spTgt spid="15"/>
                                        </p:tgtEl>
                                      </p:cBhvr>
                                    </p:animEffect>
                                    <p:set>
                                      <p:cBhvr>
                                        <p:cTn id="166" dur="1" fill="hold">
                                          <p:stCondLst>
                                            <p:cond delay="499"/>
                                          </p:stCondLst>
                                        </p:cTn>
                                        <p:tgtEl>
                                          <p:spTgt spid="1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grpId="0" nodeType="clickEffect">
                                  <p:stCondLst>
                                    <p:cond delay="0"/>
                                  </p:stCondLst>
                                  <p:childTnLst>
                                    <p:set>
                                      <p:cBhvr>
                                        <p:cTn id="170" dur="1" fill="hold">
                                          <p:stCondLst>
                                            <p:cond delay="0"/>
                                          </p:stCondLst>
                                        </p:cTn>
                                        <p:tgtEl>
                                          <p:spTgt spid="16"/>
                                        </p:tgtEl>
                                        <p:attrNameLst>
                                          <p:attrName>style.visibility</p:attrName>
                                        </p:attrNameLst>
                                      </p:cBhvr>
                                      <p:to>
                                        <p:strVal val="visible"/>
                                      </p:to>
                                    </p:set>
                                    <p:anim calcmode="lin" valueType="num">
                                      <p:cBhvr>
                                        <p:cTn id="171" dur="500" fill="hold"/>
                                        <p:tgtEl>
                                          <p:spTgt spid="16"/>
                                        </p:tgtEl>
                                        <p:attrNameLst>
                                          <p:attrName>ppt_w</p:attrName>
                                        </p:attrNameLst>
                                      </p:cBhvr>
                                      <p:tavLst>
                                        <p:tav tm="0">
                                          <p:val>
                                            <p:fltVal val="0"/>
                                          </p:val>
                                        </p:tav>
                                        <p:tav tm="100000">
                                          <p:val>
                                            <p:strVal val="#ppt_w"/>
                                          </p:val>
                                        </p:tav>
                                      </p:tavLst>
                                    </p:anim>
                                    <p:anim calcmode="lin" valueType="num">
                                      <p:cBhvr>
                                        <p:cTn id="172" dur="500" fill="hold"/>
                                        <p:tgtEl>
                                          <p:spTgt spid="16"/>
                                        </p:tgtEl>
                                        <p:attrNameLst>
                                          <p:attrName>ppt_h</p:attrName>
                                        </p:attrNameLst>
                                      </p:cBhvr>
                                      <p:tavLst>
                                        <p:tav tm="0">
                                          <p:val>
                                            <p:fltVal val="0"/>
                                          </p:val>
                                        </p:tav>
                                        <p:tav tm="100000">
                                          <p:val>
                                            <p:strVal val="#ppt_h"/>
                                          </p:val>
                                        </p:tav>
                                      </p:tavLst>
                                    </p:anim>
                                    <p:animEffect transition="in" filter="fade">
                                      <p:cBhvr>
                                        <p:cTn id="173" dur="500"/>
                                        <p:tgtEl>
                                          <p:spTgt spid="16"/>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xit" presetSubtype="32" fill="hold" grpId="1" nodeType="clickEffect">
                                  <p:stCondLst>
                                    <p:cond delay="0"/>
                                  </p:stCondLst>
                                  <p:childTnLst>
                                    <p:anim calcmode="lin" valueType="num">
                                      <p:cBhvr>
                                        <p:cTn id="177" dur="500"/>
                                        <p:tgtEl>
                                          <p:spTgt spid="16"/>
                                        </p:tgtEl>
                                        <p:attrNameLst>
                                          <p:attrName>ppt_w</p:attrName>
                                        </p:attrNameLst>
                                      </p:cBhvr>
                                      <p:tavLst>
                                        <p:tav tm="0">
                                          <p:val>
                                            <p:strVal val="ppt_w"/>
                                          </p:val>
                                        </p:tav>
                                        <p:tav tm="100000">
                                          <p:val>
                                            <p:fltVal val="0"/>
                                          </p:val>
                                        </p:tav>
                                      </p:tavLst>
                                    </p:anim>
                                    <p:anim calcmode="lin" valueType="num">
                                      <p:cBhvr>
                                        <p:cTn id="178" dur="500"/>
                                        <p:tgtEl>
                                          <p:spTgt spid="16"/>
                                        </p:tgtEl>
                                        <p:attrNameLst>
                                          <p:attrName>ppt_h</p:attrName>
                                        </p:attrNameLst>
                                      </p:cBhvr>
                                      <p:tavLst>
                                        <p:tav tm="0">
                                          <p:val>
                                            <p:strVal val="ppt_h"/>
                                          </p:val>
                                        </p:tav>
                                        <p:tav tm="100000">
                                          <p:val>
                                            <p:fltVal val="0"/>
                                          </p:val>
                                        </p:tav>
                                      </p:tavLst>
                                    </p:anim>
                                    <p:animEffect transition="out" filter="fade">
                                      <p:cBhvr>
                                        <p:cTn id="179" dur="500"/>
                                        <p:tgtEl>
                                          <p:spTgt spid="16"/>
                                        </p:tgtEl>
                                      </p:cBhvr>
                                    </p:animEffect>
                                    <p:set>
                                      <p:cBhvr>
                                        <p:cTn id="180" dur="1" fill="hold">
                                          <p:stCondLst>
                                            <p:cond delay="499"/>
                                          </p:stCondLst>
                                        </p:cTn>
                                        <p:tgtEl>
                                          <p:spTgt spid="16"/>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19"/>
                                        </p:tgtEl>
                                        <p:attrNameLst>
                                          <p:attrName>style.visibility</p:attrName>
                                        </p:attrNameLst>
                                      </p:cBhvr>
                                      <p:to>
                                        <p:strVal val="visible"/>
                                      </p:to>
                                    </p:set>
                                    <p:anim calcmode="lin" valueType="num">
                                      <p:cBhvr>
                                        <p:cTn id="189" dur="500" fill="hold"/>
                                        <p:tgtEl>
                                          <p:spTgt spid="19"/>
                                        </p:tgtEl>
                                        <p:attrNameLst>
                                          <p:attrName>ppt_w</p:attrName>
                                        </p:attrNameLst>
                                      </p:cBhvr>
                                      <p:tavLst>
                                        <p:tav tm="0">
                                          <p:val>
                                            <p:fltVal val="0"/>
                                          </p:val>
                                        </p:tav>
                                        <p:tav tm="100000">
                                          <p:val>
                                            <p:strVal val="#ppt_w"/>
                                          </p:val>
                                        </p:tav>
                                      </p:tavLst>
                                    </p:anim>
                                    <p:anim calcmode="lin" valueType="num">
                                      <p:cBhvr>
                                        <p:cTn id="190" dur="500" fill="hold"/>
                                        <p:tgtEl>
                                          <p:spTgt spid="19"/>
                                        </p:tgtEl>
                                        <p:attrNameLst>
                                          <p:attrName>ppt_h</p:attrName>
                                        </p:attrNameLst>
                                      </p:cBhvr>
                                      <p:tavLst>
                                        <p:tav tm="0">
                                          <p:val>
                                            <p:fltVal val="0"/>
                                          </p:val>
                                        </p:tav>
                                        <p:tav tm="100000">
                                          <p:val>
                                            <p:strVal val="#ppt_h"/>
                                          </p:val>
                                        </p:tav>
                                      </p:tavLst>
                                    </p:anim>
                                    <p:animEffect transition="in" filter="fade">
                                      <p:cBhvr>
                                        <p:cTn id="191" dur="500"/>
                                        <p:tgtEl>
                                          <p:spTgt spid="19"/>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xit" presetSubtype="32" fill="hold" grpId="1" nodeType="clickEffect">
                                  <p:stCondLst>
                                    <p:cond delay="0"/>
                                  </p:stCondLst>
                                  <p:childTnLst>
                                    <p:anim calcmode="lin" valueType="num">
                                      <p:cBhvr>
                                        <p:cTn id="195" dur="500"/>
                                        <p:tgtEl>
                                          <p:spTgt spid="19"/>
                                        </p:tgtEl>
                                        <p:attrNameLst>
                                          <p:attrName>ppt_w</p:attrName>
                                        </p:attrNameLst>
                                      </p:cBhvr>
                                      <p:tavLst>
                                        <p:tav tm="0">
                                          <p:val>
                                            <p:strVal val="ppt_w"/>
                                          </p:val>
                                        </p:tav>
                                        <p:tav tm="100000">
                                          <p:val>
                                            <p:fltVal val="0"/>
                                          </p:val>
                                        </p:tav>
                                      </p:tavLst>
                                    </p:anim>
                                    <p:anim calcmode="lin" valueType="num">
                                      <p:cBhvr>
                                        <p:cTn id="196" dur="500"/>
                                        <p:tgtEl>
                                          <p:spTgt spid="19"/>
                                        </p:tgtEl>
                                        <p:attrNameLst>
                                          <p:attrName>ppt_h</p:attrName>
                                        </p:attrNameLst>
                                      </p:cBhvr>
                                      <p:tavLst>
                                        <p:tav tm="0">
                                          <p:val>
                                            <p:strVal val="ppt_h"/>
                                          </p:val>
                                        </p:tav>
                                        <p:tav tm="100000">
                                          <p:val>
                                            <p:fltVal val="0"/>
                                          </p:val>
                                        </p:tav>
                                      </p:tavLst>
                                    </p:anim>
                                    <p:animEffect transition="out" filter="fade">
                                      <p:cBhvr>
                                        <p:cTn id="197" dur="500"/>
                                        <p:tgtEl>
                                          <p:spTgt spid="19"/>
                                        </p:tgtEl>
                                      </p:cBhvr>
                                    </p:animEffect>
                                    <p:set>
                                      <p:cBhvr>
                                        <p:cTn id="198" dur="1" fill="hold">
                                          <p:stCondLst>
                                            <p:cond delay="499"/>
                                          </p:stCondLst>
                                        </p:cTn>
                                        <p:tgtEl>
                                          <p:spTgt spid="19"/>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20"/>
                                        </p:tgtEl>
                                        <p:attrNameLst>
                                          <p:attrName>style.visibility</p:attrName>
                                        </p:attrNameLst>
                                      </p:cBhvr>
                                      <p:to>
                                        <p:strVal val="visible"/>
                                      </p:to>
                                    </p:set>
                                    <p:anim calcmode="lin" valueType="num">
                                      <p:cBhvr>
                                        <p:cTn id="203" dur="500" fill="hold"/>
                                        <p:tgtEl>
                                          <p:spTgt spid="20"/>
                                        </p:tgtEl>
                                        <p:attrNameLst>
                                          <p:attrName>ppt_w</p:attrName>
                                        </p:attrNameLst>
                                      </p:cBhvr>
                                      <p:tavLst>
                                        <p:tav tm="0">
                                          <p:val>
                                            <p:fltVal val="0"/>
                                          </p:val>
                                        </p:tav>
                                        <p:tav tm="100000">
                                          <p:val>
                                            <p:strVal val="#ppt_w"/>
                                          </p:val>
                                        </p:tav>
                                      </p:tavLst>
                                    </p:anim>
                                    <p:anim calcmode="lin" valueType="num">
                                      <p:cBhvr>
                                        <p:cTn id="204" dur="500" fill="hold"/>
                                        <p:tgtEl>
                                          <p:spTgt spid="20"/>
                                        </p:tgtEl>
                                        <p:attrNameLst>
                                          <p:attrName>ppt_h</p:attrName>
                                        </p:attrNameLst>
                                      </p:cBhvr>
                                      <p:tavLst>
                                        <p:tav tm="0">
                                          <p:val>
                                            <p:fltVal val="0"/>
                                          </p:val>
                                        </p:tav>
                                        <p:tav tm="100000">
                                          <p:val>
                                            <p:strVal val="#ppt_h"/>
                                          </p:val>
                                        </p:tav>
                                      </p:tavLst>
                                    </p:anim>
                                    <p:animEffect transition="in" filter="fade">
                                      <p:cBhvr>
                                        <p:cTn id="205" dur="500"/>
                                        <p:tgtEl>
                                          <p:spTgt spid="20"/>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xit" presetSubtype="32" fill="hold" grpId="1" nodeType="clickEffect">
                                  <p:stCondLst>
                                    <p:cond delay="0"/>
                                  </p:stCondLst>
                                  <p:childTnLst>
                                    <p:anim calcmode="lin" valueType="num">
                                      <p:cBhvr>
                                        <p:cTn id="209" dur="500"/>
                                        <p:tgtEl>
                                          <p:spTgt spid="20"/>
                                        </p:tgtEl>
                                        <p:attrNameLst>
                                          <p:attrName>ppt_w</p:attrName>
                                        </p:attrNameLst>
                                      </p:cBhvr>
                                      <p:tavLst>
                                        <p:tav tm="0">
                                          <p:val>
                                            <p:strVal val="ppt_w"/>
                                          </p:val>
                                        </p:tav>
                                        <p:tav tm="100000">
                                          <p:val>
                                            <p:fltVal val="0"/>
                                          </p:val>
                                        </p:tav>
                                      </p:tavLst>
                                    </p:anim>
                                    <p:anim calcmode="lin" valueType="num">
                                      <p:cBhvr>
                                        <p:cTn id="210" dur="500"/>
                                        <p:tgtEl>
                                          <p:spTgt spid="20"/>
                                        </p:tgtEl>
                                        <p:attrNameLst>
                                          <p:attrName>ppt_h</p:attrName>
                                        </p:attrNameLst>
                                      </p:cBhvr>
                                      <p:tavLst>
                                        <p:tav tm="0">
                                          <p:val>
                                            <p:strVal val="ppt_h"/>
                                          </p:val>
                                        </p:tav>
                                        <p:tav tm="100000">
                                          <p:val>
                                            <p:fltVal val="0"/>
                                          </p:val>
                                        </p:tav>
                                      </p:tavLst>
                                    </p:anim>
                                    <p:animEffect transition="out" filter="fade">
                                      <p:cBhvr>
                                        <p:cTn id="211" dur="500"/>
                                        <p:tgtEl>
                                          <p:spTgt spid="20"/>
                                        </p:tgtEl>
                                      </p:cBhvr>
                                    </p:animEffect>
                                    <p:set>
                                      <p:cBhvr>
                                        <p:cTn id="212" dur="1" fill="hold">
                                          <p:stCondLst>
                                            <p:cond delay="499"/>
                                          </p:stCondLst>
                                        </p:cTn>
                                        <p:tgtEl>
                                          <p:spTgt spid="20"/>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17"/>
                                        </p:tgtEl>
                                        <p:attrNameLst>
                                          <p:attrName>style.visibility</p:attrName>
                                        </p:attrNameLst>
                                      </p:cBhvr>
                                      <p:to>
                                        <p:strVal val="visible"/>
                                      </p:to>
                                    </p:set>
                                    <p:anim calcmode="lin" valueType="num">
                                      <p:cBhvr>
                                        <p:cTn id="217" dur="500" fill="hold"/>
                                        <p:tgtEl>
                                          <p:spTgt spid="17"/>
                                        </p:tgtEl>
                                        <p:attrNameLst>
                                          <p:attrName>ppt_w</p:attrName>
                                        </p:attrNameLst>
                                      </p:cBhvr>
                                      <p:tavLst>
                                        <p:tav tm="0">
                                          <p:val>
                                            <p:fltVal val="0"/>
                                          </p:val>
                                        </p:tav>
                                        <p:tav tm="100000">
                                          <p:val>
                                            <p:strVal val="#ppt_w"/>
                                          </p:val>
                                        </p:tav>
                                      </p:tavLst>
                                    </p:anim>
                                    <p:anim calcmode="lin" valueType="num">
                                      <p:cBhvr>
                                        <p:cTn id="218" dur="500" fill="hold"/>
                                        <p:tgtEl>
                                          <p:spTgt spid="17"/>
                                        </p:tgtEl>
                                        <p:attrNameLst>
                                          <p:attrName>ppt_h</p:attrName>
                                        </p:attrNameLst>
                                      </p:cBhvr>
                                      <p:tavLst>
                                        <p:tav tm="0">
                                          <p:val>
                                            <p:fltVal val="0"/>
                                          </p:val>
                                        </p:tav>
                                        <p:tav tm="100000">
                                          <p:val>
                                            <p:strVal val="#ppt_h"/>
                                          </p:val>
                                        </p:tav>
                                      </p:tavLst>
                                    </p:anim>
                                    <p:animEffect transition="in" filter="fade">
                                      <p:cBhvr>
                                        <p:cTn id="219" dur="500"/>
                                        <p:tgtEl>
                                          <p:spTgt spid="17"/>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xit" presetSubtype="32" fill="hold" grpId="1" nodeType="clickEffect">
                                  <p:stCondLst>
                                    <p:cond delay="0"/>
                                  </p:stCondLst>
                                  <p:childTnLst>
                                    <p:anim calcmode="lin" valueType="num">
                                      <p:cBhvr>
                                        <p:cTn id="223" dur="500"/>
                                        <p:tgtEl>
                                          <p:spTgt spid="17"/>
                                        </p:tgtEl>
                                        <p:attrNameLst>
                                          <p:attrName>ppt_w</p:attrName>
                                        </p:attrNameLst>
                                      </p:cBhvr>
                                      <p:tavLst>
                                        <p:tav tm="0">
                                          <p:val>
                                            <p:strVal val="ppt_w"/>
                                          </p:val>
                                        </p:tav>
                                        <p:tav tm="100000">
                                          <p:val>
                                            <p:fltVal val="0"/>
                                          </p:val>
                                        </p:tav>
                                      </p:tavLst>
                                    </p:anim>
                                    <p:anim calcmode="lin" valueType="num">
                                      <p:cBhvr>
                                        <p:cTn id="224" dur="500"/>
                                        <p:tgtEl>
                                          <p:spTgt spid="17"/>
                                        </p:tgtEl>
                                        <p:attrNameLst>
                                          <p:attrName>ppt_h</p:attrName>
                                        </p:attrNameLst>
                                      </p:cBhvr>
                                      <p:tavLst>
                                        <p:tav tm="0">
                                          <p:val>
                                            <p:strVal val="ppt_h"/>
                                          </p:val>
                                        </p:tav>
                                        <p:tav tm="100000">
                                          <p:val>
                                            <p:fltVal val="0"/>
                                          </p:val>
                                        </p:tav>
                                      </p:tavLst>
                                    </p:anim>
                                    <p:animEffect transition="out" filter="fade">
                                      <p:cBhvr>
                                        <p:cTn id="225" dur="500"/>
                                        <p:tgtEl>
                                          <p:spTgt spid="17"/>
                                        </p:tgtEl>
                                      </p:cBhvr>
                                    </p:animEffect>
                                    <p:set>
                                      <p:cBhvr>
                                        <p:cTn id="226" dur="1" fill="hold">
                                          <p:stCondLst>
                                            <p:cond delay="499"/>
                                          </p:stCondLst>
                                        </p:cTn>
                                        <p:tgtEl>
                                          <p:spTgt spid="17"/>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53" presetClass="entr" presetSubtype="16" fill="hold" grpId="0" nodeType="clickEffect">
                                  <p:stCondLst>
                                    <p:cond delay="0"/>
                                  </p:stCondLst>
                                  <p:childTnLst>
                                    <p:set>
                                      <p:cBhvr>
                                        <p:cTn id="230" dur="1" fill="hold">
                                          <p:stCondLst>
                                            <p:cond delay="0"/>
                                          </p:stCondLst>
                                        </p:cTn>
                                        <p:tgtEl>
                                          <p:spTgt spid="18"/>
                                        </p:tgtEl>
                                        <p:attrNameLst>
                                          <p:attrName>style.visibility</p:attrName>
                                        </p:attrNameLst>
                                      </p:cBhvr>
                                      <p:to>
                                        <p:strVal val="visible"/>
                                      </p:to>
                                    </p:set>
                                    <p:anim calcmode="lin" valueType="num">
                                      <p:cBhvr>
                                        <p:cTn id="231" dur="500" fill="hold"/>
                                        <p:tgtEl>
                                          <p:spTgt spid="18"/>
                                        </p:tgtEl>
                                        <p:attrNameLst>
                                          <p:attrName>ppt_w</p:attrName>
                                        </p:attrNameLst>
                                      </p:cBhvr>
                                      <p:tavLst>
                                        <p:tav tm="0">
                                          <p:val>
                                            <p:fltVal val="0"/>
                                          </p:val>
                                        </p:tav>
                                        <p:tav tm="100000">
                                          <p:val>
                                            <p:strVal val="#ppt_w"/>
                                          </p:val>
                                        </p:tav>
                                      </p:tavLst>
                                    </p:anim>
                                    <p:anim calcmode="lin" valueType="num">
                                      <p:cBhvr>
                                        <p:cTn id="232" dur="500" fill="hold"/>
                                        <p:tgtEl>
                                          <p:spTgt spid="18"/>
                                        </p:tgtEl>
                                        <p:attrNameLst>
                                          <p:attrName>ppt_h</p:attrName>
                                        </p:attrNameLst>
                                      </p:cBhvr>
                                      <p:tavLst>
                                        <p:tav tm="0">
                                          <p:val>
                                            <p:fltVal val="0"/>
                                          </p:val>
                                        </p:tav>
                                        <p:tav tm="100000">
                                          <p:val>
                                            <p:strVal val="#ppt_h"/>
                                          </p:val>
                                        </p:tav>
                                      </p:tavLst>
                                    </p:anim>
                                    <p:animEffect transition="in" filter="fade">
                                      <p:cBhvr>
                                        <p:cTn id="233" dur="500"/>
                                        <p:tgtEl>
                                          <p:spTgt spid="18"/>
                                        </p:tgtEl>
                                      </p:cBhvr>
                                    </p:animEffect>
                                  </p:childTnLst>
                                </p:cTn>
                              </p:par>
                            </p:childTnLst>
                          </p:cTn>
                        </p:par>
                      </p:childTnLst>
                    </p:cTn>
                  </p:par>
                  <p:par>
                    <p:cTn id="234" fill="hold">
                      <p:stCondLst>
                        <p:cond delay="indefinite"/>
                      </p:stCondLst>
                      <p:childTnLst>
                        <p:par>
                          <p:cTn id="235" fill="hold">
                            <p:stCondLst>
                              <p:cond delay="0"/>
                            </p:stCondLst>
                            <p:childTnLst>
                              <p:par>
                                <p:cTn id="236" presetID="53" presetClass="exit" presetSubtype="32" fill="hold" grpId="1" nodeType="clickEffect">
                                  <p:stCondLst>
                                    <p:cond delay="0"/>
                                  </p:stCondLst>
                                  <p:childTnLst>
                                    <p:anim calcmode="lin" valueType="num">
                                      <p:cBhvr>
                                        <p:cTn id="237" dur="500"/>
                                        <p:tgtEl>
                                          <p:spTgt spid="18"/>
                                        </p:tgtEl>
                                        <p:attrNameLst>
                                          <p:attrName>ppt_w</p:attrName>
                                        </p:attrNameLst>
                                      </p:cBhvr>
                                      <p:tavLst>
                                        <p:tav tm="0">
                                          <p:val>
                                            <p:strVal val="ppt_w"/>
                                          </p:val>
                                        </p:tav>
                                        <p:tav tm="100000">
                                          <p:val>
                                            <p:fltVal val="0"/>
                                          </p:val>
                                        </p:tav>
                                      </p:tavLst>
                                    </p:anim>
                                    <p:anim calcmode="lin" valueType="num">
                                      <p:cBhvr>
                                        <p:cTn id="238" dur="500"/>
                                        <p:tgtEl>
                                          <p:spTgt spid="18"/>
                                        </p:tgtEl>
                                        <p:attrNameLst>
                                          <p:attrName>ppt_h</p:attrName>
                                        </p:attrNameLst>
                                      </p:cBhvr>
                                      <p:tavLst>
                                        <p:tav tm="0">
                                          <p:val>
                                            <p:strVal val="ppt_h"/>
                                          </p:val>
                                        </p:tav>
                                        <p:tav tm="100000">
                                          <p:val>
                                            <p:fltVal val="0"/>
                                          </p:val>
                                        </p:tav>
                                      </p:tavLst>
                                    </p:anim>
                                    <p:animEffect transition="out" filter="fade">
                                      <p:cBhvr>
                                        <p:cTn id="239" dur="500"/>
                                        <p:tgtEl>
                                          <p:spTgt spid="18"/>
                                        </p:tgtEl>
                                      </p:cBhvr>
                                    </p:animEffect>
                                    <p:set>
                                      <p:cBhvr>
                                        <p:cTn id="240" dur="1" fill="hold">
                                          <p:stCondLst>
                                            <p:cond delay="499"/>
                                          </p:stCondLst>
                                        </p:cTn>
                                        <p:tgtEl>
                                          <p:spTgt spid="18"/>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nodeType="clickEffect">
                                  <p:stCondLst>
                                    <p:cond delay="0"/>
                                  </p:stCondLst>
                                  <p:childTnLst>
                                    <p:set>
                                      <p:cBhvr>
                                        <p:cTn id="24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53" presetClass="entr" presetSubtype="16" fill="hold" grpId="0" nodeType="clickEffect">
                                  <p:stCondLst>
                                    <p:cond delay="0"/>
                                  </p:stCondLst>
                                  <p:childTnLst>
                                    <p:set>
                                      <p:cBhvr>
                                        <p:cTn id="248" dur="1" fill="hold">
                                          <p:stCondLst>
                                            <p:cond delay="0"/>
                                          </p:stCondLst>
                                        </p:cTn>
                                        <p:tgtEl>
                                          <p:spTgt spid="4"/>
                                        </p:tgtEl>
                                        <p:attrNameLst>
                                          <p:attrName>style.visibility</p:attrName>
                                        </p:attrNameLst>
                                      </p:cBhvr>
                                      <p:to>
                                        <p:strVal val="visible"/>
                                      </p:to>
                                    </p:set>
                                    <p:anim calcmode="lin" valueType="num">
                                      <p:cBhvr>
                                        <p:cTn id="249" dur="500" fill="hold"/>
                                        <p:tgtEl>
                                          <p:spTgt spid="4"/>
                                        </p:tgtEl>
                                        <p:attrNameLst>
                                          <p:attrName>ppt_w</p:attrName>
                                        </p:attrNameLst>
                                      </p:cBhvr>
                                      <p:tavLst>
                                        <p:tav tm="0">
                                          <p:val>
                                            <p:fltVal val="0"/>
                                          </p:val>
                                        </p:tav>
                                        <p:tav tm="100000">
                                          <p:val>
                                            <p:strVal val="#ppt_w"/>
                                          </p:val>
                                        </p:tav>
                                      </p:tavLst>
                                    </p:anim>
                                    <p:anim calcmode="lin" valueType="num">
                                      <p:cBhvr>
                                        <p:cTn id="250" dur="500" fill="hold"/>
                                        <p:tgtEl>
                                          <p:spTgt spid="4"/>
                                        </p:tgtEl>
                                        <p:attrNameLst>
                                          <p:attrName>ppt_h</p:attrName>
                                        </p:attrNameLst>
                                      </p:cBhvr>
                                      <p:tavLst>
                                        <p:tav tm="0">
                                          <p:val>
                                            <p:fltVal val="0"/>
                                          </p:val>
                                        </p:tav>
                                        <p:tav tm="100000">
                                          <p:val>
                                            <p:strVal val="#ppt_h"/>
                                          </p:val>
                                        </p:tav>
                                      </p:tavLst>
                                    </p:anim>
                                    <p:animEffect transition="in" filter="fade">
                                      <p:cBhvr>
                                        <p:cTn id="251" dur="500"/>
                                        <p:tgtEl>
                                          <p:spTgt spid="4"/>
                                        </p:tgtEl>
                                      </p:cBhvr>
                                    </p:animEffect>
                                  </p:childTnLst>
                                </p:cTn>
                              </p:par>
                            </p:childTnLst>
                          </p:cTn>
                        </p:par>
                      </p:childTnLst>
                    </p:cTn>
                  </p:par>
                  <p:par>
                    <p:cTn id="252" fill="hold">
                      <p:stCondLst>
                        <p:cond delay="indefinite"/>
                      </p:stCondLst>
                      <p:childTnLst>
                        <p:par>
                          <p:cTn id="253" fill="hold">
                            <p:stCondLst>
                              <p:cond delay="0"/>
                            </p:stCondLst>
                            <p:childTnLst>
                              <p:par>
                                <p:cTn id="254" presetID="53" presetClass="exit" presetSubtype="32" fill="hold" grpId="1" nodeType="clickEffect">
                                  <p:stCondLst>
                                    <p:cond delay="0"/>
                                  </p:stCondLst>
                                  <p:childTnLst>
                                    <p:anim calcmode="lin" valueType="num">
                                      <p:cBhvr>
                                        <p:cTn id="255" dur="500"/>
                                        <p:tgtEl>
                                          <p:spTgt spid="4"/>
                                        </p:tgtEl>
                                        <p:attrNameLst>
                                          <p:attrName>ppt_w</p:attrName>
                                        </p:attrNameLst>
                                      </p:cBhvr>
                                      <p:tavLst>
                                        <p:tav tm="0">
                                          <p:val>
                                            <p:strVal val="ppt_w"/>
                                          </p:val>
                                        </p:tav>
                                        <p:tav tm="100000">
                                          <p:val>
                                            <p:fltVal val="0"/>
                                          </p:val>
                                        </p:tav>
                                      </p:tavLst>
                                    </p:anim>
                                    <p:anim calcmode="lin" valueType="num">
                                      <p:cBhvr>
                                        <p:cTn id="256" dur="500"/>
                                        <p:tgtEl>
                                          <p:spTgt spid="4"/>
                                        </p:tgtEl>
                                        <p:attrNameLst>
                                          <p:attrName>ppt_h</p:attrName>
                                        </p:attrNameLst>
                                      </p:cBhvr>
                                      <p:tavLst>
                                        <p:tav tm="0">
                                          <p:val>
                                            <p:strVal val="ppt_h"/>
                                          </p:val>
                                        </p:tav>
                                        <p:tav tm="100000">
                                          <p:val>
                                            <p:fltVal val="0"/>
                                          </p:val>
                                        </p:tav>
                                      </p:tavLst>
                                    </p:anim>
                                    <p:animEffect transition="out" filter="fade">
                                      <p:cBhvr>
                                        <p:cTn id="257" dur="500"/>
                                        <p:tgtEl>
                                          <p:spTgt spid="4"/>
                                        </p:tgtEl>
                                      </p:cBhvr>
                                    </p:animEffect>
                                    <p:set>
                                      <p:cBhvr>
                                        <p:cTn id="258" dur="1" fill="hold">
                                          <p:stCondLst>
                                            <p:cond delay="499"/>
                                          </p:stCondLst>
                                        </p:cTn>
                                        <p:tgtEl>
                                          <p:spTgt spid="4"/>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53" presetClass="entr" presetSubtype="16" fill="hold" grpId="0" nodeType="clickEffect">
                                  <p:stCondLst>
                                    <p:cond delay="0"/>
                                  </p:stCondLst>
                                  <p:childTnLst>
                                    <p:set>
                                      <p:cBhvr>
                                        <p:cTn id="262" dur="1" fill="hold">
                                          <p:stCondLst>
                                            <p:cond delay="0"/>
                                          </p:stCondLst>
                                        </p:cTn>
                                        <p:tgtEl>
                                          <p:spTgt spid="3"/>
                                        </p:tgtEl>
                                        <p:attrNameLst>
                                          <p:attrName>style.visibility</p:attrName>
                                        </p:attrNameLst>
                                      </p:cBhvr>
                                      <p:to>
                                        <p:strVal val="visible"/>
                                      </p:to>
                                    </p:set>
                                    <p:anim calcmode="lin" valueType="num">
                                      <p:cBhvr>
                                        <p:cTn id="263" dur="500" fill="hold"/>
                                        <p:tgtEl>
                                          <p:spTgt spid="3"/>
                                        </p:tgtEl>
                                        <p:attrNameLst>
                                          <p:attrName>ppt_w</p:attrName>
                                        </p:attrNameLst>
                                      </p:cBhvr>
                                      <p:tavLst>
                                        <p:tav tm="0">
                                          <p:val>
                                            <p:fltVal val="0"/>
                                          </p:val>
                                        </p:tav>
                                        <p:tav tm="100000">
                                          <p:val>
                                            <p:strVal val="#ppt_w"/>
                                          </p:val>
                                        </p:tav>
                                      </p:tavLst>
                                    </p:anim>
                                    <p:anim calcmode="lin" valueType="num">
                                      <p:cBhvr>
                                        <p:cTn id="264" dur="500" fill="hold"/>
                                        <p:tgtEl>
                                          <p:spTgt spid="3"/>
                                        </p:tgtEl>
                                        <p:attrNameLst>
                                          <p:attrName>ppt_h</p:attrName>
                                        </p:attrNameLst>
                                      </p:cBhvr>
                                      <p:tavLst>
                                        <p:tav tm="0">
                                          <p:val>
                                            <p:fltVal val="0"/>
                                          </p:val>
                                        </p:tav>
                                        <p:tav tm="100000">
                                          <p:val>
                                            <p:strVal val="#ppt_h"/>
                                          </p:val>
                                        </p:tav>
                                      </p:tavLst>
                                    </p:anim>
                                    <p:animEffect transition="in" filter="fade">
                                      <p:cBhvr>
                                        <p:cTn id="265" dur="500"/>
                                        <p:tgtEl>
                                          <p:spTgt spid="3"/>
                                        </p:tgtEl>
                                      </p:cBhvr>
                                    </p:animEffect>
                                  </p:childTnLst>
                                </p:cTn>
                              </p:par>
                            </p:childTnLst>
                          </p:cTn>
                        </p:par>
                      </p:childTnLst>
                    </p:cTn>
                  </p:par>
                  <p:par>
                    <p:cTn id="266" fill="hold">
                      <p:stCondLst>
                        <p:cond delay="indefinite"/>
                      </p:stCondLst>
                      <p:childTnLst>
                        <p:par>
                          <p:cTn id="267" fill="hold">
                            <p:stCondLst>
                              <p:cond delay="0"/>
                            </p:stCondLst>
                            <p:childTnLst>
                              <p:par>
                                <p:cTn id="268" presetID="53" presetClass="exit" presetSubtype="32" fill="hold" grpId="1" nodeType="clickEffect">
                                  <p:stCondLst>
                                    <p:cond delay="0"/>
                                  </p:stCondLst>
                                  <p:childTnLst>
                                    <p:anim calcmode="lin" valueType="num">
                                      <p:cBhvr>
                                        <p:cTn id="269" dur="500"/>
                                        <p:tgtEl>
                                          <p:spTgt spid="3"/>
                                        </p:tgtEl>
                                        <p:attrNameLst>
                                          <p:attrName>ppt_w</p:attrName>
                                        </p:attrNameLst>
                                      </p:cBhvr>
                                      <p:tavLst>
                                        <p:tav tm="0">
                                          <p:val>
                                            <p:strVal val="ppt_w"/>
                                          </p:val>
                                        </p:tav>
                                        <p:tav tm="100000">
                                          <p:val>
                                            <p:fltVal val="0"/>
                                          </p:val>
                                        </p:tav>
                                      </p:tavLst>
                                    </p:anim>
                                    <p:anim calcmode="lin" valueType="num">
                                      <p:cBhvr>
                                        <p:cTn id="270" dur="500"/>
                                        <p:tgtEl>
                                          <p:spTgt spid="3"/>
                                        </p:tgtEl>
                                        <p:attrNameLst>
                                          <p:attrName>ppt_h</p:attrName>
                                        </p:attrNameLst>
                                      </p:cBhvr>
                                      <p:tavLst>
                                        <p:tav tm="0">
                                          <p:val>
                                            <p:strVal val="ppt_h"/>
                                          </p:val>
                                        </p:tav>
                                        <p:tav tm="100000">
                                          <p:val>
                                            <p:fltVal val="0"/>
                                          </p:val>
                                        </p:tav>
                                      </p:tavLst>
                                    </p:anim>
                                    <p:animEffect transition="out" filter="fade">
                                      <p:cBhvr>
                                        <p:cTn id="271" dur="500"/>
                                        <p:tgtEl>
                                          <p:spTgt spid="3"/>
                                        </p:tgtEl>
                                      </p:cBhvr>
                                    </p:animEffect>
                                    <p:set>
                                      <p:cBhvr>
                                        <p:cTn id="272" dur="1" fill="hold">
                                          <p:stCondLst>
                                            <p:cond delay="499"/>
                                          </p:stCondLst>
                                        </p:cTn>
                                        <p:tgtEl>
                                          <p:spTgt spid="3"/>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nodeType="clickEffect">
                                  <p:stCondLst>
                                    <p:cond delay="0"/>
                                  </p:stCondLst>
                                  <p:childTnLst>
                                    <p:set>
                                      <p:cBhvr>
                                        <p:cTn id="27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7" fill="hold">
                      <p:stCondLst>
                        <p:cond delay="indefinite"/>
                      </p:stCondLst>
                      <p:childTnLst>
                        <p:par>
                          <p:cTn id="278" fill="hold">
                            <p:stCondLst>
                              <p:cond delay="0"/>
                            </p:stCondLst>
                            <p:childTnLst>
                              <p:par>
                                <p:cTn id="279" presetID="53" presetClass="entr" presetSubtype="16" fill="hold" grpId="0" nodeType="clickEffect">
                                  <p:stCondLst>
                                    <p:cond delay="0"/>
                                  </p:stCondLst>
                                  <p:childTnLst>
                                    <p:set>
                                      <p:cBhvr>
                                        <p:cTn id="280" dur="1" fill="hold">
                                          <p:stCondLst>
                                            <p:cond delay="0"/>
                                          </p:stCondLst>
                                        </p:cTn>
                                        <p:tgtEl>
                                          <p:spTgt spid="21"/>
                                        </p:tgtEl>
                                        <p:attrNameLst>
                                          <p:attrName>style.visibility</p:attrName>
                                        </p:attrNameLst>
                                      </p:cBhvr>
                                      <p:to>
                                        <p:strVal val="visible"/>
                                      </p:to>
                                    </p:set>
                                    <p:anim calcmode="lin" valueType="num">
                                      <p:cBhvr>
                                        <p:cTn id="281" dur="500" fill="hold"/>
                                        <p:tgtEl>
                                          <p:spTgt spid="21"/>
                                        </p:tgtEl>
                                        <p:attrNameLst>
                                          <p:attrName>ppt_w</p:attrName>
                                        </p:attrNameLst>
                                      </p:cBhvr>
                                      <p:tavLst>
                                        <p:tav tm="0">
                                          <p:val>
                                            <p:fltVal val="0"/>
                                          </p:val>
                                        </p:tav>
                                        <p:tav tm="100000">
                                          <p:val>
                                            <p:strVal val="#ppt_w"/>
                                          </p:val>
                                        </p:tav>
                                      </p:tavLst>
                                    </p:anim>
                                    <p:anim calcmode="lin" valueType="num">
                                      <p:cBhvr>
                                        <p:cTn id="282" dur="500" fill="hold"/>
                                        <p:tgtEl>
                                          <p:spTgt spid="21"/>
                                        </p:tgtEl>
                                        <p:attrNameLst>
                                          <p:attrName>ppt_h</p:attrName>
                                        </p:attrNameLst>
                                      </p:cBhvr>
                                      <p:tavLst>
                                        <p:tav tm="0">
                                          <p:val>
                                            <p:fltVal val="0"/>
                                          </p:val>
                                        </p:tav>
                                        <p:tav tm="100000">
                                          <p:val>
                                            <p:strVal val="#ppt_h"/>
                                          </p:val>
                                        </p:tav>
                                      </p:tavLst>
                                    </p:anim>
                                    <p:animEffect transition="in" filter="fade">
                                      <p:cBhvr>
                                        <p:cTn id="283" dur="500"/>
                                        <p:tgtEl>
                                          <p:spTgt spid="21"/>
                                        </p:tgtEl>
                                      </p:cBhvr>
                                    </p:animEffect>
                                  </p:childTnLst>
                                </p:cTn>
                              </p:par>
                            </p:childTnLst>
                          </p:cTn>
                        </p:par>
                      </p:childTnLst>
                    </p:cTn>
                  </p:par>
                  <p:par>
                    <p:cTn id="284" fill="hold">
                      <p:stCondLst>
                        <p:cond delay="indefinite"/>
                      </p:stCondLst>
                      <p:childTnLst>
                        <p:par>
                          <p:cTn id="285" fill="hold">
                            <p:stCondLst>
                              <p:cond delay="0"/>
                            </p:stCondLst>
                            <p:childTnLst>
                              <p:par>
                                <p:cTn id="286" presetID="53" presetClass="exit" presetSubtype="32" fill="hold" grpId="1" nodeType="clickEffect">
                                  <p:stCondLst>
                                    <p:cond delay="0"/>
                                  </p:stCondLst>
                                  <p:childTnLst>
                                    <p:anim calcmode="lin" valueType="num">
                                      <p:cBhvr>
                                        <p:cTn id="287" dur="500"/>
                                        <p:tgtEl>
                                          <p:spTgt spid="21"/>
                                        </p:tgtEl>
                                        <p:attrNameLst>
                                          <p:attrName>ppt_w</p:attrName>
                                        </p:attrNameLst>
                                      </p:cBhvr>
                                      <p:tavLst>
                                        <p:tav tm="0">
                                          <p:val>
                                            <p:strVal val="ppt_w"/>
                                          </p:val>
                                        </p:tav>
                                        <p:tav tm="100000">
                                          <p:val>
                                            <p:fltVal val="0"/>
                                          </p:val>
                                        </p:tav>
                                      </p:tavLst>
                                    </p:anim>
                                    <p:anim calcmode="lin" valueType="num">
                                      <p:cBhvr>
                                        <p:cTn id="288" dur="500"/>
                                        <p:tgtEl>
                                          <p:spTgt spid="21"/>
                                        </p:tgtEl>
                                        <p:attrNameLst>
                                          <p:attrName>ppt_h</p:attrName>
                                        </p:attrNameLst>
                                      </p:cBhvr>
                                      <p:tavLst>
                                        <p:tav tm="0">
                                          <p:val>
                                            <p:strVal val="ppt_h"/>
                                          </p:val>
                                        </p:tav>
                                        <p:tav tm="100000">
                                          <p:val>
                                            <p:fltVal val="0"/>
                                          </p:val>
                                        </p:tav>
                                      </p:tavLst>
                                    </p:anim>
                                    <p:animEffect transition="out" filter="fade">
                                      <p:cBhvr>
                                        <p:cTn id="289" dur="500"/>
                                        <p:tgtEl>
                                          <p:spTgt spid="21"/>
                                        </p:tgtEl>
                                      </p:cBhvr>
                                    </p:animEffect>
                                    <p:set>
                                      <p:cBhvr>
                                        <p:cTn id="290" dur="1" fill="hold">
                                          <p:stCondLst>
                                            <p:cond delay="499"/>
                                          </p:stCondLst>
                                        </p:cTn>
                                        <p:tgtEl>
                                          <p:spTgt spid="21"/>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nodeType="clickEffect">
                                  <p:stCondLst>
                                    <p:cond delay="0"/>
                                  </p:stCondLst>
                                  <p:childTnLst>
                                    <p:set>
                                      <p:cBhvr>
                                        <p:cTn id="29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53" presetClass="entr" presetSubtype="16" fill="hold" grpId="0" nodeType="clickEffect">
                                  <p:stCondLst>
                                    <p:cond delay="0"/>
                                  </p:stCondLst>
                                  <p:childTnLst>
                                    <p:set>
                                      <p:cBhvr>
                                        <p:cTn id="298" dur="1" fill="hold">
                                          <p:stCondLst>
                                            <p:cond delay="0"/>
                                          </p:stCondLst>
                                        </p:cTn>
                                        <p:tgtEl>
                                          <p:spTgt spid="22"/>
                                        </p:tgtEl>
                                        <p:attrNameLst>
                                          <p:attrName>style.visibility</p:attrName>
                                        </p:attrNameLst>
                                      </p:cBhvr>
                                      <p:to>
                                        <p:strVal val="visible"/>
                                      </p:to>
                                    </p:set>
                                    <p:anim calcmode="lin" valueType="num">
                                      <p:cBhvr>
                                        <p:cTn id="299" dur="500" fill="hold"/>
                                        <p:tgtEl>
                                          <p:spTgt spid="22"/>
                                        </p:tgtEl>
                                        <p:attrNameLst>
                                          <p:attrName>ppt_w</p:attrName>
                                        </p:attrNameLst>
                                      </p:cBhvr>
                                      <p:tavLst>
                                        <p:tav tm="0">
                                          <p:val>
                                            <p:fltVal val="0"/>
                                          </p:val>
                                        </p:tav>
                                        <p:tav tm="100000">
                                          <p:val>
                                            <p:strVal val="#ppt_w"/>
                                          </p:val>
                                        </p:tav>
                                      </p:tavLst>
                                    </p:anim>
                                    <p:anim calcmode="lin" valueType="num">
                                      <p:cBhvr>
                                        <p:cTn id="300" dur="500" fill="hold"/>
                                        <p:tgtEl>
                                          <p:spTgt spid="22"/>
                                        </p:tgtEl>
                                        <p:attrNameLst>
                                          <p:attrName>ppt_h</p:attrName>
                                        </p:attrNameLst>
                                      </p:cBhvr>
                                      <p:tavLst>
                                        <p:tav tm="0">
                                          <p:val>
                                            <p:fltVal val="0"/>
                                          </p:val>
                                        </p:tav>
                                        <p:tav tm="100000">
                                          <p:val>
                                            <p:strVal val="#ppt_h"/>
                                          </p:val>
                                        </p:tav>
                                      </p:tavLst>
                                    </p:anim>
                                    <p:animEffect transition="in" filter="fade">
                                      <p:cBhvr>
                                        <p:cTn id="301" dur="500"/>
                                        <p:tgtEl>
                                          <p:spTgt spid="22"/>
                                        </p:tgtEl>
                                      </p:cBhvr>
                                    </p:animEffect>
                                  </p:childTnLst>
                                </p:cTn>
                              </p:par>
                            </p:childTnLst>
                          </p:cTn>
                        </p:par>
                      </p:childTnLst>
                    </p:cTn>
                  </p:par>
                  <p:par>
                    <p:cTn id="302" fill="hold">
                      <p:stCondLst>
                        <p:cond delay="indefinite"/>
                      </p:stCondLst>
                      <p:childTnLst>
                        <p:par>
                          <p:cTn id="303" fill="hold">
                            <p:stCondLst>
                              <p:cond delay="0"/>
                            </p:stCondLst>
                            <p:childTnLst>
                              <p:par>
                                <p:cTn id="304" presetID="53" presetClass="exit" presetSubtype="32" fill="hold" grpId="1" nodeType="clickEffect">
                                  <p:stCondLst>
                                    <p:cond delay="0"/>
                                  </p:stCondLst>
                                  <p:childTnLst>
                                    <p:anim calcmode="lin" valueType="num">
                                      <p:cBhvr>
                                        <p:cTn id="305" dur="500"/>
                                        <p:tgtEl>
                                          <p:spTgt spid="22"/>
                                        </p:tgtEl>
                                        <p:attrNameLst>
                                          <p:attrName>ppt_w</p:attrName>
                                        </p:attrNameLst>
                                      </p:cBhvr>
                                      <p:tavLst>
                                        <p:tav tm="0">
                                          <p:val>
                                            <p:strVal val="ppt_w"/>
                                          </p:val>
                                        </p:tav>
                                        <p:tav tm="100000">
                                          <p:val>
                                            <p:fltVal val="0"/>
                                          </p:val>
                                        </p:tav>
                                      </p:tavLst>
                                    </p:anim>
                                    <p:anim calcmode="lin" valueType="num">
                                      <p:cBhvr>
                                        <p:cTn id="306" dur="500"/>
                                        <p:tgtEl>
                                          <p:spTgt spid="22"/>
                                        </p:tgtEl>
                                        <p:attrNameLst>
                                          <p:attrName>ppt_h</p:attrName>
                                        </p:attrNameLst>
                                      </p:cBhvr>
                                      <p:tavLst>
                                        <p:tav tm="0">
                                          <p:val>
                                            <p:strVal val="ppt_h"/>
                                          </p:val>
                                        </p:tav>
                                        <p:tav tm="100000">
                                          <p:val>
                                            <p:fltVal val="0"/>
                                          </p:val>
                                        </p:tav>
                                      </p:tavLst>
                                    </p:anim>
                                    <p:animEffect transition="out" filter="fade">
                                      <p:cBhvr>
                                        <p:cTn id="307" dur="500"/>
                                        <p:tgtEl>
                                          <p:spTgt spid="22"/>
                                        </p:tgtEl>
                                      </p:cBhvr>
                                    </p:animEffect>
                                    <p:set>
                                      <p:cBhvr>
                                        <p:cTn id="308" dur="1" fill="hold">
                                          <p:stCondLst>
                                            <p:cond delay="499"/>
                                          </p:stCondLst>
                                        </p:cTn>
                                        <p:tgtEl>
                                          <p:spTgt spid="22"/>
                                        </p:tgtEl>
                                        <p:attrNameLst>
                                          <p:attrName>style.visibility</p:attrName>
                                        </p:attrNameLst>
                                      </p:cBhvr>
                                      <p:to>
                                        <p:strVal val="hidden"/>
                                      </p:to>
                                    </p:set>
                                  </p:childTnLst>
                                </p:cTn>
                              </p:par>
                            </p:childTnLst>
                          </p:cTn>
                        </p:par>
                      </p:childTnLst>
                    </p:cTn>
                  </p:par>
                  <p:par>
                    <p:cTn id="309" fill="hold">
                      <p:stCondLst>
                        <p:cond delay="indefinite"/>
                      </p:stCondLst>
                      <p:childTnLst>
                        <p:par>
                          <p:cTn id="310" fill="hold">
                            <p:stCondLst>
                              <p:cond delay="0"/>
                            </p:stCondLst>
                            <p:childTnLst>
                              <p:par>
                                <p:cTn id="311" presetID="53" presetClass="entr" presetSubtype="16" fill="hold" grpId="0" nodeType="clickEffect">
                                  <p:stCondLst>
                                    <p:cond delay="0"/>
                                  </p:stCondLst>
                                  <p:childTnLst>
                                    <p:set>
                                      <p:cBhvr>
                                        <p:cTn id="312" dur="1" fill="hold">
                                          <p:stCondLst>
                                            <p:cond delay="0"/>
                                          </p:stCondLst>
                                        </p:cTn>
                                        <p:tgtEl>
                                          <p:spTgt spid="23"/>
                                        </p:tgtEl>
                                        <p:attrNameLst>
                                          <p:attrName>style.visibility</p:attrName>
                                        </p:attrNameLst>
                                      </p:cBhvr>
                                      <p:to>
                                        <p:strVal val="visible"/>
                                      </p:to>
                                    </p:set>
                                    <p:anim calcmode="lin" valueType="num">
                                      <p:cBhvr>
                                        <p:cTn id="313" dur="500" fill="hold"/>
                                        <p:tgtEl>
                                          <p:spTgt spid="23"/>
                                        </p:tgtEl>
                                        <p:attrNameLst>
                                          <p:attrName>ppt_w</p:attrName>
                                        </p:attrNameLst>
                                      </p:cBhvr>
                                      <p:tavLst>
                                        <p:tav tm="0">
                                          <p:val>
                                            <p:fltVal val="0"/>
                                          </p:val>
                                        </p:tav>
                                        <p:tav tm="100000">
                                          <p:val>
                                            <p:strVal val="#ppt_w"/>
                                          </p:val>
                                        </p:tav>
                                      </p:tavLst>
                                    </p:anim>
                                    <p:anim calcmode="lin" valueType="num">
                                      <p:cBhvr>
                                        <p:cTn id="314" dur="500" fill="hold"/>
                                        <p:tgtEl>
                                          <p:spTgt spid="23"/>
                                        </p:tgtEl>
                                        <p:attrNameLst>
                                          <p:attrName>ppt_h</p:attrName>
                                        </p:attrNameLst>
                                      </p:cBhvr>
                                      <p:tavLst>
                                        <p:tav tm="0">
                                          <p:val>
                                            <p:fltVal val="0"/>
                                          </p:val>
                                        </p:tav>
                                        <p:tav tm="100000">
                                          <p:val>
                                            <p:strVal val="#ppt_h"/>
                                          </p:val>
                                        </p:tav>
                                      </p:tavLst>
                                    </p:anim>
                                    <p:animEffect transition="in" filter="fade">
                                      <p:cBhvr>
                                        <p:cTn id="315" dur="500"/>
                                        <p:tgtEl>
                                          <p:spTgt spid="23"/>
                                        </p:tgtEl>
                                      </p:cBhvr>
                                    </p:animEffect>
                                  </p:childTnLst>
                                </p:cTn>
                              </p:par>
                            </p:childTnLst>
                          </p:cTn>
                        </p:par>
                      </p:childTnLst>
                    </p:cTn>
                  </p:par>
                  <p:par>
                    <p:cTn id="316" fill="hold">
                      <p:stCondLst>
                        <p:cond delay="indefinite"/>
                      </p:stCondLst>
                      <p:childTnLst>
                        <p:par>
                          <p:cTn id="317" fill="hold">
                            <p:stCondLst>
                              <p:cond delay="0"/>
                            </p:stCondLst>
                            <p:childTnLst>
                              <p:par>
                                <p:cTn id="318" presetID="53" presetClass="exit" presetSubtype="32" fill="hold" grpId="1" nodeType="clickEffect">
                                  <p:stCondLst>
                                    <p:cond delay="0"/>
                                  </p:stCondLst>
                                  <p:childTnLst>
                                    <p:anim calcmode="lin" valueType="num">
                                      <p:cBhvr>
                                        <p:cTn id="319" dur="500"/>
                                        <p:tgtEl>
                                          <p:spTgt spid="23"/>
                                        </p:tgtEl>
                                        <p:attrNameLst>
                                          <p:attrName>ppt_w</p:attrName>
                                        </p:attrNameLst>
                                      </p:cBhvr>
                                      <p:tavLst>
                                        <p:tav tm="0">
                                          <p:val>
                                            <p:strVal val="ppt_w"/>
                                          </p:val>
                                        </p:tav>
                                        <p:tav tm="100000">
                                          <p:val>
                                            <p:fltVal val="0"/>
                                          </p:val>
                                        </p:tav>
                                      </p:tavLst>
                                    </p:anim>
                                    <p:anim calcmode="lin" valueType="num">
                                      <p:cBhvr>
                                        <p:cTn id="320" dur="500"/>
                                        <p:tgtEl>
                                          <p:spTgt spid="23"/>
                                        </p:tgtEl>
                                        <p:attrNameLst>
                                          <p:attrName>ppt_h</p:attrName>
                                        </p:attrNameLst>
                                      </p:cBhvr>
                                      <p:tavLst>
                                        <p:tav tm="0">
                                          <p:val>
                                            <p:strVal val="ppt_h"/>
                                          </p:val>
                                        </p:tav>
                                        <p:tav tm="100000">
                                          <p:val>
                                            <p:fltVal val="0"/>
                                          </p:val>
                                        </p:tav>
                                      </p:tavLst>
                                    </p:anim>
                                    <p:animEffect transition="out" filter="fade">
                                      <p:cBhvr>
                                        <p:cTn id="321" dur="500"/>
                                        <p:tgtEl>
                                          <p:spTgt spid="23"/>
                                        </p:tgtEl>
                                      </p:cBhvr>
                                    </p:animEffect>
                                    <p:set>
                                      <p:cBhvr>
                                        <p:cTn id="32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3" grpId="0" animBg="1"/>
      <p:bldP spid="23" grpId="1" animBg="1"/>
      <p:bldP spid="20" grpId="0" animBg="1"/>
      <p:bldP spid="20" grpId="1" animBg="1"/>
      <p:bldP spid="22" grpId="0" animBg="1"/>
      <p:bldP spid="22"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447645"/>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2:24-28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God raised Him up again, putting an end to the agony of death, since it was impossible for 	Him to be held in its power.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raised him up again: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was common knowledge that the body of Jesus disappeared 	about 47 days ago. You killed him God raised him becomes the master facts of the Sermons in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3:15; 4:10; 5:30; 10:39-40; 13:28-30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put an end to the agony of death: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simply to say God resurrected Jesus.</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was impossible for Him to be held in its power: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was not possible since this was a 				subject of prophecy. It is impossible for God to lie. God had preplanned and foresaw that 				Jesus would suffer for man and be raised.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Isa 55:9-11;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6:13-18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Peter then offers the Jews prophetic proof the resurrection was foretold in scripture.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16:25-27</a:t>
            </a:r>
          </a:p>
        </p:txBody>
      </p:sp>
      <p:sp>
        <p:nvSpPr>
          <p:cNvPr id="5" name="TextBox 4"/>
          <p:cNvSpPr txBox="1"/>
          <p:nvPr/>
        </p:nvSpPr>
        <p:spPr>
          <a:xfrm>
            <a:off x="0" y="1250731"/>
            <a:ext cx="12192000" cy="5401479"/>
          </a:xfrm>
          <a:prstGeom prst="rect">
            <a:avLst/>
          </a:prstGeom>
          <a:solidFill>
            <a:schemeClr val="bg1"/>
          </a:solidFill>
          <a:ln w="57150">
            <a:solidFill>
              <a:srgbClr val="F33E0D"/>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Peter’s Seven Propositions to the Jews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That Jesus had been approved by God among them, by miracles and wonders and signs which 	God had done by him.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That they, themselves,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knew</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to be so.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That it was not from impotence on his part, but in accordance with the purpose and 	foreknowledge of God, that he was yielded up to them.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(must be proved)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That when thus yielded up they had put him to death, by the torture of crucifixion.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That they had done this with wicked hands.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That God had raised him from the dead.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(must be proved)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That it was not possible that death should hold him.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(must be proved)</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0" y="2539157"/>
            <a:ext cx="12192000" cy="424731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3:15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put to death the Prince of life,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whom God raised from the dead,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 fact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which 	we are witnesses.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4:10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let it be known to all of you and to all the people of Israel, that by the name of Jesus Christ the 	Nazarene, whom you crucified, whom God raised from the dead—by this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name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man 	stands here before you in good health.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5:30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God of our fathers raised up Jesus, whom you had put to death by hanging Him on a 	cross.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2539157"/>
            <a:ext cx="12192000" cy="401648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10:39-40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are witnesses of all the things He did both in the land of the Jews and in Jerusalem. They 	also put Him to death by hanging Him on a cross.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"God raised Him up on the third day and granted that He become visible,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13:28-30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though they found no ground for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putting Him 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death, they asked Pilate that He be 	executed.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they had carried out all that was written concerning Him, they took Him down from 	the cross and laid Him in a tomb.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God raised Him from the dead;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73570"/>
            <a:ext cx="12192000" cy="3046988"/>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Isaiah 55:9-11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heavens are higher than the earth, So are My ways higher than your ways And My 	thoughts than your thoughts.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as the rain and the snow come down from heaven, And do not return there without 	watering the earth And making it bear and sprout, And furnishing seed to the sower and bread 	to the eater;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So will My word be which goes forth from My mouth; It will not return to Me empty, Without 	accomplishing what I desire, And without succeeding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in the matter</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for which I sent it. </a:t>
            </a:r>
          </a:p>
        </p:txBody>
      </p:sp>
      <p:sp>
        <p:nvSpPr>
          <p:cNvPr id="7" name="TextBox 6"/>
          <p:cNvSpPr txBox="1"/>
          <p:nvPr/>
        </p:nvSpPr>
        <p:spPr>
          <a:xfrm>
            <a:off x="0" y="73570"/>
            <a:ext cx="12192000" cy="4524315"/>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6:13-18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when God made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promise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Abraham, since He could swear by no one greater,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swore by Himself,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saying,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WILL SURELY BLESS YOU 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WILL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SURELY MULTIPLY YOU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having patiently waited, he obtained the promise.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men swear by one greater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than themselves,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with them an oath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given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confirmation 	is an end of every dispute.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same way God, desiring even more to show to the heirs of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promise the 	unchangeableness of His purpose, interposed with an oath,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that by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two unchangeable things in which it is impossible for God to lie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who have taken 	refuge would have strong encouragement to take hold of the hope set before 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0" y="1313791"/>
            <a:ext cx="12192000" cy="3046988"/>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16:8-11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have set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continually before me; Because He is at my right hand, I will not be shaken.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my heart is glad and my glory rejoices; My flesh also will dwell securely.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You will not abandon my soul to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Sheol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Nor will You allow Your Holy One to undergo decay.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will make known to me the path of life; In Your presence is fullness of joy; In Your right 	hand there are pleasures forever.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1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7"/>
                                        </p:tgtEl>
                                        <p:attrNameLst>
                                          <p:attrName>ppt_w</p:attrName>
                                        </p:attrNameLst>
                                      </p:cBhvr>
                                      <p:tavLst>
                                        <p:tav tm="0">
                                          <p:val>
                                            <p:strVal val="ppt_w"/>
                                          </p:val>
                                        </p:tav>
                                        <p:tav tm="100000">
                                          <p:val>
                                            <p:fltVal val="0"/>
                                          </p:val>
                                        </p:tav>
                                      </p:tavLst>
                                    </p:anim>
                                    <p:anim calcmode="lin" valueType="num">
                                      <p:cBhvr>
                                        <p:cTn id="68" dur="500"/>
                                        <p:tgtEl>
                                          <p:spTgt spid="7"/>
                                        </p:tgtEl>
                                        <p:attrNameLst>
                                          <p:attrName>ppt_h</p:attrName>
                                        </p:attrNameLst>
                                      </p:cBhvr>
                                      <p:tavLst>
                                        <p:tav tm="0">
                                          <p:val>
                                            <p:strVal val="ppt_h"/>
                                          </p:val>
                                        </p:tav>
                                        <p:tav tm="100000">
                                          <p:val>
                                            <p:fltVal val="0"/>
                                          </p:val>
                                        </p:tav>
                                      </p:tavLst>
                                    </p:anim>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p:cTn id="79" dur="500" fill="hold"/>
                                        <p:tgtEl>
                                          <p:spTgt spid="8"/>
                                        </p:tgtEl>
                                        <p:attrNameLst>
                                          <p:attrName>ppt_w</p:attrName>
                                        </p:attrNameLst>
                                      </p:cBhvr>
                                      <p:tavLst>
                                        <p:tav tm="0">
                                          <p:val>
                                            <p:fltVal val="0"/>
                                          </p:val>
                                        </p:tav>
                                        <p:tav tm="100000">
                                          <p:val>
                                            <p:strVal val="#ppt_w"/>
                                          </p:val>
                                        </p:tav>
                                      </p:tavLst>
                                    </p:anim>
                                    <p:anim calcmode="lin" valueType="num">
                                      <p:cBhvr>
                                        <p:cTn id="80" dur="500" fill="hold"/>
                                        <p:tgtEl>
                                          <p:spTgt spid="8"/>
                                        </p:tgtEl>
                                        <p:attrNameLst>
                                          <p:attrName>ppt_h</p:attrName>
                                        </p:attrNameLst>
                                      </p:cBhvr>
                                      <p:tavLst>
                                        <p:tav tm="0">
                                          <p:val>
                                            <p:fltVal val="0"/>
                                          </p:val>
                                        </p:tav>
                                        <p:tav tm="100000">
                                          <p:val>
                                            <p:strVal val="#ppt_h"/>
                                          </p:val>
                                        </p:tav>
                                      </p:tavLst>
                                    </p:anim>
                                    <p:animEffect transition="in" filter="fade">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8"/>
                                        </p:tgtEl>
                                        <p:attrNameLst>
                                          <p:attrName>ppt_w</p:attrName>
                                        </p:attrNameLst>
                                      </p:cBhvr>
                                      <p:tavLst>
                                        <p:tav tm="0">
                                          <p:val>
                                            <p:strVal val="ppt_w"/>
                                          </p:val>
                                        </p:tav>
                                        <p:tav tm="100000">
                                          <p:val>
                                            <p:fltVal val="0"/>
                                          </p:val>
                                        </p:tav>
                                      </p:tavLst>
                                    </p:anim>
                                    <p:anim calcmode="lin" valueType="num">
                                      <p:cBhvr>
                                        <p:cTn id="86" dur="500"/>
                                        <p:tgtEl>
                                          <p:spTgt spid="8"/>
                                        </p:tgtEl>
                                        <p:attrNameLst>
                                          <p:attrName>ppt_h</p:attrName>
                                        </p:attrNameLst>
                                      </p:cBhvr>
                                      <p:tavLst>
                                        <p:tav tm="0">
                                          <p:val>
                                            <p:strVal val="ppt_h"/>
                                          </p:val>
                                        </p:tav>
                                        <p:tav tm="100000">
                                          <p:val>
                                            <p:fltVal val="0"/>
                                          </p:val>
                                        </p:tav>
                                      </p:tavLst>
                                    </p:anim>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
                                        </p:tgtEl>
                                        <p:attrNameLst>
                                          <p:attrName>style.visibility</p:attrName>
                                        </p:attrNameLst>
                                      </p:cBhvr>
                                      <p:to>
                                        <p:strVal val="visible"/>
                                      </p:to>
                                    </p:set>
                                    <p:anim calcmode="lin" valueType="num">
                                      <p:cBhvr>
                                        <p:cTn id="93" dur="500" fill="hold"/>
                                        <p:tgtEl>
                                          <p:spTgt spid="5"/>
                                        </p:tgtEl>
                                        <p:attrNameLst>
                                          <p:attrName>ppt_w</p:attrName>
                                        </p:attrNameLst>
                                      </p:cBhvr>
                                      <p:tavLst>
                                        <p:tav tm="0">
                                          <p:val>
                                            <p:fltVal val="0"/>
                                          </p:val>
                                        </p:tav>
                                        <p:tav tm="100000">
                                          <p:val>
                                            <p:strVal val="#ppt_w"/>
                                          </p:val>
                                        </p:tav>
                                      </p:tavLst>
                                    </p:anim>
                                    <p:anim calcmode="lin" valueType="num">
                                      <p:cBhvr>
                                        <p:cTn id="94" dur="500" fill="hold"/>
                                        <p:tgtEl>
                                          <p:spTgt spid="5"/>
                                        </p:tgtEl>
                                        <p:attrNameLst>
                                          <p:attrName>ppt_h</p:attrName>
                                        </p:attrNameLst>
                                      </p:cBhvr>
                                      <p:tavLst>
                                        <p:tav tm="0">
                                          <p:val>
                                            <p:fltVal val="0"/>
                                          </p:val>
                                        </p:tav>
                                        <p:tav tm="100000">
                                          <p:val>
                                            <p:strVal val="#ppt_h"/>
                                          </p:val>
                                        </p:tav>
                                      </p:tavLst>
                                    </p:anim>
                                    <p:animEffect transition="in" filter="fade">
                                      <p:cBhvr>
                                        <p:cTn id="95" dur="500"/>
                                        <p:tgtEl>
                                          <p:spTgt spid="5"/>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xit" presetSubtype="32" fill="hold" grpId="1" nodeType="clickEffect">
                                  <p:stCondLst>
                                    <p:cond delay="0"/>
                                  </p:stCondLst>
                                  <p:childTnLst>
                                    <p:anim calcmode="lin" valueType="num">
                                      <p:cBhvr>
                                        <p:cTn id="99" dur="500"/>
                                        <p:tgtEl>
                                          <p:spTgt spid="5"/>
                                        </p:tgtEl>
                                        <p:attrNameLst>
                                          <p:attrName>ppt_w</p:attrName>
                                        </p:attrNameLst>
                                      </p:cBhvr>
                                      <p:tavLst>
                                        <p:tav tm="0">
                                          <p:val>
                                            <p:strVal val="ppt_w"/>
                                          </p:val>
                                        </p:tav>
                                        <p:tav tm="100000">
                                          <p:val>
                                            <p:fltVal val="0"/>
                                          </p:val>
                                        </p:tav>
                                      </p:tavLst>
                                    </p:anim>
                                    <p:anim calcmode="lin" valueType="num">
                                      <p:cBhvr>
                                        <p:cTn id="100" dur="500"/>
                                        <p:tgtEl>
                                          <p:spTgt spid="5"/>
                                        </p:tgtEl>
                                        <p:attrNameLst>
                                          <p:attrName>ppt_h</p:attrName>
                                        </p:attrNameLst>
                                      </p:cBhvr>
                                      <p:tavLst>
                                        <p:tav tm="0">
                                          <p:val>
                                            <p:strVal val="ppt_h"/>
                                          </p:val>
                                        </p:tav>
                                        <p:tav tm="100000">
                                          <p:val>
                                            <p:fltVal val="0"/>
                                          </p:val>
                                        </p:tav>
                                      </p:tavLst>
                                    </p:anim>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3" grpId="1" animBg="1"/>
      <p:bldP spid="4" grpId="0" animBg="1"/>
      <p:bldP spid="4" grpId="1" animBg="1"/>
      <p:bldP spid="6" grpId="0" animBg="1"/>
      <p:bldP spid="6" grpId="1" animBg="1"/>
      <p:bldP spid="7" grpId="0" animBg="1"/>
      <p:bldP spid="7" grpId="1" animBg="1"/>
      <p:bldP spid="8" grpId="0" animBg="1"/>
      <p:bldP spid="8"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771084"/>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2:25-28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David says of Him,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SAW 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ALWAYS IN MY PRESENCE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IS AT 	MY RIGHT HAND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NOT BE SHAKEN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 MY HEART WAS GLAD AND MY TONGUE EXULTED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MOREOVER MY 	FLESH ALSO WILL LIVE IN HOPE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BECAUSE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WILL NOT ABANDON MY SOUL TO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HADES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ALLOW</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HOLY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ONE TO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UNDERGO DECAY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MADE KNOWN TO ME THE WAYS OF LIFE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WILL MAKE ME FULL 	OF GLADNESS WITH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 PRESENCE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David wrote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16:25-11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is arguing that David could not be talking about himself but 	Jesus the promised descendant. This is Peter’s proof that God had planned long ago what the 	Jews fulfilled when they had Jesus crucified.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Gal 3:15-17</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David writes that he was glad and exulted because he flesh lived in hope.</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His soul would not be abandoned to Hades:</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Nor would he (his flesh) undergo decay: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He would receive life and stand glad in God’s presence: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2" action="ppaction://hlinksldjump"/>
              </a:rPr>
              <a:t>see chart</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6474371" y="5332361"/>
            <a:ext cx="4332174" cy="899327"/>
            <a:chOff x="6474372" y="5496910"/>
            <a:chExt cx="2513764" cy="987018"/>
          </a:xfrm>
        </p:grpSpPr>
        <p:sp>
          <p:nvSpPr>
            <p:cNvPr id="4" name="Oval 3"/>
            <p:cNvSpPr/>
            <p:nvPr/>
          </p:nvSpPr>
          <p:spPr>
            <a:xfrm>
              <a:off x="7047311" y="5496911"/>
              <a:ext cx="1940825" cy="9870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Eccl 12:7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Ja 2:26; Mt 10:28</a:t>
              </a:r>
            </a:p>
          </p:txBody>
        </p:sp>
        <p:sp>
          <p:nvSpPr>
            <p:cNvPr id="3" name="Right Brace 2"/>
            <p:cNvSpPr/>
            <p:nvPr/>
          </p:nvSpPr>
          <p:spPr>
            <a:xfrm>
              <a:off x="6474372" y="5496910"/>
              <a:ext cx="435583" cy="987017"/>
            </a:xfrm>
            <a:prstGeom prst="rightBrace">
              <a:avLst/>
            </a:prstGeom>
            <a:ln w="38100">
              <a:solidFill>
                <a:srgbClr val="F33E0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p:cNvSpPr txBox="1"/>
          <p:nvPr/>
        </p:nvSpPr>
        <p:spPr>
          <a:xfrm>
            <a:off x="0" y="3531482"/>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Ecclesiastes 12:7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the dust will return to the earth as it was, and the spirit will return to God who gave 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0510" y="3300263"/>
            <a:ext cx="12192000" cy="3046988"/>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Hebrews 12:2 (NASB) </a:t>
            </a:r>
            <a:b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highlight>
                  <a:srgbClr val="FFFF00"/>
                </a:highligh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fixing our eyes on Jesus, the author and </a:t>
            </a:r>
            <a:r>
              <a:rPr kumimoji="0" lang="en-US" sz="24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perfecter</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of faith, who for </a:t>
            </a:r>
            <a:r>
              <a:rPr kumimoji="0" lang="en-US" sz="2400" b="0"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the joy set before Him </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endured the cross, despising the shame, and </a:t>
            </a:r>
            <a:r>
              <a:rPr kumimoji="0" lang="en-US" sz="2400" b="0"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has sat down at the right hand of the throne of 	God. </a:t>
            </a:r>
            <a:b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8" name="TextBox 7"/>
          <p:cNvSpPr txBox="1"/>
          <p:nvPr/>
        </p:nvSpPr>
        <p:spPr>
          <a:xfrm>
            <a:off x="0" y="3457903"/>
            <a:ext cx="1218149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James 2:26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just as the body without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spirit is dead, so also faith without works is dead.</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0" y="23194"/>
            <a:ext cx="12181490" cy="341632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3:15-17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Brethren, I speak in terms of human relations: even though it is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only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man's covenant, yet 	when it has been ratified, no one sets it aside or adds conditions to 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promises were spoken to Abraham and to his seed. He does not say, "And to seeds," 	as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referring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many, but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rather</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one, "And to your seed," that is, Christ.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 I am saying is this: the Law, which came four hundred and thirty years later,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does not 	invalidate a covenant previously ratified by 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as to nullify the promise.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0" y="3439505"/>
            <a:ext cx="1218149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10:28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"Do not fear those who kill the body but are unable to kill the soul; but rather fear Him who is 	able to destroy both soul and body in hell.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93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9"/>
                                        </p:tgtEl>
                                        <p:attrNameLst>
                                          <p:attrName>ppt_w</p:attrName>
                                        </p:attrNameLst>
                                      </p:cBhvr>
                                      <p:tavLst>
                                        <p:tav tm="0">
                                          <p:val>
                                            <p:strVal val="ppt_w"/>
                                          </p:val>
                                        </p:tav>
                                        <p:tav tm="100000">
                                          <p:val>
                                            <p:fltVal val="0"/>
                                          </p:val>
                                        </p:tav>
                                      </p:tavLst>
                                    </p:anim>
                                    <p:anim calcmode="lin" valueType="num">
                                      <p:cBhvr>
                                        <p:cTn id="18" dur="500"/>
                                        <p:tgtEl>
                                          <p:spTgt spid="9"/>
                                        </p:tgtEl>
                                        <p:attrNameLst>
                                          <p:attrName>ppt_h</p:attrName>
                                        </p:attrNameLst>
                                      </p:cBhvr>
                                      <p:tavLst>
                                        <p:tav tm="0">
                                          <p:val>
                                            <p:strVal val="ppt_h"/>
                                          </p:val>
                                        </p:tav>
                                        <p:tav tm="100000">
                                          <p:val>
                                            <p:fltVal val="0"/>
                                          </p:val>
                                        </p:tav>
                                      </p:tavLst>
                                    </p:anim>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8"/>
                                        </p:tgtEl>
                                        <p:attrNameLst>
                                          <p:attrName>ppt_w</p:attrName>
                                        </p:attrNameLst>
                                      </p:cBhvr>
                                      <p:tavLst>
                                        <p:tav tm="0">
                                          <p:val>
                                            <p:strVal val="ppt_w"/>
                                          </p:val>
                                        </p:tav>
                                        <p:tav tm="100000">
                                          <p:val>
                                            <p:fltVal val="0"/>
                                          </p:val>
                                        </p:tav>
                                      </p:tavLst>
                                    </p:anim>
                                    <p:anim calcmode="lin" valueType="num">
                                      <p:cBhvr>
                                        <p:cTn id="62" dur="500"/>
                                        <p:tgtEl>
                                          <p:spTgt spid="8"/>
                                        </p:tgtEl>
                                        <p:attrNameLst>
                                          <p:attrName>ppt_h</p:attrName>
                                        </p:attrNameLst>
                                      </p:cBhvr>
                                      <p:tavLst>
                                        <p:tav tm="0">
                                          <p:val>
                                            <p:strVal val="ppt_h"/>
                                          </p:val>
                                        </p:tav>
                                        <p:tav tm="100000">
                                          <p:val>
                                            <p:fltVal val="0"/>
                                          </p:val>
                                        </p:tav>
                                      </p:tavLst>
                                    </p:anim>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10"/>
                                        </p:tgtEl>
                                        <p:attrNameLst>
                                          <p:attrName>ppt_w</p:attrName>
                                        </p:attrNameLst>
                                      </p:cBhvr>
                                      <p:tavLst>
                                        <p:tav tm="0">
                                          <p:val>
                                            <p:strVal val="ppt_w"/>
                                          </p:val>
                                        </p:tav>
                                        <p:tav tm="100000">
                                          <p:val>
                                            <p:fltVal val="0"/>
                                          </p:val>
                                        </p:tav>
                                      </p:tavLst>
                                    </p:anim>
                                    <p:anim calcmode="lin" valueType="num">
                                      <p:cBhvr>
                                        <p:cTn id="76" dur="500"/>
                                        <p:tgtEl>
                                          <p:spTgt spid="10"/>
                                        </p:tgtEl>
                                        <p:attrNameLst>
                                          <p:attrName>ppt_h</p:attrName>
                                        </p:attrNameLst>
                                      </p:cBhvr>
                                      <p:tavLst>
                                        <p:tav tm="0">
                                          <p:val>
                                            <p:strVal val="ppt_h"/>
                                          </p:val>
                                        </p:tav>
                                        <p:tav tm="100000">
                                          <p:val>
                                            <p:fltVal val="0"/>
                                          </p:val>
                                        </p:tav>
                                      </p:tavLst>
                                    </p:anim>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p:cTn id="87" dur="500" fill="hold"/>
                                        <p:tgtEl>
                                          <p:spTgt spid="7"/>
                                        </p:tgtEl>
                                        <p:attrNameLst>
                                          <p:attrName>ppt_w</p:attrName>
                                        </p:attrNameLst>
                                      </p:cBhvr>
                                      <p:tavLst>
                                        <p:tav tm="0">
                                          <p:val>
                                            <p:fltVal val="0"/>
                                          </p:val>
                                        </p:tav>
                                        <p:tav tm="100000">
                                          <p:val>
                                            <p:strVal val="#ppt_w"/>
                                          </p:val>
                                        </p:tav>
                                      </p:tavLst>
                                    </p:anim>
                                    <p:anim calcmode="lin" valueType="num">
                                      <p:cBhvr>
                                        <p:cTn id="88" dur="500" fill="hold"/>
                                        <p:tgtEl>
                                          <p:spTgt spid="7"/>
                                        </p:tgtEl>
                                        <p:attrNameLst>
                                          <p:attrName>ppt_h</p:attrName>
                                        </p:attrNameLst>
                                      </p:cBhvr>
                                      <p:tavLst>
                                        <p:tav tm="0">
                                          <p:val>
                                            <p:fltVal val="0"/>
                                          </p:val>
                                        </p:tav>
                                        <p:tav tm="100000">
                                          <p:val>
                                            <p:strVal val="#ppt_h"/>
                                          </p:val>
                                        </p:tav>
                                      </p:tavLst>
                                    </p:anim>
                                    <p:animEffect transition="in" filter="fade">
                                      <p:cBhvr>
                                        <p:cTn id="89" dur="500"/>
                                        <p:tgtEl>
                                          <p:spTgt spid="7"/>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7"/>
                                        </p:tgtEl>
                                        <p:attrNameLst>
                                          <p:attrName>ppt_w</p:attrName>
                                        </p:attrNameLst>
                                      </p:cBhvr>
                                      <p:tavLst>
                                        <p:tav tm="0">
                                          <p:val>
                                            <p:strVal val="ppt_w"/>
                                          </p:val>
                                        </p:tav>
                                        <p:tav tm="100000">
                                          <p:val>
                                            <p:fltVal val="0"/>
                                          </p:val>
                                        </p:tav>
                                      </p:tavLst>
                                    </p:anim>
                                    <p:anim calcmode="lin" valueType="num">
                                      <p:cBhvr>
                                        <p:cTn id="94" dur="500"/>
                                        <p:tgtEl>
                                          <p:spTgt spid="7"/>
                                        </p:tgtEl>
                                        <p:attrNameLst>
                                          <p:attrName>ppt_h</p:attrName>
                                        </p:attrNameLst>
                                      </p:cBhvr>
                                      <p:tavLst>
                                        <p:tav tm="0">
                                          <p:val>
                                            <p:strVal val="ppt_h"/>
                                          </p:val>
                                        </p:tav>
                                        <p:tav tm="100000">
                                          <p:val>
                                            <p:fltVal val="0"/>
                                          </p:val>
                                        </p:tav>
                                      </p:tavLst>
                                    </p:anim>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95547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2:29-32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"Brethren, I may confidently say to you regarding the patriarch David that he both died and 	was buried, and his tomb is with us to this day.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so, because he was a prophet and knew that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HAD SWORN TO HIM WITH AN 	OATH TO SEAT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HIS DESCENDANTS ON HIS THRONE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looked ahead and spoke of the resurrection of the Christ, that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WAS NEITHER 	ABANDONED TO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HADES, NOR DID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His flesh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SUFFER DECAY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"This Jesus God raised up again, to which we are all witnesses.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God had sworn to David that one of his descendants will sit on his throne forever: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89:3-4; 	1Kgs 2:12; 1Chron 29:23;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11:4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David was not talking about himself in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16:8-11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because he was not raised but went to the 	realm of the dead. His body did see corruption and decay. His tomb is still present.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We are all witnesses that God raised him: The power of their witness is clearly stated in the 	context.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ction="ppaction://hlinksldjump"/>
              </a:rPr>
              <a:t>see chart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0" y="4010297"/>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89:3-4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have made a covenant with My chosen; I have sworn to David My servant,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will establish your seed forever And build up your throne to all generations." Selah. </a:t>
            </a:r>
          </a:p>
        </p:txBody>
      </p:sp>
      <p:sp>
        <p:nvSpPr>
          <p:cNvPr id="4" name="TextBox 3"/>
          <p:cNvSpPr txBox="1"/>
          <p:nvPr/>
        </p:nvSpPr>
        <p:spPr>
          <a:xfrm>
            <a:off x="0" y="3553092"/>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Kings 2:12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Solomon sat on the throne of David his father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his kingdom was firmly established. </a:t>
            </a:r>
          </a:p>
        </p:txBody>
      </p:sp>
      <p:sp>
        <p:nvSpPr>
          <p:cNvPr id="5" name="TextBox 4"/>
          <p:cNvSpPr txBox="1"/>
          <p:nvPr/>
        </p:nvSpPr>
        <p:spPr>
          <a:xfrm>
            <a:off x="0" y="4428303"/>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Chronicles 29:23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Solomon sat on the throne of the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as king instead of David his father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prospered, and all Israel obeyed him.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13063" y="5628632"/>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11:4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in His holy temple;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throne is in heaven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His eyes behold, His eyelids test 	the sons of men. </a:t>
            </a:r>
          </a:p>
        </p:txBody>
      </p:sp>
      <p:sp>
        <p:nvSpPr>
          <p:cNvPr id="7" name="TextBox 6"/>
          <p:cNvSpPr txBox="1"/>
          <p:nvPr/>
        </p:nvSpPr>
        <p:spPr>
          <a:xfrm>
            <a:off x="0" y="78378"/>
            <a:ext cx="12192000" cy="489364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2:1-7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 day of Pentecost had come, they were all together in one place.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suddenly there came from heaven a noise like a violent rushing wind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it filled the 	whole house where they were sitting.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there appeared to them tongues as of fire distributing themselves, and they rested on 	each one of them.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they were all filled with the Holy Spirit and began to speak with other tongues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the 	Spirit was giving them utterance.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there were Jews living in Jerusalem, devout men from every nation under heaven.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when this sound occurred, the crowd came together, and were bewildered because each 	one of them was hearing them speak in his own language.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were amazed and astonished, saying, "Why, are not all these who are speaking Galileans?</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9300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4"/>
                                        </p:tgtEl>
                                        <p:attrNameLst>
                                          <p:attrName>ppt_w</p:attrName>
                                        </p:attrNameLst>
                                      </p:cBhvr>
                                      <p:tavLst>
                                        <p:tav tm="0">
                                          <p:val>
                                            <p:strVal val="ppt_w"/>
                                          </p:val>
                                        </p:tav>
                                        <p:tav tm="100000">
                                          <p:val>
                                            <p:fltVal val="0"/>
                                          </p:val>
                                        </p:tav>
                                      </p:tavLst>
                                    </p:anim>
                                    <p:anim calcmode="lin" valueType="num">
                                      <p:cBhvr>
                                        <p:cTn id="46" dur="500"/>
                                        <p:tgtEl>
                                          <p:spTgt spid="4"/>
                                        </p:tgtEl>
                                        <p:attrNameLst>
                                          <p:attrName>ppt_h</p:attrName>
                                        </p:attrNameLst>
                                      </p:cBhvr>
                                      <p:tavLst>
                                        <p:tav tm="0">
                                          <p:val>
                                            <p:strVal val="ppt_h"/>
                                          </p:val>
                                        </p:tav>
                                        <p:tav tm="100000">
                                          <p:val>
                                            <p:fltVal val="0"/>
                                          </p:val>
                                        </p:tav>
                                      </p:tavLst>
                                    </p:anim>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500"/>
                                        <p:tgtEl>
                                          <p:spTgt spid="5"/>
                                        </p:tgtEl>
                                        <p:attrNameLst>
                                          <p:attrName>ppt_w</p:attrName>
                                        </p:attrNameLst>
                                      </p:cBhvr>
                                      <p:tavLst>
                                        <p:tav tm="0">
                                          <p:val>
                                            <p:strVal val="ppt_w"/>
                                          </p:val>
                                        </p:tav>
                                        <p:tav tm="100000">
                                          <p:val>
                                            <p:fltVal val="0"/>
                                          </p:val>
                                        </p:tav>
                                      </p:tavLst>
                                    </p:anim>
                                    <p:anim calcmode="lin" valueType="num">
                                      <p:cBhvr>
                                        <p:cTn id="51" dur="500"/>
                                        <p:tgtEl>
                                          <p:spTgt spid="5"/>
                                        </p:tgtEl>
                                        <p:attrNameLst>
                                          <p:attrName>ppt_h</p:attrName>
                                        </p:attrNameLst>
                                      </p:cBhvr>
                                      <p:tavLst>
                                        <p:tav tm="0">
                                          <p:val>
                                            <p:strVal val="ppt_h"/>
                                          </p:val>
                                        </p:tav>
                                        <p:tav tm="100000">
                                          <p:val>
                                            <p:fltVal val="0"/>
                                          </p:val>
                                        </p:tav>
                                      </p:tavLst>
                                    </p:anim>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6"/>
                                        </p:tgtEl>
                                        <p:attrNameLst>
                                          <p:attrName>ppt_w</p:attrName>
                                        </p:attrNameLst>
                                      </p:cBhvr>
                                      <p:tavLst>
                                        <p:tav tm="0">
                                          <p:val>
                                            <p:strVal val="ppt_w"/>
                                          </p:val>
                                        </p:tav>
                                        <p:tav tm="100000">
                                          <p:val>
                                            <p:fltVal val="0"/>
                                          </p:val>
                                        </p:tav>
                                      </p:tavLst>
                                    </p:anim>
                                    <p:anim calcmode="lin" valueType="num">
                                      <p:cBhvr>
                                        <p:cTn id="56" dur="500"/>
                                        <p:tgtEl>
                                          <p:spTgt spid="6"/>
                                        </p:tgtEl>
                                        <p:attrNameLst>
                                          <p:attrName>ppt_h</p:attrName>
                                        </p:attrNameLst>
                                      </p:cBhvr>
                                      <p:tavLst>
                                        <p:tav tm="0">
                                          <p:val>
                                            <p:strVal val="ppt_h"/>
                                          </p:val>
                                        </p:tav>
                                        <p:tav tm="100000">
                                          <p:val>
                                            <p:fltVal val="0"/>
                                          </p:val>
                                        </p:tav>
                                      </p:tavLst>
                                    </p:anim>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61665"/>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Summarizing Peter’s Arguments To This Point</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p:cNvSpPr/>
          <p:nvPr/>
        </p:nvSpPr>
        <p:spPr>
          <a:xfrm>
            <a:off x="101600" y="812800"/>
            <a:ext cx="3637280" cy="1981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OUR AUTHORITY</a:t>
            </a:r>
            <a:b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2:16-21)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miracles you see and hear are the fulfillment of: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Joel 2:28-32</a:t>
            </a:r>
          </a:p>
        </p:txBody>
      </p:sp>
      <p:sp>
        <p:nvSpPr>
          <p:cNvPr id="5" name="Rectangle: Rounded Corners 4"/>
          <p:cNvSpPr/>
          <p:nvPr/>
        </p:nvSpPr>
        <p:spPr>
          <a:xfrm>
            <a:off x="5110480" y="812800"/>
            <a:ext cx="3017520" cy="1981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Our Nation has entered its last days.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Lord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will save those who call on his name.</a:t>
            </a:r>
          </a:p>
        </p:txBody>
      </p:sp>
      <p:sp>
        <p:nvSpPr>
          <p:cNvPr id="6" name="Arrow: Right 5"/>
          <p:cNvSpPr/>
          <p:nvPr/>
        </p:nvSpPr>
        <p:spPr>
          <a:xfrm>
            <a:off x="3738880" y="1534160"/>
            <a:ext cx="1371600" cy="5384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p:cNvSpPr/>
          <p:nvPr/>
        </p:nvSpPr>
        <p:spPr>
          <a:xfrm>
            <a:off x="9509760" y="812800"/>
            <a:ext cx="2529840" cy="19812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 is the Lord that we may call on his name?</a:t>
            </a:r>
          </a:p>
        </p:txBody>
      </p:sp>
      <p:sp>
        <p:nvSpPr>
          <p:cNvPr id="8" name="Arrow: Right 7"/>
          <p:cNvSpPr/>
          <p:nvPr/>
        </p:nvSpPr>
        <p:spPr>
          <a:xfrm>
            <a:off x="8128000" y="1534160"/>
            <a:ext cx="1371600" cy="53848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p:cNvSpPr/>
          <p:nvPr/>
        </p:nvSpPr>
        <p:spPr>
          <a:xfrm>
            <a:off x="101600" y="4064613"/>
            <a:ext cx="3637280" cy="22091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OF NAZARETH</a:t>
            </a:r>
            <a:b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2:22-32)</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has proven this to you through miracles, fulfilled prophecy and our witness.</a:t>
            </a:r>
          </a:p>
        </p:txBody>
      </p:sp>
      <p:sp>
        <p:nvSpPr>
          <p:cNvPr id="10" name="Rectangle: Rounded Corners 9"/>
          <p:cNvSpPr/>
          <p:nvPr/>
        </p:nvSpPr>
        <p:spPr>
          <a:xfrm>
            <a:off x="5110480" y="3571851"/>
            <a:ext cx="3017520" cy="319470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 tomb is empty because he was raised. He now is in the heavens seated on David’s Throne. As foretold by the prophet David in: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16:8-11</a:t>
            </a:r>
          </a:p>
        </p:txBody>
      </p:sp>
      <p:sp>
        <p:nvSpPr>
          <p:cNvPr id="11" name="Arrow: Right 10"/>
          <p:cNvSpPr/>
          <p:nvPr/>
        </p:nvSpPr>
        <p:spPr>
          <a:xfrm>
            <a:off x="3738880" y="4899965"/>
            <a:ext cx="1371600" cy="53848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Arrow: Right 11"/>
          <p:cNvSpPr/>
          <p:nvPr/>
        </p:nvSpPr>
        <p:spPr>
          <a:xfrm>
            <a:off x="8138160" y="4899965"/>
            <a:ext cx="1371600" cy="53848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Rounded Corners 12"/>
          <p:cNvSpPr/>
          <p:nvPr/>
        </p:nvSpPr>
        <p:spPr>
          <a:xfrm>
            <a:off x="9519920" y="4178605"/>
            <a:ext cx="2529840" cy="19812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sums up the meaning of the evidence that they had seen and heard.</a:t>
            </a:r>
          </a:p>
        </p:txBody>
      </p:sp>
      <p:sp>
        <p:nvSpPr>
          <p:cNvPr id="14" name="TextBox 13"/>
          <p:cNvSpPr txBox="1"/>
          <p:nvPr/>
        </p:nvSpPr>
        <p:spPr>
          <a:xfrm>
            <a:off x="30480" y="2888005"/>
            <a:ext cx="12192000" cy="3416320"/>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2:16-21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this is what was spoken of through the prophet Joel: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IT SHALL BE IN THE LAST DAYS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God says,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WILL POUR FORTH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SPIRIT ON 	ALL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MANKIND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YOUR SONS AND YOUR DAUGHTERS SHALL PROPHESY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YOUR YOUNG 	MEN SHALL SEE VISIONS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YOUR OLD MEN SHALL DREAM 	DREAMS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EVEN 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MY BONDSLAVES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BOTH MEN AND WOMEN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WILL IN THOSE DAYS POUR FORTH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SPIRIT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shall prophesy.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WILL GRANT WONDERS IN THE SKY ABOVE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SIGNS ON THE EARTH BELOW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BLOOD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FIRE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VAPOR OF SMOKE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5" name="TextBox 14"/>
          <p:cNvSpPr txBox="1"/>
          <p:nvPr/>
        </p:nvSpPr>
        <p:spPr>
          <a:xfrm>
            <a:off x="50800" y="3298955"/>
            <a:ext cx="12192000" cy="3000821"/>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 SUN WILL BE TURNED INTO DARKNESS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THE MOON INTO BLOOD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BEFORE THE GREAT 	AND GLORIOUS DAY OF THE LORD SHALL COME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IT SHALL BE 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small" spc="0" normalizeH="0" baseline="0" noProof="0" dirty="0">
                <a:ln>
                  <a:noFill/>
                </a:ln>
                <a:solidFill>
                  <a:srgbClr val="FF0000"/>
                </a:solidFill>
                <a:effectLst/>
                <a:uLnTx/>
                <a:uFillTx/>
                <a:latin typeface="Calibri" panose="020F0502020204030204"/>
                <a:ea typeface="+mn-ea"/>
                <a:cs typeface="+mn-cs"/>
              </a:rPr>
              <a:t>EVERYONE WHO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small" spc="0" normalizeH="0" baseline="0" noProof="0" dirty="0">
                <a:ln>
                  <a:noFill/>
                </a:ln>
                <a:solidFill>
                  <a:srgbClr val="FF0000"/>
                </a:solidFill>
                <a:effectLst/>
                <a:uLnTx/>
                <a:uFillTx/>
                <a:latin typeface="Calibri" panose="020F0502020204030204"/>
                <a:ea typeface="+mn-ea"/>
                <a:cs typeface="+mn-cs"/>
              </a:rPr>
              <a:t>CALLS ON THE NAME OF THE</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small" spc="0" normalizeH="0" baseline="0" noProof="0" dirty="0">
                <a:ln>
                  <a:noFill/>
                </a:ln>
                <a:solidFill>
                  <a:srgbClr val="FF0000"/>
                </a:solidFill>
                <a:effectLst/>
                <a:uLnTx/>
                <a:uFillTx/>
                <a:latin typeface="Calibri" panose="020F0502020204030204"/>
                <a:ea typeface="+mn-ea"/>
                <a:cs typeface="+mn-cs"/>
              </a:rPr>
              <a:t>LORD WILL BE SAVED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10160" y="2888285"/>
            <a:ext cx="12192000" cy="3785652"/>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Joel 2:28-32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will come about after this That I will pour out My Spirit on all mankind; And your sons and 	daughters will prophesy, Your old men will dream dreams, Your young men will see visions.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"Even on the male and female servants I will pour out My Spirit in those days.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will display wonders in the sky and on the earth, Blood, fire and columns of smoke.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sun will be turned into darkness And the moon into blood Before the great and awesome 	day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comes.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it will come about that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whoever calls on the name of the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Will be delivered; For on 	Mount Zion and in Jerusalem There will be those who escape,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has said, Even 	among the survivors whom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calls. </a:t>
            </a:r>
          </a:p>
        </p:txBody>
      </p:sp>
      <p:sp>
        <p:nvSpPr>
          <p:cNvPr id="17" name="TextBox 16"/>
          <p:cNvSpPr txBox="1"/>
          <p:nvPr/>
        </p:nvSpPr>
        <p:spPr>
          <a:xfrm>
            <a:off x="0" y="521651"/>
            <a:ext cx="12192000" cy="3046988"/>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2:22-32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"Men of Israel, listen to these words: Jesus the Nazarene, a man attested to you by God with 	miracles and wonders and signs which God performed through Him in your midst, just as you 	yourselves know—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delivered over by the predetermined plan and foreknowledge of God, you nailed to 	a cross by the hands of godless men and put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death.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God raised Him up again, putting an end to the agony of death, since it was impossible 	for Him to be held in its power. </a:t>
            </a:r>
          </a:p>
        </p:txBody>
      </p:sp>
      <p:sp>
        <p:nvSpPr>
          <p:cNvPr id="18" name="TextBox 17"/>
          <p:cNvSpPr txBox="1"/>
          <p:nvPr/>
        </p:nvSpPr>
        <p:spPr>
          <a:xfrm>
            <a:off x="10160" y="906309"/>
            <a:ext cx="12192000" cy="3046988"/>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David says of Him,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SAW 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 ALWAYS IN MY PRESENCE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FOR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HE IS AT MY RIGHT 	HAND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SO 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WILL NOT BE SHAKEN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THEREFORE MY HEART WAS GLAD AND MY TONGUE EXULTED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MOREOVER MY FLESH ALSO 	WILL LIVE IN HOPE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BECAUSE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 WILL NOT ABANDON MY SOUL 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HADES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NOR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ALLOW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HOLY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ONE 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UNDERGO DECAY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 HAVE MADE KNOWN TO ME THE WAYS OF LIFE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 WILL MAKE ME FULL OF GLADNESS 	WITH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YOUR PRESENCE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30480" y="939833"/>
            <a:ext cx="12192000" cy="3046988"/>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"Brethren, I may confidently say to you regarding the patriarch David that he both died and 	was buried, and his tomb is with us to this day.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because he was a prophet and knew that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GOD HAD SWORN TO HIM WITH AN OATH 	TO SEAT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OF HIS DESCENDANTS ON HIS THRONE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looked ahead and spoke of the resurrection of the Christ, that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HE WAS NEITHER 	ABANDONED 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HADES, NOR DID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His flesh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SUFFER DECAY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Jesus God raised up again, to which we are all witnesses.</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0160" y="502305"/>
            <a:ext cx="12181840" cy="2908489"/>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16:8-11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have set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continually before me; Because He is at my right hand, I will not be shaken.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my heart is glad and my glory rejoices; My flesh also will dwell securely.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You will not abandon my soul to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Sheol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Nor will You allow Your Holy One to undergo decay.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will make known to me the path of life; In Your presence is fullness of joy; In Your right 	hand there are pleasures forever.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94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15"/>
                                        </p:tgtEl>
                                        <p:attrNameLst>
                                          <p:attrName>ppt_w</p:attrName>
                                        </p:attrNameLst>
                                      </p:cBhvr>
                                      <p:tavLst>
                                        <p:tav tm="0">
                                          <p:val>
                                            <p:strVal val="ppt_w"/>
                                          </p:val>
                                        </p:tav>
                                        <p:tav tm="100000">
                                          <p:val>
                                            <p:fltVal val="0"/>
                                          </p:val>
                                        </p:tav>
                                      </p:tavLst>
                                    </p:anim>
                                    <p:anim calcmode="lin" valueType="num">
                                      <p:cBhvr>
                                        <p:cTn id="30" dur="500"/>
                                        <p:tgtEl>
                                          <p:spTgt spid="15"/>
                                        </p:tgtEl>
                                        <p:attrNameLst>
                                          <p:attrName>ppt_h</p:attrName>
                                        </p:attrNameLst>
                                      </p:cBhvr>
                                      <p:tavLst>
                                        <p:tav tm="0">
                                          <p:val>
                                            <p:strVal val="ppt_h"/>
                                          </p:val>
                                        </p:tav>
                                        <p:tav tm="100000">
                                          <p:val>
                                            <p:fltVal val="0"/>
                                          </p:val>
                                        </p:tav>
                                      </p:tavLst>
                                    </p:anim>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16"/>
                                        </p:tgtEl>
                                        <p:attrNameLst>
                                          <p:attrName>ppt_w</p:attrName>
                                        </p:attrNameLst>
                                      </p:cBhvr>
                                      <p:tavLst>
                                        <p:tav tm="0">
                                          <p:val>
                                            <p:strVal val="ppt_w"/>
                                          </p:val>
                                        </p:tav>
                                        <p:tav tm="100000">
                                          <p:val>
                                            <p:fltVal val="0"/>
                                          </p:val>
                                        </p:tav>
                                      </p:tavLst>
                                    </p:anim>
                                    <p:anim calcmode="lin" valueType="num">
                                      <p:cBhvr>
                                        <p:cTn id="44" dur="500"/>
                                        <p:tgtEl>
                                          <p:spTgt spid="16"/>
                                        </p:tgtEl>
                                        <p:attrNameLst>
                                          <p:attrName>ppt_h</p:attrName>
                                        </p:attrNameLst>
                                      </p:cBhvr>
                                      <p:tavLst>
                                        <p:tav tm="0">
                                          <p:val>
                                            <p:strVal val="ppt_h"/>
                                          </p:val>
                                        </p:tav>
                                        <p:tav tm="100000">
                                          <p:val>
                                            <p:fltVal val="0"/>
                                          </p:val>
                                        </p:tav>
                                      </p:tavLst>
                                    </p:anim>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1" nodeType="clickEffect">
                                  <p:stCondLst>
                                    <p:cond delay="0"/>
                                  </p:stCondLst>
                                  <p:childTnLst>
                                    <p:anim calcmode="lin" valueType="num">
                                      <p:cBhvr>
                                        <p:cTn id="90" dur="500"/>
                                        <p:tgtEl>
                                          <p:spTgt spid="17"/>
                                        </p:tgtEl>
                                        <p:attrNameLst>
                                          <p:attrName>ppt_w</p:attrName>
                                        </p:attrNameLst>
                                      </p:cBhvr>
                                      <p:tavLst>
                                        <p:tav tm="0">
                                          <p:val>
                                            <p:strVal val="ppt_w"/>
                                          </p:val>
                                        </p:tav>
                                        <p:tav tm="100000">
                                          <p:val>
                                            <p:fltVal val="0"/>
                                          </p:val>
                                        </p:tav>
                                      </p:tavLst>
                                    </p:anim>
                                    <p:anim calcmode="lin" valueType="num">
                                      <p:cBhvr>
                                        <p:cTn id="91" dur="500"/>
                                        <p:tgtEl>
                                          <p:spTgt spid="17"/>
                                        </p:tgtEl>
                                        <p:attrNameLst>
                                          <p:attrName>ppt_h</p:attrName>
                                        </p:attrNameLst>
                                      </p:cBhvr>
                                      <p:tavLst>
                                        <p:tav tm="0">
                                          <p:val>
                                            <p:strVal val="ppt_h"/>
                                          </p:val>
                                        </p:tav>
                                        <p:tav tm="100000">
                                          <p:val>
                                            <p:fltVal val="0"/>
                                          </p:val>
                                        </p:tav>
                                      </p:tavLst>
                                    </p:anim>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53" presetClass="exit" presetSubtype="32" fill="hold" grpId="1" nodeType="withEffect">
                                  <p:stCondLst>
                                    <p:cond delay="0"/>
                                  </p:stCondLst>
                                  <p:childTnLst>
                                    <p:anim calcmode="lin" valueType="num">
                                      <p:cBhvr>
                                        <p:cTn id="95" dur="500"/>
                                        <p:tgtEl>
                                          <p:spTgt spid="18"/>
                                        </p:tgtEl>
                                        <p:attrNameLst>
                                          <p:attrName>ppt_w</p:attrName>
                                        </p:attrNameLst>
                                      </p:cBhvr>
                                      <p:tavLst>
                                        <p:tav tm="0">
                                          <p:val>
                                            <p:strVal val="ppt_w"/>
                                          </p:val>
                                        </p:tav>
                                        <p:tav tm="100000">
                                          <p:val>
                                            <p:fltVal val="0"/>
                                          </p:val>
                                        </p:tav>
                                      </p:tavLst>
                                    </p:anim>
                                    <p:anim calcmode="lin" valueType="num">
                                      <p:cBhvr>
                                        <p:cTn id="96" dur="500"/>
                                        <p:tgtEl>
                                          <p:spTgt spid="18"/>
                                        </p:tgtEl>
                                        <p:attrNameLst>
                                          <p:attrName>ppt_h</p:attrName>
                                        </p:attrNameLst>
                                      </p:cBhvr>
                                      <p:tavLst>
                                        <p:tav tm="0">
                                          <p:val>
                                            <p:strVal val="ppt_h"/>
                                          </p:val>
                                        </p:tav>
                                        <p:tav tm="100000">
                                          <p:val>
                                            <p:fltVal val="0"/>
                                          </p:val>
                                        </p:tav>
                                      </p:tavLst>
                                    </p:anim>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par>
                                <p:cTn id="99" presetID="53" presetClass="exit" presetSubtype="32" fill="hold" grpId="1" nodeType="withEffect">
                                  <p:stCondLst>
                                    <p:cond delay="0"/>
                                  </p:stCondLst>
                                  <p:childTnLst>
                                    <p:anim calcmode="lin" valueType="num">
                                      <p:cBhvr>
                                        <p:cTn id="100" dur="500"/>
                                        <p:tgtEl>
                                          <p:spTgt spid="19"/>
                                        </p:tgtEl>
                                        <p:attrNameLst>
                                          <p:attrName>ppt_w</p:attrName>
                                        </p:attrNameLst>
                                      </p:cBhvr>
                                      <p:tavLst>
                                        <p:tav tm="0">
                                          <p:val>
                                            <p:strVal val="ppt_w"/>
                                          </p:val>
                                        </p:tav>
                                        <p:tav tm="100000">
                                          <p:val>
                                            <p:fltVal val="0"/>
                                          </p:val>
                                        </p:tav>
                                      </p:tavLst>
                                    </p:anim>
                                    <p:anim calcmode="lin" valueType="num">
                                      <p:cBhvr>
                                        <p:cTn id="101" dur="500"/>
                                        <p:tgtEl>
                                          <p:spTgt spid="19"/>
                                        </p:tgtEl>
                                        <p:attrNameLst>
                                          <p:attrName>ppt_h</p:attrName>
                                        </p:attrNameLst>
                                      </p:cBhvr>
                                      <p:tavLst>
                                        <p:tav tm="0">
                                          <p:val>
                                            <p:strVal val="ppt_h"/>
                                          </p:val>
                                        </p:tav>
                                        <p:tav tm="100000">
                                          <p:val>
                                            <p:fltVal val="0"/>
                                          </p:val>
                                        </p:tav>
                                      </p:tavLst>
                                    </p:anim>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1"/>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10"/>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20"/>
                                        </p:tgtEl>
                                        <p:attrNameLst>
                                          <p:attrName>style.visibility</p:attrName>
                                        </p:attrNameLst>
                                      </p:cBhvr>
                                      <p:to>
                                        <p:strVal val="visible"/>
                                      </p:to>
                                    </p:set>
                                    <p:anim calcmode="lin" valueType="num">
                                      <p:cBhvr>
                                        <p:cTn id="114" dur="500" fill="hold"/>
                                        <p:tgtEl>
                                          <p:spTgt spid="20"/>
                                        </p:tgtEl>
                                        <p:attrNameLst>
                                          <p:attrName>ppt_w</p:attrName>
                                        </p:attrNameLst>
                                      </p:cBhvr>
                                      <p:tavLst>
                                        <p:tav tm="0">
                                          <p:val>
                                            <p:fltVal val="0"/>
                                          </p:val>
                                        </p:tav>
                                        <p:tav tm="100000">
                                          <p:val>
                                            <p:strVal val="#ppt_w"/>
                                          </p:val>
                                        </p:tav>
                                      </p:tavLst>
                                    </p:anim>
                                    <p:anim calcmode="lin" valueType="num">
                                      <p:cBhvr>
                                        <p:cTn id="115" dur="500" fill="hold"/>
                                        <p:tgtEl>
                                          <p:spTgt spid="20"/>
                                        </p:tgtEl>
                                        <p:attrNameLst>
                                          <p:attrName>ppt_h</p:attrName>
                                        </p:attrNameLst>
                                      </p:cBhvr>
                                      <p:tavLst>
                                        <p:tav tm="0">
                                          <p:val>
                                            <p:fltVal val="0"/>
                                          </p:val>
                                        </p:tav>
                                        <p:tav tm="100000">
                                          <p:val>
                                            <p:strVal val="#ppt_h"/>
                                          </p:val>
                                        </p:tav>
                                      </p:tavLst>
                                    </p:anim>
                                    <p:animEffect transition="in" filter="fade">
                                      <p:cBhvr>
                                        <p:cTn id="116" dur="500"/>
                                        <p:tgtEl>
                                          <p:spTgt spid="20"/>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xit" presetSubtype="32" fill="hold" grpId="1" nodeType="clickEffect">
                                  <p:stCondLst>
                                    <p:cond delay="0"/>
                                  </p:stCondLst>
                                  <p:childTnLst>
                                    <p:anim calcmode="lin" valueType="num">
                                      <p:cBhvr>
                                        <p:cTn id="120" dur="500"/>
                                        <p:tgtEl>
                                          <p:spTgt spid="20"/>
                                        </p:tgtEl>
                                        <p:attrNameLst>
                                          <p:attrName>ppt_w</p:attrName>
                                        </p:attrNameLst>
                                      </p:cBhvr>
                                      <p:tavLst>
                                        <p:tav tm="0">
                                          <p:val>
                                            <p:strVal val="ppt_w"/>
                                          </p:val>
                                        </p:tav>
                                        <p:tav tm="100000">
                                          <p:val>
                                            <p:fltVal val="0"/>
                                          </p:val>
                                        </p:tav>
                                      </p:tavLst>
                                    </p:anim>
                                    <p:anim calcmode="lin" valueType="num">
                                      <p:cBhvr>
                                        <p:cTn id="121" dur="500"/>
                                        <p:tgtEl>
                                          <p:spTgt spid="20"/>
                                        </p:tgtEl>
                                        <p:attrNameLst>
                                          <p:attrName>ppt_h</p:attrName>
                                        </p:attrNameLst>
                                      </p:cBhvr>
                                      <p:tavLst>
                                        <p:tav tm="0">
                                          <p:val>
                                            <p:strVal val="ppt_h"/>
                                          </p:val>
                                        </p:tav>
                                        <p:tav tm="100000">
                                          <p:val>
                                            <p:fltVal val="0"/>
                                          </p:val>
                                        </p:tav>
                                      </p:tavLst>
                                    </p:anim>
                                    <p:animEffect transition="out" filter="fade">
                                      <p:cBhvr>
                                        <p:cTn id="122" dur="500"/>
                                        <p:tgtEl>
                                          <p:spTgt spid="20"/>
                                        </p:tgtEl>
                                      </p:cBhvr>
                                    </p:animEffect>
                                    <p:set>
                                      <p:cBhvr>
                                        <p:cTn id="123" dur="1" fill="hold">
                                          <p:stCondLst>
                                            <p:cond delay="499"/>
                                          </p:stCondLst>
                                        </p:cTn>
                                        <p:tgtEl>
                                          <p:spTgt spid="20"/>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2"/>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9249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2:33-36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33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"Therefore having been exalted to the right hand of God, and having received from the Father 	the promise of the Holy Spirit, He has poured forth this which you both see and hear.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it was not David who ascended into heaven, but he himself says: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SAID TO 	MY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SIT 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RIGHT HAND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UNTIL</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MAKE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 ENEMIES A FOOTSTOOL FOR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 FEET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"Therefore let all the house of Israel know for certain that God has made Him both Lord and 	Christ—this Jesus whom you crucified."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David was not raised to the heavens. His tomb is still here. But Jesus was raised to sit on 	David’s throne in Heaven. And He has poured forth what you see and hear as proof.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2:29-31</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Verified by the prophet David for he wrote of the Messiah in: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110:1; Mt 22:41-46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Know for certain: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conclusion is unavoidable, Jesus is both the Lord and Christ who God 		asked to sit on David’s throne, which is in the heavens.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89:3-4; 1Kgs 2:12; 1Chron 29:23;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11:4</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Whom you crucified! </a:t>
            </a:r>
          </a:p>
        </p:txBody>
      </p:sp>
      <p:sp>
        <p:nvSpPr>
          <p:cNvPr id="3" name="TextBox 2"/>
          <p:cNvSpPr txBox="1"/>
          <p:nvPr/>
        </p:nvSpPr>
        <p:spPr>
          <a:xfrm>
            <a:off x="0" y="5037061"/>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110:1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says to my Lord: "Sit at My right hand Until I make Your enemies a footstool for Your 	feet." </a:t>
            </a:r>
          </a:p>
        </p:txBody>
      </p:sp>
      <mc:AlternateContent xmlns:mc="http://schemas.openxmlformats.org/markup-compatibility/2006" xmlns:pslz="http://schemas.microsoft.com/office/powerpoint/2016/slidezoom">
        <mc:Choice Requires="pslz">
          <p:graphicFrame>
            <p:nvGraphicFramePr>
              <p:cNvPr id="5" name="Slide Zoom 4"/>
              <p:cNvGraphicFramePr>
                <a:graphicFrameLocks noChangeAspect="1"/>
              </p:cNvGraphicFramePr>
              <p:nvPr/>
            </p:nvGraphicFramePr>
            <p:xfrm>
              <a:off x="378178" y="3911600"/>
              <a:ext cx="830862" cy="467360"/>
            </p:xfrm>
            <a:graphic>
              <a:graphicData uri="http://schemas.microsoft.com/office/powerpoint/2016/slidezoom">
                <pslz:sldZm>
                  <pslz:sldZmObj sldId="4758" cId="1044898156">
                    <pslz:zmPr id="{1AD15ACB-40B5-49BB-959E-6F9AB75FA0A6}" returnToParent="0" transitionDur="1000">
                      <p166:blipFill xmlns:p166="http://schemas.microsoft.com/office/powerpoint/2016/6/main">
                        <a:blip r:embed="rId3"/>
                        <a:stretch>
                          <a:fillRect/>
                        </a:stretch>
                      </p166:blipFill>
                      <p166:spPr xmlns:p166="http://schemas.microsoft.com/office/powerpoint/2016/6/main">
                        <a:xfrm>
                          <a:off x="0" y="0"/>
                          <a:ext cx="830862" cy="467360"/>
                        </a:xfrm>
                        <a:prstGeom prst="rect">
                          <a:avLst/>
                        </a:prstGeom>
                        <a:ln w="3175">
                          <a:solidFill>
                            <a:prstClr val="ltGray"/>
                          </a:solidFill>
                        </a:ln>
                      </p166:spPr>
                    </pslz:zmPr>
                  </pslz:sldZmObj>
                </pslz:sldZm>
              </a:graphicData>
            </a:graphic>
          </p:graphicFrame>
        </mc:Choice>
        <mc:Fallback xmlns="">
          <p:pic>
            <p:nvPicPr>
              <p:cNvPr id="5" name="Slide Zoom 4"/>
              <p:cNvPicPr>
                <a:picLocks noGrp="1" noRot="1" noChangeAspect="1" noMove="1" noResize="1" noEditPoints="1" noAdjustHandles="1" noChangeArrowheads="1" noChangeShapeType="1"/>
              </p:cNvPicPr>
              <p:nvPr/>
            </p:nvPicPr>
            <p:blipFill>
              <a:blip r:embed="rId4"/>
              <a:stretch>
                <a:fillRect/>
              </a:stretch>
            </p:blipFill>
            <p:spPr>
              <a:xfrm>
                <a:off x="378178" y="3911600"/>
                <a:ext cx="830862" cy="467360"/>
              </a:xfrm>
              <a:prstGeom prst="rect">
                <a:avLst/>
              </a:prstGeom>
              <a:ln w="3175">
                <a:solidFill>
                  <a:prstClr val="ltGray"/>
                </a:solidFill>
              </a:ln>
            </p:spPr>
          </p:pic>
        </mc:Fallback>
      </mc:AlternateContent>
      <p:sp>
        <p:nvSpPr>
          <p:cNvPr id="6" name="TextBox 5"/>
          <p:cNvSpPr txBox="1"/>
          <p:nvPr/>
        </p:nvSpPr>
        <p:spPr>
          <a:xfrm>
            <a:off x="0" y="3911600"/>
            <a:ext cx="12192000" cy="2677656"/>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2:29-31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"Brethren, I may confidently say to you regarding the patriarch David that he both died and 	was buried, and his tomb is with us to this day.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because he was a prophet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knew that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GOD HAD SWORN TO HIM WITH AN OATH 	TO SEAT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one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OF HIS DESCENDANTS ON HIS THRONE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looked ahead and spoke of the resurrection of the Christ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HE WAS NEITHER 	ABANDONED 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HADES, NOR DID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His flesh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SUFFER DECAY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50800"/>
            <a:ext cx="12192000" cy="4847481"/>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89:3-4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have made a covenant with My chosen; I have sworn to David My servant,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will establish your seed forever And build up your throne to all generations." Selah.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Kings 2:12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Solomon sat on the throne of David his father, and his kingdom was firmly established.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Chronicles 29:23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Solomon sat on the throne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king instead of David his father; and he 	prospered, and all Israel obeyed him.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11:4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in His holy temple;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throne is in heaven; His eyes behold, His eyelids test the sons of men. </a:t>
            </a:r>
          </a:p>
        </p:txBody>
      </p:sp>
      <p:sp>
        <p:nvSpPr>
          <p:cNvPr id="7" name="TextBox 6"/>
          <p:cNvSpPr txBox="1"/>
          <p:nvPr/>
        </p:nvSpPr>
        <p:spPr>
          <a:xfrm>
            <a:off x="0" y="0"/>
            <a:ext cx="12192000" cy="4524315"/>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24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22:41-46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while the Pharisees were gathered together, Jesus asked them a question: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 do you think about the Christ, whose son is He?" They *said to Him,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son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David."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*said to them, "Then how does David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the Spirit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call Him 'Lord,' saying,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 SAID TO 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SIT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MY RIGHT HAND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UNTIL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PUT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YOUR ENEMIES BENEATH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YOUR FEET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"If David then calls Him 'Lord,' how is He his son?"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 one was able to answer Him a word, nor did anyone dare from that day on to ask Him 	another question. </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24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3"/>
                                        </p:tgtEl>
                                        <p:attrNameLst>
                                          <p:attrName>ppt_w</p:attrName>
                                        </p:attrNameLst>
                                      </p:cBhvr>
                                      <p:tavLst>
                                        <p:tav tm="0">
                                          <p:val>
                                            <p:strVal val="ppt_w"/>
                                          </p:val>
                                        </p:tav>
                                        <p:tav tm="100000">
                                          <p:val>
                                            <p:fltVal val="0"/>
                                          </p:val>
                                        </p:tav>
                                      </p:tavLst>
                                    </p:anim>
                                    <p:anim calcmode="lin" valueType="num">
                                      <p:cBhvr>
                                        <p:cTn id="38" dur="500"/>
                                        <p:tgtEl>
                                          <p:spTgt spid="3"/>
                                        </p:tgtEl>
                                        <p:attrNameLst>
                                          <p:attrName>ppt_h</p:attrName>
                                        </p:attrNameLst>
                                      </p:cBhvr>
                                      <p:tavLst>
                                        <p:tav tm="0">
                                          <p:val>
                                            <p:strVal val="ppt_h"/>
                                          </p:val>
                                        </p:tav>
                                        <p:tav tm="100000">
                                          <p:val>
                                            <p:fltVal val="0"/>
                                          </p:val>
                                        </p:tav>
                                      </p:tavLst>
                                    </p:anim>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7"/>
                                        </p:tgtEl>
                                        <p:attrNameLst>
                                          <p:attrName>ppt_w</p:attrName>
                                        </p:attrNameLst>
                                      </p:cBhvr>
                                      <p:tavLst>
                                        <p:tav tm="0">
                                          <p:val>
                                            <p:strVal val="ppt_w"/>
                                          </p:val>
                                        </p:tav>
                                        <p:tav tm="100000">
                                          <p:val>
                                            <p:fltVal val="0"/>
                                          </p:val>
                                        </p:tav>
                                      </p:tavLst>
                                    </p:anim>
                                    <p:anim calcmode="lin" valueType="num">
                                      <p:cBhvr>
                                        <p:cTn id="52" dur="500"/>
                                        <p:tgtEl>
                                          <p:spTgt spid="7"/>
                                        </p:tgtEl>
                                        <p:attrNameLst>
                                          <p:attrName>ppt_h</p:attrName>
                                        </p:attrNameLst>
                                      </p:cBhvr>
                                      <p:tavLst>
                                        <p:tav tm="0">
                                          <p:val>
                                            <p:strVal val="ppt_h"/>
                                          </p:val>
                                        </p:tav>
                                        <p:tav tm="100000">
                                          <p:val>
                                            <p:fltVal val="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fltVal val="0"/>
                                          </p:val>
                                        </p:tav>
                                        <p:tav tm="100000">
                                          <p:val>
                                            <p:strVal val="#ppt_w"/>
                                          </p:val>
                                        </p:tav>
                                      </p:tavLst>
                                    </p:anim>
                                    <p:anim calcmode="lin" valueType="num">
                                      <p:cBhvr>
                                        <p:cTn id="64" dur="500" fill="hold"/>
                                        <p:tgtEl>
                                          <p:spTgt spid="4"/>
                                        </p:tgtEl>
                                        <p:attrNameLst>
                                          <p:attrName>ppt_h</p:attrName>
                                        </p:attrNameLst>
                                      </p:cBhvr>
                                      <p:tavLst>
                                        <p:tav tm="0">
                                          <p:val>
                                            <p:fltVal val="0"/>
                                          </p:val>
                                        </p:tav>
                                        <p:tav tm="100000">
                                          <p:val>
                                            <p:strVal val="#ppt_h"/>
                                          </p:val>
                                        </p:tav>
                                      </p:tavLst>
                                    </p:anim>
                                    <p:animEffect transition="in" filter="fade">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4"/>
                                        </p:tgtEl>
                                        <p:attrNameLst>
                                          <p:attrName>ppt_w</p:attrName>
                                        </p:attrNameLst>
                                      </p:cBhvr>
                                      <p:tavLst>
                                        <p:tav tm="0">
                                          <p:val>
                                            <p:strVal val="ppt_w"/>
                                          </p:val>
                                        </p:tav>
                                        <p:tav tm="100000">
                                          <p:val>
                                            <p:fltVal val="0"/>
                                          </p:val>
                                        </p:tav>
                                      </p:tavLst>
                                    </p:anim>
                                    <p:anim calcmode="lin" valueType="num">
                                      <p:cBhvr>
                                        <p:cTn id="70" dur="500"/>
                                        <p:tgtEl>
                                          <p:spTgt spid="4"/>
                                        </p:tgtEl>
                                        <p:attrNameLst>
                                          <p:attrName>ppt_h</p:attrName>
                                        </p:attrNameLst>
                                      </p:cBhvr>
                                      <p:tavLst>
                                        <p:tav tm="0">
                                          <p:val>
                                            <p:strVal val="ppt_h"/>
                                          </p:val>
                                        </p:tav>
                                        <p:tav tm="100000">
                                          <p:val>
                                            <p:fltVal val="0"/>
                                          </p:val>
                                        </p:tav>
                                      </p:tavLst>
                                    </p:anim>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4" grpId="0" animBg="1"/>
      <p:bldP spid="4"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42EE7-2FE0-494B-9641-5805F8E34401}"/>
              </a:ext>
            </a:extLst>
          </p:cNvPr>
          <p:cNvSpPr>
            <a:spLocks noGrp="1"/>
          </p:cNvSpPr>
          <p:nvPr>
            <p:ph type="sldNum" sz="quarter" idx="12"/>
          </p:nvPr>
        </p:nvSpPr>
        <p:spPr/>
        <p:txBody>
          <a:bodyPr/>
          <a:lstStyle/>
          <a:p>
            <a:pPr eaLnBrk="0" fontAlgn="base" hangingPunct="0">
              <a:spcAft>
                <a:spcPct val="0"/>
              </a:spcAft>
            </a:pPr>
            <a:fld id="{34405CF9-451B-45F8-91A6-8F453752BC2F}" type="slidenum">
              <a:rPr lang="en-US" altLang="en-US">
                <a:solidFill>
                  <a:srgbClr val="660066"/>
                </a:solidFill>
                <a:latin typeface="Impact"/>
              </a:rPr>
              <a:pPr eaLnBrk="0" fontAlgn="base" hangingPunct="0">
                <a:spcAft>
                  <a:spcPct val="0"/>
                </a:spcAft>
              </a:pPr>
              <a:t>14</a:t>
            </a:fld>
            <a:endParaRPr lang="en-US" altLang="en-US">
              <a:solidFill>
                <a:srgbClr val="660066"/>
              </a:solidFill>
              <a:latin typeface="Impact"/>
            </a:endParaRPr>
          </a:p>
        </p:txBody>
      </p:sp>
      <p:sp>
        <p:nvSpPr>
          <p:cNvPr id="27650" name="Text Box 2">
            <a:extLst>
              <a:ext uri="{FF2B5EF4-FFF2-40B4-BE49-F238E27FC236}">
                <a16:creationId xmlns:a16="http://schemas.microsoft.com/office/drawing/2014/main" id="{50ED95F6-D66F-42E4-A677-399CEBED7207}"/>
              </a:ext>
            </a:extLst>
          </p:cNvPr>
          <p:cNvSpPr txBox="1">
            <a:spLocks noChangeArrowheads="1"/>
          </p:cNvSpPr>
          <p:nvPr/>
        </p:nvSpPr>
        <p:spPr bwMode="auto">
          <a:xfrm>
            <a:off x="2743200" y="685801"/>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4.  </a:t>
            </a:r>
            <a:r>
              <a:rPr lang="en-US" altLang="en-US" sz="2400" b="1" dirty="0">
                <a:solidFill>
                  <a:srgbClr val="660066"/>
                </a:solidFill>
                <a:latin typeface="Times New Roman" panose="02020603050405020304" pitchFamily="18" charset="0"/>
              </a:rPr>
              <a:t>Persecution of the “Hellenists”</a:t>
            </a:r>
            <a:r>
              <a:rPr lang="en-US" altLang="en-US" sz="2400" dirty="0">
                <a:solidFill>
                  <a:srgbClr val="660066"/>
                </a:solidFill>
                <a:latin typeface="Times New Roman" panose="02020603050405020304" pitchFamily="18" charset="0"/>
              </a:rPr>
              <a:t> (6.1-8.40):</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t>
            </a:r>
            <a:r>
              <a:rPr lang="en-US" altLang="en-US" sz="2400" b="1" dirty="0">
                <a:solidFill>
                  <a:srgbClr val="660066"/>
                </a:solidFill>
                <a:latin typeface="Times New Roman" panose="02020603050405020304" pitchFamily="18" charset="0"/>
              </a:rPr>
              <a:t>Stephen</a:t>
            </a:r>
            <a:r>
              <a:rPr lang="en-US" altLang="en-US" sz="2400" dirty="0">
                <a:solidFill>
                  <a:srgbClr val="660066"/>
                </a:solidFill>
                <a:latin typeface="Times New Roman" panose="02020603050405020304" pitchFamily="18" charset="0"/>
              </a:rPr>
              <a:t>, a leading “Hellenist” or Greek-speaking Jew (6. 5, 8);</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Stephen is presented as the first Christian </a:t>
            </a:r>
            <a:r>
              <a:rPr lang="en-US" altLang="en-US" sz="2400" b="1" dirty="0">
                <a:solidFill>
                  <a:srgbClr val="660066"/>
                </a:solidFill>
                <a:latin typeface="Times New Roman" panose="02020603050405020304" pitchFamily="18" charset="0"/>
              </a:rPr>
              <a:t>Martyr </a:t>
            </a:r>
            <a:r>
              <a:rPr lang="en-US" altLang="en-US" sz="2400" dirty="0">
                <a:solidFill>
                  <a:srgbClr val="660066"/>
                </a:solidFill>
                <a:latin typeface="Times New Roman" panose="02020603050405020304" pitchFamily="18" charset="0"/>
              </a:rPr>
              <a:t>(7.60); </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subsequent persecution and the growth of the Church (8.1b-40); </a:t>
            </a:r>
          </a:p>
          <a:p>
            <a:pPr eaLnBrk="0" fontAlgn="base" hangingPunct="0">
              <a:spcBef>
                <a:spcPct val="50000"/>
              </a:spcBef>
              <a:spcAft>
                <a:spcPct val="0"/>
              </a:spcAft>
              <a:buFontTx/>
              <a:buChar char="-"/>
            </a:pPr>
            <a:r>
              <a:rPr lang="en-US" altLang="en-US" sz="2400" dirty="0">
                <a:solidFill>
                  <a:srgbClr val="660066"/>
                </a:solidFill>
                <a:latin typeface="Times New Roman" panose="02020603050405020304" pitchFamily="18" charset="0"/>
              </a:rPr>
              <a:t> the “new way” carried to such individuals as </a:t>
            </a:r>
            <a:r>
              <a:rPr lang="en-US" altLang="en-US" sz="2400" b="1" dirty="0">
                <a:solidFill>
                  <a:srgbClr val="660066"/>
                </a:solidFill>
                <a:latin typeface="Times New Roman" panose="02020603050405020304" pitchFamily="18" charset="0"/>
              </a:rPr>
              <a:t>Simon</a:t>
            </a:r>
            <a:r>
              <a:rPr lang="en-US" altLang="en-US" sz="2400" dirty="0">
                <a:solidFill>
                  <a:srgbClr val="660066"/>
                </a:solidFill>
                <a:latin typeface="Times New Roman" panose="02020603050405020304" pitchFamily="18" charset="0"/>
              </a:rPr>
              <a:t> the Magician (8.9) and an </a:t>
            </a:r>
            <a:r>
              <a:rPr lang="en-US" altLang="en-US" sz="2400" b="1" dirty="0">
                <a:solidFill>
                  <a:srgbClr val="660066"/>
                </a:solidFill>
                <a:latin typeface="Times New Roman" panose="02020603050405020304" pitchFamily="18" charset="0"/>
              </a:rPr>
              <a:t>Ethiopian Eunuch</a:t>
            </a:r>
            <a:r>
              <a:rPr lang="en-US" altLang="en-US" sz="2400" dirty="0">
                <a:solidFill>
                  <a:srgbClr val="660066"/>
                </a:solidFill>
                <a:latin typeface="Times New Roman" panose="02020603050405020304" pitchFamily="18" charset="0"/>
              </a:rPr>
              <a:t> (8.27);</a:t>
            </a:r>
          </a:p>
          <a:p>
            <a:pPr eaLnBrk="0" fontAlgn="base" hangingPunct="0">
              <a:spcBef>
                <a:spcPct val="50000"/>
              </a:spcBef>
              <a:spcAft>
                <a:spcPct val="0"/>
              </a:spcAft>
              <a:buFontTx/>
              <a:buChar char="-"/>
            </a:pPr>
            <a:r>
              <a:rPr lang="en-US" altLang="en-US" sz="2400" dirty="0">
                <a:solidFill>
                  <a:srgbClr val="660066"/>
                </a:solidFill>
                <a:latin typeface="Times New Roman" panose="02020603050405020304" pitchFamily="18" charset="0"/>
              </a:rPr>
              <a:t> the role of Philip in this work of evangelization (6.5; 8.4;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300" fill="hold"/>
                                        <p:tgtEl>
                                          <p:spTgt spid="2765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300" fill="hold"/>
                                        <p:tgtEl>
                                          <p:spTgt spid="2765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76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300" fill="hold"/>
                                        <p:tgtEl>
                                          <p:spTgt spid="2765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76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300" fill="hold"/>
                                        <p:tgtEl>
                                          <p:spTgt spid="2765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76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300" fill="hold"/>
                                        <p:tgtEl>
                                          <p:spTgt spid="2765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76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7650">
                                            <p:txEl>
                                              <p:pRg st="5" end="5"/>
                                            </p:txEl>
                                          </p:spTgt>
                                        </p:tgtEl>
                                        <p:attrNameLst>
                                          <p:attrName>style.visibility</p:attrName>
                                        </p:attrNameLst>
                                      </p:cBhvr>
                                      <p:to>
                                        <p:strVal val="visible"/>
                                      </p:to>
                                    </p:set>
                                    <p:anim calcmode="lin" valueType="num">
                                      <p:cBhvr additive="base">
                                        <p:cTn id="37" dur="300" fill="hold"/>
                                        <p:tgtEl>
                                          <p:spTgt spid="2765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765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7864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2:37-39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when they heard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"Brethren, what shall we do?"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38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Peter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them, "Repent, and each of you be baptized in the name of Jesus Christ for the 	forgiveness of your sins; and you will receive the gift of the Holy Spirit.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39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the promise is for you and your children and for all who are far off, as many as the Lord 	our God will call to Himself."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they heard this: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Rom 1:16; 10:17; Acts 15:7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pierced to the heart: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describes an intense conviction of conscience. The anguish in 				their hearts was caused by the words. The prophecies that were fulfilled proved to their 					satisfaction that Jesus is the Christ. They had murdered the Messiah.</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what shall we do?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question demonstrates their belief and desire to respond to God’s 				will.</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Repent and be baptized: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promise: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salvation</a:t>
            </a:r>
          </a:p>
        </p:txBody>
      </p:sp>
      <p:sp>
        <p:nvSpPr>
          <p:cNvPr id="3" name="TextBox 2"/>
          <p:cNvSpPr txBox="1"/>
          <p:nvPr/>
        </p:nvSpPr>
        <p:spPr>
          <a:xfrm>
            <a:off x="0" y="3799840"/>
            <a:ext cx="12192000" cy="2831544"/>
          </a:xfrm>
          <a:prstGeom prst="rect">
            <a:avLst/>
          </a:prstGeom>
          <a:solidFill>
            <a:srgbClr val="FFFF00"/>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Word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verb is related to the noun </a:t>
            </a:r>
            <a:r>
              <a:rPr kumimoji="0" lang="en-US" sz="2400" b="0" i="1" u="none" strike="noStrike" kern="1200" cap="none" spc="0" normalizeH="0" baseline="0" noProof="0" dirty="0" err="1">
                <a:ln>
                  <a:noFill/>
                </a:ln>
                <a:solidFill>
                  <a:prstClr val="black"/>
                </a:solidFill>
                <a:effectLst/>
                <a:uLnTx/>
                <a:uFillTx/>
                <a:latin typeface="Gentium" panose="02000503060000020004" pitchFamily="2" charset="0"/>
                <a:ea typeface="+mn-ea"/>
                <a:cs typeface="+mn-cs"/>
              </a:rPr>
              <a:t>katanuxis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(2629), “stupor, slumber,”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indicates a violent “pricking” or “piercing” action. Because of the violence associated with it the word could be used to describe strong emotion (“anxiety, grief”),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 it is in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Acts 2:37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its only occurrence in the New Testament: “Now when they heard this, they were </a:t>
            </a:r>
            <a:r>
              <a:rPr kumimoji="0" lang="en-US" sz="2400" b="0" i="1" u="none" strike="noStrike" kern="1200" cap="none" spc="0" normalizeH="0" baseline="0" noProof="0" dirty="0">
                <a:ln>
                  <a:noFill/>
                </a:ln>
                <a:solidFill>
                  <a:prstClr val="black"/>
                </a:solidFill>
                <a:effectLst/>
                <a:uLnTx/>
                <a:uFillTx/>
                <a:latin typeface="Gentium" panose="02000503060000020004" pitchFamily="2" charset="0"/>
                <a:ea typeface="+mn-ea"/>
                <a:cs typeface="+mn-cs"/>
              </a:rPr>
              <a:t>pricked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their heart” (compare NIV: “cut to the heart”). Here it is used figuratively and conveys the idea, “they were deeply convicted.”</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Complete Biblical Library Greek-English Dictionary</a:t>
            </a:r>
          </a:p>
        </p:txBody>
      </p:sp>
      <p:sp>
        <p:nvSpPr>
          <p:cNvPr id="4" name="TextBox 3"/>
          <p:cNvSpPr txBox="1"/>
          <p:nvPr/>
        </p:nvSpPr>
        <p:spPr>
          <a:xfrm>
            <a:off x="0" y="3216265"/>
            <a:ext cx="12192000" cy="3570208"/>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1:16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 am not ashamed of the gospel, for it is the power of God for salvation to everyone who 	believes, to the Jew first and also to the Greek.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10:17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faith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comes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hearing, and hearing by the word of Christ.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15:7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there had been much debate, Peter stood up and said to them, "Brethren, you know that 	in the early days God made a choice among you, that by my mouth the Gentiles would hear 	the word of the gospel and believe. </a:t>
            </a:r>
          </a:p>
        </p:txBody>
      </p:sp>
      <mc:AlternateContent xmlns:mc="http://schemas.openxmlformats.org/markup-compatibility/2006" xmlns:pslz="http://schemas.microsoft.com/office/powerpoint/2016/slidezoom">
        <mc:Choice Requires="pslz">
          <p:graphicFrame>
            <p:nvGraphicFramePr>
              <p:cNvPr id="6" name="Slide Zoom 5"/>
              <p:cNvGraphicFramePr>
                <a:graphicFrameLocks noChangeAspect="1"/>
              </p:cNvGraphicFramePr>
              <p:nvPr/>
            </p:nvGraphicFramePr>
            <p:xfrm>
              <a:off x="4278746" y="5827986"/>
              <a:ext cx="1470412" cy="827107"/>
            </p:xfrm>
            <a:graphic>
              <a:graphicData uri="http://schemas.microsoft.com/office/powerpoint/2016/slidezoom">
                <pslz:sldZm>
                  <pslz:sldZmObj sldId="4759" cId="1826714130">
                    <pslz:zmPr id="{BB01589E-5F76-4418-8973-CC99798C89A0}" returnToParent="0" transitionDur="1000">
                      <p166:blipFill xmlns:p166="http://schemas.microsoft.com/office/powerpoint/2016/6/main">
                        <a:blip r:embed="rId4"/>
                        <a:stretch>
                          <a:fillRect/>
                        </a:stretch>
                      </p166:blipFill>
                      <p166:spPr xmlns:p166="http://schemas.microsoft.com/office/powerpoint/2016/6/main">
                        <a:xfrm>
                          <a:off x="0" y="0"/>
                          <a:ext cx="1470412" cy="827107"/>
                        </a:xfrm>
                        <a:prstGeom prst="rect">
                          <a:avLst/>
                        </a:prstGeom>
                        <a:ln w="3175">
                          <a:solidFill>
                            <a:prstClr val="ltGray"/>
                          </a:solidFill>
                        </a:ln>
                      </p166:spPr>
                    </pslz:zmPr>
                  </pslz:sldZmObj>
                </pslz:sldZm>
              </a:graphicData>
            </a:graphic>
          </p:graphicFrame>
        </mc:Choice>
        <mc:Fallback xmlns="">
          <p:pic>
            <p:nvPicPr>
              <p:cNvPr id="6" name="Slide Zoom 5"/>
              <p:cNvPicPr>
                <a:picLocks noGrp="1" noRot="1" noChangeAspect="1" noMove="1" noResize="1" noEditPoints="1" noAdjustHandles="1" noChangeArrowheads="1" noChangeShapeType="1"/>
              </p:cNvPicPr>
              <p:nvPr/>
            </p:nvPicPr>
            <p:blipFill>
              <a:blip r:embed="rId5"/>
              <a:stretch>
                <a:fillRect/>
              </a:stretch>
            </p:blipFill>
            <p:spPr>
              <a:xfrm>
                <a:off x="4278746" y="5827986"/>
                <a:ext cx="1470412" cy="827107"/>
              </a:xfrm>
              <a:prstGeom prst="rect">
                <a:avLst/>
              </a:prstGeom>
              <a:ln w="3175">
                <a:solidFill>
                  <a:prstClr val="ltGray"/>
                </a:solidFill>
              </a:ln>
            </p:spPr>
          </p:pic>
        </mc:Fallback>
      </mc:AlternateContent>
      <p:sp>
        <p:nvSpPr>
          <p:cNvPr id="7" name="Right Brace 6"/>
          <p:cNvSpPr/>
          <p:nvPr/>
        </p:nvSpPr>
        <p:spPr>
          <a:xfrm>
            <a:off x="3899338" y="5696607"/>
            <a:ext cx="178676" cy="108986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8" name="Slide Zoom 7"/>
              <p:cNvGraphicFramePr>
                <a:graphicFrameLocks noChangeAspect="1"/>
              </p:cNvGraphicFramePr>
              <p:nvPr/>
            </p:nvGraphicFramePr>
            <p:xfrm>
              <a:off x="6348256" y="5789899"/>
              <a:ext cx="1495973" cy="841485"/>
            </p:xfrm>
            <a:graphic>
              <a:graphicData uri="http://schemas.microsoft.com/office/powerpoint/2016/slidezoom">
                <pslz:sldZm>
                  <pslz:sldZmObj sldId="4760" cId="1100554558">
                    <pslz:zmPr id="{27DBCCEE-F435-481A-99AA-94D34A9750A8}" returnToParent="0" transitionDur="1000">
                      <p166:blipFill xmlns:p166="http://schemas.microsoft.com/office/powerpoint/2016/6/main">
                        <a:blip r:embed="rId6"/>
                        <a:stretch>
                          <a:fillRect/>
                        </a:stretch>
                      </p166:blipFill>
                      <p166:spPr xmlns:p166="http://schemas.microsoft.com/office/powerpoint/2016/6/main">
                        <a:xfrm>
                          <a:off x="0" y="0"/>
                          <a:ext cx="1495973" cy="841485"/>
                        </a:xfrm>
                        <a:prstGeom prst="rect">
                          <a:avLst/>
                        </a:prstGeom>
                        <a:ln w="3175">
                          <a:solidFill>
                            <a:prstClr val="ltGray"/>
                          </a:solidFill>
                        </a:ln>
                      </p166:spPr>
                    </pslz:zmPr>
                  </pslz:sldZmObj>
                </pslz:sldZm>
              </a:graphicData>
            </a:graphic>
          </p:graphicFrame>
        </mc:Choice>
        <mc:Fallback xmlns="">
          <p:pic>
            <p:nvPicPr>
              <p:cNvPr id="8" name="Slide Zoom 7"/>
              <p:cNvPicPr>
                <a:picLocks noGrp="1" noRot="1" noChangeAspect="1" noMove="1" noResize="1" noEditPoints="1" noAdjustHandles="1" noChangeArrowheads="1" noChangeShapeType="1"/>
              </p:cNvPicPr>
              <p:nvPr/>
            </p:nvPicPr>
            <p:blipFill>
              <a:blip r:embed="rId7"/>
              <a:stretch>
                <a:fillRect/>
              </a:stretch>
            </p:blipFill>
            <p:spPr>
              <a:xfrm>
                <a:off x="6348256" y="5789899"/>
                <a:ext cx="1495973" cy="841485"/>
              </a:xfrm>
              <a:prstGeom prst="rect">
                <a:avLst/>
              </a:prstGeom>
              <a:ln w="3175">
                <a:solidFill>
                  <a:prstClr val="ltGray"/>
                </a:solidFill>
              </a:ln>
            </p:spPr>
          </p:pic>
        </mc:Fallback>
      </mc:AlternateContent>
    </p:spTree>
    <p:extLst>
      <p:ext uri="{BB962C8B-B14F-4D97-AF65-F5344CB8AC3E}">
        <p14:creationId xmlns:p14="http://schemas.microsoft.com/office/powerpoint/2010/main" val="64568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fltVal val="0"/>
                                          </p:val>
                                        </p:tav>
                                      </p:tavLst>
                                    </p:anim>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699270"/>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2:40-41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with many other words he solemnly testified and kept on exhorting them, saying, "Be 	saved from this perverse generation!"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then, those who had received his word were baptized; and that day there were added about 	three thousand souls. </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Not all of Peter’s words are recorded. Many other words are omitted from the text but the 	purpose of these words is clear. Exhorting his people to be saved from the judgment.</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Testified: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intense, earnest testimony or protest</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Exhorting: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lit. to call beside or exhort </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saved (save yourselves –ASV, ESV, RSV):</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Their salvation would require a personal 				response. God saves those who respond to his call. The response if up to the recipient.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Perverse generation: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Crooked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Grk</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Scolias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Crooked spine Scoliosis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Phil 2:15</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Salvation requires the correct response: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believing, repentant and baptized </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added: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2:47</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0" y="2837787"/>
            <a:ext cx="12192000" cy="230832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Philippians 2:15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you may prove yourselves to be blameless and innocent, children of God above reproach 	in the midst of a crooked and perverse generation, among whom you appear as lights in the 	world,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1891857"/>
            <a:ext cx="12192000" cy="433965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2:47 (NASB77)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praising God, and having favor with all the people. And the Lord was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adding to their number 	day by day those who were being saved.</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9704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4"/>
                                        </p:tgtEl>
                                        <p:attrNameLst>
                                          <p:attrName>ppt_w</p:attrName>
                                        </p:attrNameLst>
                                      </p:cBhvr>
                                      <p:tavLst>
                                        <p:tav tm="0">
                                          <p:val>
                                            <p:strVal val="ppt_w"/>
                                          </p:val>
                                        </p:tav>
                                        <p:tav tm="100000">
                                          <p:val>
                                            <p:fltVal val="0"/>
                                          </p:val>
                                        </p:tav>
                                      </p:tavLst>
                                    </p:anim>
                                    <p:anim calcmode="lin" valueType="num">
                                      <p:cBhvr>
                                        <p:cTn id="56" dur="500"/>
                                        <p:tgtEl>
                                          <p:spTgt spid="4"/>
                                        </p:tgtEl>
                                        <p:attrNameLst>
                                          <p:attrName>ppt_h</p:attrName>
                                        </p:attrNameLst>
                                      </p:cBhvr>
                                      <p:tavLst>
                                        <p:tav tm="0">
                                          <p:val>
                                            <p:strVal val="ppt_h"/>
                                          </p:val>
                                        </p:tav>
                                        <p:tav tm="100000">
                                          <p:val>
                                            <p:fltVal val="0"/>
                                          </p:val>
                                        </p:tav>
                                      </p:tavLst>
                                    </p:anim>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68602"/>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2:42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were continually devoting themselves to the apostles' teaching and to fellowship, to the 	breaking of bread and to prayer. </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saved were continually devoting themselves:</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Apostles teaching: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6:66-69;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17:20; Mt 28:16-20; Acts 1:8; 10:40-42; 1Jn 1:1-5;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1Cor 14:37;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3:4-5; 2:19-20; 2Pet 3:1-2; Jude 1:17; 2Cor 5:19 – 6:1</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To whom did the early church turn? To the apostles because they had the words of Christ.</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Fellowship: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 opinion is that this is the collection. It is distinct from teaching, 				breaking bread and prayer, all of which are forms of fellowship.</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Breaking of bread:</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Prayer: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communication with our God has always been a part of his peoples relationship.</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34:15-19; Pro 15:29; 28:9;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5:3; 143:1; 1Tim 2:5; Rom 8:26-27;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14:13-14; 15:16;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16:23-27; 1Jn 5:14-15; </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Wicked person’s Prayer is abomination but not the seekers prayer: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Dt 18:15, 19;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Prov</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28:9; Mt 7:7-8; Acts 10:1-4 			</a:t>
            </a:r>
          </a:p>
        </p:txBody>
      </p:sp>
      <mc:AlternateContent xmlns:mc="http://schemas.openxmlformats.org/markup-compatibility/2006" xmlns:pslz="http://schemas.microsoft.com/office/powerpoint/2016/slidezoom">
        <mc:Choice Requires="pslz">
          <p:graphicFrame>
            <p:nvGraphicFramePr>
              <p:cNvPr id="17" name="Slide Zoom 16"/>
              <p:cNvGraphicFramePr>
                <a:graphicFrameLocks noChangeAspect="1"/>
              </p:cNvGraphicFramePr>
              <p:nvPr/>
            </p:nvGraphicFramePr>
            <p:xfrm>
              <a:off x="2259724" y="3526561"/>
              <a:ext cx="746233" cy="419756"/>
            </p:xfrm>
            <a:graphic>
              <a:graphicData uri="http://schemas.microsoft.com/office/powerpoint/2016/slidezoom">
                <pslz:sldZm>
                  <pslz:sldZmObj sldId="4764" cId="1990515943">
                    <pslz:zmPr id="{1A6D5B51-9F9D-471F-938E-C80D70FFA286}" returnToParent="0" transitionDur="1000">
                      <p166:blipFill xmlns:p166="http://schemas.microsoft.com/office/powerpoint/2016/6/main">
                        <a:blip r:embed="rId3"/>
                        <a:stretch>
                          <a:fillRect/>
                        </a:stretch>
                      </p166:blipFill>
                      <p166:spPr xmlns:p166="http://schemas.microsoft.com/office/powerpoint/2016/6/main">
                        <a:xfrm>
                          <a:off x="0" y="0"/>
                          <a:ext cx="746233" cy="419756"/>
                        </a:xfrm>
                        <a:prstGeom prst="rect">
                          <a:avLst/>
                        </a:prstGeom>
                        <a:ln w="3175">
                          <a:solidFill>
                            <a:prstClr val="ltGray"/>
                          </a:solidFill>
                        </a:ln>
                      </p166:spPr>
                    </pslz:zmPr>
                  </pslz:sldZmObj>
                </pslz:sldZm>
              </a:graphicData>
            </a:graphic>
          </p:graphicFrame>
        </mc:Choice>
        <mc:Fallback xmlns="">
          <p:pic>
            <p:nvPicPr>
              <p:cNvPr id="17" name="Slide Zoom 16"/>
              <p:cNvPicPr>
                <a:picLocks noGrp="1" noRot="1" noChangeAspect="1" noMove="1" noResize="1" noEditPoints="1" noAdjustHandles="1" noChangeArrowheads="1" noChangeShapeType="1"/>
              </p:cNvPicPr>
              <p:nvPr/>
            </p:nvPicPr>
            <p:blipFill>
              <a:blip r:embed="rId4"/>
              <a:stretch>
                <a:fillRect/>
              </a:stretch>
            </p:blipFill>
            <p:spPr>
              <a:xfrm>
                <a:off x="2259724" y="3526561"/>
                <a:ext cx="746233" cy="419756"/>
              </a:xfrm>
              <a:prstGeom prst="rect">
                <a:avLst/>
              </a:prstGeom>
              <a:ln w="3175">
                <a:solidFill>
                  <a:prstClr val="ltGray"/>
                </a:solidFill>
              </a:ln>
            </p:spPr>
          </p:pic>
        </mc:Fallback>
      </mc:AlternateContent>
      <p:sp>
        <p:nvSpPr>
          <p:cNvPr id="3" name="TextBox 2"/>
          <p:cNvSpPr txBox="1"/>
          <p:nvPr/>
        </p:nvSpPr>
        <p:spPr>
          <a:xfrm>
            <a:off x="0" y="1849117"/>
            <a:ext cx="12192000" cy="3508653"/>
          </a:xfrm>
          <a:prstGeom prst="rect">
            <a:avLst/>
          </a:prstGeom>
          <a:solidFill>
            <a:srgbClr val="FFFF00"/>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Verdana" panose="020B0604030504040204" pitchFamily="34" charset="0"/>
                <a:ea typeface="+mn-ea"/>
                <a:cs typeface="+mn-cs"/>
              </a:rPr>
              <a:t>Continually Devoting</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Greek NASB Number: 4342</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Definition: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to attend constantly:--</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List of English Words and Number of Times Used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continually devoting themselves (2), 		continued (1),  		continuing (1),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devote ourselves (1), 				devote yourselves (1), 	devoted (1),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devoting themselves (1), 			personal attendants (1),  	stand ready (1)</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New American Standard Exhaustive Concordance of the Bible</a:t>
            </a:r>
          </a:p>
        </p:txBody>
      </p:sp>
      <p:sp>
        <p:nvSpPr>
          <p:cNvPr id="4" name="TextBox 3"/>
          <p:cNvSpPr txBox="1"/>
          <p:nvPr/>
        </p:nvSpPr>
        <p:spPr>
          <a:xfrm>
            <a:off x="0" y="4277370"/>
            <a:ext cx="12192000" cy="2308324"/>
          </a:xfrm>
          <a:prstGeom prst="rect">
            <a:avLst/>
          </a:prstGeom>
          <a:solidFill>
            <a:srgbClr val="FFFF00"/>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Verdana" panose="020B0604030504040204" pitchFamily="34" charset="0"/>
                <a:ea typeface="+mn-ea"/>
                <a:cs typeface="+mn-cs"/>
              </a:rPr>
              <a:t>Fellowship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Strong's Number: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8000"/>
                </a:solidFill>
                <a:effectLst/>
                <a:uLnTx/>
                <a:uFillTx/>
                <a:latin typeface="Calibri" panose="020F0502020204030204"/>
                <a:ea typeface="+mn-ea"/>
                <a:cs typeface="+mn-cs"/>
                <a:hlinkClick r:id="rId5"/>
              </a:rPr>
              <a:t>&lt;G2842&gt;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Usage Notes: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"communion, fellowship, sharing in common" (from </a:t>
            </a:r>
            <a:r>
              <a:rPr kumimoji="0" lang="en-US" sz="2400" b="0" i="1" u="none" strike="noStrike" kern="1200" cap="none" spc="0" normalizeH="0" baseline="0" noProof="0" dirty="0" err="1">
                <a:ln>
                  <a:noFill/>
                </a:ln>
                <a:solidFill>
                  <a:prstClr val="black"/>
                </a:solidFill>
                <a:effectLst/>
                <a:uLnTx/>
                <a:uFillTx/>
                <a:latin typeface="Gentium" panose="02000503060000020004" pitchFamily="2" charset="0"/>
                <a:ea typeface="+mn-ea"/>
                <a:cs typeface="+mn-cs"/>
              </a:rPr>
              <a:t>koinos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"common"), is translated "communion" it is most frequently translated "fellowship;"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 "that which is the outcome of fellowship, a contribution,"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Vine's Expository Dictionary of Old Testament and New Testament Words</a:t>
            </a:r>
          </a:p>
        </p:txBody>
      </p:sp>
      <p:sp>
        <p:nvSpPr>
          <p:cNvPr id="5" name="TextBox 4"/>
          <p:cNvSpPr txBox="1"/>
          <p:nvPr/>
        </p:nvSpPr>
        <p:spPr>
          <a:xfrm>
            <a:off x="0" y="2753732"/>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6:66-69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a result of this many of His disciples withdrew and were not walking with Him anymore.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Jesus said to the twelve, "You do not want to go away also, do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Simon Peter answered Him,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"Lord, to whom shall we go? You have words of eternal life.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have believed and have come to know that You are the Holy One of God." </a:t>
            </a:r>
          </a:p>
        </p:txBody>
      </p:sp>
      <p:sp>
        <p:nvSpPr>
          <p:cNvPr id="6" name="TextBox 5"/>
          <p:cNvSpPr txBox="1"/>
          <p:nvPr/>
        </p:nvSpPr>
        <p:spPr>
          <a:xfrm>
            <a:off x="0" y="2753732"/>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17:20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do not ask on behalf of these alone, but for those also who believe in Me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through their 	word;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0" y="2732712"/>
            <a:ext cx="12192000" cy="341632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28:16-20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But the eleven disciples proceeded to Galilee, to the mountain which Jesus had designated.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they saw Him, they worshiped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some were doubtful.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Jesus came up and spoke to them, saying, "All authority has been given to Me in heaven 	and on earth.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 therefore and make disciples of all the nations, baptizing them in the name of the Father 	and the Son and the Holy Spirit,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teaching them to observe all that I commanded you;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lo, I am with you always, even to the 	end of the age." </a:t>
            </a:r>
          </a:p>
        </p:txBody>
      </p:sp>
      <p:sp>
        <p:nvSpPr>
          <p:cNvPr id="8" name="TextBox 7"/>
          <p:cNvSpPr txBox="1"/>
          <p:nvPr/>
        </p:nvSpPr>
        <p:spPr>
          <a:xfrm>
            <a:off x="0" y="2774752"/>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you will receive power when the Holy Spirit has come upon you;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you shall be My 	witnesses both in Jerusalem, and in all Judea and Samaria, and even to the remotest part of 	the earth."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TextBox 8"/>
          <p:cNvSpPr txBox="1"/>
          <p:nvPr/>
        </p:nvSpPr>
        <p:spPr>
          <a:xfrm>
            <a:off x="0" y="2743222"/>
            <a:ext cx="12192000" cy="230832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10:40-42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"God raised Him up on the third day and granted that He become visible,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not to all the people, but to witnesses who were chosen beforehand by God,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that is,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us who 	ate and drank with Him after He arose from the dead.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"And He ordered us to preach to the people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solemnly to testify that this is the One who 	has been appointed by God as Judge of the living and the dead.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0" y="2743222"/>
            <a:ext cx="12192000" cy="378565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John 1:1-5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 was from the beginning, what we have heard, what we have seen with our eyes, what we 	have looked at and touched with our hands, concerning the Word of Life—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 life was manifested, and we have seen and testify and proclaim to you the eternal life, 	which was with the Father and was manifested to 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what we have seen and heard we proclaim to you also, so that you too may have fellowship 	with us; and indeed our fellowship is with the Father, and with His Son Jesus Christ.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These things we write, so that our joy may be made complete.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is the message we have heard from Him and announce to you, that God is Light, and in 	Him there is no darkness at all. </a:t>
            </a:r>
          </a:p>
        </p:txBody>
      </p:sp>
      <p:sp>
        <p:nvSpPr>
          <p:cNvPr id="11" name="TextBox 10"/>
          <p:cNvSpPr txBox="1"/>
          <p:nvPr/>
        </p:nvSpPr>
        <p:spPr>
          <a:xfrm>
            <a:off x="0" y="2732718"/>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14:37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anyone thinks he is a prophet or spiritual, let him recognize that the things which I write to 	you are the Lord's commandment.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0" y="2753732"/>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2:19-20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you are no longer strangers and aliens, but you are fellow citizens with the saints, and 	are of God's household,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having been built on the foundation of the apostles and prophets, Christ Jesus Himself being 	the corner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stone,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0" y="2795772"/>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3:4-5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By referring to this, when you read you can understand my insight into the mystery of Christ,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which in other generations was not made known to the sons of men, as it has now been 	revealed to His holy apostles and prophets in the Spirit;</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Box 13"/>
          <p:cNvSpPr txBox="1"/>
          <p:nvPr/>
        </p:nvSpPr>
        <p:spPr>
          <a:xfrm>
            <a:off x="0" y="2743222"/>
            <a:ext cx="12192000" cy="327782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Peter 3:1-2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is now, beloved, the second letter I am writing to you in which I am stirring up your sincere 	mind by way of reminder,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that you should remember the words spoken beforehand by the holy prophets and the 	commandment of the Lord and Savior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spoken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by your apostles.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Jude 1:17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you, beloved, ought to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remember the words that were spoken beforehand by the apostles 	of our Lord Jesus Christ, </a:t>
            </a:r>
          </a:p>
        </p:txBody>
      </p:sp>
      <p:sp>
        <p:nvSpPr>
          <p:cNvPr id="15" name="TextBox 14"/>
          <p:cNvSpPr txBox="1"/>
          <p:nvPr/>
        </p:nvSpPr>
        <p:spPr>
          <a:xfrm>
            <a:off x="0" y="2743222"/>
            <a:ext cx="12192000" cy="3046988"/>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Corinthians 5:19-6:1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namely, that God was in Christ reconciling the world to Himself, not counting their trespasses 	against them,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has committed to us the word of reconciliation.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we are ambassadors for Christ, as though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God were making an appeal through us; 	we beg you on behalf of Christ, be reconciled to God.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made Him who knew no sin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sin on our behalf, so that we might become the 	righteousness of God in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working together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with Him,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also urge you not to receive the grace of God in vain— </a:t>
            </a:r>
          </a:p>
        </p:txBody>
      </p:sp>
      <mc:AlternateContent xmlns:mc="http://schemas.openxmlformats.org/markup-compatibility/2006" xmlns:pslz="http://schemas.microsoft.com/office/powerpoint/2016/slidezoom">
        <mc:Choice Requires="pslz">
          <p:graphicFrame>
            <p:nvGraphicFramePr>
              <p:cNvPr id="26" name="Slide Zoom 25"/>
              <p:cNvGraphicFramePr>
                <a:graphicFrameLocks noChangeAspect="1"/>
              </p:cNvGraphicFramePr>
              <p:nvPr/>
            </p:nvGraphicFramePr>
            <p:xfrm>
              <a:off x="3500846" y="4494834"/>
              <a:ext cx="796835" cy="448220"/>
            </p:xfrm>
            <a:graphic>
              <a:graphicData uri="http://schemas.microsoft.com/office/powerpoint/2016/slidezoom">
                <pslz:sldZm>
                  <pslz:sldZmObj sldId="4765" cId="951015838">
                    <pslz:zmPr id="{902150A8-F93C-41BA-838B-65BF16F16C3E}" returnToParent="0" transitionDur="1000">
                      <p166:blipFill xmlns:p166="http://schemas.microsoft.com/office/powerpoint/2016/6/main">
                        <a:blip r:embed="rId6"/>
                        <a:stretch>
                          <a:fillRect/>
                        </a:stretch>
                      </p166:blipFill>
                      <p166:spPr xmlns:p166="http://schemas.microsoft.com/office/powerpoint/2016/6/main">
                        <a:xfrm>
                          <a:off x="0" y="0"/>
                          <a:ext cx="796835" cy="448220"/>
                        </a:xfrm>
                        <a:prstGeom prst="rect">
                          <a:avLst/>
                        </a:prstGeom>
                        <a:ln w="3175">
                          <a:solidFill>
                            <a:prstClr val="ltGray"/>
                          </a:solidFill>
                        </a:ln>
                      </p166:spPr>
                    </pslz:zmPr>
                  </pslz:sldZmObj>
                </pslz:sldZm>
              </a:graphicData>
            </a:graphic>
          </p:graphicFrame>
        </mc:Choice>
        <mc:Fallback xmlns="">
          <p:pic>
            <p:nvPicPr>
              <p:cNvPr id="26" name="Slide Zoom 25"/>
              <p:cNvPicPr>
                <a:picLocks noGrp="1" noRot="1" noChangeAspect="1" noMove="1" noResize="1" noEditPoints="1" noAdjustHandles="1" noChangeArrowheads="1" noChangeShapeType="1"/>
              </p:cNvPicPr>
              <p:nvPr/>
            </p:nvPicPr>
            <p:blipFill>
              <a:blip r:embed="rId7"/>
              <a:stretch>
                <a:fillRect/>
              </a:stretch>
            </p:blipFill>
            <p:spPr>
              <a:xfrm>
                <a:off x="3500846" y="4494834"/>
                <a:ext cx="796835" cy="448220"/>
              </a:xfrm>
              <a:prstGeom prst="rect">
                <a:avLst/>
              </a:prstGeom>
              <a:ln w="3175">
                <a:solidFill>
                  <a:prstClr val="ltGray"/>
                </a:solidFill>
              </a:ln>
            </p:spPr>
          </p:pic>
        </mc:Fallback>
      </mc:AlternateContent>
      <p:sp>
        <p:nvSpPr>
          <p:cNvPr id="21" name="TextBox 20"/>
          <p:cNvSpPr txBox="1"/>
          <p:nvPr/>
        </p:nvSpPr>
        <p:spPr>
          <a:xfrm>
            <a:off x="0" y="1681684"/>
            <a:ext cx="12192000" cy="327782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5:3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morning, O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will hear my voice; In the morning I will order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prayer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You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eagerly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watch.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143:1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Hear my prayer, O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Give ear to my supplications! Answer me in Your faithfulness, in Your 	righteousness!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0" y="1687624"/>
            <a:ext cx="12192000" cy="327782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Timothy 2:5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there is one God,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one mediator also between God and men,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man Christ Jesus,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8:26-27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same way the Spirit also helps our weakness; for we do not know how to pray as we 	should, but the Spirit Himself intercedes for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groanings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too deep for words;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who searches the hearts knows what the mind of the Spirit is, because He intercedes 	for the saints according to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will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God.  </a:t>
            </a:r>
          </a:p>
        </p:txBody>
      </p:sp>
      <p:sp>
        <p:nvSpPr>
          <p:cNvPr id="23" name="TextBox 22"/>
          <p:cNvSpPr txBox="1"/>
          <p:nvPr/>
        </p:nvSpPr>
        <p:spPr>
          <a:xfrm>
            <a:off x="0" y="1687624"/>
            <a:ext cx="12192000" cy="327782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14:13-14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"Whatever you ask in My name, that will I do, so that the Father may be glorified in the Son.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you ask Me anything in My name, I will do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15:16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did not choose Me but I chose you, and appointed you that you would go and bear fruit,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your fruit would remain, so that whatever you ask of the Father in My name He may 	give to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p:cNvSpPr txBox="1"/>
          <p:nvPr/>
        </p:nvSpPr>
        <p:spPr>
          <a:xfrm>
            <a:off x="0" y="1856084"/>
            <a:ext cx="12192000" cy="415498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16:23-27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that day you will not question Me about anything. Truly, truly, I say to you, if you ask the 	Father for anything in My name, He will give it to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"Until now you have asked for nothing in My name; ask and you will receive, so that your joy 	may be made full.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"These things I have spoken to you in figurative language; an hour is coming when I will no 	longer speak to you in figurative language, but will tell you plainly of the Father.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that day you will ask in My name, and I do not say to you that I will request of the Father 	on your behalf;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 Father Himself loves you, because you have loved Me and have believed that I came 	forth from the Father. </a:t>
            </a:r>
          </a:p>
        </p:txBody>
      </p:sp>
      <p:sp>
        <p:nvSpPr>
          <p:cNvPr id="25" name="TextBox 24"/>
          <p:cNvSpPr txBox="1"/>
          <p:nvPr/>
        </p:nvSpPr>
        <p:spPr>
          <a:xfrm>
            <a:off x="0" y="1770524"/>
            <a:ext cx="12192000" cy="3139321"/>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John 5:14-15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is the confidence which we have before Him, that, if we ask anything according to His will, 	He hears 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if we know that He hears us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whatever we ask, we know that we have the requests 	which we have asked from Him.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0" y="1319349"/>
            <a:ext cx="12192000" cy="3508653"/>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34:15-19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eyes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toward the righteous, And His ears are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open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their cry.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face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against evildoers, To cut off the memory of them from the earth.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righteous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cry and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hears, And delivers them out of all their troubles.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near to the brokenhearted, And saves those who are crushed in spirit.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Many are the afflictions of the righteous; But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delivers him out of them all.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p:cNvSpPr txBox="1"/>
          <p:nvPr/>
        </p:nvSpPr>
        <p:spPr>
          <a:xfrm>
            <a:off x="0" y="1245779"/>
            <a:ext cx="12192000" cy="364715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Proverbs 15:29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far from the wicked, But He hears the prayer of the righteous.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Proverbs 28:9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who turns away his ear from listening to the law, Even his prayer is an abomination.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0" y="1991357"/>
            <a:ext cx="12192000" cy="3970318"/>
          </a:xfrm>
          <a:prstGeom prst="rect">
            <a:avLst/>
          </a:prstGeom>
          <a:solidFill>
            <a:schemeClr val="bg1"/>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7:7-8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"Ask, and it will be given to you; seek, and you will find; knock, and it will be opened to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everyone who asks receives, and he who seeks finds, and to him who knocks it will be 	opened.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0" y="1772004"/>
            <a:ext cx="12192000" cy="4385816"/>
          </a:xfrm>
          <a:prstGeom prst="rect">
            <a:avLst/>
          </a:prstGeom>
          <a:solidFill>
            <a:schemeClr val="bg1"/>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there was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man at Caesarea named Cornelius, a centurion of what was called the Italian 	cohort,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devout man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and one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who feared God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with all his household, and gave many alms to the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Jewish</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people and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prayed to God continually</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About the ninth hour of the day he clearly saw in a vision an angel of God who had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just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come in 	and said to him, "Cornelius!"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fixing his gaze on him and being much alarmed, he said, "What is it, Lord?" And he said to 	him,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"Your prayers and alms have ascended as a memorial before God.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0" y="1849117"/>
            <a:ext cx="12192000" cy="4339650"/>
          </a:xfrm>
          <a:prstGeom prst="rect">
            <a:avLst/>
          </a:prstGeom>
          <a:solidFill>
            <a:schemeClr val="bg1"/>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Proverbs 28:9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who turns away his ear from listening to the law, Even his prayer is an abomination.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0" y="1835064"/>
            <a:ext cx="12192000" cy="4108817"/>
          </a:xfrm>
          <a:prstGeom prst="rect">
            <a:avLst/>
          </a:prstGeom>
          <a:solidFill>
            <a:schemeClr val="bg1"/>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Deuteronomy 18:15, 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your God will raise up for you a prophet like me from among you, from your 	countrymen, you shall listen to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shall come about that whoever will not listen to My words which he shall speak in My 	name, I Myself will require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1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5"/>
                                        </p:tgtEl>
                                        <p:attrNameLst>
                                          <p:attrName>ppt_w</p:attrName>
                                        </p:attrNameLst>
                                      </p:cBhvr>
                                      <p:tavLst>
                                        <p:tav tm="0">
                                          <p:val>
                                            <p:strVal val="ppt_w"/>
                                          </p:val>
                                        </p:tav>
                                        <p:tav tm="100000">
                                          <p:val>
                                            <p:fltVal val="0"/>
                                          </p:val>
                                        </p:tav>
                                      </p:tavLst>
                                    </p:anim>
                                    <p:anim calcmode="lin" valueType="num">
                                      <p:cBhvr>
                                        <p:cTn id="29" dur="500"/>
                                        <p:tgtEl>
                                          <p:spTgt spid="5"/>
                                        </p:tgtEl>
                                        <p:attrNameLst>
                                          <p:attrName>ppt_h</p:attrName>
                                        </p:attrNameLst>
                                      </p:cBhvr>
                                      <p:tavLst>
                                        <p:tav tm="0">
                                          <p:val>
                                            <p:strVal val="ppt_h"/>
                                          </p:val>
                                        </p:tav>
                                        <p:tav tm="100000">
                                          <p:val>
                                            <p:fltVal val="0"/>
                                          </p:val>
                                        </p:tav>
                                      </p:tavLst>
                                    </p:anim>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6"/>
                                        </p:tgtEl>
                                        <p:attrNameLst>
                                          <p:attrName>ppt_w</p:attrName>
                                        </p:attrNameLst>
                                      </p:cBhvr>
                                      <p:tavLst>
                                        <p:tav tm="0">
                                          <p:val>
                                            <p:strVal val="ppt_w"/>
                                          </p:val>
                                        </p:tav>
                                        <p:tav tm="100000">
                                          <p:val>
                                            <p:fltVal val="0"/>
                                          </p:val>
                                        </p:tav>
                                      </p:tavLst>
                                    </p:anim>
                                    <p:anim calcmode="lin" valueType="num">
                                      <p:cBhvr>
                                        <p:cTn id="43" dur="500"/>
                                        <p:tgtEl>
                                          <p:spTgt spid="6"/>
                                        </p:tgtEl>
                                        <p:attrNameLst>
                                          <p:attrName>ppt_h</p:attrName>
                                        </p:attrNameLst>
                                      </p:cBhvr>
                                      <p:tavLst>
                                        <p:tav tm="0">
                                          <p:val>
                                            <p:strVal val="ppt_h"/>
                                          </p:val>
                                        </p:tav>
                                        <p:tav tm="100000">
                                          <p:val>
                                            <p:fltVal val="0"/>
                                          </p:val>
                                        </p:tav>
                                      </p:tavLst>
                                    </p:anim>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7"/>
                                        </p:tgtEl>
                                        <p:attrNameLst>
                                          <p:attrName>ppt_w</p:attrName>
                                        </p:attrNameLst>
                                      </p:cBhvr>
                                      <p:tavLst>
                                        <p:tav tm="0">
                                          <p:val>
                                            <p:strVal val="ppt_w"/>
                                          </p:val>
                                        </p:tav>
                                        <p:tav tm="100000">
                                          <p:val>
                                            <p:fltVal val="0"/>
                                          </p:val>
                                        </p:tav>
                                      </p:tavLst>
                                    </p:anim>
                                    <p:anim calcmode="lin" valueType="num">
                                      <p:cBhvr>
                                        <p:cTn id="57" dur="500"/>
                                        <p:tgtEl>
                                          <p:spTgt spid="7"/>
                                        </p:tgtEl>
                                        <p:attrNameLst>
                                          <p:attrName>ppt_h</p:attrName>
                                        </p:attrNameLst>
                                      </p:cBhvr>
                                      <p:tavLst>
                                        <p:tav tm="0">
                                          <p:val>
                                            <p:strVal val="ppt_h"/>
                                          </p:val>
                                        </p:tav>
                                        <p:tav tm="100000">
                                          <p:val>
                                            <p:fltVal val="0"/>
                                          </p:val>
                                        </p:tav>
                                      </p:tavLst>
                                    </p:anim>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fltVal val="0"/>
                                          </p:val>
                                        </p:tav>
                                        <p:tav tm="100000">
                                          <p:val>
                                            <p:strVal val="#ppt_h"/>
                                          </p:val>
                                        </p:tav>
                                      </p:tavLst>
                                    </p:anim>
                                    <p:animEffect transition="in" filter="fade">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grpId="1" nodeType="clickEffect">
                                  <p:stCondLst>
                                    <p:cond delay="0"/>
                                  </p:stCondLst>
                                  <p:childTnLst>
                                    <p:anim calcmode="lin" valueType="num">
                                      <p:cBhvr>
                                        <p:cTn id="70" dur="500"/>
                                        <p:tgtEl>
                                          <p:spTgt spid="8"/>
                                        </p:tgtEl>
                                        <p:attrNameLst>
                                          <p:attrName>ppt_w</p:attrName>
                                        </p:attrNameLst>
                                      </p:cBhvr>
                                      <p:tavLst>
                                        <p:tav tm="0">
                                          <p:val>
                                            <p:strVal val="ppt_w"/>
                                          </p:val>
                                        </p:tav>
                                        <p:tav tm="100000">
                                          <p:val>
                                            <p:fltVal val="0"/>
                                          </p:val>
                                        </p:tav>
                                      </p:tavLst>
                                    </p:anim>
                                    <p:anim calcmode="lin" valueType="num">
                                      <p:cBhvr>
                                        <p:cTn id="71" dur="500"/>
                                        <p:tgtEl>
                                          <p:spTgt spid="8"/>
                                        </p:tgtEl>
                                        <p:attrNameLst>
                                          <p:attrName>ppt_h</p:attrName>
                                        </p:attrNameLst>
                                      </p:cBhvr>
                                      <p:tavLst>
                                        <p:tav tm="0">
                                          <p:val>
                                            <p:strVal val="ppt_h"/>
                                          </p:val>
                                        </p:tav>
                                        <p:tav tm="100000">
                                          <p:val>
                                            <p:fltVal val="0"/>
                                          </p:val>
                                        </p:tav>
                                      </p:tavLst>
                                    </p:anim>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500" fill="hold"/>
                                        <p:tgtEl>
                                          <p:spTgt spid="9"/>
                                        </p:tgtEl>
                                        <p:attrNameLst>
                                          <p:attrName>ppt_w</p:attrName>
                                        </p:attrNameLst>
                                      </p:cBhvr>
                                      <p:tavLst>
                                        <p:tav tm="0">
                                          <p:val>
                                            <p:fltVal val="0"/>
                                          </p:val>
                                        </p:tav>
                                        <p:tav tm="100000">
                                          <p:val>
                                            <p:strVal val="#ppt_w"/>
                                          </p:val>
                                        </p:tav>
                                      </p:tavLst>
                                    </p:anim>
                                    <p:anim calcmode="lin" valueType="num">
                                      <p:cBhvr>
                                        <p:cTn id="79" dur="500" fill="hold"/>
                                        <p:tgtEl>
                                          <p:spTgt spid="9"/>
                                        </p:tgtEl>
                                        <p:attrNameLst>
                                          <p:attrName>ppt_h</p:attrName>
                                        </p:attrNameLst>
                                      </p:cBhvr>
                                      <p:tavLst>
                                        <p:tav tm="0">
                                          <p:val>
                                            <p:fltVal val="0"/>
                                          </p:val>
                                        </p:tav>
                                        <p:tav tm="100000">
                                          <p:val>
                                            <p:strVal val="#ppt_h"/>
                                          </p:val>
                                        </p:tav>
                                      </p:tavLst>
                                    </p:anim>
                                    <p:animEffect transition="in" filter="fade">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xit" presetSubtype="32" fill="hold" grpId="1" nodeType="clickEffect">
                                  <p:stCondLst>
                                    <p:cond delay="0"/>
                                  </p:stCondLst>
                                  <p:childTnLst>
                                    <p:anim calcmode="lin" valueType="num">
                                      <p:cBhvr>
                                        <p:cTn id="84" dur="500"/>
                                        <p:tgtEl>
                                          <p:spTgt spid="9"/>
                                        </p:tgtEl>
                                        <p:attrNameLst>
                                          <p:attrName>ppt_w</p:attrName>
                                        </p:attrNameLst>
                                      </p:cBhvr>
                                      <p:tavLst>
                                        <p:tav tm="0">
                                          <p:val>
                                            <p:strVal val="ppt_w"/>
                                          </p:val>
                                        </p:tav>
                                        <p:tav tm="100000">
                                          <p:val>
                                            <p:fltVal val="0"/>
                                          </p:val>
                                        </p:tav>
                                      </p:tavLst>
                                    </p:anim>
                                    <p:anim calcmode="lin" valueType="num">
                                      <p:cBhvr>
                                        <p:cTn id="85" dur="500"/>
                                        <p:tgtEl>
                                          <p:spTgt spid="9"/>
                                        </p:tgtEl>
                                        <p:attrNameLst>
                                          <p:attrName>ppt_h</p:attrName>
                                        </p:attrNameLst>
                                      </p:cBhvr>
                                      <p:tavLst>
                                        <p:tav tm="0">
                                          <p:val>
                                            <p:strVal val="ppt_h"/>
                                          </p:val>
                                        </p:tav>
                                        <p:tav tm="100000">
                                          <p:val>
                                            <p:fltVal val="0"/>
                                          </p:val>
                                        </p:tav>
                                      </p:tavLst>
                                    </p:anim>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p:cTn id="92" dur="500" fill="hold"/>
                                        <p:tgtEl>
                                          <p:spTgt spid="10"/>
                                        </p:tgtEl>
                                        <p:attrNameLst>
                                          <p:attrName>ppt_w</p:attrName>
                                        </p:attrNameLst>
                                      </p:cBhvr>
                                      <p:tavLst>
                                        <p:tav tm="0">
                                          <p:val>
                                            <p:fltVal val="0"/>
                                          </p:val>
                                        </p:tav>
                                        <p:tav tm="100000">
                                          <p:val>
                                            <p:strVal val="#ppt_w"/>
                                          </p:val>
                                        </p:tav>
                                      </p:tavLst>
                                    </p:anim>
                                    <p:anim calcmode="lin" valueType="num">
                                      <p:cBhvr>
                                        <p:cTn id="93" dur="500" fill="hold"/>
                                        <p:tgtEl>
                                          <p:spTgt spid="10"/>
                                        </p:tgtEl>
                                        <p:attrNameLst>
                                          <p:attrName>ppt_h</p:attrName>
                                        </p:attrNameLst>
                                      </p:cBhvr>
                                      <p:tavLst>
                                        <p:tav tm="0">
                                          <p:val>
                                            <p:fltVal val="0"/>
                                          </p:val>
                                        </p:tav>
                                        <p:tav tm="100000">
                                          <p:val>
                                            <p:strVal val="#ppt_h"/>
                                          </p:val>
                                        </p:tav>
                                      </p:tavLst>
                                    </p:anim>
                                    <p:animEffect transition="in" filter="fade">
                                      <p:cBhvr>
                                        <p:cTn id="94" dur="500"/>
                                        <p:tgtEl>
                                          <p:spTgt spid="10"/>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xit" presetSubtype="32" fill="hold" grpId="1" nodeType="clickEffect">
                                  <p:stCondLst>
                                    <p:cond delay="0"/>
                                  </p:stCondLst>
                                  <p:childTnLst>
                                    <p:anim calcmode="lin" valueType="num">
                                      <p:cBhvr>
                                        <p:cTn id="98" dur="500"/>
                                        <p:tgtEl>
                                          <p:spTgt spid="10"/>
                                        </p:tgtEl>
                                        <p:attrNameLst>
                                          <p:attrName>ppt_w</p:attrName>
                                        </p:attrNameLst>
                                      </p:cBhvr>
                                      <p:tavLst>
                                        <p:tav tm="0">
                                          <p:val>
                                            <p:strVal val="ppt_w"/>
                                          </p:val>
                                        </p:tav>
                                        <p:tav tm="100000">
                                          <p:val>
                                            <p:fltVal val="0"/>
                                          </p:val>
                                        </p:tav>
                                      </p:tavLst>
                                    </p:anim>
                                    <p:anim calcmode="lin" valueType="num">
                                      <p:cBhvr>
                                        <p:cTn id="99" dur="500"/>
                                        <p:tgtEl>
                                          <p:spTgt spid="10"/>
                                        </p:tgtEl>
                                        <p:attrNameLst>
                                          <p:attrName>ppt_h</p:attrName>
                                        </p:attrNameLst>
                                      </p:cBhvr>
                                      <p:tavLst>
                                        <p:tav tm="0">
                                          <p:val>
                                            <p:strVal val="ppt_h"/>
                                          </p:val>
                                        </p:tav>
                                        <p:tav tm="100000">
                                          <p:val>
                                            <p:fltVal val="0"/>
                                          </p:val>
                                        </p:tav>
                                      </p:tavLst>
                                    </p:anim>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 calcmode="lin" valueType="num">
                                      <p:cBhvr>
                                        <p:cTn id="106" dur="500" fill="hold"/>
                                        <p:tgtEl>
                                          <p:spTgt spid="11"/>
                                        </p:tgtEl>
                                        <p:attrNameLst>
                                          <p:attrName>ppt_w</p:attrName>
                                        </p:attrNameLst>
                                      </p:cBhvr>
                                      <p:tavLst>
                                        <p:tav tm="0">
                                          <p:val>
                                            <p:fltVal val="0"/>
                                          </p:val>
                                        </p:tav>
                                        <p:tav tm="100000">
                                          <p:val>
                                            <p:strVal val="#ppt_w"/>
                                          </p:val>
                                        </p:tav>
                                      </p:tavLst>
                                    </p:anim>
                                    <p:anim calcmode="lin" valueType="num">
                                      <p:cBhvr>
                                        <p:cTn id="107" dur="500" fill="hold"/>
                                        <p:tgtEl>
                                          <p:spTgt spid="11"/>
                                        </p:tgtEl>
                                        <p:attrNameLst>
                                          <p:attrName>ppt_h</p:attrName>
                                        </p:attrNameLst>
                                      </p:cBhvr>
                                      <p:tavLst>
                                        <p:tav tm="0">
                                          <p:val>
                                            <p:fltVal val="0"/>
                                          </p:val>
                                        </p:tav>
                                        <p:tav tm="100000">
                                          <p:val>
                                            <p:strVal val="#ppt_h"/>
                                          </p:val>
                                        </p:tav>
                                      </p:tavLst>
                                    </p:anim>
                                    <p:animEffect transition="in" filter="fade">
                                      <p:cBhvr>
                                        <p:cTn id="108" dur="500"/>
                                        <p:tgtEl>
                                          <p:spTgt spid="11"/>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xit" presetSubtype="32" fill="hold" grpId="1" nodeType="clickEffect">
                                  <p:stCondLst>
                                    <p:cond delay="0"/>
                                  </p:stCondLst>
                                  <p:childTnLst>
                                    <p:anim calcmode="lin" valueType="num">
                                      <p:cBhvr>
                                        <p:cTn id="112" dur="500"/>
                                        <p:tgtEl>
                                          <p:spTgt spid="11"/>
                                        </p:tgtEl>
                                        <p:attrNameLst>
                                          <p:attrName>ppt_w</p:attrName>
                                        </p:attrNameLst>
                                      </p:cBhvr>
                                      <p:tavLst>
                                        <p:tav tm="0">
                                          <p:val>
                                            <p:strVal val="ppt_w"/>
                                          </p:val>
                                        </p:tav>
                                        <p:tav tm="100000">
                                          <p:val>
                                            <p:fltVal val="0"/>
                                          </p:val>
                                        </p:tav>
                                      </p:tavLst>
                                    </p:anim>
                                    <p:anim calcmode="lin" valueType="num">
                                      <p:cBhvr>
                                        <p:cTn id="113" dur="500"/>
                                        <p:tgtEl>
                                          <p:spTgt spid="11"/>
                                        </p:tgtEl>
                                        <p:attrNameLst>
                                          <p:attrName>ppt_h</p:attrName>
                                        </p:attrNameLst>
                                      </p:cBhvr>
                                      <p:tavLst>
                                        <p:tav tm="0">
                                          <p:val>
                                            <p:strVal val="ppt_h"/>
                                          </p:val>
                                        </p:tav>
                                        <p:tav tm="100000">
                                          <p:val>
                                            <p:fltVal val="0"/>
                                          </p:val>
                                        </p:tav>
                                      </p:tavLst>
                                    </p:anim>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13"/>
                                        </p:tgtEl>
                                        <p:attrNameLst>
                                          <p:attrName>style.visibility</p:attrName>
                                        </p:attrNameLst>
                                      </p:cBhvr>
                                      <p:to>
                                        <p:strVal val="visible"/>
                                      </p:to>
                                    </p:set>
                                    <p:anim calcmode="lin" valueType="num">
                                      <p:cBhvr>
                                        <p:cTn id="120" dur="500" fill="hold"/>
                                        <p:tgtEl>
                                          <p:spTgt spid="13"/>
                                        </p:tgtEl>
                                        <p:attrNameLst>
                                          <p:attrName>ppt_w</p:attrName>
                                        </p:attrNameLst>
                                      </p:cBhvr>
                                      <p:tavLst>
                                        <p:tav tm="0">
                                          <p:val>
                                            <p:fltVal val="0"/>
                                          </p:val>
                                        </p:tav>
                                        <p:tav tm="100000">
                                          <p:val>
                                            <p:strVal val="#ppt_w"/>
                                          </p:val>
                                        </p:tav>
                                      </p:tavLst>
                                    </p:anim>
                                    <p:anim calcmode="lin" valueType="num">
                                      <p:cBhvr>
                                        <p:cTn id="121" dur="500" fill="hold"/>
                                        <p:tgtEl>
                                          <p:spTgt spid="13"/>
                                        </p:tgtEl>
                                        <p:attrNameLst>
                                          <p:attrName>ppt_h</p:attrName>
                                        </p:attrNameLst>
                                      </p:cBhvr>
                                      <p:tavLst>
                                        <p:tav tm="0">
                                          <p:val>
                                            <p:fltVal val="0"/>
                                          </p:val>
                                        </p:tav>
                                        <p:tav tm="100000">
                                          <p:val>
                                            <p:strVal val="#ppt_h"/>
                                          </p:val>
                                        </p:tav>
                                      </p:tavLst>
                                    </p:anim>
                                    <p:animEffect transition="in" filter="fade">
                                      <p:cBhvr>
                                        <p:cTn id="122" dur="500"/>
                                        <p:tgtEl>
                                          <p:spTgt spid="13"/>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xit" presetSubtype="32" fill="hold" grpId="1" nodeType="clickEffect">
                                  <p:stCondLst>
                                    <p:cond delay="0"/>
                                  </p:stCondLst>
                                  <p:childTnLst>
                                    <p:anim calcmode="lin" valueType="num">
                                      <p:cBhvr>
                                        <p:cTn id="126" dur="500"/>
                                        <p:tgtEl>
                                          <p:spTgt spid="13"/>
                                        </p:tgtEl>
                                        <p:attrNameLst>
                                          <p:attrName>ppt_w</p:attrName>
                                        </p:attrNameLst>
                                      </p:cBhvr>
                                      <p:tavLst>
                                        <p:tav tm="0">
                                          <p:val>
                                            <p:strVal val="ppt_w"/>
                                          </p:val>
                                        </p:tav>
                                        <p:tav tm="100000">
                                          <p:val>
                                            <p:fltVal val="0"/>
                                          </p:val>
                                        </p:tav>
                                      </p:tavLst>
                                    </p:anim>
                                    <p:anim calcmode="lin" valueType="num">
                                      <p:cBhvr>
                                        <p:cTn id="127" dur="500"/>
                                        <p:tgtEl>
                                          <p:spTgt spid="13"/>
                                        </p:tgtEl>
                                        <p:attrNameLst>
                                          <p:attrName>ppt_h</p:attrName>
                                        </p:attrNameLst>
                                      </p:cBhvr>
                                      <p:tavLst>
                                        <p:tav tm="0">
                                          <p:val>
                                            <p:strVal val="ppt_h"/>
                                          </p:val>
                                        </p:tav>
                                        <p:tav tm="100000">
                                          <p:val>
                                            <p:fltVal val="0"/>
                                          </p:val>
                                        </p:tav>
                                      </p:tavLst>
                                    </p:anim>
                                    <p:animEffect transition="out" filter="fade">
                                      <p:cBhvr>
                                        <p:cTn id="128" dur="500"/>
                                        <p:tgtEl>
                                          <p:spTgt spid="13"/>
                                        </p:tgtEl>
                                      </p:cBhvr>
                                    </p:animEffect>
                                    <p:set>
                                      <p:cBhvr>
                                        <p:cTn id="129" dur="1" fill="hold">
                                          <p:stCondLst>
                                            <p:cond delay="499"/>
                                          </p:stCondLst>
                                        </p:cTn>
                                        <p:tgtEl>
                                          <p:spTgt spid="13"/>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12"/>
                                        </p:tgtEl>
                                        <p:attrNameLst>
                                          <p:attrName>style.visibility</p:attrName>
                                        </p:attrNameLst>
                                      </p:cBhvr>
                                      <p:to>
                                        <p:strVal val="visible"/>
                                      </p:to>
                                    </p:set>
                                    <p:anim calcmode="lin" valueType="num">
                                      <p:cBhvr>
                                        <p:cTn id="134" dur="500" fill="hold"/>
                                        <p:tgtEl>
                                          <p:spTgt spid="12"/>
                                        </p:tgtEl>
                                        <p:attrNameLst>
                                          <p:attrName>ppt_w</p:attrName>
                                        </p:attrNameLst>
                                      </p:cBhvr>
                                      <p:tavLst>
                                        <p:tav tm="0">
                                          <p:val>
                                            <p:fltVal val="0"/>
                                          </p:val>
                                        </p:tav>
                                        <p:tav tm="100000">
                                          <p:val>
                                            <p:strVal val="#ppt_w"/>
                                          </p:val>
                                        </p:tav>
                                      </p:tavLst>
                                    </p:anim>
                                    <p:anim calcmode="lin" valueType="num">
                                      <p:cBhvr>
                                        <p:cTn id="135" dur="500" fill="hold"/>
                                        <p:tgtEl>
                                          <p:spTgt spid="12"/>
                                        </p:tgtEl>
                                        <p:attrNameLst>
                                          <p:attrName>ppt_h</p:attrName>
                                        </p:attrNameLst>
                                      </p:cBhvr>
                                      <p:tavLst>
                                        <p:tav tm="0">
                                          <p:val>
                                            <p:fltVal val="0"/>
                                          </p:val>
                                        </p:tav>
                                        <p:tav tm="100000">
                                          <p:val>
                                            <p:strVal val="#ppt_h"/>
                                          </p:val>
                                        </p:tav>
                                      </p:tavLst>
                                    </p:anim>
                                    <p:animEffect transition="in" filter="fade">
                                      <p:cBhvr>
                                        <p:cTn id="136" dur="500"/>
                                        <p:tgtEl>
                                          <p:spTgt spid="12"/>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xit" presetSubtype="32" fill="hold" grpId="1" nodeType="clickEffect">
                                  <p:stCondLst>
                                    <p:cond delay="0"/>
                                  </p:stCondLst>
                                  <p:childTnLst>
                                    <p:anim calcmode="lin" valueType="num">
                                      <p:cBhvr>
                                        <p:cTn id="140" dur="500"/>
                                        <p:tgtEl>
                                          <p:spTgt spid="12"/>
                                        </p:tgtEl>
                                        <p:attrNameLst>
                                          <p:attrName>ppt_w</p:attrName>
                                        </p:attrNameLst>
                                      </p:cBhvr>
                                      <p:tavLst>
                                        <p:tav tm="0">
                                          <p:val>
                                            <p:strVal val="ppt_w"/>
                                          </p:val>
                                        </p:tav>
                                        <p:tav tm="100000">
                                          <p:val>
                                            <p:fltVal val="0"/>
                                          </p:val>
                                        </p:tav>
                                      </p:tavLst>
                                    </p:anim>
                                    <p:anim calcmode="lin" valueType="num">
                                      <p:cBhvr>
                                        <p:cTn id="141" dur="500"/>
                                        <p:tgtEl>
                                          <p:spTgt spid="12"/>
                                        </p:tgtEl>
                                        <p:attrNameLst>
                                          <p:attrName>ppt_h</p:attrName>
                                        </p:attrNameLst>
                                      </p:cBhvr>
                                      <p:tavLst>
                                        <p:tav tm="0">
                                          <p:val>
                                            <p:strVal val="ppt_h"/>
                                          </p:val>
                                        </p:tav>
                                        <p:tav tm="100000">
                                          <p:val>
                                            <p:fltVal val="0"/>
                                          </p:val>
                                        </p:tav>
                                      </p:tavLst>
                                    </p:anim>
                                    <p:animEffect transition="out" filter="fade">
                                      <p:cBhvr>
                                        <p:cTn id="142" dur="500"/>
                                        <p:tgtEl>
                                          <p:spTgt spid="12"/>
                                        </p:tgtEl>
                                      </p:cBhvr>
                                    </p:animEffect>
                                    <p:set>
                                      <p:cBhvr>
                                        <p:cTn id="143" dur="1" fill="hold">
                                          <p:stCondLst>
                                            <p:cond delay="499"/>
                                          </p:stCondLst>
                                        </p:cTn>
                                        <p:tgtEl>
                                          <p:spTgt spid="12"/>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4"/>
                                        </p:tgtEl>
                                        <p:attrNameLst>
                                          <p:attrName>style.visibility</p:attrName>
                                        </p:attrNameLst>
                                      </p:cBhvr>
                                      <p:to>
                                        <p:strVal val="visible"/>
                                      </p:to>
                                    </p:set>
                                    <p:anim calcmode="lin" valueType="num">
                                      <p:cBhvr>
                                        <p:cTn id="148" dur="500" fill="hold"/>
                                        <p:tgtEl>
                                          <p:spTgt spid="14"/>
                                        </p:tgtEl>
                                        <p:attrNameLst>
                                          <p:attrName>ppt_w</p:attrName>
                                        </p:attrNameLst>
                                      </p:cBhvr>
                                      <p:tavLst>
                                        <p:tav tm="0">
                                          <p:val>
                                            <p:fltVal val="0"/>
                                          </p:val>
                                        </p:tav>
                                        <p:tav tm="100000">
                                          <p:val>
                                            <p:strVal val="#ppt_w"/>
                                          </p:val>
                                        </p:tav>
                                      </p:tavLst>
                                    </p:anim>
                                    <p:anim calcmode="lin" valueType="num">
                                      <p:cBhvr>
                                        <p:cTn id="149" dur="500" fill="hold"/>
                                        <p:tgtEl>
                                          <p:spTgt spid="14"/>
                                        </p:tgtEl>
                                        <p:attrNameLst>
                                          <p:attrName>ppt_h</p:attrName>
                                        </p:attrNameLst>
                                      </p:cBhvr>
                                      <p:tavLst>
                                        <p:tav tm="0">
                                          <p:val>
                                            <p:fltVal val="0"/>
                                          </p:val>
                                        </p:tav>
                                        <p:tav tm="100000">
                                          <p:val>
                                            <p:strVal val="#ppt_h"/>
                                          </p:val>
                                        </p:tav>
                                      </p:tavLst>
                                    </p:anim>
                                    <p:animEffect transition="in" filter="fade">
                                      <p:cBhvr>
                                        <p:cTn id="150" dur="500"/>
                                        <p:tgtEl>
                                          <p:spTgt spid="14"/>
                                        </p:tgtEl>
                                      </p:cBhvr>
                                    </p:animEffect>
                                  </p:childTnLst>
                                </p:cTn>
                              </p:par>
                            </p:childTnLst>
                          </p:cTn>
                        </p:par>
                      </p:childTnLst>
                    </p:cTn>
                  </p:par>
                  <p:par>
                    <p:cTn id="151" fill="hold">
                      <p:stCondLst>
                        <p:cond delay="indefinite"/>
                      </p:stCondLst>
                      <p:childTnLst>
                        <p:par>
                          <p:cTn id="152" fill="hold">
                            <p:stCondLst>
                              <p:cond delay="0"/>
                            </p:stCondLst>
                            <p:childTnLst>
                              <p:par>
                                <p:cTn id="153" presetID="53" presetClass="exit" presetSubtype="32" fill="hold" grpId="1" nodeType="clickEffect">
                                  <p:stCondLst>
                                    <p:cond delay="0"/>
                                  </p:stCondLst>
                                  <p:childTnLst>
                                    <p:anim calcmode="lin" valueType="num">
                                      <p:cBhvr>
                                        <p:cTn id="154" dur="500"/>
                                        <p:tgtEl>
                                          <p:spTgt spid="14"/>
                                        </p:tgtEl>
                                        <p:attrNameLst>
                                          <p:attrName>ppt_w</p:attrName>
                                        </p:attrNameLst>
                                      </p:cBhvr>
                                      <p:tavLst>
                                        <p:tav tm="0">
                                          <p:val>
                                            <p:strVal val="ppt_w"/>
                                          </p:val>
                                        </p:tav>
                                        <p:tav tm="100000">
                                          <p:val>
                                            <p:fltVal val="0"/>
                                          </p:val>
                                        </p:tav>
                                      </p:tavLst>
                                    </p:anim>
                                    <p:anim calcmode="lin" valueType="num">
                                      <p:cBhvr>
                                        <p:cTn id="155" dur="500"/>
                                        <p:tgtEl>
                                          <p:spTgt spid="14"/>
                                        </p:tgtEl>
                                        <p:attrNameLst>
                                          <p:attrName>ppt_h</p:attrName>
                                        </p:attrNameLst>
                                      </p:cBhvr>
                                      <p:tavLst>
                                        <p:tav tm="0">
                                          <p:val>
                                            <p:strVal val="ppt_h"/>
                                          </p:val>
                                        </p:tav>
                                        <p:tav tm="100000">
                                          <p:val>
                                            <p:fltVal val="0"/>
                                          </p:val>
                                        </p:tav>
                                      </p:tavLst>
                                    </p:anim>
                                    <p:animEffect transition="out" filter="fade">
                                      <p:cBhvr>
                                        <p:cTn id="156" dur="500"/>
                                        <p:tgtEl>
                                          <p:spTgt spid="14"/>
                                        </p:tgtEl>
                                      </p:cBhvr>
                                    </p:animEffect>
                                    <p:set>
                                      <p:cBhvr>
                                        <p:cTn id="157" dur="1" fill="hold">
                                          <p:stCondLst>
                                            <p:cond delay="499"/>
                                          </p:stCondLst>
                                        </p:cTn>
                                        <p:tgtEl>
                                          <p:spTgt spid="14"/>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0" nodeType="clickEffect">
                                  <p:stCondLst>
                                    <p:cond delay="0"/>
                                  </p:stCondLst>
                                  <p:childTnLst>
                                    <p:set>
                                      <p:cBhvr>
                                        <p:cTn id="161" dur="1" fill="hold">
                                          <p:stCondLst>
                                            <p:cond delay="0"/>
                                          </p:stCondLst>
                                        </p:cTn>
                                        <p:tgtEl>
                                          <p:spTgt spid="15"/>
                                        </p:tgtEl>
                                        <p:attrNameLst>
                                          <p:attrName>style.visibility</p:attrName>
                                        </p:attrNameLst>
                                      </p:cBhvr>
                                      <p:to>
                                        <p:strVal val="visible"/>
                                      </p:to>
                                    </p:set>
                                    <p:anim calcmode="lin" valueType="num">
                                      <p:cBhvr>
                                        <p:cTn id="162" dur="500" fill="hold"/>
                                        <p:tgtEl>
                                          <p:spTgt spid="15"/>
                                        </p:tgtEl>
                                        <p:attrNameLst>
                                          <p:attrName>ppt_w</p:attrName>
                                        </p:attrNameLst>
                                      </p:cBhvr>
                                      <p:tavLst>
                                        <p:tav tm="0">
                                          <p:val>
                                            <p:fltVal val="0"/>
                                          </p:val>
                                        </p:tav>
                                        <p:tav tm="100000">
                                          <p:val>
                                            <p:strVal val="#ppt_w"/>
                                          </p:val>
                                        </p:tav>
                                      </p:tavLst>
                                    </p:anim>
                                    <p:anim calcmode="lin" valueType="num">
                                      <p:cBhvr>
                                        <p:cTn id="163" dur="500" fill="hold"/>
                                        <p:tgtEl>
                                          <p:spTgt spid="15"/>
                                        </p:tgtEl>
                                        <p:attrNameLst>
                                          <p:attrName>ppt_h</p:attrName>
                                        </p:attrNameLst>
                                      </p:cBhvr>
                                      <p:tavLst>
                                        <p:tav tm="0">
                                          <p:val>
                                            <p:fltVal val="0"/>
                                          </p:val>
                                        </p:tav>
                                        <p:tav tm="100000">
                                          <p:val>
                                            <p:strVal val="#ppt_h"/>
                                          </p:val>
                                        </p:tav>
                                      </p:tavLst>
                                    </p:anim>
                                    <p:animEffect transition="in" filter="fade">
                                      <p:cBhvr>
                                        <p:cTn id="164" dur="500"/>
                                        <p:tgtEl>
                                          <p:spTgt spid="15"/>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xit" presetSubtype="32" fill="hold" grpId="1" nodeType="clickEffect">
                                  <p:stCondLst>
                                    <p:cond delay="0"/>
                                  </p:stCondLst>
                                  <p:childTnLst>
                                    <p:anim calcmode="lin" valueType="num">
                                      <p:cBhvr>
                                        <p:cTn id="168" dur="500"/>
                                        <p:tgtEl>
                                          <p:spTgt spid="15"/>
                                        </p:tgtEl>
                                        <p:attrNameLst>
                                          <p:attrName>ppt_w</p:attrName>
                                        </p:attrNameLst>
                                      </p:cBhvr>
                                      <p:tavLst>
                                        <p:tav tm="0">
                                          <p:val>
                                            <p:strVal val="ppt_w"/>
                                          </p:val>
                                        </p:tav>
                                        <p:tav tm="100000">
                                          <p:val>
                                            <p:fltVal val="0"/>
                                          </p:val>
                                        </p:tav>
                                      </p:tavLst>
                                    </p:anim>
                                    <p:anim calcmode="lin" valueType="num">
                                      <p:cBhvr>
                                        <p:cTn id="169" dur="500"/>
                                        <p:tgtEl>
                                          <p:spTgt spid="15"/>
                                        </p:tgtEl>
                                        <p:attrNameLst>
                                          <p:attrName>ppt_h</p:attrName>
                                        </p:attrNameLst>
                                      </p:cBhvr>
                                      <p:tavLst>
                                        <p:tav tm="0">
                                          <p:val>
                                            <p:strVal val="ppt_h"/>
                                          </p:val>
                                        </p:tav>
                                        <p:tav tm="100000">
                                          <p:val>
                                            <p:fltVal val="0"/>
                                          </p:val>
                                        </p:tav>
                                      </p:tavLst>
                                    </p:anim>
                                    <p:animEffect transition="out" filter="fade">
                                      <p:cBhvr>
                                        <p:cTn id="170" dur="500"/>
                                        <p:tgtEl>
                                          <p:spTgt spid="15"/>
                                        </p:tgtEl>
                                      </p:cBhvr>
                                    </p:animEffect>
                                    <p:set>
                                      <p:cBhvr>
                                        <p:cTn id="171" dur="1" fill="hold">
                                          <p:stCondLst>
                                            <p:cond delay="499"/>
                                          </p:stCondLst>
                                        </p:cTn>
                                        <p:tgtEl>
                                          <p:spTgt spid="15"/>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nodeType="clickEffect">
                                  <p:stCondLst>
                                    <p:cond delay="0"/>
                                  </p:stCondLst>
                                  <p:childTnLst>
                                    <p:set>
                                      <p:cBhvr>
                                        <p:cTn id="17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nodeType="clickEffect">
                                  <p:stCondLst>
                                    <p:cond delay="0"/>
                                  </p:stCondLst>
                                  <p:childTnLst>
                                    <p:set>
                                      <p:cBhvr>
                                        <p:cTn id="179" dur="1" fill="hold">
                                          <p:stCondLst>
                                            <p:cond delay="0"/>
                                          </p:stCondLst>
                                        </p:cTn>
                                        <p:tgtEl>
                                          <p:spTgt spid="2">
                                            <p:txEl>
                                              <p:pRg st="4" end="4"/>
                                            </p:txEl>
                                          </p:spTgt>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7"/>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0" nodeType="clickEffect">
                                  <p:stCondLst>
                                    <p:cond delay="0"/>
                                  </p:stCondLst>
                                  <p:childTnLst>
                                    <p:set>
                                      <p:cBhvr>
                                        <p:cTn id="185" dur="1" fill="hold">
                                          <p:stCondLst>
                                            <p:cond delay="0"/>
                                          </p:stCondLst>
                                        </p:cTn>
                                        <p:tgtEl>
                                          <p:spTgt spid="4"/>
                                        </p:tgtEl>
                                        <p:attrNameLst>
                                          <p:attrName>style.visibility</p:attrName>
                                        </p:attrNameLst>
                                      </p:cBhvr>
                                      <p:to>
                                        <p:strVal val="visible"/>
                                      </p:to>
                                    </p:set>
                                    <p:anim calcmode="lin" valueType="num">
                                      <p:cBhvr>
                                        <p:cTn id="186" dur="500" fill="hold"/>
                                        <p:tgtEl>
                                          <p:spTgt spid="4"/>
                                        </p:tgtEl>
                                        <p:attrNameLst>
                                          <p:attrName>ppt_w</p:attrName>
                                        </p:attrNameLst>
                                      </p:cBhvr>
                                      <p:tavLst>
                                        <p:tav tm="0">
                                          <p:val>
                                            <p:fltVal val="0"/>
                                          </p:val>
                                        </p:tav>
                                        <p:tav tm="100000">
                                          <p:val>
                                            <p:strVal val="#ppt_w"/>
                                          </p:val>
                                        </p:tav>
                                      </p:tavLst>
                                    </p:anim>
                                    <p:anim calcmode="lin" valueType="num">
                                      <p:cBhvr>
                                        <p:cTn id="187" dur="500" fill="hold"/>
                                        <p:tgtEl>
                                          <p:spTgt spid="4"/>
                                        </p:tgtEl>
                                        <p:attrNameLst>
                                          <p:attrName>ppt_h</p:attrName>
                                        </p:attrNameLst>
                                      </p:cBhvr>
                                      <p:tavLst>
                                        <p:tav tm="0">
                                          <p:val>
                                            <p:fltVal val="0"/>
                                          </p:val>
                                        </p:tav>
                                        <p:tav tm="100000">
                                          <p:val>
                                            <p:strVal val="#ppt_h"/>
                                          </p:val>
                                        </p:tav>
                                      </p:tavLst>
                                    </p:anim>
                                    <p:animEffect transition="in" filter="fade">
                                      <p:cBhvr>
                                        <p:cTn id="188" dur="500"/>
                                        <p:tgtEl>
                                          <p:spTgt spid="4"/>
                                        </p:tgtEl>
                                      </p:cBhvr>
                                    </p:animEffec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nodeType="clickEffect">
                                  <p:stCondLst>
                                    <p:cond delay="0"/>
                                  </p:stCondLst>
                                  <p:childTnLst>
                                    <p:set>
                                      <p:cBhvr>
                                        <p:cTn id="196" dur="1" fill="hold">
                                          <p:stCondLst>
                                            <p:cond delay="0"/>
                                          </p:stCondLst>
                                        </p:cTn>
                                        <p:tgtEl>
                                          <p:spTgt spid="2">
                                            <p:txEl>
                                              <p:pRg st="5" end="5"/>
                                            </p:txEl>
                                          </p:spTgt>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26"/>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53" presetClass="entr" presetSubtype="16" fill="hold" grpId="0" nodeType="clickEffect">
                                  <p:stCondLst>
                                    <p:cond delay="0"/>
                                  </p:stCondLst>
                                  <p:childTnLst>
                                    <p:set>
                                      <p:cBhvr>
                                        <p:cTn id="206" dur="1" fill="hold">
                                          <p:stCondLst>
                                            <p:cond delay="0"/>
                                          </p:stCondLst>
                                        </p:cTn>
                                        <p:tgtEl>
                                          <p:spTgt spid="27"/>
                                        </p:tgtEl>
                                        <p:attrNameLst>
                                          <p:attrName>style.visibility</p:attrName>
                                        </p:attrNameLst>
                                      </p:cBhvr>
                                      <p:to>
                                        <p:strVal val="visible"/>
                                      </p:to>
                                    </p:set>
                                    <p:anim calcmode="lin" valueType="num">
                                      <p:cBhvr>
                                        <p:cTn id="207" dur="500" fill="hold"/>
                                        <p:tgtEl>
                                          <p:spTgt spid="27"/>
                                        </p:tgtEl>
                                        <p:attrNameLst>
                                          <p:attrName>ppt_w</p:attrName>
                                        </p:attrNameLst>
                                      </p:cBhvr>
                                      <p:tavLst>
                                        <p:tav tm="0">
                                          <p:val>
                                            <p:fltVal val="0"/>
                                          </p:val>
                                        </p:tav>
                                        <p:tav tm="100000">
                                          <p:val>
                                            <p:strVal val="#ppt_w"/>
                                          </p:val>
                                        </p:tav>
                                      </p:tavLst>
                                    </p:anim>
                                    <p:anim calcmode="lin" valueType="num">
                                      <p:cBhvr>
                                        <p:cTn id="208" dur="500" fill="hold"/>
                                        <p:tgtEl>
                                          <p:spTgt spid="27"/>
                                        </p:tgtEl>
                                        <p:attrNameLst>
                                          <p:attrName>ppt_h</p:attrName>
                                        </p:attrNameLst>
                                      </p:cBhvr>
                                      <p:tavLst>
                                        <p:tav tm="0">
                                          <p:val>
                                            <p:fltVal val="0"/>
                                          </p:val>
                                        </p:tav>
                                        <p:tav tm="100000">
                                          <p:val>
                                            <p:strVal val="#ppt_h"/>
                                          </p:val>
                                        </p:tav>
                                      </p:tavLst>
                                    </p:anim>
                                    <p:animEffect transition="in" filter="fade">
                                      <p:cBhvr>
                                        <p:cTn id="209" dur="500"/>
                                        <p:tgtEl>
                                          <p:spTgt spid="27"/>
                                        </p:tgtEl>
                                      </p:cBhvr>
                                    </p:animEffect>
                                  </p:childTnLst>
                                </p:cTn>
                              </p:par>
                            </p:childTnLst>
                          </p:cTn>
                        </p:par>
                      </p:childTnLst>
                    </p:cTn>
                  </p:par>
                  <p:par>
                    <p:cTn id="210" fill="hold">
                      <p:stCondLst>
                        <p:cond delay="indefinite"/>
                      </p:stCondLst>
                      <p:childTnLst>
                        <p:par>
                          <p:cTn id="211" fill="hold">
                            <p:stCondLst>
                              <p:cond delay="0"/>
                            </p:stCondLst>
                            <p:childTnLst>
                              <p:par>
                                <p:cTn id="212" presetID="53" presetClass="exit" presetSubtype="32" fill="hold" grpId="1" nodeType="clickEffect">
                                  <p:stCondLst>
                                    <p:cond delay="0"/>
                                  </p:stCondLst>
                                  <p:childTnLst>
                                    <p:anim calcmode="lin" valueType="num">
                                      <p:cBhvr>
                                        <p:cTn id="213" dur="500"/>
                                        <p:tgtEl>
                                          <p:spTgt spid="27"/>
                                        </p:tgtEl>
                                        <p:attrNameLst>
                                          <p:attrName>ppt_w</p:attrName>
                                        </p:attrNameLst>
                                      </p:cBhvr>
                                      <p:tavLst>
                                        <p:tav tm="0">
                                          <p:val>
                                            <p:strVal val="ppt_w"/>
                                          </p:val>
                                        </p:tav>
                                        <p:tav tm="100000">
                                          <p:val>
                                            <p:fltVal val="0"/>
                                          </p:val>
                                        </p:tav>
                                      </p:tavLst>
                                    </p:anim>
                                    <p:anim calcmode="lin" valueType="num">
                                      <p:cBhvr>
                                        <p:cTn id="214" dur="500"/>
                                        <p:tgtEl>
                                          <p:spTgt spid="27"/>
                                        </p:tgtEl>
                                        <p:attrNameLst>
                                          <p:attrName>ppt_h</p:attrName>
                                        </p:attrNameLst>
                                      </p:cBhvr>
                                      <p:tavLst>
                                        <p:tav tm="0">
                                          <p:val>
                                            <p:strVal val="ppt_h"/>
                                          </p:val>
                                        </p:tav>
                                        <p:tav tm="100000">
                                          <p:val>
                                            <p:fltVal val="0"/>
                                          </p:val>
                                        </p:tav>
                                      </p:tavLst>
                                    </p:anim>
                                    <p:animEffect transition="out" filter="fade">
                                      <p:cBhvr>
                                        <p:cTn id="215" dur="500"/>
                                        <p:tgtEl>
                                          <p:spTgt spid="27"/>
                                        </p:tgtEl>
                                      </p:cBhvr>
                                    </p:animEffect>
                                    <p:set>
                                      <p:cBhvr>
                                        <p:cTn id="216" dur="1" fill="hold">
                                          <p:stCondLst>
                                            <p:cond delay="499"/>
                                          </p:stCondLst>
                                        </p:cTn>
                                        <p:tgtEl>
                                          <p:spTgt spid="27"/>
                                        </p:tgtEl>
                                        <p:attrNameLst>
                                          <p:attrName>style.visibility</p:attrName>
                                        </p:attrNameLst>
                                      </p:cBhvr>
                                      <p:to>
                                        <p:strVal val="hidden"/>
                                      </p:to>
                                    </p:set>
                                  </p:childTnLst>
                                </p:cTn>
                              </p:par>
                            </p:childTnLst>
                          </p:cTn>
                        </p:par>
                      </p:childTnLst>
                    </p:cTn>
                  </p:par>
                  <p:par>
                    <p:cTn id="217" fill="hold">
                      <p:stCondLst>
                        <p:cond delay="indefinite"/>
                      </p:stCondLst>
                      <p:childTnLst>
                        <p:par>
                          <p:cTn id="218" fill="hold">
                            <p:stCondLst>
                              <p:cond delay="0"/>
                            </p:stCondLst>
                            <p:childTnLst>
                              <p:par>
                                <p:cTn id="219" presetID="53" presetClass="entr" presetSubtype="16" fill="hold" grpId="0" nodeType="clickEffect">
                                  <p:stCondLst>
                                    <p:cond delay="0"/>
                                  </p:stCondLst>
                                  <p:childTnLst>
                                    <p:set>
                                      <p:cBhvr>
                                        <p:cTn id="220" dur="1" fill="hold">
                                          <p:stCondLst>
                                            <p:cond delay="0"/>
                                          </p:stCondLst>
                                        </p:cTn>
                                        <p:tgtEl>
                                          <p:spTgt spid="28"/>
                                        </p:tgtEl>
                                        <p:attrNameLst>
                                          <p:attrName>style.visibility</p:attrName>
                                        </p:attrNameLst>
                                      </p:cBhvr>
                                      <p:to>
                                        <p:strVal val="visible"/>
                                      </p:to>
                                    </p:set>
                                    <p:anim calcmode="lin" valueType="num">
                                      <p:cBhvr>
                                        <p:cTn id="221" dur="500" fill="hold"/>
                                        <p:tgtEl>
                                          <p:spTgt spid="28"/>
                                        </p:tgtEl>
                                        <p:attrNameLst>
                                          <p:attrName>ppt_w</p:attrName>
                                        </p:attrNameLst>
                                      </p:cBhvr>
                                      <p:tavLst>
                                        <p:tav tm="0">
                                          <p:val>
                                            <p:fltVal val="0"/>
                                          </p:val>
                                        </p:tav>
                                        <p:tav tm="100000">
                                          <p:val>
                                            <p:strVal val="#ppt_w"/>
                                          </p:val>
                                        </p:tav>
                                      </p:tavLst>
                                    </p:anim>
                                    <p:anim calcmode="lin" valueType="num">
                                      <p:cBhvr>
                                        <p:cTn id="222" dur="500" fill="hold"/>
                                        <p:tgtEl>
                                          <p:spTgt spid="28"/>
                                        </p:tgtEl>
                                        <p:attrNameLst>
                                          <p:attrName>ppt_h</p:attrName>
                                        </p:attrNameLst>
                                      </p:cBhvr>
                                      <p:tavLst>
                                        <p:tav tm="0">
                                          <p:val>
                                            <p:fltVal val="0"/>
                                          </p:val>
                                        </p:tav>
                                        <p:tav tm="100000">
                                          <p:val>
                                            <p:strVal val="#ppt_h"/>
                                          </p:val>
                                        </p:tav>
                                      </p:tavLst>
                                    </p:anim>
                                    <p:animEffect transition="in" filter="fade">
                                      <p:cBhvr>
                                        <p:cTn id="223" dur="500"/>
                                        <p:tgtEl>
                                          <p:spTgt spid="28"/>
                                        </p:tgtEl>
                                      </p:cBhvr>
                                    </p:animEffect>
                                  </p:childTnLst>
                                </p:cTn>
                              </p:par>
                            </p:childTnLst>
                          </p:cTn>
                        </p:par>
                      </p:childTnLst>
                    </p:cTn>
                  </p:par>
                  <p:par>
                    <p:cTn id="224" fill="hold">
                      <p:stCondLst>
                        <p:cond delay="indefinite"/>
                      </p:stCondLst>
                      <p:childTnLst>
                        <p:par>
                          <p:cTn id="225" fill="hold">
                            <p:stCondLst>
                              <p:cond delay="0"/>
                            </p:stCondLst>
                            <p:childTnLst>
                              <p:par>
                                <p:cTn id="226" presetID="53" presetClass="exit" presetSubtype="32" fill="hold" grpId="1" nodeType="clickEffect">
                                  <p:stCondLst>
                                    <p:cond delay="0"/>
                                  </p:stCondLst>
                                  <p:childTnLst>
                                    <p:anim calcmode="lin" valueType="num">
                                      <p:cBhvr>
                                        <p:cTn id="227" dur="500"/>
                                        <p:tgtEl>
                                          <p:spTgt spid="28"/>
                                        </p:tgtEl>
                                        <p:attrNameLst>
                                          <p:attrName>ppt_w</p:attrName>
                                        </p:attrNameLst>
                                      </p:cBhvr>
                                      <p:tavLst>
                                        <p:tav tm="0">
                                          <p:val>
                                            <p:strVal val="ppt_w"/>
                                          </p:val>
                                        </p:tav>
                                        <p:tav tm="100000">
                                          <p:val>
                                            <p:fltVal val="0"/>
                                          </p:val>
                                        </p:tav>
                                      </p:tavLst>
                                    </p:anim>
                                    <p:anim calcmode="lin" valueType="num">
                                      <p:cBhvr>
                                        <p:cTn id="228" dur="500"/>
                                        <p:tgtEl>
                                          <p:spTgt spid="28"/>
                                        </p:tgtEl>
                                        <p:attrNameLst>
                                          <p:attrName>ppt_h</p:attrName>
                                        </p:attrNameLst>
                                      </p:cBhvr>
                                      <p:tavLst>
                                        <p:tav tm="0">
                                          <p:val>
                                            <p:strVal val="ppt_h"/>
                                          </p:val>
                                        </p:tav>
                                        <p:tav tm="100000">
                                          <p:val>
                                            <p:fltVal val="0"/>
                                          </p:val>
                                        </p:tav>
                                      </p:tavLst>
                                    </p:anim>
                                    <p:animEffect transition="out" filter="fade">
                                      <p:cBhvr>
                                        <p:cTn id="229" dur="500"/>
                                        <p:tgtEl>
                                          <p:spTgt spid="28"/>
                                        </p:tgtEl>
                                      </p:cBhvr>
                                    </p:animEffect>
                                    <p:set>
                                      <p:cBhvr>
                                        <p:cTn id="230" dur="1" fill="hold">
                                          <p:stCondLst>
                                            <p:cond delay="499"/>
                                          </p:stCondLst>
                                        </p:cTn>
                                        <p:tgtEl>
                                          <p:spTgt spid="28"/>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53" presetClass="entr" presetSubtype="16" fill="hold" grpId="0" nodeType="clickEffect">
                                  <p:stCondLst>
                                    <p:cond delay="0"/>
                                  </p:stCondLst>
                                  <p:childTnLst>
                                    <p:set>
                                      <p:cBhvr>
                                        <p:cTn id="234" dur="1" fill="hold">
                                          <p:stCondLst>
                                            <p:cond delay="0"/>
                                          </p:stCondLst>
                                        </p:cTn>
                                        <p:tgtEl>
                                          <p:spTgt spid="21"/>
                                        </p:tgtEl>
                                        <p:attrNameLst>
                                          <p:attrName>style.visibility</p:attrName>
                                        </p:attrNameLst>
                                      </p:cBhvr>
                                      <p:to>
                                        <p:strVal val="visible"/>
                                      </p:to>
                                    </p:set>
                                    <p:anim calcmode="lin" valueType="num">
                                      <p:cBhvr>
                                        <p:cTn id="235" dur="500" fill="hold"/>
                                        <p:tgtEl>
                                          <p:spTgt spid="21"/>
                                        </p:tgtEl>
                                        <p:attrNameLst>
                                          <p:attrName>ppt_w</p:attrName>
                                        </p:attrNameLst>
                                      </p:cBhvr>
                                      <p:tavLst>
                                        <p:tav tm="0">
                                          <p:val>
                                            <p:fltVal val="0"/>
                                          </p:val>
                                        </p:tav>
                                        <p:tav tm="100000">
                                          <p:val>
                                            <p:strVal val="#ppt_w"/>
                                          </p:val>
                                        </p:tav>
                                      </p:tavLst>
                                    </p:anim>
                                    <p:anim calcmode="lin" valueType="num">
                                      <p:cBhvr>
                                        <p:cTn id="236" dur="500" fill="hold"/>
                                        <p:tgtEl>
                                          <p:spTgt spid="21"/>
                                        </p:tgtEl>
                                        <p:attrNameLst>
                                          <p:attrName>ppt_h</p:attrName>
                                        </p:attrNameLst>
                                      </p:cBhvr>
                                      <p:tavLst>
                                        <p:tav tm="0">
                                          <p:val>
                                            <p:fltVal val="0"/>
                                          </p:val>
                                        </p:tav>
                                        <p:tav tm="100000">
                                          <p:val>
                                            <p:strVal val="#ppt_h"/>
                                          </p:val>
                                        </p:tav>
                                      </p:tavLst>
                                    </p:anim>
                                    <p:animEffect transition="in" filter="fade">
                                      <p:cBhvr>
                                        <p:cTn id="237" dur="500"/>
                                        <p:tgtEl>
                                          <p:spTgt spid="21"/>
                                        </p:tgtEl>
                                      </p:cBhvr>
                                    </p:animEffect>
                                  </p:childTnLst>
                                </p:cTn>
                              </p:par>
                            </p:childTnLst>
                          </p:cTn>
                        </p:par>
                      </p:childTnLst>
                    </p:cTn>
                  </p:par>
                  <p:par>
                    <p:cTn id="238" fill="hold">
                      <p:stCondLst>
                        <p:cond delay="indefinite"/>
                      </p:stCondLst>
                      <p:childTnLst>
                        <p:par>
                          <p:cTn id="239" fill="hold">
                            <p:stCondLst>
                              <p:cond delay="0"/>
                            </p:stCondLst>
                            <p:childTnLst>
                              <p:par>
                                <p:cTn id="240" presetID="53" presetClass="exit" presetSubtype="32" fill="hold" grpId="1" nodeType="clickEffect">
                                  <p:stCondLst>
                                    <p:cond delay="0"/>
                                  </p:stCondLst>
                                  <p:childTnLst>
                                    <p:anim calcmode="lin" valueType="num">
                                      <p:cBhvr>
                                        <p:cTn id="241" dur="500"/>
                                        <p:tgtEl>
                                          <p:spTgt spid="21"/>
                                        </p:tgtEl>
                                        <p:attrNameLst>
                                          <p:attrName>ppt_w</p:attrName>
                                        </p:attrNameLst>
                                      </p:cBhvr>
                                      <p:tavLst>
                                        <p:tav tm="0">
                                          <p:val>
                                            <p:strVal val="ppt_w"/>
                                          </p:val>
                                        </p:tav>
                                        <p:tav tm="100000">
                                          <p:val>
                                            <p:fltVal val="0"/>
                                          </p:val>
                                        </p:tav>
                                      </p:tavLst>
                                    </p:anim>
                                    <p:anim calcmode="lin" valueType="num">
                                      <p:cBhvr>
                                        <p:cTn id="242" dur="500"/>
                                        <p:tgtEl>
                                          <p:spTgt spid="21"/>
                                        </p:tgtEl>
                                        <p:attrNameLst>
                                          <p:attrName>ppt_h</p:attrName>
                                        </p:attrNameLst>
                                      </p:cBhvr>
                                      <p:tavLst>
                                        <p:tav tm="0">
                                          <p:val>
                                            <p:strVal val="ppt_h"/>
                                          </p:val>
                                        </p:tav>
                                        <p:tav tm="100000">
                                          <p:val>
                                            <p:fltVal val="0"/>
                                          </p:val>
                                        </p:tav>
                                      </p:tavLst>
                                    </p:anim>
                                    <p:animEffect transition="out" filter="fade">
                                      <p:cBhvr>
                                        <p:cTn id="243" dur="500"/>
                                        <p:tgtEl>
                                          <p:spTgt spid="21"/>
                                        </p:tgtEl>
                                      </p:cBhvr>
                                    </p:animEffect>
                                    <p:set>
                                      <p:cBhvr>
                                        <p:cTn id="244" dur="1" fill="hold">
                                          <p:stCondLst>
                                            <p:cond delay="499"/>
                                          </p:stCondLst>
                                        </p:cTn>
                                        <p:tgtEl>
                                          <p:spTgt spid="21"/>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53" presetClass="entr" presetSubtype="16" fill="hold" grpId="0" nodeType="clickEffect">
                                  <p:stCondLst>
                                    <p:cond delay="0"/>
                                  </p:stCondLst>
                                  <p:childTnLst>
                                    <p:set>
                                      <p:cBhvr>
                                        <p:cTn id="248" dur="1" fill="hold">
                                          <p:stCondLst>
                                            <p:cond delay="0"/>
                                          </p:stCondLst>
                                        </p:cTn>
                                        <p:tgtEl>
                                          <p:spTgt spid="22"/>
                                        </p:tgtEl>
                                        <p:attrNameLst>
                                          <p:attrName>style.visibility</p:attrName>
                                        </p:attrNameLst>
                                      </p:cBhvr>
                                      <p:to>
                                        <p:strVal val="visible"/>
                                      </p:to>
                                    </p:set>
                                    <p:anim calcmode="lin" valueType="num">
                                      <p:cBhvr>
                                        <p:cTn id="249" dur="500" fill="hold"/>
                                        <p:tgtEl>
                                          <p:spTgt spid="22"/>
                                        </p:tgtEl>
                                        <p:attrNameLst>
                                          <p:attrName>ppt_w</p:attrName>
                                        </p:attrNameLst>
                                      </p:cBhvr>
                                      <p:tavLst>
                                        <p:tav tm="0">
                                          <p:val>
                                            <p:fltVal val="0"/>
                                          </p:val>
                                        </p:tav>
                                        <p:tav tm="100000">
                                          <p:val>
                                            <p:strVal val="#ppt_w"/>
                                          </p:val>
                                        </p:tav>
                                      </p:tavLst>
                                    </p:anim>
                                    <p:anim calcmode="lin" valueType="num">
                                      <p:cBhvr>
                                        <p:cTn id="250" dur="500" fill="hold"/>
                                        <p:tgtEl>
                                          <p:spTgt spid="22"/>
                                        </p:tgtEl>
                                        <p:attrNameLst>
                                          <p:attrName>ppt_h</p:attrName>
                                        </p:attrNameLst>
                                      </p:cBhvr>
                                      <p:tavLst>
                                        <p:tav tm="0">
                                          <p:val>
                                            <p:fltVal val="0"/>
                                          </p:val>
                                        </p:tav>
                                        <p:tav tm="100000">
                                          <p:val>
                                            <p:strVal val="#ppt_h"/>
                                          </p:val>
                                        </p:tav>
                                      </p:tavLst>
                                    </p:anim>
                                    <p:animEffect transition="in" filter="fade">
                                      <p:cBhvr>
                                        <p:cTn id="251" dur="500"/>
                                        <p:tgtEl>
                                          <p:spTgt spid="22"/>
                                        </p:tgtEl>
                                      </p:cBhvr>
                                    </p:animEffect>
                                  </p:childTnLst>
                                </p:cTn>
                              </p:par>
                            </p:childTnLst>
                          </p:cTn>
                        </p:par>
                      </p:childTnLst>
                    </p:cTn>
                  </p:par>
                  <p:par>
                    <p:cTn id="252" fill="hold">
                      <p:stCondLst>
                        <p:cond delay="indefinite"/>
                      </p:stCondLst>
                      <p:childTnLst>
                        <p:par>
                          <p:cTn id="253" fill="hold">
                            <p:stCondLst>
                              <p:cond delay="0"/>
                            </p:stCondLst>
                            <p:childTnLst>
                              <p:par>
                                <p:cTn id="254" presetID="53" presetClass="exit" presetSubtype="32" fill="hold" grpId="1" nodeType="clickEffect">
                                  <p:stCondLst>
                                    <p:cond delay="0"/>
                                  </p:stCondLst>
                                  <p:childTnLst>
                                    <p:anim calcmode="lin" valueType="num">
                                      <p:cBhvr>
                                        <p:cTn id="255" dur="500"/>
                                        <p:tgtEl>
                                          <p:spTgt spid="22"/>
                                        </p:tgtEl>
                                        <p:attrNameLst>
                                          <p:attrName>ppt_w</p:attrName>
                                        </p:attrNameLst>
                                      </p:cBhvr>
                                      <p:tavLst>
                                        <p:tav tm="0">
                                          <p:val>
                                            <p:strVal val="ppt_w"/>
                                          </p:val>
                                        </p:tav>
                                        <p:tav tm="100000">
                                          <p:val>
                                            <p:fltVal val="0"/>
                                          </p:val>
                                        </p:tav>
                                      </p:tavLst>
                                    </p:anim>
                                    <p:anim calcmode="lin" valueType="num">
                                      <p:cBhvr>
                                        <p:cTn id="256" dur="500"/>
                                        <p:tgtEl>
                                          <p:spTgt spid="22"/>
                                        </p:tgtEl>
                                        <p:attrNameLst>
                                          <p:attrName>ppt_h</p:attrName>
                                        </p:attrNameLst>
                                      </p:cBhvr>
                                      <p:tavLst>
                                        <p:tav tm="0">
                                          <p:val>
                                            <p:strVal val="ppt_h"/>
                                          </p:val>
                                        </p:tav>
                                        <p:tav tm="100000">
                                          <p:val>
                                            <p:fltVal val="0"/>
                                          </p:val>
                                        </p:tav>
                                      </p:tavLst>
                                    </p:anim>
                                    <p:animEffect transition="out" filter="fade">
                                      <p:cBhvr>
                                        <p:cTn id="257" dur="500"/>
                                        <p:tgtEl>
                                          <p:spTgt spid="22"/>
                                        </p:tgtEl>
                                      </p:cBhvr>
                                    </p:animEffect>
                                    <p:set>
                                      <p:cBhvr>
                                        <p:cTn id="258" dur="1" fill="hold">
                                          <p:stCondLst>
                                            <p:cond delay="499"/>
                                          </p:stCondLst>
                                        </p:cTn>
                                        <p:tgtEl>
                                          <p:spTgt spid="22"/>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53" presetClass="entr" presetSubtype="16" fill="hold" grpId="0" nodeType="clickEffect">
                                  <p:stCondLst>
                                    <p:cond delay="0"/>
                                  </p:stCondLst>
                                  <p:childTnLst>
                                    <p:set>
                                      <p:cBhvr>
                                        <p:cTn id="262" dur="1" fill="hold">
                                          <p:stCondLst>
                                            <p:cond delay="0"/>
                                          </p:stCondLst>
                                        </p:cTn>
                                        <p:tgtEl>
                                          <p:spTgt spid="23"/>
                                        </p:tgtEl>
                                        <p:attrNameLst>
                                          <p:attrName>style.visibility</p:attrName>
                                        </p:attrNameLst>
                                      </p:cBhvr>
                                      <p:to>
                                        <p:strVal val="visible"/>
                                      </p:to>
                                    </p:set>
                                    <p:anim calcmode="lin" valueType="num">
                                      <p:cBhvr>
                                        <p:cTn id="263" dur="500" fill="hold"/>
                                        <p:tgtEl>
                                          <p:spTgt spid="23"/>
                                        </p:tgtEl>
                                        <p:attrNameLst>
                                          <p:attrName>ppt_w</p:attrName>
                                        </p:attrNameLst>
                                      </p:cBhvr>
                                      <p:tavLst>
                                        <p:tav tm="0">
                                          <p:val>
                                            <p:fltVal val="0"/>
                                          </p:val>
                                        </p:tav>
                                        <p:tav tm="100000">
                                          <p:val>
                                            <p:strVal val="#ppt_w"/>
                                          </p:val>
                                        </p:tav>
                                      </p:tavLst>
                                    </p:anim>
                                    <p:anim calcmode="lin" valueType="num">
                                      <p:cBhvr>
                                        <p:cTn id="264" dur="500" fill="hold"/>
                                        <p:tgtEl>
                                          <p:spTgt spid="23"/>
                                        </p:tgtEl>
                                        <p:attrNameLst>
                                          <p:attrName>ppt_h</p:attrName>
                                        </p:attrNameLst>
                                      </p:cBhvr>
                                      <p:tavLst>
                                        <p:tav tm="0">
                                          <p:val>
                                            <p:fltVal val="0"/>
                                          </p:val>
                                        </p:tav>
                                        <p:tav tm="100000">
                                          <p:val>
                                            <p:strVal val="#ppt_h"/>
                                          </p:val>
                                        </p:tav>
                                      </p:tavLst>
                                    </p:anim>
                                    <p:animEffect transition="in" filter="fade">
                                      <p:cBhvr>
                                        <p:cTn id="265" dur="500"/>
                                        <p:tgtEl>
                                          <p:spTgt spid="23"/>
                                        </p:tgtEl>
                                      </p:cBhvr>
                                    </p:animEffect>
                                  </p:childTnLst>
                                </p:cTn>
                              </p:par>
                            </p:childTnLst>
                          </p:cTn>
                        </p:par>
                      </p:childTnLst>
                    </p:cTn>
                  </p:par>
                  <p:par>
                    <p:cTn id="266" fill="hold">
                      <p:stCondLst>
                        <p:cond delay="indefinite"/>
                      </p:stCondLst>
                      <p:childTnLst>
                        <p:par>
                          <p:cTn id="267" fill="hold">
                            <p:stCondLst>
                              <p:cond delay="0"/>
                            </p:stCondLst>
                            <p:childTnLst>
                              <p:par>
                                <p:cTn id="268" presetID="53" presetClass="exit" presetSubtype="32" fill="hold" grpId="1" nodeType="clickEffect">
                                  <p:stCondLst>
                                    <p:cond delay="0"/>
                                  </p:stCondLst>
                                  <p:childTnLst>
                                    <p:anim calcmode="lin" valueType="num">
                                      <p:cBhvr>
                                        <p:cTn id="269" dur="500"/>
                                        <p:tgtEl>
                                          <p:spTgt spid="23"/>
                                        </p:tgtEl>
                                        <p:attrNameLst>
                                          <p:attrName>ppt_w</p:attrName>
                                        </p:attrNameLst>
                                      </p:cBhvr>
                                      <p:tavLst>
                                        <p:tav tm="0">
                                          <p:val>
                                            <p:strVal val="ppt_w"/>
                                          </p:val>
                                        </p:tav>
                                        <p:tav tm="100000">
                                          <p:val>
                                            <p:fltVal val="0"/>
                                          </p:val>
                                        </p:tav>
                                      </p:tavLst>
                                    </p:anim>
                                    <p:anim calcmode="lin" valueType="num">
                                      <p:cBhvr>
                                        <p:cTn id="270" dur="500"/>
                                        <p:tgtEl>
                                          <p:spTgt spid="23"/>
                                        </p:tgtEl>
                                        <p:attrNameLst>
                                          <p:attrName>ppt_h</p:attrName>
                                        </p:attrNameLst>
                                      </p:cBhvr>
                                      <p:tavLst>
                                        <p:tav tm="0">
                                          <p:val>
                                            <p:strVal val="ppt_h"/>
                                          </p:val>
                                        </p:tav>
                                        <p:tav tm="100000">
                                          <p:val>
                                            <p:fltVal val="0"/>
                                          </p:val>
                                        </p:tav>
                                      </p:tavLst>
                                    </p:anim>
                                    <p:animEffect transition="out" filter="fade">
                                      <p:cBhvr>
                                        <p:cTn id="271" dur="500"/>
                                        <p:tgtEl>
                                          <p:spTgt spid="23"/>
                                        </p:tgtEl>
                                      </p:cBhvr>
                                    </p:animEffect>
                                    <p:set>
                                      <p:cBhvr>
                                        <p:cTn id="272" dur="1" fill="hold">
                                          <p:stCondLst>
                                            <p:cond delay="499"/>
                                          </p:stCondLst>
                                        </p:cTn>
                                        <p:tgtEl>
                                          <p:spTgt spid="23"/>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53" presetClass="entr" presetSubtype="16" fill="hold" grpId="0" nodeType="clickEffect">
                                  <p:stCondLst>
                                    <p:cond delay="0"/>
                                  </p:stCondLst>
                                  <p:childTnLst>
                                    <p:set>
                                      <p:cBhvr>
                                        <p:cTn id="276" dur="1" fill="hold">
                                          <p:stCondLst>
                                            <p:cond delay="0"/>
                                          </p:stCondLst>
                                        </p:cTn>
                                        <p:tgtEl>
                                          <p:spTgt spid="24"/>
                                        </p:tgtEl>
                                        <p:attrNameLst>
                                          <p:attrName>style.visibility</p:attrName>
                                        </p:attrNameLst>
                                      </p:cBhvr>
                                      <p:to>
                                        <p:strVal val="visible"/>
                                      </p:to>
                                    </p:set>
                                    <p:anim calcmode="lin" valueType="num">
                                      <p:cBhvr>
                                        <p:cTn id="277" dur="500" fill="hold"/>
                                        <p:tgtEl>
                                          <p:spTgt spid="24"/>
                                        </p:tgtEl>
                                        <p:attrNameLst>
                                          <p:attrName>ppt_w</p:attrName>
                                        </p:attrNameLst>
                                      </p:cBhvr>
                                      <p:tavLst>
                                        <p:tav tm="0">
                                          <p:val>
                                            <p:fltVal val="0"/>
                                          </p:val>
                                        </p:tav>
                                        <p:tav tm="100000">
                                          <p:val>
                                            <p:strVal val="#ppt_w"/>
                                          </p:val>
                                        </p:tav>
                                      </p:tavLst>
                                    </p:anim>
                                    <p:anim calcmode="lin" valueType="num">
                                      <p:cBhvr>
                                        <p:cTn id="278" dur="500" fill="hold"/>
                                        <p:tgtEl>
                                          <p:spTgt spid="24"/>
                                        </p:tgtEl>
                                        <p:attrNameLst>
                                          <p:attrName>ppt_h</p:attrName>
                                        </p:attrNameLst>
                                      </p:cBhvr>
                                      <p:tavLst>
                                        <p:tav tm="0">
                                          <p:val>
                                            <p:fltVal val="0"/>
                                          </p:val>
                                        </p:tav>
                                        <p:tav tm="100000">
                                          <p:val>
                                            <p:strVal val="#ppt_h"/>
                                          </p:val>
                                        </p:tav>
                                      </p:tavLst>
                                    </p:anim>
                                    <p:animEffect transition="in" filter="fade">
                                      <p:cBhvr>
                                        <p:cTn id="279" dur="500"/>
                                        <p:tgtEl>
                                          <p:spTgt spid="24"/>
                                        </p:tgtEl>
                                      </p:cBhvr>
                                    </p:animEffect>
                                  </p:childTnLst>
                                </p:cTn>
                              </p:par>
                            </p:childTnLst>
                          </p:cTn>
                        </p:par>
                      </p:childTnLst>
                    </p:cTn>
                  </p:par>
                  <p:par>
                    <p:cTn id="280" fill="hold">
                      <p:stCondLst>
                        <p:cond delay="indefinite"/>
                      </p:stCondLst>
                      <p:childTnLst>
                        <p:par>
                          <p:cTn id="281" fill="hold">
                            <p:stCondLst>
                              <p:cond delay="0"/>
                            </p:stCondLst>
                            <p:childTnLst>
                              <p:par>
                                <p:cTn id="282" presetID="53" presetClass="exit" presetSubtype="32" fill="hold" grpId="1" nodeType="clickEffect">
                                  <p:stCondLst>
                                    <p:cond delay="0"/>
                                  </p:stCondLst>
                                  <p:childTnLst>
                                    <p:anim calcmode="lin" valueType="num">
                                      <p:cBhvr>
                                        <p:cTn id="283" dur="500"/>
                                        <p:tgtEl>
                                          <p:spTgt spid="24"/>
                                        </p:tgtEl>
                                        <p:attrNameLst>
                                          <p:attrName>ppt_w</p:attrName>
                                        </p:attrNameLst>
                                      </p:cBhvr>
                                      <p:tavLst>
                                        <p:tav tm="0">
                                          <p:val>
                                            <p:strVal val="ppt_w"/>
                                          </p:val>
                                        </p:tav>
                                        <p:tav tm="100000">
                                          <p:val>
                                            <p:fltVal val="0"/>
                                          </p:val>
                                        </p:tav>
                                      </p:tavLst>
                                    </p:anim>
                                    <p:anim calcmode="lin" valueType="num">
                                      <p:cBhvr>
                                        <p:cTn id="284" dur="500"/>
                                        <p:tgtEl>
                                          <p:spTgt spid="24"/>
                                        </p:tgtEl>
                                        <p:attrNameLst>
                                          <p:attrName>ppt_h</p:attrName>
                                        </p:attrNameLst>
                                      </p:cBhvr>
                                      <p:tavLst>
                                        <p:tav tm="0">
                                          <p:val>
                                            <p:strVal val="ppt_h"/>
                                          </p:val>
                                        </p:tav>
                                        <p:tav tm="100000">
                                          <p:val>
                                            <p:fltVal val="0"/>
                                          </p:val>
                                        </p:tav>
                                      </p:tavLst>
                                    </p:anim>
                                    <p:animEffect transition="out" filter="fade">
                                      <p:cBhvr>
                                        <p:cTn id="285" dur="500"/>
                                        <p:tgtEl>
                                          <p:spTgt spid="24"/>
                                        </p:tgtEl>
                                      </p:cBhvr>
                                    </p:animEffect>
                                    <p:set>
                                      <p:cBhvr>
                                        <p:cTn id="286" dur="1" fill="hold">
                                          <p:stCondLst>
                                            <p:cond delay="499"/>
                                          </p:stCondLst>
                                        </p:cTn>
                                        <p:tgtEl>
                                          <p:spTgt spid="24"/>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53" presetClass="entr" presetSubtype="16" fill="hold" grpId="0" nodeType="clickEffect">
                                  <p:stCondLst>
                                    <p:cond delay="0"/>
                                  </p:stCondLst>
                                  <p:childTnLst>
                                    <p:set>
                                      <p:cBhvr>
                                        <p:cTn id="290" dur="1" fill="hold">
                                          <p:stCondLst>
                                            <p:cond delay="0"/>
                                          </p:stCondLst>
                                        </p:cTn>
                                        <p:tgtEl>
                                          <p:spTgt spid="25"/>
                                        </p:tgtEl>
                                        <p:attrNameLst>
                                          <p:attrName>style.visibility</p:attrName>
                                        </p:attrNameLst>
                                      </p:cBhvr>
                                      <p:to>
                                        <p:strVal val="visible"/>
                                      </p:to>
                                    </p:set>
                                    <p:anim calcmode="lin" valueType="num">
                                      <p:cBhvr>
                                        <p:cTn id="291" dur="500" fill="hold"/>
                                        <p:tgtEl>
                                          <p:spTgt spid="25"/>
                                        </p:tgtEl>
                                        <p:attrNameLst>
                                          <p:attrName>ppt_w</p:attrName>
                                        </p:attrNameLst>
                                      </p:cBhvr>
                                      <p:tavLst>
                                        <p:tav tm="0">
                                          <p:val>
                                            <p:fltVal val="0"/>
                                          </p:val>
                                        </p:tav>
                                        <p:tav tm="100000">
                                          <p:val>
                                            <p:strVal val="#ppt_w"/>
                                          </p:val>
                                        </p:tav>
                                      </p:tavLst>
                                    </p:anim>
                                    <p:anim calcmode="lin" valueType="num">
                                      <p:cBhvr>
                                        <p:cTn id="292" dur="500" fill="hold"/>
                                        <p:tgtEl>
                                          <p:spTgt spid="25"/>
                                        </p:tgtEl>
                                        <p:attrNameLst>
                                          <p:attrName>ppt_h</p:attrName>
                                        </p:attrNameLst>
                                      </p:cBhvr>
                                      <p:tavLst>
                                        <p:tav tm="0">
                                          <p:val>
                                            <p:fltVal val="0"/>
                                          </p:val>
                                        </p:tav>
                                        <p:tav tm="100000">
                                          <p:val>
                                            <p:strVal val="#ppt_h"/>
                                          </p:val>
                                        </p:tav>
                                      </p:tavLst>
                                    </p:anim>
                                    <p:animEffect transition="in" filter="fade">
                                      <p:cBhvr>
                                        <p:cTn id="293" dur="500"/>
                                        <p:tgtEl>
                                          <p:spTgt spid="25"/>
                                        </p:tgtEl>
                                      </p:cBhvr>
                                    </p:animEffect>
                                  </p:childTnLst>
                                </p:cTn>
                              </p:par>
                            </p:childTnLst>
                          </p:cTn>
                        </p:par>
                      </p:childTnLst>
                    </p:cTn>
                  </p:par>
                  <p:par>
                    <p:cTn id="294" fill="hold">
                      <p:stCondLst>
                        <p:cond delay="indefinite"/>
                      </p:stCondLst>
                      <p:childTnLst>
                        <p:par>
                          <p:cTn id="295" fill="hold">
                            <p:stCondLst>
                              <p:cond delay="0"/>
                            </p:stCondLst>
                            <p:childTnLst>
                              <p:par>
                                <p:cTn id="296" presetID="53" presetClass="exit" presetSubtype="32" fill="hold" grpId="1" nodeType="clickEffect">
                                  <p:stCondLst>
                                    <p:cond delay="0"/>
                                  </p:stCondLst>
                                  <p:childTnLst>
                                    <p:anim calcmode="lin" valueType="num">
                                      <p:cBhvr>
                                        <p:cTn id="297" dur="500"/>
                                        <p:tgtEl>
                                          <p:spTgt spid="25"/>
                                        </p:tgtEl>
                                        <p:attrNameLst>
                                          <p:attrName>ppt_w</p:attrName>
                                        </p:attrNameLst>
                                      </p:cBhvr>
                                      <p:tavLst>
                                        <p:tav tm="0">
                                          <p:val>
                                            <p:strVal val="ppt_w"/>
                                          </p:val>
                                        </p:tav>
                                        <p:tav tm="100000">
                                          <p:val>
                                            <p:fltVal val="0"/>
                                          </p:val>
                                        </p:tav>
                                      </p:tavLst>
                                    </p:anim>
                                    <p:anim calcmode="lin" valueType="num">
                                      <p:cBhvr>
                                        <p:cTn id="298" dur="500"/>
                                        <p:tgtEl>
                                          <p:spTgt spid="25"/>
                                        </p:tgtEl>
                                        <p:attrNameLst>
                                          <p:attrName>ppt_h</p:attrName>
                                        </p:attrNameLst>
                                      </p:cBhvr>
                                      <p:tavLst>
                                        <p:tav tm="0">
                                          <p:val>
                                            <p:strVal val="ppt_h"/>
                                          </p:val>
                                        </p:tav>
                                        <p:tav tm="100000">
                                          <p:val>
                                            <p:fltVal val="0"/>
                                          </p:val>
                                        </p:tav>
                                      </p:tavLst>
                                    </p:anim>
                                    <p:animEffect transition="out" filter="fade">
                                      <p:cBhvr>
                                        <p:cTn id="299" dur="500"/>
                                        <p:tgtEl>
                                          <p:spTgt spid="25"/>
                                        </p:tgtEl>
                                      </p:cBhvr>
                                    </p:animEffect>
                                    <p:set>
                                      <p:cBhvr>
                                        <p:cTn id="300" dur="1" fill="hold">
                                          <p:stCondLst>
                                            <p:cond delay="499"/>
                                          </p:stCondLst>
                                        </p:cTn>
                                        <p:tgtEl>
                                          <p:spTgt spid="25"/>
                                        </p:tgtEl>
                                        <p:attrNameLst>
                                          <p:attrName>style.visibility</p:attrName>
                                        </p:attrNameLst>
                                      </p:cBhvr>
                                      <p:to>
                                        <p:strVal val="hidden"/>
                                      </p:to>
                                    </p:set>
                                  </p:childTnLst>
                                </p:cTn>
                              </p:par>
                            </p:childTnLst>
                          </p:cTn>
                        </p:par>
                      </p:childTnLst>
                    </p:cTn>
                  </p:par>
                  <p:par>
                    <p:cTn id="301" fill="hold">
                      <p:stCondLst>
                        <p:cond delay="indefinite"/>
                      </p:stCondLst>
                      <p:childTnLst>
                        <p:par>
                          <p:cTn id="302" fill="hold">
                            <p:stCondLst>
                              <p:cond delay="0"/>
                            </p:stCondLst>
                            <p:childTnLst>
                              <p:par>
                                <p:cTn id="303" presetID="1" presetClass="entr" presetSubtype="0" fill="hold" nodeType="clickEffect">
                                  <p:stCondLst>
                                    <p:cond delay="0"/>
                                  </p:stCondLst>
                                  <p:childTnLst>
                                    <p:set>
                                      <p:cBhvr>
                                        <p:cTn id="30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05" fill="hold">
                      <p:stCondLst>
                        <p:cond delay="indefinite"/>
                      </p:stCondLst>
                      <p:childTnLst>
                        <p:par>
                          <p:cTn id="306" fill="hold">
                            <p:stCondLst>
                              <p:cond delay="0"/>
                            </p:stCondLst>
                            <p:childTnLst>
                              <p:par>
                                <p:cTn id="307" presetID="53" presetClass="entr" presetSubtype="16" fill="hold" grpId="0" nodeType="clickEffect">
                                  <p:stCondLst>
                                    <p:cond delay="0"/>
                                  </p:stCondLst>
                                  <p:childTnLst>
                                    <p:set>
                                      <p:cBhvr>
                                        <p:cTn id="308" dur="1" fill="hold">
                                          <p:stCondLst>
                                            <p:cond delay="0"/>
                                          </p:stCondLst>
                                        </p:cTn>
                                        <p:tgtEl>
                                          <p:spTgt spid="20"/>
                                        </p:tgtEl>
                                        <p:attrNameLst>
                                          <p:attrName>style.visibility</p:attrName>
                                        </p:attrNameLst>
                                      </p:cBhvr>
                                      <p:to>
                                        <p:strVal val="visible"/>
                                      </p:to>
                                    </p:set>
                                    <p:anim calcmode="lin" valueType="num">
                                      <p:cBhvr>
                                        <p:cTn id="309" dur="500" fill="hold"/>
                                        <p:tgtEl>
                                          <p:spTgt spid="20"/>
                                        </p:tgtEl>
                                        <p:attrNameLst>
                                          <p:attrName>ppt_w</p:attrName>
                                        </p:attrNameLst>
                                      </p:cBhvr>
                                      <p:tavLst>
                                        <p:tav tm="0">
                                          <p:val>
                                            <p:fltVal val="0"/>
                                          </p:val>
                                        </p:tav>
                                        <p:tav tm="100000">
                                          <p:val>
                                            <p:strVal val="#ppt_w"/>
                                          </p:val>
                                        </p:tav>
                                      </p:tavLst>
                                    </p:anim>
                                    <p:anim calcmode="lin" valueType="num">
                                      <p:cBhvr>
                                        <p:cTn id="310" dur="500" fill="hold"/>
                                        <p:tgtEl>
                                          <p:spTgt spid="20"/>
                                        </p:tgtEl>
                                        <p:attrNameLst>
                                          <p:attrName>ppt_h</p:attrName>
                                        </p:attrNameLst>
                                      </p:cBhvr>
                                      <p:tavLst>
                                        <p:tav tm="0">
                                          <p:val>
                                            <p:fltVal val="0"/>
                                          </p:val>
                                        </p:tav>
                                        <p:tav tm="100000">
                                          <p:val>
                                            <p:strVal val="#ppt_h"/>
                                          </p:val>
                                        </p:tav>
                                      </p:tavLst>
                                    </p:anim>
                                    <p:animEffect transition="in" filter="fade">
                                      <p:cBhvr>
                                        <p:cTn id="311" dur="500"/>
                                        <p:tgtEl>
                                          <p:spTgt spid="20"/>
                                        </p:tgtEl>
                                      </p:cBhvr>
                                    </p:animEffect>
                                  </p:childTnLst>
                                </p:cTn>
                              </p:par>
                            </p:childTnLst>
                          </p:cTn>
                        </p:par>
                      </p:childTnLst>
                    </p:cTn>
                  </p:par>
                  <p:par>
                    <p:cTn id="312" fill="hold">
                      <p:stCondLst>
                        <p:cond delay="indefinite"/>
                      </p:stCondLst>
                      <p:childTnLst>
                        <p:par>
                          <p:cTn id="313" fill="hold">
                            <p:stCondLst>
                              <p:cond delay="0"/>
                            </p:stCondLst>
                            <p:childTnLst>
                              <p:par>
                                <p:cTn id="314" presetID="53" presetClass="exit" presetSubtype="32" fill="hold" grpId="1" nodeType="clickEffect">
                                  <p:stCondLst>
                                    <p:cond delay="0"/>
                                  </p:stCondLst>
                                  <p:childTnLst>
                                    <p:anim calcmode="lin" valueType="num">
                                      <p:cBhvr>
                                        <p:cTn id="315" dur="500"/>
                                        <p:tgtEl>
                                          <p:spTgt spid="20"/>
                                        </p:tgtEl>
                                        <p:attrNameLst>
                                          <p:attrName>ppt_w</p:attrName>
                                        </p:attrNameLst>
                                      </p:cBhvr>
                                      <p:tavLst>
                                        <p:tav tm="0">
                                          <p:val>
                                            <p:strVal val="ppt_w"/>
                                          </p:val>
                                        </p:tav>
                                        <p:tav tm="100000">
                                          <p:val>
                                            <p:fltVal val="0"/>
                                          </p:val>
                                        </p:tav>
                                      </p:tavLst>
                                    </p:anim>
                                    <p:anim calcmode="lin" valueType="num">
                                      <p:cBhvr>
                                        <p:cTn id="316" dur="500"/>
                                        <p:tgtEl>
                                          <p:spTgt spid="20"/>
                                        </p:tgtEl>
                                        <p:attrNameLst>
                                          <p:attrName>ppt_h</p:attrName>
                                        </p:attrNameLst>
                                      </p:cBhvr>
                                      <p:tavLst>
                                        <p:tav tm="0">
                                          <p:val>
                                            <p:strVal val="ppt_h"/>
                                          </p:val>
                                        </p:tav>
                                        <p:tav tm="100000">
                                          <p:val>
                                            <p:fltVal val="0"/>
                                          </p:val>
                                        </p:tav>
                                      </p:tavLst>
                                    </p:anim>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childTnLst>
                          </p:cTn>
                        </p:par>
                      </p:childTnLst>
                    </p:cTn>
                  </p:par>
                  <p:par>
                    <p:cTn id="319" fill="hold">
                      <p:stCondLst>
                        <p:cond delay="indefinite"/>
                      </p:stCondLst>
                      <p:childTnLst>
                        <p:par>
                          <p:cTn id="320" fill="hold">
                            <p:stCondLst>
                              <p:cond delay="0"/>
                            </p:stCondLst>
                            <p:childTnLst>
                              <p:par>
                                <p:cTn id="321" presetID="53" presetClass="entr" presetSubtype="16" fill="hold" grpId="0" nodeType="clickEffect">
                                  <p:stCondLst>
                                    <p:cond delay="0"/>
                                  </p:stCondLst>
                                  <p:childTnLst>
                                    <p:set>
                                      <p:cBhvr>
                                        <p:cTn id="322" dur="1" fill="hold">
                                          <p:stCondLst>
                                            <p:cond delay="0"/>
                                          </p:stCondLst>
                                        </p:cTn>
                                        <p:tgtEl>
                                          <p:spTgt spid="16"/>
                                        </p:tgtEl>
                                        <p:attrNameLst>
                                          <p:attrName>style.visibility</p:attrName>
                                        </p:attrNameLst>
                                      </p:cBhvr>
                                      <p:to>
                                        <p:strVal val="visible"/>
                                      </p:to>
                                    </p:set>
                                    <p:anim calcmode="lin" valueType="num">
                                      <p:cBhvr>
                                        <p:cTn id="323" dur="500" fill="hold"/>
                                        <p:tgtEl>
                                          <p:spTgt spid="16"/>
                                        </p:tgtEl>
                                        <p:attrNameLst>
                                          <p:attrName>ppt_w</p:attrName>
                                        </p:attrNameLst>
                                      </p:cBhvr>
                                      <p:tavLst>
                                        <p:tav tm="0">
                                          <p:val>
                                            <p:fltVal val="0"/>
                                          </p:val>
                                        </p:tav>
                                        <p:tav tm="100000">
                                          <p:val>
                                            <p:strVal val="#ppt_w"/>
                                          </p:val>
                                        </p:tav>
                                      </p:tavLst>
                                    </p:anim>
                                    <p:anim calcmode="lin" valueType="num">
                                      <p:cBhvr>
                                        <p:cTn id="324" dur="500" fill="hold"/>
                                        <p:tgtEl>
                                          <p:spTgt spid="16"/>
                                        </p:tgtEl>
                                        <p:attrNameLst>
                                          <p:attrName>ppt_h</p:attrName>
                                        </p:attrNameLst>
                                      </p:cBhvr>
                                      <p:tavLst>
                                        <p:tav tm="0">
                                          <p:val>
                                            <p:fltVal val="0"/>
                                          </p:val>
                                        </p:tav>
                                        <p:tav tm="100000">
                                          <p:val>
                                            <p:strVal val="#ppt_h"/>
                                          </p:val>
                                        </p:tav>
                                      </p:tavLst>
                                    </p:anim>
                                    <p:animEffect transition="in" filter="fade">
                                      <p:cBhvr>
                                        <p:cTn id="325" dur="500"/>
                                        <p:tgtEl>
                                          <p:spTgt spid="16"/>
                                        </p:tgtEl>
                                      </p:cBhvr>
                                    </p:animEffect>
                                  </p:childTnLst>
                                </p:cTn>
                              </p:par>
                            </p:childTnLst>
                          </p:cTn>
                        </p:par>
                      </p:childTnLst>
                    </p:cTn>
                  </p:par>
                  <p:par>
                    <p:cTn id="326" fill="hold">
                      <p:stCondLst>
                        <p:cond delay="indefinite"/>
                      </p:stCondLst>
                      <p:childTnLst>
                        <p:par>
                          <p:cTn id="327" fill="hold">
                            <p:stCondLst>
                              <p:cond delay="0"/>
                            </p:stCondLst>
                            <p:childTnLst>
                              <p:par>
                                <p:cTn id="328" presetID="53" presetClass="exit" presetSubtype="32" fill="hold" grpId="1" nodeType="clickEffect">
                                  <p:stCondLst>
                                    <p:cond delay="0"/>
                                  </p:stCondLst>
                                  <p:childTnLst>
                                    <p:anim calcmode="lin" valueType="num">
                                      <p:cBhvr>
                                        <p:cTn id="329" dur="500"/>
                                        <p:tgtEl>
                                          <p:spTgt spid="16"/>
                                        </p:tgtEl>
                                        <p:attrNameLst>
                                          <p:attrName>ppt_w</p:attrName>
                                        </p:attrNameLst>
                                      </p:cBhvr>
                                      <p:tavLst>
                                        <p:tav tm="0">
                                          <p:val>
                                            <p:strVal val="ppt_w"/>
                                          </p:val>
                                        </p:tav>
                                        <p:tav tm="100000">
                                          <p:val>
                                            <p:fltVal val="0"/>
                                          </p:val>
                                        </p:tav>
                                      </p:tavLst>
                                    </p:anim>
                                    <p:anim calcmode="lin" valueType="num">
                                      <p:cBhvr>
                                        <p:cTn id="330" dur="500"/>
                                        <p:tgtEl>
                                          <p:spTgt spid="16"/>
                                        </p:tgtEl>
                                        <p:attrNameLst>
                                          <p:attrName>ppt_h</p:attrName>
                                        </p:attrNameLst>
                                      </p:cBhvr>
                                      <p:tavLst>
                                        <p:tav tm="0">
                                          <p:val>
                                            <p:strVal val="ppt_h"/>
                                          </p:val>
                                        </p:tav>
                                        <p:tav tm="100000">
                                          <p:val>
                                            <p:fltVal val="0"/>
                                          </p:val>
                                        </p:tav>
                                      </p:tavLst>
                                    </p:anim>
                                    <p:animEffect transition="out" filter="fade">
                                      <p:cBhvr>
                                        <p:cTn id="331" dur="500"/>
                                        <p:tgtEl>
                                          <p:spTgt spid="16"/>
                                        </p:tgtEl>
                                      </p:cBhvr>
                                    </p:animEffect>
                                    <p:set>
                                      <p:cBhvr>
                                        <p:cTn id="332" dur="1" fill="hold">
                                          <p:stCondLst>
                                            <p:cond delay="499"/>
                                          </p:stCondLst>
                                        </p:cTn>
                                        <p:tgtEl>
                                          <p:spTgt spid="16"/>
                                        </p:tgtEl>
                                        <p:attrNameLst>
                                          <p:attrName>style.visibility</p:attrName>
                                        </p:attrNameLst>
                                      </p:cBhvr>
                                      <p:to>
                                        <p:strVal val="hidden"/>
                                      </p:to>
                                    </p:set>
                                  </p:childTnLst>
                                </p:cTn>
                              </p:par>
                            </p:childTnLst>
                          </p:cTn>
                        </p:par>
                      </p:childTnLst>
                    </p:cTn>
                  </p:par>
                  <p:par>
                    <p:cTn id="333" fill="hold">
                      <p:stCondLst>
                        <p:cond delay="indefinite"/>
                      </p:stCondLst>
                      <p:childTnLst>
                        <p:par>
                          <p:cTn id="334" fill="hold">
                            <p:stCondLst>
                              <p:cond delay="0"/>
                            </p:stCondLst>
                            <p:childTnLst>
                              <p:par>
                                <p:cTn id="335" presetID="53" presetClass="entr" presetSubtype="16" fill="hold" grpId="0" nodeType="clickEffect">
                                  <p:stCondLst>
                                    <p:cond delay="0"/>
                                  </p:stCondLst>
                                  <p:childTnLst>
                                    <p:set>
                                      <p:cBhvr>
                                        <p:cTn id="336" dur="1" fill="hold">
                                          <p:stCondLst>
                                            <p:cond delay="0"/>
                                          </p:stCondLst>
                                        </p:cTn>
                                        <p:tgtEl>
                                          <p:spTgt spid="19"/>
                                        </p:tgtEl>
                                        <p:attrNameLst>
                                          <p:attrName>style.visibility</p:attrName>
                                        </p:attrNameLst>
                                      </p:cBhvr>
                                      <p:to>
                                        <p:strVal val="visible"/>
                                      </p:to>
                                    </p:set>
                                    <p:anim calcmode="lin" valueType="num">
                                      <p:cBhvr>
                                        <p:cTn id="337" dur="500" fill="hold"/>
                                        <p:tgtEl>
                                          <p:spTgt spid="19"/>
                                        </p:tgtEl>
                                        <p:attrNameLst>
                                          <p:attrName>ppt_w</p:attrName>
                                        </p:attrNameLst>
                                      </p:cBhvr>
                                      <p:tavLst>
                                        <p:tav tm="0">
                                          <p:val>
                                            <p:fltVal val="0"/>
                                          </p:val>
                                        </p:tav>
                                        <p:tav tm="100000">
                                          <p:val>
                                            <p:strVal val="#ppt_w"/>
                                          </p:val>
                                        </p:tav>
                                      </p:tavLst>
                                    </p:anim>
                                    <p:anim calcmode="lin" valueType="num">
                                      <p:cBhvr>
                                        <p:cTn id="338" dur="500" fill="hold"/>
                                        <p:tgtEl>
                                          <p:spTgt spid="19"/>
                                        </p:tgtEl>
                                        <p:attrNameLst>
                                          <p:attrName>ppt_h</p:attrName>
                                        </p:attrNameLst>
                                      </p:cBhvr>
                                      <p:tavLst>
                                        <p:tav tm="0">
                                          <p:val>
                                            <p:fltVal val="0"/>
                                          </p:val>
                                        </p:tav>
                                        <p:tav tm="100000">
                                          <p:val>
                                            <p:strVal val="#ppt_h"/>
                                          </p:val>
                                        </p:tav>
                                      </p:tavLst>
                                    </p:anim>
                                    <p:animEffect transition="in" filter="fade">
                                      <p:cBhvr>
                                        <p:cTn id="339" dur="500"/>
                                        <p:tgtEl>
                                          <p:spTgt spid="19"/>
                                        </p:tgtEl>
                                      </p:cBhvr>
                                    </p:animEffect>
                                  </p:childTnLst>
                                </p:cTn>
                              </p:par>
                            </p:childTnLst>
                          </p:cTn>
                        </p:par>
                      </p:childTnLst>
                    </p:cTn>
                  </p:par>
                  <p:par>
                    <p:cTn id="340" fill="hold">
                      <p:stCondLst>
                        <p:cond delay="indefinite"/>
                      </p:stCondLst>
                      <p:childTnLst>
                        <p:par>
                          <p:cTn id="341" fill="hold">
                            <p:stCondLst>
                              <p:cond delay="0"/>
                            </p:stCondLst>
                            <p:childTnLst>
                              <p:par>
                                <p:cTn id="342" presetID="53" presetClass="exit" presetSubtype="32" fill="hold" grpId="1" nodeType="clickEffect">
                                  <p:stCondLst>
                                    <p:cond delay="0"/>
                                  </p:stCondLst>
                                  <p:childTnLst>
                                    <p:anim calcmode="lin" valueType="num">
                                      <p:cBhvr>
                                        <p:cTn id="343" dur="500"/>
                                        <p:tgtEl>
                                          <p:spTgt spid="19"/>
                                        </p:tgtEl>
                                        <p:attrNameLst>
                                          <p:attrName>ppt_w</p:attrName>
                                        </p:attrNameLst>
                                      </p:cBhvr>
                                      <p:tavLst>
                                        <p:tav tm="0">
                                          <p:val>
                                            <p:strVal val="ppt_w"/>
                                          </p:val>
                                        </p:tav>
                                        <p:tav tm="100000">
                                          <p:val>
                                            <p:fltVal val="0"/>
                                          </p:val>
                                        </p:tav>
                                      </p:tavLst>
                                    </p:anim>
                                    <p:anim calcmode="lin" valueType="num">
                                      <p:cBhvr>
                                        <p:cTn id="344" dur="500"/>
                                        <p:tgtEl>
                                          <p:spTgt spid="19"/>
                                        </p:tgtEl>
                                        <p:attrNameLst>
                                          <p:attrName>ppt_h</p:attrName>
                                        </p:attrNameLst>
                                      </p:cBhvr>
                                      <p:tavLst>
                                        <p:tav tm="0">
                                          <p:val>
                                            <p:strVal val="ppt_h"/>
                                          </p:val>
                                        </p:tav>
                                        <p:tav tm="100000">
                                          <p:val>
                                            <p:fltVal val="0"/>
                                          </p:val>
                                        </p:tav>
                                      </p:tavLst>
                                    </p:anim>
                                    <p:animEffect transition="out" filter="fade">
                                      <p:cBhvr>
                                        <p:cTn id="345" dur="500"/>
                                        <p:tgtEl>
                                          <p:spTgt spid="19"/>
                                        </p:tgtEl>
                                      </p:cBhvr>
                                    </p:animEffect>
                                    <p:set>
                                      <p:cBhvr>
                                        <p:cTn id="346" dur="1" fill="hold">
                                          <p:stCondLst>
                                            <p:cond delay="499"/>
                                          </p:stCondLst>
                                        </p:cTn>
                                        <p:tgtEl>
                                          <p:spTgt spid="19"/>
                                        </p:tgtEl>
                                        <p:attrNameLst>
                                          <p:attrName>style.visibility</p:attrName>
                                        </p:attrNameLst>
                                      </p:cBhvr>
                                      <p:to>
                                        <p:strVal val="hidden"/>
                                      </p:to>
                                    </p:set>
                                  </p:childTnLst>
                                </p:cTn>
                              </p:par>
                            </p:childTnLst>
                          </p:cTn>
                        </p:par>
                      </p:childTnLst>
                    </p:cTn>
                  </p:par>
                  <p:par>
                    <p:cTn id="347" fill="hold">
                      <p:stCondLst>
                        <p:cond delay="indefinite"/>
                      </p:stCondLst>
                      <p:childTnLst>
                        <p:par>
                          <p:cTn id="348" fill="hold">
                            <p:stCondLst>
                              <p:cond delay="0"/>
                            </p:stCondLst>
                            <p:childTnLst>
                              <p:par>
                                <p:cTn id="349" presetID="53" presetClass="entr" presetSubtype="16" fill="hold" grpId="0" nodeType="clickEffect">
                                  <p:stCondLst>
                                    <p:cond delay="0"/>
                                  </p:stCondLst>
                                  <p:childTnLst>
                                    <p:set>
                                      <p:cBhvr>
                                        <p:cTn id="350" dur="1" fill="hold">
                                          <p:stCondLst>
                                            <p:cond delay="0"/>
                                          </p:stCondLst>
                                        </p:cTn>
                                        <p:tgtEl>
                                          <p:spTgt spid="18"/>
                                        </p:tgtEl>
                                        <p:attrNameLst>
                                          <p:attrName>style.visibility</p:attrName>
                                        </p:attrNameLst>
                                      </p:cBhvr>
                                      <p:to>
                                        <p:strVal val="visible"/>
                                      </p:to>
                                    </p:set>
                                    <p:anim calcmode="lin" valueType="num">
                                      <p:cBhvr>
                                        <p:cTn id="351" dur="500" fill="hold"/>
                                        <p:tgtEl>
                                          <p:spTgt spid="18"/>
                                        </p:tgtEl>
                                        <p:attrNameLst>
                                          <p:attrName>ppt_w</p:attrName>
                                        </p:attrNameLst>
                                      </p:cBhvr>
                                      <p:tavLst>
                                        <p:tav tm="0">
                                          <p:val>
                                            <p:fltVal val="0"/>
                                          </p:val>
                                        </p:tav>
                                        <p:tav tm="100000">
                                          <p:val>
                                            <p:strVal val="#ppt_w"/>
                                          </p:val>
                                        </p:tav>
                                      </p:tavLst>
                                    </p:anim>
                                    <p:anim calcmode="lin" valueType="num">
                                      <p:cBhvr>
                                        <p:cTn id="352" dur="500" fill="hold"/>
                                        <p:tgtEl>
                                          <p:spTgt spid="18"/>
                                        </p:tgtEl>
                                        <p:attrNameLst>
                                          <p:attrName>ppt_h</p:attrName>
                                        </p:attrNameLst>
                                      </p:cBhvr>
                                      <p:tavLst>
                                        <p:tav tm="0">
                                          <p:val>
                                            <p:fltVal val="0"/>
                                          </p:val>
                                        </p:tav>
                                        <p:tav tm="100000">
                                          <p:val>
                                            <p:strVal val="#ppt_h"/>
                                          </p:val>
                                        </p:tav>
                                      </p:tavLst>
                                    </p:anim>
                                    <p:animEffect transition="in" filter="fade">
                                      <p:cBhvr>
                                        <p:cTn id="353" dur="500"/>
                                        <p:tgtEl>
                                          <p:spTgt spid="18"/>
                                        </p:tgtEl>
                                      </p:cBhvr>
                                    </p:animEffect>
                                  </p:childTnLst>
                                </p:cTn>
                              </p:par>
                            </p:childTnLst>
                          </p:cTn>
                        </p:par>
                      </p:childTnLst>
                    </p:cTn>
                  </p:par>
                  <p:par>
                    <p:cTn id="354" fill="hold">
                      <p:stCondLst>
                        <p:cond delay="indefinite"/>
                      </p:stCondLst>
                      <p:childTnLst>
                        <p:par>
                          <p:cTn id="355" fill="hold">
                            <p:stCondLst>
                              <p:cond delay="0"/>
                            </p:stCondLst>
                            <p:childTnLst>
                              <p:par>
                                <p:cTn id="356" presetID="53" presetClass="exit" presetSubtype="32" fill="hold" grpId="1" nodeType="clickEffect">
                                  <p:stCondLst>
                                    <p:cond delay="0"/>
                                  </p:stCondLst>
                                  <p:childTnLst>
                                    <p:anim calcmode="lin" valueType="num">
                                      <p:cBhvr>
                                        <p:cTn id="357" dur="500"/>
                                        <p:tgtEl>
                                          <p:spTgt spid="18"/>
                                        </p:tgtEl>
                                        <p:attrNameLst>
                                          <p:attrName>ppt_w</p:attrName>
                                        </p:attrNameLst>
                                      </p:cBhvr>
                                      <p:tavLst>
                                        <p:tav tm="0">
                                          <p:val>
                                            <p:strVal val="ppt_w"/>
                                          </p:val>
                                        </p:tav>
                                        <p:tav tm="100000">
                                          <p:val>
                                            <p:fltVal val="0"/>
                                          </p:val>
                                        </p:tav>
                                      </p:tavLst>
                                    </p:anim>
                                    <p:anim calcmode="lin" valueType="num">
                                      <p:cBhvr>
                                        <p:cTn id="358" dur="500"/>
                                        <p:tgtEl>
                                          <p:spTgt spid="18"/>
                                        </p:tgtEl>
                                        <p:attrNameLst>
                                          <p:attrName>ppt_h</p:attrName>
                                        </p:attrNameLst>
                                      </p:cBhvr>
                                      <p:tavLst>
                                        <p:tav tm="0">
                                          <p:val>
                                            <p:strVal val="ppt_h"/>
                                          </p:val>
                                        </p:tav>
                                        <p:tav tm="100000">
                                          <p:val>
                                            <p:fltVal val="0"/>
                                          </p:val>
                                        </p:tav>
                                      </p:tavLst>
                                    </p:anim>
                                    <p:animEffect transition="out" filter="fade">
                                      <p:cBhvr>
                                        <p:cTn id="359" dur="500"/>
                                        <p:tgtEl>
                                          <p:spTgt spid="18"/>
                                        </p:tgtEl>
                                      </p:cBhvr>
                                    </p:animEffect>
                                    <p:set>
                                      <p:cBhvr>
                                        <p:cTn id="36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19" grpId="0" animBg="1"/>
      <p:bldP spid="19" grpId="1" animBg="1"/>
      <p:bldP spid="18" grpId="0" animBg="1"/>
      <p:bldP spid="18" grpId="1" animBg="1"/>
      <p:bldP spid="16" grpId="0" animBg="1"/>
      <p:bldP spid="16" grpId="1" animBg="1"/>
      <p:bldP spid="20" grpId="0" animBg="1"/>
      <p:bldP spid="20" grpId="1"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555641"/>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2:44-47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43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Everyone kept feeling a sense of awe; and many wonders and signs were taking place through 	the apostles.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all those who had believed were together and had all things in common;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selling their property and possessions and were sharing them with all, as 	anyone might have need.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Day by day continuing with one mind in the temple, and breaking bread from house to house, 	they were taking their meals together with gladness and sincerity of heart,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praising God and having favor with all the people. And the Lord was adding to their number 	day by day those who were being saved.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Apostolic power: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4:33; 5:12; 8:18-19</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Sense of awe, wonders, signs: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Fear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Wonders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the effect on the mind;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Signs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God 			was showing the people the way.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The members of the church took care of each other selling their property: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4:32-35</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God was adding the saved to their number day by day: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4:4</a:t>
            </a:r>
          </a:p>
        </p:txBody>
      </p:sp>
      <p:sp>
        <p:nvSpPr>
          <p:cNvPr id="3" name="TextBox 2"/>
          <p:cNvSpPr txBox="1"/>
          <p:nvPr/>
        </p:nvSpPr>
        <p:spPr>
          <a:xfrm>
            <a:off x="1" y="39176"/>
            <a:ext cx="12192000" cy="387798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4:33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with great power the apostles were giving witness to the resurrection of the Lord Jesus, 	and abundant grace was upon them all.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5:12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the hands of the apostles many signs and wonders were taking place among the 	people; and they were all with one accord in Solomon's portico.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39176"/>
            <a:ext cx="12192000" cy="387798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8:18-19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when Simon saw that the Spirit was bestowed through the laying on of the apostles' 	hands, he offered them money,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saying, "Give this authority to me as well, so that everyone on whom I lay my hands may 	receive the Holy Spirit.“</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39176"/>
            <a:ext cx="12192000" cy="535531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4:32-35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 congregation of those who believed were of one heart and soul; and not one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of them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claimed that anything belonging to him was his own; but all things were common property to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with great power the apostles were giving witness to the resurrection of the Lord Jesus, 	and abundant grace was upon them all.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there was not a needy person among them, for all who were owners of land or houses 	would sell them and bring the proceeds of the sales,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lay them at the apostles' feet; and they would be distributed to each, as any had need.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3944986"/>
            <a:ext cx="12192000" cy="193899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Acts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4:4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many of those who had heard the message believed; and the number of the men came to 	be about five thousand</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66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6"/>
                                        </p:tgtEl>
                                        <p:attrNameLst>
                                          <p:attrName>ppt_w</p:attrName>
                                        </p:attrNameLst>
                                      </p:cBhvr>
                                      <p:tavLst>
                                        <p:tav tm="0">
                                          <p:val>
                                            <p:strVal val="ppt_w"/>
                                          </p:val>
                                        </p:tav>
                                        <p:tav tm="100000">
                                          <p:val>
                                            <p:fltVal val="0"/>
                                          </p:val>
                                        </p:tav>
                                      </p:tavLst>
                                    </p:anim>
                                    <p:anim calcmode="lin" valueType="num">
                                      <p:cBhvr>
                                        <p:cTn id="72" dur="500"/>
                                        <p:tgtEl>
                                          <p:spTgt spid="6"/>
                                        </p:tgtEl>
                                        <p:attrNameLst>
                                          <p:attrName>ppt_h</p:attrName>
                                        </p:attrNameLst>
                                      </p:cBhvr>
                                      <p:tavLst>
                                        <p:tav tm="0">
                                          <p:val>
                                            <p:strVal val="ppt_h"/>
                                          </p:val>
                                        </p:tav>
                                        <p:tav tm="100000">
                                          <p:val>
                                            <p:fltVal val="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4317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ours of the Jewish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3175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val 1"/>
          <p:cNvSpPr/>
          <p:nvPr/>
        </p:nvSpPr>
        <p:spPr>
          <a:xfrm>
            <a:off x="0" y="3434433"/>
            <a:ext cx="5386788" cy="342356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APOSTLOLIC WITNESSES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Stay in Jerusalem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Power from on high</a:t>
            </a:r>
          </a:p>
        </p:txBody>
      </p:sp>
      <p:sp>
        <p:nvSpPr>
          <p:cNvPr id="4" name="Arrow: Curved Down 3"/>
          <p:cNvSpPr/>
          <p:nvPr/>
        </p:nvSpPr>
        <p:spPr>
          <a:xfrm flipH="1">
            <a:off x="3350487" y="4161732"/>
            <a:ext cx="5178055" cy="1936307"/>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You will receive </a:t>
            </a:r>
            <a:r>
              <a:rPr kumimoji="0" lang="en-US" sz="24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Power</a:t>
            </a: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when the </a:t>
            </a:r>
            <a:r>
              <a:rPr kumimoji="0" lang="en-US" sz="24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Holy Spirit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is come upon you</a:t>
            </a:r>
          </a:p>
        </p:txBody>
      </p:sp>
      <p:sp>
        <p:nvSpPr>
          <p:cNvPr id="3" name="TextBox 2"/>
          <p:cNvSpPr txBox="1"/>
          <p:nvPr/>
        </p:nvSpPr>
        <p:spPr>
          <a:xfrm>
            <a:off x="0" y="18113"/>
            <a:ext cx="12192000" cy="3046988"/>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24:46-49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said to them, "Thus it is written, that the Christ would suffer and rise again from the 	dead the third day,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repentance for forgiveness of sins would be proclaimed in His name to all the nations, 	beginning from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Jerusalem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are witnesses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these things.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behold, I am sending forth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promise of My Father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upon you; but you are to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stay in the 	city until you are clothed with power from on high.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p:cNvSpPr txBox="1"/>
          <p:nvPr/>
        </p:nvSpPr>
        <p:spPr>
          <a:xfrm>
            <a:off x="0" y="0"/>
            <a:ext cx="12192000" cy="3416320"/>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1:4-5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Gathering them together,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commanded them not to leave Jerusalem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to wait for what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Father had promised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"Which,"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He said,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"you heard of from 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John baptized with water, but you will be baptized with the Holy Spirit not many days from 	now."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you will receive power when the Holy Spirit has come upon you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you shall be My 	witnesses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both in Jerusalem, and in all Judea and Samaria, and even to the remotest part of 	the earth." </a:t>
            </a:r>
          </a:p>
        </p:txBody>
      </p:sp>
      <p:sp>
        <p:nvSpPr>
          <p:cNvPr id="6" name="TextBox 5"/>
          <p:cNvSpPr txBox="1"/>
          <p:nvPr/>
        </p:nvSpPr>
        <p:spPr>
          <a:xfrm>
            <a:off x="0" y="0"/>
            <a:ext cx="12192000" cy="1569660"/>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15:26-27 (ASV)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when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Comforter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come, whom I will send unto you from the Father,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even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Spirit of 	truth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which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proceedeth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the Father,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he shall bear witness of me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ye also bear witness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because ye have been with me from the beginning. </a:t>
            </a:r>
          </a:p>
        </p:txBody>
      </p:sp>
      <p:cxnSp>
        <p:nvCxnSpPr>
          <p:cNvPr id="8" name="Straight Arrow Connector 7"/>
          <p:cNvCxnSpPr/>
          <p:nvPr/>
        </p:nvCxnSpPr>
        <p:spPr>
          <a:xfrm flipH="1">
            <a:off x="3262745" y="1084521"/>
            <a:ext cx="2833255" cy="50980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105247" y="1456660"/>
            <a:ext cx="435934" cy="232853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6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2" presetClass="entr" presetSubtype="3"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1+#ppt_w/2"/>
                                          </p:val>
                                        </p:tav>
                                        <p:tav tm="100000">
                                          <p:val>
                                            <p:strVal val="#ppt_x"/>
                                          </p:val>
                                        </p:tav>
                                      </p:tavLst>
                                    </p:anim>
                                    <p:anim calcmode="lin" valueType="num">
                                      <p:cBhvr additive="base">
                                        <p:cTn id="3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ppt_x"/>
                                          </p:val>
                                        </p:tav>
                                        <p:tav tm="100000">
                                          <p:val>
                                            <p:strVal val="#ppt_x"/>
                                          </p:val>
                                        </p:tav>
                                      </p:tavLst>
                                    </p:anim>
                                    <p:anim calcmode="lin" valueType="num">
                                      <p:cBhvr additive="base">
                                        <p:cTn id="5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ppt_x"/>
                                          </p:val>
                                        </p:tav>
                                        <p:tav tm="100000">
                                          <p:val>
                                            <p:strVal val="#ppt_x"/>
                                          </p:val>
                                        </p:tav>
                                      </p:tavLst>
                                    </p:anim>
                                    <p:anim calcmode="lin" valueType="num">
                                      <p:cBhvr additive="base">
                                        <p:cTn id="6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5" grpId="0" animBg="1"/>
      <p:bldP spid="5" grpId="1" animBg="1"/>
      <p:bldP spid="6" grpId="0" animBg="1"/>
      <p:bldP spid="6"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381"/>
            <a:ext cx="12192000" cy="4448706"/>
          </a:xfrm>
          <a:prstGeom prst="rect">
            <a:avLst/>
          </a:prstGeom>
        </p:spPr>
      </p:pic>
      <p:sp>
        <p:nvSpPr>
          <p:cNvPr id="5" name="TextBox 4"/>
          <p:cNvSpPr txBox="1"/>
          <p:nvPr/>
        </p:nvSpPr>
        <p:spPr>
          <a:xfrm>
            <a:off x="0" y="1936818"/>
            <a:ext cx="12192000" cy="2539157"/>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Leviticus 23:15-16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shall also count for yourselves from the day after the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sabbath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the day when you 	brought in the sheaf of the wave offering;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there shall be seven complete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sabbaths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'You shall count fifty days to the day after the seventh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sabbath</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then you shall present a new 	grain offering to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4739642"/>
            <a:ext cx="12192000" cy="1661993"/>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 count is started the day after the Days of unleavened bread (Sunday).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Then 7 complete Sabbaths are counted (49 days).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The day after the 49</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day, 50</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day (Sunday), is the day of Pentecost: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77311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5"/>
                                        </p:tgtEl>
                                        <p:attrNameLst>
                                          <p:attrName>ppt_w</p:attrName>
                                        </p:attrNameLst>
                                      </p:cBhvr>
                                      <p:tavLst>
                                        <p:tav tm="0">
                                          <p:val>
                                            <p:strVal val="ppt_w"/>
                                          </p:val>
                                        </p:tav>
                                        <p:tav tm="100000">
                                          <p:val>
                                            <p:fltVal val="0"/>
                                          </p:val>
                                        </p:tav>
                                      </p:tavLst>
                                    </p:anim>
                                    <p:anim calcmode="lin" valueType="num">
                                      <p:cBhvr>
                                        <p:cTn id="23" dur="500"/>
                                        <p:tgtEl>
                                          <p:spTgt spid="5"/>
                                        </p:tgtEl>
                                        <p:attrNameLst>
                                          <p:attrName>ppt_h</p:attrName>
                                        </p:attrNameLst>
                                      </p:cBhvr>
                                      <p:tavLst>
                                        <p:tav tm="0">
                                          <p:val>
                                            <p:strVal val="ppt_h"/>
                                          </p:val>
                                        </p:tav>
                                        <p:tav tm="100000">
                                          <p:val>
                                            <p:fltVal val="0"/>
                                          </p:val>
                                        </p:tav>
                                      </p:tavLst>
                                    </p:anim>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0" y="0"/>
            <a:ext cx="8717797" cy="6858000"/>
            <a:chOff x="0" y="0"/>
            <a:chExt cx="8717797" cy="6858000"/>
          </a:xfrm>
        </p:grpSpPr>
        <p:pic>
          <p:nvPicPr>
            <p:cNvPr id="4" name="Picture 3"/>
            <p:cNvPicPr>
              <a:picLocks noChangeAspect="1"/>
            </p:cNvPicPr>
            <p:nvPr/>
          </p:nvPicPr>
          <p:blipFill>
            <a:blip r:embed="rId3"/>
            <a:stretch>
              <a:fillRect/>
            </a:stretch>
          </p:blipFill>
          <p:spPr>
            <a:xfrm>
              <a:off x="0" y="0"/>
              <a:ext cx="8717797" cy="6858000"/>
            </a:xfrm>
            <a:prstGeom prst="rect">
              <a:avLst/>
            </a:prstGeom>
          </p:spPr>
        </p:pic>
        <p:sp>
          <p:nvSpPr>
            <p:cNvPr id="5" name="Oval 4"/>
            <p:cNvSpPr/>
            <p:nvPr/>
          </p:nvSpPr>
          <p:spPr>
            <a:xfrm>
              <a:off x="6024880" y="3027680"/>
              <a:ext cx="629920" cy="401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4856480" y="3108960"/>
              <a:ext cx="629920" cy="401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4856480" y="3606800"/>
              <a:ext cx="629920" cy="401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p:cNvGrpSpPr/>
          <p:nvPr/>
        </p:nvGrpSpPr>
        <p:grpSpPr>
          <a:xfrm>
            <a:off x="-10635" y="-63798"/>
            <a:ext cx="10160000" cy="6858000"/>
            <a:chOff x="21264" y="-63798"/>
            <a:chExt cx="10160000" cy="6858000"/>
          </a:xfrm>
        </p:grpSpPr>
        <p:pic>
          <p:nvPicPr>
            <p:cNvPr id="2" name="Picture 1"/>
            <p:cNvPicPr>
              <a:picLocks noChangeAspect="1"/>
            </p:cNvPicPr>
            <p:nvPr/>
          </p:nvPicPr>
          <p:blipFill rotWithShape="1">
            <a:blip r:embed="rId4"/>
            <a:srcRect l="1193" r="3294"/>
            <a:stretch/>
          </p:blipFill>
          <p:spPr>
            <a:xfrm>
              <a:off x="21264" y="-63798"/>
              <a:ext cx="10160000" cy="6858000"/>
            </a:xfrm>
            <a:prstGeom prst="rect">
              <a:avLst/>
            </a:prstGeom>
          </p:spPr>
        </p:pic>
        <p:sp>
          <p:nvSpPr>
            <p:cNvPr id="9" name="Oval 8"/>
            <p:cNvSpPr/>
            <p:nvPr/>
          </p:nvSpPr>
          <p:spPr>
            <a:xfrm rot="2820000">
              <a:off x="8227691" y="4110762"/>
              <a:ext cx="789732" cy="38175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p:cNvSpPr/>
            <p:nvPr/>
          </p:nvSpPr>
          <p:spPr>
            <a:xfrm>
              <a:off x="6943059" y="4369977"/>
              <a:ext cx="382772" cy="2764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7701518" y="3066428"/>
              <a:ext cx="740731" cy="2296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6312192" y="2602143"/>
              <a:ext cx="740731" cy="2296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rot="1800000">
              <a:off x="6057874" y="2929770"/>
              <a:ext cx="462345" cy="2687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rot="19140000">
              <a:off x="6154787" y="3224494"/>
              <a:ext cx="550795" cy="1905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6443329" y="3438423"/>
              <a:ext cx="609594" cy="1727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4877744" y="4083722"/>
              <a:ext cx="821306" cy="9773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6946608" y="4681872"/>
              <a:ext cx="382772" cy="15593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3246461" y="2385228"/>
              <a:ext cx="453667" cy="2764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rot="2340000">
              <a:off x="5963258" y="4709583"/>
              <a:ext cx="903882" cy="72078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5252490" y="3682402"/>
              <a:ext cx="641496" cy="2374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8901082" y="3742159"/>
              <a:ext cx="789732" cy="38175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2" y="0"/>
            <a:ext cx="12192002" cy="2308324"/>
          </a:xfrm>
          <a:prstGeom prst="rect">
            <a:avLst/>
          </a:prstGeom>
          <a:solidFill>
            <a:schemeClr val="bg1">
              <a:alpha val="65000"/>
            </a:schemeClr>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2:9-11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"Parthians and Medes and Elamites, and residents of Mesopotamia, Judea and Cappadocia, 	Pontus and Asia,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Phrygia and Pamphylia, Egypt and the districts of Libya around Cyrene, and visitors from 	Rome, both Jews and proselytes,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Cretans and Arabs—we hear them in our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own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tongues speaking of the mighty deeds of God."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9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3"/>
                                        </p:tgtEl>
                                        <p:attrNameLst>
                                          <p:attrName>ppt_w</p:attrName>
                                        </p:attrNameLst>
                                      </p:cBhvr>
                                      <p:tavLst>
                                        <p:tav tm="0">
                                          <p:val>
                                            <p:strVal val="ppt_w"/>
                                          </p:val>
                                        </p:tav>
                                        <p:tav tm="100000">
                                          <p:val>
                                            <p:fltVal val="0"/>
                                          </p:val>
                                        </p:tav>
                                      </p:tavLst>
                                    </p:anim>
                                    <p:anim calcmode="lin" valueType="num">
                                      <p:cBhvr>
                                        <p:cTn id="21" dur="500"/>
                                        <p:tgtEl>
                                          <p:spTgt spid="3"/>
                                        </p:tgtEl>
                                        <p:attrNameLst>
                                          <p:attrName>ppt_h</p:attrName>
                                        </p:attrNameLst>
                                      </p:cBhvr>
                                      <p:tavLst>
                                        <p:tav tm="0">
                                          <p:val>
                                            <p:strVal val="ppt_h"/>
                                          </p:val>
                                        </p:tav>
                                        <p:tav tm="100000">
                                          <p:val>
                                            <p:fltVal val="0"/>
                                          </p:val>
                                        </p:tav>
                                      </p:tavLst>
                                    </p:anim>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23220"/>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2:16-21</a:t>
            </a:r>
          </a:p>
        </p:txBody>
      </p:sp>
      <p:sp>
        <p:nvSpPr>
          <p:cNvPr id="3" name="Right Brace 2"/>
          <p:cNvSpPr/>
          <p:nvPr/>
        </p:nvSpPr>
        <p:spPr>
          <a:xfrm>
            <a:off x="6934200" y="489696"/>
            <a:ext cx="1402080" cy="3276689"/>
          </a:xfrm>
          <a:prstGeom prst="rightBrace">
            <a:avLst/>
          </a:prstGeom>
          <a:solidFill>
            <a:schemeClr val="bg1"/>
          </a:solid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3"/>
          <p:cNvSpPr/>
          <p:nvPr/>
        </p:nvSpPr>
        <p:spPr>
          <a:xfrm>
            <a:off x="8686800" y="1652593"/>
            <a:ext cx="3322320" cy="965200"/>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it shall be in the </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last days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God says,</a:t>
            </a:r>
          </a:p>
        </p:txBody>
      </p:sp>
      <p:grpSp>
        <p:nvGrpSpPr>
          <p:cNvPr id="10" name="Group 9"/>
          <p:cNvGrpSpPr/>
          <p:nvPr/>
        </p:nvGrpSpPr>
        <p:grpSpPr>
          <a:xfrm>
            <a:off x="132080" y="563580"/>
            <a:ext cx="6756400" cy="3123932"/>
            <a:chOff x="132080" y="930048"/>
            <a:chExt cx="6756400" cy="3123932"/>
          </a:xfrm>
        </p:grpSpPr>
        <p:sp>
          <p:nvSpPr>
            <p:cNvPr id="5" name="Rectangle 4"/>
            <p:cNvSpPr/>
            <p:nvPr/>
          </p:nvSpPr>
          <p:spPr>
            <a:xfrm>
              <a:off x="132080" y="949343"/>
              <a:ext cx="6380480" cy="310463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WILL POUR FORTH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SPIRIT ON 	ALL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MANKIND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YOUR SONS AND YOUR 	DAUGHTERS SHALL PROPHESY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YOUR 	YOUNG MEN SHALL SEE VISIONS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YOUR 	OLD MEN SHALL DREAM DREAMS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EVEN 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MY BONDSLAVES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BOTH MEN AND 	WOMEN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WILL IN THOSE DAYS POUR FORTH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SPIRIT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shall prophesy.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6502400" y="930048"/>
              <a:ext cx="386080" cy="3123932"/>
            </a:xfrm>
            <a:prstGeom prst="rect">
              <a:avLst/>
            </a:prstGeom>
            <a:solidFill>
              <a:srgbClr val="EE12A5"/>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Y</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p>
          </p:txBody>
        </p:sp>
      </p:grpSp>
      <p:sp>
        <p:nvSpPr>
          <p:cNvPr id="8" name="Rectangle: Rounded Corners 7"/>
          <p:cNvSpPr/>
          <p:nvPr/>
        </p:nvSpPr>
        <p:spPr>
          <a:xfrm>
            <a:off x="8686800" y="4905489"/>
            <a:ext cx="3322320" cy="965200"/>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FALL OF JERUSALEM</a:t>
            </a:r>
          </a:p>
        </p:txBody>
      </p:sp>
      <p:grpSp>
        <p:nvGrpSpPr>
          <p:cNvPr id="15" name="Group 14"/>
          <p:cNvGrpSpPr/>
          <p:nvPr/>
        </p:nvGrpSpPr>
        <p:grpSpPr>
          <a:xfrm>
            <a:off x="132080" y="3990469"/>
            <a:ext cx="8204200" cy="2766370"/>
            <a:chOff x="132080" y="3990469"/>
            <a:chExt cx="8204200" cy="2766370"/>
          </a:xfrm>
        </p:grpSpPr>
        <p:sp>
          <p:nvSpPr>
            <p:cNvPr id="7" name="Right Brace 6"/>
            <p:cNvSpPr/>
            <p:nvPr/>
          </p:nvSpPr>
          <p:spPr>
            <a:xfrm>
              <a:off x="6934200" y="3990469"/>
              <a:ext cx="1402080" cy="2766370"/>
            </a:xfrm>
            <a:prstGeom prst="rightBrace">
              <a:avLst/>
            </a:prstGeom>
            <a:solidFill>
              <a:schemeClr val="bg1"/>
            </a:solid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p:cNvGrpSpPr/>
            <p:nvPr/>
          </p:nvGrpSpPr>
          <p:grpSpPr>
            <a:xfrm>
              <a:off x="132080" y="4001434"/>
              <a:ext cx="6756400" cy="2754600"/>
              <a:chOff x="226060" y="4273073"/>
              <a:chExt cx="6756400" cy="2754600"/>
            </a:xfrm>
          </p:grpSpPr>
          <p:sp>
            <p:nvSpPr>
              <p:cNvPr id="9" name="Rectangle 8"/>
              <p:cNvSpPr/>
              <p:nvPr/>
            </p:nvSpPr>
            <p:spPr>
              <a:xfrm>
                <a:off x="226060" y="4292367"/>
                <a:ext cx="6311900" cy="273530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WILL GRANT WONDERS IN THE SKY 	ABOVE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SIGNS ON THE EARTH BELOW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BLOOD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FIRE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VAPOR OF SMOKE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 SUN WILL BE TURNED INTO DARKNESS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THE MOON INTO BLOOD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BEFORE THE 	GREAT AND GLORIOUS </a:t>
                </a:r>
                <a:r>
                  <a:rPr kumimoji="0" lang="en-US" sz="2400" b="1" i="0" u="sng" strike="noStrike" kern="1200" cap="small" spc="0" normalizeH="0" baseline="0" noProof="0" dirty="0">
                    <a:ln>
                      <a:noFill/>
                    </a:ln>
                    <a:solidFill>
                      <a:prstClr val="black"/>
                    </a:solidFill>
                    <a:effectLst/>
                    <a:uLnTx/>
                    <a:uFillTx/>
                    <a:latin typeface="Calibri" panose="020F0502020204030204"/>
                    <a:ea typeface="+mn-ea"/>
                    <a:cs typeface="+mn-cs"/>
                  </a:rPr>
                  <a:t>DAY</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 OF 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 	SHALL COME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6565900" y="4273073"/>
                <a:ext cx="416560" cy="2754600"/>
              </a:xfrm>
              <a:prstGeom prst="rect">
                <a:avLst/>
              </a:prstGeom>
              <a:solidFill>
                <a:srgbClr val="EE12A5"/>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Y</a:t>
                </a:r>
              </a:p>
            </p:txBody>
          </p:sp>
        </p:grpSp>
      </p:grpSp>
      <p:sp>
        <p:nvSpPr>
          <p:cNvPr id="13" name="TextBox 12"/>
          <p:cNvSpPr txBox="1"/>
          <p:nvPr/>
        </p:nvSpPr>
        <p:spPr>
          <a:xfrm>
            <a:off x="7722607" y="1140860"/>
            <a:ext cx="4469394"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2:21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IT SHALL BE 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EVERYONE WHO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CALLS ON THE 	NAME OF 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 WILL BE 	SAVED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TextBox 13"/>
          <p:cNvSpPr txBox="1"/>
          <p:nvPr/>
        </p:nvSpPr>
        <p:spPr>
          <a:xfrm>
            <a:off x="7722606" y="3395210"/>
            <a:ext cx="4460341" cy="341632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Joel 2:32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it will come about that 	whoever calls on the name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be delivered; For 	on Mount Zion and in Jerusalem 	There will be those 	who 	escape, As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has said, 	Even among the survivors 	whom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calls.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06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4"/>
                                        </p:tgtEl>
                                        <p:attrNameLst>
                                          <p:attrName>ppt_w</p:attrName>
                                        </p:attrNameLst>
                                      </p:cBhvr>
                                      <p:tavLst>
                                        <p:tav tm="0">
                                          <p:val>
                                            <p:strVal val="ppt_w"/>
                                          </p:val>
                                        </p:tav>
                                        <p:tav tm="100000">
                                          <p:val>
                                            <p:fltVal val="0"/>
                                          </p:val>
                                        </p:tav>
                                      </p:tavLst>
                                    </p:anim>
                                    <p:anim calcmode="lin" valueType="num">
                                      <p:cBhvr>
                                        <p:cTn id="26" dur="500"/>
                                        <p:tgtEl>
                                          <p:spTgt spid="14"/>
                                        </p:tgtEl>
                                        <p:attrNameLst>
                                          <p:attrName>ppt_h</p:attrName>
                                        </p:attrNameLst>
                                      </p:cBhvr>
                                      <p:tavLst>
                                        <p:tav tm="0">
                                          <p:val>
                                            <p:strVal val="ppt_h"/>
                                          </p:val>
                                        </p:tav>
                                        <p:tav tm="100000">
                                          <p:val>
                                            <p:fltVal val="0"/>
                                          </p:val>
                                        </p:tav>
                                      </p:tavLst>
                                    </p:anim>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3"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F854D9-364C-4E4D-A11A-739F820BBDD6}"/>
              </a:ext>
            </a:extLst>
          </p:cNvPr>
          <p:cNvSpPr>
            <a:spLocks noGrp="1"/>
          </p:cNvSpPr>
          <p:nvPr>
            <p:ph type="sldNum" sz="quarter" idx="12"/>
          </p:nvPr>
        </p:nvSpPr>
        <p:spPr/>
        <p:txBody>
          <a:bodyPr/>
          <a:lstStyle/>
          <a:p>
            <a:pPr eaLnBrk="0" fontAlgn="base" hangingPunct="0">
              <a:spcAft>
                <a:spcPct val="0"/>
              </a:spcAft>
            </a:pPr>
            <a:fld id="{378DE14B-B623-4256-B360-4FD2B384EABF}" type="slidenum">
              <a:rPr lang="en-US" altLang="en-US">
                <a:solidFill>
                  <a:srgbClr val="660066"/>
                </a:solidFill>
                <a:latin typeface="Impact"/>
              </a:rPr>
              <a:pPr eaLnBrk="0" fontAlgn="base" hangingPunct="0">
                <a:spcAft>
                  <a:spcPct val="0"/>
                </a:spcAft>
              </a:pPr>
              <a:t>15</a:t>
            </a:fld>
            <a:endParaRPr lang="en-US" altLang="en-US">
              <a:solidFill>
                <a:srgbClr val="660066"/>
              </a:solidFill>
              <a:latin typeface="Impact"/>
            </a:endParaRPr>
          </a:p>
        </p:txBody>
      </p:sp>
      <p:sp>
        <p:nvSpPr>
          <p:cNvPr id="28674" name="Text Box 2">
            <a:extLst>
              <a:ext uri="{FF2B5EF4-FFF2-40B4-BE49-F238E27FC236}">
                <a16:creationId xmlns:a16="http://schemas.microsoft.com/office/drawing/2014/main" id="{D3A32EB0-7449-4651-AC57-B02F66104A13}"/>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5.  </a:t>
            </a:r>
            <a:r>
              <a:rPr lang="en-US" altLang="en-US" sz="2400" b="1" dirty="0">
                <a:solidFill>
                  <a:srgbClr val="660066"/>
                </a:solidFill>
                <a:latin typeface="Times New Roman" panose="02020603050405020304" pitchFamily="18" charset="0"/>
              </a:rPr>
              <a:t>Preparation for the Gentile Mission (9.1-12.25)</a:t>
            </a:r>
            <a:r>
              <a:rPr lang="en-US" altLang="en-US" sz="2400" dirty="0">
                <a:solidFill>
                  <a:srgbClr val="660066"/>
                </a:solidFill>
                <a:latin typeface="Times New Roman" panose="02020603050405020304" pitchFamily="18" charset="0"/>
              </a:rPr>
              <a:t>:</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progress of Christianity …. as world adversary to pagan religion and human schools of philosophy;</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See, for example, the conversion of </a:t>
            </a:r>
            <a:r>
              <a:rPr lang="en-US" altLang="en-US" sz="2400" b="1" dirty="0">
                <a:solidFill>
                  <a:srgbClr val="660066"/>
                </a:solidFill>
                <a:latin typeface="Times New Roman" panose="02020603050405020304" pitchFamily="18" charset="0"/>
              </a:rPr>
              <a:t>Saul of Tarsus</a:t>
            </a:r>
            <a:r>
              <a:rPr lang="en-US" altLang="en-US" sz="2400" dirty="0">
                <a:solidFill>
                  <a:srgbClr val="660066"/>
                </a:solidFill>
                <a:latin typeface="Times New Roman" panose="02020603050405020304" pitchFamily="18" charset="0"/>
              </a:rPr>
              <a:t> (9.1-19) and </a:t>
            </a:r>
            <a:r>
              <a:rPr lang="en-US" altLang="en-US" sz="2400" b="1" dirty="0">
                <a:solidFill>
                  <a:srgbClr val="660066"/>
                </a:solidFill>
                <a:latin typeface="Times New Roman" panose="02020603050405020304" pitchFamily="18" charset="0"/>
              </a:rPr>
              <a:t>Cornelius, </a:t>
            </a:r>
            <a:r>
              <a:rPr lang="en-US" altLang="en-US" sz="2400" dirty="0">
                <a:solidFill>
                  <a:srgbClr val="660066"/>
                </a:solidFill>
                <a:latin typeface="Times New Roman" panose="02020603050405020304" pitchFamily="18" charset="0"/>
              </a:rPr>
              <a:t>the Roman centurion (</a:t>
            </a:r>
            <a:r>
              <a:rPr lang="en-US" altLang="en-US" sz="2400" dirty="0" err="1">
                <a:solidFill>
                  <a:srgbClr val="660066"/>
                </a:solidFill>
                <a:latin typeface="Times New Roman" panose="02020603050405020304" pitchFamily="18" charset="0"/>
              </a:rPr>
              <a:t>Chs</a:t>
            </a:r>
            <a:r>
              <a:rPr lang="en-US" altLang="en-US" sz="2400" dirty="0">
                <a:solidFill>
                  <a:srgbClr val="660066"/>
                </a:solidFill>
                <a:latin typeface="Times New Roman" panose="02020603050405020304" pitchFamily="18" charset="0"/>
              </a:rPr>
              <a:t>. 10-11);</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t>
            </a:r>
            <a:r>
              <a:rPr lang="en-US" altLang="en-US" sz="2400" b="1" dirty="0">
                <a:solidFill>
                  <a:srgbClr val="660066"/>
                </a:solidFill>
                <a:latin typeface="Times New Roman" panose="02020603050405020304" pitchFamily="18" charset="0"/>
              </a:rPr>
              <a:t>Peter</a:t>
            </a:r>
            <a:r>
              <a:rPr lang="en-US" altLang="en-US" sz="2400" dirty="0">
                <a:solidFill>
                  <a:srgbClr val="660066"/>
                </a:solidFill>
                <a:latin typeface="Times New Roman" panose="02020603050405020304" pitchFamily="18" charset="0"/>
              </a:rPr>
              <a:t> is depicted as the one who first opens the door to </a:t>
            </a:r>
            <a:r>
              <a:rPr lang="en-US" altLang="en-US" sz="2400" b="1" dirty="0">
                <a:solidFill>
                  <a:srgbClr val="660066"/>
                </a:solidFill>
                <a:latin typeface="Times New Roman" panose="02020603050405020304" pitchFamily="18" charset="0"/>
              </a:rPr>
              <a:t>Gentiles</a:t>
            </a:r>
            <a:r>
              <a:rPr lang="en-US" altLang="en-US" sz="2400" dirty="0">
                <a:solidFill>
                  <a:srgbClr val="660066"/>
                </a:solidFill>
                <a:latin typeface="Times New Roman" panose="02020603050405020304" pitchFamily="18" charset="0"/>
              </a:rPr>
              <a:t>, that is, non-Jews;</a:t>
            </a:r>
          </a:p>
          <a:p>
            <a:pPr eaLnBrk="0" fontAlgn="base" hangingPunct="0">
              <a:spcBef>
                <a:spcPct val="50000"/>
              </a:spcBef>
              <a:spcAft>
                <a:spcPct val="0"/>
              </a:spcAft>
              <a:buFontTx/>
              <a:buChar char="-"/>
            </a:pPr>
            <a:r>
              <a:rPr lang="en-US" altLang="en-US" sz="2400" dirty="0">
                <a:solidFill>
                  <a:srgbClr val="660066"/>
                </a:solidFill>
                <a:latin typeface="Times New Roman" panose="02020603050405020304" pitchFamily="18" charset="0"/>
              </a:rPr>
              <a:t> Peter’s persuasion of the “circumcision party” (11.1-18); </a:t>
            </a:r>
          </a:p>
          <a:p>
            <a:pPr eaLnBrk="0" fontAlgn="base" hangingPunct="0">
              <a:spcBef>
                <a:spcPct val="50000"/>
              </a:spcBef>
              <a:spcAft>
                <a:spcPct val="0"/>
              </a:spcAft>
              <a:buFontTx/>
              <a:buChar char="-"/>
            </a:pPr>
            <a:r>
              <a:rPr lang="en-US" altLang="en-US" sz="2400" dirty="0">
                <a:solidFill>
                  <a:srgbClr val="660066"/>
                </a:solidFill>
                <a:latin typeface="Times New Roman" panose="02020603050405020304" pitchFamily="18" charset="0"/>
              </a:rPr>
              <a:t> See 10.44-48 and 11.15-18: the “Gentile Pentecost”;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3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8674">
                                            <p:txEl>
                                              <p:pRg st="1" end="1"/>
                                            </p:txEl>
                                          </p:spTgt>
                                        </p:tgtEl>
                                        <p:attrNameLst>
                                          <p:attrName>style.visibility</p:attrName>
                                        </p:attrNameLst>
                                      </p:cBhvr>
                                      <p:to>
                                        <p:strVal val="visible"/>
                                      </p:to>
                                    </p:set>
                                    <p:anim calcmode="lin" valueType="num">
                                      <p:cBhvr additive="base">
                                        <p:cTn id="13" dur="300" fill="hold"/>
                                        <p:tgtEl>
                                          <p:spTgt spid="2867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86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8674">
                                            <p:txEl>
                                              <p:pRg st="2" end="2"/>
                                            </p:txEl>
                                          </p:spTgt>
                                        </p:tgtEl>
                                        <p:attrNameLst>
                                          <p:attrName>style.visibility</p:attrName>
                                        </p:attrNameLst>
                                      </p:cBhvr>
                                      <p:to>
                                        <p:strVal val="visible"/>
                                      </p:to>
                                    </p:set>
                                    <p:anim calcmode="lin" valueType="num">
                                      <p:cBhvr additive="base">
                                        <p:cTn id="19" dur="3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8674">
                                            <p:txEl>
                                              <p:pRg st="3" end="3"/>
                                            </p:txEl>
                                          </p:spTgt>
                                        </p:tgtEl>
                                        <p:attrNameLst>
                                          <p:attrName>style.visibility</p:attrName>
                                        </p:attrNameLst>
                                      </p:cBhvr>
                                      <p:to>
                                        <p:strVal val="visible"/>
                                      </p:to>
                                    </p:set>
                                    <p:anim calcmode="lin" valueType="num">
                                      <p:cBhvr additive="base">
                                        <p:cTn id="25" dur="300" fill="hold"/>
                                        <p:tgtEl>
                                          <p:spTgt spid="2867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86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8674">
                                            <p:txEl>
                                              <p:pRg st="4" end="4"/>
                                            </p:txEl>
                                          </p:spTgt>
                                        </p:tgtEl>
                                        <p:attrNameLst>
                                          <p:attrName>style.visibility</p:attrName>
                                        </p:attrNameLst>
                                      </p:cBhvr>
                                      <p:to>
                                        <p:strVal val="visible"/>
                                      </p:to>
                                    </p:set>
                                    <p:anim calcmode="lin" valueType="num">
                                      <p:cBhvr additive="base">
                                        <p:cTn id="31" dur="3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8674">
                                            <p:txEl>
                                              <p:pRg st="5" end="5"/>
                                            </p:txEl>
                                          </p:spTgt>
                                        </p:tgtEl>
                                        <p:attrNameLst>
                                          <p:attrName>style.visibility</p:attrName>
                                        </p:attrNameLst>
                                      </p:cBhvr>
                                      <p:to>
                                        <p:strVal val="visible"/>
                                      </p:to>
                                    </p:set>
                                    <p:anim calcmode="lin" valueType="num">
                                      <p:cBhvr additive="base">
                                        <p:cTn id="37" dur="300" fill="hold"/>
                                        <p:tgtEl>
                                          <p:spTgt spid="2867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867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2262158"/>
          </a:xfrm>
          <a:prstGeom prst="rect">
            <a:avLst/>
          </a:prstGeom>
          <a:solidFill>
            <a:schemeClr val="bg1"/>
          </a:solidFill>
          <a:ln w="38100">
            <a:solidFill>
              <a:schemeClr val="bg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INVITATION</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Lord is calling: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6:44-45</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shall they be taught to draw them to Christ?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2Thess 2:14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Will you come?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2:37-41; 22:16</a:t>
            </a:r>
          </a:p>
        </p:txBody>
      </p:sp>
      <p:sp>
        <p:nvSpPr>
          <p:cNvPr id="3" name="TextBox 2"/>
          <p:cNvSpPr txBox="1"/>
          <p:nvPr/>
        </p:nvSpPr>
        <p:spPr>
          <a:xfrm>
            <a:off x="0" y="1005840"/>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6:44-45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No one can come to Me unless the Father who sent Me draws him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 will raise him up on 	the last day.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"It is written in the prophets,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AND THEY SHALL ALL BE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TAUGHT OF</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GOD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Everyone who has 	heard and learned from the Father, comes to Me.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p:cNvSpPr txBox="1"/>
          <p:nvPr/>
        </p:nvSpPr>
        <p:spPr>
          <a:xfrm>
            <a:off x="0" y="1605280"/>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Thessalonians 2:14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was for this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called you through our gospel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you may gain the glory of our Lord Jesus 	Christ.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2296160"/>
            <a:ext cx="12192000" cy="415498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2:37-41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when they heard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were pierced to the heart, and said to Peter and the rest of 	the apostles, "Brethren, what shall we do?"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Peter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said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them, "Repent, and each of you be baptized in the name of Jesus Christ for the 	forgiveness of your sins; and you will receive the gift of the Holy Spirit.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 promise is for you and your children and for all who are far off, as many as the Lord 	our God will call to Himself."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with many other words he solemnly testified and kept on exhorting them, saying, "Be 	saved from this perverse generation!"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those who had received his word were baptized; and that day there were added 	about three thousand souls. </a:t>
            </a:r>
          </a:p>
        </p:txBody>
      </p:sp>
      <p:sp>
        <p:nvSpPr>
          <p:cNvPr id="6" name="TextBox 5"/>
          <p:cNvSpPr txBox="1"/>
          <p:nvPr/>
        </p:nvSpPr>
        <p:spPr>
          <a:xfrm>
            <a:off x="0" y="2262158"/>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22:16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why do you delay? Get up and be baptized, and wash away your sins, calling on His 	name.' </a:t>
            </a:r>
          </a:p>
        </p:txBody>
      </p:sp>
    </p:spTree>
    <p:extLst>
      <p:ext uri="{BB962C8B-B14F-4D97-AF65-F5344CB8AC3E}">
        <p14:creationId xmlns:p14="http://schemas.microsoft.com/office/powerpoint/2010/main" val="32877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911493"/>
            <a:ext cx="2987040" cy="772160"/>
          </a:xfrm>
          <a:prstGeom prst="rect">
            <a:avLst/>
          </a:prstGeom>
          <a:solidFill>
            <a:srgbClr val="F33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MY FLESH ALSO WILL LIVE IN HOPE</a:t>
            </a:r>
          </a:p>
        </p:txBody>
      </p:sp>
      <p:grpSp>
        <p:nvGrpSpPr>
          <p:cNvPr id="5" name="Group 4"/>
          <p:cNvGrpSpPr/>
          <p:nvPr/>
        </p:nvGrpSpPr>
        <p:grpSpPr>
          <a:xfrm>
            <a:off x="3169920" y="911493"/>
            <a:ext cx="2143760" cy="772160"/>
            <a:chOff x="3169920" y="911493"/>
            <a:chExt cx="2143760" cy="772160"/>
          </a:xfrm>
        </p:grpSpPr>
        <p:sp>
          <p:nvSpPr>
            <p:cNvPr id="7" name="Rectangle 6"/>
            <p:cNvSpPr/>
            <p:nvPr/>
          </p:nvSpPr>
          <p:spPr>
            <a:xfrm>
              <a:off x="3606800" y="911493"/>
              <a:ext cx="1706880" cy="772160"/>
            </a:xfrm>
            <a:prstGeom prst="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BECAUSE</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Right 8"/>
            <p:cNvSpPr/>
            <p:nvPr/>
          </p:nvSpPr>
          <p:spPr>
            <a:xfrm>
              <a:off x="3169920" y="1201053"/>
              <a:ext cx="436880" cy="19304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p:cNvGrpSpPr/>
          <p:nvPr/>
        </p:nvGrpSpPr>
        <p:grpSpPr>
          <a:xfrm>
            <a:off x="5151120" y="73293"/>
            <a:ext cx="4612640" cy="838200"/>
            <a:chOff x="5151120" y="73293"/>
            <a:chExt cx="4612640" cy="838200"/>
          </a:xfrm>
        </p:grpSpPr>
        <p:sp>
          <p:nvSpPr>
            <p:cNvPr id="4" name="Rectangle 3"/>
            <p:cNvSpPr/>
            <p:nvPr/>
          </p:nvSpPr>
          <p:spPr>
            <a:xfrm>
              <a:off x="5750560" y="73293"/>
              <a:ext cx="4013200" cy="772160"/>
            </a:xfrm>
            <a:prstGeom prst="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YOU WILL NOT ABANDON </a:t>
              </a: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MY SOUL TO HADES, </a:t>
              </a: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Arrow: Bent-Up 9"/>
            <p:cNvSpPr/>
            <p:nvPr/>
          </p:nvSpPr>
          <p:spPr>
            <a:xfrm rot="5400000" flipH="1">
              <a:off x="5198110" y="359043"/>
              <a:ext cx="505460" cy="599440"/>
            </a:xfrm>
            <a:prstGeom prst="ben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5140960" y="962293"/>
            <a:ext cx="4622800" cy="1559560"/>
            <a:chOff x="5140960" y="962293"/>
            <a:chExt cx="4622800" cy="1559560"/>
          </a:xfrm>
        </p:grpSpPr>
        <p:sp>
          <p:nvSpPr>
            <p:cNvPr id="3" name="Rectangle 2"/>
            <p:cNvSpPr/>
            <p:nvPr/>
          </p:nvSpPr>
          <p:spPr>
            <a:xfrm>
              <a:off x="5750560" y="1749693"/>
              <a:ext cx="4013200" cy="772160"/>
            </a:xfrm>
            <a:prstGeom prst="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ALLOW YOUR HOLY ONE TO UNDERGO DECAY</a:t>
              </a:r>
            </a:p>
          </p:txBody>
        </p:sp>
        <p:sp>
          <p:nvSpPr>
            <p:cNvPr id="6" name="Oval 5"/>
            <p:cNvSpPr/>
            <p:nvPr/>
          </p:nvSpPr>
          <p:spPr>
            <a:xfrm>
              <a:off x="6903720" y="962293"/>
              <a:ext cx="1706880" cy="6705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NOR</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Arrow: Bent-Up 13"/>
            <p:cNvSpPr/>
            <p:nvPr/>
          </p:nvSpPr>
          <p:spPr>
            <a:xfrm rot="16200000" flipH="1" flipV="1">
              <a:off x="5187950" y="1639203"/>
              <a:ext cx="505460" cy="599440"/>
            </a:xfrm>
            <a:prstGeom prst="ben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0" y="3048000"/>
            <a:ext cx="7000875" cy="3810000"/>
            <a:chOff x="0" y="3048000"/>
            <a:chExt cx="7000875" cy="381000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7000875"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70480" y="3048000"/>
              <a:ext cx="2123440" cy="461665"/>
            </a:xfrm>
            <a:prstGeom prst="rect">
              <a:avLst/>
            </a:prstGeom>
            <a:solidFill>
              <a:srgbClr val="CECEC2">
                <a:alpha val="56000"/>
              </a:srgbClr>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Tomb of David</a:t>
              </a:r>
            </a:p>
          </p:txBody>
        </p:sp>
        <p:sp>
          <p:nvSpPr>
            <p:cNvPr id="15" name="TextBox 14"/>
            <p:cNvSpPr txBox="1"/>
            <p:nvPr/>
          </p:nvSpPr>
          <p:spPr>
            <a:xfrm>
              <a:off x="0" y="6014720"/>
              <a:ext cx="7000875" cy="830997"/>
            </a:xfrm>
            <a:prstGeom prst="rect">
              <a:avLst/>
            </a:prstGeom>
            <a:solidFill>
              <a:srgbClr val="CECEC2">
                <a:alpha val="57000"/>
              </a:srgbClr>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30 A.D., the decayed bones of David were actually in the tomb of David</a:t>
              </a:r>
            </a:p>
          </p:txBody>
        </p:sp>
      </p:grpSp>
      <p:grpSp>
        <p:nvGrpSpPr>
          <p:cNvPr id="16" name="Group 15"/>
          <p:cNvGrpSpPr/>
          <p:nvPr/>
        </p:nvGrpSpPr>
        <p:grpSpPr>
          <a:xfrm>
            <a:off x="9763760" y="73293"/>
            <a:ext cx="2254069" cy="2448560"/>
            <a:chOff x="9763760" y="73293"/>
            <a:chExt cx="2254069" cy="2448560"/>
          </a:xfrm>
        </p:grpSpPr>
        <p:sp>
          <p:nvSpPr>
            <p:cNvPr id="17" name="Right Brace 16"/>
            <p:cNvSpPr/>
            <p:nvPr/>
          </p:nvSpPr>
          <p:spPr>
            <a:xfrm>
              <a:off x="9763760" y="73293"/>
              <a:ext cx="373017" cy="2448560"/>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Rounded Corners 17"/>
            <p:cNvSpPr/>
            <p:nvPr/>
          </p:nvSpPr>
          <p:spPr>
            <a:xfrm>
              <a:off x="10363200" y="750838"/>
              <a:ext cx="1654629" cy="109346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Not true of David</a:t>
              </a:r>
            </a:p>
          </p:txBody>
        </p:sp>
      </p:grpSp>
      <p:grpSp>
        <p:nvGrpSpPr>
          <p:cNvPr id="21" name="Group 20"/>
          <p:cNvGrpSpPr/>
          <p:nvPr/>
        </p:nvGrpSpPr>
        <p:grpSpPr>
          <a:xfrm>
            <a:off x="7000875" y="1846698"/>
            <a:ext cx="5191125" cy="4075798"/>
            <a:chOff x="7000875" y="1846698"/>
            <a:chExt cx="5191125" cy="4075798"/>
          </a:xfrm>
        </p:grpSpPr>
        <p:sp>
          <p:nvSpPr>
            <p:cNvPr id="13" name="TextBox 12"/>
            <p:cNvSpPr txBox="1"/>
            <p:nvPr/>
          </p:nvSpPr>
          <p:spPr>
            <a:xfrm>
              <a:off x="7000875" y="3983504"/>
              <a:ext cx="5191125"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"Brethren, I may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confidently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 to you regarding the patriarch David that he both died and was buried, and his tomb is with us to this day.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Arrow: Down 18"/>
            <p:cNvSpPr/>
            <p:nvPr/>
          </p:nvSpPr>
          <p:spPr>
            <a:xfrm>
              <a:off x="10916920" y="1846698"/>
              <a:ext cx="522514" cy="21368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Box 19"/>
          <p:cNvSpPr txBox="1"/>
          <p:nvPr/>
        </p:nvSpPr>
        <p:spPr>
          <a:xfrm>
            <a:off x="0" y="0"/>
            <a:ext cx="4693920" cy="830997"/>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Peter’s Argument</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2:22-28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Psa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16:8-11</a:t>
            </a:r>
          </a:p>
        </p:txBody>
      </p:sp>
    </p:spTree>
    <p:extLst>
      <p:ext uri="{BB962C8B-B14F-4D97-AF65-F5344CB8AC3E}">
        <p14:creationId xmlns:p14="http://schemas.microsoft.com/office/powerpoint/2010/main" val="34078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4" y="898430"/>
            <a:ext cx="2987040" cy="772160"/>
          </a:xfrm>
          <a:prstGeom prst="rect">
            <a:avLst/>
          </a:prstGeom>
          <a:solidFill>
            <a:srgbClr val="F33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MY FLESH ALSO WILL LIVE IN HOPE</a:t>
            </a:r>
          </a:p>
        </p:txBody>
      </p:sp>
      <p:sp>
        <p:nvSpPr>
          <p:cNvPr id="3" name="Rectangle 2"/>
          <p:cNvSpPr/>
          <p:nvPr/>
        </p:nvSpPr>
        <p:spPr>
          <a:xfrm>
            <a:off x="5593804" y="1736630"/>
            <a:ext cx="4013200" cy="772160"/>
          </a:xfrm>
          <a:prstGeom prst="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ALLOW YOUR HOLY ONE TO UNDERGO DECAY</a:t>
            </a:r>
          </a:p>
        </p:txBody>
      </p:sp>
      <p:sp>
        <p:nvSpPr>
          <p:cNvPr id="4" name="Rectangle 3"/>
          <p:cNvSpPr/>
          <p:nvPr/>
        </p:nvSpPr>
        <p:spPr>
          <a:xfrm>
            <a:off x="5593804" y="60230"/>
            <a:ext cx="4013200" cy="772160"/>
          </a:xfrm>
          <a:prstGeom prst="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YOU WILL NOT ABANDON </a:t>
            </a: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MY SOUL TO HADES, </a:t>
            </a: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p:cNvSpPr/>
          <p:nvPr/>
        </p:nvSpPr>
        <p:spPr>
          <a:xfrm>
            <a:off x="6746964" y="949230"/>
            <a:ext cx="1706880" cy="6705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NOR</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3450044" y="898430"/>
            <a:ext cx="1706880" cy="772160"/>
          </a:xfrm>
          <a:prstGeom prst="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BECAUSE</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Right 8"/>
          <p:cNvSpPr/>
          <p:nvPr/>
        </p:nvSpPr>
        <p:spPr>
          <a:xfrm>
            <a:off x="3013164" y="1187990"/>
            <a:ext cx="436880" cy="19304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Bent-Up 9"/>
          <p:cNvSpPr/>
          <p:nvPr/>
        </p:nvSpPr>
        <p:spPr>
          <a:xfrm rot="5400000" flipH="1">
            <a:off x="5041354" y="345980"/>
            <a:ext cx="505460" cy="599440"/>
          </a:xfrm>
          <a:prstGeom prst="ben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Bent-Up 13"/>
          <p:cNvSpPr/>
          <p:nvPr/>
        </p:nvSpPr>
        <p:spPr>
          <a:xfrm rot="16200000" flipH="1" flipV="1">
            <a:off x="5031194" y="1626140"/>
            <a:ext cx="505460" cy="599440"/>
          </a:xfrm>
          <a:prstGeom prst="ben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9594" y="3018605"/>
            <a:ext cx="6720840" cy="3719737"/>
            <a:chOff x="0" y="3048000"/>
            <a:chExt cx="7000875" cy="3820149"/>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7000875"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70480" y="3048000"/>
              <a:ext cx="2123440" cy="461665"/>
            </a:xfrm>
            <a:prstGeom prst="rect">
              <a:avLst/>
            </a:prstGeom>
            <a:solidFill>
              <a:srgbClr val="CECEC2">
                <a:alpha val="56000"/>
              </a:srgbClr>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Tomb of Jesus</a:t>
              </a:r>
            </a:p>
          </p:txBody>
        </p:sp>
        <p:sp>
          <p:nvSpPr>
            <p:cNvPr id="15" name="TextBox 14"/>
            <p:cNvSpPr txBox="1"/>
            <p:nvPr/>
          </p:nvSpPr>
          <p:spPr>
            <a:xfrm>
              <a:off x="0" y="6014720"/>
              <a:ext cx="7000875" cy="853429"/>
            </a:xfrm>
            <a:prstGeom prst="rect">
              <a:avLst/>
            </a:prstGeom>
            <a:solidFill>
              <a:srgbClr val="CECEC2">
                <a:alpha val="57000"/>
              </a:srgbClr>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30 A.D., on the day of Pentecost the tomb of Jesus had been empty for about 47 days ago</a:t>
              </a:r>
            </a:p>
          </p:txBody>
        </p:sp>
      </p:grpSp>
      <p:grpSp>
        <p:nvGrpSpPr>
          <p:cNvPr id="11" name="Group 10"/>
          <p:cNvGrpSpPr/>
          <p:nvPr/>
        </p:nvGrpSpPr>
        <p:grpSpPr>
          <a:xfrm>
            <a:off x="9607004" y="60230"/>
            <a:ext cx="2254069" cy="2448560"/>
            <a:chOff x="9607004" y="60230"/>
            <a:chExt cx="2254069" cy="2448560"/>
          </a:xfrm>
        </p:grpSpPr>
        <p:sp>
          <p:nvSpPr>
            <p:cNvPr id="17" name="Right Brace 16"/>
            <p:cNvSpPr/>
            <p:nvPr/>
          </p:nvSpPr>
          <p:spPr>
            <a:xfrm>
              <a:off x="9607004" y="60230"/>
              <a:ext cx="373017" cy="2448560"/>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Rounded Corners 17"/>
            <p:cNvSpPr/>
            <p:nvPr/>
          </p:nvSpPr>
          <p:spPr>
            <a:xfrm>
              <a:off x="10206444" y="737775"/>
              <a:ext cx="1654629" cy="109346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True of Jesus</a:t>
              </a:r>
            </a:p>
          </p:txBody>
        </p:sp>
      </p:grpSp>
      <p:grpSp>
        <p:nvGrpSpPr>
          <p:cNvPr id="12" name="Group 11"/>
          <p:cNvGrpSpPr/>
          <p:nvPr/>
        </p:nvGrpSpPr>
        <p:grpSpPr>
          <a:xfrm>
            <a:off x="6740434" y="1833635"/>
            <a:ext cx="5451567" cy="5050813"/>
            <a:chOff x="6740434" y="1833635"/>
            <a:chExt cx="5451567" cy="5050813"/>
          </a:xfrm>
        </p:grpSpPr>
        <p:sp>
          <p:nvSpPr>
            <p:cNvPr id="13" name="TextBox 12"/>
            <p:cNvSpPr txBox="1"/>
            <p:nvPr/>
          </p:nvSpPr>
          <p:spPr>
            <a:xfrm>
              <a:off x="6740434" y="2729464"/>
              <a:ext cx="5451567" cy="415498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2:30-32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because he was a prophet 	and knew that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GOD HAD SWORN TO 	HIM WITH AN OATH TO SEAT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OF 	HIS DESCENDANTS ON HIS THRONE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looked ahead and spoke of the 	resurrection of the Christ, that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HE WAS 	NEITHER ABANDONED 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HADES, NOR 	DID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His flesh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SUFFER DECAY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"This Jesus God raised up again, to 	which we are all witnesses.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Arrow: Down 18"/>
            <p:cNvSpPr/>
            <p:nvPr/>
          </p:nvSpPr>
          <p:spPr>
            <a:xfrm>
              <a:off x="10760164" y="1833635"/>
              <a:ext cx="522514" cy="8224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6746964" y="2708444"/>
            <a:ext cx="5445037" cy="415498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having been exalted to the 	right hand of God, and having received 	from the Father the promise of the Holy 	Spirit,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has poured forth this which 	you both see and hear.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6746964" y="2771504"/>
            <a:ext cx="5445036" cy="401648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15:26-27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 Helper comes, whom I will 	send to you from the Father,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Spirit of truth who proceeds from the 	Father, He will testify about Me,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you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will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testify also, because you 	have been with Me from the beginning.</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p:cNvSpPr txBox="1"/>
          <p:nvPr/>
        </p:nvSpPr>
        <p:spPr>
          <a:xfrm>
            <a:off x="6746964" y="2708444"/>
            <a:ext cx="5445036" cy="415498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2:3-4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how will we escape if we neglect so 	great a salvation? After it was at the 	first spoken through the Lord,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it was 	confirmed to us by those who heard,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God also testifying with them, both by 	signs and wonders and by various 	miracles and by gifts of the Holy Spirit 	according to His own will.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p:cNvSpPr txBox="1"/>
          <p:nvPr/>
        </p:nvSpPr>
        <p:spPr>
          <a:xfrm>
            <a:off x="6746964" y="2708449"/>
            <a:ext cx="5445036" cy="415498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2:34-36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it was not David who ascended 	into heaven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he himself says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 SAID TO MY</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SIT AT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MY 	RIGHT HAND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UNTIL</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MAKE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YOUR ENEMIES A 	FOOTSTOOL FOR</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YOUR FEET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let all the house of Israel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know for certain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that God has made 	Him both Lord and Christ—this Jesus 	whom you crucified." </a:t>
            </a:r>
          </a:p>
        </p:txBody>
      </p:sp>
    </p:spTree>
    <p:extLst>
      <p:ext uri="{BB962C8B-B14F-4D97-AF65-F5344CB8AC3E}">
        <p14:creationId xmlns:p14="http://schemas.microsoft.com/office/powerpoint/2010/main" val="238288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1C192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298" r="9735" b="24872"/>
          <a:stretch/>
        </p:blipFill>
        <p:spPr>
          <a:xfrm>
            <a:off x="3275846" y="18110"/>
            <a:ext cx="5640309" cy="4037836"/>
          </a:xfrm>
          <a:prstGeom prst="rect">
            <a:avLst/>
          </a:prstGeom>
        </p:spPr>
      </p:pic>
      <p:pic>
        <p:nvPicPr>
          <p:cNvPr id="4" name="Picture 3"/>
          <p:cNvPicPr>
            <a:picLocks noChangeAspect="1"/>
          </p:cNvPicPr>
          <p:nvPr/>
        </p:nvPicPr>
        <p:blipFill>
          <a:blip r:embed="rId4"/>
          <a:stretch>
            <a:fillRect/>
          </a:stretch>
        </p:blipFill>
        <p:spPr>
          <a:xfrm>
            <a:off x="5686" y="3603279"/>
            <a:ext cx="12186314" cy="3254721"/>
          </a:xfrm>
          <a:prstGeom prst="rect">
            <a:avLst/>
          </a:prstGeom>
          <a:solidFill>
            <a:srgbClr val="1C1927"/>
          </a:solidFill>
        </p:spPr>
      </p:pic>
      <p:sp>
        <p:nvSpPr>
          <p:cNvPr id="7" name="TextBox 6"/>
          <p:cNvSpPr txBox="1"/>
          <p:nvPr/>
        </p:nvSpPr>
        <p:spPr>
          <a:xfrm>
            <a:off x="5685" y="18110"/>
            <a:ext cx="3226399" cy="378565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having been exalted to the right hand of God, and having received from the Father the promise of the Holy Spirit, He has poured forth this which you both see and hear.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72396" y="0"/>
            <a:ext cx="3319604" cy="378565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2:34-35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it was not David who ascended into heaven, but he himself says: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 SAID TO 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SIT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MY RIGHT HAND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UNTIL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MAKE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YOUR ENEMIES A FOOTSTOOL FOR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YOUR FEET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448981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543795" y="2462649"/>
            <a:ext cx="4145973" cy="1402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SALVATION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REMISSION OF SINS</a:t>
            </a:r>
          </a:p>
        </p:txBody>
      </p:sp>
      <p:sp>
        <p:nvSpPr>
          <p:cNvPr id="4" name="Rectangle: Rounded Corners 3"/>
          <p:cNvSpPr/>
          <p:nvPr/>
        </p:nvSpPr>
        <p:spPr>
          <a:xfrm>
            <a:off x="737752" y="2462649"/>
            <a:ext cx="1849582" cy="1402772"/>
          </a:xfrm>
          <a:prstGeom prst="round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REPENT</a:t>
            </a:r>
          </a:p>
        </p:txBody>
      </p:sp>
      <p:sp>
        <p:nvSpPr>
          <p:cNvPr id="5" name="Rectangle: Rounded Corners 4"/>
          <p:cNvSpPr/>
          <p:nvPr/>
        </p:nvSpPr>
        <p:spPr>
          <a:xfrm>
            <a:off x="3979715" y="2462650"/>
            <a:ext cx="1991591" cy="1402772"/>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 BAPTIZED</a:t>
            </a:r>
          </a:p>
        </p:txBody>
      </p:sp>
      <p:sp>
        <p:nvSpPr>
          <p:cNvPr id="6" name="Arrow: Right 5"/>
          <p:cNvSpPr/>
          <p:nvPr/>
        </p:nvSpPr>
        <p:spPr>
          <a:xfrm>
            <a:off x="2587334" y="2867894"/>
            <a:ext cx="1392381" cy="592282"/>
          </a:xfrm>
          <a:prstGeom prst="rightArrow">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a:t>
            </a:r>
          </a:p>
        </p:txBody>
      </p:sp>
      <p:sp>
        <p:nvSpPr>
          <p:cNvPr id="7" name="Arrow: Right 6"/>
          <p:cNvSpPr/>
          <p:nvPr/>
        </p:nvSpPr>
        <p:spPr>
          <a:xfrm>
            <a:off x="5943597" y="2867894"/>
            <a:ext cx="1600199" cy="592282"/>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a:t>
            </a:r>
          </a:p>
        </p:txBody>
      </p:sp>
      <p:grpSp>
        <p:nvGrpSpPr>
          <p:cNvPr id="13" name="Group 12"/>
          <p:cNvGrpSpPr/>
          <p:nvPr/>
        </p:nvGrpSpPr>
        <p:grpSpPr>
          <a:xfrm>
            <a:off x="3600449" y="207819"/>
            <a:ext cx="6468345" cy="2254829"/>
            <a:chOff x="3600449" y="207819"/>
            <a:chExt cx="6468345" cy="2254829"/>
          </a:xfrm>
        </p:grpSpPr>
        <p:sp>
          <p:nvSpPr>
            <p:cNvPr id="10" name="Arrow: Bent-Up 9"/>
            <p:cNvSpPr/>
            <p:nvPr/>
          </p:nvSpPr>
          <p:spPr>
            <a:xfrm flipV="1">
              <a:off x="8239993" y="654626"/>
              <a:ext cx="1828801" cy="1808022"/>
            </a:xfrm>
            <a:prstGeom prst="bentUpArrow">
              <a:avLst>
                <a:gd name="adj1" fmla="val 25000"/>
                <a:gd name="adj2" fmla="val 25758"/>
                <a:gd name="adj3" fmla="val 25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Thought Bubble: Cloud 10"/>
            <p:cNvSpPr/>
            <p:nvPr/>
          </p:nvSpPr>
          <p:spPr>
            <a:xfrm>
              <a:off x="3600449" y="207819"/>
              <a:ext cx="4291445" cy="1350818"/>
            </a:xfrm>
            <a:prstGeom prst="cloudCallout">
              <a:avLst>
                <a:gd name="adj1" fmla="val 57588"/>
                <a:gd name="adj2" fmla="val -1301"/>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GIFT PROMISED BY THE HOLY SPIRIT</a:t>
              </a:r>
            </a:p>
          </p:txBody>
        </p:sp>
        <p:sp>
          <p:nvSpPr>
            <p:cNvPr id="12" name="TextBox 11"/>
            <p:cNvSpPr txBox="1"/>
            <p:nvPr/>
          </p:nvSpPr>
          <p:spPr>
            <a:xfrm>
              <a:off x="8239993" y="654626"/>
              <a:ext cx="1569025" cy="461665"/>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2:21</a:t>
              </a:r>
            </a:p>
          </p:txBody>
        </p:sp>
      </p:grpSp>
      <p:sp>
        <p:nvSpPr>
          <p:cNvPr id="14" name="TextBox 13"/>
          <p:cNvSpPr txBox="1"/>
          <p:nvPr/>
        </p:nvSpPr>
        <p:spPr>
          <a:xfrm>
            <a:off x="0" y="3379071"/>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when they heard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were pierced to the heart, and said to Peter and the rest of 	the apostles,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"Brethren, what shall we do?" </a:t>
            </a:r>
          </a:p>
        </p:txBody>
      </p:sp>
      <p:sp>
        <p:nvSpPr>
          <p:cNvPr id="15" name="TextBox 14"/>
          <p:cNvSpPr txBox="1"/>
          <p:nvPr/>
        </p:nvSpPr>
        <p:spPr>
          <a:xfrm>
            <a:off x="0" y="2493574"/>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2:21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IT SHALL BE 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EVERYONE WHO</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CALLS ON THE NAME OF THE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 WILL BE SAVED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6" name="TextBox 15"/>
          <p:cNvSpPr txBox="1"/>
          <p:nvPr/>
        </p:nvSpPr>
        <p:spPr>
          <a:xfrm>
            <a:off x="0" y="4635059"/>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the promise is for you and your children and for all who are far off, as many as the Lord 	our God will call to Himself."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p:cNvSpPr txBox="1"/>
          <p:nvPr/>
        </p:nvSpPr>
        <p:spPr>
          <a:xfrm>
            <a:off x="0" y="5887938"/>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6:23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 wages of sin is death, but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free gift of God is eternal life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Christ Jesus our Lord.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0" y="5270447"/>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3:19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repent and return, so that your sins may be wiped away, in order that times of 	refreshing may come from the presence of the Lord;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TextBox 18"/>
          <p:cNvSpPr txBox="1"/>
          <p:nvPr/>
        </p:nvSpPr>
        <p:spPr>
          <a:xfrm>
            <a:off x="0" y="24253"/>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Mark 16:16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who has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believed and has been baptized shall be saved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he who has disbelieved shall 	be condemned.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0" y="1224582"/>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24:47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repentance for forgiveness of sins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would be proclaimed in His name to all the nations, 	beginning from Jerusalem.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p:cNvSpPr txBox="1"/>
          <p:nvPr/>
        </p:nvSpPr>
        <p:spPr>
          <a:xfrm>
            <a:off x="0" y="4001455"/>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Peter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said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them,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Repent, and each of you be baptized in the name of Jesus Christ for the 	forgiveness of your sins; and you will receive the gift of the Holy Spirit.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p:cNvSpPr txBox="1"/>
          <p:nvPr/>
        </p:nvSpPr>
        <p:spPr>
          <a:xfrm>
            <a:off x="0" y="5985127"/>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John 2:25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is the promise which He Himself made to us: eternal life. </a:t>
            </a:r>
          </a:p>
        </p:txBody>
      </p:sp>
      <p:sp>
        <p:nvSpPr>
          <p:cNvPr id="8" name="TextBox 7"/>
          <p:cNvSpPr txBox="1"/>
          <p:nvPr/>
        </p:nvSpPr>
        <p:spPr>
          <a:xfrm>
            <a:off x="0" y="4127575"/>
            <a:ext cx="12192000" cy="2677656"/>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2:41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those who had received his word were baptized; and that day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there were added 	about three thousand souls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2:47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praising God and having favor with all the people. And the Lord was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adding to their number 	day by day those who were being saved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71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1"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grpId="1" nodeType="clickEffect">
                                  <p:stCondLst>
                                    <p:cond delay="0"/>
                                  </p:stCondLst>
                                  <p:childTnLst>
                                    <p:anim calcmode="lin" valueType="num">
                                      <p:cBhvr>
                                        <p:cTn id="50" dur="500"/>
                                        <p:tgtEl>
                                          <p:spTgt spid="19"/>
                                        </p:tgtEl>
                                        <p:attrNameLst>
                                          <p:attrName>ppt_w</p:attrName>
                                        </p:attrNameLst>
                                      </p:cBhvr>
                                      <p:tavLst>
                                        <p:tav tm="0">
                                          <p:val>
                                            <p:strVal val="ppt_w"/>
                                          </p:val>
                                        </p:tav>
                                        <p:tav tm="100000">
                                          <p:val>
                                            <p:fltVal val="0"/>
                                          </p:val>
                                        </p:tav>
                                      </p:tavLst>
                                    </p:anim>
                                    <p:anim calcmode="lin" valueType="num">
                                      <p:cBhvr>
                                        <p:cTn id="51" dur="500"/>
                                        <p:tgtEl>
                                          <p:spTgt spid="19"/>
                                        </p:tgtEl>
                                        <p:attrNameLst>
                                          <p:attrName>ppt_h</p:attrName>
                                        </p:attrNameLst>
                                      </p:cBhvr>
                                      <p:tavLst>
                                        <p:tav tm="0">
                                          <p:val>
                                            <p:strVal val="ppt_h"/>
                                          </p:val>
                                        </p:tav>
                                        <p:tav tm="100000">
                                          <p:val>
                                            <p:fltVal val="0"/>
                                          </p:val>
                                        </p:tav>
                                      </p:tavLst>
                                    </p:anim>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20"/>
                                        </p:tgtEl>
                                        <p:attrNameLst>
                                          <p:attrName>ppt_w</p:attrName>
                                        </p:attrNameLst>
                                      </p:cBhvr>
                                      <p:tavLst>
                                        <p:tav tm="0">
                                          <p:val>
                                            <p:strVal val="ppt_w"/>
                                          </p:val>
                                        </p:tav>
                                        <p:tav tm="100000">
                                          <p:val>
                                            <p:fltVal val="0"/>
                                          </p:val>
                                        </p:tav>
                                      </p:tavLst>
                                    </p:anim>
                                    <p:anim calcmode="lin" valueType="num">
                                      <p:cBhvr>
                                        <p:cTn id="56" dur="500"/>
                                        <p:tgtEl>
                                          <p:spTgt spid="20"/>
                                        </p:tgtEl>
                                        <p:attrNameLst>
                                          <p:attrName>ppt_h</p:attrName>
                                        </p:attrNameLst>
                                      </p:cBhvr>
                                      <p:tavLst>
                                        <p:tav tm="0">
                                          <p:val>
                                            <p:strVal val="ppt_h"/>
                                          </p:val>
                                        </p:tav>
                                        <p:tav tm="100000">
                                          <p:val>
                                            <p:fltVal val="0"/>
                                          </p:val>
                                        </p:tav>
                                      </p:tavLst>
                                    </p:anim>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53" presetClass="exit" presetSubtype="32" fill="hold" grpId="1" nodeType="withEffect">
                                  <p:stCondLst>
                                    <p:cond delay="0"/>
                                  </p:stCondLst>
                                  <p:childTnLst>
                                    <p:anim calcmode="lin" valueType="num">
                                      <p:cBhvr>
                                        <p:cTn id="60" dur="500"/>
                                        <p:tgtEl>
                                          <p:spTgt spid="21"/>
                                        </p:tgtEl>
                                        <p:attrNameLst>
                                          <p:attrName>ppt_w</p:attrName>
                                        </p:attrNameLst>
                                      </p:cBhvr>
                                      <p:tavLst>
                                        <p:tav tm="0">
                                          <p:val>
                                            <p:strVal val="ppt_w"/>
                                          </p:val>
                                        </p:tav>
                                        <p:tav tm="100000">
                                          <p:val>
                                            <p:fltVal val="0"/>
                                          </p:val>
                                        </p:tav>
                                      </p:tavLst>
                                    </p:anim>
                                    <p:anim calcmode="lin" valueType="num">
                                      <p:cBhvr>
                                        <p:cTn id="61" dur="500"/>
                                        <p:tgtEl>
                                          <p:spTgt spid="21"/>
                                        </p:tgtEl>
                                        <p:attrNameLst>
                                          <p:attrName>ppt_h</p:attrName>
                                        </p:attrNameLst>
                                      </p:cBhvr>
                                      <p:tavLst>
                                        <p:tav tm="0">
                                          <p:val>
                                            <p:strVal val="ppt_h"/>
                                          </p:val>
                                        </p:tav>
                                        <p:tav tm="100000">
                                          <p:val>
                                            <p:fltVal val="0"/>
                                          </p:val>
                                        </p:tav>
                                      </p:tavLst>
                                    </p:anim>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53" presetClass="exit" presetSubtype="32" fill="hold" grpId="0" nodeType="withEffect">
                                  <p:stCondLst>
                                    <p:cond delay="0"/>
                                  </p:stCondLst>
                                  <p:childTnLst>
                                    <p:anim calcmode="lin" valueType="num">
                                      <p:cBhvr>
                                        <p:cTn id="65" dur="500"/>
                                        <p:tgtEl>
                                          <p:spTgt spid="18"/>
                                        </p:tgtEl>
                                        <p:attrNameLst>
                                          <p:attrName>ppt_w</p:attrName>
                                        </p:attrNameLst>
                                      </p:cBhvr>
                                      <p:tavLst>
                                        <p:tav tm="0">
                                          <p:val>
                                            <p:strVal val="ppt_w"/>
                                          </p:val>
                                        </p:tav>
                                        <p:tav tm="100000">
                                          <p:val>
                                            <p:fltVal val="0"/>
                                          </p:val>
                                        </p:tav>
                                      </p:tavLst>
                                    </p:anim>
                                    <p:anim calcmode="lin" valueType="num">
                                      <p:cBhvr>
                                        <p:cTn id="66" dur="500"/>
                                        <p:tgtEl>
                                          <p:spTgt spid="18"/>
                                        </p:tgtEl>
                                        <p:attrNameLst>
                                          <p:attrName>ppt_h</p:attrName>
                                        </p:attrNameLst>
                                      </p:cBhvr>
                                      <p:tavLst>
                                        <p:tav tm="0">
                                          <p:val>
                                            <p:strVal val="ppt_h"/>
                                          </p:val>
                                        </p:tav>
                                        <p:tav tm="100000">
                                          <p:val>
                                            <p:fltVal val="0"/>
                                          </p:val>
                                        </p:tav>
                                      </p:tavLst>
                                    </p:anim>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Effect transition="in" filter="fade">
                                      <p:cBhvr>
                                        <p:cTn id="88" dur="500"/>
                                        <p:tgtEl>
                                          <p:spTgt spid="14"/>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Effect transition="in" filter="fade">
                                      <p:cBhvr>
                                        <p:cTn id="95" dur="5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 calcmode="lin" valueType="num">
                                      <p:cBhvr>
                                        <p:cTn id="100" dur="500" fill="hold"/>
                                        <p:tgtEl>
                                          <p:spTgt spid="17"/>
                                        </p:tgtEl>
                                        <p:attrNameLst>
                                          <p:attrName>ppt_w</p:attrName>
                                        </p:attrNameLst>
                                      </p:cBhvr>
                                      <p:tavLst>
                                        <p:tav tm="0">
                                          <p:val>
                                            <p:fltVal val="0"/>
                                          </p:val>
                                        </p:tav>
                                        <p:tav tm="100000">
                                          <p:val>
                                            <p:strVal val="#ppt_w"/>
                                          </p:val>
                                        </p:tav>
                                      </p:tavLst>
                                    </p:anim>
                                    <p:anim calcmode="lin" valueType="num">
                                      <p:cBhvr>
                                        <p:cTn id="101" dur="500" fill="hold"/>
                                        <p:tgtEl>
                                          <p:spTgt spid="17"/>
                                        </p:tgtEl>
                                        <p:attrNameLst>
                                          <p:attrName>ppt_h</p:attrName>
                                        </p:attrNameLst>
                                      </p:cBhvr>
                                      <p:tavLst>
                                        <p:tav tm="0">
                                          <p:val>
                                            <p:fltVal val="0"/>
                                          </p:val>
                                        </p:tav>
                                        <p:tav tm="100000">
                                          <p:val>
                                            <p:strVal val="#ppt_h"/>
                                          </p:val>
                                        </p:tav>
                                      </p:tavLst>
                                    </p:anim>
                                    <p:animEffect transition="in" filter="fade">
                                      <p:cBhvr>
                                        <p:cTn id="102" dur="500"/>
                                        <p:tgtEl>
                                          <p:spTgt spid="17"/>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53" presetClass="exit" presetSubtype="32" fill="hold" grpId="1" nodeType="clickEffect">
                                  <p:stCondLst>
                                    <p:cond delay="0"/>
                                  </p:stCondLst>
                                  <p:childTnLst>
                                    <p:anim calcmode="lin" valueType="num">
                                      <p:cBhvr>
                                        <p:cTn id="110" dur="500"/>
                                        <p:tgtEl>
                                          <p:spTgt spid="15"/>
                                        </p:tgtEl>
                                        <p:attrNameLst>
                                          <p:attrName>ppt_w</p:attrName>
                                        </p:attrNameLst>
                                      </p:cBhvr>
                                      <p:tavLst>
                                        <p:tav tm="0">
                                          <p:val>
                                            <p:strVal val="ppt_w"/>
                                          </p:val>
                                        </p:tav>
                                        <p:tav tm="100000">
                                          <p:val>
                                            <p:fltVal val="0"/>
                                          </p:val>
                                        </p:tav>
                                      </p:tavLst>
                                    </p:anim>
                                    <p:anim calcmode="lin" valueType="num">
                                      <p:cBhvr>
                                        <p:cTn id="111" dur="500"/>
                                        <p:tgtEl>
                                          <p:spTgt spid="15"/>
                                        </p:tgtEl>
                                        <p:attrNameLst>
                                          <p:attrName>ppt_h</p:attrName>
                                        </p:attrNameLst>
                                      </p:cBhvr>
                                      <p:tavLst>
                                        <p:tav tm="0">
                                          <p:val>
                                            <p:strVal val="ppt_h"/>
                                          </p:val>
                                        </p:tav>
                                        <p:tav tm="100000">
                                          <p:val>
                                            <p:fltVal val="0"/>
                                          </p:val>
                                        </p:tav>
                                      </p:tavLst>
                                    </p:anim>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par>
                                <p:cTn id="114" presetID="53" presetClass="exit" presetSubtype="32" fill="hold" grpId="1" nodeType="withEffect">
                                  <p:stCondLst>
                                    <p:cond delay="0"/>
                                  </p:stCondLst>
                                  <p:childTnLst>
                                    <p:anim calcmode="lin" valueType="num">
                                      <p:cBhvr>
                                        <p:cTn id="115" dur="500"/>
                                        <p:tgtEl>
                                          <p:spTgt spid="14"/>
                                        </p:tgtEl>
                                        <p:attrNameLst>
                                          <p:attrName>ppt_w</p:attrName>
                                        </p:attrNameLst>
                                      </p:cBhvr>
                                      <p:tavLst>
                                        <p:tav tm="0">
                                          <p:val>
                                            <p:strVal val="ppt_w"/>
                                          </p:val>
                                        </p:tav>
                                        <p:tav tm="100000">
                                          <p:val>
                                            <p:fltVal val="0"/>
                                          </p:val>
                                        </p:tav>
                                      </p:tavLst>
                                    </p:anim>
                                    <p:anim calcmode="lin" valueType="num">
                                      <p:cBhvr>
                                        <p:cTn id="116" dur="500"/>
                                        <p:tgtEl>
                                          <p:spTgt spid="14"/>
                                        </p:tgtEl>
                                        <p:attrNameLst>
                                          <p:attrName>ppt_h</p:attrName>
                                        </p:attrNameLst>
                                      </p:cBhvr>
                                      <p:tavLst>
                                        <p:tav tm="0">
                                          <p:val>
                                            <p:strVal val="ppt_h"/>
                                          </p:val>
                                        </p:tav>
                                        <p:tav tm="100000">
                                          <p:val>
                                            <p:fltVal val="0"/>
                                          </p:val>
                                        </p:tav>
                                      </p:tavLst>
                                    </p:anim>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53" presetClass="exit" presetSubtype="32" fill="hold" grpId="1" nodeType="withEffect">
                                  <p:stCondLst>
                                    <p:cond delay="0"/>
                                  </p:stCondLst>
                                  <p:childTnLst>
                                    <p:anim calcmode="lin" valueType="num">
                                      <p:cBhvr>
                                        <p:cTn id="120" dur="500"/>
                                        <p:tgtEl>
                                          <p:spTgt spid="16"/>
                                        </p:tgtEl>
                                        <p:attrNameLst>
                                          <p:attrName>ppt_w</p:attrName>
                                        </p:attrNameLst>
                                      </p:cBhvr>
                                      <p:tavLst>
                                        <p:tav tm="0">
                                          <p:val>
                                            <p:strVal val="ppt_w"/>
                                          </p:val>
                                        </p:tav>
                                        <p:tav tm="100000">
                                          <p:val>
                                            <p:fltVal val="0"/>
                                          </p:val>
                                        </p:tav>
                                      </p:tavLst>
                                    </p:anim>
                                    <p:anim calcmode="lin" valueType="num">
                                      <p:cBhvr>
                                        <p:cTn id="121" dur="500"/>
                                        <p:tgtEl>
                                          <p:spTgt spid="16"/>
                                        </p:tgtEl>
                                        <p:attrNameLst>
                                          <p:attrName>ppt_h</p:attrName>
                                        </p:attrNameLst>
                                      </p:cBhvr>
                                      <p:tavLst>
                                        <p:tav tm="0">
                                          <p:val>
                                            <p:strVal val="ppt_h"/>
                                          </p:val>
                                        </p:tav>
                                        <p:tav tm="100000">
                                          <p:val>
                                            <p:fltVal val="0"/>
                                          </p:val>
                                        </p:tav>
                                      </p:tavLst>
                                    </p:anim>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53" presetClass="exit" presetSubtype="32" fill="hold" grpId="1" nodeType="withEffect">
                                  <p:stCondLst>
                                    <p:cond delay="0"/>
                                  </p:stCondLst>
                                  <p:childTnLst>
                                    <p:anim calcmode="lin" valueType="num">
                                      <p:cBhvr>
                                        <p:cTn id="125" dur="500"/>
                                        <p:tgtEl>
                                          <p:spTgt spid="17"/>
                                        </p:tgtEl>
                                        <p:attrNameLst>
                                          <p:attrName>ppt_w</p:attrName>
                                        </p:attrNameLst>
                                      </p:cBhvr>
                                      <p:tavLst>
                                        <p:tav tm="0">
                                          <p:val>
                                            <p:strVal val="ppt_w"/>
                                          </p:val>
                                        </p:tav>
                                        <p:tav tm="100000">
                                          <p:val>
                                            <p:fltVal val="0"/>
                                          </p:val>
                                        </p:tav>
                                      </p:tavLst>
                                    </p:anim>
                                    <p:anim calcmode="lin" valueType="num">
                                      <p:cBhvr>
                                        <p:cTn id="126" dur="500"/>
                                        <p:tgtEl>
                                          <p:spTgt spid="17"/>
                                        </p:tgtEl>
                                        <p:attrNameLst>
                                          <p:attrName>ppt_h</p:attrName>
                                        </p:attrNameLst>
                                      </p:cBhvr>
                                      <p:tavLst>
                                        <p:tav tm="0">
                                          <p:val>
                                            <p:strVal val="ppt_h"/>
                                          </p:val>
                                        </p:tav>
                                        <p:tav tm="100000">
                                          <p:val>
                                            <p:fltVal val="0"/>
                                          </p:val>
                                        </p:tav>
                                      </p:tavLst>
                                    </p:anim>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par>
                                <p:cTn id="129" presetID="53" presetClass="exit" presetSubtype="32" fill="hold" grpId="1" nodeType="withEffect">
                                  <p:stCondLst>
                                    <p:cond delay="0"/>
                                  </p:stCondLst>
                                  <p:childTnLst>
                                    <p:anim calcmode="lin" valueType="num">
                                      <p:cBhvr>
                                        <p:cTn id="130" dur="500"/>
                                        <p:tgtEl>
                                          <p:spTgt spid="3"/>
                                        </p:tgtEl>
                                        <p:attrNameLst>
                                          <p:attrName>ppt_w</p:attrName>
                                        </p:attrNameLst>
                                      </p:cBhvr>
                                      <p:tavLst>
                                        <p:tav tm="0">
                                          <p:val>
                                            <p:strVal val="ppt_w"/>
                                          </p:val>
                                        </p:tav>
                                        <p:tav tm="100000">
                                          <p:val>
                                            <p:fltVal val="0"/>
                                          </p:val>
                                        </p:tav>
                                      </p:tavLst>
                                    </p:anim>
                                    <p:anim calcmode="lin" valueType="num">
                                      <p:cBhvr>
                                        <p:cTn id="131" dur="500"/>
                                        <p:tgtEl>
                                          <p:spTgt spid="3"/>
                                        </p:tgtEl>
                                        <p:attrNameLst>
                                          <p:attrName>ppt_h</p:attrName>
                                        </p:attrNameLst>
                                      </p:cBhvr>
                                      <p:tavLst>
                                        <p:tav tm="0">
                                          <p:val>
                                            <p:strVal val="ppt_h"/>
                                          </p:val>
                                        </p:tav>
                                        <p:tav tm="100000">
                                          <p:val>
                                            <p:fltVal val="0"/>
                                          </p:val>
                                        </p:tav>
                                      </p:tavLst>
                                    </p:anim>
                                    <p:animEffect transition="out" filter="fade">
                                      <p:cBhvr>
                                        <p:cTn id="132" dur="500"/>
                                        <p:tgtEl>
                                          <p:spTgt spid="3"/>
                                        </p:tgtEl>
                                      </p:cBhvr>
                                    </p:animEffect>
                                    <p:set>
                                      <p:cBhvr>
                                        <p:cTn id="133" dur="1" fill="hold">
                                          <p:stCondLst>
                                            <p:cond delay="499"/>
                                          </p:stCondLst>
                                        </p:cTn>
                                        <p:tgtEl>
                                          <p:spTgt spid="3"/>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8"/>
                                        </p:tgtEl>
                                        <p:attrNameLst>
                                          <p:attrName>style.visibility</p:attrName>
                                        </p:attrNameLst>
                                      </p:cBhvr>
                                      <p:to>
                                        <p:strVal val="visible"/>
                                      </p:to>
                                    </p:set>
                                    <p:anim calcmode="lin" valueType="num">
                                      <p:cBhvr>
                                        <p:cTn id="138" dur="500" fill="hold"/>
                                        <p:tgtEl>
                                          <p:spTgt spid="8"/>
                                        </p:tgtEl>
                                        <p:attrNameLst>
                                          <p:attrName>ppt_w</p:attrName>
                                        </p:attrNameLst>
                                      </p:cBhvr>
                                      <p:tavLst>
                                        <p:tav tm="0">
                                          <p:val>
                                            <p:fltVal val="0"/>
                                          </p:val>
                                        </p:tav>
                                        <p:tav tm="100000">
                                          <p:val>
                                            <p:strVal val="#ppt_w"/>
                                          </p:val>
                                        </p:tav>
                                      </p:tavLst>
                                    </p:anim>
                                    <p:anim calcmode="lin" valueType="num">
                                      <p:cBhvr>
                                        <p:cTn id="139" dur="500" fill="hold"/>
                                        <p:tgtEl>
                                          <p:spTgt spid="8"/>
                                        </p:tgtEl>
                                        <p:attrNameLst>
                                          <p:attrName>ppt_h</p:attrName>
                                        </p:attrNameLst>
                                      </p:cBhvr>
                                      <p:tavLst>
                                        <p:tav tm="0">
                                          <p:val>
                                            <p:fltVal val="0"/>
                                          </p:val>
                                        </p:tav>
                                        <p:tav tm="100000">
                                          <p:val>
                                            <p:strVal val="#ppt_h"/>
                                          </p:val>
                                        </p:tav>
                                      </p:tavLst>
                                    </p:anim>
                                    <p:animEffect transition="in" filter="fade">
                                      <p:cBhvr>
                                        <p:cTn id="140" dur="500"/>
                                        <p:tgtEl>
                                          <p:spTgt spid="8"/>
                                        </p:tgtEl>
                                      </p:cBhvr>
                                    </p:animEffect>
                                  </p:childTnLst>
                                </p:cTn>
                              </p:par>
                            </p:childTnLst>
                          </p:cTn>
                        </p:par>
                      </p:childTnLst>
                    </p:cTn>
                  </p:par>
                  <p:par>
                    <p:cTn id="141" fill="hold">
                      <p:stCondLst>
                        <p:cond delay="indefinite"/>
                      </p:stCondLst>
                      <p:childTnLst>
                        <p:par>
                          <p:cTn id="142" fill="hold">
                            <p:stCondLst>
                              <p:cond delay="0"/>
                            </p:stCondLst>
                            <p:childTnLst>
                              <p:par>
                                <p:cTn id="143" presetID="53" presetClass="exit" presetSubtype="32" fill="hold" grpId="1" nodeType="clickEffect">
                                  <p:stCondLst>
                                    <p:cond delay="0"/>
                                  </p:stCondLst>
                                  <p:childTnLst>
                                    <p:anim calcmode="lin" valueType="num">
                                      <p:cBhvr>
                                        <p:cTn id="144" dur="500"/>
                                        <p:tgtEl>
                                          <p:spTgt spid="8"/>
                                        </p:tgtEl>
                                        <p:attrNameLst>
                                          <p:attrName>ppt_w</p:attrName>
                                        </p:attrNameLst>
                                      </p:cBhvr>
                                      <p:tavLst>
                                        <p:tav tm="0">
                                          <p:val>
                                            <p:strVal val="ppt_w"/>
                                          </p:val>
                                        </p:tav>
                                        <p:tav tm="100000">
                                          <p:val>
                                            <p:fltVal val="0"/>
                                          </p:val>
                                        </p:tav>
                                      </p:tavLst>
                                    </p:anim>
                                    <p:anim calcmode="lin" valueType="num">
                                      <p:cBhvr>
                                        <p:cTn id="145" dur="500"/>
                                        <p:tgtEl>
                                          <p:spTgt spid="8"/>
                                        </p:tgtEl>
                                        <p:attrNameLst>
                                          <p:attrName>ppt_h</p:attrName>
                                        </p:attrNameLst>
                                      </p:cBhvr>
                                      <p:tavLst>
                                        <p:tav tm="0">
                                          <p:val>
                                            <p:strVal val="ppt_h"/>
                                          </p:val>
                                        </p:tav>
                                        <p:tav tm="100000">
                                          <p:val>
                                            <p:fltVal val="0"/>
                                          </p:val>
                                        </p:tav>
                                      </p:tavLst>
                                    </p:anim>
                                    <p:animEffect transition="out" filter="fade">
                                      <p:cBhvr>
                                        <p:cTn id="146" dur="500"/>
                                        <p:tgtEl>
                                          <p:spTgt spid="8"/>
                                        </p:tgtEl>
                                      </p:cBhvr>
                                    </p:animEffect>
                                    <p:set>
                                      <p:cBhvr>
                                        <p:cTn id="14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3" grpId="0" animBg="1"/>
      <p:bldP spid="3" grpId="1" animBg="1"/>
      <p:bldP spid="8" grpId="0" animBg="1"/>
      <p:bldP spid="8"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8" name="Group 37"/>
          <p:cNvGrpSpPr/>
          <p:nvPr/>
        </p:nvGrpSpPr>
        <p:grpSpPr>
          <a:xfrm>
            <a:off x="0" y="0"/>
            <a:ext cx="5017837" cy="6858000"/>
            <a:chOff x="0" y="0"/>
            <a:chExt cx="5017837" cy="6858000"/>
          </a:xfrm>
        </p:grpSpPr>
        <p:pic>
          <p:nvPicPr>
            <p:cNvPr id="2" name="Picture 1"/>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0" b="99832" l="0" r="100000">
                          <a14:foregroundMark x1="2015" y1="548" x2="99194" y2="927"/>
                          <a14:foregroundMark x1="98215" y1="1474" x2="97927" y2="99452"/>
                          <a14:foregroundMark x1="97467" y1="98905" x2="0" y2="99073"/>
                          <a14:foregroundMark x1="230" y1="98526" x2="518" y2="758"/>
                        </a14:backgroundRemoval>
                      </a14:imgEffect>
                    </a14:imgLayer>
                  </a14:imgProps>
                </a:ext>
              </a:extLst>
            </a:blip>
            <a:srcRect t="3304" b="2530"/>
            <a:stretch/>
          </p:blipFill>
          <p:spPr>
            <a:xfrm>
              <a:off x="0" y="400110"/>
              <a:ext cx="5017837" cy="6457890"/>
            </a:xfrm>
            <a:prstGeom prst="rect">
              <a:avLst/>
            </a:prstGeom>
          </p:spPr>
        </p:pic>
        <p:sp>
          <p:nvSpPr>
            <p:cNvPr id="37" name="TextBox 36"/>
            <p:cNvSpPr txBox="1"/>
            <p:nvPr/>
          </p:nvSpPr>
          <p:spPr>
            <a:xfrm>
              <a:off x="12448" y="0"/>
              <a:ext cx="5005389" cy="40011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Prepositions Chart 1</a:t>
              </a:r>
            </a:p>
          </p:txBody>
        </p:sp>
      </p:grpSp>
      <p:sp>
        <p:nvSpPr>
          <p:cNvPr id="8" name="Oval 7"/>
          <p:cNvSpPr/>
          <p:nvPr/>
        </p:nvSpPr>
        <p:spPr>
          <a:xfrm>
            <a:off x="9444447" y="2305593"/>
            <a:ext cx="2416628" cy="37621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forgiveness of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sins</a:t>
            </a:r>
          </a:p>
        </p:txBody>
      </p:sp>
      <p:sp>
        <p:nvSpPr>
          <p:cNvPr id="12" name="TextBox 11"/>
          <p:cNvSpPr txBox="1"/>
          <p:nvPr/>
        </p:nvSpPr>
        <p:spPr>
          <a:xfrm>
            <a:off x="5017837" y="0"/>
            <a:ext cx="7174163"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(NASB77)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 Repent, and let each of you 	be baptized in the name of Jesus Christ </a:t>
            </a: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forgiveness of your sins; and you shall receive the gift 	of the Holy Spirit.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Oval 16"/>
          <p:cNvSpPr/>
          <p:nvPr/>
        </p:nvSpPr>
        <p:spPr>
          <a:xfrm>
            <a:off x="406400" y="3142596"/>
            <a:ext cx="1689100" cy="601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9" name="Straight Arrow Connector 18"/>
          <p:cNvCxnSpPr>
            <a:cxnSpLocks/>
          </p:cNvCxnSpPr>
          <p:nvPr/>
        </p:nvCxnSpPr>
        <p:spPr>
          <a:xfrm flipH="1" flipV="1">
            <a:off x="2095500" y="3492580"/>
            <a:ext cx="4190638" cy="6875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754" y="366399"/>
            <a:ext cx="5020100" cy="5761351"/>
            <a:chOff x="-754" y="366399"/>
            <a:chExt cx="5020100" cy="5761351"/>
          </a:xfrm>
        </p:grpSpPr>
        <p:pic>
          <p:nvPicPr>
            <p:cNvPr id="16" name="Picture 15"/>
            <p:cNvPicPr>
              <a:picLocks noChangeAspect="1"/>
            </p:cNvPicPr>
            <p:nvPr/>
          </p:nvPicPr>
          <p:blipFill>
            <a:blip r:embed="rId5"/>
            <a:stretch>
              <a:fillRect/>
            </a:stretch>
          </p:blipFill>
          <p:spPr>
            <a:xfrm>
              <a:off x="0" y="730251"/>
              <a:ext cx="5019346" cy="5397499"/>
            </a:xfrm>
            <a:prstGeom prst="rect">
              <a:avLst/>
            </a:prstGeom>
          </p:spPr>
        </p:pic>
        <p:sp>
          <p:nvSpPr>
            <p:cNvPr id="28" name="TextBox 27"/>
            <p:cNvSpPr txBox="1"/>
            <p:nvPr/>
          </p:nvSpPr>
          <p:spPr>
            <a:xfrm>
              <a:off x="-754" y="366399"/>
              <a:ext cx="5018591" cy="461665"/>
            </a:xfrm>
            <a:prstGeom prst="rect">
              <a:avLst/>
            </a:prstGeom>
            <a:solidFill>
              <a:schemeClr val="accent1">
                <a:lumMod val="40000"/>
                <a:lumOff val="60000"/>
              </a:schemeClr>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Prepositions Chart 2</a:t>
              </a:r>
            </a:p>
          </p:txBody>
        </p:sp>
      </p:grpSp>
      <p:grpSp>
        <p:nvGrpSpPr>
          <p:cNvPr id="15" name="Group 14"/>
          <p:cNvGrpSpPr/>
          <p:nvPr/>
        </p:nvGrpSpPr>
        <p:grpSpPr>
          <a:xfrm>
            <a:off x="6286137" y="3649196"/>
            <a:ext cx="3801292" cy="1074895"/>
            <a:chOff x="6387737" y="3644535"/>
            <a:chExt cx="3801292" cy="1074895"/>
          </a:xfrm>
        </p:grpSpPr>
        <p:cxnSp>
          <p:nvCxnSpPr>
            <p:cNvPr id="10" name="Straight Arrow Connector 9"/>
            <p:cNvCxnSpPr>
              <a:cxnSpLocks/>
            </p:cNvCxnSpPr>
            <p:nvPr/>
          </p:nvCxnSpPr>
          <p:spPr>
            <a:xfrm>
              <a:off x="6387737" y="4186643"/>
              <a:ext cx="3801292"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96743" y="3644535"/>
              <a:ext cx="1123406"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PCSB Greek" panose="020B0500000000000000" pitchFamily="34" charset="0"/>
                  <a:ea typeface="+mn-ea"/>
                  <a:cs typeface="QVGreekHebrew" panose="02000500000000020004" pitchFamily="2" charset="-79"/>
                </a:rPr>
                <a:t>Eis</a:t>
              </a:r>
              <a:endParaRPr kumimoji="0" lang="en-US" sz="2400" b="1" i="0" u="none" strike="noStrike" kern="1200" cap="none" spc="0" normalizeH="0" baseline="0" noProof="0" dirty="0">
                <a:ln>
                  <a:noFill/>
                </a:ln>
                <a:solidFill>
                  <a:prstClr val="black"/>
                </a:solidFill>
                <a:effectLst/>
                <a:uLnTx/>
                <a:uFillTx/>
                <a:latin typeface="PCSB Greek" panose="020B0500000000000000" pitchFamily="34" charset="0"/>
                <a:ea typeface="+mn-ea"/>
                <a:cs typeface="QVGreekHebrew" panose="02000500000000020004" pitchFamily="2" charset="-79"/>
              </a:endParaRP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a:t>
              </a:r>
            </a:p>
          </p:txBody>
        </p:sp>
        <p:sp>
          <p:nvSpPr>
            <p:cNvPr id="14" name="TextBox 13"/>
            <p:cNvSpPr txBox="1"/>
            <p:nvPr/>
          </p:nvSpPr>
          <p:spPr>
            <a:xfrm>
              <a:off x="8064501" y="3657601"/>
              <a:ext cx="1234554"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p>
          </p:txBody>
        </p:sp>
      </p:grpSp>
      <p:grpSp>
        <p:nvGrpSpPr>
          <p:cNvPr id="36" name="Group 35"/>
          <p:cNvGrpSpPr/>
          <p:nvPr/>
        </p:nvGrpSpPr>
        <p:grpSpPr>
          <a:xfrm>
            <a:off x="5017837" y="3317057"/>
            <a:ext cx="5069592" cy="1800493"/>
            <a:chOff x="5017837" y="4641374"/>
            <a:chExt cx="5069592" cy="1800493"/>
          </a:xfrm>
        </p:grpSpPr>
        <p:grpSp>
          <p:nvGrpSpPr>
            <p:cNvPr id="30" name="Group 29"/>
            <p:cNvGrpSpPr/>
            <p:nvPr/>
          </p:nvGrpSpPr>
          <p:grpSpPr>
            <a:xfrm>
              <a:off x="5017837" y="4990926"/>
              <a:ext cx="5069592" cy="1074895"/>
              <a:chOff x="5119437" y="3644535"/>
              <a:chExt cx="5069592" cy="1074895"/>
            </a:xfrm>
          </p:grpSpPr>
          <p:cxnSp>
            <p:nvCxnSpPr>
              <p:cNvPr id="31" name="Straight Arrow Connector 30"/>
              <p:cNvCxnSpPr>
                <a:cxnSpLocks/>
              </p:cNvCxnSpPr>
              <p:nvPr/>
            </p:nvCxnSpPr>
            <p:spPr>
              <a:xfrm flipV="1">
                <a:off x="5119437" y="4186644"/>
                <a:ext cx="5069592" cy="18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70169" y="3644535"/>
                <a:ext cx="1123406"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PCSB Greek" panose="020B0500000000000000" pitchFamily="34" charset="0"/>
                    <a:ea typeface="+mn-ea"/>
                    <a:cs typeface="QVGreekHebrew" panose="02000500000000020004" pitchFamily="2" charset="-79"/>
                  </a:rPr>
                  <a:t>Eis</a:t>
                </a:r>
                <a:endParaRPr kumimoji="0" lang="en-US" sz="2400" b="1" i="0" u="none" strike="noStrike" kern="1200" cap="none" spc="0" normalizeH="0" baseline="0" noProof="0" dirty="0">
                  <a:ln>
                    <a:noFill/>
                  </a:ln>
                  <a:solidFill>
                    <a:prstClr val="black"/>
                  </a:solidFill>
                  <a:effectLst/>
                  <a:uLnTx/>
                  <a:uFillTx/>
                  <a:latin typeface="PCSB Greek" panose="020B0500000000000000" pitchFamily="34" charset="0"/>
                  <a:ea typeface="+mn-ea"/>
                  <a:cs typeface="QVGreekHebrew" panose="02000500000000020004" pitchFamily="2" charset="-79"/>
                </a:endParaRP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a:t>
                </a:r>
              </a:p>
            </p:txBody>
          </p:sp>
          <p:sp>
            <p:nvSpPr>
              <p:cNvPr id="33" name="TextBox 32"/>
              <p:cNvSpPr txBox="1"/>
              <p:nvPr/>
            </p:nvSpPr>
            <p:spPr>
              <a:xfrm>
                <a:off x="8064501" y="3657601"/>
                <a:ext cx="1234554" cy="10618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p>
            </p:txBody>
          </p:sp>
        </p:grpSp>
        <p:sp>
          <p:nvSpPr>
            <p:cNvPr id="35" name="TextBox 34"/>
            <p:cNvSpPr txBox="1"/>
            <p:nvPr/>
          </p:nvSpPr>
          <p:spPr>
            <a:xfrm>
              <a:off x="5017837" y="4641374"/>
              <a:ext cx="1650977" cy="1800493"/>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Repent</a:t>
              </a:r>
              <a:b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and</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be Baptized</a:t>
              </a:r>
            </a:p>
          </p:txBody>
        </p:sp>
      </p:grpSp>
      <p:grpSp>
        <p:nvGrpSpPr>
          <p:cNvPr id="22" name="Group 21"/>
          <p:cNvGrpSpPr/>
          <p:nvPr/>
        </p:nvGrpSpPr>
        <p:grpSpPr>
          <a:xfrm>
            <a:off x="149246" y="3216877"/>
            <a:ext cx="5990298" cy="989364"/>
            <a:chOff x="406400" y="3048000"/>
            <a:chExt cx="5990298" cy="989364"/>
          </a:xfrm>
        </p:grpSpPr>
        <p:sp>
          <p:nvSpPr>
            <p:cNvPr id="23" name="Oval 22"/>
            <p:cNvSpPr/>
            <p:nvPr/>
          </p:nvSpPr>
          <p:spPr>
            <a:xfrm>
              <a:off x="406400" y="3048000"/>
              <a:ext cx="1689100" cy="601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a:cxnSpLocks/>
              <a:endCxn id="23" idx="6"/>
            </p:cNvCxnSpPr>
            <p:nvPr/>
          </p:nvCxnSpPr>
          <p:spPr>
            <a:xfrm flipH="1" flipV="1">
              <a:off x="2095500" y="3348598"/>
              <a:ext cx="4301198" cy="6887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05545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2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20000">
                                          <p:cBhvr additive="base">
                                            <p:cTn id="28" dur="2000" fill="hold"/>
                                            <p:tgtEl>
                                              <p:spTgt spid="15"/>
                                            </p:tgtEl>
                                            <p:attrNameLst>
                                              <p:attrName>ppt_x</p:attrName>
                                            </p:attrNameLst>
                                          </p:cBhvr>
                                          <p:tavLst>
                                            <p:tav tm="0">
                                              <p:val>
                                                <p:strVal val="0-#ppt_w/2"/>
                                              </p:val>
                                            </p:tav>
                                            <p:tav tm="100000">
                                              <p:val>
                                                <p:strVal val="#ppt_x"/>
                                              </p:val>
                                            </p:tav>
                                          </p:tavLst>
                                        </p:anim>
                                        <p:anim calcmode="lin" valueType="num" p14:bounceEnd="20000">
                                          <p:cBhvr additive="base">
                                            <p:cTn id="29"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 presetClass="exit" presetSubtype="0" fill="hold" nodeType="withEffect">
                                      <p:stCondLst>
                                        <p:cond delay="0"/>
                                      </p:stCondLst>
                                      <p:childTnLst>
                                        <p:set>
                                          <p:cBhvr>
                                            <p:cTn id="45" dur="1" fill="hold">
                                              <p:stCondLst>
                                                <p:cond delay="0"/>
                                              </p:stCondLst>
                                            </p:cTn>
                                            <p:tgtEl>
                                              <p:spTgt spid="3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5"/>
                                            </p:tgtEl>
                                            <p:attrNameLst>
                                              <p:attrName>style.visibility</p:attrName>
                                            </p:attrNameLst>
                                          </p:cBhvr>
                                          <p:to>
                                            <p:strVal val="hidden"/>
                                          </p:to>
                                        </p:set>
                                      </p:childTnLst>
                                    </p:cTn>
                                  </p:par>
                                  <p:par>
                                    <p:cTn id="56" presetID="2" presetClass="entr" presetSubtype="8" fill="hold" nodeType="withEffect" p14:presetBounceEnd="20000">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14:bounceEnd="20000">
                                          <p:cBhvr additive="base">
                                            <p:cTn id="58" dur="2000" fill="hold"/>
                                            <p:tgtEl>
                                              <p:spTgt spid="36"/>
                                            </p:tgtEl>
                                            <p:attrNameLst>
                                              <p:attrName>ppt_x</p:attrName>
                                            </p:attrNameLst>
                                          </p:cBhvr>
                                          <p:tavLst>
                                            <p:tav tm="0">
                                              <p:val>
                                                <p:strVal val="0-#ppt_w/2"/>
                                              </p:val>
                                            </p:tav>
                                            <p:tav tm="100000">
                                              <p:val>
                                                <p:strVal val="#ppt_x"/>
                                              </p:val>
                                            </p:tav>
                                          </p:tavLst>
                                        </p:anim>
                                        <p:anim calcmode="lin" valueType="num" p14:bounceEnd="20000">
                                          <p:cBhvr additive="base">
                                            <p:cTn id="59" dur="2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animBg="1"/>
          <p:bldP spid="17"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 presetClass="exit" presetSubtype="0" fill="hold" nodeType="withEffect">
                                      <p:stCondLst>
                                        <p:cond delay="0"/>
                                      </p:stCondLst>
                                      <p:childTnLst>
                                        <p:set>
                                          <p:cBhvr>
                                            <p:cTn id="45" dur="1" fill="hold">
                                              <p:stCondLst>
                                                <p:cond delay="0"/>
                                              </p:stCondLst>
                                            </p:cTn>
                                            <p:tgtEl>
                                              <p:spTgt spid="3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5"/>
                                            </p:tgtEl>
                                            <p:attrNameLst>
                                              <p:attrName>style.visibility</p:attrName>
                                            </p:attrNameLst>
                                          </p:cBhvr>
                                          <p:to>
                                            <p:strVal val="hidden"/>
                                          </p:to>
                                        </p:set>
                                      </p:childTnLst>
                                    </p:cTn>
                                  </p:par>
                                  <p:par>
                                    <p:cTn id="56" presetID="2" presetClass="entr" presetSubtype="8"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2000" fill="hold"/>
                                            <p:tgtEl>
                                              <p:spTgt spid="36"/>
                                            </p:tgtEl>
                                            <p:attrNameLst>
                                              <p:attrName>ppt_x</p:attrName>
                                            </p:attrNameLst>
                                          </p:cBhvr>
                                          <p:tavLst>
                                            <p:tav tm="0">
                                              <p:val>
                                                <p:strVal val="0-#ppt_w/2"/>
                                              </p:val>
                                            </p:tav>
                                            <p:tav tm="100000">
                                              <p:val>
                                                <p:strVal val="#ppt_x"/>
                                              </p:val>
                                            </p:tav>
                                          </p:tavLst>
                                        </p:anim>
                                        <p:anim calcmode="lin" valueType="num">
                                          <p:cBhvr additive="base">
                                            <p:cTn id="59" dur="2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animBg="1"/>
          <p:bldP spid="17" grpId="1" animBg="1"/>
        </p:bldLst>
      </p:timing>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13" y="0"/>
            <a:ext cx="5017837" cy="6858000"/>
            <a:chOff x="0" y="0"/>
            <a:chExt cx="5017837" cy="6858000"/>
          </a:xfrm>
        </p:grpSpPr>
        <p:pic>
          <p:nvPicPr>
            <p:cNvPr id="8" name="Picture 7"/>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ackgroundRemoval t="0" b="99832" l="0" r="100000">
                          <a14:foregroundMark x1="2015" y1="548" x2="99194" y2="927"/>
                          <a14:foregroundMark x1="98215" y1="1474" x2="97927" y2="99452"/>
                          <a14:foregroundMark x1="97467" y1="98905" x2="0" y2="99073"/>
                          <a14:foregroundMark x1="230" y1="98526" x2="518" y2="758"/>
                        </a14:backgroundRemoval>
                      </a14:imgEffect>
                    </a14:imgLayer>
                  </a14:imgProps>
                </a:ext>
              </a:extLst>
            </a:blip>
            <a:srcRect t="3304" b="2530"/>
            <a:stretch/>
          </p:blipFill>
          <p:spPr>
            <a:xfrm>
              <a:off x="0" y="400110"/>
              <a:ext cx="5017837" cy="6457890"/>
            </a:xfrm>
            <a:prstGeom prst="rect">
              <a:avLst/>
            </a:prstGeom>
          </p:spPr>
        </p:pic>
        <p:sp>
          <p:nvSpPr>
            <p:cNvPr id="9" name="TextBox 8"/>
            <p:cNvSpPr txBox="1"/>
            <p:nvPr/>
          </p:nvSpPr>
          <p:spPr>
            <a:xfrm>
              <a:off x="12448" y="0"/>
              <a:ext cx="5005389" cy="40011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Prepositions Chart 1</a:t>
              </a:r>
            </a:p>
          </p:txBody>
        </p:sp>
      </p:grpSp>
      <p:sp>
        <p:nvSpPr>
          <p:cNvPr id="2" name="TextBox 1"/>
          <p:cNvSpPr txBox="1"/>
          <p:nvPr/>
        </p:nvSpPr>
        <p:spPr>
          <a:xfrm>
            <a:off x="5092700" y="0"/>
            <a:ext cx="7099299"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26:28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this is My blood of the covenant, which is poured 	out for many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for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forgiveness of sins.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Oval 2"/>
          <p:cNvSpPr/>
          <p:nvPr/>
        </p:nvSpPr>
        <p:spPr>
          <a:xfrm>
            <a:off x="9766300" y="1513494"/>
            <a:ext cx="2336800" cy="3060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forgiveness of sins</a:t>
            </a:r>
          </a:p>
        </p:txBody>
      </p:sp>
      <p:grpSp>
        <p:nvGrpSpPr>
          <p:cNvPr id="12" name="Group 11"/>
          <p:cNvGrpSpPr/>
          <p:nvPr/>
        </p:nvGrpSpPr>
        <p:grpSpPr>
          <a:xfrm>
            <a:off x="5355462" y="2073152"/>
            <a:ext cx="4851400" cy="1661993"/>
            <a:chOff x="5245100" y="2073152"/>
            <a:chExt cx="4851400" cy="1661993"/>
          </a:xfrm>
        </p:grpSpPr>
        <p:cxnSp>
          <p:nvCxnSpPr>
            <p:cNvPr id="5" name="Straight Arrow Connector 4"/>
            <p:cNvCxnSpPr>
              <a:cxnSpLocks/>
            </p:cNvCxnSpPr>
            <p:nvPr/>
          </p:nvCxnSpPr>
          <p:spPr>
            <a:xfrm>
              <a:off x="5245100" y="3047999"/>
              <a:ext cx="4851400"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08600" y="2517085"/>
              <a:ext cx="1701800" cy="1061829"/>
            </a:xfrm>
            <a:prstGeom prst="rect">
              <a:avLst/>
            </a:prstGeom>
            <a:no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blood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Poured out</a:t>
              </a:r>
            </a:p>
          </p:txBody>
        </p:sp>
        <p:sp>
          <p:nvSpPr>
            <p:cNvPr id="11" name="TextBox 10"/>
            <p:cNvSpPr txBox="1"/>
            <p:nvPr/>
          </p:nvSpPr>
          <p:spPr>
            <a:xfrm>
              <a:off x="7814437" y="2073152"/>
              <a:ext cx="1413449" cy="1661993"/>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PCSB Greek" panose="020B0500000000000000" pitchFamily="34" charset="0"/>
                  <a:ea typeface="+mn-ea"/>
                  <a:cs typeface="+mn-cs"/>
                </a:rPr>
                <a:t>Eis</a:t>
              </a:r>
              <a:endParaRPr kumimoji="0" lang="en-US" sz="2400" b="1" i="0" u="none" strike="noStrike" kern="1200" cap="none" spc="0" normalizeH="0" baseline="0" noProof="0" dirty="0">
                <a:ln>
                  <a:noFill/>
                </a:ln>
                <a:solidFill>
                  <a:prstClr val="black"/>
                </a:solidFill>
                <a:effectLst/>
                <a:uLnTx/>
                <a:uFillTx/>
                <a:latin typeface="PCSB Greek" panose="020B0500000000000000" pitchFamily="34" charset="0"/>
                <a:ea typeface="+mn-ea"/>
                <a:cs typeface="+mn-cs"/>
              </a:endParaRP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a:t>
              </a:r>
            </a:p>
          </p:txBody>
        </p:sp>
      </p:grpSp>
      <p:sp>
        <p:nvSpPr>
          <p:cNvPr id="13" name="Oval 12"/>
          <p:cNvSpPr/>
          <p:nvPr/>
        </p:nvSpPr>
        <p:spPr>
          <a:xfrm>
            <a:off x="457200" y="3276600"/>
            <a:ext cx="952500" cy="482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 name="Group 17"/>
          <p:cNvGrpSpPr/>
          <p:nvPr/>
        </p:nvGrpSpPr>
        <p:grpSpPr>
          <a:xfrm>
            <a:off x="1443862" y="2073152"/>
            <a:ext cx="7759700" cy="1686048"/>
            <a:chOff x="1443862" y="2073152"/>
            <a:chExt cx="7759700" cy="1686048"/>
          </a:xfrm>
        </p:grpSpPr>
        <p:cxnSp>
          <p:nvCxnSpPr>
            <p:cNvPr id="15" name="Straight Arrow Connector 14"/>
            <p:cNvCxnSpPr>
              <a:cxnSpLocks/>
              <a:stCxn id="16" idx="2"/>
            </p:cNvCxnSpPr>
            <p:nvPr/>
          </p:nvCxnSpPr>
          <p:spPr>
            <a:xfrm flipH="1">
              <a:off x="1443862" y="2916176"/>
              <a:ext cx="6591300" cy="4715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035162" y="2073152"/>
              <a:ext cx="1168400" cy="1686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9" name="TextBox 18"/>
          <p:cNvSpPr txBox="1"/>
          <p:nvPr/>
        </p:nvSpPr>
        <p:spPr>
          <a:xfrm>
            <a:off x="5048250" y="4887309"/>
            <a:ext cx="7143749"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2:38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Peter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said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them, " Repent, and let each of you 	be baptized in the name of Jesus Christ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for</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forgiveness of your sins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you shall receive the gift 	of the Holy Spirit.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4233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20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20000">
                                          <p:cBhvr additive="base">
                                            <p:cTn id="28" dur="2000" fill="hold"/>
                                            <p:tgtEl>
                                              <p:spTgt spid="12"/>
                                            </p:tgtEl>
                                            <p:attrNameLst>
                                              <p:attrName>ppt_x</p:attrName>
                                            </p:attrNameLst>
                                          </p:cBhvr>
                                          <p:tavLst>
                                            <p:tav tm="0">
                                              <p:val>
                                                <p:strVal val="0-#ppt_w/2"/>
                                              </p:val>
                                            </p:tav>
                                            <p:tav tm="100000">
                                              <p:val>
                                                <p:strVal val="#ppt_x"/>
                                              </p:val>
                                            </p:tav>
                                          </p:tavLst>
                                        </p:anim>
                                        <p:anim calcmode="lin" valueType="num" p14:bounceEnd="20000">
                                          <p:cBhvr additive="base">
                                            <p:cTn id="29"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000" fill="hold"/>
                                            <p:tgtEl>
                                              <p:spTgt spid="12"/>
                                            </p:tgtEl>
                                            <p:attrNameLst>
                                              <p:attrName>ppt_x</p:attrName>
                                            </p:attrNameLst>
                                          </p:cBhvr>
                                          <p:tavLst>
                                            <p:tav tm="0">
                                              <p:val>
                                                <p:strVal val="0-#ppt_w/2"/>
                                              </p:val>
                                            </p:tav>
                                            <p:tav tm="100000">
                                              <p:val>
                                                <p:strVal val="#ppt_x"/>
                                              </p:val>
                                            </p:tav>
                                          </p:tavLst>
                                        </p:anim>
                                        <p:anim calcmode="lin" valueType="num">
                                          <p:cBhvr additive="base">
                                            <p:cTn id="29"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9" grpId="0" animBg="1"/>
        </p:bldLst>
      </p:timing>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137598"/>
            <a:ext cx="12192000" cy="4582805"/>
            <a:chOff x="0" y="0"/>
            <a:chExt cx="12192000" cy="3852631"/>
          </a:xfrm>
        </p:grpSpPr>
        <p:pic>
          <p:nvPicPr>
            <p:cNvPr id="5" name="Picture 4"/>
            <p:cNvPicPr>
              <a:picLocks noChangeAspect="1"/>
            </p:cNvPicPr>
            <p:nvPr/>
          </p:nvPicPr>
          <p:blipFill rotWithShape="1">
            <a:blip r:embed="rId2"/>
            <a:srcRect b="8232"/>
            <a:stretch/>
          </p:blipFill>
          <p:spPr>
            <a:xfrm>
              <a:off x="0" y="553356"/>
              <a:ext cx="12192000" cy="1580243"/>
            </a:xfrm>
            <a:prstGeom prst="rect">
              <a:avLst/>
            </a:prstGeom>
          </p:spPr>
        </p:pic>
        <p:pic>
          <p:nvPicPr>
            <p:cNvPr id="7" name="Picture 6"/>
            <p:cNvPicPr>
              <a:picLocks noChangeAspect="1"/>
            </p:cNvPicPr>
            <p:nvPr/>
          </p:nvPicPr>
          <p:blipFill>
            <a:blip r:embed="rId3"/>
            <a:stretch>
              <a:fillRect/>
            </a:stretch>
          </p:blipFill>
          <p:spPr>
            <a:xfrm>
              <a:off x="0" y="2180771"/>
              <a:ext cx="12192000" cy="1671860"/>
            </a:xfrm>
            <a:prstGeom prst="rect">
              <a:avLst/>
            </a:prstGeom>
          </p:spPr>
        </p:pic>
        <p:sp>
          <p:nvSpPr>
            <p:cNvPr id="8" name="TextBox 7"/>
            <p:cNvSpPr txBox="1"/>
            <p:nvPr/>
          </p:nvSpPr>
          <p:spPr>
            <a:xfrm>
              <a:off x="0" y="0"/>
              <a:ext cx="12192000" cy="461665"/>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Literal (word for word) Translations</a:t>
              </a:r>
            </a:p>
          </p:txBody>
        </p:sp>
      </p:grpSp>
    </p:spTree>
    <p:extLst>
      <p:ext uri="{BB962C8B-B14F-4D97-AF65-F5344CB8AC3E}">
        <p14:creationId xmlns:p14="http://schemas.microsoft.com/office/powerpoint/2010/main" val="166200692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5632547"/>
            <a:chOff x="0" y="0"/>
            <a:chExt cx="12192000" cy="5632547"/>
          </a:xfrm>
        </p:grpSpPr>
        <p:pic>
          <p:nvPicPr>
            <p:cNvPr id="2" name="Picture 1"/>
            <p:cNvPicPr>
              <a:picLocks noChangeAspect="1"/>
            </p:cNvPicPr>
            <p:nvPr/>
          </p:nvPicPr>
          <p:blipFill>
            <a:blip r:embed="rId2"/>
            <a:stretch>
              <a:fillRect/>
            </a:stretch>
          </p:blipFill>
          <p:spPr>
            <a:xfrm>
              <a:off x="0" y="939800"/>
              <a:ext cx="12192000" cy="2082800"/>
            </a:xfrm>
            <a:prstGeom prst="rect">
              <a:avLst/>
            </a:prstGeom>
          </p:spPr>
        </p:pic>
        <p:sp>
          <p:nvSpPr>
            <p:cNvPr id="3" name="TextBox 2"/>
            <p:cNvSpPr txBox="1"/>
            <p:nvPr/>
          </p:nvSpPr>
          <p:spPr>
            <a:xfrm>
              <a:off x="0" y="0"/>
              <a:ext cx="12192000" cy="830997"/>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Thought for Thought (Dynamic Equivalence)</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p>
          </p:txBody>
        </p:sp>
        <p:pic>
          <p:nvPicPr>
            <p:cNvPr id="4" name="Picture 3"/>
            <p:cNvPicPr>
              <a:picLocks noChangeAspect="1"/>
            </p:cNvPicPr>
            <p:nvPr/>
          </p:nvPicPr>
          <p:blipFill rotWithShape="1">
            <a:blip r:embed="rId3"/>
            <a:srcRect t="32192"/>
            <a:stretch/>
          </p:blipFill>
          <p:spPr>
            <a:xfrm>
              <a:off x="0" y="3497858"/>
              <a:ext cx="12192000" cy="2134689"/>
            </a:xfrm>
            <a:prstGeom prst="rect">
              <a:avLst/>
            </a:prstGeom>
          </p:spPr>
        </p:pic>
      </p:grpSp>
      <p:sp>
        <p:nvSpPr>
          <p:cNvPr id="6" name="Action Button: Go to Beginning 5">
            <a:hlinkClick r:id="rId4" action="ppaction://hlinksldjump" highlightClick="1"/>
          </p:cNvPr>
          <p:cNvSpPr/>
          <p:nvPr/>
        </p:nvSpPr>
        <p:spPr>
          <a:xfrm>
            <a:off x="11256579" y="6479628"/>
            <a:ext cx="935421" cy="378372"/>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32610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Go Back or Previous 4">
            <a:hlinkClick r:id="" action="ppaction://noaction" highlightClick="1"/>
            <a:hlinkHover r:id="rId3" action="ppaction://hlinksldjump"/>
          </p:cNvPr>
          <p:cNvSpPr/>
          <p:nvPr/>
        </p:nvSpPr>
        <p:spPr>
          <a:xfrm>
            <a:off x="11140966" y="6632028"/>
            <a:ext cx="567559" cy="22597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0" name="Group 49"/>
          <p:cNvGrpSpPr/>
          <p:nvPr/>
        </p:nvGrpSpPr>
        <p:grpSpPr>
          <a:xfrm>
            <a:off x="1913961" y="2202814"/>
            <a:ext cx="1890312" cy="660620"/>
            <a:chOff x="1913961" y="2202814"/>
            <a:chExt cx="1890312" cy="660620"/>
          </a:xfrm>
          <a:solidFill>
            <a:srgbClr val="FF0000"/>
          </a:solidFill>
        </p:grpSpPr>
        <p:sp>
          <p:nvSpPr>
            <p:cNvPr id="49" name="TextBox 48"/>
            <p:cNvSpPr txBox="1"/>
            <p:nvPr/>
          </p:nvSpPr>
          <p:spPr>
            <a:xfrm>
              <a:off x="2691726" y="2348071"/>
              <a:ext cx="1112547" cy="400110"/>
            </a:xfrm>
            <a:prstGeom prst="rect">
              <a:avLst/>
            </a:prstGeom>
            <a:grp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SAME</a:t>
              </a:r>
            </a:p>
          </p:txBody>
        </p:sp>
        <p:cxnSp>
          <p:nvCxnSpPr>
            <p:cNvPr id="39" name="Straight Arrow Connector 38"/>
            <p:cNvCxnSpPr>
              <a:cxnSpLocks/>
            </p:cNvCxnSpPr>
            <p:nvPr/>
          </p:nvCxnSpPr>
          <p:spPr>
            <a:xfrm flipH="1" flipV="1">
              <a:off x="1913961" y="2202814"/>
              <a:ext cx="769882" cy="360286"/>
            </a:xfrm>
            <a:prstGeom prst="straightConnector1">
              <a:avLst/>
            </a:prstGeom>
            <a:grpFill/>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p:cNvCxnSpPr>
            <p:nvPr/>
          </p:nvCxnSpPr>
          <p:spPr>
            <a:xfrm flipH="1">
              <a:off x="1913961" y="2579492"/>
              <a:ext cx="769882" cy="283942"/>
            </a:xfrm>
            <a:prstGeom prst="straightConnector1">
              <a:avLst/>
            </a:prstGeom>
            <a:grpFill/>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10362" y="2788568"/>
            <a:ext cx="12023834" cy="914400"/>
            <a:chOff x="168166" y="5595229"/>
            <a:chExt cx="12023834" cy="914400"/>
          </a:xfrm>
        </p:grpSpPr>
        <p:sp>
          <p:nvSpPr>
            <p:cNvPr id="8" name="Rectangle 7"/>
            <p:cNvSpPr/>
            <p:nvPr/>
          </p:nvSpPr>
          <p:spPr>
            <a:xfrm>
              <a:off x="168166" y="5595229"/>
              <a:ext cx="1795716"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Of the spirit</a:t>
              </a:r>
            </a:p>
          </p:txBody>
        </p:sp>
        <p:sp>
          <p:nvSpPr>
            <p:cNvPr id="17" name="TextBox 16"/>
            <p:cNvSpPr txBox="1"/>
            <p:nvPr/>
          </p:nvSpPr>
          <p:spPr>
            <a:xfrm>
              <a:off x="1963882" y="5787461"/>
              <a:ext cx="10228118" cy="46166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 2:1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2Cor 13:14</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EE12A5"/>
                  </a:solidFill>
                  <a:effectLst/>
                  <a:uLnTx/>
                  <a:uFillTx/>
                  <a:latin typeface="Times New Roman" panose="02020603050405020304" pitchFamily="18" charset="0"/>
                  <a:ea typeface="+mn-ea"/>
                  <a:cs typeface="Times New Roman" panose="02020603050405020304" pitchFamily="18" charset="0"/>
                </a:rPr>
                <a:t>Acts 7:51-53 </a:t>
              </a:r>
            </a:p>
          </p:txBody>
        </p:sp>
      </p:grpSp>
      <p:sp>
        <p:nvSpPr>
          <p:cNvPr id="2" name="TextBox 1"/>
          <p:cNvSpPr txBox="1"/>
          <p:nvPr/>
        </p:nvSpPr>
        <p:spPr>
          <a:xfrm>
            <a:off x="15766" y="15766"/>
            <a:ext cx="12192000" cy="1200329"/>
          </a:xfrm>
          <a:prstGeom prst="rect">
            <a:avLst/>
          </a:prstGeom>
          <a:no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Fellowship in the Scriptures</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2:42</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Noun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Black underlined </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Verb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Red</a:t>
            </a:r>
          </a:p>
        </p:txBody>
      </p:sp>
      <p:grpSp>
        <p:nvGrpSpPr>
          <p:cNvPr id="12" name="Group 11"/>
          <p:cNvGrpSpPr/>
          <p:nvPr/>
        </p:nvGrpSpPr>
        <p:grpSpPr>
          <a:xfrm>
            <a:off x="110362" y="1376184"/>
            <a:ext cx="12023834" cy="914400"/>
            <a:chOff x="168166" y="987314"/>
            <a:chExt cx="12023834" cy="914400"/>
          </a:xfrm>
        </p:grpSpPr>
        <p:sp>
          <p:nvSpPr>
            <p:cNvPr id="7" name="Rectangle 6"/>
            <p:cNvSpPr/>
            <p:nvPr/>
          </p:nvSpPr>
          <p:spPr>
            <a:xfrm>
              <a:off x="168166" y="987314"/>
              <a:ext cx="1795716" cy="914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With God and Christ</a:t>
              </a:r>
            </a:p>
          </p:txBody>
        </p:sp>
        <p:sp>
          <p:nvSpPr>
            <p:cNvPr id="11" name="TextBox 10"/>
            <p:cNvSpPr txBox="1"/>
            <p:nvPr/>
          </p:nvSpPr>
          <p:spPr>
            <a:xfrm>
              <a:off x="1963882" y="1184481"/>
              <a:ext cx="10228118" cy="461665"/>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1Jn 1:3; 6</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EE12A5"/>
                  </a:solidFill>
                  <a:effectLst/>
                  <a:uLnTx/>
                  <a:uFillTx/>
                  <a:latin typeface="Times New Roman" panose="02020603050405020304" pitchFamily="18" charset="0"/>
                  <a:ea typeface="+mn-ea"/>
                  <a:cs typeface="Times New Roman" panose="02020603050405020304" pitchFamily="18" charset="0"/>
                </a:rPr>
                <a:t>(2:6)</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 3:10</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1Cor 1:9; 10:16</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1Pet 4:13</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9" name="TextBox 18"/>
          <p:cNvSpPr txBox="1"/>
          <p:nvPr/>
        </p:nvSpPr>
        <p:spPr>
          <a:xfrm>
            <a:off x="15766" y="2322114"/>
            <a:ext cx="12176234" cy="378565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John 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 we have seen and heard we proclaim to you also, so that you too may have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us; and indeed our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with the Father, and with His Son Jesus Christ.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John 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we say that we have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Him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yet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walk in the darkness, we lie and do not 	practice the truth;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EE12A5"/>
                </a:solidFill>
                <a:effectLst/>
                <a:uLnTx/>
                <a:uFillTx/>
                <a:latin typeface="Calibri" panose="020F0502020204030204"/>
                <a:ea typeface="+mn-ea"/>
                <a:cs typeface="+mn-cs"/>
              </a:rPr>
              <a:t>1 John 2:6 (NASB) </a:t>
            </a:r>
            <a:b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srgbClr val="EE12A5"/>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t> the one who says he abides in Him ought himself to walk in the same manner as He walked. </a:t>
            </a:r>
          </a:p>
        </p:txBody>
      </p:sp>
      <p:sp>
        <p:nvSpPr>
          <p:cNvPr id="20" name="TextBox 19"/>
          <p:cNvSpPr txBox="1"/>
          <p:nvPr/>
        </p:nvSpPr>
        <p:spPr>
          <a:xfrm>
            <a:off x="15766" y="2290584"/>
            <a:ext cx="12176234"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Philippians 3:10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I may know Him and the power of His resurrection and the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His sufferings, 	being conformed to His death;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p:cNvSpPr txBox="1"/>
          <p:nvPr/>
        </p:nvSpPr>
        <p:spPr>
          <a:xfrm>
            <a:off x="15766" y="2289118"/>
            <a:ext cx="12176234" cy="2677656"/>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God is faithful, through whom you were called into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His Son, Jesus Christ our 	Lord.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10:16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not the cup of blessing which we bless a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sharing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blood of Christ? Is not the bread 	which we break a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sharing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body of Christ? </a:t>
            </a:r>
          </a:p>
        </p:txBody>
      </p:sp>
      <p:sp>
        <p:nvSpPr>
          <p:cNvPr id="22" name="TextBox 21"/>
          <p:cNvSpPr txBox="1"/>
          <p:nvPr/>
        </p:nvSpPr>
        <p:spPr>
          <a:xfrm>
            <a:off x="15766" y="2290584"/>
            <a:ext cx="12176234"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Peter 4:13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to the degree that you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share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sufferings of Christ, keep on rejoicing, so that also at the 	revelation of His glory you may rejoice with exultation.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15766" y="3733039"/>
            <a:ext cx="12176234" cy="2677656"/>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Philippians 2:1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if there is any encouragement in Christ, if there is any consolation of love, if there is 	any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the Spirit, if any affection and compassion,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Corinthians 13:14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grace of the Lord Jesus Christ, and the love of God, and the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the Holy Spirit, 	be with you all. </a:t>
            </a:r>
          </a:p>
        </p:txBody>
      </p:sp>
      <p:grpSp>
        <p:nvGrpSpPr>
          <p:cNvPr id="14" name="Group 13"/>
          <p:cNvGrpSpPr/>
          <p:nvPr/>
        </p:nvGrpSpPr>
        <p:grpSpPr>
          <a:xfrm>
            <a:off x="110362" y="4202418"/>
            <a:ext cx="12023834" cy="914400"/>
            <a:chOff x="168166" y="3792766"/>
            <a:chExt cx="12023834" cy="914400"/>
          </a:xfrm>
        </p:grpSpPr>
        <p:sp>
          <p:nvSpPr>
            <p:cNvPr id="10" name="Rectangle 9"/>
            <p:cNvSpPr/>
            <p:nvPr/>
          </p:nvSpPr>
          <p:spPr>
            <a:xfrm>
              <a:off x="168166" y="3792766"/>
              <a:ext cx="1795716"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With others</a:t>
              </a:r>
            </a:p>
          </p:txBody>
        </p:sp>
        <p:sp>
          <p:nvSpPr>
            <p:cNvPr id="13" name="TextBox 12"/>
            <p:cNvSpPr txBox="1"/>
            <p:nvPr/>
          </p:nvSpPr>
          <p:spPr>
            <a:xfrm>
              <a:off x="1963882" y="3828131"/>
              <a:ext cx="10228118" cy="830997"/>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Philemon 1:6</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1Jn 1:3, 7</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 2:8-9</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1Cor 10:16-17</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2Cor 6:14</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Ro 15:27; 1Tim 5:22;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2:14; 2Jn 1:11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4" name="TextBox 23"/>
          <p:cNvSpPr txBox="1"/>
          <p:nvPr/>
        </p:nvSpPr>
        <p:spPr>
          <a:xfrm>
            <a:off x="15766" y="5138252"/>
            <a:ext cx="12176234"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Philemon 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and I pray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the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your faith may become effective through the knowledge of 	every good thing which is in you for Christ's sake.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5766" y="1279643"/>
            <a:ext cx="12176234" cy="292387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24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John 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 we have seen and heard we proclaim to you also, so that you too may have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us; and indeed our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with the Father, and with His Son Jesus Christ. </a:t>
            </a:r>
          </a:p>
          <a:p>
            <a:pPr marL="0" marR="0" lvl="0" indent="0" algn="l" defTabSz="274320" rtl="0" eaLnBrk="1" fontAlgn="auto" latinLnBrk="0" hangingPunct="1">
              <a:lnSpc>
                <a:spcPct val="100000"/>
              </a:lnSpc>
              <a:spcBef>
                <a:spcPts val="4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John 1:7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if we walk in the Light as He Himself is in the Light, we have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one another, 	and the blood of Jesus His Son cleanses us from all sin.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p:cNvSpPr txBox="1"/>
          <p:nvPr/>
        </p:nvSpPr>
        <p:spPr>
          <a:xfrm>
            <a:off x="15766" y="1258623"/>
            <a:ext cx="12176234" cy="3046988"/>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2:8-9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He who effectually worked for Peter in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apostleship to the circumcised effectually 	worked for me also to the Gentiles),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recognizing the grace that had been given to me, James and Cephas and John, who were 	reputed to be pillars, gave to me and Barnabas the right hand of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that we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might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go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 Gentiles and they to the circumcised.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15766" y="1342703"/>
            <a:ext cx="12176234" cy="292387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3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10:16-17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not the cup of blessing which we bless a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sharing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blood of Christ? Is not the bread 	which we break a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sharing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body of Christ?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Since there is one bread, we who are many are one body; for we all partake of the one bread.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p:cNvSpPr txBox="1"/>
          <p:nvPr/>
        </p:nvSpPr>
        <p:spPr>
          <a:xfrm>
            <a:off x="15766" y="5138252"/>
            <a:ext cx="12176234"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Corinthians 6:14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Do not be bound together with unbelievers; for what partnership have righteousness and 	lawlessness, or what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fellowship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has light with darkness?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7883" y="5159006"/>
            <a:ext cx="12176234"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Timothy 5:22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Do not lay hands upon anyone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hastily and thereby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share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responsibility for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sins of 	others; keep yourself free from sin. </a:t>
            </a:r>
          </a:p>
        </p:txBody>
      </p:sp>
      <p:sp>
        <p:nvSpPr>
          <p:cNvPr id="30" name="TextBox 29"/>
          <p:cNvSpPr txBox="1"/>
          <p:nvPr/>
        </p:nvSpPr>
        <p:spPr>
          <a:xfrm>
            <a:off x="7883" y="5138252"/>
            <a:ext cx="12176234"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15:27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Yes, they were pleased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do so,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are indebted to them. For if the Gentiles have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shared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their spiritual things, they are indebted to minister to them also in material things.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p:cNvSpPr txBox="1"/>
          <p:nvPr/>
        </p:nvSpPr>
        <p:spPr>
          <a:xfrm>
            <a:off x="15766" y="5159006"/>
            <a:ext cx="12168351"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2:14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since the children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share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flesh and blood, He Himself likewise also partook of the 	same, that through death He might render powerless him who had the power of death, that is, 	the devil,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15766" y="5177283"/>
            <a:ext cx="12168351"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John 1:11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 one who gives him a greeting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participates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his evil deeds. </a:t>
            </a:r>
          </a:p>
        </p:txBody>
      </p:sp>
      <p:grpSp>
        <p:nvGrpSpPr>
          <p:cNvPr id="16" name="Group 15"/>
          <p:cNvGrpSpPr/>
          <p:nvPr/>
        </p:nvGrpSpPr>
        <p:grpSpPr>
          <a:xfrm>
            <a:off x="94596" y="5842635"/>
            <a:ext cx="12039600" cy="914400"/>
            <a:chOff x="152400" y="4006423"/>
            <a:chExt cx="12039600" cy="914400"/>
          </a:xfrm>
        </p:grpSpPr>
        <p:sp>
          <p:nvSpPr>
            <p:cNvPr id="9" name="Rectangle 8"/>
            <p:cNvSpPr/>
            <p:nvPr/>
          </p:nvSpPr>
          <p:spPr>
            <a:xfrm>
              <a:off x="152400" y="4006423"/>
              <a:ext cx="1795716"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As a contribution</a:t>
              </a:r>
            </a:p>
          </p:txBody>
        </p:sp>
        <p:sp>
          <p:nvSpPr>
            <p:cNvPr id="15" name="TextBox 14"/>
            <p:cNvSpPr txBox="1"/>
            <p:nvPr/>
          </p:nvSpPr>
          <p:spPr>
            <a:xfrm>
              <a:off x="1963882" y="4224519"/>
              <a:ext cx="10228118" cy="478209"/>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 15:26</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2Cor 8:3-4</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9:13</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 1:5</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4:15-16</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Heb</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13:16;</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Rom 12:13; Gal 6:6</a:t>
              </a:r>
            </a:p>
          </p:txBody>
        </p:sp>
      </p:grpSp>
      <p:sp>
        <p:nvSpPr>
          <p:cNvPr id="33" name="TextBox 32"/>
          <p:cNvSpPr txBox="1"/>
          <p:nvPr/>
        </p:nvSpPr>
        <p:spPr>
          <a:xfrm>
            <a:off x="15766" y="1303672"/>
            <a:ext cx="12168351" cy="457048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15:26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Macedonia and Achaia have been pleased to make a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contribution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 poor among the 	saints in Jerusalem.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15766" y="1334144"/>
            <a:ext cx="12176234" cy="447814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Corinthians 8:3-4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 testify that according to their ability, and beyond their ability,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they gave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their own 	accord,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begging us with much urging for the favor of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participation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support of the saints,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Corinthians 9:13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Because of the proof given by this ministry, they will glorify God for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your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obedience to your 	confession of the gospel of Christ and for the liberality of your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contribution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them and to all,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15766" y="1342703"/>
            <a:ext cx="12168351" cy="447814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Philippians 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view of your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participation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t>in the gospel from the first day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until now.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Philippians 4:15-16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yourselves also know, Philippians, that </a:t>
            </a:r>
            <a: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t>at the first preaching of the gospel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I left 	Macedonia, no church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shared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me in the matter of giving and receiving but you alone;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even in Thessalonica you sent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 gift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more than once for my needs.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p:cNvSpPr txBox="1"/>
          <p:nvPr/>
        </p:nvSpPr>
        <p:spPr>
          <a:xfrm>
            <a:off x="15766" y="1372902"/>
            <a:ext cx="12168351" cy="457048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13:16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do not neglect doing good and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sharing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with such sacrifices God is pleased.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p:cNvSpPr txBox="1"/>
          <p:nvPr/>
        </p:nvSpPr>
        <p:spPr>
          <a:xfrm>
            <a:off x="15766" y="1387573"/>
            <a:ext cx="12118430" cy="447814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12:13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contributing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 needs of the saints, practicing hospitality.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6:6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one who is taught the word is to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share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all good things with the one who teaches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p:cNvSpPr txBox="1"/>
          <p:nvPr/>
        </p:nvSpPr>
        <p:spPr>
          <a:xfrm>
            <a:off x="15766" y="3688169"/>
            <a:ext cx="12126313" cy="2677656"/>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EE12A5"/>
                </a:solidFill>
                <a:effectLst/>
                <a:uLnTx/>
                <a:uFillTx/>
                <a:latin typeface="Calibri" panose="020F0502020204030204"/>
                <a:ea typeface="+mn-ea"/>
                <a:cs typeface="+mn-cs"/>
              </a:rPr>
              <a:t>Acts 7:51-53 (NASB) </a:t>
            </a:r>
            <a:b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srgbClr val="EE12A5"/>
                </a:solidFill>
                <a:effectLst/>
                <a:uLnTx/>
                <a:uFillTx/>
                <a:latin typeface="Calibri" panose="020F0502020204030204"/>
                <a:ea typeface="+mn-ea"/>
                <a:cs typeface="+mn-cs"/>
              </a:rPr>
              <a:t>51 </a:t>
            </a:r>
            <a: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t> "You men who are stiff-necked and uncircumcised in heart and ears are </a:t>
            </a:r>
            <a:r>
              <a:rPr kumimoji="0" lang="en-US" sz="2400" b="1" i="0" u="none" strike="noStrike" kern="1200" cap="none" spc="0" normalizeH="0" baseline="0" noProof="0" dirty="0">
                <a:ln>
                  <a:noFill/>
                </a:ln>
                <a:solidFill>
                  <a:srgbClr val="EE12A5"/>
                </a:solidFill>
                <a:effectLst/>
                <a:uLnTx/>
                <a:uFillTx/>
                <a:latin typeface="Calibri" panose="020F0502020204030204"/>
                <a:ea typeface="+mn-ea"/>
                <a:cs typeface="+mn-cs"/>
              </a:rPr>
              <a:t>always resisting the 	Holy Spirit</a:t>
            </a:r>
            <a: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t>; you are doing just as your fathers did. </a:t>
            </a:r>
            <a:b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srgbClr val="EE12A5"/>
                </a:solidFill>
                <a:effectLst/>
                <a:uLnTx/>
                <a:uFillTx/>
                <a:latin typeface="Calibri" panose="020F0502020204030204"/>
                <a:ea typeface="+mn-ea"/>
                <a:cs typeface="+mn-cs"/>
              </a:rPr>
              <a:t>52 </a:t>
            </a:r>
            <a: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t> "Which one of the prophets did your fathers not persecute? They killed those who had 	previously announced the coming of the Righteous One, whose betrayers and murderers you 	have now become; </a:t>
            </a:r>
            <a:b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srgbClr val="EE12A5"/>
                </a:solidFill>
                <a:effectLst/>
                <a:uLnTx/>
                <a:uFillTx/>
                <a:latin typeface="Calibri" panose="020F0502020204030204"/>
                <a:ea typeface="+mn-ea"/>
                <a:cs typeface="+mn-cs"/>
              </a:rPr>
              <a:t>53 </a:t>
            </a:r>
            <a: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t> you who received the law as ordained by angels, and </a:t>
            </a:r>
            <a:r>
              <a:rPr kumimoji="0" lang="en-US" sz="2400" b="0" i="1" u="none" strike="noStrike" kern="1200" cap="none" spc="0" normalizeH="0" baseline="0" noProof="0" dirty="0">
                <a:ln>
                  <a:noFill/>
                </a:ln>
                <a:solidFill>
                  <a:srgbClr val="EE12A5"/>
                </a:solidFill>
                <a:effectLst/>
                <a:uLnTx/>
                <a:uFillTx/>
                <a:latin typeface="Calibri" panose="020F0502020204030204"/>
                <a:ea typeface="+mn-ea"/>
                <a:cs typeface="+mn-cs"/>
              </a:rPr>
              <a:t>yet</a:t>
            </a:r>
            <a:r>
              <a:rPr kumimoji="0" lang="en-US" sz="2400" b="0" i="0" u="none" strike="noStrike" kern="1200" cap="none" spc="0" normalizeH="0" baseline="0" noProof="0" dirty="0">
                <a:ln>
                  <a:noFill/>
                </a:ln>
                <a:solidFill>
                  <a:srgbClr val="EE12A5"/>
                </a:solidFill>
                <a:effectLst/>
                <a:uLnTx/>
                <a:uFillTx/>
                <a:latin typeface="Calibri" panose="020F0502020204030204"/>
                <a:ea typeface="+mn-ea"/>
                <a:cs typeface="+mn-cs"/>
              </a:rPr>
              <a:t> did not keep it." </a:t>
            </a:r>
            <a:endParaRPr kumimoji="0" lang="en-US" sz="2400" b="1" i="0" u="none" strike="noStrike" kern="1200" cap="none" spc="0" normalizeH="0" baseline="0" noProof="0" dirty="0">
              <a:ln>
                <a:noFill/>
              </a:ln>
              <a:solidFill>
                <a:srgbClr val="EE12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51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19"/>
                                        </p:tgtEl>
                                        <p:attrNameLst>
                                          <p:attrName>ppt_w</p:attrName>
                                        </p:attrNameLst>
                                      </p:cBhvr>
                                      <p:tavLst>
                                        <p:tav tm="0">
                                          <p:val>
                                            <p:strVal val="ppt_w"/>
                                          </p:val>
                                        </p:tav>
                                        <p:tav tm="100000">
                                          <p:val>
                                            <p:fltVal val="0"/>
                                          </p:val>
                                        </p:tav>
                                      </p:tavLst>
                                    </p:anim>
                                    <p:anim calcmode="lin" valueType="num">
                                      <p:cBhvr>
                                        <p:cTn id="21" dur="500"/>
                                        <p:tgtEl>
                                          <p:spTgt spid="19"/>
                                        </p:tgtEl>
                                        <p:attrNameLst>
                                          <p:attrName>ppt_h</p:attrName>
                                        </p:attrNameLst>
                                      </p:cBhvr>
                                      <p:tavLst>
                                        <p:tav tm="0">
                                          <p:val>
                                            <p:strVal val="ppt_h"/>
                                          </p:val>
                                        </p:tav>
                                        <p:tav tm="100000">
                                          <p:val>
                                            <p:fltVal val="0"/>
                                          </p:val>
                                        </p:tav>
                                      </p:tavLst>
                                    </p:anim>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20"/>
                                        </p:tgtEl>
                                        <p:attrNameLst>
                                          <p:attrName>ppt_w</p:attrName>
                                        </p:attrNameLst>
                                      </p:cBhvr>
                                      <p:tavLst>
                                        <p:tav tm="0">
                                          <p:val>
                                            <p:strVal val="ppt_w"/>
                                          </p:val>
                                        </p:tav>
                                        <p:tav tm="100000">
                                          <p:val>
                                            <p:fltVal val="0"/>
                                          </p:val>
                                        </p:tav>
                                      </p:tavLst>
                                    </p:anim>
                                    <p:anim calcmode="lin" valueType="num">
                                      <p:cBhvr>
                                        <p:cTn id="35" dur="500"/>
                                        <p:tgtEl>
                                          <p:spTgt spid="20"/>
                                        </p:tgtEl>
                                        <p:attrNameLst>
                                          <p:attrName>ppt_h</p:attrName>
                                        </p:attrNameLst>
                                      </p:cBhvr>
                                      <p:tavLst>
                                        <p:tav tm="0">
                                          <p:val>
                                            <p:strVal val="ppt_h"/>
                                          </p:val>
                                        </p:tav>
                                        <p:tav tm="100000">
                                          <p:val>
                                            <p:fltVal val="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21"/>
                                        </p:tgtEl>
                                        <p:attrNameLst>
                                          <p:attrName>ppt_w</p:attrName>
                                        </p:attrNameLst>
                                      </p:cBhvr>
                                      <p:tavLst>
                                        <p:tav tm="0">
                                          <p:val>
                                            <p:strVal val="ppt_w"/>
                                          </p:val>
                                        </p:tav>
                                        <p:tav tm="100000">
                                          <p:val>
                                            <p:fltVal val="0"/>
                                          </p:val>
                                        </p:tav>
                                      </p:tavLst>
                                    </p:anim>
                                    <p:anim calcmode="lin" valueType="num">
                                      <p:cBhvr>
                                        <p:cTn id="49" dur="500"/>
                                        <p:tgtEl>
                                          <p:spTgt spid="21"/>
                                        </p:tgtEl>
                                        <p:attrNameLst>
                                          <p:attrName>ppt_h</p:attrName>
                                        </p:attrNameLst>
                                      </p:cBhvr>
                                      <p:tavLst>
                                        <p:tav tm="0">
                                          <p:val>
                                            <p:strVal val="ppt_h"/>
                                          </p:val>
                                        </p:tav>
                                        <p:tav tm="100000">
                                          <p:val>
                                            <p:fltVal val="0"/>
                                          </p:val>
                                        </p:tav>
                                      </p:tavLst>
                                    </p:anim>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22"/>
                                        </p:tgtEl>
                                        <p:attrNameLst>
                                          <p:attrName>ppt_w</p:attrName>
                                        </p:attrNameLst>
                                      </p:cBhvr>
                                      <p:tavLst>
                                        <p:tav tm="0">
                                          <p:val>
                                            <p:strVal val="ppt_w"/>
                                          </p:val>
                                        </p:tav>
                                        <p:tav tm="100000">
                                          <p:val>
                                            <p:fltVal val="0"/>
                                          </p:val>
                                        </p:tav>
                                      </p:tavLst>
                                    </p:anim>
                                    <p:anim calcmode="lin" valueType="num">
                                      <p:cBhvr>
                                        <p:cTn id="63" dur="500"/>
                                        <p:tgtEl>
                                          <p:spTgt spid="22"/>
                                        </p:tgtEl>
                                        <p:attrNameLst>
                                          <p:attrName>ppt_h</p:attrName>
                                        </p:attrNameLst>
                                      </p:cBhvr>
                                      <p:tavLst>
                                        <p:tav tm="0">
                                          <p:val>
                                            <p:strVal val="ppt_h"/>
                                          </p:val>
                                        </p:tav>
                                        <p:tav tm="100000">
                                          <p:val>
                                            <p:fltVal val="0"/>
                                          </p:val>
                                        </p:tav>
                                      </p:tavLst>
                                    </p:anim>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par>
                                <p:cTn id="73" presetID="1" presetClass="entr" presetSubtype="0"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23"/>
                                        </p:tgtEl>
                                        <p:attrNameLst>
                                          <p:attrName>ppt_w</p:attrName>
                                        </p:attrNameLst>
                                      </p:cBhvr>
                                      <p:tavLst>
                                        <p:tav tm="0">
                                          <p:val>
                                            <p:strVal val="ppt_w"/>
                                          </p:val>
                                        </p:tav>
                                        <p:tav tm="100000">
                                          <p:val>
                                            <p:fltVal val="0"/>
                                          </p:val>
                                        </p:tav>
                                      </p:tavLst>
                                    </p:anim>
                                    <p:anim calcmode="lin" valueType="num">
                                      <p:cBhvr>
                                        <p:cTn id="86" dur="500"/>
                                        <p:tgtEl>
                                          <p:spTgt spid="23"/>
                                        </p:tgtEl>
                                        <p:attrNameLst>
                                          <p:attrName>ppt_h</p:attrName>
                                        </p:attrNameLst>
                                      </p:cBhvr>
                                      <p:tavLst>
                                        <p:tav tm="0">
                                          <p:val>
                                            <p:strVal val="ppt_h"/>
                                          </p:val>
                                        </p:tav>
                                        <p:tav tm="100000">
                                          <p:val>
                                            <p:fltVal val="0"/>
                                          </p:val>
                                        </p:tav>
                                      </p:tavLst>
                                    </p:anim>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p:cTn id="93" dur="500" fill="hold"/>
                                        <p:tgtEl>
                                          <p:spTgt spid="38"/>
                                        </p:tgtEl>
                                        <p:attrNameLst>
                                          <p:attrName>ppt_w</p:attrName>
                                        </p:attrNameLst>
                                      </p:cBhvr>
                                      <p:tavLst>
                                        <p:tav tm="0">
                                          <p:val>
                                            <p:fltVal val="0"/>
                                          </p:val>
                                        </p:tav>
                                        <p:tav tm="100000">
                                          <p:val>
                                            <p:strVal val="#ppt_w"/>
                                          </p:val>
                                        </p:tav>
                                      </p:tavLst>
                                    </p:anim>
                                    <p:anim calcmode="lin" valueType="num">
                                      <p:cBhvr>
                                        <p:cTn id="94" dur="500" fill="hold"/>
                                        <p:tgtEl>
                                          <p:spTgt spid="38"/>
                                        </p:tgtEl>
                                        <p:attrNameLst>
                                          <p:attrName>ppt_h</p:attrName>
                                        </p:attrNameLst>
                                      </p:cBhvr>
                                      <p:tavLst>
                                        <p:tav tm="0">
                                          <p:val>
                                            <p:fltVal val="0"/>
                                          </p:val>
                                        </p:tav>
                                        <p:tav tm="100000">
                                          <p:val>
                                            <p:strVal val="#ppt_h"/>
                                          </p:val>
                                        </p:tav>
                                      </p:tavLst>
                                    </p:anim>
                                    <p:animEffect transition="in" filter="fad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xit" presetSubtype="32" fill="hold" grpId="1" nodeType="clickEffect">
                                  <p:stCondLst>
                                    <p:cond delay="0"/>
                                  </p:stCondLst>
                                  <p:childTnLst>
                                    <p:anim calcmode="lin" valueType="num">
                                      <p:cBhvr>
                                        <p:cTn id="99" dur="500"/>
                                        <p:tgtEl>
                                          <p:spTgt spid="38"/>
                                        </p:tgtEl>
                                        <p:attrNameLst>
                                          <p:attrName>ppt_w</p:attrName>
                                        </p:attrNameLst>
                                      </p:cBhvr>
                                      <p:tavLst>
                                        <p:tav tm="0">
                                          <p:val>
                                            <p:strVal val="ppt_w"/>
                                          </p:val>
                                        </p:tav>
                                        <p:tav tm="100000">
                                          <p:val>
                                            <p:fltVal val="0"/>
                                          </p:val>
                                        </p:tav>
                                      </p:tavLst>
                                    </p:anim>
                                    <p:anim calcmode="lin" valueType="num">
                                      <p:cBhvr>
                                        <p:cTn id="100" dur="500"/>
                                        <p:tgtEl>
                                          <p:spTgt spid="38"/>
                                        </p:tgtEl>
                                        <p:attrNameLst>
                                          <p:attrName>ppt_h</p:attrName>
                                        </p:attrNameLst>
                                      </p:cBhvr>
                                      <p:tavLst>
                                        <p:tav tm="0">
                                          <p:val>
                                            <p:strVal val="ppt_h"/>
                                          </p:val>
                                        </p:tav>
                                        <p:tav tm="100000">
                                          <p:val>
                                            <p:fltVal val="0"/>
                                          </p:val>
                                        </p:tav>
                                      </p:tavLst>
                                    </p:anim>
                                    <p:animEffect transition="out" filter="fade">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p:cTn id="107" dur="500" fill="hold"/>
                                        <p:tgtEl>
                                          <p:spTgt spid="14"/>
                                        </p:tgtEl>
                                        <p:attrNameLst>
                                          <p:attrName>ppt_w</p:attrName>
                                        </p:attrNameLst>
                                      </p:cBhvr>
                                      <p:tavLst>
                                        <p:tav tm="0">
                                          <p:val>
                                            <p:fltVal val="0"/>
                                          </p:val>
                                        </p:tav>
                                        <p:tav tm="100000">
                                          <p:val>
                                            <p:strVal val="#ppt_w"/>
                                          </p:val>
                                        </p:tav>
                                      </p:tavLst>
                                    </p:anim>
                                    <p:anim calcmode="lin" valueType="num">
                                      <p:cBhvr>
                                        <p:cTn id="108" dur="500" fill="hold"/>
                                        <p:tgtEl>
                                          <p:spTgt spid="14"/>
                                        </p:tgtEl>
                                        <p:attrNameLst>
                                          <p:attrName>ppt_h</p:attrName>
                                        </p:attrNameLst>
                                      </p:cBhvr>
                                      <p:tavLst>
                                        <p:tav tm="0">
                                          <p:val>
                                            <p:fltVal val="0"/>
                                          </p:val>
                                        </p:tav>
                                        <p:tav tm="100000">
                                          <p:val>
                                            <p:strVal val="#ppt_h"/>
                                          </p:val>
                                        </p:tav>
                                      </p:tavLst>
                                    </p:anim>
                                    <p:animEffect transition="in" filter="fade">
                                      <p:cBhvr>
                                        <p:cTn id="109" dur="500"/>
                                        <p:tgtEl>
                                          <p:spTgt spid="14"/>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24"/>
                                        </p:tgtEl>
                                        <p:attrNameLst>
                                          <p:attrName>style.visibility</p:attrName>
                                        </p:attrNameLst>
                                      </p:cBhvr>
                                      <p:to>
                                        <p:strVal val="visible"/>
                                      </p:to>
                                    </p:set>
                                    <p:anim calcmode="lin" valueType="num">
                                      <p:cBhvr>
                                        <p:cTn id="114" dur="500" fill="hold"/>
                                        <p:tgtEl>
                                          <p:spTgt spid="24"/>
                                        </p:tgtEl>
                                        <p:attrNameLst>
                                          <p:attrName>ppt_w</p:attrName>
                                        </p:attrNameLst>
                                      </p:cBhvr>
                                      <p:tavLst>
                                        <p:tav tm="0">
                                          <p:val>
                                            <p:fltVal val="0"/>
                                          </p:val>
                                        </p:tav>
                                        <p:tav tm="100000">
                                          <p:val>
                                            <p:strVal val="#ppt_w"/>
                                          </p:val>
                                        </p:tav>
                                      </p:tavLst>
                                    </p:anim>
                                    <p:anim calcmode="lin" valueType="num">
                                      <p:cBhvr>
                                        <p:cTn id="115" dur="500" fill="hold"/>
                                        <p:tgtEl>
                                          <p:spTgt spid="24"/>
                                        </p:tgtEl>
                                        <p:attrNameLst>
                                          <p:attrName>ppt_h</p:attrName>
                                        </p:attrNameLst>
                                      </p:cBhvr>
                                      <p:tavLst>
                                        <p:tav tm="0">
                                          <p:val>
                                            <p:fltVal val="0"/>
                                          </p:val>
                                        </p:tav>
                                        <p:tav tm="100000">
                                          <p:val>
                                            <p:strVal val="#ppt_h"/>
                                          </p:val>
                                        </p:tav>
                                      </p:tavLst>
                                    </p:anim>
                                    <p:animEffect transition="in" filter="fade">
                                      <p:cBhvr>
                                        <p:cTn id="116" dur="500"/>
                                        <p:tgtEl>
                                          <p:spTgt spid="24"/>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xit" presetSubtype="32" fill="hold" grpId="1" nodeType="clickEffect">
                                  <p:stCondLst>
                                    <p:cond delay="0"/>
                                  </p:stCondLst>
                                  <p:childTnLst>
                                    <p:anim calcmode="lin" valueType="num">
                                      <p:cBhvr>
                                        <p:cTn id="120" dur="500"/>
                                        <p:tgtEl>
                                          <p:spTgt spid="24"/>
                                        </p:tgtEl>
                                        <p:attrNameLst>
                                          <p:attrName>ppt_w</p:attrName>
                                        </p:attrNameLst>
                                      </p:cBhvr>
                                      <p:tavLst>
                                        <p:tav tm="0">
                                          <p:val>
                                            <p:strVal val="ppt_w"/>
                                          </p:val>
                                        </p:tav>
                                        <p:tav tm="100000">
                                          <p:val>
                                            <p:fltVal val="0"/>
                                          </p:val>
                                        </p:tav>
                                      </p:tavLst>
                                    </p:anim>
                                    <p:anim calcmode="lin" valueType="num">
                                      <p:cBhvr>
                                        <p:cTn id="121" dur="500"/>
                                        <p:tgtEl>
                                          <p:spTgt spid="24"/>
                                        </p:tgtEl>
                                        <p:attrNameLst>
                                          <p:attrName>ppt_h</p:attrName>
                                        </p:attrNameLst>
                                      </p:cBhvr>
                                      <p:tavLst>
                                        <p:tav tm="0">
                                          <p:val>
                                            <p:strVal val="ppt_h"/>
                                          </p:val>
                                        </p:tav>
                                        <p:tav tm="100000">
                                          <p:val>
                                            <p:fltVal val="0"/>
                                          </p:val>
                                        </p:tav>
                                      </p:tavLst>
                                    </p:anim>
                                    <p:animEffect transition="out" filter="fade">
                                      <p:cBhvr>
                                        <p:cTn id="122" dur="500"/>
                                        <p:tgtEl>
                                          <p:spTgt spid="24"/>
                                        </p:tgtEl>
                                      </p:cBhvr>
                                    </p:animEffect>
                                    <p:set>
                                      <p:cBhvr>
                                        <p:cTn id="123" dur="1" fill="hold">
                                          <p:stCondLst>
                                            <p:cond delay="499"/>
                                          </p:stCondLst>
                                        </p:cTn>
                                        <p:tgtEl>
                                          <p:spTgt spid="2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5"/>
                                        </p:tgtEl>
                                        <p:attrNameLst>
                                          <p:attrName>style.visibility</p:attrName>
                                        </p:attrNameLst>
                                      </p:cBhvr>
                                      <p:to>
                                        <p:strVal val="visible"/>
                                      </p:to>
                                    </p:set>
                                    <p:anim calcmode="lin" valueType="num">
                                      <p:cBhvr>
                                        <p:cTn id="128" dur="500" fill="hold"/>
                                        <p:tgtEl>
                                          <p:spTgt spid="25"/>
                                        </p:tgtEl>
                                        <p:attrNameLst>
                                          <p:attrName>ppt_w</p:attrName>
                                        </p:attrNameLst>
                                      </p:cBhvr>
                                      <p:tavLst>
                                        <p:tav tm="0">
                                          <p:val>
                                            <p:fltVal val="0"/>
                                          </p:val>
                                        </p:tav>
                                        <p:tav tm="100000">
                                          <p:val>
                                            <p:strVal val="#ppt_w"/>
                                          </p:val>
                                        </p:tav>
                                      </p:tavLst>
                                    </p:anim>
                                    <p:anim calcmode="lin" valueType="num">
                                      <p:cBhvr>
                                        <p:cTn id="129" dur="500" fill="hold"/>
                                        <p:tgtEl>
                                          <p:spTgt spid="25"/>
                                        </p:tgtEl>
                                        <p:attrNameLst>
                                          <p:attrName>ppt_h</p:attrName>
                                        </p:attrNameLst>
                                      </p:cBhvr>
                                      <p:tavLst>
                                        <p:tav tm="0">
                                          <p:val>
                                            <p:fltVal val="0"/>
                                          </p:val>
                                        </p:tav>
                                        <p:tav tm="100000">
                                          <p:val>
                                            <p:strVal val="#ppt_h"/>
                                          </p:val>
                                        </p:tav>
                                      </p:tavLst>
                                    </p:anim>
                                    <p:animEffect transition="in" filter="fade">
                                      <p:cBhvr>
                                        <p:cTn id="130" dur="500"/>
                                        <p:tgtEl>
                                          <p:spTgt spid="25"/>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xit" presetSubtype="32" fill="hold" grpId="1" nodeType="clickEffect">
                                  <p:stCondLst>
                                    <p:cond delay="0"/>
                                  </p:stCondLst>
                                  <p:childTnLst>
                                    <p:anim calcmode="lin" valueType="num">
                                      <p:cBhvr>
                                        <p:cTn id="134" dur="500"/>
                                        <p:tgtEl>
                                          <p:spTgt spid="25"/>
                                        </p:tgtEl>
                                        <p:attrNameLst>
                                          <p:attrName>ppt_w</p:attrName>
                                        </p:attrNameLst>
                                      </p:cBhvr>
                                      <p:tavLst>
                                        <p:tav tm="0">
                                          <p:val>
                                            <p:strVal val="ppt_w"/>
                                          </p:val>
                                        </p:tav>
                                        <p:tav tm="100000">
                                          <p:val>
                                            <p:fltVal val="0"/>
                                          </p:val>
                                        </p:tav>
                                      </p:tavLst>
                                    </p:anim>
                                    <p:anim calcmode="lin" valueType="num">
                                      <p:cBhvr>
                                        <p:cTn id="135" dur="500"/>
                                        <p:tgtEl>
                                          <p:spTgt spid="25"/>
                                        </p:tgtEl>
                                        <p:attrNameLst>
                                          <p:attrName>ppt_h</p:attrName>
                                        </p:attrNameLst>
                                      </p:cBhvr>
                                      <p:tavLst>
                                        <p:tav tm="0">
                                          <p:val>
                                            <p:strVal val="ppt_h"/>
                                          </p:val>
                                        </p:tav>
                                        <p:tav tm="100000">
                                          <p:val>
                                            <p:fltVal val="0"/>
                                          </p:val>
                                        </p:tav>
                                      </p:tavLst>
                                    </p:anim>
                                    <p:animEffect transition="out" filter="fade">
                                      <p:cBhvr>
                                        <p:cTn id="136" dur="500"/>
                                        <p:tgtEl>
                                          <p:spTgt spid="25"/>
                                        </p:tgtEl>
                                      </p:cBhvr>
                                    </p:animEffect>
                                    <p:set>
                                      <p:cBhvr>
                                        <p:cTn id="137" dur="1" fill="hold">
                                          <p:stCondLst>
                                            <p:cond delay="499"/>
                                          </p:stCondLst>
                                        </p:cTn>
                                        <p:tgtEl>
                                          <p:spTgt spid="25"/>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53" presetClass="entr" presetSubtype="16" fill="hold" grpId="0" nodeType="clickEffect">
                                  <p:stCondLst>
                                    <p:cond delay="0"/>
                                  </p:stCondLst>
                                  <p:childTnLst>
                                    <p:set>
                                      <p:cBhvr>
                                        <p:cTn id="141" dur="1" fill="hold">
                                          <p:stCondLst>
                                            <p:cond delay="0"/>
                                          </p:stCondLst>
                                        </p:cTn>
                                        <p:tgtEl>
                                          <p:spTgt spid="26"/>
                                        </p:tgtEl>
                                        <p:attrNameLst>
                                          <p:attrName>style.visibility</p:attrName>
                                        </p:attrNameLst>
                                      </p:cBhvr>
                                      <p:to>
                                        <p:strVal val="visible"/>
                                      </p:to>
                                    </p:set>
                                    <p:anim calcmode="lin" valueType="num">
                                      <p:cBhvr>
                                        <p:cTn id="142" dur="500" fill="hold"/>
                                        <p:tgtEl>
                                          <p:spTgt spid="26"/>
                                        </p:tgtEl>
                                        <p:attrNameLst>
                                          <p:attrName>ppt_w</p:attrName>
                                        </p:attrNameLst>
                                      </p:cBhvr>
                                      <p:tavLst>
                                        <p:tav tm="0">
                                          <p:val>
                                            <p:fltVal val="0"/>
                                          </p:val>
                                        </p:tav>
                                        <p:tav tm="100000">
                                          <p:val>
                                            <p:strVal val="#ppt_w"/>
                                          </p:val>
                                        </p:tav>
                                      </p:tavLst>
                                    </p:anim>
                                    <p:anim calcmode="lin" valueType="num">
                                      <p:cBhvr>
                                        <p:cTn id="143" dur="500" fill="hold"/>
                                        <p:tgtEl>
                                          <p:spTgt spid="26"/>
                                        </p:tgtEl>
                                        <p:attrNameLst>
                                          <p:attrName>ppt_h</p:attrName>
                                        </p:attrNameLst>
                                      </p:cBhvr>
                                      <p:tavLst>
                                        <p:tav tm="0">
                                          <p:val>
                                            <p:fltVal val="0"/>
                                          </p:val>
                                        </p:tav>
                                        <p:tav tm="100000">
                                          <p:val>
                                            <p:strVal val="#ppt_h"/>
                                          </p:val>
                                        </p:tav>
                                      </p:tavLst>
                                    </p:anim>
                                    <p:animEffect transition="in" filter="fade">
                                      <p:cBhvr>
                                        <p:cTn id="144" dur="500"/>
                                        <p:tgtEl>
                                          <p:spTgt spid="26"/>
                                        </p:tgtEl>
                                      </p:cBhvr>
                                    </p:animEffect>
                                  </p:childTnLst>
                                </p:cTn>
                              </p:par>
                            </p:childTnLst>
                          </p:cTn>
                        </p:par>
                      </p:childTnLst>
                    </p:cTn>
                  </p:par>
                  <p:par>
                    <p:cTn id="145" fill="hold">
                      <p:stCondLst>
                        <p:cond delay="indefinite"/>
                      </p:stCondLst>
                      <p:childTnLst>
                        <p:par>
                          <p:cTn id="146" fill="hold">
                            <p:stCondLst>
                              <p:cond delay="0"/>
                            </p:stCondLst>
                            <p:childTnLst>
                              <p:par>
                                <p:cTn id="147" presetID="53" presetClass="exit" presetSubtype="32" fill="hold" grpId="1" nodeType="clickEffect">
                                  <p:stCondLst>
                                    <p:cond delay="0"/>
                                  </p:stCondLst>
                                  <p:childTnLst>
                                    <p:anim calcmode="lin" valueType="num">
                                      <p:cBhvr>
                                        <p:cTn id="148" dur="500"/>
                                        <p:tgtEl>
                                          <p:spTgt spid="26"/>
                                        </p:tgtEl>
                                        <p:attrNameLst>
                                          <p:attrName>ppt_w</p:attrName>
                                        </p:attrNameLst>
                                      </p:cBhvr>
                                      <p:tavLst>
                                        <p:tav tm="0">
                                          <p:val>
                                            <p:strVal val="ppt_w"/>
                                          </p:val>
                                        </p:tav>
                                        <p:tav tm="100000">
                                          <p:val>
                                            <p:fltVal val="0"/>
                                          </p:val>
                                        </p:tav>
                                      </p:tavLst>
                                    </p:anim>
                                    <p:anim calcmode="lin" valueType="num">
                                      <p:cBhvr>
                                        <p:cTn id="149" dur="500"/>
                                        <p:tgtEl>
                                          <p:spTgt spid="26"/>
                                        </p:tgtEl>
                                        <p:attrNameLst>
                                          <p:attrName>ppt_h</p:attrName>
                                        </p:attrNameLst>
                                      </p:cBhvr>
                                      <p:tavLst>
                                        <p:tav tm="0">
                                          <p:val>
                                            <p:strVal val="ppt_h"/>
                                          </p:val>
                                        </p:tav>
                                        <p:tav tm="100000">
                                          <p:val>
                                            <p:fltVal val="0"/>
                                          </p:val>
                                        </p:tav>
                                      </p:tavLst>
                                    </p:anim>
                                    <p:animEffect transition="out" filter="fade">
                                      <p:cBhvr>
                                        <p:cTn id="150" dur="500"/>
                                        <p:tgtEl>
                                          <p:spTgt spid="26"/>
                                        </p:tgtEl>
                                      </p:cBhvr>
                                    </p:animEffect>
                                    <p:set>
                                      <p:cBhvr>
                                        <p:cTn id="151" dur="1" fill="hold">
                                          <p:stCondLst>
                                            <p:cond delay="499"/>
                                          </p:stCondLst>
                                        </p:cTn>
                                        <p:tgtEl>
                                          <p:spTgt spid="26"/>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grpId="0" nodeType="clickEffect">
                                  <p:stCondLst>
                                    <p:cond delay="0"/>
                                  </p:stCondLst>
                                  <p:childTnLst>
                                    <p:set>
                                      <p:cBhvr>
                                        <p:cTn id="155" dur="1" fill="hold">
                                          <p:stCondLst>
                                            <p:cond delay="0"/>
                                          </p:stCondLst>
                                        </p:cTn>
                                        <p:tgtEl>
                                          <p:spTgt spid="27"/>
                                        </p:tgtEl>
                                        <p:attrNameLst>
                                          <p:attrName>style.visibility</p:attrName>
                                        </p:attrNameLst>
                                      </p:cBhvr>
                                      <p:to>
                                        <p:strVal val="visible"/>
                                      </p:to>
                                    </p:set>
                                    <p:anim calcmode="lin" valueType="num">
                                      <p:cBhvr>
                                        <p:cTn id="156" dur="500" fill="hold"/>
                                        <p:tgtEl>
                                          <p:spTgt spid="27"/>
                                        </p:tgtEl>
                                        <p:attrNameLst>
                                          <p:attrName>ppt_w</p:attrName>
                                        </p:attrNameLst>
                                      </p:cBhvr>
                                      <p:tavLst>
                                        <p:tav tm="0">
                                          <p:val>
                                            <p:fltVal val="0"/>
                                          </p:val>
                                        </p:tav>
                                        <p:tav tm="100000">
                                          <p:val>
                                            <p:strVal val="#ppt_w"/>
                                          </p:val>
                                        </p:tav>
                                      </p:tavLst>
                                    </p:anim>
                                    <p:anim calcmode="lin" valueType="num">
                                      <p:cBhvr>
                                        <p:cTn id="157" dur="500" fill="hold"/>
                                        <p:tgtEl>
                                          <p:spTgt spid="27"/>
                                        </p:tgtEl>
                                        <p:attrNameLst>
                                          <p:attrName>ppt_h</p:attrName>
                                        </p:attrNameLst>
                                      </p:cBhvr>
                                      <p:tavLst>
                                        <p:tav tm="0">
                                          <p:val>
                                            <p:fltVal val="0"/>
                                          </p:val>
                                        </p:tav>
                                        <p:tav tm="100000">
                                          <p:val>
                                            <p:strVal val="#ppt_h"/>
                                          </p:val>
                                        </p:tav>
                                      </p:tavLst>
                                    </p:anim>
                                    <p:animEffect transition="in" filter="fade">
                                      <p:cBhvr>
                                        <p:cTn id="158" dur="500"/>
                                        <p:tgtEl>
                                          <p:spTgt spid="27"/>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xit" presetSubtype="32" fill="hold" grpId="1" nodeType="clickEffect">
                                  <p:stCondLst>
                                    <p:cond delay="0"/>
                                  </p:stCondLst>
                                  <p:childTnLst>
                                    <p:anim calcmode="lin" valueType="num">
                                      <p:cBhvr>
                                        <p:cTn id="162" dur="500"/>
                                        <p:tgtEl>
                                          <p:spTgt spid="27"/>
                                        </p:tgtEl>
                                        <p:attrNameLst>
                                          <p:attrName>ppt_w</p:attrName>
                                        </p:attrNameLst>
                                      </p:cBhvr>
                                      <p:tavLst>
                                        <p:tav tm="0">
                                          <p:val>
                                            <p:strVal val="ppt_w"/>
                                          </p:val>
                                        </p:tav>
                                        <p:tav tm="100000">
                                          <p:val>
                                            <p:fltVal val="0"/>
                                          </p:val>
                                        </p:tav>
                                      </p:tavLst>
                                    </p:anim>
                                    <p:anim calcmode="lin" valueType="num">
                                      <p:cBhvr>
                                        <p:cTn id="163" dur="500"/>
                                        <p:tgtEl>
                                          <p:spTgt spid="27"/>
                                        </p:tgtEl>
                                        <p:attrNameLst>
                                          <p:attrName>ppt_h</p:attrName>
                                        </p:attrNameLst>
                                      </p:cBhvr>
                                      <p:tavLst>
                                        <p:tav tm="0">
                                          <p:val>
                                            <p:strVal val="ppt_h"/>
                                          </p:val>
                                        </p:tav>
                                        <p:tav tm="100000">
                                          <p:val>
                                            <p:fltVal val="0"/>
                                          </p:val>
                                        </p:tav>
                                      </p:tavLst>
                                    </p:anim>
                                    <p:animEffect transition="out" filter="fade">
                                      <p:cBhvr>
                                        <p:cTn id="164" dur="500"/>
                                        <p:tgtEl>
                                          <p:spTgt spid="27"/>
                                        </p:tgtEl>
                                      </p:cBhvr>
                                    </p:animEffect>
                                    <p:set>
                                      <p:cBhvr>
                                        <p:cTn id="165" dur="1" fill="hold">
                                          <p:stCondLst>
                                            <p:cond delay="499"/>
                                          </p:stCondLst>
                                        </p:cTn>
                                        <p:tgtEl>
                                          <p:spTgt spid="27"/>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53" presetClass="entr" presetSubtype="16" fill="hold" grpId="0" nodeType="clickEffect">
                                  <p:stCondLst>
                                    <p:cond delay="0"/>
                                  </p:stCondLst>
                                  <p:childTnLst>
                                    <p:set>
                                      <p:cBhvr>
                                        <p:cTn id="169" dur="1" fill="hold">
                                          <p:stCondLst>
                                            <p:cond delay="0"/>
                                          </p:stCondLst>
                                        </p:cTn>
                                        <p:tgtEl>
                                          <p:spTgt spid="28"/>
                                        </p:tgtEl>
                                        <p:attrNameLst>
                                          <p:attrName>style.visibility</p:attrName>
                                        </p:attrNameLst>
                                      </p:cBhvr>
                                      <p:to>
                                        <p:strVal val="visible"/>
                                      </p:to>
                                    </p:set>
                                    <p:anim calcmode="lin" valueType="num">
                                      <p:cBhvr>
                                        <p:cTn id="170" dur="500" fill="hold"/>
                                        <p:tgtEl>
                                          <p:spTgt spid="28"/>
                                        </p:tgtEl>
                                        <p:attrNameLst>
                                          <p:attrName>ppt_w</p:attrName>
                                        </p:attrNameLst>
                                      </p:cBhvr>
                                      <p:tavLst>
                                        <p:tav tm="0">
                                          <p:val>
                                            <p:fltVal val="0"/>
                                          </p:val>
                                        </p:tav>
                                        <p:tav tm="100000">
                                          <p:val>
                                            <p:strVal val="#ppt_w"/>
                                          </p:val>
                                        </p:tav>
                                      </p:tavLst>
                                    </p:anim>
                                    <p:anim calcmode="lin" valueType="num">
                                      <p:cBhvr>
                                        <p:cTn id="171" dur="500" fill="hold"/>
                                        <p:tgtEl>
                                          <p:spTgt spid="28"/>
                                        </p:tgtEl>
                                        <p:attrNameLst>
                                          <p:attrName>ppt_h</p:attrName>
                                        </p:attrNameLst>
                                      </p:cBhvr>
                                      <p:tavLst>
                                        <p:tav tm="0">
                                          <p:val>
                                            <p:fltVal val="0"/>
                                          </p:val>
                                        </p:tav>
                                        <p:tav tm="100000">
                                          <p:val>
                                            <p:strVal val="#ppt_h"/>
                                          </p:val>
                                        </p:tav>
                                      </p:tavLst>
                                    </p:anim>
                                    <p:animEffect transition="in" filter="fade">
                                      <p:cBhvr>
                                        <p:cTn id="172" dur="500"/>
                                        <p:tgtEl>
                                          <p:spTgt spid="28"/>
                                        </p:tgtEl>
                                      </p:cBhvr>
                                    </p:animEffect>
                                  </p:childTnLst>
                                </p:cTn>
                              </p:par>
                            </p:childTnLst>
                          </p:cTn>
                        </p:par>
                      </p:childTnLst>
                    </p:cTn>
                  </p:par>
                  <p:par>
                    <p:cTn id="173" fill="hold">
                      <p:stCondLst>
                        <p:cond delay="indefinite"/>
                      </p:stCondLst>
                      <p:childTnLst>
                        <p:par>
                          <p:cTn id="174" fill="hold">
                            <p:stCondLst>
                              <p:cond delay="0"/>
                            </p:stCondLst>
                            <p:childTnLst>
                              <p:par>
                                <p:cTn id="175" presetID="53" presetClass="exit" presetSubtype="32" fill="hold" grpId="1" nodeType="clickEffect">
                                  <p:stCondLst>
                                    <p:cond delay="0"/>
                                  </p:stCondLst>
                                  <p:childTnLst>
                                    <p:anim calcmode="lin" valueType="num">
                                      <p:cBhvr>
                                        <p:cTn id="176" dur="500"/>
                                        <p:tgtEl>
                                          <p:spTgt spid="28"/>
                                        </p:tgtEl>
                                        <p:attrNameLst>
                                          <p:attrName>ppt_w</p:attrName>
                                        </p:attrNameLst>
                                      </p:cBhvr>
                                      <p:tavLst>
                                        <p:tav tm="0">
                                          <p:val>
                                            <p:strVal val="ppt_w"/>
                                          </p:val>
                                        </p:tav>
                                        <p:tav tm="100000">
                                          <p:val>
                                            <p:fltVal val="0"/>
                                          </p:val>
                                        </p:tav>
                                      </p:tavLst>
                                    </p:anim>
                                    <p:anim calcmode="lin" valueType="num">
                                      <p:cBhvr>
                                        <p:cTn id="177" dur="500"/>
                                        <p:tgtEl>
                                          <p:spTgt spid="28"/>
                                        </p:tgtEl>
                                        <p:attrNameLst>
                                          <p:attrName>ppt_h</p:attrName>
                                        </p:attrNameLst>
                                      </p:cBhvr>
                                      <p:tavLst>
                                        <p:tav tm="0">
                                          <p:val>
                                            <p:strVal val="ppt_h"/>
                                          </p:val>
                                        </p:tav>
                                        <p:tav tm="100000">
                                          <p:val>
                                            <p:fltVal val="0"/>
                                          </p:val>
                                        </p:tav>
                                      </p:tavLst>
                                    </p:anim>
                                    <p:animEffect transition="out" filter="fade">
                                      <p:cBhvr>
                                        <p:cTn id="178" dur="500"/>
                                        <p:tgtEl>
                                          <p:spTgt spid="28"/>
                                        </p:tgtEl>
                                      </p:cBhvr>
                                    </p:animEffect>
                                    <p:set>
                                      <p:cBhvr>
                                        <p:cTn id="179" dur="1" fill="hold">
                                          <p:stCondLst>
                                            <p:cond delay="499"/>
                                          </p:stCondLst>
                                        </p:cTn>
                                        <p:tgtEl>
                                          <p:spTgt spid="28"/>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30"/>
                                        </p:tgtEl>
                                        <p:attrNameLst>
                                          <p:attrName>style.visibility</p:attrName>
                                        </p:attrNameLst>
                                      </p:cBhvr>
                                      <p:to>
                                        <p:strVal val="visible"/>
                                      </p:to>
                                    </p:set>
                                    <p:anim calcmode="lin" valueType="num">
                                      <p:cBhvr>
                                        <p:cTn id="184" dur="500" fill="hold"/>
                                        <p:tgtEl>
                                          <p:spTgt spid="30"/>
                                        </p:tgtEl>
                                        <p:attrNameLst>
                                          <p:attrName>ppt_w</p:attrName>
                                        </p:attrNameLst>
                                      </p:cBhvr>
                                      <p:tavLst>
                                        <p:tav tm="0">
                                          <p:val>
                                            <p:fltVal val="0"/>
                                          </p:val>
                                        </p:tav>
                                        <p:tav tm="100000">
                                          <p:val>
                                            <p:strVal val="#ppt_w"/>
                                          </p:val>
                                        </p:tav>
                                      </p:tavLst>
                                    </p:anim>
                                    <p:anim calcmode="lin" valueType="num">
                                      <p:cBhvr>
                                        <p:cTn id="185" dur="500" fill="hold"/>
                                        <p:tgtEl>
                                          <p:spTgt spid="30"/>
                                        </p:tgtEl>
                                        <p:attrNameLst>
                                          <p:attrName>ppt_h</p:attrName>
                                        </p:attrNameLst>
                                      </p:cBhvr>
                                      <p:tavLst>
                                        <p:tav tm="0">
                                          <p:val>
                                            <p:fltVal val="0"/>
                                          </p:val>
                                        </p:tav>
                                        <p:tav tm="100000">
                                          <p:val>
                                            <p:strVal val="#ppt_h"/>
                                          </p:val>
                                        </p:tav>
                                      </p:tavLst>
                                    </p:anim>
                                    <p:animEffect transition="in" filter="fade">
                                      <p:cBhvr>
                                        <p:cTn id="186" dur="500"/>
                                        <p:tgtEl>
                                          <p:spTgt spid="30"/>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xit" presetSubtype="32" fill="hold" grpId="1" nodeType="clickEffect">
                                  <p:stCondLst>
                                    <p:cond delay="0"/>
                                  </p:stCondLst>
                                  <p:childTnLst>
                                    <p:anim calcmode="lin" valueType="num">
                                      <p:cBhvr>
                                        <p:cTn id="190" dur="500"/>
                                        <p:tgtEl>
                                          <p:spTgt spid="30"/>
                                        </p:tgtEl>
                                        <p:attrNameLst>
                                          <p:attrName>ppt_w</p:attrName>
                                        </p:attrNameLst>
                                      </p:cBhvr>
                                      <p:tavLst>
                                        <p:tav tm="0">
                                          <p:val>
                                            <p:strVal val="ppt_w"/>
                                          </p:val>
                                        </p:tav>
                                        <p:tav tm="100000">
                                          <p:val>
                                            <p:fltVal val="0"/>
                                          </p:val>
                                        </p:tav>
                                      </p:tavLst>
                                    </p:anim>
                                    <p:anim calcmode="lin" valueType="num">
                                      <p:cBhvr>
                                        <p:cTn id="191" dur="500"/>
                                        <p:tgtEl>
                                          <p:spTgt spid="30"/>
                                        </p:tgtEl>
                                        <p:attrNameLst>
                                          <p:attrName>ppt_h</p:attrName>
                                        </p:attrNameLst>
                                      </p:cBhvr>
                                      <p:tavLst>
                                        <p:tav tm="0">
                                          <p:val>
                                            <p:strVal val="ppt_h"/>
                                          </p:val>
                                        </p:tav>
                                        <p:tav tm="100000">
                                          <p:val>
                                            <p:fltVal val="0"/>
                                          </p:val>
                                        </p:tav>
                                      </p:tavLst>
                                    </p:anim>
                                    <p:animEffect transition="out" filter="fade">
                                      <p:cBhvr>
                                        <p:cTn id="192" dur="500"/>
                                        <p:tgtEl>
                                          <p:spTgt spid="30"/>
                                        </p:tgtEl>
                                      </p:cBhvr>
                                    </p:animEffect>
                                    <p:set>
                                      <p:cBhvr>
                                        <p:cTn id="193" dur="1" fill="hold">
                                          <p:stCondLst>
                                            <p:cond delay="499"/>
                                          </p:stCondLst>
                                        </p:cTn>
                                        <p:tgtEl>
                                          <p:spTgt spid="30"/>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0" nodeType="clickEffect">
                                  <p:stCondLst>
                                    <p:cond delay="0"/>
                                  </p:stCondLst>
                                  <p:childTnLst>
                                    <p:set>
                                      <p:cBhvr>
                                        <p:cTn id="197" dur="1" fill="hold">
                                          <p:stCondLst>
                                            <p:cond delay="0"/>
                                          </p:stCondLst>
                                        </p:cTn>
                                        <p:tgtEl>
                                          <p:spTgt spid="29"/>
                                        </p:tgtEl>
                                        <p:attrNameLst>
                                          <p:attrName>style.visibility</p:attrName>
                                        </p:attrNameLst>
                                      </p:cBhvr>
                                      <p:to>
                                        <p:strVal val="visible"/>
                                      </p:to>
                                    </p:set>
                                    <p:anim calcmode="lin" valueType="num">
                                      <p:cBhvr>
                                        <p:cTn id="198" dur="500" fill="hold"/>
                                        <p:tgtEl>
                                          <p:spTgt spid="29"/>
                                        </p:tgtEl>
                                        <p:attrNameLst>
                                          <p:attrName>ppt_w</p:attrName>
                                        </p:attrNameLst>
                                      </p:cBhvr>
                                      <p:tavLst>
                                        <p:tav tm="0">
                                          <p:val>
                                            <p:fltVal val="0"/>
                                          </p:val>
                                        </p:tav>
                                        <p:tav tm="100000">
                                          <p:val>
                                            <p:strVal val="#ppt_w"/>
                                          </p:val>
                                        </p:tav>
                                      </p:tavLst>
                                    </p:anim>
                                    <p:anim calcmode="lin" valueType="num">
                                      <p:cBhvr>
                                        <p:cTn id="199" dur="500" fill="hold"/>
                                        <p:tgtEl>
                                          <p:spTgt spid="29"/>
                                        </p:tgtEl>
                                        <p:attrNameLst>
                                          <p:attrName>ppt_h</p:attrName>
                                        </p:attrNameLst>
                                      </p:cBhvr>
                                      <p:tavLst>
                                        <p:tav tm="0">
                                          <p:val>
                                            <p:fltVal val="0"/>
                                          </p:val>
                                        </p:tav>
                                        <p:tav tm="100000">
                                          <p:val>
                                            <p:strVal val="#ppt_h"/>
                                          </p:val>
                                        </p:tav>
                                      </p:tavLst>
                                    </p:anim>
                                    <p:animEffect transition="in" filter="fade">
                                      <p:cBhvr>
                                        <p:cTn id="200" dur="500"/>
                                        <p:tgtEl>
                                          <p:spTgt spid="29"/>
                                        </p:tgtEl>
                                      </p:cBhvr>
                                    </p:animEffect>
                                  </p:childTnLst>
                                </p:cTn>
                              </p:par>
                            </p:childTnLst>
                          </p:cTn>
                        </p:par>
                      </p:childTnLst>
                    </p:cTn>
                  </p:par>
                  <p:par>
                    <p:cTn id="201" fill="hold">
                      <p:stCondLst>
                        <p:cond delay="indefinite"/>
                      </p:stCondLst>
                      <p:childTnLst>
                        <p:par>
                          <p:cTn id="202" fill="hold">
                            <p:stCondLst>
                              <p:cond delay="0"/>
                            </p:stCondLst>
                            <p:childTnLst>
                              <p:par>
                                <p:cTn id="203" presetID="53" presetClass="exit" presetSubtype="32" fill="hold" grpId="1" nodeType="clickEffect">
                                  <p:stCondLst>
                                    <p:cond delay="0"/>
                                  </p:stCondLst>
                                  <p:childTnLst>
                                    <p:anim calcmode="lin" valueType="num">
                                      <p:cBhvr>
                                        <p:cTn id="204" dur="500"/>
                                        <p:tgtEl>
                                          <p:spTgt spid="29"/>
                                        </p:tgtEl>
                                        <p:attrNameLst>
                                          <p:attrName>ppt_w</p:attrName>
                                        </p:attrNameLst>
                                      </p:cBhvr>
                                      <p:tavLst>
                                        <p:tav tm="0">
                                          <p:val>
                                            <p:strVal val="ppt_w"/>
                                          </p:val>
                                        </p:tav>
                                        <p:tav tm="100000">
                                          <p:val>
                                            <p:fltVal val="0"/>
                                          </p:val>
                                        </p:tav>
                                      </p:tavLst>
                                    </p:anim>
                                    <p:anim calcmode="lin" valueType="num">
                                      <p:cBhvr>
                                        <p:cTn id="205" dur="500"/>
                                        <p:tgtEl>
                                          <p:spTgt spid="29"/>
                                        </p:tgtEl>
                                        <p:attrNameLst>
                                          <p:attrName>ppt_h</p:attrName>
                                        </p:attrNameLst>
                                      </p:cBhvr>
                                      <p:tavLst>
                                        <p:tav tm="0">
                                          <p:val>
                                            <p:strVal val="ppt_h"/>
                                          </p:val>
                                        </p:tav>
                                        <p:tav tm="100000">
                                          <p:val>
                                            <p:fltVal val="0"/>
                                          </p:val>
                                        </p:tav>
                                      </p:tavLst>
                                    </p:anim>
                                    <p:animEffect transition="out" filter="fade">
                                      <p:cBhvr>
                                        <p:cTn id="206" dur="500"/>
                                        <p:tgtEl>
                                          <p:spTgt spid="29"/>
                                        </p:tgtEl>
                                      </p:cBhvr>
                                    </p:animEffect>
                                    <p:set>
                                      <p:cBhvr>
                                        <p:cTn id="207" dur="1" fill="hold">
                                          <p:stCondLst>
                                            <p:cond delay="499"/>
                                          </p:stCondLst>
                                        </p:cTn>
                                        <p:tgtEl>
                                          <p:spTgt spid="29"/>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53" presetClass="entr" presetSubtype="16" fill="hold" grpId="0" nodeType="clickEffect">
                                  <p:stCondLst>
                                    <p:cond delay="0"/>
                                  </p:stCondLst>
                                  <p:childTnLst>
                                    <p:set>
                                      <p:cBhvr>
                                        <p:cTn id="211" dur="1" fill="hold">
                                          <p:stCondLst>
                                            <p:cond delay="0"/>
                                          </p:stCondLst>
                                        </p:cTn>
                                        <p:tgtEl>
                                          <p:spTgt spid="31"/>
                                        </p:tgtEl>
                                        <p:attrNameLst>
                                          <p:attrName>style.visibility</p:attrName>
                                        </p:attrNameLst>
                                      </p:cBhvr>
                                      <p:to>
                                        <p:strVal val="visible"/>
                                      </p:to>
                                    </p:set>
                                    <p:anim calcmode="lin" valueType="num">
                                      <p:cBhvr>
                                        <p:cTn id="212" dur="500" fill="hold"/>
                                        <p:tgtEl>
                                          <p:spTgt spid="31"/>
                                        </p:tgtEl>
                                        <p:attrNameLst>
                                          <p:attrName>ppt_w</p:attrName>
                                        </p:attrNameLst>
                                      </p:cBhvr>
                                      <p:tavLst>
                                        <p:tav tm="0">
                                          <p:val>
                                            <p:fltVal val="0"/>
                                          </p:val>
                                        </p:tav>
                                        <p:tav tm="100000">
                                          <p:val>
                                            <p:strVal val="#ppt_w"/>
                                          </p:val>
                                        </p:tav>
                                      </p:tavLst>
                                    </p:anim>
                                    <p:anim calcmode="lin" valueType="num">
                                      <p:cBhvr>
                                        <p:cTn id="213" dur="500" fill="hold"/>
                                        <p:tgtEl>
                                          <p:spTgt spid="31"/>
                                        </p:tgtEl>
                                        <p:attrNameLst>
                                          <p:attrName>ppt_h</p:attrName>
                                        </p:attrNameLst>
                                      </p:cBhvr>
                                      <p:tavLst>
                                        <p:tav tm="0">
                                          <p:val>
                                            <p:fltVal val="0"/>
                                          </p:val>
                                        </p:tav>
                                        <p:tav tm="100000">
                                          <p:val>
                                            <p:strVal val="#ppt_h"/>
                                          </p:val>
                                        </p:tav>
                                      </p:tavLst>
                                    </p:anim>
                                    <p:animEffect transition="in" filter="fade">
                                      <p:cBhvr>
                                        <p:cTn id="214" dur="500"/>
                                        <p:tgtEl>
                                          <p:spTgt spid="31"/>
                                        </p:tgtEl>
                                      </p:cBhvr>
                                    </p:animEffect>
                                  </p:childTnLst>
                                </p:cTn>
                              </p:par>
                            </p:childTnLst>
                          </p:cTn>
                        </p:par>
                      </p:childTnLst>
                    </p:cTn>
                  </p:par>
                  <p:par>
                    <p:cTn id="215" fill="hold">
                      <p:stCondLst>
                        <p:cond delay="indefinite"/>
                      </p:stCondLst>
                      <p:childTnLst>
                        <p:par>
                          <p:cTn id="216" fill="hold">
                            <p:stCondLst>
                              <p:cond delay="0"/>
                            </p:stCondLst>
                            <p:childTnLst>
                              <p:par>
                                <p:cTn id="217" presetID="53" presetClass="exit" presetSubtype="32" fill="hold" grpId="1" nodeType="clickEffect">
                                  <p:stCondLst>
                                    <p:cond delay="0"/>
                                  </p:stCondLst>
                                  <p:childTnLst>
                                    <p:anim calcmode="lin" valueType="num">
                                      <p:cBhvr>
                                        <p:cTn id="218" dur="500"/>
                                        <p:tgtEl>
                                          <p:spTgt spid="31"/>
                                        </p:tgtEl>
                                        <p:attrNameLst>
                                          <p:attrName>ppt_w</p:attrName>
                                        </p:attrNameLst>
                                      </p:cBhvr>
                                      <p:tavLst>
                                        <p:tav tm="0">
                                          <p:val>
                                            <p:strVal val="ppt_w"/>
                                          </p:val>
                                        </p:tav>
                                        <p:tav tm="100000">
                                          <p:val>
                                            <p:fltVal val="0"/>
                                          </p:val>
                                        </p:tav>
                                      </p:tavLst>
                                    </p:anim>
                                    <p:anim calcmode="lin" valueType="num">
                                      <p:cBhvr>
                                        <p:cTn id="219" dur="500"/>
                                        <p:tgtEl>
                                          <p:spTgt spid="31"/>
                                        </p:tgtEl>
                                        <p:attrNameLst>
                                          <p:attrName>ppt_h</p:attrName>
                                        </p:attrNameLst>
                                      </p:cBhvr>
                                      <p:tavLst>
                                        <p:tav tm="0">
                                          <p:val>
                                            <p:strVal val="ppt_h"/>
                                          </p:val>
                                        </p:tav>
                                        <p:tav tm="100000">
                                          <p:val>
                                            <p:fltVal val="0"/>
                                          </p:val>
                                        </p:tav>
                                      </p:tavLst>
                                    </p:anim>
                                    <p:animEffect transition="out" filter="fade">
                                      <p:cBhvr>
                                        <p:cTn id="220" dur="500"/>
                                        <p:tgtEl>
                                          <p:spTgt spid="31"/>
                                        </p:tgtEl>
                                      </p:cBhvr>
                                    </p:animEffect>
                                    <p:set>
                                      <p:cBhvr>
                                        <p:cTn id="221" dur="1" fill="hold">
                                          <p:stCondLst>
                                            <p:cond delay="499"/>
                                          </p:stCondLst>
                                        </p:cTn>
                                        <p:tgtEl>
                                          <p:spTgt spid="31"/>
                                        </p:tgtEl>
                                        <p:attrNameLst>
                                          <p:attrName>style.visibility</p:attrName>
                                        </p:attrNameLst>
                                      </p:cBhvr>
                                      <p:to>
                                        <p:strVal val="hidden"/>
                                      </p:to>
                                    </p:set>
                                  </p:childTnLst>
                                </p:cTn>
                              </p:par>
                            </p:childTnLst>
                          </p:cTn>
                        </p:par>
                      </p:childTnLst>
                    </p:cTn>
                  </p:par>
                  <p:par>
                    <p:cTn id="222" fill="hold">
                      <p:stCondLst>
                        <p:cond delay="indefinite"/>
                      </p:stCondLst>
                      <p:childTnLst>
                        <p:par>
                          <p:cTn id="223" fill="hold">
                            <p:stCondLst>
                              <p:cond delay="0"/>
                            </p:stCondLst>
                            <p:childTnLst>
                              <p:par>
                                <p:cTn id="224" presetID="53" presetClass="entr" presetSubtype="16" fill="hold" grpId="0" nodeType="clickEffect">
                                  <p:stCondLst>
                                    <p:cond delay="0"/>
                                  </p:stCondLst>
                                  <p:childTnLst>
                                    <p:set>
                                      <p:cBhvr>
                                        <p:cTn id="225" dur="1" fill="hold">
                                          <p:stCondLst>
                                            <p:cond delay="0"/>
                                          </p:stCondLst>
                                        </p:cTn>
                                        <p:tgtEl>
                                          <p:spTgt spid="32"/>
                                        </p:tgtEl>
                                        <p:attrNameLst>
                                          <p:attrName>style.visibility</p:attrName>
                                        </p:attrNameLst>
                                      </p:cBhvr>
                                      <p:to>
                                        <p:strVal val="visible"/>
                                      </p:to>
                                    </p:set>
                                    <p:anim calcmode="lin" valueType="num">
                                      <p:cBhvr>
                                        <p:cTn id="226" dur="500" fill="hold"/>
                                        <p:tgtEl>
                                          <p:spTgt spid="32"/>
                                        </p:tgtEl>
                                        <p:attrNameLst>
                                          <p:attrName>ppt_w</p:attrName>
                                        </p:attrNameLst>
                                      </p:cBhvr>
                                      <p:tavLst>
                                        <p:tav tm="0">
                                          <p:val>
                                            <p:fltVal val="0"/>
                                          </p:val>
                                        </p:tav>
                                        <p:tav tm="100000">
                                          <p:val>
                                            <p:strVal val="#ppt_w"/>
                                          </p:val>
                                        </p:tav>
                                      </p:tavLst>
                                    </p:anim>
                                    <p:anim calcmode="lin" valueType="num">
                                      <p:cBhvr>
                                        <p:cTn id="227" dur="500" fill="hold"/>
                                        <p:tgtEl>
                                          <p:spTgt spid="32"/>
                                        </p:tgtEl>
                                        <p:attrNameLst>
                                          <p:attrName>ppt_h</p:attrName>
                                        </p:attrNameLst>
                                      </p:cBhvr>
                                      <p:tavLst>
                                        <p:tav tm="0">
                                          <p:val>
                                            <p:fltVal val="0"/>
                                          </p:val>
                                        </p:tav>
                                        <p:tav tm="100000">
                                          <p:val>
                                            <p:strVal val="#ppt_h"/>
                                          </p:val>
                                        </p:tav>
                                      </p:tavLst>
                                    </p:anim>
                                    <p:animEffect transition="in" filter="fade">
                                      <p:cBhvr>
                                        <p:cTn id="228" dur="500"/>
                                        <p:tgtEl>
                                          <p:spTgt spid="32"/>
                                        </p:tgtEl>
                                      </p:cBhvr>
                                    </p:animEffect>
                                  </p:childTnLst>
                                </p:cTn>
                              </p:par>
                            </p:childTnLst>
                          </p:cTn>
                        </p:par>
                      </p:childTnLst>
                    </p:cTn>
                  </p:par>
                  <p:par>
                    <p:cTn id="229" fill="hold">
                      <p:stCondLst>
                        <p:cond delay="indefinite"/>
                      </p:stCondLst>
                      <p:childTnLst>
                        <p:par>
                          <p:cTn id="230" fill="hold">
                            <p:stCondLst>
                              <p:cond delay="0"/>
                            </p:stCondLst>
                            <p:childTnLst>
                              <p:par>
                                <p:cTn id="231" presetID="53" presetClass="exit" presetSubtype="32" fill="hold" grpId="1" nodeType="clickEffect">
                                  <p:stCondLst>
                                    <p:cond delay="0"/>
                                  </p:stCondLst>
                                  <p:childTnLst>
                                    <p:anim calcmode="lin" valueType="num">
                                      <p:cBhvr>
                                        <p:cTn id="232" dur="500"/>
                                        <p:tgtEl>
                                          <p:spTgt spid="32"/>
                                        </p:tgtEl>
                                        <p:attrNameLst>
                                          <p:attrName>ppt_w</p:attrName>
                                        </p:attrNameLst>
                                      </p:cBhvr>
                                      <p:tavLst>
                                        <p:tav tm="0">
                                          <p:val>
                                            <p:strVal val="ppt_w"/>
                                          </p:val>
                                        </p:tav>
                                        <p:tav tm="100000">
                                          <p:val>
                                            <p:fltVal val="0"/>
                                          </p:val>
                                        </p:tav>
                                      </p:tavLst>
                                    </p:anim>
                                    <p:anim calcmode="lin" valueType="num">
                                      <p:cBhvr>
                                        <p:cTn id="233" dur="500"/>
                                        <p:tgtEl>
                                          <p:spTgt spid="32"/>
                                        </p:tgtEl>
                                        <p:attrNameLst>
                                          <p:attrName>ppt_h</p:attrName>
                                        </p:attrNameLst>
                                      </p:cBhvr>
                                      <p:tavLst>
                                        <p:tav tm="0">
                                          <p:val>
                                            <p:strVal val="ppt_h"/>
                                          </p:val>
                                        </p:tav>
                                        <p:tav tm="100000">
                                          <p:val>
                                            <p:fltVal val="0"/>
                                          </p:val>
                                        </p:tav>
                                      </p:tavLst>
                                    </p:anim>
                                    <p:animEffect transition="out" filter="fade">
                                      <p:cBhvr>
                                        <p:cTn id="234" dur="500"/>
                                        <p:tgtEl>
                                          <p:spTgt spid="32"/>
                                        </p:tgtEl>
                                      </p:cBhvr>
                                    </p:animEffect>
                                    <p:set>
                                      <p:cBhvr>
                                        <p:cTn id="235" dur="1" fill="hold">
                                          <p:stCondLst>
                                            <p:cond delay="499"/>
                                          </p:stCondLst>
                                        </p:cTn>
                                        <p:tgtEl>
                                          <p:spTgt spid="32"/>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53" presetClass="entr" presetSubtype="16" fill="hold" nodeType="clickEffect">
                                  <p:stCondLst>
                                    <p:cond delay="0"/>
                                  </p:stCondLst>
                                  <p:childTnLst>
                                    <p:set>
                                      <p:cBhvr>
                                        <p:cTn id="239" dur="1" fill="hold">
                                          <p:stCondLst>
                                            <p:cond delay="0"/>
                                          </p:stCondLst>
                                        </p:cTn>
                                        <p:tgtEl>
                                          <p:spTgt spid="16"/>
                                        </p:tgtEl>
                                        <p:attrNameLst>
                                          <p:attrName>style.visibility</p:attrName>
                                        </p:attrNameLst>
                                      </p:cBhvr>
                                      <p:to>
                                        <p:strVal val="visible"/>
                                      </p:to>
                                    </p:set>
                                    <p:anim calcmode="lin" valueType="num">
                                      <p:cBhvr>
                                        <p:cTn id="240" dur="500" fill="hold"/>
                                        <p:tgtEl>
                                          <p:spTgt spid="16"/>
                                        </p:tgtEl>
                                        <p:attrNameLst>
                                          <p:attrName>ppt_w</p:attrName>
                                        </p:attrNameLst>
                                      </p:cBhvr>
                                      <p:tavLst>
                                        <p:tav tm="0">
                                          <p:val>
                                            <p:fltVal val="0"/>
                                          </p:val>
                                        </p:tav>
                                        <p:tav tm="100000">
                                          <p:val>
                                            <p:strVal val="#ppt_w"/>
                                          </p:val>
                                        </p:tav>
                                      </p:tavLst>
                                    </p:anim>
                                    <p:anim calcmode="lin" valueType="num">
                                      <p:cBhvr>
                                        <p:cTn id="241" dur="500" fill="hold"/>
                                        <p:tgtEl>
                                          <p:spTgt spid="16"/>
                                        </p:tgtEl>
                                        <p:attrNameLst>
                                          <p:attrName>ppt_h</p:attrName>
                                        </p:attrNameLst>
                                      </p:cBhvr>
                                      <p:tavLst>
                                        <p:tav tm="0">
                                          <p:val>
                                            <p:fltVal val="0"/>
                                          </p:val>
                                        </p:tav>
                                        <p:tav tm="100000">
                                          <p:val>
                                            <p:strVal val="#ppt_h"/>
                                          </p:val>
                                        </p:tav>
                                      </p:tavLst>
                                    </p:anim>
                                    <p:animEffect transition="in" filter="fade">
                                      <p:cBhvr>
                                        <p:cTn id="242" dur="500"/>
                                        <p:tgtEl>
                                          <p:spTgt spid="16"/>
                                        </p:tgtEl>
                                      </p:cBhvr>
                                    </p:animEffect>
                                  </p:childTnLst>
                                </p:cTn>
                              </p:par>
                            </p:childTnLst>
                          </p:cTn>
                        </p:par>
                      </p:childTnLst>
                    </p:cTn>
                  </p:par>
                  <p:par>
                    <p:cTn id="243" fill="hold">
                      <p:stCondLst>
                        <p:cond delay="indefinite"/>
                      </p:stCondLst>
                      <p:childTnLst>
                        <p:par>
                          <p:cTn id="244" fill="hold">
                            <p:stCondLst>
                              <p:cond delay="0"/>
                            </p:stCondLst>
                            <p:childTnLst>
                              <p:par>
                                <p:cTn id="245" presetID="53" presetClass="entr" presetSubtype="16" fill="hold" grpId="0" nodeType="clickEffect">
                                  <p:stCondLst>
                                    <p:cond delay="0"/>
                                  </p:stCondLst>
                                  <p:childTnLst>
                                    <p:set>
                                      <p:cBhvr>
                                        <p:cTn id="246" dur="1" fill="hold">
                                          <p:stCondLst>
                                            <p:cond delay="0"/>
                                          </p:stCondLst>
                                        </p:cTn>
                                        <p:tgtEl>
                                          <p:spTgt spid="33"/>
                                        </p:tgtEl>
                                        <p:attrNameLst>
                                          <p:attrName>style.visibility</p:attrName>
                                        </p:attrNameLst>
                                      </p:cBhvr>
                                      <p:to>
                                        <p:strVal val="visible"/>
                                      </p:to>
                                    </p:set>
                                    <p:anim calcmode="lin" valueType="num">
                                      <p:cBhvr>
                                        <p:cTn id="247" dur="500" fill="hold"/>
                                        <p:tgtEl>
                                          <p:spTgt spid="33"/>
                                        </p:tgtEl>
                                        <p:attrNameLst>
                                          <p:attrName>ppt_w</p:attrName>
                                        </p:attrNameLst>
                                      </p:cBhvr>
                                      <p:tavLst>
                                        <p:tav tm="0">
                                          <p:val>
                                            <p:fltVal val="0"/>
                                          </p:val>
                                        </p:tav>
                                        <p:tav tm="100000">
                                          <p:val>
                                            <p:strVal val="#ppt_w"/>
                                          </p:val>
                                        </p:tav>
                                      </p:tavLst>
                                    </p:anim>
                                    <p:anim calcmode="lin" valueType="num">
                                      <p:cBhvr>
                                        <p:cTn id="248" dur="500" fill="hold"/>
                                        <p:tgtEl>
                                          <p:spTgt spid="33"/>
                                        </p:tgtEl>
                                        <p:attrNameLst>
                                          <p:attrName>ppt_h</p:attrName>
                                        </p:attrNameLst>
                                      </p:cBhvr>
                                      <p:tavLst>
                                        <p:tav tm="0">
                                          <p:val>
                                            <p:fltVal val="0"/>
                                          </p:val>
                                        </p:tav>
                                        <p:tav tm="100000">
                                          <p:val>
                                            <p:strVal val="#ppt_h"/>
                                          </p:val>
                                        </p:tav>
                                      </p:tavLst>
                                    </p:anim>
                                    <p:animEffect transition="in" filter="fade">
                                      <p:cBhvr>
                                        <p:cTn id="249" dur="500"/>
                                        <p:tgtEl>
                                          <p:spTgt spid="33"/>
                                        </p:tgtEl>
                                      </p:cBhvr>
                                    </p:animEffect>
                                  </p:childTnLst>
                                </p:cTn>
                              </p:par>
                            </p:childTnLst>
                          </p:cTn>
                        </p:par>
                      </p:childTnLst>
                    </p:cTn>
                  </p:par>
                  <p:par>
                    <p:cTn id="250" fill="hold">
                      <p:stCondLst>
                        <p:cond delay="indefinite"/>
                      </p:stCondLst>
                      <p:childTnLst>
                        <p:par>
                          <p:cTn id="251" fill="hold">
                            <p:stCondLst>
                              <p:cond delay="0"/>
                            </p:stCondLst>
                            <p:childTnLst>
                              <p:par>
                                <p:cTn id="252" presetID="53" presetClass="exit" presetSubtype="32" fill="hold" grpId="1" nodeType="clickEffect">
                                  <p:stCondLst>
                                    <p:cond delay="0"/>
                                  </p:stCondLst>
                                  <p:childTnLst>
                                    <p:anim calcmode="lin" valueType="num">
                                      <p:cBhvr>
                                        <p:cTn id="253" dur="500"/>
                                        <p:tgtEl>
                                          <p:spTgt spid="33"/>
                                        </p:tgtEl>
                                        <p:attrNameLst>
                                          <p:attrName>ppt_w</p:attrName>
                                        </p:attrNameLst>
                                      </p:cBhvr>
                                      <p:tavLst>
                                        <p:tav tm="0">
                                          <p:val>
                                            <p:strVal val="ppt_w"/>
                                          </p:val>
                                        </p:tav>
                                        <p:tav tm="100000">
                                          <p:val>
                                            <p:fltVal val="0"/>
                                          </p:val>
                                        </p:tav>
                                      </p:tavLst>
                                    </p:anim>
                                    <p:anim calcmode="lin" valueType="num">
                                      <p:cBhvr>
                                        <p:cTn id="254" dur="500"/>
                                        <p:tgtEl>
                                          <p:spTgt spid="33"/>
                                        </p:tgtEl>
                                        <p:attrNameLst>
                                          <p:attrName>ppt_h</p:attrName>
                                        </p:attrNameLst>
                                      </p:cBhvr>
                                      <p:tavLst>
                                        <p:tav tm="0">
                                          <p:val>
                                            <p:strVal val="ppt_h"/>
                                          </p:val>
                                        </p:tav>
                                        <p:tav tm="100000">
                                          <p:val>
                                            <p:fltVal val="0"/>
                                          </p:val>
                                        </p:tav>
                                      </p:tavLst>
                                    </p:anim>
                                    <p:animEffect transition="out" filter="fade">
                                      <p:cBhvr>
                                        <p:cTn id="255" dur="500"/>
                                        <p:tgtEl>
                                          <p:spTgt spid="33"/>
                                        </p:tgtEl>
                                      </p:cBhvr>
                                    </p:animEffect>
                                    <p:set>
                                      <p:cBhvr>
                                        <p:cTn id="256" dur="1" fill="hold">
                                          <p:stCondLst>
                                            <p:cond delay="499"/>
                                          </p:stCondLst>
                                        </p:cTn>
                                        <p:tgtEl>
                                          <p:spTgt spid="33"/>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53" presetClass="entr" presetSubtype="16" fill="hold" grpId="0" nodeType="clickEffect">
                                  <p:stCondLst>
                                    <p:cond delay="0"/>
                                  </p:stCondLst>
                                  <p:childTnLst>
                                    <p:set>
                                      <p:cBhvr>
                                        <p:cTn id="260" dur="1" fill="hold">
                                          <p:stCondLst>
                                            <p:cond delay="0"/>
                                          </p:stCondLst>
                                        </p:cTn>
                                        <p:tgtEl>
                                          <p:spTgt spid="34"/>
                                        </p:tgtEl>
                                        <p:attrNameLst>
                                          <p:attrName>style.visibility</p:attrName>
                                        </p:attrNameLst>
                                      </p:cBhvr>
                                      <p:to>
                                        <p:strVal val="visible"/>
                                      </p:to>
                                    </p:set>
                                    <p:anim calcmode="lin" valueType="num">
                                      <p:cBhvr>
                                        <p:cTn id="261" dur="500" fill="hold"/>
                                        <p:tgtEl>
                                          <p:spTgt spid="34"/>
                                        </p:tgtEl>
                                        <p:attrNameLst>
                                          <p:attrName>ppt_w</p:attrName>
                                        </p:attrNameLst>
                                      </p:cBhvr>
                                      <p:tavLst>
                                        <p:tav tm="0">
                                          <p:val>
                                            <p:fltVal val="0"/>
                                          </p:val>
                                        </p:tav>
                                        <p:tav tm="100000">
                                          <p:val>
                                            <p:strVal val="#ppt_w"/>
                                          </p:val>
                                        </p:tav>
                                      </p:tavLst>
                                    </p:anim>
                                    <p:anim calcmode="lin" valueType="num">
                                      <p:cBhvr>
                                        <p:cTn id="262" dur="500" fill="hold"/>
                                        <p:tgtEl>
                                          <p:spTgt spid="34"/>
                                        </p:tgtEl>
                                        <p:attrNameLst>
                                          <p:attrName>ppt_h</p:attrName>
                                        </p:attrNameLst>
                                      </p:cBhvr>
                                      <p:tavLst>
                                        <p:tav tm="0">
                                          <p:val>
                                            <p:fltVal val="0"/>
                                          </p:val>
                                        </p:tav>
                                        <p:tav tm="100000">
                                          <p:val>
                                            <p:strVal val="#ppt_h"/>
                                          </p:val>
                                        </p:tav>
                                      </p:tavLst>
                                    </p:anim>
                                    <p:animEffect transition="in" filter="fade">
                                      <p:cBhvr>
                                        <p:cTn id="263" dur="500"/>
                                        <p:tgtEl>
                                          <p:spTgt spid="34"/>
                                        </p:tgtEl>
                                      </p:cBhvr>
                                    </p:animEffect>
                                  </p:childTnLst>
                                </p:cTn>
                              </p:par>
                            </p:childTnLst>
                          </p:cTn>
                        </p:par>
                      </p:childTnLst>
                    </p:cTn>
                  </p:par>
                  <p:par>
                    <p:cTn id="264" fill="hold">
                      <p:stCondLst>
                        <p:cond delay="indefinite"/>
                      </p:stCondLst>
                      <p:childTnLst>
                        <p:par>
                          <p:cTn id="265" fill="hold">
                            <p:stCondLst>
                              <p:cond delay="0"/>
                            </p:stCondLst>
                            <p:childTnLst>
                              <p:par>
                                <p:cTn id="266" presetID="53" presetClass="exit" presetSubtype="32" fill="hold" grpId="1" nodeType="clickEffect">
                                  <p:stCondLst>
                                    <p:cond delay="0"/>
                                  </p:stCondLst>
                                  <p:childTnLst>
                                    <p:anim calcmode="lin" valueType="num">
                                      <p:cBhvr>
                                        <p:cTn id="267" dur="500"/>
                                        <p:tgtEl>
                                          <p:spTgt spid="34"/>
                                        </p:tgtEl>
                                        <p:attrNameLst>
                                          <p:attrName>ppt_w</p:attrName>
                                        </p:attrNameLst>
                                      </p:cBhvr>
                                      <p:tavLst>
                                        <p:tav tm="0">
                                          <p:val>
                                            <p:strVal val="ppt_w"/>
                                          </p:val>
                                        </p:tav>
                                        <p:tav tm="100000">
                                          <p:val>
                                            <p:fltVal val="0"/>
                                          </p:val>
                                        </p:tav>
                                      </p:tavLst>
                                    </p:anim>
                                    <p:anim calcmode="lin" valueType="num">
                                      <p:cBhvr>
                                        <p:cTn id="268" dur="500"/>
                                        <p:tgtEl>
                                          <p:spTgt spid="34"/>
                                        </p:tgtEl>
                                        <p:attrNameLst>
                                          <p:attrName>ppt_h</p:attrName>
                                        </p:attrNameLst>
                                      </p:cBhvr>
                                      <p:tavLst>
                                        <p:tav tm="0">
                                          <p:val>
                                            <p:strVal val="ppt_h"/>
                                          </p:val>
                                        </p:tav>
                                        <p:tav tm="100000">
                                          <p:val>
                                            <p:fltVal val="0"/>
                                          </p:val>
                                        </p:tav>
                                      </p:tavLst>
                                    </p:anim>
                                    <p:animEffect transition="out" filter="fade">
                                      <p:cBhvr>
                                        <p:cTn id="269" dur="500"/>
                                        <p:tgtEl>
                                          <p:spTgt spid="34"/>
                                        </p:tgtEl>
                                      </p:cBhvr>
                                    </p:animEffect>
                                    <p:set>
                                      <p:cBhvr>
                                        <p:cTn id="270" dur="1" fill="hold">
                                          <p:stCondLst>
                                            <p:cond delay="499"/>
                                          </p:stCondLst>
                                        </p:cTn>
                                        <p:tgtEl>
                                          <p:spTgt spid="34"/>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53" presetClass="entr" presetSubtype="16" fill="hold" grpId="0" nodeType="clickEffect">
                                  <p:stCondLst>
                                    <p:cond delay="0"/>
                                  </p:stCondLst>
                                  <p:childTnLst>
                                    <p:set>
                                      <p:cBhvr>
                                        <p:cTn id="274" dur="1" fill="hold">
                                          <p:stCondLst>
                                            <p:cond delay="0"/>
                                          </p:stCondLst>
                                        </p:cTn>
                                        <p:tgtEl>
                                          <p:spTgt spid="35"/>
                                        </p:tgtEl>
                                        <p:attrNameLst>
                                          <p:attrName>style.visibility</p:attrName>
                                        </p:attrNameLst>
                                      </p:cBhvr>
                                      <p:to>
                                        <p:strVal val="visible"/>
                                      </p:to>
                                    </p:set>
                                    <p:anim calcmode="lin" valueType="num">
                                      <p:cBhvr>
                                        <p:cTn id="275" dur="500" fill="hold"/>
                                        <p:tgtEl>
                                          <p:spTgt spid="35"/>
                                        </p:tgtEl>
                                        <p:attrNameLst>
                                          <p:attrName>ppt_w</p:attrName>
                                        </p:attrNameLst>
                                      </p:cBhvr>
                                      <p:tavLst>
                                        <p:tav tm="0">
                                          <p:val>
                                            <p:fltVal val="0"/>
                                          </p:val>
                                        </p:tav>
                                        <p:tav tm="100000">
                                          <p:val>
                                            <p:strVal val="#ppt_w"/>
                                          </p:val>
                                        </p:tav>
                                      </p:tavLst>
                                    </p:anim>
                                    <p:anim calcmode="lin" valueType="num">
                                      <p:cBhvr>
                                        <p:cTn id="276" dur="500" fill="hold"/>
                                        <p:tgtEl>
                                          <p:spTgt spid="35"/>
                                        </p:tgtEl>
                                        <p:attrNameLst>
                                          <p:attrName>ppt_h</p:attrName>
                                        </p:attrNameLst>
                                      </p:cBhvr>
                                      <p:tavLst>
                                        <p:tav tm="0">
                                          <p:val>
                                            <p:fltVal val="0"/>
                                          </p:val>
                                        </p:tav>
                                        <p:tav tm="100000">
                                          <p:val>
                                            <p:strVal val="#ppt_h"/>
                                          </p:val>
                                        </p:tav>
                                      </p:tavLst>
                                    </p:anim>
                                    <p:animEffect transition="in" filter="fade">
                                      <p:cBhvr>
                                        <p:cTn id="277" dur="500"/>
                                        <p:tgtEl>
                                          <p:spTgt spid="35"/>
                                        </p:tgtEl>
                                      </p:cBhvr>
                                    </p:animEffect>
                                  </p:childTnLst>
                                </p:cTn>
                              </p:par>
                            </p:childTnLst>
                          </p:cTn>
                        </p:par>
                      </p:childTnLst>
                    </p:cTn>
                  </p:par>
                  <p:par>
                    <p:cTn id="278" fill="hold">
                      <p:stCondLst>
                        <p:cond delay="indefinite"/>
                      </p:stCondLst>
                      <p:childTnLst>
                        <p:par>
                          <p:cTn id="279" fill="hold">
                            <p:stCondLst>
                              <p:cond delay="0"/>
                            </p:stCondLst>
                            <p:childTnLst>
                              <p:par>
                                <p:cTn id="280" presetID="53" presetClass="exit" presetSubtype="32" fill="hold" grpId="1" nodeType="clickEffect">
                                  <p:stCondLst>
                                    <p:cond delay="0"/>
                                  </p:stCondLst>
                                  <p:childTnLst>
                                    <p:anim calcmode="lin" valueType="num">
                                      <p:cBhvr>
                                        <p:cTn id="281" dur="500"/>
                                        <p:tgtEl>
                                          <p:spTgt spid="35"/>
                                        </p:tgtEl>
                                        <p:attrNameLst>
                                          <p:attrName>ppt_w</p:attrName>
                                        </p:attrNameLst>
                                      </p:cBhvr>
                                      <p:tavLst>
                                        <p:tav tm="0">
                                          <p:val>
                                            <p:strVal val="ppt_w"/>
                                          </p:val>
                                        </p:tav>
                                        <p:tav tm="100000">
                                          <p:val>
                                            <p:fltVal val="0"/>
                                          </p:val>
                                        </p:tav>
                                      </p:tavLst>
                                    </p:anim>
                                    <p:anim calcmode="lin" valueType="num">
                                      <p:cBhvr>
                                        <p:cTn id="282" dur="500"/>
                                        <p:tgtEl>
                                          <p:spTgt spid="35"/>
                                        </p:tgtEl>
                                        <p:attrNameLst>
                                          <p:attrName>ppt_h</p:attrName>
                                        </p:attrNameLst>
                                      </p:cBhvr>
                                      <p:tavLst>
                                        <p:tav tm="0">
                                          <p:val>
                                            <p:strVal val="ppt_h"/>
                                          </p:val>
                                        </p:tav>
                                        <p:tav tm="100000">
                                          <p:val>
                                            <p:fltVal val="0"/>
                                          </p:val>
                                        </p:tav>
                                      </p:tavLst>
                                    </p:anim>
                                    <p:animEffect transition="out" filter="fade">
                                      <p:cBhvr>
                                        <p:cTn id="283" dur="500"/>
                                        <p:tgtEl>
                                          <p:spTgt spid="35"/>
                                        </p:tgtEl>
                                      </p:cBhvr>
                                    </p:animEffect>
                                    <p:set>
                                      <p:cBhvr>
                                        <p:cTn id="284" dur="1" fill="hold">
                                          <p:stCondLst>
                                            <p:cond delay="499"/>
                                          </p:stCondLst>
                                        </p:cTn>
                                        <p:tgtEl>
                                          <p:spTgt spid="35"/>
                                        </p:tgtEl>
                                        <p:attrNameLst>
                                          <p:attrName>style.visibility</p:attrName>
                                        </p:attrNameLst>
                                      </p:cBhvr>
                                      <p:to>
                                        <p:strVal val="hidden"/>
                                      </p:to>
                                    </p:set>
                                  </p:childTnLst>
                                </p:cTn>
                              </p:par>
                            </p:childTnLst>
                          </p:cTn>
                        </p:par>
                      </p:childTnLst>
                    </p:cTn>
                  </p:par>
                  <p:par>
                    <p:cTn id="285" fill="hold">
                      <p:stCondLst>
                        <p:cond delay="indefinite"/>
                      </p:stCondLst>
                      <p:childTnLst>
                        <p:par>
                          <p:cTn id="286" fill="hold">
                            <p:stCondLst>
                              <p:cond delay="0"/>
                            </p:stCondLst>
                            <p:childTnLst>
                              <p:par>
                                <p:cTn id="287" presetID="53" presetClass="entr" presetSubtype="16" fill="hold" grpId="0" nodeType="clickEffect">
                                  <p:stCondLst>
                                    <p:cond delay="0"/>
                                  </p:stCondLst>
                                  <p:childTnLst>
                                    <p:set>
                                      <p:cBhvr>
                                        <p:cTn id="288" dur="1" fill="hold">
                                          <p:stCondLst>
                                            <p:cond delay="0"/>
                                          </p:stCondLst>
                                        </p:cTn>
                                        <p:tgtEl>
                                          <p:spTgt spid="36"/>
                                        </p:tgtEl>
                                        <p:attrNameLst>
                                          <p:attrName>style.visibility</p:attrName>
                                        </p:attrNameLst>
                                      </p:cBhvr>
                                      <p:to>
                                        <p:strVal val="visible"/>
                                      </p:to>
                                    </p:set>
                                    <p:anim calcmode="lin" valueType="num">
                                      <p:cBhvr>
                                        <p:cTn id="289" dur="500" fill="hold"/>
                                        <p:tgtEl>
                                          <p:spTgt spid="36"/>
                                        </p:tgtEl>
                                        <p:attrNameLst>
                                          <p:attrName>ppt_w</p:attrName>
                                        </p:attrNameLst>
                                      </p:cBhvr>
                                      <p:tavLst>
                                        <p:tav tm="0">
                                          <p:val>
                                            <p:fltVal val="0"/>
                                          </p:val>
                                        </p:tav>
                                        <p:tav tm="100000">
                                          <p:val>
                                            <p:strVal val="#ppt_w"/>
                                          </p:val>
                                        </p:tav>
                                      </p:tavLst>
                                    </p:anim>
                                    <p:anim calcmode="lin" valueType="num">
                                      <p:cBhvr>
                                        <p:cTn id="290" dur="500" fill="hold"/>
                                        <p:tgtEl>
                                          <p:spTgt spid="36"/>
                                        </p:tgtEl>
                                        <p:attrNameLst>
                                          <p:attrName>ppt_h</p:attrName>
                                        </p:attrNameLst>
                                      </p:cBhvr>
                                      <p:tavLst>
                                        <p:tav tm="0">
                                          <p:val>
                                            <p:fltVal val="0"/>
                                          </p:val>
                                        </p:tav>
                                        <p:tav tm="100000">
                                          <p:val>
                                            <p:strVal val="#ppt_h"/>
                                          </p:val>
                                        </p:tav>
                                      </p:tavLst>
                                    </p:anim>
                                    <p:animEffect transition="in" filter="fade">
                                      <p:cBhvr>
                                        <p:cTn id="291" dur="500"/>
                                        <p:tgtEl>
                                          <p:spTgt spid="36"/>
                                        </p:tgtEl>
                                      </p:cBhvr>
                                    </p:animEffect>
                                  </p:childTnLst>
                                </p:cTn>
                              </p:par>
                            </p:childTnLst>
                          </p:cTn>
                        </p:par>
                      </p:childTnLst>
                    </p:cTn>
                  </p:par>
                  <p:par>
                    <p:cTn id="292" fill="hold">
                      <p:stCondLst>
                        <p:cond delay="indefinite"/>
                      </p:stCondLst>
                      <p:childTnLst>
                        <p:par>
                          <p:cTn id="293" fill="hold">
                            <p:stCondLst>
                              <p:cond delay="0"/>
                            </p:stCondLst>
                            <p:childTnLst>
                              <p:par>
                                <p:cTn id="294" presetID="53" presetClass="exit" presetSubtype="32" fill="hold" grpId="1" nodeType="clickEffect">
                                  <p:stCondLst>
                                    <p:cond delay="0"/>
                                  </p:stCondLst>
                                  <p:childTnLst>
                                    <p:anim calcmode="lin" valueType="num">
                                      <p:cBhvr>
                                        <p:cTn id="295" dur="500"/>
                                        <p:tgtEl>
                                          <p:spTgt spid="36"/>
                                        </p:tgtEl>
                                        <p:attrNameLst>
                                          <p:attrName>ppt_w</p:attrName>
                                        </p:attrNameLst>
                                      </p:cBhvr>
                                      <p:tavLst>
                                        <p:tav tm="0">
                                          <p:val>
                                            <p:strVal val="ppt_w"/>
                                          </p:val>
                                        </p:tav>
                                        <p:tav tm="100000">
                                          <p:val>
                                            <p:fltVal val="0"/>
                                          </p:val>
                                        </p:tav>
                                      </p:tavLst>
                                    </p:anim>
                                    <p:anim calcmode="lin" valueType="num">
                                      <p:cBhvr>
                                        <p:cTn id="296" dur="500"/>
                                        <p:tgtEl>
                                          <p:spTgt spid="36"/>
                                        </p:tgtEl>
                                        <p:attrNameLst>
                                          <p:attrName>ppt_h</p:attrName>
                                        </p:attrNameLst>
                                      </p:cBhvr>
                                      <p:tavLst>
                                        <p:tav tm="0">
                                          <p:val>
                                            <p:strVal val="ppt_h"/>
                                          </p:val>
                                        </p:tav>
                                        <p:tav tm="100000">
                                          <p:val>
                                            <p:fltVal val="0"/>
                                          </p:val>
                                        </p:tav>
                                      </p:tavLst>
                                    </p:anim>
                                    <p:animEffect transition="out" filter="fade">
                                      <p:cBhvr>
                                        <p:cTn id="297" dur="500"/>
                                        <p:tgtEl>
                                          <p:spTgt spid="36"/>
                                        </p:tgtEl>
                                      </p:cBhvr>
                                    </p:animEffect>
                                    <p:set>
                                      <p:cBhvr>
                                        <p:cTn id="298" dur="1" fill="hold">
                                          <p:stCondLst>
                                            <p:cond delay="499"/>
                                          </p:stCondLst>
                                        </p:cTn>
                                        <p:tgtEl>
                                          <p:spTgt spid="36"/>
                                        </p:tgtEl>
                                        <p:attrNameLst>
                                          <p:attrName>style.visibility</p:attrName>
                                        </p:attrNameLst>
                                      </p:cBhvr>
                                      <p:to>
                                        <p:strVal val="hidden"/>
                                      </p:to>
                                    </p:set>
                                  </p:childTnLst>
                                </p:cTn>
                              </p:par>
                            </p:childTnLst>
                          </p:cTn>
                        </p:par>
                      </p:childTnLst>
                    </p:cTn>
                  </p:par>
                  <p:par>
                    <p:cTn id="299" fill="hold">
                      <p:stCondLst>
                        <p:cond delay="indefinite"/>
                      </p:stCondLst>
                      <p:childTnLst>
                        <p:par>
                          <p:cTn id="300" fill="hold">
                            <p:stCondLst>
                              <p:cond delay="0"/>
                            </p:stCondLst>
                            <p:childTnLst>
                              <p:par>
                                <p:cTn id="301" presetID="53" presetClass="entr" presetSubtype="16" fill="hold" grpId="0" nodeType="clickEffect">
                                  <p:stCondLst>
                                    <p:cond delay="0"/>
                                  </p:stCondLst>
                                  <p:childTnLst>
                                    <p:set>
                                      <p:cBhvr>
                                        <p:cTn id="302" dur="1" fill="hold">
                                          <p:stCondLst>
                                            <p:cond delay="0"/>
                                          </p:stCondLst>
                                        </p:cTn>
                                        <p:tgtEl>
                                          <p:spTgt spid="37"/>
                                        </p:tgtEl>
                                        <p:attrNameLst>
                                          <p:attrName>style.visibility</p:attrName>
                                        </p:attrNameLst>
                                      </p:cBhvr>
                                      <p:to>
                                        <p:strVal val="visible"/>
                                      </p:to>
                                    </p:set>
                                    <p:anim calcmode="lin" valueType="num">
                                      <p:cBhvr>
                                        <p:cTn id="303" dur="500" fill="hold"/>
                                        <p:tgtEl>
                                          <p:spTgt spid="37"/>
                                        </p:tgtEl>
                                        <p:attrNameLst>
                                          <p:attrName>ppt_w</p:attrName>
                                        </p:attrNameLst>
                                      </p:cBhvr>
                                      <p:tavLst>
                                        <p:tav tm="0">
                                          <p:val>
                                            <p:fltVal val="0"/>
                                          </p:val>
                                        </p:tav>
                                        <p:tav tm="100000">
                                          <p:val>
                                            <p:strVal val="#ppt_w"/>
                                          </p:val>
                                        </p:tav>
                                      </p:tavLst>
                                    </p:anim>
                                    <p:anim calcmode="lin" valueType="num">
                                      <p:cBhvr>
                                        <p:cTn id="304" dur="500" fill="hold"/>
                                        <p:tgtEl>
                                          <p:spTgt spid="37"/>
                                        </p:tgtEl>
                                        <p:attrNameLst>
                                          <p:attrName>ppt_h</p:attrName>
                                        </p:attrNameLst>
                                      </p:cBhvr>
                                      <p:tavLst>
                                        <p:tav tm="0">
                                          <p:val>
                                            <p:fltVal val="0"/>
                                          </p:val>
                                        </p:tav>
                                        <p:tav tm="100000">
                                          <p:val>
                                            <p:strVal val="#ppt_h"/>
                                          </p:val>
                                        </p:tav>
                                      </p:tavLst>
                                    </p:anim>
                                    <p:animEffect transition="in" filter="fade">
                                      <p:cBhvr>
                                        <p:cTn id="305" dur="500"/>
                                        <p:tgtEl>
                                          <p:spTgt spid="37"/>
                                        </p:tgtEl>
                                      </p:cBhvr>
                                    </p:animEffect>
                                  </p:childTnLst>
                                </p:cTn>
                              </p:par>
                            </p:childTnLst>
                          </p:cTn>
                        </p:par>
                      </p:childTnLst>
                    </p:cTn>
                  </p:par>
                  <p:par>
                    <p:cTn id="306" fill="hold">
                      <p:stCondLst>
                        <p:cond delay="indefinite"/>
                      </p:stCondLst>
                      <p:childTnLst>
                        <p:par>
                          <p:cTn id="307" fill="hold">
                            <p:stCondLst>
                              <p:cond delay="0"/>
                            </p:stCondLst>
                            <p:childTnLst>
                              <p:par>
                                <p:cTn id="308" presetID="53" presetClass="exit" presetSubtype="32" fill="hold" grpId="1" nodeType="clickEffect">
                                  <p:stCondLst>
                                    <p:cond delay="0"/>
                                  </p:stCondLst>
                                  <p:childTnLst>
                                    <p:anim calcmode="lin" valueType="num">
                                      <p:cBhvr>
                                        <p:cTn id="309" dur="500"/>
                                        <p:tgtEl>
                                          <p:spTgt spid="37"/>
                                        </p:tgtEl>
                                        <p:attrNameLst>
                                          <p:attrName>ppt_w</p:attrName>
                                        </p:attrNameLst>
                                      </p:cBhvr>
                                      <p:tavLst>
                                        <p:tav tm="0">
                                          <p:val>
                                            <p:strVal val="ppt_w"/>
                                          </p:val>
                                        </p:tav>
                                        <p:tav tm="100000">
                                          <p:val>
                                            <p:fltVal val="0"/>
                                          </p:val>
                                        </p:tav>
                                      </p:tavLst>
                                    </p:anim>
                                    <p:anim calcmode="lin" valueType="num">
                                      <p:cBhvr>
                                        <p:cTn id="310" dur="500"/>
                                        <p:tgtEl>
                                          <p:spTgt spid="37"/>
                                        </p:tgtEl>
                                        <p:attrNameLst>
                                          <p:attrName>ppt_h</p:attrName>
                                        </p:attrNameLst>
                                      </p:cBhvr>
                                      <p:tavLst>
                                        <p:tav tm="0">
                                          <p:val>
                                            <p:strVal val="ppt_h"/>
                                          </p:val>
                                        </p:tav>
                                        <p:tav tm="100000">
                                          <p:val>
                                            <p:fltVal val="0"/>
                                          </p:val>
                                        </p:tav>
                                      </p:tavLst>
                                    </p:anim>
                                    <p:animEffect transition="out" filter="fade">
                                      <p:cBhvr>
                                        <p:cTn id="311" dur="500"/>
                                        <p:tgtEl>
                                          <p:spTgt spid="37"/>
                                        </p:tgtEl>
                                      </p:cBhvr>
                                    </p:animEffect>
                                    <p:set>
                                      <p:cBhvr>
                                        <p:cTn id="31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D1D48-0689-4B1E-8652-4A386CA325F7}"/>
              </a:ext>
            </a:extLst>
          </p:cNvPr>
          <p:cNvSpPr>
            <a:spLocks noGrp="1"/>
          </p:cNvSpPr>
          <p:nvPr>
            <p:ph type="sldNum" sz="quarter" idx="12"/>
          </p:nvPr>
        </p:nvSpPr>
        <p:spPr/>
        <p:txBody>
          <a:bodyPr/>
          <a:lstStyle/>
          <a:p>
            <a:pPr eaLnBrk="0" fontAlgn="base" hangingPunct="0">
              <a:spcAft>
                <a:spcPct val="0"/>
              </a:spcAft>
            </a:pPr>
            <a:fld id="{C650400F-62D6-4F62-802D-02A5F83681EA}" type="slidenum">
              <a:rPr lang="en-US" altLang="en-US">
                <a:solidFill>
                  <a:srgbClr val="660066"/>
                </a:solidFill>
                <a:latin typeface="Impact"/>
              </a:rPr>
              <a:pPr eaLnBrk="0" fontAlgn="base" hangingPunct="0">
                <a:spcAft>
                  <a:spcPct val="0"/>
                </a:spcAft>
              </a:pPr>
              <a:t>16</a:t>
            </a:fld>
            <a:endParaRPr lang="en-US" altLang="en-US">
              <a:solidFill>
                <a:srgbClr val="660066"/>
              </a:solidFill>
              <a:latin typeface="Impact"/>
            </a:endParaRPr>
          </a:p>
        </p:txBody>
      </p:sp>
      <p:sp>
        <p:nvSpPr>
          <p:cNvPr id="29698" name="Text Box 2">
            <a:extLst>
              <a:ext uri="{FF2B5EF4-FFF2-40B4-BE49-F238E27FC236}">
                <a16:creationId xmlns:a16="http://schemas.microsoft.com/office/drawing/2014/main" id="{E4CC55F2-0855-4AA9-9C5B-78E870E6D464}"/>
              </a:ext>
            </a:extLst>
          </p:cNvPr>
          <p:cNvSpPr txBox="1">
            <a:spLocks noChangeArrowheads="1"/>
          </p:cNvSpPr>
          <p:nvPr/>
        </p:nvSpPr>
        <p:spPr bwMode="auto">
          <a:xfrm>
            <a:off x="2743200" y="685801"/>
            <a:ext cx="7696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5.  </a:t>
            </a:r>
            <a:r>
              <a:rPr lang="en-US" altLang="en-US" sz="2400" b="1" dirty="0">
                <a:solidFill>
                  <a:srgbClr val="660066"/>
                </a:solidFill>
                <a:latin typeface="Times New Roman" panose="02020603050405020304" pitchFamily="18" charset="0"/>
              </a:rPr>
              <a:t>Preparation for the Gentile Mission</a:t>
            </a:r>
            <a:r>
              <a:rPr lang="en-US" altLang="en-US" sz="2400" dirty="0">
                <a:solidFill>
                  <a:srgbClr val="660066"/>
                </a:solidFill>
                <a:latin typeface="Times New Roman" panose="02020603050405020304" pitchFamily="18" charset="0"/>
              </a:rPr>
              <a:t> (9.1-12.25) (contd.):</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Gentiles flock to the Church at </a:t>
            </a:r>
            <a:r>
              <a:rPr lang="en-US" altLang="en-US" sz="2400" b="1" dirty="0">
                <a:solidFill>
                  <a:srgbClr val="660066"/>
                </a:solidFill>
                <a:latin typeface="Times New Roman" panose="02020603050405020304" pitchFamily="18" charset="0"/>
              </a:rPr>
              <a:t>Antioch </a:t>
            </a:r>
            <a:r>
              <a:rPr lang="en-US" altLang="en-US" sz="2400" dirty="0">
                <a:solidFill>
                  <a:srgbClr val="660066"/>
                </a:solidFill>
                <a:latin typeface="Times New Roman" panose="02020603050405020304" pitchFamily="18" charset="0"/>
              </a:rPr>
              <a:t>(11.19-26);</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Jerusalem Church sends </a:t>
            </a:r>
            <a:r>
              <a:rPr lang="en-US" altLang="en-US" sz="2400" b="1" dirty="0">
                <a:solidFill>
                  <a:srgbClr val="660066"/>
                </a:solidFill>
                <a:latin typeface="Times New Roman" panose="02020603050405020304" pitchFamily="18" charset="0"/>
              </a:rPr>
              <a:t>Barnabas</a:t>
            </a:r>
            <a:r>
              <a:rPr lang="en-US" altLang="en-US" sz="2400" dirty="0">
                <a:solidFill>
                  <a:srgbClr val="660066"/>
                </a:solidFill>
                <a:latin typeface="Times New Roman" panose="02020603050405020304" pitchFamily="18" charset="0"/>
              </a:rPr>
              <a:t>... to report on the situation (11.22);</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Barnabas with the </a:t>
            </a:r>
            <a:r>
              <a:rPr lang="en-US" altLang="en-US" sz="2400" b="1" dirty="0">
                <a:solidFill>
                  <a:srgbClr val="660066"/>
                </a:solidFill>
                <a:latin typeface="Times New Roman" panose="02020603050405020304" pitchFamily="18" charset="0"/>
              </a:rPr>
              <a:t>Apostle</a:t>
            </a:r>
            <a:r>
              <a:rPr lang="en-US" altLang="en-US" sz="2400" dirty="0">
                <a:solidFill>
                  <a:srgbClr val="660066"/>
                </a:solidFill>
                <a:latin typeface="Times New Roman" panose="02020603050405020304" pitchFamily="18" charset="0"/>
              </a:rPr>
              <a:t> </a:t>
            </a:r>
            <a:r>
              <a:rPr lang="en-US" altLang="en-US" sz="2400" b="1" dirty="0">
                <a:solidFill>
                  <a:srgbClr val="660066"/>
                </a:solidFill>
                <a:latin typeface="Times New Roman" panose="02020603050405020304" pitchFamily="18" charset="0"/>
              </a:rPr>
              <a:t>Paul</a:t>
            </a:r>
            <a:r>
              <a:rPr lang="en-US" altLang="en-US" sz="2400" dirty="0">
                <a:solidFill>
                  <a:srgbClr val="660066"/>
                </a:solidFill>
                <a:latin typeface="Times New Roman" panose="02020603050405020304" pitchFamily="18" charset="0"/>
              </a:rPr>
              <a:t> at Antioch (11.25-30);</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Gospel preached “all over Judea and Samaria”;</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first half concludes with an account of </a:t>
            </a:r>
            <a:r>
              <a:rPr lang="en-US" altLang="en-US" sz="2400" b="1" dirty="0">
                <a:solidFill>
                  <a:srgbClr val="660066"/>
                </a:solidFill>
                <a:latin typeface="Times New Roman" panose="02020603050405020304" pitchFamily="18" charset="0"/>
              </a:rPr>
              <a:t>Herod Agrippa I’s</a:t>
            </a:r>
            <a:r>
              <a:rPr lang="en-US" altLang="en-US" sz="2400" dirty="0">
                <a:solidFill>
                  <a:srgbClr val="660066"/>
                </a:solidFill>
                <a:latin typeface="Times New Roman" panose="02020603050405020304" pitchFamily="18" charset="0"/>
              </a:rPr>
              <a:t> persecution (41-44 CE) of the Jerusalem community;</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God is unhappy with Herod (12.20-23).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3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9698">
                                            <p:txEl>
                                              <p:pRg st="1" end="1"/>
                                            </p:txEl>
                                          </p:spTgt>
                                        </p:tgtEl>
                                        <p:attrNameLst>
                                          <p:attrName>style.visibility</p:attrName>
                                        </p:attrNameLst>
                                      </p:cBhvr>
                                      <p:to>
                                        <p:strVal val="visible"/>
                                      </p:to>
                                    </p:set>
                                    <p:anim calcmode="lin" valueType="num">
                                      <p:cBhvr additive="base">
                                        <p:cTn id="13" dur="300" fill="hold"/>
                                        <p:tgtEl>
                                          <p:spTgt spid="2969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96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9698">
                                            <p:txEl>
                                              <p:pRg st="2" end="2"/>
                                            </p:txEl>
                                          </p:spTgt>
                                        </p:tgtEl>
                                        <p:attrNameLst>
                                          <p:attrName>style.visibility</p:attrName>
                                        </p:attrNameLst>
                                      </p:cBhvr>
                                      <p:to>
                                        <p:strVal val="visible"/>
                                      </p:to>
                                    </p:set>
                                    <p:anim calcmode="lin" valueType="num">
                                      <p:cBhvr additive="base">
                                        <p:cTn id="19" dur="3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9698">
                                            <p:txEl>
                                              <p:pRg st="3" end="3"/>
                                            </p:txEl>
                                          </p:spTgt>
                                        </p:tgtEl>
                                        <p:attrNameLst>
                                          <p:attrName>style.visibility</p:attrName>
                                        </p:attrNameLst>
                                      </p:cBhvr>
                                      <p:to>
                                        <p:strVal val="visible"/>
                                      </p:to>
                                    </p:set>
                                    <p:anim calcmode="lin" valueType="num">
                                      <p:cBhvr additive="base">
                                        <p:cTn id="25" dur="300" fill="hold"/>
                                        <p:tgtEl>
                                          <p:spTgt spid="2969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9698">
                                            <p:txEl>
                                              <p:pRg st="4" end="4"/>
                                            </p:txEl>
                                          </p:spTgt>
                                        </p:tgtEl>
                                        <p:attrNameLst>
                                          <p:attrName>style.visibility</p:attrName>
                                        </p:attrNameLst>
                                      </p:cBhvr>
                                      <p:to>
                                        <p:strVal val="visible"/>
                                      </p:to>
                                    </p:set>
                                    <p:anim calcmode="lin" valueType="num">
                                      <p:cBhvr additive="base">
                                        <p:cTn id="31" dur="3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9698">
                                            <p:txEl>
                                              <p:pRg st="5" end="5"/>
                                            </p:txEl>
                                          </p:spTgt>
                                        </p:tgtEl>
                                        <p:attrNameLst>
                                          <p:attrName>style.visibility</p:attrName>
                                        </p:attrNameLst>
                                      </p:cBhvr>
                                      <p:to>
                                        <p:strVal val="visible"/>
                                      </p:to>
                                    </p:set>
                                    <p:anim calcmode="lin" valueType="num">
                                      <p:cBhvr additive="base">
                                        <p:cTn id="37" dur="300" fill="hold"/>
                                        <p:tgtEl>
                                          <p:spTgt spid="2969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29698">
                                            <p:txEl>
                                              <p:pRg st="6" end="6"/>
                                            </p:txEl>
                                          </p:spTgt>
                                        </p:tgtEl>
                                        <p:attrNameLst>
                                          <p:attrName>style.visibility</p:attrName>
                                        </p:attrNameLst>
                                      </p:cBhvr>
                                      <p:to>
                                        <p:strVal val="visible"/>
                                      </p:to>
                                    </p:set>
                                    <p:anim calcmode="lin" valueType="num">
                                      <p:cBhvr additive="base">
                                        <p:cTn id="43" dur="3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2785" y="0"/>
            <a:ext cx="572643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0" y="3830320"/>
            <a:ext cx="2133600" cy="30276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33600" cy="3027680"/>
          </a:xfrm>
          <a:prstGeom prst="rect">
            <a:avLst/>
          </a:prstGeom>
        </p:spPr>
      </p:pic>
      <p:sp>
        <p:nvSpPr>
          <p:cNvPr id="2" name="TextBox 1"/>
          <p:cNvSpPr txBox="1"/>
          <p:nvPr/>
        </p:nvSpPr>
        <p:spPr>
          <a:xfrm>
            <a:off x="0" y="3720"/>
            <a:ext cx="12192000" cy="5309146"/>
          </a:xfrm>
          <a:prstGeom prst="rect">
            <a:avLst/>
          </a:prstGeom>
          <a:solidFill>
            <a:schemeClr val="bg1">
              <a:alpha val="65000"/>
            </a:schemeClr>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BREAKING OF BREAD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Breaking of bread was a reference to a common act that occurred during a regular meal. The 	loaf was literally broken and the pieces handed to others at the table. It appears to be so 	common that a meal would be spoken of as breaking bread.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24:30-35; Act 2:46; 20:11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This also became the common term to refer to the Lords Supper in which the bread was the 	only food served along with fruit of the vine to drink. It would be very natural for Christian's to 	refer to the supper as breaking of the bread.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2:42; 20:7-11; 1Cor 10:16-17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This breaking of bread was unique to Christians: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1Cor  10:16-17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bread which we break”</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They came together as a church for the purpose of Breaking the Bread: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20:7;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1Cor 11:17-20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Every week: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1Cor 16:1-2 (NASB) (ESV; RSV; NIV)</a:t>
            </a:r>
          </a:p>
        </p:txBody>
      </p:sp>
      <p:sp>
        <p:nvSpPr>
          <p:cNvPr id="6" name="TextBox 5"/>
          <p:cNvSpPr txBox="1"/>
          <p:nvPr/>
        </p:nvSpPr>
        <p:spPr>
          <a:xfrm>
            <a:off x="0" y="1776551"/>
            <a:ext cx="12192000" cy="4154984"/>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24:30-35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He had reclined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at the table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them, He took the bread and blessed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breaking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it,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He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giving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it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them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their eyes were opened and they recognized Him; and He vanished from their sight.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said to one another, "Were not our hearts burning within us while He was speaking to us 	on the road, while He was explaining the Scriptures to 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got up that very hour and returned to Jerusalem, and found gathered together the 	eleven and those who were with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saying, "The Lord has really risen and has appeared to Simon."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relate their experiences on the road and how He was recognized by them in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breaking of the bread.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0" y="1733554"/>
            <a:ext cx="12192000" cy="1200329"/>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2:46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Day by day continuing with one mind in the temple,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breaking bread from house to house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were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taking their meals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together with gladness and sincerity of heart, </a:t>
            </a:r>
          </a:p>
        </p:txBody>
      </p:sp>
      <p:sp>
        <p:nvSpPr>
          <p:cNvPr id="8" name="TextBox 7"/>
          <p:cNvSpPr txBox="1"/>
          <p:nvPr/>
        </p:nvSpPr>
        <p:spPr>
          <a:xfrm>
            <a:off x="0" y="1785803"/>
            <a:ext cx="12192000" cy="1200329"/>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20:11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when he had gone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back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up,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had broken the bread and eaten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talked with them a 	long while, until daybreak, and so departed.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0" y="3151048"/>
            <a:ext cx="12192000" cy="1200329"/>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2:42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were continually devoting themselves to the apostles' teaching and to fellowship, to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breaking of bread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to prayer. </a:t>
            </a:r>
          </a:p>
        </p:txBody>
      </p:sp>
      <p:sp>
        <p:nvSpPr>
          <p:cNvPr id="12" name="TextBox 11"/>
          <p:cNvSpPr txBox="1"/>
          <p:nvPr/>
        </p:nvSpPr>
        <p:spPr>
          <a:xfrm>
            <a:off x="0" y="3751212"/>
            <a:ext cx="12192000" cy="1569660"/>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10:16-17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not the cup of blessing which we bless a sharing in the blood of Christ? Is not the bread 	which we break a sharing in the body of Christ?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Since there is one bread, we who are many are one body; for we all partake of the one bread.</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0" y="4637314"/>
            <a:ext cx="12192000" cy="1569660"/>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20:7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on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first day of the week, when we were gathered together to break bread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Paul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talking to them, intending to depart the next day, and he prolonged his message until 	midnight.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0" y="587829"/>
            <a:ext cx="12192000" cy="3046988"/>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11:17-20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in giving this instruction, I do not praise you, because you come together not for the better 	but for the worse.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in the first place,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when you come together as a church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hear that divisions exist among 	you; and in part, I believe 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there must also be factions among you, in order that those who are approved may have 	become evident among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when you meet together, it is not to eat the Lord's Supper,</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TextBox 14"/>
          <p:cNvSpPr txBox="1"/>
          <p:nvPr/>
        </p:nvSpPr>
        <p:spPr>
          <a:xfrm>
            <a:off x="0" y="446975"/>
            <a:ext cx="12192000" cy="4339650"/>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16:1-2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concerning the collection for the saints, as I directed the churches of Galatia, so do you 	also.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On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first day of every week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let each one of you put aside and save, as he may prosper, that 	no collections be made when I come.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0" y="3098796"/>
            <a:ext cx="12192000" cy="3785652"/>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20:7-11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on the first day of the week, when we were gathered together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to break bread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Paul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talking to them, intending to depart the next day, and 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prolonged his message until 	midnight.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there were many lamps in the upper room where we were gathered together.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there was a certain young man named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Eutychus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sitting on the window sill, sinking into a 	deep sleep; and as Paul kept on talking, he was overcome by sleep and fell down from the 	third floor, and was picked up dead.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Paul went down and fell upon him and after 	embracing him, he said, " Do not be troubled, 	for his life is in him."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0" y="3566156"/>
            <a:ext cx="12192000" cy="3231654"/>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when he had gone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back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up, and had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broken the bread and eaten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talked with them a 	long while, until daybreak, and so departed.</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0" y="3070677"/>
            <a:ext cx="12192000" cy="1569660"/>
          </a:xfrm>
          <a:prstGeom prst="rect">
            <a:avLst/>
          </a:prstGeom>
          <a:solidFill>
            <a:schemeClr val="accent4">
              <a:lumMod val="20000"/>
              <a:lumOff val="80000"/>
            </a:schemeClr>
          </a:solidFill>
          <a:ln w="57150">
            <a:solidFill>
              <a:srgbClr val="EE12A5"/>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10:16-17 (NASB77)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not the cup of blessing which we bless a sharing in the blood of Christ?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Is not the bread 	which we break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sharing in the body of Christ?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Since there is one bread, we who are many are one body; for we all partake of the one bread.</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0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7"/>
                                        </p:tgtEl>
                                        <p:attrNameLst>
                                          <p:attrName>ppt_w</p:attrName>
                                        </p:attrNameLst>
                                      </p:cBhvr>
                                      <p:tavLst>
                                        <p:tav tm="0">
                                          <p:val>
                                            <p:strVal val="ppt_w"/>
                                          </p:val>
                                        </p:tav>
                                        <p:tav tm="100000">
                                          <p:val>
                                            <p:fltVal val="0"/>
                                          </p:val>
                                        </p:tav>
                                      </p:tavLst>
                                    </p:anim>
                                    <p:anim calcmode="lin" valueType="num">
                                      <p:cBhvr>
                                        <p:cTn id="32" dur="500"/>
                                        <p:tgtEl>
                                          <p:spTgt spid="7"/>
                                        </p:tgtEl>
                                        <p:attrNameLst>
                                          <p:attrName>ppt_h</p:attrName>
                                        </p:attrNameLst>
                                      </p:cBhvr>
                                      <p:tavLst>
                                        <p:tav tm="0">
                                          <p:val>
                                            <p:strVal val="ppt_h"/>
                                          </p:val>
                                        </p:tav>
                                        <p:tav tm="100000">
                                          <p:val>
                                            <p:fltVal val="0"/>
                                          </p:val>
                                        </p:tav>
                                      </p:tavLst>
                                    </p:anim>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8"/>
                                        </p:tgtEl>
                                        <p:attrNameLst>
                                          <p:attrName>ppt_w</p:attrName>
                                        </p:attrNameLst>
                                      </p:cBhvr>
                                      <p:tavLst>
                                        <p:tav tm="0">
                                          <p:val>
                                            <p:strVal val="ppt_w"/>
                                          </p:val>
                                        </p:tav>
                                        <p:tav tm="100000">
                                          <p:val>
                                            <p:fltVal val="0"/>
                                          </p:val>
                                        </p:tav>
                                      </p:tavLst>
                                    </p:anim>
                                    <p:anim calcmode="lin" valueType="num">
                                      <p:cBhvr>
                                        <p:cTn id="46" dur="500"/>
                                        <p:tgtEl>
                                          <p:spTgt spid="8"/>
                                        </p:tgtEl>
                                        <p:attrNameLst>
                                          <p:attrName>ppt_h</p:attrName>
                                        </p:attrNameLst>
                                      </p:cBhvr>
                                      <p:tavLst>
                                        <p:tav tm="0">
                                          <p:val>
                                            <p:strVal val="ppt_h"/>
                                          </p:val>
                                        </p:tav>
                                        <p:tav tm="100000">
                                          <p:val>
                                            <p:fltVal val="0"/>
                                          </p:val>
                                        </p:tav>
                                      </p:tavLst>
                                    </p:anim>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9"/>
                                        </p:tgtEl>
                                        <p:attrNameLst>
                                          <p:attrName>ppt_w</p:attrName>
                                        </p:attrNameLst>
                                      </p:cBhvr>
                                      <p:tavLst>
                                        <p:tav tm="0">
                                          <p:val>
                                            <p:strVal val="ppt_w"/>
                                          </p:val>
                                        </p:tav>
                                        <p:tav tm="100000">
                                          <p:val>
                                            <p:fltVal val="0"/>
                                          </p:val>
                                        </p:tav>
                                      </p:tavLst>
                                    </p:anim>
                                    <p:anim calcmode="lin" valueType="num">
                                      <p:cBhvr>
                                        <p:cTn id="64" dur="500"/>
                                        <p:tgtEl>
                                          <p:spTgt spid="9"/>
                                        </p:tgtEl>
                                        <p:attrNameLst>
                                          <p:attrName>ppt_h</p:attrName>
                                        </p:attrNameLst>
                                      </p:cBhvr>
                                      <p:tavLst>
                                        <p:tav tm="0">
                                          <p:val>
                                            <p:strVal val="ppt_h"/>
                                          </p:val>
                                        </p:tav>
                                        <p:tav tm="100000">
                                          <p:val>
                                            <p:fltVal val="0"/>
                                          </p:val>
                                        </p:tav>
                                      </p:tavLst>
                                    </p:anim>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Effect transition="in" filter="fade">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Effect transition="in" filter="fade">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xit" presetSubtype="32" fill="hold" grpId="1" nodeType="clickEffect">
                                  <p:stCondLst>
                                    <p:cond delay="0"/>
                                  </p:stCondLst>
                                  <p:childTnLst>
                                    <p:anim calcmode="lin" valueType="num">
                                      <p:cBhvr>
                                        <p:cTn id="84" dur="500"/>
                                        <p:tgtEl>
                                          <p:spTgt spid="10"/>
                                        </p:tgtEl>
                                        <p:attrNameLst>
                                          <p:attrName>ppt_w</p:attrName>
                                        </p:attrNameLst>
                                      </p:cBhvr>
                                      <p:tavLst>
                                        <p:tav tm="0">
                                          <p:val>
                                            <p:strVal val="ppt_w"/>
                                          </p:val>
                                        </p:tav>
                                        <p:tav tm="100000">
                                          <p:val>
                                            <p:fltVal val="0"/>
                                          </p:val>
                                        </p:tav>
                                      </p:tavLst>
                                    </p:anim>
                                    <p:anim calcmode="lin" valueType="num">
                                      <p:cBhvr>
                                        <p:cTn id="85" dur="500"/>
                                        <p:tgtEl>
                                          <p:spTgt spid="10"/>
                                        </p:tgtEl>
                                        <p:attrNameLst>
                                          <p:attrName>ppt_h</p:attrName>
                                        </p:attrNameLst>
                                      </p:cBhvr>
                                      <p:tavLst>
                                        <p:tav tm="0">
                                          <p:val>
                                            <p:strVal val="ppt_h"/>
                                          </p:val>
                                        </p:tav>
                                        <p:tav tm="100000">
                                          <p:val>
                                            <p:fltVal val="0"/>
                                          </p:val>
                                        </p:tav>
                                      </p:tavLst>
                                    </p:anim>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53" presetClass="exit" presetSubtype="32" fill="hold" grpId="1" nodeType="withEffect">
                                  <p:stCondLst>
                                    <p:cond delay="0"/>
                                  </p:stCondLst>
                                  <p:childTnLst>
                                    <p:anim calcmode="lin" valueType="num">
                                      <p:cBhvr>
                                        <p:cTn id="89" dur="500"/>
                                        <p:tgtEl>
                                          <p:spTgt spid="11"/>
                                        </p:tgtEl>
                                        <p:attrNameLst>
                                          <p:attrName>ppt_w</p:attrName>
                                        </p:attrNameLst>
                                      </p:cBhvr>
                                      <p:tavLst>
                                        <p:tav tm="0">
                                          <p:val>
                                            <p:strVal val="ppt_w"/>
                                          </p:val>
                                        </p:tav>
                                        <p:tav tm="100000">
                                          <p:val>
                                            <p:fltVal val="0"/>
                                          </p:val>
                                        </p:tav>
                                      </p:tavLst>
                                    </p:anim>
                                    <p:anim calcmode="lin" valueType="num">
                                      <p:cBhvr>
                                        <p:cTn id="90" dur="500"/>
                                        <p:tgtEl>
                                          <p:spTgt spid="11"/>
                                        </p:tgtEl>
                                        <p:attrNameLst>
                                          <p:attrName>ppt_h</p:attrName>
                                        </p:attrNameLst>
                                      </p:cBhvr>
                                      <p:tavLst>
                                        <p:tav tm="0">
                                          <p:val>
                                            <p:strVal val="ppt_h"/>
                                          </p:val>
                                        </p:tav>
                                        <p:tav tm="100000">
                                          <p:val>
                                            <p:fltVal val="0"/>
                                          </p:val>
                                        </p:tav>
                                      </p:tavLst>
                                    </p:anim>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16"/>
                                        </p:tgtEl>
                                        <p:attrNameLst>
                                          <p:attrName>ppt_w</p:attrName>
                                        </p:attrNameLst>
                                      </p:cBhvr>
                                      <p:tavLst>
                                        <p:tav tm="0">
                                          <p:val>
                                            <p:strVal val="ppt_w"/>
                                          </p:val>
                                        </p:tav>
                                        <p:tav tm="100000">
                                          <p:val>
                                            <p:fltVal val="0"/>
                                          </p:val>
                                        </p:tav>
                                      </p:tavLst>
                                    </p:anim>
                                    <p:anim calcmode="lin" valueType="num">
                                      <p:cBhvr>
                                        <p:cTn id="104" dur="500"/>
                                        <p:tgtEl>
                                          <p:spTgt spid="16"/>
                                        </p:tgtEl>
                                        <p:attrNameLst>
                                          <p:attrName>ppt_h</p:attrName>
                                        </p:attrNameLst>
                                      </p:cBhvr>
                                      <p:tavLst>
                                        <p:tav tm="0">
                                          <p:val>
                                            <p:strVal val="ppt_h"/>
                                          </p:val>
                                        </p:tav>
                                        <p:tav tm="100000">
                                          <p:val>
                                            <p:fltVal val="0"/>
                                          </p:val>
                                        </p:tav>
                                      </p:tavLst>
                                    </p:anim>
                                    <p:animEffect transition="out" filter="fad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12"/>
                                        </p:tgtEl>
                                        <p:attrNameLst>
                                          <p:attrName>style.visibility</p:attrName>
                                        </p:attrNameLst>
                                      </p:cBhvr>
                                      <p:to>
                                        <p:strVal val="visible"/>
                                      </p:to>
                                    </p:set>
                                    <p:anim calcmode="lin" valueType="num">
                                      <p:cBhvr>
                                        <p:cTn id="115" dur="500" fill="hold"/>
                                        <p:tgtEl>
                                          <p:spTgt spid="12"/>
                                        </p:tgtEl>
                                        <p:attrNameLst>
                                          <p:attrName>ppt_w</p:attrName>
                                        </p:attrNameLst>
                                      </p:cBhvr>
                                      <p:tavLst>
                                        <p:tav tm="0">
                                          <p:val>
                                            <p:fltVal val="0"/>
                                          </p:val>
                                        </p:tav>
                                        <p:tav tm="100000">
                                          <p:val>
                                            <p:strVal val="#ppt_w"/>
                                          </p:val>
                                        </p:tav>
                                      </p:tavLst>
                                    </p:anim>
                                    <p:anim calcmode="lin" valueType="num">
                                      <p:cBhvr>
                                        <p:cTn id="116" dur="500" fill="hold"/>
                                        <p:tgtEl>
                                          <p:spTgt spid="12"/>
                                        </p:tgtEl>
                                        <p:attrNameLst>
                                          <p:attrName>ppt_h</p:attrName>
                                        </p:attrNameLst>
                                      </p:cBhvr>
                                      <p:tavLst>
                                        <p:tav tm="0">
                                          <p:val>
                                            <p:fltVal val="0"/>
                                          </p:val>
                                        </p:tav>
                                        <p:tav tm="100000">
                                          <p:val>
                                            <p:strVal val="#ppt_h"/>
                                          </p:val>
                                        </p:tav>
                                      </p:tavLst>
                                    </p:anim>
                                    <p:animEffect transition="in" filter="fade">
                                      <p:cBhvr>
                                        <p:cTn id="117" dur="500"/>
                                        <p:tgtEl>
                                          <p:spTgt spid="12"/>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xit" presetSubtype="32" fill="hold" grpId="1" nodeType="clickEffect">
                                  <p:stCondLst>
                                    <p:cond delay="0"/>
                                  </p:stCondLst>
                                  <p:childTnLst>
                                    <p:anim calcmode="lin" valueType="num">
                                      <p:cBhvr>
                                        <p:cTn id="121" dur="500"/>
                                        <p:tgtEl>
                                          <p:spTgt spid="12"/>
                                        </p:tgtEl>
                                        <p:attrNameLst>
                                          <p:attrName>ppt_w</p:attrName>
                                        </p:attrNameLst>
                                      </p:cBhvr>
                                      <p:tavLst>
                                        <p:tav tm="0">
                                          <p:val>
                                            <p:strVal val="ppt_w"/>
                                          </p:val>
                                        </p:tav>
                                        <p:tav tm="100000">
                                          <p:val>
                                            <p:fltVal val="0"/>
                                          </p:val>
                                        </p:tav>
                                      </p:tavLst>
                                    </p:anim>
                                    <p:anim calcmode="lin" valueType="num">
                                      <p:cBhvr>
                                        <p:cTn id="122" dur="500"/>
                                        <p:tgtEl>
                                          <p:spTgt spid="12"/>
                                        </p:tgtEl>
                                        <p:attrNameLst>
                                          <p:attrName>ppt_h</p:attrName>
                                        </p:attrNameLst>
                                      </p:cBhvr>
                                      <p:tavLst>
                                        <p:tav tm="0">
                                          <p:val>
                                            <p:strVal val="ppt_h"/>
                                          </p:val>
                                        </p:tav>
                                        <p:tav tm="100000">
                                          <p:val>
                                            <p:fltVal val="0"/>
                                          </p:val>
                                        </p:tav>
                                      </p:tavLst>
                                    </p:anim>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13"/>
                                        </p:tgtEl>
                                        <p:attrNameLst>
                                          <p:attrName>style.visibility</p:attrName>
                                        </p:attrNameLst>
                                      </p:cBhvr>
                                      <p:to>
                                        <p:strVal val="visible"/>
                                      </p:to>
                                    </p:set>
                                    <p:anim calcmode="lin" valueType="num">
                                      <p:cBhvr>
                                        <p:cTn id="133" dur="500" fill="hold"/>
                                        <p:tgtEl>
                                          <p:spTgt spid="13"/>
                                        </p:tgtEl>
                                        <p:attrNameLst>
                                          <p:attrName>ppt_w</p:attrName>
                                        </p:attrNameLst>
                                      </p:cBhvr>
                                      <p:tavLst>
                                        <p:tav tm="0">
                                          <p:val>
                                            <p:fltVal val="0"/>
                                          </p:val>
                                        </p:tav>
                                        <p:tav tm="100000">
                                          <p:val>
                                            <p:strVal val="#ppt_w"/>
                                          </p:val>
                                        </p:tav>
                                      </p:tavLst>
                                    </p:anim>
                                    <p:anim calcmode="lin" valueType="num">
                                      <p:cBhvr>
                                        <p:cTn id="134" dur="500" fill="hold"/>
                                        <p:tgtEl>
                                          <p:spTgt spid="13"/>
                                        </p:tgtEl>
                                        <p:attrNameLst>
                                          <p:attrName>ppt_h</p:attrName>
                                        </p:attrNameLst>
                                      </p:cBhvr>
                                      <p:tavLst>
                                        <p:tav tm="0">
                                          <p:val>
                                            <p:fltVal val="0"/>
                                          </p:val>
                                        </p:tav>
                                        <p:tav tm="100000">
                                          <p:val>
                                            <p:strVal val="#ppt_h"/>
                                          </p:val>
                                        </p:tav>
                                      </p:tavLst>
                                    </p:anim>
                                    <p:animEffect transition="in" filter="fade">
                                      <p:cBhvr>
                                        <p:cTn id="135" dur="500"/>
                                        <p:tgtEl>
                                          <p:spTgt spid="13"/>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14"/>
                                        </p:tgtEl>
                                        <p:attrNameLst>
                                          <p:attrName>style.visibility</p:attrName>
                                        </p:attrNameLst>
                                      </p:cBhvr>
                                      <p:to>
                                        <p:strVal val="visible"/>
                                      </p:to>
                                    </p:set>
                                    <p:anim calcmode="lin" valueType="num">
                                      <p:cBhvr>
                                        <p:cTn id="140" dur="500" fill="hold"/>
                                        <p:tgtEl>
                                          <p:spTgt spid="14"/>
                                        </p:tgtEl>
                                        <p:attrNameLst>
                                          <p:attrName>ppt_w</p:attrName>
                                        </p:attrNameLst>
                                      </p:cBhvr>
                                      <p:tavLst>
                                        <p:tav tm="0">
                                          <p:val>
                                            <p:fltVal val="0"/>
                                          </p:val>
                                        </p:tav>
                                        <p:tav tm="100000">
                                          <p:val>
                                            <p:strVal val="#ppt_w"/>
                                          </p:val>
                                        </p:tav>
                                      </p:tavLst>
                                    </p:anim>
                                    <p:anim calcmode="lin" valueType="num">
                                      <p:cBhvr>
                                        <p:cTn id="141" dur="500" fill="hold"/>
                                        <p:tgtEl>
                                          <p:spTgt spid="14"/>
                                        </p:tgtEl>
                                        <p:attrNameLst>
                                          <p:attrName>ppt_h</p:attrName>
                                        </p:attrNameLst>
                                      </p:cBhvr>
                                      <p:tavLst>
                                        <p:tav tm="0">
                                          <p:val>
                                            <p:fltVal val="0"/>
                                          </p:val>
                                        </p:tav>
                                        <p:tav tm="100000">
                                          <p:val>
                                            <p:strVal val="#ppt_h"/>
                                          </p:val>
                                        </p:tav>
                                      </p:tavLst>
                                    </p:anim>
                                    <p:animEffect transition="in" filter="fade">
                                      <p:cBhvr>
                                        <p:cTn id="142" dur="500"/>
                                        <p:tgtEl>
                                          <p:spTgt spid="14"/>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xit" presetSubtype="32" fill="hold" grpId="1" nodeType="clickEffect">
                                  <p:stCondLst>
                                    <p:cond delay="0"/>
                                  </p:stCondLst>
                                  <p:childTnLst>
                                    <p:anim calcmode="lin" valueType="num">
                                      <p:cBhvr>
                                        <p:cTn id="146" dur="500"/>
                                        <p:tgtEl>
                                          <p:spTgt spid="13"/>
                                        </p:tgtEl>
                                        <p:attrNameLst>
                                          <p:attrName>ppt_w</p:attrName>
                                        </p:attrNameLst>
                                      </p:cBhvr>
                                      <p:tavLst>
                                        <p:tav tm="0">
                                          <p:val>
                                            <p:strVal val="ppt_w"/>
                                          </p:val>
                                        </p:tav>
                                        <p:tav tm="100000">
                                          <p:val>
                                            <p:fltVal val="0"/>
                                          </p:val>
                                        </p:tav>
                                      </p:tavLst>
                                    </p:anim>
                                    <p:anim calcmode="lin" valueType="num">
                                      <p:cBhvr>
                                        <p:cTn id="147" dur="500"/>
                                        <p:tgtEl>
                                          <p:spTgt spid="13"/>
                                        </p:tgtEl>
                                        <p:attrNameLst>
                                          <p:attrName>ppt_h</p:attrName>
                                        </p:attrNameLst>
                                      </p:cBhvr>
                                      <p:tavLst>
                                        <p:tav tm="0">
                                          <p:val>
                                            <p:strVal val="ppt_h"/>
                                          </p:val>
                                        </p:tav>
                                        <p:tav tm="100000">
                                          <p:val>
                                            <p:fltVal val="0"/>
                                          </p:val>
                                        </p:tav>
                                      </p:tavLst>
                                    </p:anim>
                                    <p:animEffect transition="out" filter="fade">
                                      <p:cBhvr>
                                        <p:cTn id="148" dur="500"/>
                                        <p:tgtEl>
                                          <p:spTgt spid="13"/>
                                        </p:tgtEl>
                                      </p:cBhvr>
                                    </p:animEffect>
                                    <p:set>
                                      <p:cBhvr>
                                        <p:cTn id="149" dur="1" fill="hold">
                                          <p:stCondLst>
                                            <p:cond delay="499"/>
                                          </p:stCondLst>
                                        </p:cTn>
                                        <p:tgtEl>
                                          <p:spTgt spid="13"/>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14"/>
                                        </p:tgtEl>
                                        <p:attrNameLst>
                                          <p:attrName>ppt_w</p:attrName>
                                        </p:attrNameLst>
                                      </p:cBhvr>
                                      <p:tavLst>
                                        <p:tav tm="0">
                                          <p:val>
                                            <p:strVal val="ppt_w"/>
                                          </p:val>
                                        </p:tav>
                                        <p:tav tm="100000">
                                          <p:val>
                                            <p:fltVal val="0"/>
                                          </p:val>
                                        </p:tav>
                                      </p:tavLst>
                                    </p:anim>
                                    <p:anim calcmode="lin" valueType="num">
                                      <p:cBhvr>
                                        <p:cTn id="152" dur="500"/>
                                        <p:tgtEl>
                                          <p:spTgt spid="14"/>
                                        </p:tgtEl>
                                        <p:attrNameLst>
                                          <p:attrName>ppt_h</p:attrName>
                                        </p:attrNameLst>
                                      </p:cBhvr>
                                      <p:tavLst>
                                        <p:tav tm="0">
                                          <p:val>
                                            <p:strVal val="ppt_h"/>
                                          </p:val>
                                        </p:tav>
                                        <p:tav tm="100000">
                                          <p:val>
                                            <p:fltVal val="0"/>
                                          </p:val>
                                        </p:tav>
                                      </p:tavLst>
                                    </p:anim>
                                    <p:animEffect transition="out" filter="fade">
                                      <p:cBhvr>
                                        <p:cTn id="153" dur="500"/>
                                        <p:tgtEl>
                                          <p:spTgt spid="14"/>
                                        </p:tgtEl>
                                      </p:cBhvr>
                                    </p:animEffect>
                                    <p:set>
                                      <p:cBhvr>
                                        <p:cTn id="154" dur="1" fill="hold">
                                          <p:stCondLst>
                                            <p:cond delay="499"/>
                                          </p:stCondLst>
                                        </p:cTn>
                                        <p:tgtEl>
                                          <p:spTgt spid="14"/>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grpId="0" nodeType="clickEffect">
                                  <p:stCondLst>
                                    <p:cond delay="0"/>
                                  </p:stCondLst>
                                  <p:childTnLst>
                                    <p:set>
                                      <p:cBhvr>
                                        <p:cTn id="162" dur="1" fill="hold">
                                          <p:stCondLst>
                                            <p:cond delay="0"/>
                                          </p:stCondLst>
                                        </p:cTn>
                                        <p:tgtEl>
                                          <p:spTgt spid="15"/>
                                        </p:tgtEl>
                                        <p:attrNameLst>
                                          <p:attrName>style.visibility</p:attrName>
                                        </p:attrNameLst>
                                      </p:cBhvr>
                                      <p:to>
                                        <p:strVal val="visible"/>
                                      </p:to>
                                    </p:set>
                                    <p:anim calcmode="lin" valueType="num">
                                      <p:cBhvr>
                                        <p:cTn id="163" dur="500" fill="hold"/>
                                        <p:tgtEl>
                                          <p:spTgt spid="15"/>
                                        </p:tgtEl>
                                        <p:attrNameLst>
                                          <p:attrName>ppt_w</p:attrName>
                                        </p:attrNameLst>
                                      </p:cBhvr>
                                      <p:tavLst>
                                        <p:tav tm="0">
                                          <p:val>
                                            <p:fltVal val="0"/>
                                          </p:val>
                                        </p:tav>
                                        <p:tav tm="100000">
                                          <p:val>
                                            <p:strVal val="#ppt_w"/>
                                          </p:val>
                                        </p:tav>
                                      </p:tavLst>
                                    </p:anim>
                                    <p:anim calcmode="lin" valueType="num">
                                      <p:cBhvr>
                                        <p:cTn id="164" dur="500" fill="hold"/>
                                        <p:tgtEl>
                                          <p:spTgt spid="15"/>
                                        </p:tgtEl>
                                        <p:attrNameLst>
                                          <p:attrName>ppt_h</p:attrName>
                                        </p:attrNameLst>
                                      </p:cBhvr>
                                      <p:tavLst>
                                        <p:tav tm="0">
                                          <p:val>
                                            <p:fltVal val="0"/>
                                          </p:val>
                                        </p:tav>
                                        <p:tav tm="100000">
                                          <p:val>
                                            <p:strVal val="#ppt_h"/>
                                          </p:val>
                                        </p:tav>
                                      </p:tavLst>
                                    </p:anim>
                                    <p:animEffect transition="in" filter="fade">
                                      <p:cBhvr>
                                        <p:cTn id="165" dur="500"/>
                                        <p:tgtEl>
                                          <p:spTgt spid="15"/>
                                        </p:tgtEl>
                                      </p:cBhvr>
                                    </p:animEffect>
                                  </p:childTnLst>
                                </p:cTn>
                              </p:par>
                            </p:childTnLst>
                          </p:cTn>
                        </p:par>
                      </p:childTnLst>
                    </p:cTn>
                  </p:par>
                  <p:par>
                    <p:cTn id="166" fill="hold">
                      <p:stCondLst>
                        <p:cond delay="indefinite"/>
                      </p:stCondLst>
                      <p:childTnLst>
                        <p:par>
                          <p:cTn id="167" fill="hold">
                            <p:stCondLst>
                              <p:cond delay="0"/>
                            </p:stCondLst>
                            <p:childTnLst>
                              <p:par>
                                <p:cTn id="168" presetID="53" presetClass="exit" presetSubtype="32" fill="hold" grpId="1" nodeType="clickEffect">
                                  <p:stCondLst>
                                    <p:cond delay="0"/>
                                  </p:stCondLst>
                                  <p:childTnLst>
                                    <p:anim calcmode="lin" valueType="num">
                                      <p:cBhvr>
                                        <p:cTn id="169" dur="500"/>
                                        <p:tgtEl>
                                          <p:spTgt spid="15"/>
                                        </p:tgtEl>
                                        <p:attrNameLst>
                                          <p:attrName>ppt_w</p:attrName>
                                        </p:attrNameLst>
                                      </p:cBhvr>
                                      <p:tavLst>
                                        <p:tav tm="0">
                                          <p:val>
                                            <p:strVal val="ppt_w"/>
                                          </p:val>
                                        </p:tav>
                                        <p:tav tm="100000">
                                          <p:val>
                                            <p:fltVal val="0"/>
                                          </p:val>
                                        </p:tav>
                                      </p:tavLst>
                                    </p:anim>
                                    <p:anim calcmode="lin" valueType="num">
                                      <p:cBhvr>
                                        <p:cTn id="170" dur="500"/>
                                        <p:tgtEl>
                                          <p:spTgt spid="15"/>
                                        </p:tgtEl>
                                        <p:attrNameLst>
                                          <p:attrName>ppt_h</p:attrName>
                                        </p:attrNameLst>
                                      </p:cBhvr>
                                      <p:tavLst>
                                        <p:tav tm="0">
                                          <p:val>
                                            <p:strVal val="ppt_h"/>
                                          </p:val>
                                        </p:tav>
                                        <p:tav tm="100000">
                                          <p:val>
                                            <p:fltVal val="0"/>
                                          </p:val>
                                        </p:tav>
                                      </p:tavLst>
                                    </p:anim>
                                    <p:animEffect transition="out" filter="fade">
                                      <p:cBhvr>
                                        <p:cTn id="171" dur="500"/>
                                        <p:tgtEl>
                                          <p:spTgt spid="15"/>
                                        </p:tgtEl>
                                      </p:cBhvr>
                                    </p:animEffect>
                                    <p:set>
                                      <p:cBhvr>
                                        <p:cTn id="17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2" grpId="0" animBg="1"/>
      <p:bldP spid="12" grpId="1" animBg="1"/>
      <p:bldP spid="13" grpId="0" animBg="1"/>
      <p:bldP spid="13" grpId="1" animBg="1"/>
      <p:bldP spid="14" grpId="0" animBg="1"/>
      <p:bldP spid="14" grpId="1" animBg="1"/>
      <p:bldP spid="15" grpId="0" animBg="1"/>
      <p:bldP spid="15" grpId="1" animBg="1"/>
      <p:bldP spid="10" grpId="0" animBg="1"/>
      <p:bldP spid="10" grpId="1" animBg="1"/>
      <p:bldP spid="11" grpId="0" animBg="1"/>
      <p:bldP spid="11" grpId="1" animBg="1"/>
      <p:bldP spid="16" grpId="0" animBg="1"/>
      <p:bldP spid="16"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2819400" y="1592263"/>
            <a:ext cx="6337300" cy="1143000"/>
          </a:xfrm>
        </p:spPr>
        <p:txBody>
          <a:bodyPr/>
          <a:lstStyle/>
          <a:p>
            <a:pPr algn="ctr" eaLnBrk="1" hangingPunct="1">
              <a:defRPr/>
            </a:pPr>
            <a:r>
              <a:rPr lang="en-US" altLang="en-US" sz="4800" dirty="0">
                <a:ea typeface="Gulim" pitchFamily="34" charset="-127"/>
              </a:rPr>
              <a:t>The Acts </a:t>
            </a:r>
            <a:br>
              <a:rPr lang="en-US" altLang="en-US" sz="4800" dirty="0">
                <a:ea typeface="Gulim" pitchFamily="34" charset="-127"/>
              </a:rPr>
            </a:br>
            <a:r>
              <a:rPr lang="en-US" altLang="en-US" sz="4800" dirty="0">
                <a:ea typeface="Gulim" pitchFamily="34" charset="-127"/>
              </a:rPr>
              <a:t>of the Apostles</a:t>
            </a:r>
            <a:br>
              <a:rPr lang="en-US" altLang="en-US" sz="4800" dirty="0">
                <a:ea typeface="Gulim" pitchFamily="34" charset="-127"/>
              </a:rPr>
            </a:br>
            <a:r>
              <a:rPr lang="en-US" altLang="en-US" dirty="0">
                <a:ea typeface="Gulim" pitchFamily="34" charset="-127"/>
              </a:rPr>
              <a:t>Chapter 2</a:t>
            </a:r>
            <a:r>
              <a:rPr lang="en-US" altLang="en-US" sz="4800" dirty="0">
                <a:ea typeface="Gulim" pitchFamily="34" charset="-127"/>
              </a:rPr>
              <a:t> </a:t>
            </a:r>
            <a:endParaRPr lang="ko-KR" altLang="en-US" sz="4800" dirty="0">
              <a:solidFill>
                <a:schemeClr val="accent1"/>
              </a:solidFill>
              <a:ea typeface="Gulim" pitchFamily="34" charset="-127"/>
            </a:endParaRPr>
          </a:p>
        </p:txBody>
      </p:sp>
    </p:spTree>
    <p:extLst>
      <p:ext uri="{BB962C8B-B14F-4D97-AF65-F5344CB8AC3E}">
        <p14:creationId xmlns:p14="http://schemas.microsoft.com/office/powerpoint/2010/main" val="38313591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362200" y="36513"/>
            <a:ext cx="7200900" cy="692150"/>
          </a:xfrm>
        </p:spPr>
        <p:txBody>
          <a:bodyPr/>
          <a:lstStyle/>
          <a:p>
            <a:pPr algn="ctr" eaLnBrk="1" hangingPunct="1"/>
            <a:r>
              <a:rPr lang="en-US" sz="3600" dirty="0"/>
              <a:t>Review: John the Baptist</a:t>
            </a:r>
          </a:p>
        </p:txBody>
      </p:sp>
      <p:sp>
        <p:nvSpPr>
          <p:cNvPr id="7171" name="Rectangle 3"/>
          <p:cNvSpPr>
            <a:spLocks noGrp="1" noChangeArrowheads="1"/>
          </p:cNvSpPr>
          <p:nvPr>
            <p:ph idx="1"/>
          </p:nvPr>
        </p:nvSpPr>
        <p:spPr>
          <a:xfrm>
            <a:off x="1991545" y="888020"/>
            <a:ext cx="8315325" cy="4521200"/>
          </a:xfrm>
        </p:spPr>
        <p:txBody>
          <a:bodyPr/>
          <a:lstStyle/>
          <a:p>
            <a:pPr marL="0" indent="0" eaLnBrk="1" hangingPunct="1">
              <a:buNone/>
              <a:defRPr/>
            </a:pPr>
            <a:r>
              <a:rPr lang="en-US" sz="2400" dirty="0">
                <a:ea typeface="Gulim" pitchFamily="34" charset="-127"/>
              </a:rPr>
              <a:t>John 1:33</a:t>
            </a:r>
          </a:p>
          <a:p>
            <a:pPr marL="0" indent="0" eaLnBrk="1" hangingPunct="1">
              <a:buNone/>
              <a:defRPr/>
            </a:pPr>
            <a:r>
              <a:rPr lang="en-US" sz="2400" dirty="0">
                <a:ea typeface="Gulim" pitchFamily="34" charset="-127"/>
              </a:rPr>
              <a:t>33 And I knew him not: but he that sent me   to baptize in water, he said unto me, Upon whomsoever thou shalt see the Spirit descending, and abiding upon him, the same  is he that </a:t>
            </a:r>
            <a:r>
              <a:rPr lang="en-US" sz="2400" dirty="0" err="1">
                <a:ea typeface="Gulim" pitchFamily="34" charset="-127"/>
              </a:rPr>
              <a:t>baptizeth</a:t>
            </a:r>
            <a:r>
              <a:rPr lang="en-US" sz="2400" dirty="0">
                <a:ea typeface="Gulim" pitchFamily="34" charset="-127"/>
              </a:rPr>
              <a:t> in the Holy Spirit.</a:t>
            </a:r>
          </a:p>
          <a:p>
            <a:pPr marL="0" indent="0" eaLnBrk="1" hangingPunct="1">
              <a:buNone/>
              <a:defRPr/>
            </a:pPr>
            <a:endParaRPr lang="en-US" sz="2400" dirty="0">
              <a:ea typeface="Gulim" pitchFamily="34" charset="-127"/>
            </a:endParaRPr>
          </a:p>
          <a:p>
            <a:pPr eaLnBrk="1" hangingPunct="1">
              <a:buFont typeface="Arial" pitchFamily="34" charset="0"/>
              <a:buChar char="•"/>
              <a:defRPr/>
            </a:pPr>
            <a:r>
              <a:rPr lang="en-US" sz="2400" dirty="0">
                <a:ea typeface="Gulim" pitchFamily="34" charset="-127"/>
              </a:rPr>
              <a:t>Who was to baptize in the Holy Spirit?</a:t>
            </a:r>
          </a:p>
          <a:p>
            <a:pPr eaLnBrk="1" hangingPunct="1">
              <a:buFont typeface="Arial" pitchFamily="34" charset="0"/>
              <a:buChar char="•"/>
              <a:defRPr/>
            </a:pPr>
            <a:r>
              <a:rPr lang="en-US" sz="2400" dirty="0">
                <a:ea typeface="Gulim" pitchFamily="34" charset="-127"/>
              </a:rPr>
              <a:t>Can men baptize in the Holy Spirit?</a:t>
            </a:r>
          </a:p>
          <a:p>
            <a:pPr eaLnBrk="1" hangingPunct="1">
              <a:buFont typeface="Arial" pitchFamily="34" charset="0"/>
              <a:buChar char="•"/>
              <a:defRPr/>
            </a:pPr>
            <a:r>
              <a:rPr lang="en-US" sz="2400" dirty="0">
                <a:ea typeface="Gulim" pitchFamily="34" charset="-127"/>
              </a:rPr>
              <a:t>What do men baptize in? (Acts 8:38)</a:t>
            </a:r>
          </a:p>
          <a:p>
            <a:pPr eaLnBrk="1" hangingPunct="1">
              <a:buFont typeface="Arial" pitchFamily="34" charset="0"/>
              <a:buChar char="•"/>
              <a:defRPr/>
            </a:pPr>
            <a:r>
              <a:rPr lang="en-US" sz="2200" dirty="0">
                <a:ea typeface="Gulim" pitchFamily="34" charset="-127"/>
              </a:rPr>
              <a:t>Was baptism in the Holy Spirit ever commanded?</a:t>
            </a:r>
          </a:p>
          <a:p>
            <a:pPr eaLnBrk="1" hangingPunct="1">
              <a:buFont typeface="Arial" pitchFamily="34" charset="0"/>
              <a:buChar char="•"/>
              <a:defRPr/>
            </a:pPr>
            <a:r>
              <a:rPr lang="en-US" sz="2200" dirty="0">
                <a:ea typeface="Gulim" pitchFamily="34" charset="-127"/>
              </a:rPr>
              <a:t>What was commanded in Acts 1:4 in regard to it?</a:t>
            </a:r>
          </a:p>
          <a:p>
            <a:pPr eaLnBrk="1" hangingPunct="1">
              <a:buFont typeface="Arial" pitchFamily="34" charset="0"/>
              <a:buChar char="•"/>
              <a:defRPr/>
            </a:pPr>
            <a:r>
              <a:rPr lang="en-US" sz="2200" dirty="0">
                <a:ea typeface="Gulim" pitchFamily="34" charset="-127"/>
              </a:rPr>
              <a:t>If we were going to be baptized in the Holy Spirit would we need to do anything to bring it about? </a:t>
            </a:r>
          </a:p>
          <a:p>
            <a:pPr marL="0" indent="0" eaLnBrk="1" hangingPunct="1">
              <a:buNone/>
              <a:defRPr/>
            </a:pPr>
            <a:endParaRPr lang="en-US" sz="2400" dirty="0">
              <a:ea typeface="Gulim" pitchFamily="34" charset="-127"/>
            </a:endParaRPr>
          </a:p>
          <a:p>
            <a:pPr marL="0" indent="0" eaLnBrk="1" hangingPunct="1">
              <a:buNone/>
              <a:defRPr/>
            </a:pPr>
            <a:endParaRPr lang="en-US" sz="2400" dirty="0">
              <a:ea typeface="Gulim" pitchFamily="34" charset="-127"/>
            </a:endParaRPr>
          </a:p>
          <a:p>
            <a:pPr lvl="1" eaLnBrk="1" hangingPunct="1">
              <a:buFont typeface="Wingdings" pitchFamily="2" charset="2"/>
              <a:buNone/>
              <a:defRPr/>
            </a:pPr>
            <a:r>
              <a:rPr lang="en-US" sz="2400" dirty="0">
                <a:ea typeface="Gulim" pitchFamily="34" charset="-127"/>
              </a:rPr>
              <a:t> </a:t>
            </a:r>
            <a:endParaRPr lang="en-US" sz="2800" dirty="0">
              <a:ea typeface="Gulim" pitchFamily="34" charset="-127"/>
            </a:endParaRPr>
          </a:p>
          <a:p>
            <a:pPr marL="0" indent="0" eaLnBrk="1" hangingPunct="1">
              <a:buNone/>
              <a:defRPr/>
            </a:pPr>
            <a:endParaRPr lang="ko-KR" altLang="en-US" sz="2800" dirty="0">
              <a:ea typeface="Gulim" pitchFamily="34" charset="-127"/>
            </a:endParaRPr>
          </a:p>
        </p:txBody>
      </p:sp>
    </p:spTree>
    <p:extLst>
      <p:ext uri="{BB962C8B-B14F-4D97-AF65-F5344CB8AC3E}">
        <p14:creationId xmlns:p14="http://schemas.microsoft.com/office/powerpoint/2010/main" val="19328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316164" y="36513"/>
            <a:ext cx="8207375" cy="692150"/>
          </a:xfrm>
        </p:spPr>
        <p:txBody>
          <a:bodyPr/>
          <a:lstStyle/>
          <a:p>
            <a:pPr algn="ctr" eaLnBrk="1" hangingPunct="1"/>
            <a:r>
              <a:rPr lang="en-US" dirty="0"/>
              <a:t>Acts 2:1-3  Miracles Testify</a:t>
            </a:r>
            <a:endParaRPr lang="en-US" sz="3600" dirty="0"/>
          </a:p>
        </p:txBody>
      </p:sp>
      <p:sp>
        <p:nvSpPr>
          <p:cNvPr id="7171" name="Rectangle 3"/>
          <p:cNvSpPr>
            <a:spLocks noGrp="1" noChangeArrowheads="1"/>
          </p:cNvSpPr>
          <p:nvPr>
            <p:ph idx="1"/>
          </p:nvPr>
        </p:nvSpPr>
        <p:spPr>
          <a:xfrm>
            <a:off x="1703389" y="685800"/>
            <a:ext cx="8785225" cy="4521200"/>
          </a:xfrm>
        </p:spPr>
        <p:txBody>
          <a:bodyPr/>
          <a:lstStyle/>
          <a:p>
            <a:pPr eaLnBrk="1" hangingPunct="1">
              <a:buFont typeface="Arial" pitchFamily="34" charset="0"/>
              <a:buChar char="•"/>
              <a:defRPr/>
            </a:pPr>
            <a:r>
              <a:rPr lang="en-US" sz="2600" dirty="0">
                <a:ea typeface="Gulim" pitchFamily="34" charset="-127"/>
              </a:rPr>
              <a:t>Pentecost – feast, 50 days after Passover</a:t>
            </a:r>
          </a:p>
          <a:p>
            <a:pPr eaLnBrk="1" hangingPunct="1">
              <a:buFont typeface="Arial" pitchFamily="34" charset="0"/>
              <a:buChar char="•"/>
              <a:defRPr/>
            </a:pPr>
            <a:r>
              <a:rPr lang="en-US" sz="2600" dirty="0">
                <a:ea typeface="Gulim" pitchFamily="34" charset="-127"/>
              </a:rPr>
              <a:t>How many days after ascension? </a:t>
            </a:r>
          </a:p>
          <a:p>
            <a:pPr eaLnBrk="1" hangingPunct="1">
              <a:buFont typeface="Arial" pitchFamily="34" charset="0"/>
              <a:buChar char="•"/>
              <a:defRPr/>
            </a:pPr>
            <a:r>
              <a:rPr lang="en-US" sz="2800" dirty="0">
                <a:ea typeface="Gulim" pitchFamily="34" charset="-127"/>
              </a:rPr>
              <a:t>Who is the “they” in vs. 1?</a:t>
            </a:r>
          </a:p>
          <a:p>
            <a:pPr eaLnBrk="1" hangingPunct="1">
              <a:buFont typeface="Arial" pitchFamily="34" charset="0"/>
              <a:buChar char="•"/>
              <a:defRPr/>
            </a:pPr>
            <a:r>
              <a:rPr lang="en-US" sz="2800" dirty="0">
                <a:ea typeface="Gulim" pitchFamily="34" charset="-127"/>
              </a:rPr>
              <a:t>Was it wind? Was it Fire? (2-3)</a:t>
            </a:r>
          </a:p>
          <a:p>
            <a:pPr eaLnBrk="1" hangingPunct="1">
              <a:buFont typeface="Arial" pitchFamily="34" charset="0"/>
              <a:buChar char="•"/>
              <a:defRPr/>
            </a:pPr>
            <a:r>
              <a:rPr lang="en-US" sz="2800" dirty="0">
                <a:ea typeface="Gulim" pitchFamily="34" charset="-127"/>
              </a:rPr>
              <a:t>Who did the tongues like fire sit upon? </a:t>
            </a:r>
            <a:r>
              <a:rPr lang="en-US" sz="1600" dirty="0">
                <a:ea typeface="Gulim" pitchFamily="34" charset="-127"/>
              </a:rPr>
              <a:t>(3)</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What would this indicate to observers?</a:t>
            </a:r>
          </a:p>
          <a:p>
            <a:pPr eaLnBrk="1" hangingPunct="1">
              <a:buFont typeface="Arial" pitchFamily="34" charset="0"/>
              <a:buChar char="•"/>
              <a:defRPr/>
            </a:pPr>
            <a:r>
              <a:rPr lang="en-US" sz="2800" dirty="0">
                <a:ea typeface="Gulim" pitchFamily="34" charset="-127"/>
              </a:rPr>
              <a:t>Who did the wind sound testify to? (6)</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What was the effect?</a:t>
            </a:r>
          </a:p>
          <a:p>
            <a:pPr eaLnBrk="1" hangingPunct="1">
              <a:buFont typeface="Arial" pitchFamily="34" charset="0"/>
              <a:buChar char="•"/>
              <a:defRPr/>
            </a:pPr>
            <a:r>
              <a:rPr lang="en-US" sz="2800" dirty="0">
                <a:ea typeface="Gulim" pitchFamily="34" charset="-127"/>
              </a:rPr>
              <a:t>Amazed and </a:t>
            </a:r>
            <a:r>
              <a:rPr lang="en-US" sz="2800" dirty="0" err="1">
                <a:ea typeface="Gulim" pitchFamily="34" charset="-127"/>
              </a:rPr>
              <a:t>Marvelled</a:t>
            </a:r>
            <a:r>
              <a:rPr lang="en-US" sz="2800" dirty="0">
                <a:ea typeface="Gulim" pitchFamily="34" charset="-127"/>
              </a:rPr>
              <a:t>: </a:t>
            </a:r>
            <a:endParaRPr lang="en-US" sz="2200" dirty="0">
              <a:ea typeface="Gulim" pitchFamily="34" charset="-127"/>
            </a:endParaRPr>
          </a:p>
          <a:p>
            <a:pPr lvl="1" eaLnBrk="1" hangingPunct="1">
              <a:buFont typeface="Arial" pitchFamily="34" charset="0"/>
              <a:buChar char="•"/>
              <a:defRPr/>
            </a:pPr>
            <a:r>
              <a:rPr lang="en-US" sz="2600" dirty="0">
                <a:ea typeface="Gulim" pitchFamily="34" charset="-127"/>
              </a:rPr>
              <a:t>Sound, but no wind</a:t>
            </a:r>
          </a:p>
          <a:p>
            <a:pPr lvl="1" eaLnBrk="1" hangingPunct="1">
              <a:buFont typeface="Arial" pitchFamily="34" charset="0"/>
              <a:buChar char="•"/>
              <a:defRPr/>
            </a:pPr>
            <a:r>
              <a:rPr lang="en-US" sz="2600" dirty="0">
                <a:ea typeface="Gulim" pitchFamily="34" charset="-127"/>
              </a:rPr>
              <a:t>Appearance of fire, but no heat</a:t>
            </a:r>
          </a:p>
          <a:p>
            <a:pPr lvl="2" eaLnBrk="1" hangingPunct="1">
              <a:buFont typeface="Arial" pitchFamily="34" charset="0"/>
              <a:buChar char="•"/>
              <a:defRPr/>
            </a:pPr>
            <a:r>
              <a:rPr lang="en-US" sz="2400" dirty="0">
                <a:ea typeface="Gulim" pitchFamily="34" charset="-127"/>
              </a:rPr>
              <a:t>Described by the word “tongue”</a:t>
            </a:r>
            <a:endParaRPr lang="en-US" sz="2600" dirty="0">
              <a:ea typeface="Gulim" pitchFamily="34" charset="-127"/>
            </a:endParaRPr>
          </a:p>
          <a:p>
            <a:pPr lvl="1" eaLnBrk="1" hangingPunct="1">
              <a:buFont typeface="Arial" pitchFamily="34" charset="0"/>
              <a:buChar char="•"/>
              <a:defRPr/>
            </a:pPr>
            <a:endParaRPr lang="en-US" sz="2600" dirty="0"/>
          </a:p>
          <a:p>
            <a:pPr marL="0" indent="0" eaLnBrk="1" hangingPunct="1">
              <a:buNone/>
              <a:defRPr/>
            </a:pPr>
            <a:endParaRPr lang="en-US" b="0" dirty="0"/>
          </a:p>
          <a:p>
            <a:pPr marL="0" indent="0" eaLnBrk="1" hangingPunct="1">
              <a:buNone/>
              <a:defRPr/>
            </a:pPr>
            <a:endParaRPr lang="en-US" sz="2800" b="0" dirty="0"/>
          </a:p>
        </p:txBody>
      </p:sp>
    </p:spTree>
    <p:extLst>
      <p:ext uri="{BB962C8B-B14F-4D97-AF65-F5344CB8AC3E}">
        <p14:creationId xmlns:p14="http://schemas.microsoft.com/office/powerpoint/2010/main" val="4160587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7" end="7"/>
                                            </p:txEl>
                                          </p:spTgt>
                                        </p:tgtEl>
                                        <p:attrNameLst>
                                          <p:attrName>style.visibility</p:attrName>
                                        </p:attrNameLst>
                                      </p:cBhvr>
                                      <p:to>
                                        <p:strVal val="visible"/>
                                      </p:to>
                                    </p:set>
                                    <p:animEffect transition="in" filter="fade">
                                      <p:cBhvr>
                                        <p:cTn id="37" dur="500"/>
                                        <p:tgtEl>
                                          <p:spTgt spid="7171">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8" end="8"/>
                                            </p:txEl>
                                          </p:spTgt>
                                        </p:tgtEl>
                                        <p:attrNameLst>
                                          <p:attrName>style.visibility</p:attrName>
                                        </p:attrNameLst>
                                      </p:cBhvr>
                                      <p:to>
                                        <p:strVal val="visible"/>
                                      </p:to>
                                    </p:set>
                                    <p:animEffect transition="in" filter="fade">
                                      <p:cBhvr>
                                        <p:cTn id="42" dur="500"/>
                                        <p:tgtEl>
                                          <p:spTgt spid="717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9" end="9"/>
                                            </p:txEl>
                                          </p:spTgt>
                                        </p:tgtEl>
                                        <p:attrNameLst>
                                          <p:attrName>style.visibility</p:attrName>
                                        </p:attrNameLst>
                                      </p:cBhvr>
                                      <p:to>
                                        <p:strVal val="visible"/>
                                      </p:to>
                                    </p:set>
                                    <p:animEffect transition="in" filter="fade">
                                      <p:cBhvr>
                                        <p:cTn id="47" dur="500"/>
                                        <p:tgtEl>
                                          <p:spTgt spid="7171">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10" end="10"/>
                                            </p:txEl>
                                          </p:spTgt>
                                        </p:tgtEl>
                                        <p:attrNameLst>
                                          <p:attrName>style.visibility</p:attrName>
                                        </p:attrNameLst>
                                      </p:cBhvr>
                                      <p:to>
                                        <p:strVal val="visible"/>
                                      </p:to>
                                    </p:set>
                                    <p:animEffect transition="in" filter="fade">
                                      <p:cBhvr>
                                        <p:cTn id="52" dur="500"/>
                                        <p:tgtEl>
                                          <p:spTgt spid="7171">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1" end="11"/>
                                            </p:txEl>
                                          </p:spTgt>
                                        </p:tgtEl>
                                        <p:attrNameLst>
                                          <p:attrName>style.visibility</p:attrName>
                                        </p:attrNameLst>
                                      </p:cBhvr>
                                      <p:to>
                                        <p:strVal val="visible"/>
                                      </p:to>
                                    </p:set>
                                    <p:animEffect transition="in" filter="fade">
                                      <p:cBhvr>
                                        <p:cTn id="57"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316164" y="36513"/>
            <a:ext cx="8207375" cy="692150"/>
          </a:xfrm>
        </p:spPr>
        <p:txBody>
          <a:bodyPr/>
          <a:lstStyle/>
          <a:p>
            <a:pPr algn="ctr" eaLnBrk="1" hangingPunct="1"/>
            <a:r>
              <a:rPr lang="en-US" dirty="0"/>
              <a:t>Acts 2:4-12  Tongues Testified</a:t>
            </a:r>
            <a:endParaRPr lang="en-US" sz="3600" dirty="0"/>
          </a:p>
        </p:txBody>
      </p:sp>
      <p:sp>
        <p:nvSpPr>
          <p:cNvPr id="7171" name="Rectangle 3"/>
          <p:cNvSpPr>
            <a:spLocks noGrp="1" noChangeArrowheads="1"/>
          </p:cNvSpPr>
          <p:nvPr>
            <p:ph idx="1"/>
          </p:nvPr>
        </p:nvSpPr>
        <p:spPr>
          <a:xfrm>
            <a:off x="1703389" y="685800"/>
            <a:ext cx="8785225" cy="4521200"/>
          </a:xfrm>
        </p:spPr>
        <p:txBody>
          <a:bodyPr/>
          <a:lstStyle/>
          <a:p>
            <a:pPr eaLnBrk="1" hangingPunct="1">
              <a:buFont typeface="Arial" pitchFamily="34" charset="0"/>
              <a:buChar char="•"/>
              <a:defRPr/>
            </a:pPr>
            <a:r>
              <a:rPr lang="en-US" sz="2800" dirty="0">
                <a:ea typeface="Gulim" pitchFamily="34" charset="-127"/>
              </a:rPr>
              <a:t>Who were filled with the Holy Spirit? (4)</a:t>
            </a:r>
          </a:p>
          <a:p>
            <a:pPr lvl="1" eaLnBrk="1" hangingPunct="1">
              <a:buFont typeface="Arial" pitchFamily="34" charset="0"/>
              <a:buChar char="•"/>
              <a:defRPr/>
            </a:pPr>
            <a:r>
              <a:rPr lang="en-US" sz="2400" dirty="0">
                <a:ea typeface="Gulim" pitchFamily="34" charset="-127"/>
              </a:rPr>
              <a:t>Note “they were all” same as vs. 1 (also 14)</a:t>
            </a:r>
          </a:p>
          <a:p>
            <a:pPr lvl="1" eaLnBrk="1" hangingPunct="1">
              <a:buFont typeface="Arial" pitchFamily="34" charset="0"/>
              <a:buChar char="•"/>
              <a:defRPr/>
            </a:pPr>
            <a:r>
              <a:rPr lang="en-US" sz="2400" dirty="0">
                <a:ea typeface="Gulim" pitchFamily="34" charset="-127"/>
              </a:rPr>
              <a:t>What did this cause them to do? (4)</a:t>
            </a:r>
          </a:p>
          <a:p>
            <a:pPr eaLnBrk="1" hangingPunct="1">
              <a:buFont typeface="Arial" pitchFamily="34" charset="0"/>
              <a:buChar char="•"/>
              <a:defRPr/>
            </a:pPr>
            <a:r>
              <a:rPr lang="en-US" sz="2800" dirty="0">
                <a:ea typeface="Gulim" pitchFamily="34" charset="-127"/>
              </a:rPr>
              <a:t>What is “speaking in other tongues?”</a:t>
            </a:r>
          </a:p>
          <a:p>
            <a:pPr lvl="1" eaLnBrk="1" hangingPunct="1">
              <a:buFont typeface="Arial" pitchFamily="34" charset="0"/>
              <a:buChar char="•"/>
              <a:defRPr/>
            </a:pPr>
            <a:r>
              <a:rPr lang="en-US" sz="2400" dirty="0">
                <a:ea typeface="Gulim" pitchFamily="34" charset="-127"/>
              </a:rPr>
              <a:t>How do we know it was understandable? (6,8)</a:t>
            </a:r>
          </a:p>
          <a:p>
            <a:pPr eaLnBrk="1" hangingPunct="1">
              <a:buFont typeface="Arial" pitchFamily="34" charset="0"/>
              <a:buChar char="•"/>
              <a:defRPr/>
            </a:pPr>
            <a:r>
              <a:rPr lang="en-US" sz="2400" dirty="0">
                <a:ea typeface="Gulim" pitchFamily="34" charset="-127"/>
              </a:rPr>
              <a:t>Th</a:t>
            </a:r>
            <a:r>
              <a:rPr lang="en-US" sz="2800" dirty="0">
                <a:ea typeface="Gulim" pitchFamily="34" charset="-127"/>
              </a:rPr>
              <a:t>e miracle itself conveyed the gospel</a:t>
            </a:r>
          </a:p>
          <a:p>
            <a:pPr lvl="1" eaLnBrk="1" hangingPunct="1">
              <a:buFont typeface="Arial" pitchFamily="34" charset="0"/>
              <a:buChar char="•"/>
              <a:defRPr/>
            </a:pPr>
            <a:r>
              <a:rPr lang="en-US" sz="2400" dirty="0">
                <a:ea typeface="Gulim" pitchFamily="34" charset="-127"/>
              </a:rPr>
              <a:t>Revealed the truth</a:t>
            </a:r>
          </a:p>
          <a:p>
            <a:pPr lvl="1" eaLnBrk="1" hangingPunct="1">
              <a:buFont typeface="Arial" pitchFamily="34" charset="0"/>
              <a:buChar char="•"/>
              <a:defRPr/>
            </a:pPr>
            <a:r>
              <a:rPr lang="en-US" sz="2400" dirty="0">
                <a:ea typeface="Gulim" pitchFamily="34" charset="-127"/>
              </a:rPr>
              <a:t>Confirmed its source – from God</a:t>
            </a:r>
          </a:p>
          <a:p>
            <a:pPr eaLnBrk="1" hangingPunct="1">
              <a:buFont typeface="Arial" pitchFamily="34" charset="0"/>
              <a:buChar char="•"/>
              <a:defRPr/>
            </a:pPr>
            <a:r>
              <a:rPr lang="en-US" sz="2800" dirty="0">
                <a:ea typeface="Gulim" pitchFamily="34" charset="-127"/>
              </a:rPr>
              <a:t>Why mention all the nationalities? </a:t>
            </a:r>
            <a:r>
              <a:rPr lang="en-US" sz="2200" dirty="0">
                <a:ea typeface="Gulim" pitchFamily="34" charset="-127"/>
              </a:rPr>
              <a:t>(5-11)</a:t>
            </a:r>
          </a:p>
          <a:p>
            <a:pPr lvl="1" eaLnBrk="1" hangingPunct="1">
              <a:buFont typeface="Arial" pitchFamily="34" charset="0"/>
              <a:buChar char="•"/>
              <a:defRPr/>
            </a:pPr>
            <a:r>
              <a:rPr lang="en-US" sz="2400" dirty="0">
                <a:ea typeface="Gulim" pitchFamily="34" charset="-127"/>
              </a:rPr>
              <a:t>Was any one left out? (6 – “every man”)</a:t>
            </a:r>
          </a:p>
          <a:p>
            <a:pPr lvl="1" eaLnBrk="1" hangingPunct="1">
              <a:buFont typeface="Arial" pitchFamily="34" charset="0"/>
              <a:buChar char="•"/>
              <a:defRPr/>
            </a:pPr>
            <a:r>
              <a:rPr lang="en-US" sz="2400" dirty="0">
                <a:ea typeface="Gulim" pitchFamily="34" charset="-127"/>
              </a:rPr>
              <a:t>What was the honest reaction? (12)</a:t>
            </a:r>
          </a:p>
          <a:p>
            <a:pPr lvl="1" eaLnBrk="1" hangingPunct="1">
              <a:buFont typeface="Arial" pitchFamily="34" charset="0"/>
              <a:buChar char="•"/>
              <a:defRPr/>
            </a:pPr>
            <a:r>
              <a:rPr lang="en-US" sz="2400" dirty="0">
                <a:ea typeface="Gulim" pitchFamily="34" charset="-127"/>
              </a:rPr>
              <a:t>What did most of them ask? (12)</a:t>
            </a:r>
          </a:p>
          <a:p>
            <a:pPr lvl="1" eaLnBrk="1" hangingPunct="1">
              <a:buFont typeface="Arial" pitchFamily="34" charset="0"/>
              <a:buChar char="•"/>
              <a:defRPr/>
            </a:pPr>
            <a:r>
              <a:rPr lang="en-US" sz="2400" dirty="0">
                <a:ea typeface="Gulim" pitchFamily="34" charset="-127"/>
              </a:rPr>
              <a:t>But, what did some others say? (13)</a:t>
            </a:r>
          </a:p>
          <a:p>
            <a:pPr lvl="1" eaLnBrk="1" hangingPunct="1">
              <a:buFont typeface="Arial" pitchFamily="34" charset="0"/>
              <a:buChar char="•"/>
              <a:defRPr/>
            </a:pPr>
            <a:endParaRPr lang="en-US" sz="2600" dirty="0"/>
          </a:p>
          <a:p>
            <a:pPr marL="0" indent="0" eaLnBrk="1" hangingPunct="1">
              <a:buNone/>
              <a:defRPr/>
            </a:pPr>
            <a:endParaRPr lang="en-US" b="0" dirty="0"/>
          </a:p>
          <a:p>
            <a:pPr marL="0" indent="0" eaLnBrk="1" hangingPunct="1">
              <a:buNone/>
              <a:defRPr/>
            </a:pPr>
            <a:endParaRPr lang="en-US" sz="2800" b="0" dirty="0"/>
          </a:p>
        </p:txBody>
      </p:sp>
    </p:spTree>
    <p:extLst>
      <p:ext uri="{BB962C8B-B14F-4D97-AF65-F5344CB8AC3E}">
        <p14:creationId xmlns:p14="http://schemas.microsoft.com/office/powerpoint/2010/main" val="3145561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171">
                                            <p:txEl>
                                              <p:pRg st="12" end="12"/>
                                            </p:txEl>
                                          </p:spTgt>
                                        </p:tgtEl>
                                        <p:attrNameLst>
                                          <p:attrName>style.visibility</p:attrName>
                                        </p:attrNameLst>
                                      </p:cBhvr>
                                      <p:to>
                                        <p:strVal val="visible"/>
                                      </p:to>
                                    </p:set>
                                    <p:animEffect transition="in" filter="fade">
                                      <p:cBhvr>
                                        <p:cTn id="67" dur="500"/>
                                        <p:tgtEl>
                                          <p:spTgt spid="717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1" y="146050"/>
            <a:ext cx="8207375" cy="692150"/>
          </a:xfrm>
        </p:spPr>
        <p:txBody>
          <a:bodyPr/>
          <a:lstStyle/>
          <a:p>
            <a:pPr algn="ctr" eaLnBrk="1" hangingPunct="1"/>
            <a:r>
              <a:rPr lang="en-US" dirty="0"/>
              <a:t>Acts 2:13-18  Joel’s Prophecy</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600" dirty="0">
                <a:ea typeface="Gulim" pitchFamily="34" charset="-127"/>
              </a:rPr>
              <a:t>Why did some mock?  </a:t>
            </a:r>
            <a:r>
              <a:rPr lang="en-US" sz="2600" b="0" dirty="0">
                <a:ea typeface="Gulim" pitchFamily="34" charset="-127"/>
              </a:rPr>
              <a:t>… don’t they still?</a:t>
            </a:r>
          </a:p>
          <a:p>
            <a:pPr lvl="1" eaLnBrk="1" hangingPunct="1">
              <a:buFont typeface="Arial" pitchFamily="34" charset="0"/>
              <a:buChar char="•"/>
              <a:defRPr/>
            </a:pPr>
            <a:r>
              <a:rPr lang="en-US" sz="2400" dirty="0">
                <a:ea typeface="Gulim" pitchFamily="34" charset="-127"/>
              </a:rPr>
              <a:t>Mockery is never based on logic (ad hominem)</a:t>
            </a:r>
          </a:p>
          <a:p>
            <a:pPr eaLnBrk="1" hangingPunct="1">
              <a:buFont typeface="Arial" pitchFamily="34" charset="0"/>
              <a:buChar char="•"/>
              <a:defRPr/>
            </a:pPr>
            <a:r>
              <a:rPr lang="en-US" sz="2600" dirty="0">
                <a:ea typeface="Gulim" pitchFamily="34" charset="-127"/>
              </a:rPr>
              <a:t>Who were speaking in tongues? (14)</a:t>
            </a:r>
          </a:p>
          <a:p>
            <a:pPr eaLnBrk="1" hangingPunct="1">
              <a:buFont typeface="Arial" pitchFamily="34" charset="0"/>
              <a:buChar char="•"/>
              <a:defRPr/>
            </a:pPr>
            <a:r>
              <a:rPr lang="en-US" sz="2600" dirty="0">
                <a:ea typeface="Gulim" pitchFamily="34" charset="-127"/>
              </a:rPr>
              <a:t>Were they in the last days?  Are we? (17)</a:t>
            </a:r>
          </a:p>
          <a:p>
            <a:pPr eaLnBrk="1" hangingPunct="1">
              <a:buFont typeface="Arial" pitchFamily="34" charset="0"/>
              <a:buChar char="•"/>
              <a:defRPr/>
            </a:pPr>
            <a:r>
              <a:rPr lang="en-US" sz="2600" dirty="0">
                <a:ea typeface="Gulim" pitchFamily="34" charset="-127"/>
              </a:rPr>
              <a:t>What did God </a:t>
            </a:r>
            <a:r>
              <a:rPr lang="en-US" sz="2600" dirty="0">
                <a:solidFill>
                  <a:srgbClr val="FFC000"/>
                </a:solidFill>
                <a:ea typeface="Gulim" pitchFamily="34" charset="-127"/>
              </a:rPr>
              <a:t>promise</a:t>
            </a:r>
            <a:r>
              <a:rPr lang="en-US" sz="2600" dirty="0">
                <a:ea typeface="Gulim" pitchFamily="34" charset="-127"/>
              </a:rPr>
              <a:t> in vs. 17?</a:t>
            </a:r>
          </a:p>
          <a:p>
            <a:pPr lvl="1" eaLnBrk="1" hangingPunct="1">
              <a:buFont typeface="Arial" pitchFamily="34" charset="0"/>
              <a:buChar char="•"/>
              <a:defRPr/>
            </a:pPr>
            <a:r>
              <a:rPr lang="en-US" sz="2400" dirty="0">
                <a:ea typeface="Gulim" pitchFamily="34" charset="-127"/>
              </a:rPr>
              <a:t>Pour forth the </a:t>
            </a:r>
            <a:r>
              <a:rPr lang="en-US" sz="2400" b="1" dirty="0">
                <a:solidFill>
                  <a:srgbClr val="FFC000"/>
                </a:solidFill>
                <a:ea typeface="Gulim" pitchFamily="34" charset="-127"/>
              </a:rPr>
              <a:t>Holy Spirit </a:t>
            </a:r>
            <a:r>
              <a:rPr lang="en-US" sz="2400" b="1" dirty="0">
                <a:ea typeface="Gulim" pitchFamily="34" charset="-127"/>
              </a:rPr>
              <a:t>upon all flesh</a:t>
            </a:r>
          </a:p>
          <a:p>
            <a:pPr lvl="1" eaLnBrk="1" hangingPunct="1">
              <a:buFont typeface="Arial" pitchFamily="34" charset="0"/>
              <a:buChar char="•"/>
              <a:defRPr/>
            </a:pPr>
            <a:r>
              <a:rPr lang="en-US" sz="2400" dirty="0">
                <a:ea typeface="Gulim" pitchFamily="34" charset="-127"/>
              </a:rPr>
              <a:t>What does “all flesh” mean? (17)</a:t>
            </a:r>
          </a:p>
          <a:p>
            <a:pPr lvl="2" eaLnBrk="1" hangingPunct="1">
              <a:buFont typeface="Arial" pitchFamily="34" charset="0"/>
              <a:buChar char="•"/>
              <a:defRPr/>
            </a:pPr>
            <a:r>
              <a:rPr lang="en-US" sz="2400" dirty="0">
                <a:ea typeface="Gulim" pitchFamily="34" charset="-127"/>
              </a:rPr>
              <a:t>Both genders (17)</a:t>
            </a:r>
          </a:p>
          <a:p>
            <a:pPr lvl="2" eaLnBrk="1" hangingPunct="1">
              <a:buFont typeface="Arial" pitchFamily="34" charset="0"/>
              <a:buChar char="•"/>
              <a:defRPr/>
            </a:pPr>
            <a:r>
              <a:rPr lang="en-US" sz="2400" dirty="0">
                <a:ea typeface="Gulim" pitchFamily="34" charset="-127"/>
              </a:rPr>
              <a:t>All ages (17)</a:t>
            </a:r>
          </a:p>
          <a:p>
            <a:pPr lvl="2" eaLnBrk="1" hangingPunct="1">
              <a:buFont typeface="Arial" pitchFamily="34" charset="0"/>
              <a:buChar char="•"/>
              <a:defRPr/>
            </a:pPr>
            <a:r>
              <a:rPr lang="en-US" sz="2400" dirty="0">
                <a:ea typeface="Gulim" pitchFamily="34" charset="-127"/>
              </a:rPr>
              <a:t>All economic classifications (18)</a:t>
            </a:r>
          </a:p>
          <a:p>
            <a:pPr lvl="2" eaLnBrk="1" hangingPunct="1">
              <a:buFont typeface="Arial" pitchFamily="34" charset="0"/>
              <a:buChar char="•"/>
              <a:defRPr/>
            </a:pPr>
            <a:r>
              <a:rPr lang="en-US" sz="2400" dirty="0">
                <a:ea typeface="Gulim" pitchFamily="34" charset="-127"/>
              </a:rPr>
              <a:t>All nations and races (Great Commission)</a:t>
            </a:r>
          </a:p>
          <a:p>
            <a:pPr eaLnBrk="1" hangingPunct="1">
              <a:buFont typeface="Arial" pitchFamily="34" charset="0"/>
              <a:buChar char="•"/>
              <a:defRPr/>
            </a:pPr>
            <a:r>
              <a:rPr lang="en-US" sz="2600" dirty="0">
                <a:ea typeface="Gulim" pitchFamily="34" charset="-127"/>
              </a:rPr>
              <a:t>What would this outpouring cause? (18 </a:t>
            </a:r>
            <a:r>
              <a:rPr lang="en-US" dirty="0">
                <a:ea typeface="Gulim" pitchFamily="34" charset="-127"/>
              </a:rPr>
              <a:t>end</a:t>
            </a:r>
            <a:r>
              <a:rPr lang="en-US" sz="2600" dirty="0">
                <a:ea typeface="Gulim" pitchFamily="34" charset="-127"/>
              </a:rPr>
              <a:t>)</a:t>
            </a:r>
          </a:p>
          <a:p>
            <a:pPr marL="0" indent="0" eaLnBrk="1" hangingPunct="1">
              <a:buNone/>
              <a:defRPr/>
            </a:pPr>
            <a:endParaRPr lang="en-US" sz="2600" dirty="0">
              <a:ea typeface="Gulim" pitchFamily="34" charset="-127"/>
            </a:endParaRPr>
          </a:p>
          <a:p>
            <a:pPr marL="0" indent="0" eaLnBrk="1" hangingPunct="1">
              <a:buNone/>
              <a:defRPr/>
            </a:pPr>
            <a:endParaRPr lang="en-US" b="0" dirty="0"/>
          </a:p>
          <a:p>
            <a:pPr marL="0" indent="0" eaLnBrk="1" hangingPunct="1">
              <a:buNone/>
              <a:defRPr/>
            </a:pPr>
            <a:endParaRPr lang="en-US" sz="2800" b="0" dirty="0"/>
          </a:p>
        </p:txBody>
      </p:sp>
    </p:spTree>
    <p:extLst>
      <p:ext uri="{BB962C8B-B14F-4D97-AF65-F5344CB8AC3E}">
        <p14:creationId xmlns:p14="http://schemas.microsoft.com/office/powerpoint/2010/main" val="38716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1">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71">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71">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1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1" y="36513"/>
            <a:ext cx="8207375" cy="692150"/>
          </a:xfrm>
        </p:spPr>
        <p:txBody>
          <a:bodyPr/>
          <a:lstStyle/>
          <a:p>
            <a:pPr algn="ctr" eaLnBrk="1" hangingPunct="1"/>
            <a:r>
              <a:rPr lang="en-US" dirty="0"/>
              <a:t>Acts 2:19-21  Wonders</a:t>
            </a:r>
            <a:endParaRPr lang="en-US" sz="3600" dirty="0"/>
          </a:p>
        </p:txBody>
      </p:sp>
      <p:sp>
        <p:nvSpPr>
          <p:cNvPr id="7171" name="Rectangle 3"/>
          <p:cNvSpPr>
            <a:spLocks noGrp="1" noChangeArrowheads="1"/>
          </p:cNvSpPr>
          <p:nvPr>
            <p:ph idx="1"/>
          </p:nvPr>
        </p:nvSpPr>
        <p:spPr>
          <a:xfrm>
            <a:off x="1703389" y="889000"/>
            <a:ext cx="8785225" cy="4521200"/>
          </a:xfrm>
        </p:spPr>
        <p:txBody>
          <a:bodyPr/>
          <a:lstStyle/>
          <a:p>
            <a:pPr eaLnBrk="1" hangingPunct="1">
              <a:buFont typeface="Arial" pitchFamily="34" charset="0"/>
              <a:buChar char="•"/>
              <a:defRPr/>
            </a:pPr>
            <a:r>
              <a:rPr lang="en-US" sz="2600" dirty="0">
                <a:ea typeface="Gulim" pitchFamily="34" charset="-127"/>
              </a:rPr>
              <a:t>Are vss. 19-20 literal?  (Mt. 24:29)</a:t>
            </a:r>
          </a:p>
          <a:p>
            <a:pPr eaLnBrk="1" hangingPunct="1">
              <a:buFont typeface="Arial" pitchFamily="34" charset="0"/>
              <a:buChar char="•"/>
              <a:defRPr/>
            </a:pPr>
            <a:r>
              <a:rPr lang="en-US" sz="2600" dirty="0">
                <a:ea typeface="Gulim" pitchFamily="34" charset="-127"/>
              </a:rPr>
              <a:t>What are they generally figurative of?</a:t>
            </a:r>
          </a:p>
          <a:p>
            <a:pPr lvl="1" eaLnBrk="1" hangingPunct="1">
              <a:buFont typeface="Arial" pitchFamily="34" charset="0"/>
              <a:buChar char="•"/>
              <a:defRPr/>
            </a:pPr>
            <a:r>
              <a:rPr lang="en-US" sz="2400" dirty="0">
                <a:ea typeface="Gulim" pitchFamily="34" charset="-127"/>
              </a:rPr>
              <a:t>Blood, fire, vapor – war or natural catastrophe </a:t>
            </a:r>
          </a:p>
          <a:p>
            <a:pPr lvl="1" eaLnBrk="1" hangingPunct="1">
              <a:buFont typeface="Arial" pitchFamily="34" charset="0"/>
              <a:buChar char="•"/>
              <a:defRPr/>
            </a:pPr>
            <a:r>
              <a:rPr lang="en-US" sz="2400" dirty="0">
                <a:ea typeface="Gulim" pitchFamily="34" charset="-127"/>
              </a:rPr>
              <a:t>Sun to darkness – calamity </a:t>
            </a:r>
          </a:p>
          <a:p>
            <a:pPr lvl="1" eaLnBrk="1" hangingPunct="1">
              <a:buFont typeface="Arial" pitchFamily="34" charset="0"/>
              <a:buChar char="•"/>
              <a:defRPr/>
            </a:pPr>
            <a:r>
              <a:rPr lang="en-US" sz="2400" dirty="0">
                <a:ea typeface="Gulim" pitchFamily="34" charset="-127"/>
              </a:rPr>
              <a:t>Moon to blood – smoke and flames … color</a:t>
            </a:r>
          </a:p>
          <a:p>
            <a:pPr eaLnBrk="1" hangingPunct="1">
              <a:buFont typeface="Arial" pitchFamily="34" charset="0"/>
              <a:buChar char="•"/>
              <a:defRPr/>
            </a:pPr>
            <a:r>
              <a:rPr lang="en-US" sz="2600" dirty="0">
                <a:ea typeface="Gulim" pitchFamily="34" charset="-127"/>
              </a:rPr>
              <a:t>Have these things ever ceased?</a:t>
            </a:r>
          </a:p>
          <a:p>
            <a:pPr lvl="1" eaLnBrk="1" hangingPunct="1">
              <a:buFont typeface="Arial" pitchFamily="34" charset="0"/>
              <a:buChar char="•"/>
              <a:defRPr/>
            </a:pPr>
            <a:r>
              <a:rPr lang="en-US" sz="2400" dirty="0">
                <a:ea typeface="Gulim" pitchFamily="34" charset="-127"/>
              </a:rPr>
              <a:t>The message: </a:t>
            </a:r>
            <a:r>
              <a:rPr lang="en-US" sz="2400" i="1" dirty="0">
                <a:ea typeface="Gulim" pitchFamily="34" charset="-127"/>
              </a:rPr>
              <a:t>don’t expect them to cease</a:t>
            </a:r>
          </a:p>
          <a:p>
            <a:pPr eaLnBrk="1" hangingPunct="1">
              <a:buFont typeface="Arial" pitchFamily="34" charset="0"/>
              <a:buChar char="•"/>
              <a:defRPr/>
            </a:pPr>
            <a:r>
              <a:rPr lang="en-US" sz="2600" dirty="0">
                <a:ea typeface="Gulim" pitchFamily="34" charset="-127"/>
              </a:rPr>
              <a:t>What is the “day of the Lord?” (20)</a:t>
            </a:r>
          </a:p>
          <a:p>
            <a:pPr lvl="1" eaLnBrk="1" hangingPunct="1">
              <a:buFont typeface="Arial" pitchFamily="34" charset="0"/>
              <a:buChar char="•"/>
              <a:defRPr/>
            </a:pPr>
            <a:r>
              <a:rPr lang="en-US" sz="2400" dirty="0">
                <a:ea typeface="Gulim" pitchFamily="34" charset="-127"/>
              </a:rPr>
              <a:t>Obviously some future judgment</a:t>
            </a:r>
          </a:p>
          <a:p>
            <a:pPr lvl="1" eaLnBrk="1" hangingPunct="1">
              <a:buFont typeface="Arial" pitchFamily="34" charset="0"/>
              <a:buChar char="•"/>
              <a:defRPr/>
            </a:pPr>
            <a:r>
              <a:rPr lang="en-US" sz="2400" dirty="0">
                <a:ea typeface="Gulim" pitchFamily="34" charset="-127"/>
              </a:rPr>
              <a:t>So how do we prepare for all these things? (21)</a:t>
            </a:r>
          </a:p>
          <a:p>
            <a:pPr lvl="1" eaLnBrk="1" hangingPunct="1">
              <a:buFont typeface="Arial" pitchFamily="34" charset="0"/>
              <a:buChar char="•"/>
              <a:defRPr/>
            </a:pPr>
            <a:r>
              <a:rPr lang="en-US" sz="2400" dirty="0">
                <a:ea typeface="Gulim" pitchFamily="34" charset="-127"/>
              </a:rPr>
              <a:t>How do we “call on the name of the Lord?”</a:t>
            </a:r>
          </a:p>
          <a:p>
            <a:pPr lvl="1" eaLnBrk="1" hangingPunct="1">
              <a:buFont typeface="Arial" pitchFamily="34" charset="0"/>
              <a:buChar char="•"/>
              <a:defRPr/>
            </a:pPr>
            <a:r>
              <a:rPr lang="en-US" sz="2400" dirty="0">
                <a:ea typeface="Gulim" pitchFamily="34" charset="-127"/>
              </a:rPr>
              <a:t>Hebraism (idiom): </a:t>
            </a:r>
          </a:p>
          <a:p>
            <a:pPr marL="914400" lvl="2" indent="0" eaLnBrk="1" hangingPunct="1">
              <a:buNone/>
              <a:defRPr/>
            </a:pPr>
            <a:r>
              <a:rPr lang="en-US" sz="2400" dirty="0">
                <a:ea typeface="Gulim" pitchFamily="34" charset="-127"/>
              </a:rPr>
              <a:t>appealing and submitting to His authority </a:t>
            </a:r>
            <a:endParaRPr lang="en-US" sz="2400" dirty="0"/>
          </a:p>
          <a:p>
            <a:pPr marL="0" indent="0" eaLnBrk="1" hangingPunct="1">
              <a:buNone/>
              <a:defRPr/>
            </a:pPr>
            <a:endParaRPr lang="en-US" b="0" dirty="0"/>
          </a:p>
          <a:p>
            <a:pPr marL="0" indent="0" eaLnBrk="1" hangingPunct="1">
              <a:buNone/>
              <a:defRPr/>
            </a:pPr>
            <a:endParaRPr lang="en-US" sz="2800" b="0" dirty="0"/>
          </a:p>
        </p:txBody>
      </p:sp>
    </p:spTree>
    <p:extLst>
      <p:ext uri="{BB962C8B-B14F-4D97-AF65-F5344CB8AC3E}">
        <p14:creationId xmlns:p14="http://schemas.microsoft.com/office/powerpoint/2010/main" val="2020501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171">
                                            <p:txEl>
                                              <p:pRg st="12" end="12"/>
                                            </p:txEl>
                                          </p:spTgt>
                                        </p:tgtEl>
                                        <p:attrNameLst>
                                          <p:attrName>style.visibility</p:attrName>
                                        </p:attrNameLst>
                                      </p:cBhvr>
                                      <p:to>
                                        <p:strVal val="visible"/>
                                      </p:to>
                                    </p:set>
                                    <p:animEffect transition="in" filter="fade">
                                      <p:cBhvr>
                                        <p:cTn id="67" dur="500"/>
                                        <p:tgtEl>
                                          <p:spTgt spid="717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676401" y="36513"/>
            <a:ext cx="8847138" cy="692150"/>
          </a:xfrm>
        </p:spPr>
        <p:txBody>
          <a:bodyPr/>
          <a:lstStyle/>
          <a:p>
            <a:pPr algn="ctr" eaLnBrk="1" hangingPunct="1"/>
            <a:r>
              <a:rPr lang="en-US" dirty="0"/>
              <a:t>Acts 2:22-27   Proof of Resurrection</a:t>
            </a:r>
            <a:endParaRPr lang="en-US" sz="3600" dirty="0"/>
          </a:p>
        </p:txBody>
      </p:sp>
      <p:sp>
        <p:nvSpPr>
          <p:cNvPr id="7171" name="Rectangle 3"/>
          <p:cNvSpPr>
            <a:spLocks noGrp="1" noChangeArrowheads="1"/>
          </p:cNvSpPr>
          <p:nvPr>
            <p:ph idx="1"/>
          </p:nvPr>
        </p:nvSpPr>
        <p:spPr>
          <a:xfrm>
            <a:off x="1703389" y="889000"/>
            <a:ext cx="8785225" cy="4521200"/>
          </a:xfrm>
        </p:spPr>
        <p:txBody>
          <a:bodyPr/>
          <a:lstStyle/>
          <a:p>
            <a:pPr eaLnBrk="1" hangingPunct="1">
              <a:buFont typeface="Arial" pitchFamily="34" charset="0"/>
              <a:buChar char="•"/>
              <a:defRPr/>
            </a:pPr>
            <a:r>
              <a:rPr lang="en-US" sz="2800" dirty="0">
                <a:ea typeface="Gulim" pitchFamily="34" charset="-127"/>
              </a:rPr>
              <a:t>What made Peter so bold (22-24)?</a:t>
            </a:r>
          </a:p>
          <a:p>
            <a:pPr lvl="1" eaLnBrk="1" hangingPunct="1">
              <a:buFont typeface="Arial" pitchFamily="34" charset="0"/>
              <a:buChar char="•"/>
              <a:defRPr/>
            </a:pPr>
            <a:r>
              <a:rPr lang="en-US" sz="2400" dirty="0">
                <a:ea typeface="Gulim" pitchFamily="34" charset="-127"/>
              </a:rPr>
              <a:t>Is this the same Peter who denied Christ?</a:t>
            </a:r>
          </a:p>
          <a:p>
            <a:pPr lvl="1" eaLnBrk="1" hangingPunct="1">
              <a:buFont typeface="Arial" pitchFamily="34" charset="0"/>
              <a:buChar char="•"/>
              <a:defRPr/>
            </a:pPr>
            <a:r>
              <a:rPr lang="en-US" sz="2400" dirty="0">
                <a:ea typeface="Gulim" pitchFamily="34" charset="-127"/>
              </a:rPr>
              <a:t>You saw the miracles </a:t>
            </a:r>
            <a:r>
              <a:rPr lang="en-US" sz="1400" dirty="0">
                <a:ea typeface="Gulim" pitchFamily="34" charset="-127"/>
              </a:rPr>
              <a:t>(22)</a:t>
            </a:r>
            <a:r>
              <a:rPr lang="en-US" sz="2400" dirty="0">
                <a:ea typeface="Gulim" pitchFamily="34" charset="-127"/>
              </a:rPr>
              <a:t>; you crucified him! (23)</a:t>
            </a:r>
          </a:p>
          <a:p>
            <a:pPr lvl="1" eaLnBrk="1" hangingPunct="1">
              <a:buFont typeface="Arial" pitchFamily="34" charset="0"/>
              <a:buChar char="•"/>
              <a:defRPr/>
            </a:pPr>
            <a:r>
              <a:rPr lang="en-US" sz="2400" dirty="0">
                <a:ea typeface="Gulim" pitchFamily="34" charset="-127"/>
              </a:rPr>
              <a:t>“…determined counsel and foreknowledge”? (23)</a:t>
            </a:r>
          </a:p>
          <a:p>
            <a:pPr lvl="2" eaLnBrk="1" hangingPunct="1">
              <a:buFont typeface="Arial" pitchFamily="34" charset="0"/>
              <a:buChar char="•"/>
              <a:defRPr/>
            </a:pPr>
            <a:r>
              <a:rPr lang="en-US" sz="2400" dirty="0">
                <a:ea typeface="Gulim" pitchFamily="34" charset="-127"/>
              </a:rPr>
              <a:t>Did this excuse them?</a:t>
            </a:r>
          </a:p>
          <a:p>
            <a:pPr lvl="1" eaLnBrk="1" hangingPunct="1">
              <a:buFont typeface="Arial" pitchFamily="34" charset="0"/>
              <a:buChar char="•"/>
              <a:defRPr/>
            </a:pPr>
            <a:r>
              <a:rPr lang="en-US" sz="2400" dirty="0">
                <a:ea typeface="Gulim" pitchFamily="34" charset="-127"/>
              </a:rPr>
              <a:t>Resurrection a fact; apostles could testify (24, 32)</a:t>
            </a:r>
          </a:p>
          <a:p>
            <a:pPr lvl="1" eaLnBrk="1" hangingPunct="1">
              <a:buFont typeface="Arial" pitchFamily="34" charset="0"/>
              <a:buChar char="•"/>
              <a:defRPr/>
            </a:pPr>
            <a:r>
              <a:rPr lang="en-US" sz="2400" dirty="0">
                <a:ea typeface="Gulim" pitchFamily="34" charset="-127"/>
              </a:rPr>
              <a:t>Who raised Jesus up? (24)</a:t>
            </a:r>
          </a:p>
          <a:p>
            <a:pPr eaLnBrk="1" hangingPunct="1">
              <a:buFont typeface="Arial" pitchFamily="34" charset="0"/>
              <a:buChar char="•"/>
              <a:defRPr/>
            </a:pPr>
            <a:r>
              <a:rPr lang="en-US" sz="2600" dirty="0">
                <a:ea typeface="Gulim" pitchFamily="34" charset="-127"/>
              </a:rPr>
              <a:t>Principles about preaching the gospel.</a:t>
            </a:r>
          </a:p>
          <a:p>
            <a:pPr lvl="1" eaLnBrk="1" hangingPunct="1">
              <a:buFont typeface="Arial" pitchFamily="34" charset="0"/>
              <a:buChar char="•"/>
              <a:defRPr/>
            </a:pPr>
            <a:r>
              <a:rPr lang="en-US" sz="2400" dirty="0">
                <a:ea typeface="Gulim" pitchFamily="34" charset="-127"/>
              </a:rPr>
              <a:t>Is it necessary to convict people of their sins?</a:t>
            </a:r>
          </a:p>
          <a:p>
            <a:pPr lvl="1" eaLnBrk="1" hangingPunct="1">
              <a:buFont typeface="Arial" pitchFamily="34" charset="0"/>
              <a:buChar char="•"/>
              <a:defRPr/>
            </a:pPr>
            <a:r>
              <a:rPr lang="en-US" sz="2400" dirty="0">
                <a:ea typeface="Gulim" pitchFamily="34" charset="-127"/>
              </a:rPr>
              <a:t>Is it necessary sometimes to get quite specific?</a:t>
            </a:r>
          </a:p>
          <a:p>
            <a:pPr lvl="1" eaLnBrk="1" hangingPunct="1">
              <a:buFont typeface="Arial" pitchFamily="34" charset="0"/>
              <a:buChar char="•"/>
              <a:defRPr/>
            </a:pPr>
            <a:r>
              <a:rPr lang="en-US" sz="2400" dirty="0">
                <a:ea typeface="Gulim" pitchFamily="34" charset="-127"/>
              </a:rPr>
              <a:t>Should we expect success?</a:t>
            </a:r>
          </a:p>
          <a:p>
            <a:pPr lvl="1" eaLnBrk="1" hangingPunct="1">
              <a:buFont typeface="Arial" pitchFamily="34" charset="0"/>
              <a:buChar char="•"/>
              <a:defRPr/>
            </a:pPr>
            <a:r>
              <a:rPr lang="en-US" sz="2400" dirty="0">
                <a:ea typeface="Gulim" pitchFamily="34" charset="-127"/>
              </a:rPr>
              <a:t>Should we expect resistance? </a:t>
            </a:r>
          </a:p>
          <a:p>
            <a:pPr marL="0" indent="0" eaLnBrk="1" hangingPunct="1">
              <a:buNone/>
              <a:defRPr/>
            </a:pPr>
            <a:endParaRPr lang="en-US" b="0" dirty="0"/>
          </a:p>
          <a:p>
            <a:pPr marL="0" indent="0" eaLnBrk="1" hangingPunct="1">
              <a:buNone/>
              <a:defRPr/>
            </a:pPr>
            <a:endParaRPr lang="en-US" sz="2800" b="0" dirty="0"/>
          </a:p>
        </p:txBody>
      </p:sp>
    </p:spTree>
    <p:extLst>
      <p:ext uri="{BB962C8B-B14F-4D97-AF65-F5344CB8AC3E}">
        <p14:creationId xmlns:p14="http://schemas.microsoft.com/office/powerpoint/2010/main" val="1297620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1" y="222250"/>
            <a:ext cx="8207375" cy="692150"/>
          </a:xfrm>
        </p:spPr>
        <p:txBody>
          <a:bodyPr/>
          <a:lstStyle/>
          <a:p>
            <a:pPr algn="ctr" eaLnBrk="1" hangingPunct="1"/>
            <a:r>
              <a:rPr lang="en-US" dirty="0">
                <a:solidFill>
                  <a:srgbClr val="FFFF00"/>
                </a:solidFill>
              </a:rPr>
              <a:t>Review: </a:t>
            </a:r>
            <a:br>
              <a:rPr lang="en-US" dirty="0"/>
            </a:br>
            <a:r>
              <a:rPr lang="en-US" dirty="0"/>
              <a:t>The Promise of the Holy Spirit-1</a:t>
            </a:r>
            <a:endParaRPr lang="en-US" sz="3600" dirty="0"/>
          </a:p>
        </p:txBody>
      </p:sp>
      <p:sp>
        <p:nvSpPr>
          <p:cNvPr id="7171" name="Rectangle 3"/>
          <p:cNvSpPr>
            <a:spLocks noGrp="1" noChangeArrowheads="1"/>
          </p:cNvSpPr>
          <p:nvPr>
            <p:ph idx="1"/>
          </p:nvPr>
        </p:nvSpPr>
        <p:spPr>
          <a:xfrm>
            <a:off x="1703389" y="1270000"/>
            <a:ext cx="8785225" cy="4521200"/>
          </a:xfrm>
        </p:spPr>
        <p:txBody>
          <a:bodyPr/>
          <a:lstStyle/>
          <a:p>
            <a:pPr marL="0" indent="0">
              <a:buNone/>
            </a:pPr>
            <a:r>
              <a:rPr lang="en-US" sz="2800" b="0" dirty="0"/>
              <a:t>Luke 24:49</a:t>
            </a:r>
          </a:p>
          <a:p>
            <a:pPr marL="0" indent="0">
              <a:buNone/>
            </a:pPr>
            <a:r>
              <a:rPr lang="en-US" sz="2800" b="0" dirty="0"/>
              <a:t>And behold, I send forth the </a:t>
            </a:r>
            <a:r>
              <a:rPr lang="en-US" sz="2800" dirty="0">
                <a:solidFill>
                  <a:srgbClr val="FFC000"/>
                </a:solidFill>
              </a:rPr>
              <a:t>promise</a:t>
            </a:r>
            <a:r>
              <a:rPr lang="en-US" sz="2800" b="0" dirty="0"/>
              <a:t> of my Father upon you: but tarry ye in the city, until ye be clothed with power from on high.</a:t>
            </a:r>
          </a:p>
          <a:p>
            <a:pPr marL="0" indent="0">
              <a:buNone/>
            </a:pPr>
            <a:endParaRPr lang="en-US" sz="2800" b="0" dirty="0"/>
          </a:p>
          <a:p>
            <a:pPr marL="0" indent="0">
              <a:buNone/>
            </a:pPr>
            <a:r>
              <a:rPr lang="en-US" sz="2800" b="0" dirty="0"/>
              <a:t>Who made the promise?</a:t>
            </a:r>
          </a:p>
          <a:p>
            <a:pPr marL="0" indent="0">
              <a:buNone/>
            </a:pPr>
            <a:r>
              <a:rPr lang="en-US" sz="2800" b="0" dirty="0"/>
              <a:t>What was the promise?</a:t>
            </a:r>
          </a:p>
          <a:p>
            <a:pPr marL="0" indent="0">
              <a:buNone/>
            </a:pPr>
            <a:r>
              <a:rPr lang="en-US" sz="2800" b="0" dirty="0"/>
              <a:t>Who was the promise to?</a:t>
            </a:r>
          </a:p>
          <a:p>
            <a:pPr marL="0" indent="0">
              <a:buNone/>
            </a:pPr>
            <a:endParaRPr lang="en-US" sz="2800" b="0" dirty="0"/>
          </a:p>
        </p:txBody>
      </p:sp>
    </p:spTree>
    <p:extLst>
      <p:ext uri="{BB962C8B-B14F-4D97-AF65-F5344CB8AC3E}">
        <p14:creationId xmlns:p14="http://schemas.microsoft.com/office/powerpoint/2010/main" val="1133306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fade">
                                      <p:cBhvr>
                                        <p:cTn id="17" dur="500"/>
                                        <p:tgtEl>
                                          <p:spTgt spid="7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4" end="4"/>
                                            </p:txEl>
                                          </p:spTgt>
                                        </p:tgtEl>
                                        <p:attrNameLst>
                                          <p:attrName>style.visibility</p:attrName>
                                        </p:attrNameLst>
                                      </p:cBhvr>
                                      <p:to>
                                        <p:strVal val="visible"/>
                                      </p:to>
                                    </p:set>
                                    <p:animEffect transition="in" filter="fade">
                                      <p:cBhvr>
                                        <p:cTn id="22" dur="500"/>
                                        <p:tgtEl>
                                          <p:spTgt spid="7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fade">
                                      <p:cBhvr>
                                        <p:cTn id="27"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1" y="298450"/>
            <a:ext cx="8207375" cy="692150"/>
          </a:xfrm>
        </p:spPr>
        <p:txBody>
          <a:bodyPr/>
          <a:lstStyle/>
          <a:p>
            <a:pPr algn="ctr" eaLnBrk="1" hangingPunct="1"/>
            <a:r>
              <a:rPr lang="en-US" dirty="0">
                <a:solidFill>
                  <a:srgbClr val="FFFF00"/>
                </a:solidFill>
              </a:rPr>
              <a:t>Review:</a:t>
            </a:r>
            <a:r>
              <a:rPr lang="en-US" dirty="0"/>
              <a:t> </a:t>
            </a:r>
            <a:br>
              <a:rPr lang="en-US" dirty="0"/>
            </a:br>
            <a:r>
              <a:rPr lang="en-US" dirty="0"/>
              <a:t>The Promise of the Holy Spirit-2</a:t>
            </a:r>
            <a:endParaRPr lang="en-US" sz="3600" dirty="0"/>
          </a:p>
        </p:txBody>
      </p:sp>
      <p:sp>
        <p:nvSpPr>
          <p:cNvPr id="7171" name="Rectangle 3"/>
          <p:cNvSpPr>
            <a:spLocks noGrp="1" noChangeArrowheads="1"/>
          </p:cNvSpPr>
          <p:nvPr>
            <p:ph idx="1"/>
          </p:nvPr>
        </p:nvSpPr>
        <p:spPr>
          <a:xfrm>
            <a:off x="1703389" y="1270000"/>
            <a:ext cx="8785225" cy="4521200"/>
          </a:xfrm>
        </p:spPr>
        <p:txBody>
          <a:bodyPr/>
          <a:lstStyle/>
          <a:p>
            <a:pPr marL="0" indent="0">
              <a:buNone/>
            </a:pPr>
            <a:r>
              <a:rPr lang="en-US" sz="2800" b="0" dirty="0"/>
              <a:t>Acts 1:4-5</a:t>
            </a:r>
          </a:p>
          <a:p>
            <a:pPr marL="0" indent="0">
              <a:buNone/>
            </a:pPr>
            <a:r>
              <a:rPr lang="en-US" sz="2800" b="0" dirty="0"/>
              <a:t>… and, being assembled together with them, he charged them not to depart from Jerusalem, but to wait for the </a:t>
            </a:r>
            <a:r>
              <a:rPr lang="en-US" sz="2800" dirty="0">
                <a:solidFill>
                  <a:srgbClr val="FFC000"/>
                </a:solidFill>
              </a:rPr>
              <a:t>promise</a:t>
            </a:r>
            <a:r>
              <a:rPr lang="en-US" sz="2800" b="0" dirty="0"/>
              <a:t> of the Father, which, (said he,) ye heard from me.:</a:t>
            </a:r>
          </a:p>
          <a:p>
            <a:pPr marL="0" indent="0">
              <a:buNone/>
            </a:pPr>
            <a:r>
              <a:rPr lang="en-US" sz="2800" baseline="30000" dirty="0"/>
              <a:t>5</a:t>
            </a:r>
            <a:r>
              <a:rPr lang="en-US" sz="2800" dirty="0"/>
              <a:t> </a:t>
            </a:r>
            <a:r>
              <a:rPr lang="en-US" sz="2800" b="0" dirty="0"/>
              <a:t>For John indeed baptized with water; but ye shall be baptized in the Holy Spirit not many days hence.</a:t>
            </a:r>
          </a:p>
          <a:p>
            <a:pPr marL="0" indent="0">
              <a:buNone/>
            </a:pPr>
            <a:r>
              <a:rPr lang="en-US" sz="1400" b="0" dirty="0"/>
              <a:t>.</a:t>
            </a:r>
            <a:endParaRPr lang="en-US" sz="2800" b="0" dirty="0"/>
          </a:p>
          <a:p>
            <a:pPr marL="0" indent="0">
              <a:buNone/>
            </a:pPr>
            <a:r>
              <a:rPr lang="en-US" sz="2800" b="0" dirty="0"/>
              <a:t>Who made the promise?</a:t>
            </a:r>
          </a:p>
          <a:p>
            <a:pPr marL="0" indent="0">
              <a:buNone/>
            </a:pPr>
            <a:r>
              <a:rPr lang="en-US" sz="2800" b="0" dirty="0"/>
              <a:t>What was the promise?</a:t>
            </a:r>
          </a:p>
          <a:p>
            <a:pPr marL="0" indent="0">
              <a:buNone/>
            </a:pPr>
            <a:r>
              <a:rPr lang="en-US" sz="2800" b="0" dirty="0"/>
              <a:t>Who was the promise to?</a:t>
            </a:r>
          </a:p>
          <a:p>
            <a:pPr marL="0" indent="0">
              <a:buNone/>
            </a:pPr>
            <a:endParaRPr lang="en-US" sz="2800" b="0" dirty="0"/>
          </a:p>
        </p:txBody>
      </p:sp>
    </p:spTree>
    <p:extLst>
      <p:ext uri="{BB962C8B-B14F-4D97-AF65-F5344CB8AC3E}">
        <p14:creationId xmlns:p14="http://schemas.microsoft.com/office/powerpoint/2010/main" val="247409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8299-25DD-45B8-92B9-A2EF7DC18E12}"/>
              </a:ext>
            </a:extLst>
          </p:cNvPr>
          <p:cNvSpPr>
            <a:spLocks noGrp="1"/>
          </p:cNvSpPr>
          <p:nvPr>
            <p:ph type="sldNum" sz="quarter" idx="12"/>
          </p:nvPr>
        </p:nvSpPr>
        <p:spPr/>
        <p:txBody>
          <a:bodyPr/>
          <a:lstStyle/>
          <a:p>
            <a:pPr eaLnBrk="0" fontAlgn="base" hangingPunct="0">
              <a:spcAft>
                <a:spcPct val="0"/>
              </a:spcAft>
            </a:pPr>
            <a:fld id="{1F776271-6E5C-44A9-A651-93BEA2A58A54}" type="slidenum">
              <a:rPr lang="en-US" altLang="en-US">
                <a:solidFill>
                  <a:srgbClr val="660066"/>
                </a:solidFill>
                <a:latin typeface="Impact"/>
              </a:rPr>
              <a:pPr eaLnBrk="0" fontAlgn="base" hangingPunct="0">
                <a:spcAft>
                  <a:spcPct val="0"/>
                </a:spcAft>
              </a:pPr>
              <a:t>17</a:t>
            </a:fld>
            <a:endParaRPr lang="en-US" altLang="en-US">
              <a:solidFill>
                <a:srgbClr val="660066"/>
              </a:solidFill>
              <a:latin typeface="Impact"/>
            </a:endParaRPr>
          </a:p>
        </p:txBody>
      </p:sp>
      <p:sp>
        <p:nvSpPr>
          <p:cNvPr id="30722" name="Text Box 2">
            <a:extLst>
              <a:ext uri="{FF2B5EF4-FFF2-40B4-BE49-F238E27FC236}">
                <a16:creationId xmlns:a16="http://schemas.microsoft.com/office/drawing/2014/main" id="{24A33F2C-AA75-41AE-904F-06EF2149522A}"/>
              </a:ext>
            </a:extLst>
          </p:cNvPr>
          <p:cNvSpPr txBox="1">
            <a:spLocks noChangeArrowheads="1"/>
          </p:cNvSpPr>
          <p:nvPr/>
        </p:nvSpPr>
        <p:spPr bwMode="auto">
          <a:xfrm>
            <a:off x="2743200" y="685801"/>
            <a:ext cx="7696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6.  </a:t>
            </a:r>
            <a:r>
              <a:rPr lang="en-US" altLang="en-US" sz="2400" b="1" dirty="0">
                <a:solidFill>
                  <a:srgbClr val="660066"/>
                </a:solidFill>
                <a:latin typeface="Times New Roman" panose="02020603050405020304" pitchFamily="18" charset="0"/>
              </a:rPr>
              <a:t>First Missionary Journey of Barnabas and Paul and the Jerusalem Conference</a:t>
            </a:r>
            <a:r>
              <a:rPr lang="en-US" altLang="en-US" sz="2400" dirty="0">
                <a:solidFill>
                  <a:srgbClr val="660066"/>
                </a:solidFill>
                <a:latin typeface="Times New Roman" panose="02020603050405020304" pitchFamily="18" charset="0"/>
              </a:rPr>
              <a:t> (13.1-15.35):</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rest of Acts is devoted mainly to the </a:t>
            </a:r>
            <a:r>
              <a:rPr lang="en-US" altLang="en-US" sz="2400" b="1" dirty="0">
                <a:solidFill>
                  <a:srgbClr val="660066"/>
                </a:solidFill>
                <a:latin typeface="Times New Roman" panose="02020603050405020304" pitchFamily="18" charset="0"/>
              </a:rPr>
              <a:t>Missionary Journeys</a:t>
            </a:r>
            <a:r>
              <a:rPr lang="en-US" altLang="en-US" sz="2400" dirty="0">
                <a:solidFill>
                  <a:srgbClr val="660066"/>
                </a:solidFill>
                <a:latin typeface="Times New Roman" panose="02020603050405020304" pitchFamily="18" charset="0"/>
              </a:rPr>
              <a:t> </a:t>
            </a:r>
            <a:r>
              <a:rPr lang="en-US" altLang="en-US" sz="2400" b="1" dirty="0">
                <a:solidFill>
                  <a:srgbClr val="660066"/>
                </a:solidFill>
                <a:latin typeface="Times New Roman" panose="02020603050405020304" pitchFamily="18" charset="0"/>
              </a:rPr>
              <a:t>of the Apostle Paul </a:t>
            </a:r>
            <a:r>
              <a:rPr lang="en-US" altLang="en-US" sz="2400" dirty="0">
                <a:solidFill>
                  <a:srgbClr val="660066"/>
                </a:solidFill>
                <a:latin typeface="Times New Roman" panose="02020603050405020304" pitchFamily="18" charset="0"/>
              </a:rPr>
              <a:t>and his fellow workers; </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work of </a:t>
            </a:r>
            <a:r>
              <a:rPr lang="en-US" altLang="en-US" sz="2400" b="1" dirty="0">
                <a:solidFill>
                  <a:srgbClr val="660066"/>
                </a:solidFill>
                <a:latin typeface="Times New Roman" panose="02020603050405020304" pitchFamily="18" charset="0"/>
              </a:rPr>
              <a:t>Paul</a:t>
            </a:r>
            <a:r>
              <a:rPr lang="en-US" altLang="en-US" sz="2400" dirty="0">
                <a:solidFill>
                  <a:srgbClr val="660066"/>
                </a:solidFill>
                <a:latin typeface="Times New Roman" panose="02020603050405020304" pitchFamily="18" charset="0"/>
              </a:rPr>
              <a:t> and </a:t>
            </a:r>
            <a:r>
              <a:rPr lang="en-US" altLang="en-US" sz="2400" b="1" dirty="0">
                <a:solidFill>
                  <a:srgbClr val="660066"/>
                </a:solidFill>
                <a:latin typeface="Times New Roman" panose="02020603050405020304" pitchFamily="18" charset="0"/>
              </a:rPr>
              <a:t>Barnabas</a:t>
            </a:r>
            <a:r>
              <a:rPr lang="en-US" altLang="en-US" sz="2400" dirty="0">
                <a:solidFill>
                  <a:srgbClr val="660066"/>
                </a:solidFill>
                <a:latin typeface="Times New Roman" panose="02020603050405020304" pitchFamily="18" charset="0"/>
              </a:rPr>
              <a:t> in the various Hellenistic cities of Asia Minor;</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Dissension between Gentile and Jewish Christians over adherence to the </a:t>
            </a:r>
            <a:r>
              <a:rPr lang="en-US" altLang="en-US" sz="2400" b="1" dirty="0">
                <a:solidFill>
                  <a:srgbClr val="660066"/>
                </a:solidFill>
                <a:latin typeface="Times New Roman" panose="02020603050405020304" pitchFamily="18" charset="0"/>
              </a:rPr>
              <a:t>Mosaic Torah </a:t>
            </a:r>
            <a:r>
              <a:rPr lang="en-US" altLang="en-US" sz="2400" dirty="0">
                <a:solidFill>
                  <a:srgbClr val="660066"/>
                </a:solidFill>
                <a:latin typeface="Times New Roman" panose="02020603050405020304" pitchFamily="18" charset="0"/>
              </a:rPr>
              <a:t>(15.1-35); </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must Gentile Christians be </a:t>
            </a:r>
            <a:r>
              <a:rPr lang="en-US" altLang="en-US" sz="2400" b="1" dirty="0">
                <a:solidFill>
                  <a:srgbClr val="660066"/>
                </a:solidFill>
                <a:latin typeface="Times New Roman" panose="02020603050405020304" pitchFamily="18" charset="0"/>
              </a:rPr>
              <a:t>circumcised</a:t>
            </a:r>
            <a:r>
              <a:rPr lang="en-US" altLang="en-US" sz="2400" dirty="0">
                <a:solidFill>
                  <a:srgbClr val="660066"/>
                </a:solidFill>
                <a:latin typeface="Times New Roman" panose="02020603050405020304" pitchFamily="18" charset="0"/>
              </a:rPr>
              <a:t> and observe </a:t>
            </a:r>
            <a:r>
              <a:rPr lang="en-US" altLang="en-US" sz="2400" b="1" dirty="0">
                <a:solidFill>
                  <a:srgbClr val="660066"/>
                </a:solidFill>
                <a:latin typeface="Times New Roman" panose="02020603050405020304" pitchFamily="18" charset="0"/>
              </a:rPr>
              <a:t>Jewish dietary laws</a:t>
            </a:r>
            <a:r>
              <a:rPr lang="en-US" altLang="en-US" sz="2400" dirty="0">
                <a:solidFill>
                  <a:srgbClr val="660066"/>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3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3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0722">
                                            <p:txEl>
                                              <p:pRg st="2" end="2"/>
                                            </p:txEl>
                                          </p:spTgt>
                                        </p:tgtEl>
                                        <p:attrNameLst>
                                          <p:attrName>style.visibility</p:attrName>
                                        </p:attrNameLst>
                                      </p:cBhvr>
                                      <p:to>
                                        <p:strVal val="visible"/>
                                      </p:to>
                                    </p:set>
                                    <p:anim calcmode="lin" valueType="num">
                                      <p:cBhvr additive="base">
                                        <p:cTn id="19" dur="3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0722">
                                            <p:txEl>
                                              <p:pRg st="3" end="3"/>
                                            </p:txEl>
                                          </p:spTgt>
                                        </p:tgtEl>
                                        <p:attrNameLst>
                                          <p:attrName>style.visibility</p:attrName>
                                        </p:attrNameLst>
                                      </p:cBhvr>
                                      <p:to>
                                        <p:strVal val="visible"/>
                                      </p:to>
                                    </p:set>
                                    <p:anim calcmode="lin" valueType="num">
                                      <p:cBhvr additive="base">
                                        <p:cTn id="25" dur="3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07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0722">
                                            <p:txEl>
                                              <p:pRg st="4" end="4"/>
                                            </p:txEl>
                                          </p:spTgt>
                                        </p:tgtEl>
                                        <p:attrNameLst>
                                          <p:attrName>style.visibility</p:attrName>
                                        </p:attrNameLst>
                                      </p:cBhvr>
                                      <p:to>
                                        <p:strVal val="visible"/>
                                      </p:to>
                                    </p:set>
                                    <p:anim calcmode="lin" valueType="num">
                                      <p:cBhvr additive="base">
                                        <p:cTn id="31" dur="3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1" y="298450"/>
            <a:ext cx="8207375" cy="692150"/>
          </a:xfrm>
        </p:spPr>
        <p:txBody>
          <a:bodyPr/>
          <a:lstStyle/>
          <a:p>
            <a:pPr algn="ctr" eaLnBrk="1" hangingPunct="1"/>
            <a:r>
              <a:rPr lang="en-US" dirty="0">
                <a:solidFill>
                  <a:srgbClr val="FFFF00"/>
                </a:solidFill>
              </a:rPr>
              <a:t>Review:</a:t>
            </a:r>
            <a:r>
              <a:rPr lang="en-US" dirty="0"/>
              <a:t> </a:t>
            </a:r>
            <a:br>
              <a:rPr lang="en-US" dirty="0"/>
            </a:br>
            <a:r>
              <a:rPr lang="en-US" dirty="0"/>
              <a:t>The Promise of the Holy Spirit-3</a:t>
            </a:r>
            <a:endParaRPr lang="en-US" sz="3600" dirty="0"/>
          </a:p>
        </p:txBody>
      </p:sp>
      <p:sp>
        <p:nvSpPr>
          <p:cNvPr id="7171" name="Rectangle 3"/>
          <p:cNvSpPr>
            <a:spLocks noGrp="1" noChangeArrowheads="1"/>
          </p:cNvSpPr>
          <p:nvPr>
            <p:ph idx="1"/>
          </p:nvPr>
        </p:nvSpPr>
        <p:spPr>
          <a:xfrm>
            <a:off x="1703389" y="1422400"/>
            <a:ext cx="8785225" cy="4521200"/>
          </a:xfrm>
        </p:spPr>
        <p:txBody>
          <a:bodyPr/>
          <a:lstStyle/>
          <a:p>
            <a:pPr marL="0" indent="0">
              <a:buNone/>
            </a:pPr>
            <a:r>
              <a:rPr lang="en-US" sz="2800" b="0" dirty="0"/>
              <a:t>Acts 2:17 (Joel 2:28-32)</a:t>
            </a:r>
          </a:p>
          <a:p>
            <a:pPr marL="0" indent="0">
              <a:buNone/>
            </a:pPr>
            <a:r>
              <a:rPr lang="en-US" sz="2800" baseline="30000" dirty="0"/>
              <a:t>17</a:t>
            </a:r>
            <a:r>
              <a:rPr lang="en-US" sz="2800" dirty="0"/>
              <a:t> </a:t>
            </a:r>
            <a:r>
              <a:rPr lang="en-US" sz="2800" b="0" dirty="0"/>
              <a:t>And it shall be in the last days, </a:t>
            </a:r>
            <a:r>
              <a:rPr lang="en-US" sz="2800" b="0" dirty="0" err="1"/>
              <a:t>saith</a:t>
            </a:r>
            <a:r>
              <a:rPr lang="en-US" sz="2800" b="0" dirty="0"/>
              <a:t> God, I will pour forth of my Spirit upon all flesh: And your sons and your daughters shall prophesy, And your young men shall see visions, And your old men shall dream dreams:</a:t>
            </a:r>
          </a:p>
          <a:p>
            <a:pPr marL="0" indent="0">
              <a:buNone/>
            </a:pPr>
            <a:r>
              <a:rPr lang="en-US" sz="1400" b="0" dirty="0"/>
              <a:t>.</a:t>
            </a:r>
            <a:endParaRPr lang="en-US" sz="2800" b="0" dirty="0"/>
          </a:p>
          <a:p>
            <a:pPr marL="0" indent="0">
              <a:buNone/>
            </a:pPr>
            <a:r>
              <a:rPr lang="en-US" sz="2800" b="0" dirty="0"/>
              <a:t>Who made the promise?</a:t>
            </a:r>
          </a:p>
          <a:p>
            <a:pPr marL="0" indent="0">
              <a:buNone/>
            </a:pPr>
            <a:r>
              <a:rPr lang="en-US" sz="2800" b="0" dirty="0"/>
              <a:t>What was the promise?</a:t>
            </a:r>
          </a:p>
          <a:p>
            <a:pPr marL="0" indent="0">
              <a:buNone/>
            </a:pPr>
            <a:r>
              <a:rPr lang="en-US" sz="2800" b="0" dirty="0"/>
              <a:t>Who was the promise to?</a:t>
            </a:r>
          </a:p>
          <a:p>
            <a:pPr marL="0" indent="0">
              <a:buNone/>
            </a:pPr>
            <a:endParaRPr lang="en-US" sz="2800" b="0" dirty="0"/>
          </a:p>
        </p:txBody>
      </p:sp>
    </p:spTree>
    <p:extLst>
      <p:ext uri="{BB962C8B-B14F-4D97-AF65-F5344CB8AC3E}">
        <p14:creationId xmlns:p14="http://schemas.microsoft.com/office/powerpoint/2010/main" val="268918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val 1"/>
          <p:cNvSpPr/>
          <p:nvPr/>
        </p:nvSpPr>
        <p:spPr>
          <a:xfrm>
            <a:off x="0" y="3434433"/>
            <a:ext cx="5386788" cy="342356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u="sng" dirty="0">
                <a:solidFill>
                  <a:schemeClr val="tx1"/>
                </a:solidFill>
                <a:latin typeface="Times New Roman" panose="02020603050405020304" pitchFamily="18" charset="0"/>
                <a:cs typeface="Times New Roman" panose="02020603050405020304" pitchFamily="18" charset="0"/>
              </a:rPr>
              <a:t>APOSTLOLIC WITNESSES</a:t>
            </a:r>
          </a:p>
          <a:p>
            <a:pPr algn="ctr"/>
            <a:r>
              <a:rPr lang="en-US" sz="2800" dirty="0">
                <a:solidFill>
                  <a:srgbClr val="FF0000"/>
                </a:solidFill>
                <a:latin typeface="Times New Roman" panose="02020603050405020304" pitchFamily="18" charset="0"/>
                <a:cs typeface="Times New Roman" panose="02020603050405020304" pitchFamily="18" charset="0"/>
              </a:rPr>
              <a:t>Stay in Jerusalem</a:t>
            </a:r>
          </a:p>
          <a:p>
            <a:pPr algn="ctr"/>
            <a:endParaRPr lang="en-US" sz="2800" dirty="0">
              <a:solidFill>
                <a:srgbClr val="FF0000"/>
              </a:solidFill>
              <a:latin typeface="Times New Roman" panose="02020603050405020304" pitchFamily="18" charset="0"/>
              <a:cs typeface="Times New Roman" panose="02020603050405020304" pitchFamily="18" charset="0"/>
            </a:endParaRPr>
          </a:p>
          <a:p>
            <a:pPr algn="ct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u="sng" dirty="0">
                <a:solidFill>
                  <a:srgbClr val="FF0000"/>
                </a:solidFill>
                <a:latin typeface="Times New Roman" panose="02020603050405020304" pitchFamily="18" charset="0"/>
                <a:cs typeface="Times New Roman" panose="02020603050405020304" pitchFamily="18" charset="0"/>
              </a:rPr>
              <a:t>Power from on high</a:t>
            </a:r>
          </a:p>
        </p:txBody>
      </p:sp>
      <p:sp>
        <p:nvSpPr>
          <p:cNvPr id="4" name="Arrow: Curved Down 3"/>
          <p:cNvSpPr/>
          <p:nvPr/>
        </p:nvSpPr>
        <p:spPr>
          <a:xfrm flipH="1">
            <a:off x="3350487" y="4161732"/>
            <a:ext cx="5178055" cy="1936307"/>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Times New Roman" panose="02020603050405020304" pitchFamily="18" charset="0"/>
              <a:cs typeface="Times New Roman" panose="02020603050405020304" pitchFamily="18" charset="0"/>
            </a:endParaRPr>
          </a:p>
          <a:p>
            <a:pPr algn="ctr"/>
            <a:endParaRPr lang="en-US" sz="2400" b="1" dirty="0">
              <a:solidFill>
                <a:schemeClr val="tx1"/>
              </a:solidFill>
              <a:latin typeface="Times New Roman" panose="02020603050405020304" pitchFamily="18" charset="0"/>
              <a:cs typeface="Times New Roman" panose="02020603050405020304" pitchFamily="18" charset="0"/>
            </a:endParaRPr>
          </a:p>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You will receive </a:t>
            </a:r>
            <a:r>
              <a:rPr lang="en-US" sz="2400" b="1" u="sng" dirty="0">
                <a:solidFill>
                  <a:schemeClr val="accent6">
                    <a:lumMod val="50000"/>
                  </a:schemeClr>
                </a:solidFill>
                <a:latin typeface="Times New Roman" panose="02020603050405020304" pitchFamily="18" charset="0"/>
                <a:cs typeface="Times New Roman" panose="02020603050405020304" pitchFamily="18" charset="0"/>
              </a:rPr>
              <a:t>Power</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p>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when the </a:t>
            </a:r>
            <a:r>
              <a:rPr lang="en-US" sz="2400" b="1" u="sng" dirty="0">
                <a:solidFill>
                  <a:schemeClr val="accent6">
                    <a:lumMod val="50000"/>
                  </a:schemeClr>
                </a:solidFill>
                <a:latin typeface="Times New Roman" panose="02020603050405020304" pitchFamily="18" charset="0"/>
                <a:cs typeface="Times New Roman" panose="02020603050405020304" pitchFamily="18" charset="0"/>
              </a:rPr>
              <a:t>Holy Spirit </a:t>
            </a:r>
          </a:p>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is come upon you</a:t>
            </a:r>
          </a:p>
        </p:txBody>
      </p:sp>
      <p:sp>
        <p:nvSpPr>
          <p:cNvPr id="3" name="TextBox 2"/>
          <p:cNvSpPr txBox="1"/>
          <p:nvPr/>
        </p:nvSpPr>
        <p:spPr>
          <a:xfrm>
            <a:off x="0" y="18113"/>
            <a:ext cx="12192000" cy="3046988"/>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defTabSz="274320">
              <a:spcBef>
                <a:spcPts val="1800"/>
              </a:spcBef>
            </a:pPr>
            <a:r>
              <a:rPr lang="en-US" sz="2400" b="1" dirty="0">
                <a:latin typeface="Times New Roman" panose="02020603050405020304" pitchFamily="18" charset="0"/>
                <a:cs typeface="Times New Roman" panose="02020603050405020304" pitchFamily="18" charset="0"/>
              </a:rPr>
              <a:t>Luke 24:46-49 (NASB) </a:t>
            </a:r>
            <a:br>
              <a:rPr lang="en-US" sz="2400" dirty="0">
                <a:latin typeface="Times New Roman" panose="02020603050405020304" pitchFamily="18" charset="0"/>
                <a:cs typeface="Times New Roman" panose="02020603050405020304" pitchFamily="18" charset="0"/>
              </a:rPr>
            </a:br>
            <a:r>
              <a:rPr lang="en-US" sz="2400" baseline="30000" dirty="0">
                <a:latin typeface="Times New Roman" panose="02020603050405020304" pitchFamily="18" charset="0"/>
                <a:cs typeface="Times New Roman" panose="02020603050405020304" pitchFamily="18" charset="0"/>
              </a:rPr>
              <a:t>46 </a:t>
            </a:r>
            <a:r>
              <a:rPr lang="en-US" sz="2400" dirty="0">
                <a:latin typeface="Times New Roman" panose="02020603050405020304" pitchFamily="18" charset="0"/>
                <a:cs typeface="Times New Roman" panose="02020603050405020304" pitchFamily="18" charset="0"/>
              </a:rPr>
              <a:t> and He said to them, "Thus it is written, that the Christ would suffer and rise again from the 	dead the third day, </a:t>
            </a:r>
            <a:br>
              <a:rPr lang="en-US" sz="2400" dirty="0">
                <a:latin typeface="Times New Roman" panose="02020603050405020304" pitchFamily="18" charset="0"/>
                <a:cs typeface="Times New Roman" panose="02020603050405020304" pitchFamily="18" charset="0"/>
              </a:rPr>
            </a:br>
            <a:r>
              <a:rPr lang="en-US" sz="2400" baseline="30000" dirty="0">
                <a:latin typeface="Times New Roman" panose="02020603050405020304" pitchFamily="18" charset="0"/>
                <a:cs typeface="Times New Roman" panose="02020603050405020304" pitchFamily="18" charset="0"/>
              </a:rPr>
              <a:t>47 </a:t>
            </a:r>
            <a:r>
              <a:rPr lang="en-US" sz="2400" dirty="0">
                <a:latin typeface="Times New Roman" panose="02020603050405020304" pitchFamily="18" charset="0"/>
                <a:cs typeface="Times New Roman" panose="02020603050405020304" pitchFamily="18" charset="0"/>
              </a:rPr>
              <a:t> and that repentance for forgiveness of sins would be proclaimed in His name to all the nations, 	beginning from </a:t>
            </a:r>
            <a:r>
              <a:rPr lang="en-US" sz="2400" dirty="0">
                <a:solidFill>
                  <a:srgbClr val="FF0000"/>
                </a:solidFill>
                <a:latin typeface="Times New Roman" panose="02020603050405020304" pitchFamily="18" charset="0"/>
                <a:cs typeface="Times New Roman" panose="02020603050405020304" pitchFamily="18" charset="0"/>
              </a:rPr>
              <a:t>Jerusalem</a:t>
            </a: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baseline="30000" dirty="0">
                <a:latin typeface="Times New Roman" panose="02020603050405020304" pitchFamily="18" charset="0"/>
                <a:cs typeface="Times New Roman" panose="02020603050405020304" pitchFamily="18" charset="0"/>
              </a:rPr>
              <a:t>48 </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"You are witnesses</a:t>
            </a:r>
            <a:r>
              <a:rPr lang="en-US" sz="2400" dirty="0">
                <a:latin typeface="Times New Roman" panose="02020603050405020304" pitchFamily="18" charset="0"/>
                <a:cs typeface="Times New Roman" panose="02020603050405020304" pitchFamily="18" charset="0"/>
              </a:rPr>
              <a:t> of these things. </a:t>
            </a:r>
            <a:br>
              <a:rPr lang="en-US" sz="2400" dirty="0">
                <a:latin typeface="Times New Roman" panose="02020603050405020304" pitchFamily="18" charset="0"/>
                <a:cs typeface="Times New Roman" panose="02020603050405020304" pitchFamily="18" charset="0"/>
              </a:rPr>
            </a:br>
            <a:r>
              <a:rPr lang="en-US" sz="2400" baseline="30000" dirty="0">
                <a:latin typeface="Times New Roman" panose="02020603050405020304" pitchFamily="18" charset="0"/>
                <a:cs typeface="Times New Roman" panose="02020603050405020304" pitchFamily="18" charset="0"/>
              </a:rPr>
              <a:t>49 </a:t>
            </a:r>
            <a:r>
              <a:rPr lang="en-US" sz="2400" dirty="0">
                <a:latin typeface="Times New Roman" panose="02020603050405020304" pitchFamily="18" charset="0"/>
                <a:cs typeface="Times New Roman" panose="02020603050405020304" pitchFamily="18" charset="0"/>
              </a:rPr>
              <a:t> "And behold, I am sending forth </a:t>
            </a:r>
            <a:r>
              <a:rPr lang="en-US" sz="2400" dirty="0">
                <a:solidFill>
                  <a:srgbClr val="FF0000"/>
                </a:solidFill>
                <a:latin typeface="Times New Roman" panose="02020603050405020304" pitchFamily="18" charset="0"/>
                <a:cs typeface="Times New Roman" panose="02020603050405020304" pitchFamily="18" charset="0"/>
              </a:rPr>
              <a:t>the promise of My Father </a:t>
            </a:r>
            <a:r>
              <a:rPr lang="en-US" sz="2400" dirty="0">
                <a:latin typeface="Times New Roman" panose="02020603050405020304" pitchFamily="18" charset="0"/>
                <a:cs typeface="Times New Roman" panose="02020603050405020304" pitchFamily="18" charset="0"/>
              </a:rPr>
              <a:t>upon you; but you are to </a:t>
            </a:r>
            <a:r>
              <a:rPr lang="en-US" sz="2400" dirty="0">
                <a:solidFill>
                  <a:srgbClr val="FF0000"/>
                </a:solidFill>
                <a:latin typeface="Times New Roman" panose="02020603050405020304" pitchFamily="18" charset="0"/>
                <a:cs typeface="Times New Roman" panose="02020603050405020304" pitchFamily="18" charset="0"/>
              </a:rPr>
              <a:t>stay in the 	city until you are clothed with power from on high.</a:t>
            </a:r>
            <a:r>
              <a:rPr lang="en-US" sz="24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0" y="0"/>
            <a:ext cx="12192000" cy="3416320"/>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defTabSz="274320">
              <a:spcBef>
                <a:spcPts val="1800"/>
              </a:spcBef>
            </a:pPr>
            <a:r>
              <a:rPr lang="en-US" sz="2400" b="1" dirty="0"/>
              <a:t>Acts 1:4-5 (NASB) </a:t>
            </a:r>
            <a:br>
              <a:rPr lang="en-US" sz="2400" dirty="0"/>
            </a:br>
            <a:r>
              <a:rPr lang="en-US" sz="2400" baseline="30000" dirty="0"/>
              <a:t>4 </a:t>
            </a:r>
            <a:r>
              <a:rPr lang="en-US" sz="2400" dirty="0"/>
              <a:t> Gathering them together, </a:t>
            </a:r>
            <a:r>
              <a:rPr lang="en-US" sz="2400" dirty="0">
                <a:solidFill>
                  <a:srgbClr val="FF0000"/>
                </a:solidFill>
              </a:rPr>
              <a:t>He commanded them not to leave Jerusalem</a:t>
            </a:r>
            <a:r>
              <a:rPr lang="en-US" sz="2400" dirty="0"/>
              <a:t>, but to wait for what 	the </a:t>
            </a:r>
            <a:r>
              <a:rPr lang="en-US" sz="2400" dirty="0">
                <a:solidFill>
                  <a:srgbClr val="FF0000"/>
                </a:solidFill>
              </a:rPr>
              <a:t>Father had promised</a:t>
            </a:r>
            <a:r>
              <a:rPr lang="en-US" sz="2400" dirty="0"/>
              <a:t>, "Which," </a:t>
            </a:r>
            <a:r>
              <a:rPr lang="en-US" sz="2400" i="1" dirty="0"/>
              <a:t>He said,</a:t>
            </a:r>
            <a:r>
              <a:rPr lang="en-US" sz="2400" dirty="0"/>
              <a:t> </a:t>
            </a:r>
            <a:r>
              <a:rPr lang="en-US" sz="2400" dirty="0">
                <a:solidFill>
                  <a:srgbClr val="FF0000"/>
                </a:solidFill>
              </a:rPr>
              <a:t>"you heard of from Me</a:t>
            </a:r>
            <a:r>
              <a:rPr lang="en-US" sz="2400" dirty="0"/>
              <a:t>; </a:t>
            </a:r>
            <a:br>
              <a:rPr lang="en-US" sz="2400" dirty="0"/>
            </a:br>
            <a:r>
              <a:rPr lang="en-US" sz="2400" baseline="30000" dirty="0"/>
              <a:t>5 </a:t>
            </a:r>
            <a:r>
              <a:rPr lang="en-US" sz="2400" dirty="0"/>
              <a:t> for John baptized with water, but you will be baptized with the Holy Spirit not many days from 	now." </a:t>
            </a:r>
            <a:br>
              <a:rPr lang="en-US" sz="2400" dirty="0"/>
            </a:br>
            <a:r>
              <a:rPr lang="en-US" sz="2400" b="1" dirty="0"/>
              <a:t>Acts 1:8 (NASB) </a:t>
            </a:r>
            <a:br>
              <a:rPr lang="en-US" sz="2400" dirty="0"/>
            </a:br>
            <a:r>
              <a:rPr lang="en-US" sz="2400" baseline="30000" dirty="0"/>
              <a:t>8 </a:t>
            </a:r>
            <a:r>
              <a:rPr lang="en-US" sz="2400" dirty="0"/>
              <a:t> but </a:t>
            </a:r>
            <a:r>
              <a:rPr lang="en-US" sz="2400" dirty="0">
                <a:solidFill>
                  <a:srgbClr val="FF0000"/>
                </a:solidFill>
              </a:rPr>
              <a:t>you will receive power when the Holy Spirit has come upon you</a:t>
            </a:r>
            <a:r>
              <a:rPr lang="en-US" sz="2400" dirty="0"/>
              <a:t>; and </a:t>
            </a:r>
            <a:r>
              <a:rPr lang="en-US" sz="2400" dirty="0">
                <a:solidFill>
                  <a:srgbClr val="FF0000"/>
                </a:solidFill>
              </a:rPr>
              <a:t>you shall be My 	witnesses </a:t>
            </a:r>
            <a:r>
              <a:rPr lang="en-US" sz="2400" dirty="0"/>
              <a:t>both in Jerusalem, and in all Judea and Samaria, and even to the remotest part of 	the earth." </a:t>
            </a:r>
          </a:p>
        </p:txBody>
      </p:sp>
      <p:sp>
        <p:nvSpPr>
          <p:cNvPr id="6" name="TextBox 5"/>
          <p:cNvSpPr txBox="1"/>
          <p:nvPr/>
        </p:nvSpPr>
        <p:spPr>
          <a:xfrm>
            <a:off x="0" y="0"/>
            <a:ext cx="12192000" cy="1569660"/>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defTabSz="274320"/>
            <a:r>
              <a:rPr lang="en-US" sz="2400" b="1" dirty="0"/>
              <a:t>John 15:26-27 (ASV) </a:t>
            </a:r>
            <a:br>
              <a:rPr lang="en-US" sz="2400" dirty="0"/>
            </a:br>
            <a:r>
              <a:rPr lang="en-US" sz="2400" baseline="30000" dirty="0"/>
              <a:t>26 </a:t>
            </a:r>
            <a:r>
              <a:rPr lang="en-US" sz="2400" dirty="0"/>
              <a:t> But when the </a:t>
            </a:r>
            <a:r>
              <a:rPr lang="en-US" sz="2400" dirty="0">
                <a:solidFill>
                  <a:srgbClr val="FF0000"/>
                </a:solidFill>
              </a:rPr>
              <a:t>Comforter</a:t>
            </a:r>
            <a:r>
              <a:rPr lang="en-US" sz="2400" dirty="0"/>
              <a:t> is come, whom I will send unto you from the Father, </a:t>
            </a:r>
            <a:r>
              <a:rPr lang="en-US" sz="2400" i="1" dirty="0"/>
              <a:t>even</a:t>
            </a:r>
            <a:r>
              <a:rPr lang="en-US" sz="2400" dirty="0"/>
              <a:t> the </a:t>
            </a:r>
            <a:r>
              <a:rPr lang="en-US" sz="2400" dirty="0">
                <a:solidFill>
                  <a:srgbClr val="FF0000"/>
                </a:solidFill>
              </a:rPr>
              <a:t>Spirit of 	truth</a:t>
            </a:r>
            <a:r>
              <a:rPr lang="en-US" sz="2400" dirty="0"/>
              <a:t>, which </a:t>
            </a:r>
            <a:r>
              <a:rPr lang="en-US" sz="2400" dirty="0" err="1"/>
              <a:t>proceedeth</a:t>
            </a:r>
            <a:r>
              <a:rPr lang="en-US" sz="2400" dirty="0"/>
              <a:t> from the Father, </a:t>
            </a:r>
            <a:r>
              <a:rPr lang="en-US" sz="2400" u="sng" dirty="0">
                <a:solidFill>
                  <a:srgbClr val="FF0000"/>
                </a:solidFill>
              </a:rPr>
              <a:t>he shall bear witness of me</a:t>
            </a:r>
            <a:r>
              <a:rPr lang="en-US" sz="2400" dirty="0">
                <a:solidFill>
                  <a:srgbClr val="FF0000"/>
                </a:solidFill>
              </a:rPr>
              <a:t>:</a:t>
            </a:r>
            <a:r>
              <a:rPr lang="en-US" sz="2400" u="sng" dirty="0">
                <a:solidFill>
                  <a:srgbClr val="FF0000"/>
                </a:solidFill>
              </a:rPr>
              <a:t> </a:t>
            </a:r>
            <a:br>
              <a:rPr lang="en-US" sz="2400" dirty="0"/>
            </a:br>
            <a:r>
              <a:rPr lang="en-US" sz="2400" baseline="30000" dirty="0"/>
              <a:t>27 </a:t>
            </a:r>
            <a:r>
              <a:rPr lang="en-US" sz="2400" dirty="0"/>
              <a:t> and </a:t>
            </a:r>
            <a:r>
              <a:rPr lang="en-US" sz="2400" u="sng" dirty="0">
                <a:solidFill>
                  <a:srgbClr val="FF0000"/>
                </a:solidFill>
              </a:rPr>
              <a:t>ye also bear witness</a:t>
            </a:r>
            <a:r>
              <a:rPr lang="en-US" sz="2400" dirty="0">
                <a:solidFill>
                  <a:srgbClr val="FF0000"/>
                </a:solidFill>
              </a:rPr>
              <a:t>, because ye have been with me from the beginning. </a:t>
            </a:r>
          </a:p>
        </p:txBody>
      </p:sp>
      <p:cxnSp>
        <p:nvCxnSpPr>
          <p:cNvPr id="8" name="Straight Arrow Connector 7"/>
          <p:cNvCxnSpPr/>
          <p:nvPr/>
        </p:nvCxnSpPr>
        <p:spPr>
          <a:xfrm flipH="1">
            <a:off x="3262745" y="1084521"/>
            <a:ext cx="2833255" cy="50980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105247" y="1456660"/>
            <a:ext cx="435934" cy="232853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6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2" presetClass="entr" presetSubtype="3"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1+#ppt_w/2"/>
                                          </p:val>
                                        </p:tav>
                                        <p:tav tm="100000">
                                          <p:val>
                                            <p:strVal val="#ppt_x"/>
                                          </p:val>
                                        </p:tav>
                                      </p:tavLst>
                                    </p:anim>
                                    <p:anim calcmode="lin" valueType="num">
                                      <p:cBhvr additive="base">
                                        <p:cTn id="3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ppt_x"/>
                                          </p:val>
                                        </p:tav>
                                        <p:tav tm="100000">
                                          <p:val>
                                            <p:strVal val="#ppt_x"/>
                                          </p:val>
                                        </p:tav>
                                      </p:tavLst>
                                    </p:anim>
                                    <p:anim calcmode="lin" valueType="num">
                                      <p:cBhvr additive="base">
                                        <p:cTn id="5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ppt_x"/>
                                          </p:val>
                                        </p:tav>
                                        <p:tav tm="100000">
                                          <p:val>
                                            <p:strVal val="#ppt_x"/>
                                          </p:val>
                                        </p:tav>
                                      </p:tavLst>
                                    </p:anim>
                                    <p:anim calcmode="lin" valueType="num">
                                      <p:cBhvr additive="base">
                                        <p:cTn id="6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5" grpId="0" animBg="1"/>
      <p:bldP spid="5" grpId="1" animBg="1"/>
      <p:bldP spid="6" grpId="0" animBg="1"/>
      <p:bldP spid="6"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1" y="36513"/>
            <a:ext cx="8207375" cy="692150"/>
          </a:xfrm>
        </p:spPr>
        <p:txBody>
          <a:bodyPr/>
          <a:lstStyle/>
          <a:p>
            <a:pPr algn="ctr" eaLnBrk="1" hangingPunct="1"/>
            <a:r>
              <a:rPr lang="en-US" dirty="0">
                <a:solidFill>
                  <a:srgbClr val="FFC000"/>
                </a:solidFill>
              </a:rPr>
              <a:t>Review Up to Acts 2:23</a:t>
            </a:r>
            <a:endParaRPr lang="en-US" sz="3600" dirty="0">
              <a:solidFill>
                <a:srgbClr val="FFC000"/>
              </a:solidFill>
            </a:endParaRPr>
          </a:p>
        </p:txBody>
      </p:sp>
      <p:sp>
        <p:nvSpPr>
          <p:cNvPr id="7171" name="Rectangle 3"/>
          <p:cNvSpPr>
            <a:spLocks noGrp="1" noChangeArrowheads="1"/>
          </p:cNvSpPr>
          <p:nvPr>
            <p:ph idx="1"/>
          </p:nvPr>
        </p:nvSpPr>
        <p:spPr>
          <a:xfrm>
            <a:off x="1703389" y="889000"/>
            <a:ext cx="8785225" cy="4521200"/>
          </a:xfrm>
        </p:spPr>
        <p:txBody>
          <a:bodyPr/>
          <a:lstStyle/>
          <a:p>
            <a:pPr>
              <a:buFont typeface="Arial" pitchFamily="34" charset="0"/>
              <a:buChar char="•"/>
            </a:pPr>
            <a:r>
              <a:rPr lang="en-US" sz="2800" b="0" dirty="0"/>
              <a:t>Jesus Meeting with Apostles</a:t>
            </a:r>
          </a:p>
          <a:p>
            <a:pPr>
              <a:buFont typeface="Arial" pitchFamily="34" charset="0"/>
              <a:buChar char="•"/>
            </a:pPr>
            <a:r>
              <a:rPr lang="en-US" sz="2800" b="0" dirty="0"/>
              <a:t>God’s promise to them (Holy Spirit)</a:t>
            </a:r>
          </a:p>
          <a:p>
            <a:pPr>
              <a:buFont typeface="Arial" pitchFamily="34" charset="0"/>
              <a:buChar char="•"/>
            </a:pPr>
            <a:r>
              <a:rPr lang="en-US" sz="2800" b="0" dirty="0"/>
              <a:t>Their question to Jesus (Kingdom)</a:t>
            </a:r>
          </a:p>
          <a:p>
            <a:pPr>
              <a:buFont typeface="Arial" pitchFamily="34" charset="0"/>
              <a:buChar char="•"/>
            </a:pPr>
            <a:r>
              <a:rPr lang="en-US" sz="2800" b="0" dirty="0"/>
              <a:t>Return to Jerusalem; appointing of Matthias</a:t>
            </a:r>
          </a:p>
          <a:p>
            <a:pPr>
              <a:buFont typeface="Arial" pitchFamily="34" charset="0"/>
              <a:buChar char="•"/>
            </a:pPr>
            <a:r>
              <a:rPr lang="en-US" sz="2800" b="0" dirty="0"/>
              <a:t>Apostles baptism in the Holy Spirit</a:t>
            </a:r>
          </a:p>
          <a:p>
            <a:pPr lvl="1">
              <a:buFont typeface="Arial" pitchFamily="34" charset="0"/>
              <a:buChar char="•"/>
            </a:pPr>
            <a:r>
              <a:rPr lang="en-US" sz="2400" dirty="0"/>
              <a:t>Miracles tongues like fire; noise like wind</a:t>
            </a:r>
          </a:p>
          <a:p>
            <a:pPr lvl="1">
              <a:buFont typeface="Arial" pitchFamily="34" charset="0"/>
              <a:buChar char="•"/>
            </a:pPr>
            <a:r>
              <a:rPr lang="en-US" sz="2400" dirty="0"/>
              <a:t>Apostles “speaking in tongues” (clearly defined)</a:t>
            </a:r>
          </a:p>
          <a:p>
            <a:pPr>
              <a:buFont typeface="Arial" pitchFamily="34" charset="0"/>
              <a:buChar char="•"/>
            </a:pPr>
            <a:r>
              <a:rPr lang="en-US" sz="2800" b="0" dirty="0"/>
              <a:t>Peter quotes Joel to explain these events</a:t>
            </a:r>
          </a:p>
          <a:p>
            <a:pPr>
              <a:buFont typeface="Arial" pitchFamily="34" charset="0"/>
              <a:buChar char="•"/>
            </a:pPr>
            <a:r>
              <a:rPr lang="en-US" sz="2800" b="0" dirty="0"/>
              <a:t>Peter’s bold condemnation of the listeners</a:t>
            </a:r>
          </a:p>
          <a:p>
            <a:pPr>
              <a:buFont typeface="Arial" pitchFamily="34" charset="0"/>
              <a:buChar char="•"/>
            </a:pPr>
            <a:r>
              <a:rPr lang="en-US" sz="2800" b="0" dirty="0"/>
              <a:t>We will start at verse 24</a:t>
            </a:r>
          </a:p>
          <a:p>
            <a:pPr marL="0" indent="0">
              <a:buNone/>
            </a:pPr>
            <a:endParaRPr lang="en-US" sz="2800" b="0" dirty="0"/>
          </a:p>
        </p:txBody>
      </p:sp>
    </p:spTree>
    <p:extLst>
      <p:ext uri="{BB962C8B-B14F-4D97-AF65-F5344CB8AC3E}">
        <p14:creationId xmlns:p14="http://schemas.microsoft.com/office/powerpoint/2010/main" val="372278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676401" y="36513"/>
            <a:ext cx="8847138" cy="692150"/>
          </a:xfrm>
        </p:spPr>
        <p:txBody>
          <a:bodyPr/>
          <a:lstStyle/>
          <a:p>
            <a:pPr algn="ctr" eaLnBrk="1" hangingPunct="1"/>
            <a:r>
              <a:rPr lang="en-US" dirty="0"/>
              <a:t>Acts 2:25-31   Proof of Verse 24</a:t>
            </a:r>
            <a:endParaRPr lang="en-US" sz="3600" dirty="0"/>
          </a:p>
        </p:txBody>
      </p:sp>
      <p:sp>
        <p:nvSpPr>
          <p:cNvPr id="7171" name="Rectangle 3"/>
          <p:cNvSpPr>
            <a:spLocks noGrp="1" noChangeArrowheads="1"/>
          </p:cNvSpPr>
          <p:nvPr>
            <p:ph idx="1"/>
          </p:nvPr>
        </p:nvSpPr>
        <p:spPr>
          <a:xfrm>
            <a:off x="1703389" y="889000"/>
            <a:ext cx="8785225" cy="4521200"/>
          </a:xfrm>
        </p:spPr>
        <p:txBody>
          <a:bodyPr/>
          <a:lstStyle/>
          <a:p>
            <a:pPr eaLnBrk="1" hangingPunct="1">
              <a:buFont typeface="Arial" pitchFamily="34" charset="0"/>
              <a:buChar char="•"/>
              <a:defRPr/>
            </a:pPr>
            <a:r>
              <a:rPr lang="en-US" sz="2800" dirty="0">
                <a:ea typeface="Gulim" pitchFamily="34" charset="-127"/>
              </a:rPr>
              <a:t>How would Peter prove vs. 24? (25-31)</a:t>
            </a:r>
          </a:p>
          <a:p>
            <a:pPr lvl="1" eaLnBrk="1" hangingPunct="1">
              <a:buFont typeface="Arial" pitchFamily="34" charset="0"/>
              <a:buChar char="•"/>
              <a:defRPr/>
            </a:pPr>
            <a:r>
              <a:rPr lang="en-US" sz="2600" dirty="0">
                <a:ea typeface="Gulim" pitchFamily="34" charset="-127"/>
              </a:rPr>
              <a:t>Why not just perform a miracle?</a:t>
            </a:r>
          </a:p>
          <a:p>
            <a:pPr lvl="1" eaLnBrk="1" hangingPunct="1">
              <a:buFont typeface="Arial" pitchFamily="34" charset="0"/>
              <a:buChar char="•"/>
              <a:defRPr/>
            </a:pPr>
            <a:r>
              <a:rPr lang="en-US" sz="2600" dirty="0">
                <a:ea typeface="Gulim" pitchFamily="34" charset="-127"/>
              </a:rPr>
              <a:t>Inspired use of scripture – example for us</a:t>
            </a:r>
          </a:p>
          <a:p>
            <a:pPr lvl="1" eaLnBrk="1" hangingPunct="1">
              <a:buFont typeface="Arial" pitchFamily="34" charset="0"/>
              <a:buChar char="•"/>
              <a:defRPr/>
            </a:pPr>
            <a:r>
              <a:rPr lang="en-US" sz="2600" dirty="0">
                <a:ea typeface="Gulim" pitchFamily="34" charset="-127"/>
              </a:rPr>
              <a:t>What made it “impossible?” (Ps. 16:8-11)</a:t>
            </a:r>
          </a:p>
          <a:p>
            <a:pPr eaLnBrk="1" hangingPunct="1">
              <a:buFont typeface="Arial" pitchFamily="34" charset="0"/>
              <a:buChar char="•"/>
              <a:defRPr/>
            </a:pPr>
            <a:r>
              <a:rPr lang="en-US" sz="2800" dirty="0">
                <a:ea typeface="Gulim" pitchFamily="34" charset="-127"/>
              </a:rPr>
              <a:t>What is the key verse in argument? </a:t>
            </a:r>
            <a:r>
              <a:rPr lang="en-US" sz="2400" dirty="0">
                <a:ea typeface="Gulim" pitchFamily="34" charset="-127"/>
              </a:rPr>
              <a:t>(27)</a:t>
            </a:r>
            <a:endParaRPr lang="en-US" sz="2800" dirty="0"/>
          </a:p>
          <a:p>
            <a:pPr marL="0" indent="0" eaLnBrk="1" hangingPunct="1">
              <a:buNone/>
              <a:defRPr/>
            </a:pPr>
            <a:r>
              <a:rPr lang="en-US" sz="2800" b="0" dirty="0"/>
              <a:t>Acts 2:27 (from Psalms 16:10):</a:t>
            </a:r>
          </a:p>
          <a:p>
            <a:pPr marL="0" indent="0" eaLnBrk="1" hangingPunct="1">
              <a:buNone/>
              <a:defRPr/>
            </a:pPr>
            <a:r>
              <a:rPr lang="en-US" sz="2400" dirty="0"/>
              <a:t>“For You will not leave my soul in Hades, Nor will You allow Your Holy One to see corruption.“</a:t>
            </a:r>
          </a:p>
          <a:p>
            <a:pPr marL="0" indent="0" eaLnBrk="1" hangingPunct="1">
              <a:buNone/>
              <a:defRPr/>
            </a:pPr>
            <a:endParaRPr lang="en-US" sz="2400" dirty="0"/>
          </a:p>
          <a:p>
            <a:pPr lvl="0" eaLnBrk="1" hangingPunct="1">
              <a:buFont typeface="Arial" pitchFamily="34" charset="0"/>
              <a:buChar char="•"/>
              <a:defRPr/>
            </a:pPr>
            <a:r>
              <a:rPr lang="en-US" sz="2800" dirty="0">
                <a:solidFill>
                  <a:srgbClr val="FFFFFF"/>
                </a:solidFill>
                <a:ea typeface="Gulim" pitchFamily="34" charset="-127"/>
              </a:rPr>
              <a:t>Why can’t </a:t>
            </a:r>
            <a:r>
              <a:rPr lang="en-US" sz="2800" dirty="0" err="1">
                <a:solidFill>
                  <a:srgbClr val="FFFFFF"/>
                </a:solidFill>
                <a:ea typeface="Gulim" pitchFamily="34" charset="-127"/>
              </a:rPr>
              <a:t>vs</a:t>
            </a:r>
            <a:r>
              <a:rPr lang="en-US" sz="2800" dirty="0">
                <a:solidFill>
                  <a:srgbClr val="FFFFFF"/>
                </a:solidFill>
                <a:ea typeface="Gulim" pitchFamily="34" charset="-127"/>
              </a:rPr>
              <a:t> 27 refer to David (29)?</a:t>
            </a:r>
          </a:p>
          <a:p>
            <a:pPr marL="0" indent="0" eaLnBrk="1" hangingPunct="1">
              <a:buNone/>
              <a:defRPr/>
            </a:pPr>
            <a:r>
              <a:rPr lang="en-US" sz="1400" dirty="0">
                <a:solidFill>
                  <a:srgbClr val="FFFFFF"/>
                </a:solidFill>
                <a:ea typeface="Gulim" pitchFamily="34" charset="-127"/>
              </a:rPr>
              <a:t>.</a:t>
            </a:r>
            <a:endParaRPr lang="en-US" sz="2800" dirty="0">
              <a:solidFill>
                <a:srgbClr val="FFFFFF"/>
              </a:solidFill>
              <a:ea typeface="Gulim" pitchFamily="34" charset="-127"/>
            </a:endParaRPr>
          </a:p>
          <a:p>
            <a:pPr marL="0" indent="0" eaLnBrk="1" hangingPunct="1">
              <a:buNone/>
              <a:defRPr/>
            </a:pPr>
            <a:r>
              <a:rPr lang="en-US" sz="2400" dirty="0"/>
              <a:t>Conclusion: all of Ps. 16:8-11 are words of Christ</a:t>
            </a:r>
            <a:endParaRPr lang="en-US" sz="1800" dirty="0"/>
          </a:p>
          <a:p>
            <a:pPr marL="0" indent="0" eaLnBrk="1" hangingPunct="1">
              <a:buNone/>
              <a:defRPr/>
            </a:pPr>
            <a:endParaRPr lang="en-US" b="0" dirty="0"/>
          </a:p>
          <a:p>
            <a:pPr marL="0" indent="0" eaLnBrk="1" hangingPunct="1">
              <a:buNone/>
              <a:defRPr/>
            </a:pPr>
            <a:endParaRPr lang="en-US" sz="2800" b="0" dirty="0"/>
          </a:p>
        </p:txBody>
      </p:sp>
    </p:spTree>
    <p:extLst>
      <p:ext uri="{BB962C8B-B14F-4D97-AF65-F5344CB8AC3E}">
        <p14:creationId xmlns:p14="http://schemas.microsoft.com/office/powerpoint/2010/main" val="326883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fade">
                                      <p:cBhvr>
                                        <p:cTn id="17" dur="500"/>
                                        <p:tgtEl>
                                          <p:spTgt spid="7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fade">
                                      <p:cBhvr>
                                        <p:cTn id="22" dur="500"/>
                                        <p:tgtEl>
                                          <p:spTgt spid="717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1" y="36513"/>
            <a:ext cx="8207375" cy="692150"/>
          </a:xfrm>
        </p:spPr>
        <p:txBody>
          <a:bodyPr/>
          <a:lstStyle/>
          <a:p>
            <a:pPr algn="ctr" eaLnBrk="1" hangingPunct="1"/>
            <a:r>
              <a:rPr lang="en-US" dirty="0"/>
              <a:t>Ps. 16:8-11 (Acts 2:25-28) </a:t>
            </a:r>
            <a:endParaRPr lang="en-US" sz="3600" dirty="0"/>
          </a:p>
        </p:txBody>
      </p:sp>
      <p:sp>
        <p:nvSpPr>
          <p:cNvPr id="7171" name="Rectangle 3"/>
          <p:cNvSpPr>
            <a:spLocks noGrp="1" noChangeArrowheads="1"/>
          </p:cNvSpPr>
          <p:nvPr>
            <p:ph idx="1"/>
          </p:nvPr>
        </p:nvSpPr>
        <p:spPr>
          <a:xfrm>
            <a:off x="1703389" y="889000"/>
            <a:ext cx="8785225" cy="4521200"/>
          </a:xfrm>
        </p:spPr>
        <p:txBody>
          <a:bodyPr/>
          <a:lstStyle/>
          <a:p>
            <a:pPr marL="0" indent="0">
              <a:buNone/>
            </a:pPr>
            <a:r>
              <a:rPr lang="en-US" sz="2800" b="0" dirty="0"/>
              <a:t>For David </a:t>
            </a:r>
            <a:r>
              <a:rPr lang="en-US" sz="2800" b="0" dirty="0" err="1"/>
              <a:t>saith</a:t>
            </a:r>
            <a:r>
              <a:rPr lang="en-US" sz="2800" b="0" dirty="0"/>
              <a:t> concerning him, I have set the </a:t>
            </a:r>
            <a:r>
              <a:rPr lang="en-US" sz="2800" dirty="0">
                <a:solidFill>
                  <a:srgbClr val="FFC000"/>
                </a:solidFill>
              </a:rPr>
              <a:t>LORD</a:t>
            </a:r>
            <a:r>
              <a:rPr lang="en-US" sz="2800" b="0" dirty="0"/>
              <a:t> always before me; For he is on my right hand, that I should not be moved:</a:t>
            </a:r>
          </a:p>
          <a:p>
            <a:pPr marL="0" indent="0">
              <a:buNone/>
            </a:pPr>
            <a:r>
              <a:rPr lang="en-US" sz="2800" b="0" dirty="0"/>
              <a:t>Therefore my heart was glad, and my tongue rejoiced; Moreover my flesh also shall dwell in hope:</a:t>
            </a:r>
          </a:p>
          <a:p>
            <a:pPr marL="0" indent="0">
              <a:buNone/>
            </a:pPr>
            <a:r>
              <a:rPr lang="en-US" sz="2800" b="0" dirty="0"/>
              <a:t>Because </a:t>
            </a:r>
            <a:r>
              <a:rPr lang="en-US" sz="2800" b="0" dirty="0">
                <a:solidFill>
                  <a:srgbClr val="FFFF00"/>
                </a:solidFill>
              </a:rPr>
              <a:t>thou</a:t>
            </a:r>
            <a:r>
              <a:rPr lang="en-US" sz="2800" b="0" dirty="0"/>
              <a:t> wilt not leave my soul unto Hades, Neither wilt </a:t>
            </a:r>
            <a:r>
              <a:rPr lang="en-US" sz="2800" b="0" dirty="0">
                <a:solidFill>
                  <a:srgbClr val="FFFF00"/>
                </a:solidFill>
              </a:rPr>
              <a:t>thou</a:t>
            </a:r>
            <a:r>
              <a:rPr lang="en-US" sz="2800" b="0" dirty="0"/>
              <a:t> give thy Holy One to see corruption.</a:t>
            </a:r>
          </a:p>
          <a:p>
            <a:pPr marL="0" indent="0">
              <a:buNone/>
            </a:pPr>
            <a:r>
              <a:rPr lang="en-US" sz="2800" b="0" dirty="0">
                <a:solidFill>
                  <a:srgbClr val="FFFF00"/>
                </a:solidFill>
              </a:rPr>
              <a:t>Thou</a:t>
            </a:r>
            <a:r>
              <a:rPr lang="en-US" sz="2800" b="0" dirty="0"/>
              <a:t> </a:t>
            </a:r>
            <a:r>
              <a:rPr lang="en-US" sz="2800" b="0" dirty="0" err="1"/>
              <a:t>madest</a:t>
            </a:r>
            <a:r>
              <a:rPr lang="en-US" sz="2800" b="0" dirty="0"/>
              <a:t> known unto me the ways of life; </a:t>
            </a:r>
            <a:r>
              <a:rPr lang="en-US" sz="2800" b="0" dirty="0">
                <a:solidFill>
                  <a:srgbClr val="FFFF00"/>
                </a:solidFill>
              </a:rPr>
              <a:t>Thou</a:t>
            </a:r>
            <a:r>
              <a:rPr lang="en-US" sz="2800" b="0" dirty="0"/>
              <a:t> shalt make me full of gladness with thy countenance.</a:t>
            </a:r>
          </a:p>
        </p:txBody>
      </p:sp>
    </p:spTree>
    <p:extLst>
      <p:ext uri="{BB962C8B-B14F-4D97-AF65-F5344CB8AC3E}">
        <p14:creationId xmlns:p14="http://schemas.microsoft.com/office/powerpoint/2010/main" val="18404023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316164" y="36513"/>
            <a:ext cx="8207375" cy="692150"/>
          </a:xfrm>
        </p:spPr>
        <p:txBody>
          <a:bodyPr/>
          <a:lstStyle/>
          <a:p>
            <a:pPr algn="ctr" eaLnBrk="1" hangingPunct="1"/>
            <a:r>
              <a:rPr lang="en-US" dirty="0"/>
              <a:t>Acts 2:30-31  David’s Throne</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What had God sworn to David (30)?</a:t>
            </a:r>
          </a:p>
          <a:p>
            <a:pPr eaLnBrk="1" hangingPunct="1">
              <a:buFont typeface="Arial" pitchFamily="34" charset="0"/>
              <a:buChar char="•"/>
              <a:defRPr/>
            </a:pPr>
            <a:r>
              <a:rPr lang="en-US" sz="2800" dirty="0">
                <a:ea typeface="Gulim" pitchFamily="34" charset="-127"/>
              </a:rPr>
              <a:t>What did David foresee (31)?</a:t>
            </a:r>
          </a:p>
          <a:p>
            <a:pPr lvl="1" eaLnBrk="1" hangingPunct="1">
              <a:buFont typeface="Arial" pitchFamily="34" charset="0"/>
              <a:buChar char="•"/>
              <a:defRPr/>
            </a:pPr>
            <a:r>
              <a:rPr lang="en-US" sz="2600" dirty="0">
                <a:ea typeface="Gulim" pitchFamily="34" charset="-127"/>
              </a:rPr>
              <a:t>Christ sitting upon David’s throne (30) [</a:t>
            </a:r>
            <a:r>
              <a:rPr lang="en-US" sz="2600" i="1" dirty="0">
                <a:ea typeface="Gulim" pitchFamily="34" charset="-127"/>
              </a:rPr>
              <a:t>this</a:t>
            </a:r>
            <a:r>
              <a:rPr lang="en-US" sz="2600" dirty="0">
                <a:ea typeface="Gulim" pitchFamily="34" charset="-127"/>
              </a:rPr>
              <a:t>]</a:t>
            </a:r>
          </a:p>
          <a:p>
            <a:pPr lvl="1" eaLnBrk="1" hangingPunct="1">
              <a:buFont typeface="Arial" pitchFamily="34" charset="0"/>
              <a:buChar char="•"/>
              <a:defRPr/>
            </a:pPr>
            <a:r>
              <a:rPr lang="en-US" sz="2600" dirty="0">
                <a:ea typeface="Gulim" pitchFamily="34" charset="-127"/>
              </a:rPr>
              <a:t>The resurrection of Christ (31)   </a:t>
            </a:r>
          </a:p>
          <a:p>
            <a:pPr lvl="2" eaLnBrk="1" hangingPunct="1">
              <a:buFont typeface="Arial" pitchFamily="34" charset="0"/>
              <a:buChar char="•"/>
              <a:defRPr/>
            </a:pPr>
            <a:r>
              <a:rPr lang="en-US" sz="2400" dirty="0">
                <a:ea typeface="Gulim" pitchFamily="34" charset="-127"/>
              </a:rPr>
              <a:t>Jesus’ soul was not left in Hades (31)</a:t>
            </a:r>
          </a:p>
          <a:p>
            <a:pPr lvl="2" eaLnBrk="1" hangingPunct="1">
              <a:buFont typeface="Arial" pitchFamily="34" charset="0"/>
              <a:buChar char="•"/>
              <a:defRPr/>
            </a:pPr>
            <a:r>
              <a:rPr lang="en-US" sz="2400" dirty="0">
                <a:ea typeface="Gulim" pitchFamily="34" charset="-127"/>
              </a:rPr>
              <a:t>Jesus’ flesh did not see corruption (31)</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Since Christ is on David’s throne …</a:t>
            </a:r>
          </a:p>
          <a:p>
            <a:pPr lvl="1" eaLnBrk="1" hangingPunct="1">
              <a:buFont typeface="Arial" pitchFamily="34" charset="0"/>
              <a:buChar char="•"/>
              <a:defRPr/>
            </a:pPr>
            <a:r>
              <a:rPr lang="en-US" sz="2600" dirty="0">
                <a:ea typeface="Gulim" pitchFamily="34" charset="-127"/>
              </a:rPr>
              <a:t>What does this say about the kingdom?</a:t>
            </a:r>
          </a:p>
          <a:p>
            <a:pPr lvl="1" eaLnBrk="1" hangingPunct="1">
              <a:buFont typeface="Arial" pitchFamily="34" charset="0"/>
              <a:buChar char="•"/>
              <a:defRPr/>
            </a:pPr>
            <a:r>
              <a:rPr lang="en-US" sz="2600" dirty="0">
                <a:ea typeface="Gulim" pitchFamily="34" charset="-127"/>
              </a:rPr>
              <a:t>Was the kingdom still “at hand?”</a:t>
            </a:r>
            <a:endParaRPr lang="en-US" sz="2600" dirty="0"/>
          </a:p>
          <a:p>
            <a:pPr lvl="1" eaLnBrk="1" hangingPunct="1">
              <a:buFont typeface="Arial" pitchFamily="34" charset="0"/>
              <a:buChar char="•"/>
              <a:defRPr/>
            </a:pPr>
            <a:r>
              <a:rPr lang="en-US" sz="2600" dirty="0"/>
              <a:t>Was the kingdom (of …) restored? </a:t>
            </a:r>
          </a:p>
          <a:p>
            <a:pPr lvl="1" eaLnBrk="1" hangingPunct="1">
              <a:buFont typeface="Arial" pitchFamily="34" charset="0"/>
              <a:buChar char="•"/>
              <a:defRPr/>
            </a:pPr>
            <a:r>
              <a:rPr lang="en-US" sz="2600" dirty="0"/>
              <a:t>Was the prophecy fulfilled?</a:t>
            </a:r>
            <a:endParaRPr lang="en-US" dirty="0"/>
          </a:p>
          <a:p>
            <a:pPr marL="0" indent="0" eaLnBrk="1" hangingPunct="1">
              <a:buNone/>
              <a:defRPr/>
            </a:pPr>
            <a:endParaRPr lang="en-US" b="0" dirty="0"/>
          </a:p>
          <a:p>
            <a:pPr marL="0" indent="0" eaLnBrk="1" hangingPunct="1">
              <a:buNone/>
              <a:defRPr/>
            </a:pPr>
            <a:endParaRPr lang="en-US" sz="2800" b="0" dirty="0"/>
          </a:p>
        </p:txBody>
      </p:sp>
    </p:spTree>
    <p:extLst>
      <p:ext uri="{BB962C8B-B14F-4D97-AF65-F5344CB8AC3E}">
        <p14:creationId xmlns:p14="http://schemas.microsoft.com/office/powerpoint/2010/main" val="28012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animEffect transition="in" filter="fade">
                                      <p:cBhvr>
                                        <p:cTn id="15" dur="500"/>
                                        <p:tgtEl>
                                          <p:spTgt spid="717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1">
                                            <p:txEl>
                                              <p:pRg st="3" end="3"/>
                                            </p:txEl>
                                          </p:spTgt>
                                        </p:tgtEl>
                                        <p:attrNameLst>
                                          <p:attrName>style.visibility</p:attrName>
                                        </p:attrNameLst>
                                      </p:cBhvr>
                                      <p:to>
                                        <p:strVal val="visible"/>
                                      </p:to>
                                    </p:set>
                                    <p:animEffect transition="in" filter="fade">
                                      <p:cBhvr>
                                        <p:cTn id="18" dur="500"/>
                                        <p:tgtEl>
                                          <p:spTgt spid="7171">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71">
                                            <p:txEl>
                                              <p:pRg st="4" end="4"/>
                                            </p:txEl>
                                          </p:spTgt>
                                        </p:tgtEl>
                                        <p:attrNameLst>
                                          <p:attrName>style.visibility</p:attrName>
                                        </p:attrNameLst>
                                      </p:cBhvr>
                                      <p:to>
                                        <p:strVal val="visible"/>
                                      </p:to>
                                    </p:set>
                                    <p:animEffect transition="in" filter="fade">
                                      <p:cBhvr>
                                        <p:cTn id="21" dur="500"/>
                                        <p:tgtEl>
                                          <p:spTgt spid="7171">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171">
                                            <p:txEl>
                                              <p:pRg st="5" end="5"/>
                                            </p:txEl>
                                          </p:spTgt>
                                        </p:tgtEl>
                                        <p:attrNameLst>
                                          <p:attrName>style.visibility</p:attrName>
                                        </p:attrNameLst>
                                      </p:cBhvr>
                                      <p:to>
                                        <p:strVal val="visible"/>
                                      </p:to>
                                    </p:set>
                                    <p:animEffect transition="in" filter="fade">
                                      <p:cBhvr>
                                        <p:cTn id="24" dur="500"/>
                                        <p:tgtEl>
                                          <p:spTgt spid="7171">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7171">
                                            <p:txEl>
                                              <p:pRg st="6" end="6"/>
                                            </p:txEl>
                                          </p:spTgt>
                                        </p:tgtEl>
                                        <p:attrNameLst>
                                          <p:attrName>style.visibility</p:attrName>
                                        </p:attrNameLst>
                                      </p:cBhvr>
                                      <p:to>
                                        <p:strVal val="visible"/>
                                      </p:to>
                                    </p:set>
                                    <p:animEffect transition="in" filter="fade">
                                      <p:cBhvr>
                                        <p:cTn id="29" dur="500"/>
                                        <p:tgtEl>
                                          <p:spTgt spid="7171">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7171">
                                            <p:txEl>
                                              <p:pRg st="7" end="7"/>
                                            </p:txEl>
                                          </p:spTgt>
                                        </p:tgtEl>
                                        <p:attrNameLst>
                                          <p:attrName>style.visibility</p:attrName>
                                        </p:attrNameLst>
                                      </p:cBhvr>
                                      <p:to>
                                        <p:strVal val="visible"/>
                                      </p:to>
                                    </p:set>
                                    <p:animEffect transition="in" filter="fade">
                                      <p:cBhvr>
                                        <p:cTn id="34" dur="500"/>
                                        <p:tgtEl>
                                          <p:spTgt spid="7171">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171">
                                            <p:txEl>
                                              <p:pRg st="8" end="8"/>
                                            </p:txEl>
                                          </p:spTgt>
                                        </p:tgtEl>
                                        <p:attrNameLst>
                                          <p:attrName>style.visibility</p:attrName>
                                        </p:attrNameLst>
                                      </p:cBhvr>
                                      <p:to>
                                        <p:strVal val="visible"/>
                                      </p:to>
                                    </p:set>
                                    <p:animEffect transition="in" filter="fade">
                                      <p:cBhvr>
                                        <p:cTn id="39" dur="500"/>
                                        <p:tgtEl>
                                          <p:spTgt spid="7171">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171">
                                            <p:txEl>
                                              <p:pRg st="9" end="9"/>
                                            </p:txEl>
                                          </p:spTgt>
                                        </p:tgtEl>
                                        <p:attrNameLst>
                                          <p:attrName>style.visibility</p:attrName>
                                        </p:attrNameLst>
                                      </p:cBhvr>
                                      <p:to>
                                        <p:strVal val="visible"/>
                                      </p:to>
                                    </p:set>
                                    <p:animEffect transition="in" filter="fade">
                                      <p:cBhvr>
                                        <p:cTn id="44" dur="500"/>
                                        <p:tgtEl>
                                          <p:spTgt spid="7171">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171">
                                            <p:txEl>
                                              <p:pRg st="10" end="10"/>
                                            </p:txEl>
                                          </p:spTgt>
                                        </p:tgtEl>
                                        <p:attrNameLst>
                                          <p:attrName>style.visibility</p:attrName>
                                        </p:attrNameLst>
                                      </p:cBhvr>
                                      <p:to>
                                        <p:strVal val="visible"/>
                                      </p:to>
                                    </p:set>
                                    <p:animEffect transition="in" filter="fade">
                                      <p:cBhvr>
                                        <p:cTn id="49"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752600" y="36513"/>
            <a:ext cx="8618538" cy="692150"/>
          </a:xfrm>
        </p:spPr>
        <p:txBody>
          <a:bodyPr/>
          <a:lstStyle/>
          <a:p>
            <a:pPr algn="ctr" eaLnBrk="1" hangingPunct="1"/>
            <a:r>
              <a:rPr lang="en-US" dirty="0"/>
              <a:t>Acts 2:32-33  Preconditions for HS</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Who were the </a:t>
            </a:r>
            <a:r>
              <a:rPr lang="en-US" sz="2800" dirty="0">
                <a:solidFill>
                  <a:srgbClr val="FFC000"/>
                </a:solidFill>
                <a:ea typeface="Gulim" pitchFamily="34" charset="-127"/>
              </a:rPr>
              <a:t>witnesses</a:t>
            </a:r>
            <a:r>
              <a:rPr lang="en-US" sz="2800" dirty="0">
                <a:ea typeface="Gulim" pitchFamily="34" charset="-127"/>
              </a:rPr>
              <a:t>? (32)  </a:t>
            </a:r>
            <a:r>
              <a:rPr lang="en-US" sz="1800" dirty="0">
                <a:ea typeface="Gulim" pitchFamily="34" charset="-127"/>
              </a:rPr>
              <a:t>not scripture</a:t>
            </a:r>
            <a:endParaRPr lang="en-US" sz="2800" dirty="0">
              <a:ea typeface="Gulim" pitchFamily="34" charset="-127"/>
            </a:endParaRPr>
          </a:p>
          <a:p>
            <a:pPr eaLnBrk="1" hangingPunct="1">
              <a:buFont typeface="Arial" pitchFamily="34" charset="0"/>
              <a:buChar char="•"/>
              <a:defRPr/>
            </a:pPr>
            <a:r>
              <a:rPr lang="en-US" sz="2800" dirty="0">
                <a:ea typeface="Gulim" pitchFamily="34" charset="-127"/>
              </a:rPr>
              <a:t>What did they </a:t>
            </a:r>
            <a:r>
              <a:rPr lang="en-US" sz="2800" dirty="0">
                <a:solidFill>
                  <a:srgbClr val="FFC000"/>
                </a:solidFill>
                <a:ea typeface="Gulim" pitchFamily="34" charset="-127"/>
              </a:rPr>
              <a:t>witness</a:t>
            </a:r>
            <a:r>
              <a:rPr lang="en-US" sz="2800" dirty="0">
                <a:ea typeface="Gulim" pitchFamily="34" charset="-127"/>
              </a:rPr>
              <a:t>?  (32-33)</a:t>
            </a:r>
          </a:p>
          <a:p>
            <a:pPr eaLnBrk="1" hangingPunct="1">
              <a:buFont typeface="Arial" pitchFamily="34" charset="0"/>
              <a:buChar char="•"/>
              <a:defRPr/>
            </a:pPr>
            <a:r>
              <a:rPr lang="en-US" sz="2800" dirty="0">
                <a:ea typeface="Gulim" pitchFamily="34" charset="-127"/>
              </a:rPr>
              <a:t>What two things had to precede the	outpouring of the </a:t>
            </a:r>
            <a:r>
              <a:rPr lang="en-US" sz="2800" dirty="0">
                <a:solidFill>
                  <a:srgbClr val="FFC000"/>
                </a:solidFill>
                <a:ea typeface="Gulim" pitchFamily="34" charset="-127"/>
              </a:rPr>
              <a:t>Holy Spirit</a:t>
            </a:r>
            <a:r>
              <a:rPr lang="en-US" sz="2800" dirty="0">
                <a:ea typeface="Gulim" pitchFamily="34" charset="-127"/>
              </a:rPr>
              <a:t>? (33)</a:t>
            </a:r>
          </a:p>
          <a:p>
            <a:pPr lvl="1" eaLnBrk="1" hangingPunct="1">
              <a:buFont typeface="Arial" pitchFamily="34" charset="0"/>
              <a:buChar char="•"/>
              <a:defRPr/>
            </a:pPr>
            <a:r>
              <a:rPr lang="en-US" sz="2600" dirty="0">
                <a:ea typeface="Gulim" pitchFamily="34" charset="-127"/>
              </a:rPr>
              <a:t>Jesus had to be in heaven on the throne</a:t>
            </a:r>
          </a:p>
          <a:p>
            <a:pPr lvl="1" eaLnBrk="1" hangingPunct="1">
              <a:buFont typeface="Arial" pitchFamily="34" charset="0"/>
              <a:buChar char="•"/>
              <a:defRPr/>
            </a:pPr>
            <a:r>
              <a:rPr lang="en-US" sz="2600" dirty="0">
                <a:ea typeface="Gulim" pitchFamily="34" charset="-127"/>
              </a:rPr>
              <a:t>Jesus had to receive the </a:t>
            </a:r>
            <a:r>
              <a:rPr lang="en-US" sz="2600" b="1" dirty="0">
                <a:solidFill>
                  <a:srgbClr val="FFC000"/>
                </a:solidFill>
                <a:ea typeface="Gulim" pitchFamily="34" charset="-127"/>
              </a:rPr>
              <a:t>promise</a:t>
            </a:r>
            <a:r>
              <a:rPr lang="en-US" sz="2600" dirty="0">
                <a:ea typeface="Gulim" pitchFamily="34" charset="-127"/>
              </a:rPr>
              <a:t> of the </a:t>
            </a:r>
            <a:r>
              <a:rPr lang="en-US" sz="2600" b="1" dirty="0">
                <a:solidFill>
                  <a:srgbClr val="FFC000"/>
                </a:solidFill>
                <a:ea typeface="Gulim" pitchFamily="34" charset="-127"/>
              </a:rPr>
              <a:t>HS</a:t>
            </a:r>
          </a:p>
          <a:p>
            <a:pPr lvl="2" eaLnBrk="1" hangingPunct="1">
              <a:buFont typeface="Arial" pitchFamily="34" charset="0"/>
              <a:buChar char="•"/>
              <a:defRPr/>
            </a:pPr>
            <a:r>
              <a:rPr lang="en-US" sz="2400" dirty="0">
                <a:ea typeface="Gulim" pitchFamily="34" charset="-127"/>
              </a:rPr>
              <a:t>Who did Jesus receive the </a:t>
            </a:r>
            <a:r>
              <a:rPr lang="en-US" sz="2400" b="1" dirty="0">
                <a:solidFill>
                  <a:srgbClr val="FFC000"/>
                </a:solidFill>
                <a:ea typeface="Gulim" pitchFamily="34" charset="-127"/>
              </a:rPr>
              <a:t>promise</a:t>
            </a:r>
            <a:r>
              <a:rPr lang="en-US" sz="2400" dirty="0">
                <a:solidFill>
                  <a:srgbClr val="FFC000"/>
                </a:solidFill>
                <a:ea typeface="Gulim" pitchFamily="34" charset="-127"/>
              </a:rPr>
              <a:t> </a:t>
            </a:r>
            <a:r>
              <a:rPr lang="en-US" sz="2400" dirty="0">
                <a:ea typeface="Gulim" pitchFamily="34" charset="-127"/>
              </a:rPr>
              <a:t>from?</a:t>
            </a:r>
          </a:p>
          <a:p>
            <a:pPr marL="0" indent="0">
              <a:buNone/>
            </a:pPr>
            <a:r>
              <a:rPr lang="en-US" dirty="0"/>
              <a:t> </a:t>
            </a:r>
            <a:r>
              <a:rPr lang="en-US" sz="2400" dirty="0"/>
              <a:t>John 15:26</a:t>
            </a:r>
          </a:p>
          <a:p>
            <a:pPr marL="0" indent="0">
              <a:buNone/>
            </a:pPr>
            <a:r>
              <a:rPr lang="en-US" sz="2400" baseline="30000" dirty="0"/>
              <a:t>26</a:t>
            </a:r>
            <a:r>
              <a:rPr lang="en-US" sz="2400" dirty="0"/>
              <a:t> But when the Comforter is come, whom I will send unto you from the Father, (even) the Spirit of truth, which </a:t>
            </a:r>
            <a:r>
              <a:rPr lang="en-US" sz="2400" dirty="0" err="1">
                <a:solidFill>
                  <a:srgbClr val="FFC000"/>
                </a:solidFill>
              </a:rPr>
              <a:t>proceedeth</a:t>
            </a:r>
            <a:r>
              <a:rPr lang="en-US" sz="2400" dirty="0">
                <a:solidFill>
                  <a:srgbClr val="FFC000"/>
                </a:solidFill>
              </a:rPr>
              <a:t> from the Father</a:t>
            </a:r>
            <a:r>
              <a:rPr lang="en-US" sz="2400" dirty="0"/>
              <a:t>, he shall bear witness of me: …</a:t>
            </a:r>
            <a:r>
              <a:rPr lang="en-US" dirty="0"/>
              <a:t> </a:t>
            </a:r>
            <a:r>
              <a:rPr lang="en-US" sz="2400" dirty="0"/>
              <a:t>(see also </a:t>
            </a:r>
            <a:r>
              <a:rPr lang="en-US" sz="2400" dirty="0">
                <a:ea typeface="Gulim" pitchFamily="34" charset="-127"/>
              </a:rPr>
              <a:t>Luke 24:49)</a:t>
            </a: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148473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28801" y="36513"/>
            <a:ext cx="8694738" cy="692150"/>
          </a:xfrm>
        </p:spPr>
        <p:txBody>
          <a:bodyPr/>
          <a:lstStyle/>
          <a:p>
            <a:pPr algn="ctr" eaLnBrk="1" hangingPunct="1"/>
            <a:r>
              <a:rPr lang="en-US" dirty="0"/>
              <a:t>Acts 2:34-35 Added Scriptural Proof</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Why must Ps. 110:1 apply to Jesus? (34)</a:t>
            </a:r>
          </a:p>
          <a:p>
            <a:pPr lvl="1" eaLnBrk="1" hangingPunct="1">
              <a:buFont typeface="Arial" pitchFamily="34" charset="0"/>
              <a:buChar char="•"/>
              <a:defRPr/>
            </a:pPr>
            <a:r>
              <a:rPr lang="en-US" sz="2600" dirty="0">
                <a:ea typeface="Gulim" pitchFamily="34" charset="-127"/>
              </a:rPr>
              <a:t>David did not ascend into heaven</a:t>
            </a:r>
          </a:p>
          <a:p>
            <a:pPr lvl="1" eaLnBrk="1" hangingPunct="1">
              <a:buFont typeface="Arial" pitchFamily="34" charset="0"/>
              <a:buChar char="•"/>
              <a:defRPr/>
            </a:pPr>
            <a:r>
              <a:rPr lang="en-US" sz="2600" dirty="0">
                <a:ea typeface="Gulim" pitchFamily="34" charset="-127"/>
              </a:rPr>
              <a:t>“The </a:t>
            </a:r>
            <a:r>
              <a:rPr lang="en-US" sz="2600" b="1" dirty="0">
                <a:solidFill>
                  <a:srgbClr val="FFC000"/>
                </a:solidFill>
                <a:ea typeface="Gulim" pitchFamily="34" charset="-127"/>
              </a:rPr>
              <a:t>LORD</a:t>
            </a:r>
            <a:r>
              <a:rPr lang="en-US" sz="2600" dirty="0">
                <a:ea typeface="Gulim" pitchFamily="34" charset="-127"/>
              </a:rPr>
              <a:t> said unto </a:t>
            </a:r>
            <a:r>
              <a:rPr lang="en-US" sz="2600" dirty="0">
                <a:solidFill>
                  <a:srgbClr val="FFFF00"/>
                </a:solidFill>
                <a:ea typeface="Gulim" pitchFamily="34" charset="-127"/>
              </a:rPr>
              <a:t>my Lord</a:t>
            </a:r>
            <a:r>
              <a:rPr lang="en-US" sz="2600" dirty="0">
                <a:ea typeface="Gulim" pitchFamily="34" charset="-127"/>
              </a:rPr>
              <a:t> …” (Ps. 110:1)</a:t>
            </a:r>
          </a:p>
          <a:p>
            <a:pPr lvl="1" eaLnBrk="1" hangingPunct="1">
              <a:buFont typeface="Arial" pitchFamily="34" charset="0"/>
              <a:buChar char="•"/>
              <a:defRPr/>
            </a:pPr>
            <a:r>
              <a:rPr lang="en-US" sz="2600" b="1" dirty="0">
                <a:solidFill>
                  <a:srgbClr val="FFC000"/>
                </a:solidFill>
                <a:ea typeface="Gulim" pitchFamily="34" charset="-127"/>
              </a:rPr>
              <a:t>LORD</a:t>
            </a:r>
            <a:r>
              <a:rPr lang="en-US" sz="2600" dirty="0">
                <a:ea typeface="Gulim" pitchFamily="34" charset="-127"/>
              </a:rPr>
              <a:t> == the name of God (Yahweh?)</a:t>
            </a:r>
          </a:p>
          <a:p>
            <a:pPr lvl="1" eaLnBrk="1" hangingPunct="1">
              <a:buFont typeface="Arial" pitchFamily="34" charset="0"/>
              <a:buChar char="•"/>
              <a:defRPr/>
            </a:pPr>
            <a:r>
              <a:rPr lang="en-US" sz="2600" dirty="0">
                <a:solidFill>
                  <a:srgbClr val="FFFF00"/>
                </a:solidFill>
                <a:ea typeface="Gulim" pitchFamily="34" charset="-127"/>
              </a:rPr>
              <a:t>My Lord</a:t>
            </a:r>
            <a:r>
              <a:rPr lang="en-US" sz="2600" dirty="0">
                <a:ea typeface="Gulim" pitchFamily="34" charset="-127"/>
              </a:rPr>
              <a:t> == </a:t>
            </a:r>
            <a:r>
              <a:rPr lang="en-US" sz="2600" dirty="0" err="1">
                <a:ea typeface="Gulim" pitchFamily="34" charset="-127"/>
              </a:rPr>
              <a:t>Adoniy</a:t>
            </a:r>
            <a:r>
              <a:rPr lang="en-US" sz="2600" dirty="0">
                <a:ea typeface="Gulim" pitchFamily="34" charset="-127"/>
              </a:rPr>
              <a:t> (servant to master)</a:t>
            </a:r>
          </a:p>
          <a:p>
            <a:pPr lvl="2" eaLnBrk="1" hangingPunct="1">
              <a:buFont typeface="Arial" pitchFamily="34" charset="0"/>
              <a:buChar char="•"/>
              <a:defRPr/>
            </a:pPr>
            <a:r>
              <a:rPr lang="en-US" sz="2600" dirty="0">
                <a:ea typeface="Gulim" pitchFamily="34" charset="-127"/>
              </a:rPr>
              <a:t>Jesus Christ – now on the throne of God</a:t>
            </a:r>
          </a:p>
          <a:p>
            <a:pPr lvl="2" eaLnBrk="1" hangingPunct="1">
              <a:buFont typeface="Arial" pitchFamily="34" charset="0"/>
              <a:buChar char="•"/>
              <a:defRPr/>
            </a:pPr>
            <a:r>
              <a:rPr lang="en-US" sz="2600" dirty="0">
                <a:ea typeface="Gulim" pitchFamily="34" charset="-127"/>
              </a:rPr>
              <a:t>(Ps. 110:1 referenced in Mt. 22:42)</a:t>
            </a:r>
          </a:p>
          <a:p>
            <a:pPr eaLnBrk="1" hangingPunct="1">
              <a:buFont typeface="Arial" pitchFamily="34" charset="0"/>
              <a:buChar char="•"/>
              <a:defRPr/>
            </a:pPr>
            <a:r>
              <a:rPr lang="en-US" sz="2800" dirty="0">
                <a:ea typeface="Gulim" pitchFamily="34" charset="-127"/>
              </a:rPr>
              <a:t>For what duration? (35)</a:t>
            </a:r>
          </a:p>
          <a:p>
            <a:pPr lvl="1" eaLnBrk="1" hangingPunct="1">
              <a:buFont typeface="Arial" pitchFamily="34" charset="0"/>
              <a:buChar char="•"/>
              <a:defRPr/>
            </a:pPr>
            <a:r>
              <a:rPr lang="en-US" sz="2600" dirty="0">
                <a:ea typeface="Gulim" pitchFamily="34" charset="-127"/>
              </a:rPr>
              <a:t>Enemies put under foot – satisfactory time</a:t>
            </a:r>
          </a:p>
        </p:txBody>
      </p:sp>
    </p:spTree>
    <p:extLst>
      <p:ext uri="{BB962C8B-B14F-4D97-AF65-F5344CB8AC3E}">
        <p14:creationId xmlns:p14="http://schemas.microsoft.com/office/powerpoint/2010/main" val="2241728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316164" y="36513"/>
            <a:ext cx="8207375" cy="692150"/>
          </a:xfrm>
        </p:spPr>
        <p:txBody>
          <a:bodyPr/>
          <a:lstStyle/>
          <a:p>
            <a:pPr algn="ctr" eaLnBrk="1" hangingPunct="1"/>
            <a:r>
              <a:rPr lang="en-US" dirty="0"/>
              <a:t>Acts 2:36-37  Peter’s Conclusion</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Who made Jesus Lord and Christ? (36)</a:t>
            </a:r>
            <a:endParaRPr lang="en-US" sz="2600" dirty="0">
              <a:solidFill>
                <a:srgbClr val="FFC000"/>
              </a:solidFill>
              <a:ea typeface="Gulim" pitchFamily="34" charset="-127"/>
            </a:endParaRPr>
          </a:p>
          <a:p>
            <a:pPr eaLnBrk="1" hangingPunct="1">
              <a:buFont typeface="Arial" pitchFamily="34" charset="0"/>
              <a:buChar char="•"/>
              <a:defRPr/>
            </a:pPr>
            <a:r>
              <a:rPr lang="en-US" sz="2800" dirty="0">
                <a:ea typeface="Gulim" pitchFamily="34" charset="-127"/>
              </a:rPr>
              <a:t>What was the people’s response? (37)</a:t>
            </a:r>
          </a:p>
          <a:p>
            <a:pPr lvl="1" eaLnBrk="1" hangingPunct="1">
              <a:buFont typeface="Arial" pitchFamily="34" charset="0"/>
              <a:buChar char="•"/>
              <a:defRPr/>
            </a:pPr>
            <a:r>
              <a:rPr lang="en-US" sz="2800" dirty="0">
                <a:ea typeface="Gulim" pitchFamily="34" charset="-127"/>
              </a:rPr>
              <a:t>What indicates their belief of the apostles?</a:t>
            </a:r>
          </a:p>
          <a:p>
            <a:pPr lvl="1" eaLnBrk="1" hangingPunct="1">
              <a:buFont typeface="Arial" pitchFamily="34" charset="0"/>
              <a:buChar char="•"/>
              <a:defRPr/>
            </a:pPr>
            <a:r>
              <a:rPr lang="en-US" sz="2800" dirty="0">
                <a:ea typeface="Gulim" pitchFamily="34" charset="-127"/>
              </a:rPr>
              <a:t>Who did they ask for information? (37)</a:t>
            </a:r>
          </a:p>
          <a:p>
            <a:pPr lvl="1" eaLnBrk="1" hangingPunct="1">
              <a:buFont typeface="Arial" pitchFamily="34" charset="0"/>
              <a:buChar char="•"/>
              <a:defRPr/>
            </a:pPr>
            <a:r>
              <a:rPr lang="en-US" sz="2800" dirty="0">
                <a:ea typeface="Gulim" pitchFamily="34" charset="-127"/>
              </a:rPr>
              <a:t>What was their question?</a:t>
            </a:r>
          </a:p>
          <a:p>
            <a:pPr lvl="2" eaLnBrk="1" hangingPunct="1">
              <a:buFont typeface="Arial" pitchFamily="34" charset="0"/>
              <a:buChar char="•"/>
              <a:defRPr/>
            </a:pPr>
            <a:r>
              <a:rPr lang="en-US" sz="2400" dirty="0">
                <a:ea typeface="Gulim" pitchFamily="34" charset="-127"/>
              </a:rPr>
              <a:t>“What shall we do?”</a:t>
            </a:r>
          </a:p>
          <a:p>
            <a:pPr lvl="2" eaLnBrk="1" hangingPunct="1">
              <a:buFont typeface="Arial" pitchFamily="34" charset="0"/>
              <a:buChar char="•"/>
              <a:defRPr/>
            </a:pPr>
            <a:r>
              <a:rPr lang="en-US" sz="2400" dirty="0">
                <a:ea typeface="Gulim" pitchFamily="34" charset="-127"/>
              </a:rPr>
              <a:t>Did they understand something is necessary?</a:t>
            </a:r>
          </a:p>
          <a:p>
            <a:pPr marL="914400" lvl="2" indent="0" eaLnBrk="1" hangingPunct="1">
              <a:buNone/>
              <a:defRPr/>
            </a:pPr>
            <a:endParaRPr lang="en-US" sz="2000" dirty="0">
              <a:ea typeface="Gulim" pitchFamily="34" charset="-127"/>
            </a:endParaRPr>
          </a:p>
          <a:p>
            <a:pPr marL="0" indent="0" eaLnBrk="1" hangingPunct="1">
              <a:buNone/>
              <a:defRPr/>
            </a:pPr>
            <a:endParaRPr lang="en-US" sz="2800" b="0" dirty="0"/>
          </a:p>
          <a:p>
            <a:pPr marL="0" indent="0" eaLnBrk="1" hangingPunct="1">
              <a:buNone/>
              <a:defRPr/>
            </a:pPr>
            <a:endParaRPr lang="en-US" sz="2800" b="0" dirty="0"/>
          </a:p>
          <a:p>
            <a:pPr marL="0" indent="0" eaLnBrk="1" hangingPunct="1">
              <a:buNone/>
              <a:defRPr/>
            </a:pPr>
            <a:r>
              <a:rPr lang="en-US" sz="2800" b="0" dirty="0"/>
              <a:t> </a:t>
            </a:r>
          </a:p>
        </p:txBody>
      </p:sp>
    </p:spTree>
    <p:extLst>
      <p:ext uri="{BB962C8B-B14F-4D97-AF65-F5344CB8AC3E}">
        <p14:creationId xmlns:p14="http://schemas.microsoft.com/office/powerpoint/2010/main" val="2508264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10" end="10"/>
                                            </p:txEl>
                                          </p:spTgt>
                                        </p:tgtEl>
                                        <p:attrNameLst>
                                          <p:attrName>style.visibility</p:attrName>
                                        </p:attrNameLst>
                                      </p:cBhvr>
                                      <p:to>
                                        <p:strVal val="visible"/>
                                      </p:to>
                                    </p:set>
                                    <p:animEffect transition="in" filter="fade">
                                      <p:cBhvr>
                                        <p:cTn id="42"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92314" y="73025"/>
            <a:ext cx="8207375" cy="692150"/>
          </a:xfrm>
        </p:spPr>
        <p:txBody>
          <a:bodyPr/>
          <a:lstStyle/>
          <a:p>
            <a:pPr algn="ctr" eaLnBrk="1" hangingPunct="1"/>
            <a:r>
              <a:rPr lang="en-US"/>
              <a:t>Acts 2:38-39 – First Conversions</a:t>
            </a:r>
            <a:endParaRPr lang="en-US" sz="360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What commands were given? (38)</a:t>
            </a:r>
          </a:p>
          <a:p>
            <a:pPr lvl="1" eaLnBrk="1" hangingPunct="1">
              <a:buFont typeface="Arial" pitchFamily="34" charset="0"/>
              <a:buChar char="•"/>
              <a:defRPr/>
            </a:pPr>
            <a:r>
              <a:rPr lang="en-US" sz="2600" dirty="0">
                <a:ea typeface="Gulim" pitchFamily="34" charset="-127"/>
              </a:rPr>
              <a:t>They had already heard and believed</a:t>
            </a:r>
          </a:p>
          <a:p>
            <a:pPr lvl="1" eaLnBrk="1" hangingPunct="1">
              <a:buFont typeface="Arial" pitchFamily="34" charset="0"/>
              <a:buChar char="•"/>
              <a:defRPr/>
            </a:pPr>
            <a:r>
              <a:rPr lang="en-US" sz="2600" dirty="0">
                <a:ea typeface="Gulim" pitchFamily="34" charset="-127"/>
              </a:rPr>
              <a:t>Repent (of ALL of your sins)</a:t>
            </a:r>
          </a:p>
          <a:p>
            <a:pPr lvl="1" eaLnBrk="1" hangingPunct="1">
              <a:buFont typeface="Arial" pitchFamily="34" charset="0"/>
              <a:buChar char="•"/>
              <a:defRPr/>
            </a:pPr>
            <a:r>
              <a:rPr lang="en-US" sz="2600" dirty="0">
                <a:ea typeface="Gulim" pitchFamily="34" charset="-127"/>
              </a:rPr>
              <a:t>Be Baptized</a:t>
            </a:r>
          </a:p>
          <a:p>
            <a:pPr eaLnBrk="1" hangingPunct="1">
              <a:buFont typeface="Arial" pitchFamily="34" charset="0"/>
              <a:buChar char="•"/>
              <a:defRPr/>
            </a:pPr>
            <a:r>
              <a:rPr lang="en-US" sz="2800" dirty="0">
                <a:ea typeface="Gulim" pitchFamily="34" charset="-127"/>
              </a:rPr>
              <a:t>What was major purpose of baptism?</a:t>
            </a:r>
          </a:p>
          <a:p>
            <a:pPr lvl="1" eaLnBrk="1" hangingPunct="1">
              <a:buFont typeface="Arial" pitchFamily="34" charset="0"/>
              <a:buChar char="•"/>
              <a:defRPr/>
            </a:pPr>
            <a:r>
              <a:rPr lang="en-US" sz="2600" dirty="0">
                <a:ea typeface="Gulim" pitchFamily="34" charset="-127"/>
              </a:rPr>
              <a:t>For/unto the remission of your sins (38)</a:t>
            </a:r>
          </a:p>
          <a:p>
            <a:pPr lvl="1" eaLnBrk="1" hangingPunct="1">
              <a:buFont typeface="Arial" pitchFamily="34" charset="0"/>
              <a:buChar char="•"/>
              <a:defRPr/>
            </a:pPr>
            <a:r>
              <a:rPr lang="en-US" sz="2600" dirty="0">
                <a:ea typeface="Gulim" pitchFamily="34" charset="-127"/>
              </a:rPr>
              <a:t>Wash sins away (Acts 22:16)</a:t>
            </a:r>
            <a:endParaRPr lang="en-US" sz="2600" dirty="0">
              <a:solidFill>
                <a:srgbClr val="FFC000"/>
              </a:solidFill>
              <a:ea typeface="Gulim" pitchFamily="34" charset="-127"/>
            </a:endParaRPr>
          </a:p>
        </p:txBody>
      </p:sp>
    </p:spTree>
    <p:extLst>
      <p:ext uri="{BB962C8B-B14F-4D97-AF65-F5344CB8AC3E}">
        <p14:creationId xmlns:p14="http://schemas.microsoft.com/office/powerpoint/2010/main" val="2761910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92314" y="73025"/>
            <a:ext cx="8207375" cy="692150"/>
          </a:xfrm>
        </p:spPr>
        <p:txBody>
          <a:bodyPr/>
          <a:lstStyle/>
          <a:p>
            <a:pPr algn="ctr" eaLnBrk="1" hangingPunct="1"/>
            <a:r>
              <a:rPr lang="en-US" dirty="0"/>
              <a:t>Acts 2:38-39 – The Promise</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marL="514350" indent="-457200" eaLnBrk="1" hangingPunct="1">
              <a:buFont typeface="Arial" pitchFamily="34" charset="0"/>
              <a:buChar char="•"/>
              <a:defRPr/>
            </a:pPr>
            <a:r>
              <a:rPr lang="en-US" sz="3000" dirty="0">
                <a:ea typeface="Gulim" pitchFamily="34" charset="-127"/>
              </a:rPr>
              <a:t>What </a:t>
            </a:r>
            <a:r>
              <a:rPr lang="en-US" sz="3000" dirty="0">
                <a:solidFill>
                  <a:srgbClr val="FFC000"/>
                </a:solidFill>
                <a:ea typeface="Gulim" pitchFamily="34" charset="-127"/>
              </a:rPr>
              <a:t>promise</a:t>
            </a:r>
            <a:r>
              <a:rPr lang="en-US" sz="3000" dirty="0">
                <a:ea typeface="Gulim" pitchFamily="34" charset="-127"/>
              </a:rPr>
              <a:t> to the obedient? </a:t>
            </a:r>
            <a:r>
              <a:rPr lang="en-US" sz="2800" dirty="0">
                <a:ea typeface="Gulim" pitchFamily="34" charset="-127"/>
              </a:rPr>
              <a:t>(38-9)</a:t>
            </a:r>
            <a:endParaRPr lang="en-US" sz="3000" dirty="0">
              <a:ea typeface="Gulim" pitchFamily="34" charset="-127"/>
            </a:endParaRPr>
          </a:p>
          <a:p>
            <a:pPr eaLnBrk="1" hangingPunct="1">
              <a:buFont typeface="Arial" pitchFamily="34" charset="0"/>
              <a:buChar char="•"/>
              <a:defRPr/>
            </a:pPr>
            <a:r>
              <a:rPr lang="en-US" sz="3000" dirty="0">
                <a:ea typeface="Gulim" pitchFamily="34" charset="-127"/>
              </a:rPr>
              <a:t> The </a:t>
            </a:r>
            <a:r>
              <a:rPr lang="en-US" sz="3000" dirty="0">
                <a:solidFill>
                  <a:srgbClr val="FFC000"/>
                </a:solidFill>
                <a:ea typeface="Gulim" pitchFamily="34" charset="-127"/>
              </a:rPr>
              <a:t>gift</a:t>
            </a:r>
            <a:r>
              <a:rPr lang="en-US" sz="3000" dirty="0">
                <a:ea typeface="Gulim" pitchFamily="34" charset="-127"/>
              </a:rPr>
              <a:t> of the Holy Spirit? (38)  </a:t>
            </a:r>
          </a:p>
          <a:p>
            <a:pPr lvl="2" eaLnBrk="1" hangingPunct="1">
              <a:buFont typeface="Arial" pitchFamily="34" charset="0"/>
              <a:buChar char="•"/>
              <a:defRPr/>
            </a:pPr>
            <a:r>
              <a:rPr lang="en-US" sz="2400">
                <a:ea typeface="Gulim" pitchFamily="34" charset="-127"/>
              </a:rPr>
              <a:t>Luke </a:t>
            </a:r>
            <a:r>
              <a:rPr lang="en-US" sz="2400" dirty="0">
                <a:ea typeface="Gulim" pitchFamily="34" charset="-127"/>
              </a:rPr>
              <a:t>11:3; John 14:6</a:t>
            </a:r>
          </a:p>
          <a:p>
            <a:pPr lvl="2" eaLnBrk="1" hangingPunct="1">
              <a:buFont typeface="Arial" pitchFamily="34" charset="0"/>
              <a:buChar char="•"/>
              <a:defRPr/>
            </a:pPr>
            <a:r>
              <a:rPr lang="en-US" sz="2400" dirty="0">
                <a:ea typeface="Gulim" pitchFamily="34" charset="-127"/>
              </a:rPr>
              <a:t>Acts 5:32; 8:18-20; 10:44-45; 11:17; 19:2</a:t>
            </a:r>
          </a:p>
          <a:p>
            <a:pPr eaLnBrk="1" hangingPunct="1">
              <a:buFont typeface="Arial" pitchFamily="34" charset="0"/>
              <a:buChar char="•"/>
              <a:defRPr/>
            </a:pPr>
            <a:r>
              <a:rPr lang="en-US" sz="3000" dirty="0">
                <a:ea typeface="Gulim" pitchFamily="34" charset="-127"/>
              </a:rPr>
              <a:t>When was the Holy Spirit </a:t>
            </a:r>
            <a:r>
              <a:rPr lang="en-US" sz="3000" dirty="0">
                <a:solidFill>
                  <a:srgbClr val="FFC000"/>
                </a:solidFill>
                <a:ea typeface="Gulim" pitchFamily="34" charset="-127"/>
              </a:rPr>
              <a:t>promised</a:t>
            </a:r>
            <a:r>
              <a:rPr lang="en-US" sz="3000" dirty="0">
                <a:ea typeface="Gulim" pitchFamily="34" charset="-127"/>
              </a:rPr>
              <a:t>?</a:t>
            </a:r>
          </a:p>
          <a:p>
            <a:pPr marL="0" indent="0" eaLnBrk="1" hangingPunct="1">
              <a:buNone/>
              <a:defRPr/>
            </a:pPr>
            <a:r>
              <a:rPr lang="en-US" sz="2400" dirty="0">
                <a:ea typeface="Gulim" pitchFamily="34" charset="-127"/>
              </a:rPr>
              <a:t> Joel 2:28; Jn. 16:7-11; </a:t>
            </a:r>
            <a:r>
              <a:rPr lang="en-US" sz="2400" dirty="0" err="1">
                <a:ea typeface="Gulim" pitchFamily="34" charset="-127"/>
              </a:rPr>
              <a:t>Lk</a:t>
            </a:r>
            <a:r>
              <a:rPr lang="en-US" sz="2400" dirty="0">
                <a:ea typeface="Gulim" pitchFamily="34" charset="-127"/>
              </a:rPr>
              <a:t>. 24:49; Acts 1:4; 2:33</a:t>
            </a: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90609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E257FB-9F81-42C7-A4A9-13E06673E809}"/>
              </a:ext>
            </a:extLst>
          </p:cNvPr>
          <p:cNvSpPr>
            <a:spLocks noGrp="1"/>
          </p:cNvSpPr>
          <p:nvPr>
            <p:ph type="sldNum" sz="quarter" idx="12"/>
          </p:nvPr>
        </p:nvSpPr>
        <p:spPr/>
        <p:txBody>
          <a:bodyPr/>
          <a:lstStyle/>
          <a:p>
            <a:pPr eaLnBrk="0" fontAlgn="base" hangingPunct="0">
              <a:spcAft>
                <a:spcPct val="0"/>
              </a:spcAft>
            </a:pPr>
            <a:fld id="{ABF8D353-AF08-44AD-A84C-04C2AD8BD4B9}" type="slidenum">
              <a:rPr lang="en-US" altLang="en-US">
                <a:solidFill>
                  <a:srgbClr val="660066"/>
                </a:solidFill>
                <a:latin typeface="Impact"/>
              </a:rPr>
              <a:pPr eaLnBrk="0" fontAlgn="base" hangingPunct="0">
                <a:spcAft>
                  <a:spcPct val="0"/>
                </a:spcAft>
              </a:pPr>
              <a:t>18</a:t>
            </a:fld>
            <a:endParaRPr lang="en-US" altLang="en-US">
              <a:solidFill>
                <a:srgbClr val="660066"/>
              </a:solidFill>
              <a:latin typeface="Impact"/>
            </a:endParaRPr>
          </a:p>
        </p:txBody>
      </p:sp>
      <p:pic>
        <p:nvPicPr>
          <p:cNvPr id="45058" name="Picture 2">
            <a:extLst>
              <a:ext uri="{FF2B5EF4-FFF2-40B4-BE49-F238E27FC236}">
                <a16:creationId xmlns:a16="http://schemas.microsoft.com/office/drawing/2014/main" id="{92E745F9-7744-4843-A677-187E31B9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7772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8BDD63AA-3E9B-4991-9173-184C86DB92DC}"/>
              </a:ext>
            </a:extLst>
          </p:cNvPr>
          <p:cNvSpPr txBox="1">
            <a:spLocks noChangeArrowheads="1"/>
          </p:cNvSpPr>
          <p:nvPr/>
        </p:nvSpPr>
        <p:spPr bwMode="auto">
          <a:xfrm>
            <a:off x="2971800" y="6096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660066"/>
                </a:solidFill>
                <a:latin typeface="Times New Roman" panose="02020603050405020304" pitchFamily="18" charset="0"/>
              </a:rPr>
              <a:t>Paul: Map of His World.</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92314" y="73025"/>
            <a:ext cx="8207375" cy="692150"/>
          </a:xfrm>
        </p:spPr>
        <p:txBody>
          <a:bodyPr/>
          <a:lstStyle/>
          <a:p>
            <a:pPr algn="ctr" eaLnBrk="1" hangingPunct="1"/>
            <a:r>
              <a:rPr lang="en-US" dirty="0"/>
              <a:t>Compare Acts 2:39 and Joel 2:28</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marL="0" indent="0">
              <a:buNone/>
            </a:pPr>
            <a:endParaRPr lang="en-US" sz="2800" b="0" dirty="0"/>
          </a:p>
          <a:p>
            <a:pPr marL="0" indent="0">
              <a:buNone/>
            </a:pPr>
            <a:r>
              <a:rPr lang="en-US" sz="2800" b="0" dirty="0"/>
              <a:t>Acts 2:17 (Joel 2:28)</a:t>
            </a:r>
          </a:p>
          <a:p>
            <a:pPr marL="0" indent="0">
              <a:buNone/>
            </a:pPr>
            <a:r>
              <a:rPr lang="en-US" sz="2800" baseline="30000" dirty="0"/>
              <a:t>17</a:t>
            </a:r>
            <a:r>
              <a:rPr lang="en-US" sz="2800" dirty="0"/>
              <a:t> </a:t>
            </a:r>
            <a:r>
              <a:rPr lang="en-US" sz="2800" b="0" dirty="0"/>
              <a:t>… I will pour forth of my Spirit upon all flesh: And your sons and your daughters shall prophesy, And your young men shall see visions, And your old men shall dream dreams:</a:t>
            </a:r>
          </a:p>
          <a:p>
            <a:pPr marL="0" indent="0">
              <a:buNone/>
            </a:pPr>
            <a:r>
              <a:rPr lang="en-US" sz="1400" b="0" dirty="0"/>
              <a:t>.</a:t>
            </a:r>
            <a:endParaRPr lang="en-US" sz="2800" b="0" dirty="0"/>
          </a:p>
          <a:p>
            <a:pPr marL="0" indent="0">
              <a:buNone/>
            </a:pPr>
            <a:r>
              <a:rPr lang="en-US" sz="2800" b="0" dirty="0"/>
              <a:t>Acts 2:39</a:t>
            </a:r>
          </a:p>
          <a:p>
            <a:pPr marL="0" indent="0">
              <a:buNone/>
            </a:pPr>
            <a:r>
              <a:rPr lang="en-US" sz="2800" baseline="30000" dirty="0"/>
              <a:t>39</a:t>
            </a:r>
            <a:r>
              <a:rPr lang="en-US" sz="2800" dirty="0"/>
              <a:t> </a:t>
            </a:r>
            <a:r>
              <a:rPr lang="en-US" sz="2800" b="0" dirty="0"/>
              <a:t>For to you is the promise, and to your children, and to all that are afar off, (even) as many as the Lord our God shall call unto him.</a:t>
            </a:r>
          </a:p>
          <a:p>
            <a:pPr marL="0" indent="0">
              <a:buNone/>
            </a:pPr>
            <a:endParaRPr lang="en-US" sz="2800" b="0" dirty="0"/>
          </a:p>
          <a:p>
            <a:pPr marL="57150" indent="0" eaLnBrk="1" hangingPunct="1">
              <a:buNone/>
              <a:defRPr/>
            </a:pPr>
            <a:endParaRPr lang="en-US" sz="2800" b="0" dirty="0"/>
          </a:p>
        </p:txBody>
      </p:sp>
    </p:spTree>
    <p:extLst>
      <p:ext uri="{BB962C8B-B14F-4D97-AF65-F5344CB8AC3E}">
        <p14:creationId xmlns:p14="http://schemas.microsoft.com/office/powerpoint/2010/main" val="2204999436"/>
      </p:ext>
    </p:extLst>
  </p:cSld>
  <p:clrMapOvr>
    <a:masterClrMapping/>
  </p:clrMapOvr>
</p:sld>
</file>

<file path=ppt/slides/slide1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381"/>
            <a:ext cx="12192000" cy="4448706"/>
          </a:xfrm>
          <a:prstGeom prst="rect">
            <a:avLst/>
          </a:prstGeom>
        </p:spPr>
      </p:pic>
      <p:sp>
        <p:nvSpPr>
          <p:cNvPr id="5" name="TextBox 4"/>
          <p:cNvSpPr txBox="1"/>
          <p:nvPr/>
        </p:nvSpPr>
        <p:spPr>
          <a:xfrm>
            <a:off x="0" y="1936818"/>
            <a:ext cx="12192000" cy="2539157"/>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defTabSz="274320">
              <a:spcBef>
                <a:spcPts val="1800"/>
              </a:spcBef>
            </a:pPr>
            <a:r>
              <a:rPr lang="en-US" sz="2400" b="1" dirty="0"/>
              <a:t>Leviticus 23:15-16 (NASB) </a:t>
            </a:r>
            <a:br>
              <a:rPr lang="en-US" sz="2400" dirty="0"/>
            </a:br>
            <a:r>
              <a:rPr lang="en-US" sz="2400" baseline="30000" dirty="0"/>
              <a:t>15 </a:t>
            </a:r>
            <a:r>
              <a:rPr lang="en-US" sz="2400" dirty="0"/>
              <a:t> 'You shall also count for yourselves from the day after the </a:t>
            </a:r>
            <a:r>
              <a:rPr lang="en-US" sz="2400" dirty="0" err="1"/>
              <a:t>sabbath</a:t>
            </a:r>
            <a:r>
              <a:rPr lang="en-US" sz="2400" dirty="0"/>
              <a:t>, from the day when you 	brought in the sheaf of the wave offering; </a:t>
            </a:r>
            <a:r>
              <a:rPr lang="en-US" sz="2400" dirty="0">
                <a:solidFill>
                  <a:srgbClr val="FF0000"/>
                </a:solidFill>
              </a:rPr>
              <a:t>there shall be seven complete </a:t>
            </a:r>
            <a:r>
              <a:rPr lang="en-US" sz="2400" dirty="0" err="1">
                <a:solidFill>
                  <a:srgbClr val="FF0000"/>
                </a:solidFill>
              </a:rPr>
              <a:t>sabbaths</a:t>
            </a:r>
            <a:r>
              <a:rPr lang="en-US" sz="2400" dirty="0">
                <a:solidFill>
                  <a:srgbClr val="FF0000"/>
                </a:solidFill>
              </a:rPr>
              <a:t>. </a:t>
            </a:r>
            <a:br>
              <a:rPr lang="en-US" sz="2400" dirty="0"/>
            </a:br>
            <a:r>
              <a:rPr lang="en-US" sz="2400" baseline="30000" dirty="0"/>
              <a:t>16 </a:t>
            </a:r>
            <a:r>
              <a:rPr lang="en-US" sz="2400" dirty="0"/>
              <a:t> </a:t>
            </a:r>
            <a:r>
              <a:rPr lang="en-US" sz="2400" dirty="0">
                <a:solidFill>
                  <a:srgbClr val="FF0000"/>
                </a:solidFill>
              </a:rPr>
              <a:t>'You shall count fifty days to the day after the seventh </a:t>
            </a:r>
            <a:r>
              <a:rPr lang="en-US" sz="2400" dirty="0" err="1">
                <a:solidFill>
                  <a:srgbClr val="FF0000"/>
                </a:solidFill>
              </a:rPr>
              <a:t>sabbath</a:t>
            </a:r>
            <a:r>
              <a:rPr lang="en-US" sz="2400" dirty="0">
                <a:solidFill>
                  <a:srgbClr val="FF0000"/>
                </a:solidFill>
              </a:rPr>
              <a:t>; </a:t>
            </a:r>
            <a:r>
              <a:rPr lang="en-US" sz="2400" dirty="0"/>
              <a:t>then you shall present a new 	grain offering to the </a:t>
            </a:r>
            <a:r>
              <a:rPr lang="en-US" sz="2400" cap="small" dirty="0"/>
              <a:t>LORD</a:t>
            </a:r>
            <a:r>
              <a:rPr lang="en-US" sz="2400" dirty="0"/>
              <a:t>. </a:t>
            </a:r>
          </a:p>
          <a:p>
            <a:pPr defTabSz="274320">
              <a:spcBef>
                <a:spcPts val="1800"/>
              </a:spcBef>
            </a:pPr>
            <a:endParaRPr lang="en-US" sz="2400" dirty="0"/>
          </a:p>
        </p:txBody>
      </p:sp>
      <p:sp>
        <p:nvSpPr>
          <p:cNvPr id="6" name="TextBox 5"/>
          <p:cNvSpPr txBox="1"/>
          <p:nvPr/>
        </p:nvSpPr>
        <p:spPr>
          <a:xfrm>
            <a:off x="0" y="4739642"/>
            <a:ext cx="12192000" cy="1661993"/>
          </a:xfrm>
          <a:prstGeom prst="rect">
            <a:avLst/>
          </a:prstGeom>
          <a:solidFill>
            <a:schemeClr val="bg1"/>
          </a:solidFill>
          <a:ln w="38100">
            <a:noFill/>
          </a:ln>
        </p:spPr>
        <p:txBody>
          <a:bodyPr wrap="square" rtlCol="0">
            <a:spAutoFit/>
          </a:bodyPr>
          <a:lstStyle/>
          <a:p>
            <a:pPr defTabSz="274320">
              <a:spcBef>
                <a:spcPts val="1800"/>
              </a:spcBef>
            </a:pPr>
            <a:r>
              <a:rPr lang="en-US" sz="2400" dirty="0">
                <a:latin typeface="Times New Roman" panose="02020603050405020304" pitchFamily="18" charset="0"/>
                <a:cs typeface="Times New Roman" panose="02020603050405020304" pitchFamily="18" charset="0"/>
              </a:rPr>
              <a:t>1. The count is started the day after the Days of unleavened bread (Sunday). </a:t>
            </a:r>
          </a:p>
          <a:p>
            <a:pPr defTabSz="274320">
              <a:spcBef>
                <a:spcPts val="1800"/>
              </a:spcBef>
            </a:pPr>
            <a:r>
              <a:rPr lang="en-US" sz="2400" dirty="0">
                <a:latin typeface="Times New Roman" panose="02020603050405020304" pitchFamily="18" charset="0"/>
                <a:cs typeface="Times New Roman" panose="02020603050405020304" pitchFamily="18" charset="0"/>
              </a:rPr>
              <a:t>2. Then 7 complete Sabbaths are counted (49 days).</a:t>
            </a:r>
          </a:p>
          <a:p>
            <a:pPr defTabSz="274320">
              <a:spcBef>
                <a:spcPts val="1800"/>
              </a:spcBef>
            </a:pPr>
            <a:r>
              <a:rPr lang="en-US" sz="2400" dirty="0">
                <a:latin typeface="Times New Roman" panose="02020603050405020304" pitchFamily="18" charset="0"/>
                <a:cs typeface="Times New Roman" panose="02020603050405020304" pitchFamily="18" charset="0"/>
              </a:rPr>
              <a:t>3. The day after the 49</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day, 50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day (Sunday), is the day of Pentecost:</a:t>
            </a: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7311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5"/>
                                        </p:tgtEl>
                                        <p:attrNameLst>
                                          <p:attrName>ppt_w</p:attrName>
                                        </p:attrNameLst>
                                      </p:cBhvr>
                                      <p:tavLst>
                                        <p:tav tm="0">
                                          <p:val>
                                            <p:strVal val="ppt_w"/>
                                          </p:val>
                                        </p:tav>
                                        <p:tav tm="100000">
                                          <p:val>
                                            <p:fltVal val="0"/>
                                          </p:val>
                                        </p:tav>
                                      </p:tavLst>
                                    </p:anim>
                                    <p:anim calcmode="lin" valueType="num">
                                      <p:cBhvr>
                                        <p:cTn id="23" dur="500"/>
                                        <p:tgtEl>
                                          <p:spTgt spid="5"/>
                                        </p:tgtEl>
                                        <p:attrNameLst>
                                          <p:attrName>ppt_h</p:attrName>
                                        </p:attrNameLst>
                                      </p:cBhvr>
                                      <p:tavLst>
                                        <p:tav tm="0">
                                          <p:val>
                                            <p:strVal val="ppt_h"/>
                                          </p:val>
                                        </p:tav>
                                        <p:tav tm="100000">
                                          <p:val>
                                            <p:fltVal val="0"/>
                                          </p:val>
                                        </p:tav>
                                      </p:tavLst>
                                    </p:anim>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55801" y="36513"/>
            <a:ext cx="8207375" cy="692150"/>
          </a:xfrm>
        </p:spPr>
        <p:txBody>
          <a:bodyPr/>
          <a:lstStyle/>
          <a:p>
            <a:pPr algn="ctr" eaLnBrk="1" hangingPunct="1"/>
            <a:r>
              <a:rPr lang="en-US" dirty="0"/>
              <a:t>The Essence of the Holy Spirit</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A Means, Not an End</a:t>
            </a:r>
          </a:p>
          <a:p>
            <a:pPr lvl="1" eaLnBrk="1" hangingPunct="1">
              <a:buFont typeface="Arial" pitchFamily="34" charset="0"/>
              <a:buChar char="•"/>
              <a:defRPr/>
            </a:pPr>
            <a:r>
              <a:rPr lang="en-US" sz="2600" dirty="0">
                <a:ea typeface="Gulim" pitchFamily="34" charset="-127"/>
              </a:rPr>
              <a:t>End result is spiritual life leading to salvation </a:t>
            </a:r>
          </a:p>
          <a:p>
            <a:pPr lvl="1" eaLnBrk="1" hangingPunct="1">
              <a:buFont typeface="Arial" pitchFamily="34" charset="0"/>
              <a:buChar char="•"/>
              <a:defRPr/>
            </a:pPr>
            <a:r>
              <a:rPr lang="en-US" sz="2500" dirty="0">
                <a:ea typeface="Gulim" pitchFamily="34" charset="-127"/>
              </a:rPr>
              <a:t>How does the Holy Spirit bring about salvation?</a:t>
            </a:r>
          </a:p>
          <a:p>
            <a:pPr eaLnBrk="1" hangingPunct="1">
              <a:buFont typeface="Arial" pitchFamily="34" charset="0"/>
              <a:buChar char="•"/>
              <a:defRPr/>
            </a:pPr>
            <a:r>
              <a:rPr lang="en-US" sz="2800" dirty="0">
                <a:ea typeface="Gulim" pitchFamily="34" charset="-127"/>
              </a:rPr>
              <a:t>Action of the Holy Spirit</a:t>
            </a:r>
          </a:p>
          <a:p>
            <a:pPr lvl="1" eaLnBrk="1" hangingPunct="1">
              <a:buFont typeface="Arial" pitchFamily="34" charset="0"/>
              <a:buChar char="•"/>
              <a:defRPr/>
            </a:pPr>
            <a:r>
              <a:rPr lang="en-US" sz="2600" dirty="0">
                <a:ea typeface="Gulim" pitchFamily="34" charset="-127"/>
              </a:rPr>
              <a:t>Revealing the truth</a:t>
            </a:r>
          </a:p>
          <a:p>
            <a:pPr lvl="1" eaLnBrk="1" hangingPunct="1">
              <a:buFont typeface="Arial" pitchFamily="34" charset="0"/>
              <a:buChar char="•"/>
              <a:defRPr/>
            </a:pPr>
            <a:r>
              <a:rPr lang="en-US" sz="2600" dirty="0">
                <a:ea typeface="Gulim" pitchFamily="34" charset="-127"/>
              </a:rPr>
              <a:t>Confirming the truth</a:t>
            </a:r>
            <a:endParaRPr lang="en-US" sz="2600" dirty="0">
              <a:solidFill>
                <a:srgbClr val="FFC000"/>
              </a:solidFill>
              <a:ea typeface="Gulim" pitchFamily="34" charset="-127"/>
            </a:endParaRPr>
          </a:p>
          <a:p>
            <a:pPr eaLnBrk="1" hangingPunct="1">
              <a:buFont typeface="Arial" pitchFamily="34" charset="0"/>
              <a:buChar char="•"/>
              <a:defRPr/>
            </a:pPr>
            <a:r>
              <a:rPr lang="en-US" sz="2800" dirty="0">
                <a:ea typeface="Gulim" pitchFamily="34" charset="-127"/>
              </a:rPr>
              <a:t>Man’s Part: Obeying the Truth; but …</a:t>
            </a:r>
          </a:p>
          <a:p>
            <a:pPr lvl="1" eaLnBrk="1" hangingPunct="1">
              <a:buFont typeface="Arial" pitchFamily="34" charset="0"/>
              <a:buChar char="•"/>
              <a:defRPr/>
            </a:pPr>
            <a:r>
              <a:rPr lang="en-US" sz="2800" dirty="0">
                <a:ea typeface="Gulim" pitchFamily="34" charset="-127"/>
              </a:rPr>
              <a:t>Without the Holy Spirit …</a:t>
            </a:r>
          </a:p>
          <a:p>
            <a:pPr lvl="2" eaLnBrk="1" hangingPunct="1">
              <a:buFont typeface="Arial" pitchFamily="34" charset="0"/>
              <a:buChar char="•"/>
              <a:defRPr/>
            </a:pPr>
            <a:r>
              <a:rPr lang="en-US" sz="2400" dirty="0">
                <a:ea typeface="Gulim" pitchFamily="34" charset="-127"/>
              </a:rPr>
              <a:t>Nothing to obey</a:t>
            </a:r>
          </a:p>
          <a:p>
            <a:pPr lvl="2" eaLnBrk="1" hangingPunct="1">
              <a:buFont typeface="Arial" pitchFamily="34" charset="0"/>
              <a:buChar char="•"/>
              <a:defRPr/>
            </a:pPr>
            <a:r>
              <a:rPr lang="en-US" sz="2400" dirty="0">
                <a:ea typeface="Gulim" pitchFamily="34" charset="-127"/>
              </a:rPr>
              <a:t>No delivery or proof of the truth</a:t>
            </a:r>
          </a:p>
          <a:p>
            <a:pPr lvl="2" eaLnBrk="1" hangingPunct="1">
              <a:buFont typeface="Arial" pitchFamily="34" charset="0"/>
              <a:buChar char="•"/>
              <a:defRPr/>
            </a:pPr>
            <a:r>
              <a:rPr lang="en-US" sz="2400" dirty="0">
                <a:ea typeface="Gulim" pitchFamily="34" charset="-127"/>
              </a:rPr>
              <a:t>No incentive to obey</a:t>
            </a: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0760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1">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7171">
                                            <p:txEl>
                                              <p:pRg st="11" end="11"/>
                                            </p:txEl>
                                          </p:spTgt>
                                        </p:tgtEl>
                                        <p:attrNameLst>
                                          <p:attrName>style.visibility</p:attrName>
                                        </p:attrNameLst>
                                      </p:cBhvr>
                                      <p:to>
                                        <p:strVal val="visible"/>
                                      </p:to>
                                    </p:set>
                                    <p:animEffect transition="in" filter="fade">
                                      <p:cBhvr>
                                        <p:cTn id="35"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55801" y="36513"/>
            <a:ext cx="8207375" cy="692150"/>
          </a:xfrm>
        </p:spPr>
        <p:txBody>
          <a:bodyPr/>
          <a:lstStyle/>
          <a:p>
            <a:pPr algn="ctr" eaLnBrk="1" hangingPunct="1"/>
            <a:r>
              <a:rPr lang="en-US" dirty="0"/>
              <a:t>Christ and the Holy Spirit in You</a:t>
            </a:r>
            <a:endParaRPr lang="en-US" sz="3600" dirty="0"/>
          </a:p>
        </p:txBody>
      </p:sp>
      <p:sp>
        <p:nvSpPr>
          <p:cNvPr id="7171" name="Rectangle 3"/>
          <p:cNvSpPr>
            <a:spLocks noGrp="1" noChangeArrowheads="1"/>
          </p:cNvSpPr>
          <p:nvPr>
            <p:ph idx="1"/>
          </p:nvPr>
        </p:nvSpPr>
        <p:spPr>
          <a:xfrm>
            <a:off x="1703389" y="1066800"/>
            <a:ext cx="8785225" cy="4521200"/>
          </a:xfrm>
        </p:spPr>
        <p:txBody>
          <a:bodyPr/>
          <a:lstStyle/>
          <a:p>
            <a:pPr eaLnBrk="1" hangingPunct="1">
              <a:buFont typeface="Arial" pitchFamily="34" charset="0"/>
              <a:buChar char="•"/>
              <a:defRPr/>
            </a:pPr>
            <a:r>
              <a:rPr lang="en-US" sz="2800" dirty="0">
                <a:ea typeface="Gulim" pitchFamily="34" charset="-127"/>
              </a:rPr>
              <a:t>Did all converted on Pentecost …</a:t>
            </a:r>
          </a:p>
          <a:p>
            <a:pPr lvl="1" eaLnBrk="1" hangingPunct="1">
              <a:buFont typeface="Arial" pitchFamily="34" charset="0"/>
              <a:buChar char="•"/>
              <a:defRPr/>
            </a:pPr>
            <a:r>
              <a:rPr lang="en-US" sz="2600" dirty="0">
                <a:ea typeface="Gulim" pitchFamily="34" charset="-127"/>
              </a:rPr>
              <a:t>Get baptized in the Holy Spirit? </a:t>
            </a:r>
          </a:p>
          <a:p>
            <a:pPr lvl="1" eaLnBrk="1" hangingPunct="1">
              <a:buFont typeface="Arial" pitchFamily="34" charset="0"/>
              <a:buChar char="•"/>
              <a:defRPr/>
            </a:pPr>
            <a:r>
              <a:rPr lang="en-US" sz="2500" dirty="0">
                <a:ea typeface="Gulim" pitchFamily="34" charset="-127"/>
              </a:rPr>
              <a:t>Obtain the ability to perform miracles?</a:t>
            </a:r>
          </a:p>
          <a:p>
            <a:pPr lvl="1" eaLnBrk="1" hangingPunct="1">
              <a:buFont typeface="Arial" pitchFamily="34" charset="0"/>
              <a:buChar char="•"/>
              <a:defRPr/>
            </a:pPr>
            <a:r>
              <a:rPr lang="en-US" sz="2500" dirty="0">
                <a:ea typeface="Gulim" pitchFamily="34" charset="-127"/>
              </a:rPr>
              <a:t>Yield themselves to what the Holy Spirit said?</a:t>
            </a:r>
          </a:p>
          <a:p>
            <a:pPr lvl="1" eaLnBrk="1" hangingPunct="1">
              <a:buFont typeface="Arial" pitchFamily="34" charset="0"/>
              <a:buChar char="•"/>
              <a:defRPr/>
            </a:pPr>
            <a:r>
              <a:rPr lang="en-US" sz="2500" dirty="0">
                <a:ea typeface="Gulim" pitchFamily="34" charset="-127"/>
              </a:rPr>
              <a:t>Allow the Holy Spirit to change their lives?</a:t>
            </a:r>
          </a:p>
          <a:p>
            <a:pPr lvl="1" eaLnBrk="1" hangingPunct="1">
              <a:buFont typeface="Arial" pitchFamily="34" charset="0"/>
              <a:buChar char="•"/>
              <a:defRPr/>
            </a:pPr>
            <a:r>
              <a:rPr lang="en-US" sz="2500" dirty="0">
                <a:ea typeface="Gulim" pitchFamily="34" charset="-127"/>
              </a:rPr>
              <a:t>Allow the Holy Spirit to enter into their hearts?</a:t>
            </a:r>
          </a:p>
          <a:p>
            <a:pPr lvl="2" eaLnBrk="1" hangingPunct="1">
              <a:buFont typeface="Arial" pitchFamily="34" charset="0"/>
              <a:buChar char="•"/>
              <a:defRPr/>
            </a:pPr>
            <a:r>
              <a:rPr lang="en-US" sz="2500" dirty="0">
                <a:ea typeface="Gulim" pitchFamily="34" charset="-127"/>
              </a:rPr>
              <a:t>… change their attitudes and outlook on life</a:t>
            </a:r>
          </a:p>
          <a:p>
            <a:pPr lvl="2" eaLnBrk="1" hangingPunct="1">
              <a:buFont typeface="Arial" pitchFamily="34" charset="0"/>
              <a:buChar char="•"/>
              <a:defRPr/>
            </a:pPr>
            <a:r>
              <a:rPr lang="en-US" sz="2500" dirty="0">
                <a:ea typeface="Gulim" pitchFamily="34" charset="-127"/>
              </a:rPr>
              <a:t>… change their desires</a:t>
            </a:r>
          </a:p>
          <a:p>
            <a:pPr lvl="1" eaLnBrk="1" hangingPunct="1">
              <a:buFont typeface="Arial" pitchFamily="34" charset="0"/>
              <a:buChar char="•"/>
              <a:defRPr/>
            </a:pPr>
            <a:r>
              <a:rPr lang="en-US" sz="2500" dirty="0">
                <a:ea typeface="Gulim" pitchFamily="34" charset="-127"/>
              </a:rPr>
              <a:t>Allow the Holy Spirit to dwell in them?</a:t>
            </a:r>
            <a:r>
              <a:rPr lang="en-US" dirty="0"/>
              <a:t> </a:t>
            </a:r>
          </a:p>
          <a:p>
            <a:pPr marL="0" indent="0">
              <a:buNone/>
            </a:pPr>
            <a:r>
              <a:rPr lang="en-US" sz="2400" dirty="0"/>
              <a:t>1 Corinthians 6:19 </a:t>
            </a:r>
            <a:endParaRPr lang="en-US" sz="2400" b="0" dirty="0"/>
          </a:p>
          <a:p>
            <a:pPr marL="0" indent="0">
              <a:buNone/>
            </a:pPr>
            <a:r>
              <a:rPr lang="en-US" sz="2400" b="0" dirty="0"/>
              <a:t>Or know ye not that your body is a temple of the Holy Spirit which is in you, which ye have from God? </a:t>
            </a:r>
          </a:p>
          <a:p>
            <a:pPr marL="0" indent="0">
              <a:buNone/>
            </a:pPr>
            <a:endParaRPr lang="en-US" sz="2400" dirty="0"/>
          </a:p>
          <a:p>
            <a:pPr marL="0" indent="0">
              <a:buNone/>
            </a:pPr>
            <a:endParaRPr lang="en-US" sz="6600" dirty="0">
              <a:ea typeface="Gulim" pitchFamily="34" charset="-127"/>
            </a:endParaRPr>
          </a:p>
          <a:p>
            <a:pPr eaLnBrk="1" hangingPunct="1">
              <a:buFont typeface="Arial" pitchFamily="34" charset="0"/>
              <a:buChar char="•"/>
              <a:defRPr/>
            </a:pPr>
            <a:endParaRPr lang="en-US" sz="2600" dirty="0">
              <a:solidFill>
                <a:srgbClr val="FFC000"/>
              </a:solidFill>
              <a:ea typeface="Gulim" pitchFamily="34" charset="-127"/>
            </a:endParaRPr>
          </a:p>
        </p:txBody>
      </p:sp>
    </p:spTree>
    <p:extLst>
      <p:ext uri="{BB962C8B-B14F-4D97-AF65-F5344CB8AC3E}">
        <p14:creationId xmlns:p14="http://schemas.microsoft.com/office/powerpoint/2010/main" val="322223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1">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55801" y="36513"/>
            <a:ext cx="8207375" cy="692150"/>
          </a:xfrm>
        </p:spPr>
        <p:txBody>
          <a:bodyPr/>
          <a:lstStyle/>
          <a:p>
            <a:pPr algn="ctr" eaLnBrk="1" hangingPunct="1"/>
            <a:r>
              <a:rPr lang="en-US" dirty="0"/>
              <a:t>Natural Benefits of the Holy Spirit</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marL="0" indent="0">
              <a:buNone/>
            </a:pPr>
            <a:r>
              <a:rPr lang="en-US" sz="2400" dirty="0"/>
              <a:t>Rom 8:9-11</a:t>
            </a:r>
          </a:p>
          <a:p>
            <a:pPr marL="0" indent="0">
              <a:buNone/>
            </a:pPr>
            <a:r>
              <a:rPr lang="en-US" sz="2400" baseline="30000" dirty="0"/>
              <a:t>9</a:t>
            </a:r>
            <a:r>
              <a:rPr lang="en-US" sz="2400" dirty="0"/>
              <a:t> But ye are not in the flesh but in the Spirit, if so be that the Spirit of God </a:t>
            </a:r>
            <a:r>
              <a:rPr lang="en-US" sz="2400" dirty="0" err="1"/>
              <a:t>dwelleth</a:t>
            </a:r>
            <a:r>
              <a:rPr lang="en-US" sz="2400" dirty="0"/>
              <a:t> in you. But if any man hath not the Spirit of Christ, he is none of his.</a:t>
            </a:r>
          </a:p>
          <a:p>
            <a:pPr marL="0" indent="0">
              <a:buNone/>
            </a:pPr>
            <a:r>
              <a:rPr lang="en-US" sz="2400" baseline="30000" dirty="0"/>
              <a:t>10</a:t>
            </a:r>
            <a:r>
              <a:rPr lang="en-US" sz="2400" dirty="0"/>
              <a:t> And if Christ is in you, the body is dead because of sin; but the spirit is life because of righteousness.</a:t>
            </a:r>
          </a:p>
          <a:p>
            <a:pPr marL="0" indent="0">
              <a:buNone/>
            </a:pPr>
            <a:r>
              <a:rPr lang="en-US" sz="2400" baseline="30000" dirty="0"/>
              <a:t>11</a:t>
            </a:r>
            <a:r>
              <a:rPr lang="en-US" sz="2400" dirty="0"/>
              <a:t> But if the Spirit of him that raised up Jesus from the dead </a:t>
            </a:r>
            <a:r>
              <a:rPr lang="en-US" sz="2400" dirty="0" err="1"/>
              <a:t>dwelleth</a:t>
            </a:r>
            <a:r>
              <a:rPr lang="en-US" sz="2400" dirty="0"/>
              <a:t> in you, he that raised up Christ Jesus from the dead shall give life also to your mortal bodies through his Spirit that </a:t>
            </a:r>
            <a:r>
              <a:rPr lang="en-US" sz="2400" dirty="0" err="1"/>
              <a:t>dwelleth</a:t>
            </a:r>
            <a:r>
              <a:rPr lang="en-US" sz="2400" dirty="0"/>
              <a:t> in you.</a:t>
            </a:r>
          </a:p>
          <a:p>
            <a:endParaRPr lang="en-US" sz="2800" b="0" dirty="0"/>
          </a:p>
          <a:p>
            <a:pPr marL="0" indent="0">
              <a:buNone/>
            </a:pPr>
            <a:endParaRPr lang="en-US" sz="2800" dirty="0"/>
          </a:p>
        </p:txBody>
      </p:sp>
    </p:spTree>
    <p:extLst>
      <p:ext uri="{BB962C8B-B14F-4D97-AF65-F5344CB8AC3E}">
        <p14:creationId xmlns:p14="http://schemas.microsoft.com/office/powerpoint/2010/main" val="100293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92314" y="73025"/>
            <a:ext cx="8207375" cy="692150"/>
          </a:xfrm>
        </p:spPr>
        <p:txBody>
          <a:bodyPr/>
          <a:lstStyle/>
          <a:p>
            <a:pPr algn="ctr" eaLnBrk="1" hangingPunct="1"/>
            <a:r>
              <a:rPr lang="en-US" dirty="0"/>
              <a:t>Acts 2:40-41  “Save Yourselves …”</a:t>
            </a:r>
            <a:endParaRPr lang="en-US" sz="3600" dirty="0"/>
          </a:p>
        </p:txBody>
      </p:sp>
      <p:sp>
        <p:nvSpPr>
          <p:cNvPr id="7171" name="Rectangle 3"/>
          <p:cNvSpPr>
            <a:spLocks noGrp="1" noChangeArrowheads="1"/>
          </p:cNvSpPr>
          <p:nvPr>
            <p:ph idx="1"/>
          </p:nvPr>
        </p:nvSpPr>
        <p:spPr>
          <a:xfrm>
            <a:off x="1703389" y="887413"/>
            <a:ext cx="8785225" cy="4521200"/>
          </a:xfrm>
        </p:spPr>
        <p:txBody>
          <a:bodyPr/>
          <a:lstStyle/>
          <a:p>
            <a:pPr eaLnBrk="1" hangingPunct="1">
              <a:buFont typeface="Arial" pitchFamily="34" charset="0"/>
              <a:buChar char="•"/>
              <a:defRPr/>
            </a:pPr>
            <a:r>
              <a:rPr lang="en-US" sz="2800" dirty="0">
                <a:ea typeface="Gulim" pitchFamily="34" charset="-127"/>
              </a:rPr>
              <a:t>“Many other words” – ? significance</a:t>
            </a:r>
          </a:p>
          <a:p>
            <a:pPr eaLnBrk="1" hangingPunct="1">
              <a:buFont typeface="Arial" pitchFamily="34" charset="0"/>
              <a:buChar char="•"/>
              <a:defRPr/>
            </a:pPr>
            <a:r>
              <a:rPr lang="en-US" sz="2800" dirty="0">
                <a:ea typeface="Gulim" pitchFamily="34" charset="-127"/>
              </a:rPr>
              <a:t>Can we save ourselves?</a:t>
            </a:r>
          </a:p>
          <a:p>
            <a:pPr lvl="1" eaLnBrk="1" hangingPunct="1">
              <a:buFont typeface="Arial" pitchFamily="34" charset="0"/>
              <a:buChar char="•"/>
              <a:defRPr/>
            </a:pPr>
            <a:r>
              <a:rPr lang="en-US" sz="2600" dirty="0">
                <a:ea typeface="Gulim" pitchFamily="34" charset="-127"/>
              </a:rPr>
              <a:t>In one sense we can by obedience</a:t>
            </a:r>
          </a:p>
          <a:p>
            <a:pPr lvl="1" eaLnBrk="1" hangingPunct="1">
              <a:buFont typeface="Arial" pitchFamily="34" charset="0"/>
              <a:buChar char="•"/>
              <a:defRPr/>
            </a:pPr>
            <a:r>
              <a:rPr lang="en-US" sz="2600" dirty="0">
                <a:ea typeface="Gulim" pitchFamily="34" charset="-127"/>
              </a:rPr>
              <a:t>In another sense we cannot (Eph. 2:8-9)</a:t>
            </a:r>
          </a:p>
          <a:p>
            <a:pPr eaLnBrk="1" hangingPunct="1">
              <a:buFont typeface="Arial" pitchFamily="34" charset="0"/>
              <a:buChar char="•"/>
              <a:defRPr/>
            </a:pPr>
            <a:r>
              <a:rPr lang="en-US" sz="2800" dirty="0">
                <a:ea typeface="Gulim" pitchFamily="34" charset="-127"/>
              </a:rPr>
              <a:t>Specifically what command? (41)</a:t>
            </a:r>
            <a:endParaRPr lang="en-US" sz="2600" dirty="0">
              <a:solidFill>
                <a:srgbClr val="FFC000"/>
              </a:solidFill>
              <a:ea typeface="Gulim" pitchFamily="34" charset="-127"/>
            </a:endParaRPr>
          </a:p>
          <a:p>
            <a:pPr eaLnBrk="1" hangingPunct="1">
              <a:buFont typeface="Arial" pitchFamily="34" charset="0"/>
              <a:buChar char="•"/>
              <a:defRPr/>
            </a:pPr>
            <a:r>
              <a:rPr lang="en-US" sz="2800" dirty="0">
                <a:ea typeface="Gulim" pitchFamily="34" charset="-127"/>
              </a:rPr>
              <a:t>How were they added?  (Rom. 6:3)</a:t>
            </a:r>
          </a:p>
          <a:p>
            <a:pPr lvl="1" eaLnBrk="1" hangingPunct="1">
              <a:buFont typeface="Arial" pitchFamily="34" charset="0"/>
              <a:buChar char="•"/>
              <a:defRPr/>
            </a:pPr>
            <a:r>
              <a:rPr lang="en-US" sz="2800" dirty="0">
                <a:ea typeface="Gulim" pitchFamily="34" charset="-127"/>
              </a:rPr>
              <a:t>An outward tangible action – baptism</a:t>
            </a:r>
          </a:p>
          <a:p>
            <a:pPr lvl="2" eaLnBrk="1" hangingPunct="1">
              <a:buFont typeface="Arial" pitchFamily="34" charset="0"/>
              <a:buChar char="•"/>
              <a:defRPr/>
            </a:pPr>
            <a:r>
              <a:rPr lang="en-US" sz="2400" dirty="0">
                <a:ea typeface="Gulim" pitchFamily="34" charset="-127"/>
              </a:rPr>
              <a:t>Enabling us to recognize new converts</a:t>
            </a:r>
          </a:p>
          <a:p>
            <a:pPr lvl="2" eaLnBrk="1" hangingPunct="1">
              <a:buFont typeface="Arial" pitchFamily="34" charset="0"/>
              <a:buChar char="•"/>
              <a:defRPr/>
            </a:pPr>
            <a:r>
              <a:rPr lang="en-US" sz="2400" dirty="0">
                <a:ea typeface="Gulim" pitchFamily="34" charset="-127"/>
              </a:rPr>
              <a:t>Enabling them to recognize their new life</a:t>
            </a:r>
            <a:r>
              <a:rPr lang="en-US" sz="2800" dirty="0">
                <a:ea typeface="Gulim" pitchFamily="34" charset="-127"/>
              </a:rPr>
              <a:t> </a:t>
            </a:r>
          </a:p>
          <a:p>
            <a:pPr lvl="1" eaLnBrk="1" hangingPunct="1">
              <a:buFont typeface="Arial" pitchFamily="34" charset="0"/>
              <a:buChar char="•"/>
              <a:defRPr/>
            </a:pPr>
            <a:r>
              <a:rPr lang="en-US" sz="2800" dirty="0">
                <a:ea typeface="Gulim" pitchFamily="34" charset="-127"/>
              </a:rPr>
              <a:t>What about those who refused baptism? </a:t>
            </a:r>
            <a:r>
              <a:rPr lang="en-US" sz="1600" dirty="0">
                <a:ea typeface="Gulim" pitchFamily="34" charset="-127"/>
              </a:rPr>
              <a:t>(41)</a:t>
            </a:r>
            <a:endParaRPr lang="en-US" sz="2400" dirty="0">
              <a:ea typeface="Gulim" pitchFamily="34" charset="-127"/>
            </a:endParaRPr>
          </a:p>
          <a:p>
            <a:pPr lvl="1" eaLnBrk="1" hangingPunct="1">
              <a:buFont typeface="Arial" pitchFamily="34" charset="0"/>
              <a:buChar char="•"/>
              <a:defRPr/>
            </a:pPr>
            <a:r>
              <a:rPr lang="en-US" sz="2800" dirty="0">
                <a:ea typeface="Gulim" pitchFamily="34" charset="-127"/>
              </a:rPr>
              <a:t>How many were added? (41)</a:t>
            </a: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2250325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171">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171">
                                            <p:txEl>
                                              <p:pRg st="7" end="7"/>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92314" y="73025"/>
            <a:ext cx="8207375" cy="692150"/>
          </a:xfrm>
        </p:spPr>
        <p:txBody>
          <a:bodyPr/>
          <a:lstStyle/>
          <a:p>
            <a:pPr algn="ctr" eaLnBrk="1" hangingPunct="1"/>
            <a:r>
              <a:rPr lang="en-US" dirty="0"/>
              <a:t>2:42-43  Continued Steadfastly</a:t>
            </a:r>
            <a:endParaRPr lang="en-US" sz="3600" dirty="0"/>
          </a:p>
        </p:txBody>
      </p:sp>
      <p:sp>
        <p:nvSpPr>
          <p:cNvPr id="7171" name="Rectangle 3"/>
          <p:cNvSpPr>
            <a:spLocks noGrp="1" noChangeArrowheads="1"/>
          </p:cNvSpPr>
          <p:nvPr>
            <p:ph idx="1"/>
          </p:nvPr>
        </p:nvSpPr>
        <p:spPr>
          <a:xfrm>
            <a:off x="1703389" y="887413"/>
            <a:ext cx="8785225" cy="4521200"/>
          </a:xfrm>
        </p:spPr>
        <p:txBody>
          <a:bodyPr/>
          <a:lstStyle/>
          <a:p>
            <a:pPr eaLnBrk="1" hangingPunct="1">
              <a:buFont typeface="Arial" pitchFamily="34" charset="0"/>
              <a:buChar char="•"/>
              <a:defRPr/>
            </a:pPr>
            <a:r>
              <a:rPr lang="en-US" sz="2800" dirty="0">
                <a:ea typeface="Gulim" pitchFamily="34" charset="-127"/>
              </a:rPr>
              <a:t>Continued steadfastly in what? (42)</a:t>
            </a:r>
          </a:p>
          <a:p>
            <a:pPr lvl="1" eaLnBrk="1" hangingPunct="1">
              <a:buFont typeface="Arial" pitchFamily="34" charset="0"/>
              <a:buChar char="•"/>
              <a:defRPr/>
            </a:pPr>
            <a:r>
              <a:rPr lang="en-US" sz="2600" dirty="0">
                <a:ea typeface="Gulim" pitchFamily="34" charset="-127"/>
              </a:rPr>
              <a:t>Apostles’ teaching (from the Holy Spirit)</a:t>
            </a:r>
          </a:p>
          <a:p>
            <a:pPr lvl="1" eaLnBrk="1" hangingPunct="1">
              <a:buFont typeface="Arial" pitchFamily="34" charset="0"/>
              <a:buChar char="•"/>
              <a:defRPr/>
            </a:pPr>
            <a:r>
              <a:rPr lang="en-US" sz="2600" dirty="0">
                <a:ea typeface="Gulim" pitchFamily="34" charset="-127"/>
              </a:rPr>
              <a:t>Apostles’ fellowship (sharing in all ways)</a:t>
            </a:r>
          </a:p>
          <a:p>
            <a:pPr lvl="1" eaLnBrk="1" hangingPunct="1">
              <a:buFont typeface="Arial" pitchFamily="34" charset="0"/>
              <a:buChar char="•"/>
              <a:defRPr/>
            </a:pPr>
            <a:r>
              <a:rPr lang="en-US" sz="2600" dirty="0">
                <a:ea typeface="Gulim" pitchFamily="34" charset="-127"/>
              </a:rPr>
              <a:t>Breaking of bread (Lord’s Supper)</a:t>
            </a:r>
          </a:p>
          <a:p>
            <a:pPr lvl="1" eaLnBrk="1" hangingPunct="1">
              <a:buFont typeface="Arial" pitchFamily="34" charset="0"/>
              <a:buChar char="•"/>
              <a:defRPr/>
            </a:pPr>
            <a:r>
              <a:rPr lang="en-US" sz="2600" dirty="0">
                <a:ea typeface="Gulim" pitchFamily="34" charset="-127"/>
              </a:rPr>
              <a:t>Prayers</a:t>
            </a:r>
          </a:p>
          <a:p>
            <a:pPr eaLnBrk="1" hangingPunct="1">
              <a:buFont typeface="Arial" pitchFamily="34" charset="0"/>
              <a:buChar char="•"/>
              <a:defRPr/>
            </a:pPr>
            <a:r>
              <a:rPr lang="en-US" sz="2800" dirty="0">
                <a:ea typeface="Gulim" pitchFamily="34" charset="-127"/>
              </a:rPr>
              <a:t>Who were the miracles done through?</a:t>
            </a:r>
          </a:p>
          <a:p>
            <a:pPr lvl="1" eaLnBrk="1" hangingPunct="1">
              <a:buFont typeface="Arial" pitchFamily="34" charset="0"/>
              <a:buChar char="•"/>
              <a:defRPr/>
            </a:pPr>
            <a:r>
              <a:rPr lang="en-US" sz="2600" dirty="0">
                <a:ea typeface="Gulim" pitchFamily="34" charset="-127"/>
              </a:rPr>
              <a:t>Did the converts speak in tongues? (43)</a:t>
            </a:r>
          </a:p>
          <a:p>
            <a:pPr eaLnBrk="1" hangingPunct="1">
              <a:buFont typeface="Arial" pitchFamily="34" charset="0"/>
              <a:buChar char="•"/>
              <a:defRPr/>
            </a:pPr>
            <a:r>
              <a:rPr lang="en-US" sz="2800" dirty="0">
                <a:ea typeface="Gulim" pitchFamily="34" charset="-127"/>
              </a:rPr>
              <a:t>Why would this cause fear? (43)</a:t>
            </a: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1413161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171">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5" end="5"/>
                                            </p:txEl>
                                          </p:spTgt>
                                        </p:tgtEl>
                                        <p:attrNameLst>
                                          <p:attrName>style.visibility</p:attrName>
                                        </p:attrNameLst>
                                      </p:cBhvr>
                                      <p:to>
                                        <p:strVal val="visible"/>
                                      </p:to>
                                    </p:set>
                                    <p:animEffect transition="in" filter="fade">
                                      <p:cBhvr>
                                        <p:cTn id="22" dur="500"/>
                                        <p:tgtEl>
                                          <p:spTgt spid="717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6" end="6"/>
                                            </p:txEl>
                                          </p:spTgt>
                                        </p:tgtEl>
                                        <p:attrNameLst>
                                          <p:attrName>style.visibility</p:attrName>
                                        </p:attrNameLst>
                                      </p:cBhvr>
                                      <p:to>
                                        <p:strVal val="visible"/>
                                      </p:to>
                                    </p:set>
                                    <p:animEffect transition="in" filter="fade">
                                      <p:cBhvr>
                                        <p:cTn id="27" dur="500"/>
                                        <p:tgtEl>
                                          <p:spTgt spid="717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7" end="7"/>
                                            </p:txEl>
                                          </p:spTgt>
                                        </p:tgtEl>
                                        <p:attrNameLst>
                                          <p:attrName>style.visibility</p:attrName>
                                        </p:attrNameLst>
                                      </p:cBhvr>
                                      <p:to>
                                        <p:strVal val="visible"/>
                                      </p:to>
                                    </p:set>
                                    <p:animEffect transition="in" filter="fade">
                                      <p:cBhvr>
                                        <p:cTn id="32" dur="500"/>
                                        <p:tgtEl>
                                          <p:spTgt spid="7171">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8" end="8"/>
                                            </p:txEl>
                                          </p:spTgt>
                                        </p:tgtEl>
                                        <p:attrNameLst>
                                          <p:attrName>style.visibility</p:attrName>
                                        </p:attrNameLst>
                                      </p:cBhvr>
                                      <p:to>
                                        <p:strVal val="visible"/>
                                      </p:to>
                                    </p:set>
                                    <p:animEffect transition="in" filter="fade">
                                      <p:cBhvr>
                                        <p:cTn id="3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92314" y="73025"/>
            <a:ext cx="8207375" cy="692150"/>
          </a:xfrm>
        </p:spPr>
        <p:txBody>
          <a:bodyPr/>
          <a:lstStyle/>
          <a:p>
            <a:pPr algn="ctr" eaLnBrk="1" hangingPunct="1"/>
            <a:r>
              <a:rPr lang="en-US"/>
              <a:t>2:44-45 – “all things common”</a:t>
            </a:r>
            <a:endParaRPr lang="en-US" sz="3600"/>
          </a:p>
        </p:txBody>
      </p:sp>
      <p:sp>
        <p:nvSpPr>
          <p:cNvPr id="7171" name="Rectangle 3"/>
          <p:cNvSpPr>
            <a:spLocks noGrp="1" noChangeArrowheads="1"/>
          </p:cNvSpPr>
          <p:nvPr>
            <p:ph idx="1"/>
          </p:nvPr>
        </p:nvSpPr>
        <p:spPr>
          <a:xfrm>
            <a:off x="1703389" y="887413"/>
            <a:ext cx="8785225" cy="4521200"/>
          </a:xfrm>
        </p:spPr>
        <p:txBody>
          <a:bodyPr/>
          <a:lstStyle/>
          <a:p>
            <a:pPr marL="0" indent="0">
              <a:buNone/>
              <a:defRPr/>
            </a:pPr>
            <a:r>
              <a:rPr lang="en-US" b="0" dirty="0">
                <a:effectLst/>
              </a:rPr>
              <a:t>“And all that believed were together, and had all things common; and they sold their possessions and goods, and parted them to all, according as any man had need.”</a:t>
            </a:r>
            <a:endParaRPr lang="en-US" sz="2800" dirty="0">
              <a:ea typeface="Gulim" pitchFamily="34" charset="-127"/>
            </a:endParaRPr>
          </a:p>
          <a:p>
            <a:pPr eaLnBrk="1" hangingPunct="1">
              <a:buFont typeface="Arial" pitchFamily="34" charset="0"/>
              <a:buChar char="•"/>
              <a:defRPr/>
            </a:pPr>
            <a:r>
              <a:rPr lang="en-US" sz="2800" dirty="0">
                <a:ea typeface="Gulim" pitchFamily="34" charset="-127"/>
              </a:rPr>
              <a:t>How does this example apply today?</a:t>
            </a:r>
          </a:p>
          <a:p>
            <a:pPr lvl="1" eaLnBrk="1" hangingPunct="1">
              <a:buFont typeface="Arial" pitchFamily="34" charset="0"/>
              <a:buChar char="•"/>
              <a:defRPr/>
            </a:pPr>
            <a:r>
              <a:rPr lang="en-US" sz="2400" dirty="0">
                <a:ea typeface="Gulim" pitchFamily="34" charset="-127"/>
              </a:rPr>
              <a:t>All approved apostolic examples are binding</a:t>
            </a:r>
          </a:p>
          <a:p>
            <a:pPr eaLnBrk="1" hangingPunct="1">
              <a:buFont typeface="Arial" pitchFamily="34" charset="0"/>
              <a:buChar char="•"/>
              <a:defRPr/>
            </a:pPr>
            <a:r>
              <a:rPr lang="en-US" sz="2800" dirty="0">
                <a:ea typeface="Gulim" pitchFamily="34" charset="-127"/>
              </a:rPr>
              <a:t>Does this detail actions or attitudes?</a:t>
            </a:r>
          </a:p>
          <a:p>
            <a:pPr lvl="1" eaLnBrk="1" hangingPunct="1">
              <a:buFont typeface="Arial" pitchFamily="34" charset="0"/>
              <a:buChar char="•"/>
              <a:defRPr/>
            </a:pPr>
            <a:r>
              <a:rPr lang="en-US" sz="2600" dirty="0">
                <a:ea typeface="Gulim" pitchFamily="34" charset="-127"/>
              </a:rPr>
              <a:t>But let’s not explain it away; very important</a:t>
            </a:r>
          </a:p>
          <a:p>
            <a:pPr eaLnBrk="1" hangingPunct="1">
              <a:buFont typeface="Arial" pitchFamily="34" charset="0"/>
              <a:buChar char="•"/>
              <a:defRPr/>
            </a:pPr>
            <a:r>
              <a:rPr lang="en-US" sz="2800" dirty="0">
                <a:ea typeface="Gulim" pitchFamily="34" charset="-127"/>
              </a:rPr>
              <a:t>Does it explain HOW this was done?</a:t>
            </a:r>
          </a:p>
          <a:p>
            <a:pPr eaLnBrk="1" hangingPunct="1">
              <a:buFont typeface="Arial" pitchFamily="34" charset="0"/>
              <a:buChar char="•"/>
              <a:defRPr/>
            </a:pPr>
            <a:r>
              <a:rPr lang="en-US" sz="2800" dirty="0">
                <a:ea typeface="Gulim" pitchFamily="34" charset="-127"/>
              </a:rPr>
              <a:t>Did all sell all? (answered in Acts 5)</a:t>
            </a:r>
          </a:p>
          <a:p>
            <a:pPr marL="0" indent="0" eaLnBrk="1" hangingPunct="1">
              <a:buNone/>
              <a:defRPr/>
            </a:pPr>
            <a:r>
              <a:rPr lang="en-US" sz="2400" i="1" dirty="0">
                <a:ea typeface="Gulim" pitchFamily="34" charset="-127"/>
              </a:rPr>
              <a:t>Details</a:t>
            </a:r>
            <a:r>
              <a:rPr lang="en-US" sz="2400" b="0" i="1" dirty="0">
                <a:ea typeface="Gulim" pitchFamily="34" charset="-127"/>
              </a:rPr>
              <a:t> in AA examples are not binding when there are alternative details in other AA examples; in this case:</a:t>
            </a:r>
          </a:p>
          <a:p>
            <a:pPr marL="0" indent="0" algn="ctr" eaLnBrk="1" hangingPunct="1">
              <a:buNone/>
              <a:defRPr/>
            </a:pPr>
            <a:r>
              <a:rPr lang="en-US" sz="2800" b="0" dirty="0">
                <a:ea typeface="Gulim" pitchFamily="34" charset="-127"/>
              </a:rPr>
              <a:t>Acts 5, 1 Tim. 6:17, 2 </a:t>
            </a:r>
            <a:r>
              <a:rPr lang="en-US" sz="2800" b="0" dirty="0" err="1">
                <a:ea typeface="Gulim" pitchFamily="34" charset="-127"/>
              </a:rPr>
              <a:t>Thes</a:t>
            </a:r>
            <a:r>
              <a:rPr lang="en-US" sz="2800" b="0" dirty="0">
                <a:ea typeface="Gulim" pitchFamily="34" charset="-127"/>
              </a:rPr>
              <a:t>. 3:10</a:t>
            </a:r>
          </a:p>
          <a:p>
            <a:pPr marL="0" indent="0" algn="ctr" eaLnBrk="1" hangingPunct="1">
              <a:buNone/>
              <a:defRPr/>
            </a:pPr>
            <a:r>
              <a:rPr lang="en-US" sz="2800" b="0" dirty="0">
                <a:ea typeface="Gulim" pitchFamily="34" charset="-127"/>
              </a:rPr>
              <a:t>Other case in point: “upper room” example</a:t>
            </a:r>
            <a:endParaRPr lang="en-US" sz="3400" b="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66667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92314" y="73025"/>
            <a:ext cx="8207375" cy="692150"/>
          </a:xfrm>
        </p:spPr>
        <p:txBody>
          <a:bodyPr/>
          <a:lstStyle/>
          <a:p>
            <a:pPr algn="ctr" eaLnBrk="1" hangingPunct="1"/>
            <a:r>
              <a:rPr lang="en-US" dirty="0"/>
              <a:t>Acts 2:46-47  Day by Day</a:t>
            </a:r>
            <a:endParaRPr lang="en-US" sz="3600" dirty="0"/>
          </a:p>
        </p:txBody>
      </p:sp>
      <p:sp>
        <p:nvSpPr>
          <p:cNvPr id="7171" name="Rectangle 3"/>
          <p:cNvSpPr>
            <a:spLocks noGrp="1" noChangeArrowheads="1"/>
          </p:cNvSpPr>
          <p:nvPr>
            <p:ph idx="1"/>
          </p:nvPr>
        </p:nvSpPr>
        <p:spPr>
          <a:xfrm>
            <a:off x="1703389" y="887413"/>
            <a:ext cx="8785225" cy="4521200"/>
          </a:xfrm>
        </p:spPr>
        <p:txBody>
          <a:bodyPr/>
          <a:lstStyle/>
          <a:p>
            <a:pPr eaLnBrk="1" hangingPunct="1">
              <a:buFont typeface="Arial" pitchFamily="34" charset="0"/>
              <a:buChar char="•"/>
              <a:defRPr/>
            </a:pPr>
            <a:r>
              <a:rPr lang="en-US" sz="2800" dirty="0">
                <a:ea typeface="Gulim" pitchFamily="34" charset="-127"/>
              </a:rPr>
              <a:t>Where were the Apostles? (46)</a:t>
            </a:r>
          </a:p>
          <a:p>
            <a:pPr eaLnBrk="1" hangingPunct="1">
              <a:buFont typeface="Arial" pitchFamily="34" charset="0"/>
              <a:buChar char="•"/>
              <a:defRPr/>
            </a:pPr>
            <a:r>
              <a:rPr lang="en-US" sz="2800" dirty="0">
                <a:ea typeface="Gulim" pitchFamily="34" charset="-127"/>
              </a:rPr>
              <a:t>Where did they commonly meet? (46)</a:t>
            </a:r>
          </a:p>
          <a:p>
            <a:pPr eaLnBrk="1" hangingPunct="1">
              <a:buFont typeface="Arial" pitchFamily="34" charset="0"/>
              <a:buChar char="•"/>
              <a:defRPr/>
            </a:pPr>
            <a:r>
              <a:rPr lang="en-US" sz="2800" dirty="0">
                <a:ea typeface="Gulim" pitchFamily="34" charset="-127"/>
              </a:rPr>
              <a:t>Where did they eat their meals? (46)</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Were they thankful for what they had?</a:t>
            </a:r>
          </a:p>
          <a:p>
            <a:pPr eaLnBrk="1" hangingPunct="1">
              <a:buFont typeface="Arial" pitchFamily="34" charset="0"/>
              <a:buChar char="•"/>
              <a:defRPr/>
            </a:pPr>
            <a:r>
              <a:rPr lang="en-US" sz="2800" dirty="0">
                <a:ea typeface="Gulim" pitchFamily="34" charset="-127"/>
              </a:rPr>
              <a:t>How were they regarded by others? (47)</a:t>
            </a:r>
            <a:endParaRPr lang="en-US" sz="2600" dirty="0">
              <a:solidFill>
                <a:srgbClr val="FFC000"/>
              </a:solidFill>
              <a:ea typeface="Gulim" pitchFamily="34" charset="-127"/>
            </a:endParaRPr>
          </a:p>
          <a:p>
            <a:pPr eaLnBrk="1" hangingPunct="1">
              <a:buFont typeface="Arial" pitchFamily="34" charset="0"/>
              <a:buChar char="•"/>
              <a:defRPr/>
            </a:pPr>
            <a:r>
              <a:rPr lang="en-US" sz="2800" dirty="0">
                <a:ea typeface="Gulim" pitchFamily="34" charset="-127"/>
              </a:rPr>
              <a:t>When were people baptized?</a:t>
            </a:r>
          </a:p>
          <a:p>
            <a:pPr lvl="1" eaLnBrk="1" hangingPunct="1">
              <a:buFont typeface="Arial" pitchFamily="34" charset="0"/>
              <a:buChar char="•"/>
              <a:defRPr/>
            </a:pPr>
            <a:r>
              <a:rPr lang="en-US" sz="2800" dirty="0">
                <a:ea typeface="Gulim" pitchFamily="34" charset="-127"/>
              </a:rPr>
              <a:t>As needed day by day</a:t>
            </a:r>
          </a:p>
          <a:p>
            <a:pPr eaLnBrk="1" hangingPunct="1">
              <a:buFont typeface="Arial" pitchFamily="34" charset="0"/>
              <a:buChar char="•"/>
              <a:defRPr/>
            </a:pPr>
            <a:r>
              <a:rPr lang="en-US" sz="2800" dirty="0">
                <a:ea typeface="Gulim" pitchFamily="34" charset="-127"/>
              </a:rPr>
              <a:t>Who added them? (47)  </a:t>
            </a:r>
            <a:r>
              <a:rPr lang="en-US" sz="2800" dirty="0" err="1">
                <a:ea typeface="Gulim" pitchFamily="34" charset="-127"/>
              </a:rPr>
              <a:t>Kurion</a:t>
            </a:r>
            <a:r>
              <a:rPr lang="en-US" sz="2800" dirty="0">
                <a:ea typeface="Gulim" pitchFamily="34" charset="-127"/>
              </a:rPr>
              <a:t> (2:36)</a:t>
            </a:r>
          </a:p>
          <a:p>
            <a:pPr eaLnBrk="1" hangingPunct="1">
              <a:buFont typeface="Arial" pitchFamily="34" charset="0"/>
              <a:buChar char="•"/>
              <a:defRPr/>
            </a:pPr>
            <a:r>
              <a:rPr lang="en-US" sz="2800" dirty="0">
                <a:ea typeface="Gulim" pitchFamily="34" charset="-127"/>
              </a:rPr>
              <a:t>To what were they added? (47)</a:t>
            </a:r>
          </a:p>
          <a:p>
            <a:pPr lvl="1" eaLnBrk="1" hangingPunct="1">
              <a:buFont typeface="Arial" pitchFamily="34" charset="0"/>
              <a:buChar char="•"/>
              <a:defRPr/>
            </a:pPr>
            <a:r>
              <a:rPr lang="en-US" sz="2800" dirty="0">
                <a:ea typeface="Gulim" pitchFamily="34" charset="-127"/>
              </a:rPr>
              <a:t>“Them”   </a:t>
            </a:r>
            <a:r>
              <a:rPr lang="en-US" sz="2800" i="1" dirty="0">
                <a:ea typeface="Gulim" pitchFamily="34" charset="-127"/>
              </a:rPr>
              <a:t>autos </a:t>
            </a:r>
            <a:r>
              <a:rPr lang="en-US" sz="2800" dirty="0">
                <a:ea typeface="Gulim" pitchFamily="34" charset="-127"/>
              </a:rPr>
              <a:t>– Nestle-Aland</a:t>
            </a:r>
            <a:endParaRPr lang="en-US" sz="2800" i="1" dirty="0">
              <a:ea typeface="Gulim" pitchFamily="34" charset="-127"/>
            </a:endParaRPr>
          </a:p>
          <a:p>
            <a:pPr lvl="1" eaLnBrk="1" hangingPunct="1">
              <a:buFont typeface="Arial" pitchFamily="34" charset="0"/>
              <a:buChar char="•"/>
              <a:defRPr/>
            </a:pPr>
            <a:r>
              <a:rPr lang="en-US" sz="2800" dirty="0">
                <a:ea typeface="Gulim" pitchFamily="34" charset="-127"/>
              </a:rPr>
              <a:t>“Church” </a:t>
            </a:r>
            <a:r>
              <a:rPr lang="en-US" sz="2800" i="1" dirty="0" err="1">
                <a:ea typeface="Gulim" pitchFamily="34" charset="-127"/>
              </a:rPr>
              <a:t>ekklesia</a:t>
            </a:r>
            <a:r>
              <a:rPr lang="en-US" sz="2800" i="1" dirty="0">
                <a:ea typeface="Gulim" pitchFamily="34" charset="-127"/>
              </a:rPr>
              <a:t> – </a:t>
            </a:r>
            <a:r>
              <a:rPr lang="en-US" sz="2800" dirty="0" err="1">
                <a:ea typeface="Gulim" pitchFamily="34" charset="-127"/>
              </a:rPr>
              <a:t>Textus</a:t>
            </a:r>
            <a:r>
              <a:rPr lang="en-US" sz="2800" dirty="0">
                <a:ea typeface="Gulim" pitchFamily="34" charset="-127"/>
              </a:rPr>
              <a:t> </a:t>
            </a:r>
            <a:r>
              <a:rPr lang="en-US" sz="2800" dirty="0" err="1">
                <a:ea typeface="Gulim" pitchFamily="34" charset="-127"/>
              </a:rPr>
              <a:t>Receptus</a:t>
            </a:r>
            <a:endParaRPr lang="en-US" sz="34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725546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0AECB3-B218-476E-8DF0-8C30FAF6A2ED}"/>
              </a:ext>
            </a:extLst>
          </p:cNvPr>
          <p:cNvSpPr>
            <a:spLocks noGrp="1"/>
          </p:cNvSpPr>
          <p:nvPr>
            <p:ph type="body" sz="quarter" idx="10"/>
          </p:nvPr>
        </p:nvSpPr>
        <p:spPr>
          <a:xfrm>
            <a:off x="108155" y="572798"/>
            <a:ext cx="12083846" cy="4906719"/>
          </a:xfrm>
        </p:spPr>
        <p:txBody>
          <a:bodyPr>
            <a:normAutofit/>
          </a:bodyPr>
          <a:lstStyle/>
          <a:p>
            <a:r>
              <a:rPr lang="en-US" sz="8000" dirty="0">
                <a:effectLst>
                  <a:outerShdw blurRad="38100" dist="38100" dir="2700000" algn="tl">
                    <a:srgbClr val="000000">
                      <a:alpha val="43137"/>
                    </a:srgbClr>
                  </a:outerShdw>
                </a:effectLst>
              </a:rPr>
              <a:t> PETER’S FIRST SERMON</a:t>
            </a:r>
          </a:p>
        </p:txBody>
      </p:sp>
    </p:spTree>
    <p:extLst>
      <p:ext uri="{BB962C8B-B14F-4D97-AF65-F5344CB8AC3E}">
        <p14:creationId xmlns:p14="http://schemas.microsoft.com/office/powerpoint/2010/main" val="32437734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33" y="168165"/>
            <a:ext cx="11430000" cy="6858000"/>
          </a:xfrm>
          <a:prstGeom prst="rect">
            <a:avLst/>
          </a:prstGeom>
        </p:spPr>
      </p:pic>
    </p:spTree>
    <p:extLst>
      <p:ext uri="{BB962C8B-B14F-4D97-AF65-F5344CB8AC3E}">
        <p14:creationId xmlns:p14="http://schemas.microsoft.com/office/powerpoint/2010/main" val="108800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411EA-98EF-4955-96A8-8A6865987C9D}"/>
              </a:ext>
            </a:extLst>
          </p:cNvPr>
          <p:cNvSpPr>
            <a:spLocks noGrp="1"/>
          </p:cNvSpPr>
          <p:nvPr>
            <p:ph type="sldNum" sz="quarter" idx="12"/>
          </p:nvPr>
        </p:nvSpPr>
        <p:spPr/>
        <p:txBody>
          <a:bodyPr/>
          <a:lstStyle/>
          <a:p>
            <a:pPr eaLnBrk="0" fontAlgn="base" hangingPunct="0">
              <a:spcAft>
                <a:spcPct val="0"/>
              </a:spcAft>
            </a:pPr>
            <a:fld id="{7EB08E23-E5AF-4B74-A61E-E87CBE07FE12}" type="slidenum">
              <a:rPr lang="en-US" altLang="en-US">
                <a:solidFill>
                  <a:srgbClr val="660066"/>
                </a:solidFill>
                <a:latin typeface="Impact"/>
              </a:rPr>
              <a:pPr eaLnBrk="0" fontAlgn="base" hangingPunct="0">
                <a:spcAft>
                  <a:spcPct val="0"/>
                </a:spcAft>
              </a:pPr>
              <a:t>19</a:t>
            </a:fld>
            <a:endParaRPr lang="en-US" altLang="en-US">
              <a:solidFill>
                <a:srgbClr val="660066"/>
              </a:solidFill>
              <a:latin typeface="Impact"/>
            </a:endParaRPr>
          </a:p>
        </p:txBody>
      </p:sp>
      <p:pic>
        <p:nvPicPr>
          <p:cNvPr id="64514" name="Picture 2">
            <a:extLst>
              <a:ext uri="{FF2B5EF4-FFF2-40B4-BE49-F238E27FC236}">
                <a16:creationId xmlns:a16="http://schemas.microsoft.com/office/drawing/2014/main" id="{E6E56DA2-EEC1-4FDE-A4A4-6A03C9D2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33" y="168165"/>
            <a:ext cx="11430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33" y="176573"/>
            <a:ext cx="11430000" cy="6858000"/>
          </a:xfrm>
          <a:prstGeom prst="rect">
            <a:avLst/>
          </a:prstGeom>
        </p:spPr>
      </p:pic>
    </p:spTree>
    <p:extLst>
      <p:ext uri="{BB962C8B-B14F-4D97-AF65-F5344CB8AC3E}">
        <p14:creationId xmlns:p14="http://schemas.microsoft.com/office/powerpoint/2010/main" val="603073244"/>
      </p:ext>
    </p:extLst>
  </p:cSld>
  <p:clrMapOvr>
    <a:masterClrMapping/>
  </p:clrMapOvr>
</p:sld>
</file>

<file path=ppt/slides/slide190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0" y="0"/>
            <a:ext cx="8717797" cy="6858000"/>
            <a:chOff x="0" y="0"/>
            <a:chExt cx="8717797" cy="6858000"/>
          </a:xfrm>
        </p:grpSpPr>
        <p:pic>
          <p:nvPicPr>
            <p:cNvPr id="4" name="Picture 3"/>
            <p:cNvPicPr>
              <a:picLocks noChangeAspect="1"/>
            </p:cNvPicPr>
            <p:nvPr/>
          </p:nvPicPr>
          <p:blipFill>
            <a:blip r:embed="rId3"/>
            <a:stretch>
              <a:fillRect/>
            </a:stretch>
          </p:blipFill>
          <p:spPr>
            <a:xfrm>
              <a:off x="0" y="0"/>
              <a:ext cx="8717797" cy="6858000"/>
            </a:xfrm>
            <a:prstGeom prst="rect">
              <a:avLst/>
            </a:prstGeom>
          </p:spPr>
        </p:pic>
        <p:sp>
          <p:nvSpPr>
            <p:cNvPr id="5" name="Oval 4"/>
            <p:cNvSpPr/>
            <p:nvPr/>
          </p:nvSpPr>
          <p:spPr>
            <a:xfrm>
              <a:off x="6024880" y="3027680"/>
              <a:ext cx="629920" cy="401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56480" y="3108960"/>
              <a:ext cx="629920" cy="401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856480" y="3606800"/>
              <a:ext cx="629920" cy="401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0635" y="-63798"/>
            <a:ext cx="10160000" cy="6858000"/>
            <a:chOff x="21264" y="-63798"/>
            <a:chExt cx="10160000" cy="6858000"/>
          </a:xfrm>
        </p:grpSpPr>
        <p:pic>
          <p:nvPicPr>
            <p:cNvPr id="2" name="Picture 1"/>
            <p:cNvPicPr>
              <a:picLocks noChangeAspect="1"/>
            </p:cNvPicPr>
            <p:nvPr/>
          </p:nvPicPr>
          <p:blipFill rotWithShape="1">
            <a:blip r:embed="rId4"/>
            <a:srcRect l="1193" r="3294"/>
            <a:stretch/>
          </p:blipFill>
          <p:spPr>
            <a:xfrm>
              <a:off x="21264" y="-63798"/>
              <a:ext cx="10160000" cy="6858000"/>
            </a:xfrm>
            <a:prstGeom prst="rect">
              <a:avLst/>
            </a:prstGeom>
          </p:spPr>
        </p:pic>
        <p:sp>
          <p:nvSpPr>
            <p:cNvPr id="9" name="Oval 8"/>
            <p:cNvSpPr/>
            <p:nvPr/>
          </p:nvSpPr>
          <p:spPr>
            <a:xfrm rot="2820000">
              <a:off x="8227691" y="4110762"/>
              <a:ext cx="789732" cy="38175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943059" y="4369977"/>
              <a:ext cx="382772" cy="2764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701518" y="3066428"/>
              <a:ext cx="740731" cy="2296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312192" y="2602143"/>
              <a:ext cx="740731" cy="2296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800000">
              <a:off x="6057874" y="2929770"/>
              <a:ext cx="462345" cy="2687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9140000">
              <a:off x="6154787" y="3224494"/>
              <a:ext cx="550795" cy="1905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443329" y="3438423"/>
              <a:ext cx="609594" cy="1727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77744" y="4083722"/>
              <a:ext cx="821306" cy="9773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946608" y="4681872"/>
              <a:ext cx="382772" cy="15593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246461" y="2385228"/>
              <a:ext cx="453667" cy="2764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340000">
              <a:off x="5963258" y="4709583"/>
              <a:ext cx="903882" cy="72078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252490" y="3682402"/>
              <a:ext cx="641496" cy="2374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901082" y="3742159"/>
              <a:ext cx="789732" cy="38175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p:cNvSpPr txBox="1"/>
          <p:nvPr/>
        </p:nvSpPr>
        <p:spPr>
          <a:xfrm>
            <a:off x="-2" y="0"/>
            <a:ext cx="12192002" cy="2308324"/>
          </a:xfrm>
          <a:prstGeom prst="rect">
            <a:avLst/>
          </a:prstGeom>
          <a:solidFill>
            <a:schemeClr val="bg1">
              <a:alpha val="65000"/>
            </a:schemeClr>
          </a:solidFill>
          <a:ln w="38100">
            <a:solidFill>
              <a:schemeClr val="tx1"/>
            </a:solidFill>
          </a:ln>
        </p:spPr>
        <p:txBody>
          <a:bodyPr wrap="square" rtlCol="0">
            <a:spAutoFit/>
          </a:bodyPr>
          <a:lstStyle/>
          <a:p>
            <a:pPr defTabSz="274320">
              <a:spcBef>
                <a:spcPts val="1800"/>
              </a:spcBef>
            </a:pPr>
            <a:r>
              <a:rPr lang="en-US" sz="2400" b="1" dirty="0"/>
              <a:t>Acts 2:9-11 (NASB) </a:t>
            </a:r>
            <a:br>
              <a:rPr lang="en-US" sz="2400" dirty="0"/>
            </a:br>
            <a:r>
              <a:rPr lang="en-US" sz="2400" baseline="30000" dirty="0"/>
              <a:t>9 </a:t>
            </a:r>
            <a:r>
              <a:rPr lang="en-US" sz="2400" dirty="0"/>
              <a:t> "Parthians and Medes and Elamites, and residents of Mesopotamia, Judea and Cappadocia, 	Pontus and Asia, </a:t>
            </a:r>
            <a:br>
              <a:rPr lang="en-US" sz="2400" dirty="0"/>
            </a:br>
            <a:r>
              <a:rPr lang="en-US" sz="2400" baseline="30000" dirty="0"/>
              <a:t>10 </a:t>
            </a:r>
            <a:r>
              <a:rPr lang="en-US" sz="2400" dirty="0"/>
              <a:t> Phrygia and Pamphylia, Egypt and the districts of Libya around Cyrene, and visitors from 	Rome, both Jews and proselytes, </a:t>
            </a:r>
            <a:br>
              <a:rPr lang="en-US" sz="2400" dirty="0"/>
            </a:br>
            <a:r>
              <a:rPr lang="en-US" sz="2400" baseline="30000" dirty="0"/>
              <a:t>11 </a:t>
            </a:r>
            <a:r>
              <a:rPr lang="en-US" sz="2400" dirty="0"/>
              <a:t> Cretans and Arabs—we hear them in our </a:t>
            </a:r>
            <a:r>
              <a:rPr lang="en-US" sz="2400" i="1" dirty="0"/>
              <a:t>own</a:t>
            </a:r>
            <a:r>
              <a:rPr lang="en-US" sz="2400" dirty="0"/>
              <a:t> tongues speaking of the mighty deeds of God." </a:t>
            </a:r>
            <a:endParaRPr lang="en-US" sz="2400" b="1" dirty="0"/>
          </a:p>
        </p:txBody>
      </p:sp>
    </p:spTree>
    <p:extLst>
      <p:ext uri="{BB962C8B-B14F-4D97-AF65-F5344CB8AC3E}">
        <p14:creationId xmlns:p14="http://schemas.microsoft.com/office/powerpoint/2010/main" val="6029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3"/>
                                        </p:tgtEl>
                                        <p:attrNameLst>
                                          <p:attrName>ppt_w</p:attrName>
                                        </p:attrNameLst>
                                      </p:cBhvr>
                                      <p:tavLst>
                                        <p:tav tm="0">
                                          <p:val>
                                            <p:strVal val="ppt_w"/>
                                          </p:val>
                                        </p:tav>
                                        <p:tav tm="100000">
                                          <p:val>
                                            <p:fltVal val="0"/>
                                          </p:val>
                                        </p:tav>
                                      </p:tavLst>
                                    </p:anim>
                                    <p:anim calcmode="lin" valueType="num">
                                      <p:cBhvr>
                                        <p:cTn id="21" dur="500"/>
                                        <p:tgtEl>
                                          <p:spTgt spid="3"/>
                                        </p:tgtEl>
                                        <p:attrNameLst>
                                          <p:attrName>ppt_h</p:attrName>
                                        </p:attrNameLst>
                                      </p:cBhvr>
                                      <p:tavLst>
                                        <p:tav tm="0">
                                          <p:val>
                                            <p:strVal val="ppt_h"/>
                                          </p:val>
                                        </p:tav>
                                        <p:tav tm="100000">
                                          <p:val>
                                            <p:fltVal val="0"/>
                                          </p:val>
                                        </p:tav>
                                      </p:tavLst>
                                    </p:anim>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33" y="168165"/>
            <a:ext cx="11430000" cy="6858000"/>
          </a:xfrm>
          <a:prstGeom prst="rect">
            <a:avLst/>
          </a:prstGeom>
        </p:spPr>
      </p:pic>
    </p:spTree>
    <p:extLst>
      <p:ext uri="{BB962C8B-B14F-4D97-AF65-F5344CB8AC3E}">
        <p14:creationId xmlns:p14="http://schemas.microsoft.com/office/powerpoint/2010/main" val="187668171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ssiblepaulfresco.jpg"/>
          <p:cNvPicPr>
            <a:picLocks noChangeAspect="1"/>
          </p:cNvPicPr>
          <p:nvPr/>
        </p:nvPicPr>
        <p:blipFill>
          <a:blip r:embed="rId2" cstate="print"/>
          <a:stretch>
            <a:fillRect/>
          </a:stretch>
        </p:blipFill>
        <p:spPr>
          <a:xfrm>
            <a:off x="0" y="24319"/>
            <a:ext cx="12191999" cy="6809362"/>
          </a:xfrm>
          <a:prstGeom prst="rect">
            <a:avLst/>
          </a:prstGeom>
        </p:spPr>
      </p:pic>
    </p:spTree>
  </p:cSld>
  <p:clrMapOvr>
    <a:masterClrMapping/>
  </p:clrMapOvr>
  <p:transition>
    <p:random/>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438" y="2429991"/>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p:txBody>
          <a:bodyPr>
            <a:normAutofit fontScale="92500"/>
          </a:bodyPr>
          <a:lstStyle/>
          <a:p>
            <a:pPr marL="0" indent="0">
              <a:buNone/>
            </a:pPr>
            <a:r>
              <a:rPr lang="en-US" b="1" dirty="0"/>
              <a:t>I. The Ministry of Peter </a:t>
            </a:r>
            <a:r>
              <a:rPr lang="mr-IN" b="1" dirty="0"/>
              <a:t>–</a:t>
            </a:r>
            <a:r>
              <a:rPr lang="en-US" b="1" dirty="0"/>
              <a:t> Acts 1:1-12:19</a:t>
            </a:r>
          </a:p>
          <a:p>
            <a:pPr marL="685783" indent="-685783">
              <a:buFont typeface="+mj-lt"/>
              <a:buAutoNum type="arabicPeriod"/>
            </a:pPr>
            <a:r>
              <a:rPr lang="en-US" sz="3733" b="1" dirty="0">
                <a:solidFill>
                  <a:srgbClr val="36481C"/>
                </a:solidFill>
              </a:rPr>
              <a:t>Peter’s 1</a:t>
            </a:r>
            <a:r>
              <a:rPr lang="en-US" sz="3733" b="1" baseline="30000" dirty="0">
                <a:solidFill>
                  <a:srgbClr val="36481C"/>
                </a:solidFill>
              </a:rPr>
              <a:t>st</a:t>
            </a:r>
            <a:r>
              <a:rPr lang="en-US" sz="3733" b="1" dirty="0">
                <a:solidFill>
                  <a:srgbClr val="36481C"/>
                </a:solidFill>
              </a:rPr>
              <a:t> Sermon – Acts 1:1-2:47</a:t>
            </a:r>
            <a:endParaRPr lang="en-US" sz="4400" b="1" dirty="0">
              <a:solidFill>
                <a:srgbClr val="36481C"/>
              </a:solidFill>
            </a:endParaRPr>
          </a:p>
          <a:p>
            <a:pPr marL="685783" indent="-685783">
              <a:buFont typeface="+mj-lt"/>
              <a:buAutoNum type="arabicPeriod"/>
            </a:pPr>
            <a:r>
              <a:rPr lang="en-US" sz="3733" dirty="0"/>
              <a:t>Peter’s Post Pentecost Ministry – Acts 3:1-4:37</a:t>
            </a:r>
            <a:endParaRPr lang="en-US" sz="4400" dirty="0"/>
          </a:p>
          <a:p>
            <a:pPr marL="685783" indent="-685783">
              <a:buFont typeface="+mj-lt"/>
              <a:buAutoNum type="arabicPeriod"/>
            </a:pPr>
            <a:r>
              <a:rPr lang="en-US" sz="3733" dirty="0"/>
              <a:t>Persecution of Peter &amp; Apostles – Acts 5:1-42</a:t>
            </a:r>
            <a:endParaRPr lang="en-US" sz="4400" dirty="0"/>
          </a:p>
          <a:p>
            <a:pPr marL="685783" indent="-685783">
              <a:buFont typeface="+mj-lt"/>
              <a:buAutoNum type="arabicPeriod"/>
            </a:pPr>
            <a:r>
              <a:rPr lang="en-US" sz="3733" dirty="0"/>
              <a:t>Persecution of the Church - 1 – Acts 6:1-7:60</a:t>
            </a:r>
            <a:endParaRPr lang="en-US" sz="4400" dirty="0"/>
          </a:p>
          <a:p>
            <a:pPr marL="685783" indent="-685783">
              <a:buFont typeface="+mj-lt"/>
              <a:buAutoNum type="arabicPeriod"/>
            </a:pPr>
            <a:r>
              <a:rPr lang="en-US" sz="3733" dirty="0"/>
              <a:t>Persecution of the Church - 2 – Acts 8:1-9:43</a:t>
            </a:r>
            <a:endParaRPr lang="en-US" sz="4400" dirty="0"/>
          </a:p>
          <a:p>
            <a:pPr marL="685783" indent="-685783">
              <a:buFont typeface="+mj-lt"/>
              <a:buAutoNum type="arabicPeriod"/>
            </a:pPr>
            <a:r>
              <a:rPr lang="en-US" sz="3733" dirty="0"/>
              <a:t>Peter Preaches to the Gentiles – Acts 10:1-12:25 </a:t>
            </a:r>
            <a:endParaRPr lang="en-US" dirty="0"/>
          </a:p>
        </p:txBody>
      </p:sp>
    </p:spTree>
    <p:extLst>
      <p:ext uri="{BB962C8B-B14F-4D97-AF65-F5344CB8AC3E}">
        <p14:creationId xmlns:p14="http://schemas.microsoft.com/office/powerpoint/2010/main" val="2819060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a:xfrm>
            <a:off x="797985" y="1668583"/>
            <a:ext cx="10788620" cy="4856324"/>
          </a:xfrm>
        </p:spPr>
        <p:txBody>
          <a:bodyPr>
            <a:normAutofit fontScale="92500" lnSpcReduction="10000"/>
          </a:bodyPr>
          <a:lstStyle/>
          <a:p>
            <a:pPr marL="0" indent="0">
              <a:buNone/>
            </a:pPr>
            <a:r>
              <a:rPr lang="en-US" b="1" dirty="0"/>
              <a:t>II. The Ministry of Paul </a:t>
            </a:r>
            <a:r>
              <a:rPr lang="mr-IN" b="1" dirty="0"/>
              <a:t>–</a:t>
            </a:r>
            <a:r>
              <a:rPr lang="en-US" b="1" dirty="0"/>
              <a:t> Acts 13:1-28:31</a:t>
            </a:r>
          </a:p>
          <a:p>
            <a:pPr marL="685783" indent="-685783">
              <a:buFont typeface="+mj-lt"/>
              <a:buAutoNum type="arabicPeriod" startAt="7"/>
            </a:pPr>
            <a:r>
              <a:rPr lang="en-US" sz="3733" dirty="0"/>
              <a:t>Paul’s 1</a:t>
            </a:r>
            <a:r>
              <a:rPr lang="en-US" sz="3733" baseline="30000" dirty="0"/>
              <a:t>st</a:t>
            </a:r>
            <a:r>
              <a:rPr lang="en-US" sz="3733" dirty="0"/>
              <a:t> Missionary Journey – Acts 13:1-15:35</a:t>
            </a:r>
          </a:p>
          <a:p>
            <a:pPr marL="685783" indent="-685783">
              <a:buFont typeface="+mj-lt"/>
              <a:buAutoNum type="arabicPeriod" startAt="7"/>
            </a:pPr>
            <a:r>
              <a:rPr lang="en-US" sz="3733" dirty="0"/>
              <a:t>Paul’s 2</a:t>
            </a:r>
            <a:r>
              <a:rPr lang="en-US" sz="3733" baseline="30000" dirty="0"/>
              <a:t>nd</a:t>
            </a:r>
            <a:r>
              <a:rPr lang="en-US" sz="3733" dirty="0"/>
              <a:t> Missionary Journey – Acts 15:36-18:22</a:t>
            </a:r>
          </a:p>
          <a:p>
            <a:pPr marL="685783" indent="-685783">
              <a:buFont typeface="+mj-lt"/>
              <a:buAutoNum type="arabicPeriod" startAt="7"/>
            </a:pPr>
            <a:r>
              <a:rPr lang="en-US" sz="3733" dirty="0"/>
              <a:t>Paul’s 3rd Missionary Journey – Acts 18:23-21:14</a:t>
            </a:r>
          </a:p>
          <a:p>
            <a:pPr marL="685783" indent="-685783">
              <a:buFont typeface="+mj-lt"/>
              <a:buAutoNum type="arabicPeriod" startAt="7"/>
            </a:pPr>
            <a:r>
              <a:rPr lang="en-US" sz="3733" dirty="0"/>
              <a:t>Paul’s Arrest - 1 – Acts 21:15-23:11</a:t>
            </a:r>
          </a:p>
          <a:p>
            <a:pPr marL="685783" indent="-685783">
              <a:buFont typeface="+mj-lt"/>
              <a:buAutoNum type="arabicPeriod" startAt="7"/>
            </a:pPr>
            <a:r>
              <a:rPr lang="en-US" sz="3733" dirty="0"/>
              <a:t>Paul’s Arrest - 2 – Acts 23:12-25:22</a:t>
            </a:r>
          </a:p>
          <a:p>
            <a:pPr marL="685783" indent="-685783">
              <a:buFont typeface="+mj-lt"/>
              <a:buAutoNum type="arabicPeriod" startAt="7"/>
            </a:pPr>
            <a:r>
              <a:rPr lang="en-US" sz="3733" dirty="0"/>
              <a:t>Paul’s Arrest - 3 – Acts 25:23-26:32</a:t>
            </a:r>
          </a:p>
          <a:p>
            <a:pPr marL="685783" indent="-685783">
              <a:buFont typeface="+mj-lt"/>
              <a:buAutoNum type="arabicPeriod" startAt="7"/>
            </a:pPr>
            <a:r>
              <a:rPr lang="en-US" sz="3733" dirty="0"/>
              <a:t>Paul’s Journey to Rome – Acts 27:1-28:31 </a:t>
            </a:r>
            <a:endParaRPr lang="en-US" dirty="0"/>
          </a:p>
        </p:txBody>
      </p:sp>
    </p:spTree>
    <p:extLst>
      <p:ext uri="{BB962C8B-B14F-4D97-AF65-F5344CB8AC3E}">
        <p14:creationId xmlns:p14="http://schemas.microsoft.com/office/powerpoint/2010/main" val="4552083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800" dirty="0"/>
              <a:t>The first account I composed, Theophilus,</a:t>
            </a:r>
          </a:p>
        </p:txBody>
      </p:sp>
      <p:sp>
        <p:nvSpPr>
          <p:cNvPr id="3" name="Text Placeholder 2"/>
          <p:cNvSpPr>
            <a:spLocks noGrp="1"/>
          </p:cNvSpPr>
          <p:nvPr>
            <p:ph type="body" sz="quarter" idx="11"/>
          </p:nvPr>
        </p:nvSpPr>
        <p:spPr/>
        <p:txBody>
          <a:bodyPr/>
          <a:lstStyle/>
          <a:p>
            <a:r>
              <a:rPr lang="en-US" dirty="0"/>
              <a:t>- Acts 1:1a</a:t>
            </a:r>
          </a:p>
        </p:txBody>
      </p:sp>
    </p:spTree>
    <p:extLst>
      <p:ext uri="{BB962C8B-B14F-4D97-AF65-F5344CB8AC3E}">
        <p14:creationId xmlns:p14="http://schemas.microsoft.com/office/powerpoint/2010/main" val="6939294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173188" cy="4906719"/>
          </a:xfrm>
        </p:spPr>
        <p:txBody>
          <a:bodyPr>
            <a:normAutofit fontScale="92500" lnSpcReduction="10000"/>
          </a:bodyPr>
          <a:lstStyle/>
          <a:p>
            <a:r>
              <a:rPr lang="en-US" baseline="30000" dirty="0"/>
              <a:t>1b</a:t>
            </a:r>
            <a:r>
              <a:rPr lang="en-US" dirty="0"/>
              <a:t> about all that Jesus began to do and teach, </a:t>
            </a:r>
            <a:r>
              <a:rPr lang="en-US" baseline="30000" dirty="0"/>
              <a:t>2</a:t>
            </a:r>
            <a:r>
              <a:rPr lang="en-US" dirty="0"/>
              <a:t> until the day when He was taken up to heaven, after He had by the Holy Spirit given orders to the apostles whom He had chosen. </a:t>
            </a:r>
            <a:r>
              <a:rPr lang="en-US" baseline="30000" dirty="0"/>
              <a:t>3</a:t>
            </a:r>
            <a:r>
              <a:rPr lang="en-US" dirty="0"/>
              <a:t> To these He also presented Himself alive after His suffering, by many convincing proofs, appearing to them over a period of forty days and speaking of the things concerning the kingdom of God.</a:t>
            </a:r>
          </a:p>
        </p:txBody>
      </p:sp>
      <p:sp>
        <p:nvSpPr>
          <p:cNvPr id="3" name="Text Placeholder 2"/>
          <p:cNvSpPr>
            <a:spLocks noGrp="1"/>
          </p:cNvSpPr>
          <p:nvPr>
            <p:ph type="body" sz="quarter" idx="11"/>
          </p:nvPr>
        </p:nvSpPr>
        <p:spPr/>
        <p:txBody>
          <a:bodyPr/>
          <a:lstStyle/>
          <a:p>
            <a:r>
              <a:rPr lang="en-US" dirty="0"/>
              <a:t>- Acts 1:1b-3</a:t>
            </a:r>
          </a:p>
        </p:txBody>
      </p:sp>
    </p:spTree>
    <p:extLst>
      <p:ext uri="{BB962C8B-B14F-4D97-AF65-F5344CB8AC3E}">
        <p14:creationId xmlns:p14="http://schemas.microsoft.com/office/powerpoint/2010/main" val="15374663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9D9C7D-1E3D-42E7-84F2-4BB0B75D4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40"/>
            <a:ext cx="12192000" cy="5755907"/>
          </a:xfrm>
          <a:prstGeom prst="rect">
            <a:avLst/>
          </a:prstGeom>
        </p:spPr>
      </p:pic>
    </p:spTree>
    <p:extLst>
      <p:ext uri="{BB962C8B-B14F-4D97-AF65-F5344CB8AC3E}">
        <p14:creationId xmlns:p14="http://schemas.microsoft.com/office/powerpoint/2010/main" val="364446011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 Acts 1:4-5</a:t>
            </a:r>
          </a:p>
        </p:txBody>
      </p:sp>
      <p:sp>
        <p:nvSpPr>
          <p:cNvPr id="4" name="Text Placeholder 3"/>
          <p:cNvSpPr>
            <a:spLocks noGrp="1"/>
          </p:cNvSpPr>
          <p:nvPr>
            <p:ph type="body" sz="quarter" idx="10"/>
          </p:nvPr>
        </p:nvSpPr>
        <p:spPr/>
        <p:txBody>
          <a:bodyPr>
            <a:normAutofit lnSpcReduction="10000"/>
          </a:bodyPr>
          <a:lstStyle/>
          <a:p>
            <a:r>
              <a:rPr lang="en-US" baseline="30000" dirty="0"/>
              <a:t>4</a:t>
            </a:r>
            <a:r>
              <a:rPr lang="en-US" dirty="0"/>
              <a:t> Gathering them together, He commanded them not to leave Jerusalem, but to wait for what the Father had promised, “Which,” He said, “you heard of from Me; </a:t>
            </a:r>
            <a:r>
              <a:rPr lang="en-US" baseline="30000" dirty="0"/>
              <a:t>5</a:t>
            </a:r>
            <a:r>
              <a:rPr lang="en-US" dirty="0"/>
              <a:t> for John baptized with water, but you will be baptized with the Holy Spirit not many days from now.”</a:t>
            </a:r>
          </a:p>
        </p:txBody>
      </p:sp>
    </p:spTree>
    <p:extLst>
      <p:ext uri="{BB962C8B-B14F-4D97-AF65-F5344CB8AC3E}">
        <p14:creationId xmlns:p14="http://schemas.microsoft.com/office/powerpoint/2010/main" val="55022143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&amp; 2 </a:t>
            </a:r>
          </a:p>
          <a:p>
            <a:r>
              <a:rPr lang="en-US" sz="3800" dirty="0"/>
              <a:t>During the personal ministry of Jesus, he authorized no human being to announce his Messiahship. On   the contrary, whenever he discovered a disposition to do so, he uniformly forbade it, and this not only to various recipients of his healing power, but to the apostles themselves. When Peter made the memorable confession, “Thou art the Christ, the Son of the living God,” we are told, at the close of the conversation, “he charged his disciples that they should tell no man that he was Jesus the Christ.” Such was his uniform injunction on similar occasions. Even when Peter, James, and John had witnessed his transfiguration, and heard God himself proclaim him his Son, as they came down from the mount, “Jesus charged them, saying, Tell the vision to no man, until the Son of man is risen from the dead.”</a:t>
            </a:r>
            <a:r>
              <a:rPr lang="en-US" sz="3800" baseline="30000" dirty="0"/>
              <a:t>2 </a:t>
            </a:r>
          </a:p>
          <a:p>
            <a:r>
              <a:rPr lang="en-US" sz="3800" dirty="0"/>
              <a:t>This stern prohibition, quite surprising to most readers of the New Testament, may be accounted for, in part, by a desire to avoid that political ferment, which, in the existing state of the public mind, might have resulted from a general belief among the Jews he was their Messiah. But there’s a much more imperative reason for it, found in the mental and moral condition of the disciples themselves. Their crude conceptions of the Messiahship, their gross misconception of the nature of the expected Kingdom, their fundamental misunderstanding of much that he had taught them, and their imperfect remembrance of that which they had understood, rendered them incapable of presenting his claims truthfully, not to say infallibly, to the world. Moreover, their faith had not, as yet, acquired the strength necessary to the endurance of privations and persecutions. While laboring under these defects, they were most wisely prohibited from preaching that he was the Christ.</a:t>
            </a:r>
          </a:p>
          <a:p>
            <a:pPr marL="0" indent="0">
              <a:buNone/>
            </a:pPr>
            <a:endParaRPr lang="en-US" dirty="0"/>
          </a:p>
          <a:p>
            <a:r>
              <a:rPr lang="en-US" b="0" dirty="0"/>
              <a:t> McGarvey, J. W. (1872). </a:t>
            </a:r>
            <a:r>
              <a:rPr lang="en-US" b="0" i="1" u="sng" dirty="0">
                <a:hlinkClick r:id="rId2"/>
              </a:rPr>
              <a:t>A commentary on Acts of Apostles</a:t>
            </a:r>
            <a:r>
              <a:rPr lang="en-US" b="0" dirty="0">
                <a:hlinkClick r:id="rId2"/>
              </a:rPr>
              <a:t> (pp. 9–10).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99910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E57-AEAB-4BA4-A103-30858821E6CE}"/>
              </a:ext>
            </a:extLst>
          </p:cNvPr>
          <p:cNvSpPr>
            <a:spLocks noGrp="1"/>
          </p:cNvSpPr>
          <p:nvPr>
            <p:ph type="title"/>
          </p:nvPr>
        </p:nvSpPr>
        <p:spPr>
          <a:xfrm>
            <a:off x="10048" y="1"/>
            <a:ext cx="12181953" cy="1014883"/>
          </a:xfrm>
          <a:solidFill>
            <a:schemeClr val="accent1">
              <a:lumMod val="75000"/>
            </a:schemeClr>
          </a:solidFill>
        </p:spPr>
        <p:txBody>
          <a:bodyPr>
            <a:noAutofit/>
          </a:bodyPr>
          <a:lstStyle/>
          <a:p>
            <a:r>
              <a:rPr lang="en-US" sz="3200" b="1" dirty="0">
                <a:effectLst>
                  <a:outerShdw blurRad="38100" dist="38100" dir="2700000" algn="tl">
                    <a:srgbClr val="000000">
                      <a:alpha val="43137"/>
                    </a:srgbClr>
                  </a:outerShdw>
                </a:effectLst>
                <a:latin typeface="Algerian" panose="04020705040A02060702" pitchFamily="82" charset="0"/>
              </a:rPr>
              <a:t> DOES THE NEW TESTAMENT IN PRACTICE ACTUALLY</a:t>
            </a:r>
            <a:br>
              <a:rPr lang="en-US" sz="3200" b="1" dirty="0">
                <a:effectLst>
                  <a:outerShdw blurRad="38100" dist="38100" dir="2700000" algn="tl">
                    <a:srgbClr val="000000">
                      <a:alpha val="43137"/>
                    </a:srgbClr>
                  </a:outerShdw>
                </a:effectLst>
                <a:latin typeface="Algerian" panose="04020705040A02060702" pitchFamily="82" charset="0"/>
              </a:rPr>
            </a:br>
            <a:r>
              <a:rPr lang="en-US" sz="3200" b="1" dirty="0">
                <a:effectLst>
                  <a:outerShdw blurRad="38100" dist="38100" dir="2700000" algn="tl">
                    <a:srgbClr val="000000">
                      <a:alpha val="43137"/>
                    </a:srgbClr>
                  </a:outerShdw>
                </a:effectLst>
                <a:latin typeface="Algerian" panose="04020705040A02060702" pitchFamily="82" charset="0"/>
              </a:rPr>
              <a:t> START WITH THE BOOK OF ACTS NOT THE GOSPELS? </a:t>
            </a:r>
          </a:p>
        </p:txBody>
      </p:sp>
      <p:sp>
        <p:nvSpPr>
          <p:cNvPr id="3" name="Content Placeholder 2">
            <a:extLst>
              <a:ext uri="{FF2B5EF4-FFF2-40B4-BE49-F238E27FC236}">
                <a16:creationId xmlns:a16="http://schemas.microsoft.com/office/drawing/2014/main" id="{37921CD5-0A30-41B0-B772-3DD62595B985}"/>
              </a:ext>
            </a:extLst>
          </p:cNvPr>
          <p:cNvSpPr>
            <a:spLocks noGrp="1"/>
          </p:cNvSpPr>
          <p:nvPr>
            <p:ph idx="1"/>
          </p:nvPr>
        </p:nvSpPr>
        <p:spPr>
          <a:xfrm>
            <a:off x="341644" y="1527349"/>
            <a:ext cx="11605846" cy="4873451"/>
          </a:xfrm>
        </p:spPr>
        <p:txBody>
          <a:bodyPr>
            <a:noAutofit/>
          </a:bodyPr>
          <a:lstStyle/>
          <a:p>
            <a:r>
              <a:rPr lang="en-US" sz="36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“From the standpoint of the dispensations or the various economies by which God governs the world, the Old Testament Jewish economy actually continued through the gospels.   Acts is a transitional book moving from the Old Testament economy into that of the new – the church age, the body of Christ.” </a:t>
            </a:r>
            <a:r>
              <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a:t>
            </a:r>
            <a:r>
              <a:rPr lang="en-US" sz="28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reference) </a:t>
            </a:r>
            <a:endPar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245910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5AA12-C3CB-46D1-B12C-D1630F01C6FF}"/>
              </a:ext>
            </a:extLst>
          </p:cNvPr>
          <p:cNvSpPr>
            <a:spLocks noGrp="1"/>
          </p:cNvSpPr>
          <p:nvPr>
            <p:ph type="sldNum" sz="quarter" idx="12"/>
          </p:nvPr>
        </p:nvSpPr>
        <p:spPr/>
        <p:txBody>
          <a:bodyPr/>
          <a:lstStyle/>
          <a:p>
            <a:pPr eaLnBrk="0" fontAlgn="base" hangingPunct="0">
              <a:spcAft>
                <a:spcPct val="0"/>
              </a:spcAft>
            </a:pPr>
            <a:fld id="{C61733DB-5A79-42AD-AC24-A419BA6C2796}" type="slidenum">
              <a:rPr lang="en-US" altLang="en-US">
                <a:solidFill>
                  <a:srgbClr val="660066"/>
                </a:solidFill>
                <a:latin typeface="Impact"/>
              </a:rPr>
              <a:pPr eaLnBrk="0" fontAlgn="base" hangingPunct="0">
                <a:spcAft>
                  <a:spcPct val="0"/>
                </a:spcAft>
              </a:pPr>
              <a:t>20</a:t>
            </a:fld>
            <a:endParaRPr lang="en-US" altLang="en-US">
              <a:solidFill>
                <a:srgbClr val="660066"/>
              </a:solidFill>
              <a:latin typeface="Impact"/>
            </a:endParaRPr>
          </a:p>
        </p:txBody>
      </p:sp>
      <p:sp>
        <p:nvSpPr>
          <p:cNvPr id="31746" name="Text Box 2">
            <a:extLst>
              <a:ext uri="{FF2B5EF4-FFF2-40B4-BE49-F238E27FC236}">
                <a16:creationId xmlns:a16="http://schemas.microsoft.com/office/drawing/2014/main" id="{B82AE3BD-E89C-4B79-8629-F4C2E18925D8}"/>
              </a:ext>
            </a:extLst>
          </p:cNvPr>
          <p:cNvSpPr txBox="1">
            <a:spLocks noChangeArrowheads="1"/>
          </p:cNvSpPr>
          <p:nvPr/>
        </p:nvSpPr>
        <p:spPr bwMode="auto">
          <a:xfrm>
            <a:off x="2667000" y="685800"/>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6.  </a:t>
            </a:r>
            <a:r>
              <a:rPr lang="en-US" altLang="en-US" sz="2400" b="1" dirty="0">
                <a:solidFill>
                  <a:srgbClr val="660066"/>
                </a:solidFill>
                <a:latin typeface="Times New Roman" panose="02020603050405020304" pitchFamily="18" charset="0"/>
              </a:rPr>
              <a:t>First Missionary Journey of Paul and Barnabas and the Jerusalem Conference</a:t>
            </a:r>
            <a:r>
              <a:rPr lang="en-US" altLang="en-US" sz="2400" dirty="0">
                <a:solidFill>
                  <a:srgbClr val="660066"/>
                </a:solidFill>
                <a:latin typeface="Times New Roman" panose="02020603050405020304" pitchFamily="18" charset="0"/>
              </a:rPr>
              <a:t> (13.1-15.35) (contd.):</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a:t>
            </a:r>
            <a:r>
              <a:rPr lang="en-US" altLang="en-US" sz="2400" b="1" dirty="0">
                <a:solidFill>
                  <a:srgbClr val="660066"/>
                </a:solidFill>
                <a:latin typeface="Times New Roman" panose="02020603050405020304" pitchFamily="18" charset="0"/>
              </a:rPr>
              <a:t>Jerusalem Conference</a:t>
            </a:r>
            <a:r>
              <a:rPr lang="en-US" altLang="en-US" sz="2400" dirty="0">
                <a:solidFill>
                  <a:srgbClr val="660066"/>
                </a:solidFill>
                <a:latin typeface="Times New Roman" panose="02020603050405020304" pitchFamily="18" charset="0"/>
              </a:rPr>
              <a:t> held about A.D. 49 (Acts 15);</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Must a Gentile believer become a Jew ... to be a Christian?</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 division within the Church;</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dispute settled in favor of uncircumcised Gentiles (15.28-29);</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deciding voice is that of </a:t>
            </a:r>
            <a:r>
              <a:rPr lang="en-US" altLang="en-US" sz="2400" b="1" dirty="0">
                <a:solidFill>
                  <a:srgbClr val="660066"/>
                </a:solidFill>
                <a:latin typeface="Times New Roman" panose="02020603050405020304" pitchFamily="18" charset="0"/>
              </a:rPr>
              <a:t>James</a:t>
            </a:r>
            <a:r>
              <a:rPr lang="en-US" altLang="en-US" sz="2400" dirty="0">
                <a:solidFill>
                  <a:srgbClr val="660066"/>
                </a:solidFill>
                <a:latin typeface="Times New Roman" panose="02020603050405020304" pitchFamily="18" charset="0"/>
              </a:rPr>
              <a:t> (15.13-21).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300" fill="hold"/>
                                        <p:tgtEl>
                                          <p:spTgt spid="3174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1746">
                                            <p:txEl>
                                              <p:pRg st="1" end="1"/>
                                            </p:txEl>
                                          </p:spTgt>
                                        </p:tgtEl>
                                        <p:attrNameLst>
                                          <p:attrName>style.visibility</p:attrName>
                                        </p:attrNameLst>
                                      </p:cBhvr>
                                      <p:to>
                                        <p:strVal val="visible"/>
                                      </p:to>
                                    </p:set>
                                    <p:anim calcmode="lin" valueType="num">
                                      <p:cBhvr additive="base">
                                        <p:cTn id="13" dur="300" fill="hold"/>
                                        <p:tgtEl>
                                          <p:spTgt spid="3174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17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1746">
                                            <p:txEl>
                                              <p:pRg st="2" end="2"/>
                                            </p:txEl>
                                          </p:spTgt>
                                        </p:tgtEl>
                                        <p:attrNameLst>
                                          <p:attrName>style.visibility</p:attrName>
                                        </p:attrNameLst>
                                      </p:cBhvr>
                                      <p:to>
                                        <p:strVal val="visible"/>
                                      </p:to>
                                    </p:set>
                                    <p:anim calcmode="lin" valueType="num">
                                      <p:cBhvr additive="base">
                                        <p:cTn id="19" dur="300" fill="hold"/>
                                        <p:tgtEl>
                                          <p:spTgt spid="3174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17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1746">
                                            <p:txEl>
                                              <p:pRg st="3" end="3"/>
                                            </p:txEl>
                                          </p:spTgt>
                                        </p:tgtEl>
                                        <p:attrNameLst>
                                          <p:attrName>style.visibility</p:attrName>
                                        </p:attrNameLst>
                                      </p:cBhvr>
                                      <p:to>
                                        <p:strVal val="visible"/>
                                      </p:to>
                                    </p:set>
                                    <p:anim calcmode="lin" valueType="num">
                                      <p:cBhvr additive="base">
                                        <p:cTn id="25" dur="300" fill="hold"/>
                                        <p:tgtEl>
                                          <p:spTgt spid="3174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17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1746">
                                            <p:txEl>
                                              <p:pRg st="4" end="4"/>
                                            </p:txEl>
                                          </p:spTgt>
                                        </p:tgtEl>
                                        <p:attrNameLst>
                                          <p:attrName>style.visibility</p:attrName>
                                        </p:attrNameLst>
                                      </p:cBhvr>
                                      <p:to>
                                        <p:strVal val="visible"/>
                                      </p:to>
                                    </p:set>
                                    <p:anim calcmode="lin" valueType="num">
                                      <p:cBhvr additive="base">
                                        <p:cTn id="31" dur="300" fill="hold"/>
                                        <p:tgtEl>
                                          <p:spTgt spid="3174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17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1746">
                                            <p:txEl>
                                              <p:pRg st="5" end="5"/>
                                            </p:txEl>
                                          </p:spTgt>
                                        </p:tgtEl>
                                        <p:attrNameLst>
                                          <p:attrName>style.visibility</p:attrName>
                                        </p:attrNameLst>
                                      </p:cBhvr>
                                      <p:to>
                                        <p:strVal val="visible"/>
                                      </p:to>
                                    </p:set>
                                    <p:anim calcmode="lin" valueType="num">
                                      <p:cBhvr additive="base">
                                        <p:cTn id="37" dur="300" fill="hold"/>
                                        <p:tgtEl>
                                          <p:spTgt spid="31746">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17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4200" dirty="0">
                <a:solidFill>
                  <a:schemeClr val="accent6">
                    <a:lumMod val="75000"/>
                  </a:schemeClr>
                </a:solidFill>
                <a:effectLst>
                  <a:outerShdw blurRad="38100" dist="38100" dir="2700000" algn="tl">
                    <a:srgbClr val="000000">
                      <a:alpha val="43137"/>
                    </a:srgbClr>
                  </a:outerShdw>
                </a:effectLst>
              </a:rPr>
              <a:t>VERSES 1 &amp; 2 </a:t>
            </a:r>
          </a:p>
          <a:p>
            <a:r>
              <a:rPr lang="en-US" sz="4200" dirty="0"/>
              <a:t>During the last night he spent on earth, Jesus at length informed them that this restriction would soon be removed &amp; they should receive the qualifications necessary to be his witnesses. He says, “The Advocate, the Holy Spirit, whom the Father will send in my name, he shall </a:t>
            </a:r>
            <a:r>
              <a:rPr lang="en-US" sz="4200" i="1" dirty="0"/>
              <a:t>teach you all things, and bring all things to your remembrance, whatsoever I have said to you.” “I have many things to say to you, but you can not bear them now; howbeit when he, the Spirit of truth, is come, he will guide you into all the truth.“ “He shall testify of me: and you also shall testify, because you have been with me from the beginning.” In these words they have a promise that they shall testify of Jesus, with the Holy Spirit for their guide; but the promise looks to the future for its fulfillment.</a:t>
            </a:r>
          </a:p>
          <a:p>
            <a:r>
              <a:rPr lang="en-US" sz="4200" dirty="0"/>
              <a:t>Finally, “in the day in which he was taken up,” he gives them the commandment which is to unseal their lips, and authorizes them to preach the glad tidings to every creature. Without this commandment, they could not have dared to tell any many that he was the Christ; with it, they are authorized to begin the labors which our historian is about to narrate. But even yet there is one restriction laid upon them; for they have not yet received the promised qualifications. “He commanded them that they should not depart from Jerusalem; but await the promise of the Father, which you have heard from me.”</a:t>
            </a:r>
          </a:p>
          <a:p>
            <a:pPr marL="0" indent="0">
              <a:buNone/>
            </a:pPr>
            <a:endParaRPr lang="en-US" sz="3600" dirty="0"/>
          </a:p>
          <a:p>
            <a:r>
              <a:rPr lang="en-US" b="0" dirty="0"/>
              <a:t> McGarvey, J. W. (1872). </a:t>
            </a:r>
            <a:r>
              <a:rPr lang="en-US" b="0" i="1" u="sng" dirty="0">
                <a:hlinkClick r:id="rId2"/>
              </a:rPr>
              <a:t>A commentary on Acts of Apostles</a:t>
            </a:r>
            <a:r>
              <a:rPr lang="en-US" b="0" dirty="0">
                <a:hlinkClick r:id="rId2"/>
              </a:rPr>
              <a:t> (p. 10).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2644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E1E8D5-AA6D-4B8B-B2FC-8943ED141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015"/>
            <a:ext cx="12192000" cy="5794408"/>
          </a:xfrm>
          <a:prstGeom prst="rect">
            <a:avLst/>
          </a:prstGeom>
        </p:spPr>
      </p:pic>
    </p:spTree>
    <p:extLst>
      <p:ext uri="{BB962C8B-B14F-4D97-AF65-F5344CB8AC3E}">
        <p14:creationId xmlns:p14="http://schemas.microsoft.com/office/powerpoint/2010/main" val="211370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Baptism with the Holy Spirit</a:t>
            </a:r>
          </a:p>
        </p:txBody>
      </p:sp>
      <p:sp>
        <p:nvSpPr>
          <p:cNvPr id="3" name="Text Placeholder 2"/>
          <p:cNvSpPr>
            <a:spLocks noGrp="1"/>
          </p:cNvSpPr>
          <p:nvPr>
            <p:ph type="body" sz="quarter" idx="10"/>
          </p:nvPr>
        </p:nvSpPr>
        <p:spPr/>
        <p:txBody>
          <a:bodyPr>
            <a:normAutofit/>
          </a:bodyPr>
          <a:lstStyle/>
          <a:p>
            <a:r>
              <a:rPr lang="en-US" sz="4800" b="1" dirty="0"/>
              <a:t>Empower</a:t>
            </a:r>
            <a:r>
              <a:rPr lang="en-US" sz="4800" dirty="0"/>
              <a:t> </a:t>
            </a:r>
            <a:r>
              <a:rPr lang="mr-IN" sz="4800" dirty="0"/>
              <a:t>–</a:t>
            </a:r>
            <a:r>
              <a:rPr lang="en-US" sz="4800" dirty="0"/>
              <a:t> Power to perform tasks</a:t>
            </a:r>
          </a:p>
        </p:txBody>
      </p:sp>
    </p:spTree>
    <p:extLst>
      <p:ext uri="{BB962C8B-B14F-4D97-AF65-F5344CB8AC3E}">
        <p14:creationId xmlns:p14="http://schemas.microsoft.com/office/powerpoint/2010/main" val="70147211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a:t>
            </a:r>
            <a:r>
              <a:rPr lang="en-US" dirty="0"/>
              <a:t> Now the Lord spoke to Moses, saying, </a:t>
            </a:r>
            <a:r>
              <a:rPr lang="en-US" baseline="30000" dirty="0"/>
              <a:t>2</a:t>
            </a:r>
            <a:r>
              <a:rPr lang="en-US" dirty="0"/>
              <a:t> “See, I have called by name Bezalel, the son of Uri, the son of </a:t>
            </a:r>
            <a:r>
              <a:rPr lang="en-US" dirty="0" err="1"/>
              <a:t>Hur</a:t>
            </a:r>
            <a:r>
              <a:rPr lang="en-US" dirty="0"/>
              <a:t>, of the tribe of Judah. </a:t>
            </a:r>
            <a:r>
              <a:rPr lang="en-US" baseline="30000" dirty="0"/>
              <a:t>3</a:t>
            </a:r>
            <a:r>
              <a:rPr lang="en-US" dirty="0"/>
              <a:t> I have filled him with the Spirit of God in wisdom, in understanding, in knowledge, and in all kinds of craftsmanship,</a:t>
            </a:r>
          </a:p>
        </p:txBody>
      </p:sp>
      <p:sp>
        <p:nvSpPr>
          <p:cNvPr id="3" name="Text Placeholder 2"/>
          <p:cNvSpPr>
            <a:spLocks noGrp="1"/>
          </p:cNvSpPr>
          <p:nvPr>
            <p:ph type="body" sz="quarter" idx="11"/>
          </p:nvPr>
        </p:nvSpPr>
        <p:spPr/>
        <p:txBody>
          <a:bodyPr/>
          <a:lstStyle/>
          <a:p>
            <a:r>
              <a:rPr lang="en-US" dirty="0"/>
              <a:t>- Exodus 31:1-3</a:t>
            </a:r>
          </a:p>
        </p:txBody>
      </p:sp>
    </p:spTree>
    <p:extLst>
      <p:ext uri="{BB962C8B-B14F-4D97-AF65-F5344CB8AC3E}">
        <p14:creationId xmlns:p14="http://schemas.microsoft.com/office/powerpoint/2010/main" val="111547412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4</a:t>
            </a:r>
            <a:r>
              <a:rPr lang="en-US" dirty="0"/>
              <a:t> to make artistic designs for work in gold, in silver, and in bronze, </a:t>
            </a:r>
            <a:r>
              <a:rPr lang="en-US" baseline="30000" dirty="0"/>
              <a:t>5</a:t>
            </a:r>
            <a:r>
              <a:rPr lang="en-US" dirty="0"/>
              <a:t> and in the cutting of stones for settings, and in the carving of wood, that he may work in all kinds of craftsmanship.</a:t>
            </a:r>
          </a:p>
        </p:txBody>
      </p:sp>
      <p:sp>
        <p:nvSpPr>
          <p:cNvPr id="3" name="Text Placeholder 2"/>
          <p:cNvSpPr>
            <a:spLocks noGrp="1"/>
          </p:cNvSpPr>
          <p:nvPr>
            <p:ph type="body" sz="quarter" idx="11"/>
          </p:nvPr>
        </p:nvSpPr>
        <p:spPr/>
        <p:txBody>
          <a:bodyPr/>
          <a:lstStyle/>
          <a:p>
            <a:r>
              <a:rPr lang="en-US" dirty="0"/>
              <a:t>- Exodus 31:4-5</a:t>
            </a:r>
          </a:p>
        </p:txBody>
      </p:sp>
    </p:spTree>
    <p:extLst>
      <p:ext uri="{BB962C8B-B14F-4D97-AF65-F5344CB8AC3E}">
        <p14:creationId xmlns:p14="http://schemas.microsoft.com/office/powerpoint/2010/main" val="6527346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a:t>
            </a:r>
            <a:r>
              <a:rPr lang="en-US" dirty="0"/>
              <a:t> Now the Spirit of God came on </a:t>
            </a:r>
            <a:r>
              <a:rPr lang="en-US" dirty="0" err="1"/>
              <a:t>Azariah</a:t>
            </a:r>
            <a:r>
              <a:rPr lang="en-US" dirty="0"/>
              <a:t> the son of </a:t>
            </a:r>
            <a:r>
              <a:rPr lang="en-US" dirty="0" err="1"/>
              <a:t>Oded</a:t>
            </a:r>
            <a:r>
              <a:rPr lang="en-US" dirty="0"/>
              <a:t>, </a:t>
            </a:r>
            <a:r>
              <a:rPr lang="en-US" baseline="30000" dirty="0"/>
              <a:t>2</a:t>
            </a:r>
            <a:r>
              <a:rPr lang="en-US" dirty="0"/>
              <a:t> and he went out to meet Asa and said to him, “Listen to me, Asa, and all Judah and Benjamin: the Lord is with you when you are with Him. And if you seek Him, He will let you find Him; but if you forsake Him, He will forsake you.</a:t>
            </a:r>
          </a:p>
        </p:txBody>
      </p:sp>
      <p:sp>
        <p:nvSpPr>
          <p:cNvPr id="3" name="Text Placeholder 2"/>
          <p:cNvSpPr>
            <a:spLocks noGrp="1"/>
          </p:cNvSpPr>
          <p:nvPr>
            <p:ph type="body" sz="quarter" idx="11"/>
          </p:nvPr>
        </p:nvSpPr>
        <p:spPr/>
        <p:txBody>
          <a:bodyPr/>
          <a:lstStyle/>
          <a:p>
            <a:r>
              <a:rPr lang="en-US" dirty="0"/>
              <a:t>- II Chronicles 15:1-2</a:t>
            </a:r>
          </a:p>
        </p:txBody>
      </p:sp>
    </p:spTree>
    <p:extLst>
      <p:ext uri="{BB962C8B-B14F-4D97-AF65-F5344CB8AC3E}">
        <p14:creationId xmlns:p14="http://schemas.microsoft.com/office/powerpoint/2010/main" val="157086908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Spirit of the Lord God is upon me, Because the Lord has anointed me To bring good news to the afflicted;</a:t>
            </a:r>
          </a:p>
        </p:txBody>
      </p:sp>
      <p:sp>
        <p:nvSpPr>
          <p:cNvPr id="3" name="Text Placeholder 2"/>
          <p:cNvSpPr>
            <a:spLocks noGrp="1"/>
          </p:cNvSpPr>
          <p:nvPr>
            <p:ph type="body" sz="quarter" idx="11"/>
          </p:nvPr>
        </p:nvSpPr>
        <p:spPr/>
        <p:txBody>
          <a:bodyPr/>
          <a:lstStyle/>
          <a:p>
            <a:r>
              <a:rPr lang="en-US" dirty="0"/>
              <a:t>- Isaiah 61:1a</a:t>
            </a:r>
          </a:p>
        </p:txBody>
      </p:sp>
    </p:spTree>
    <p:extLst>
      <p:ext uri="{BB962C8B-B14F-4D97-AF65-F5344CB8AC3E}">
        <p14:creationId xmlns:p14="http://schemas.microsoft.com/office/powerpoint/2010/main" val="60977603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Then Samuel took the horn of oil and anointed him in the midst of his brothers; and the Spirit of the Lord  came mightily upon David from that day forward. And Samuel arose and went to Ramah.</a:t>
            </a:r>
          </a:p>
        </p:txBody>
      </p:sp>
      <p:sp>
        <p:nvSpPr>
          <p:cNvPr id="3" name="Text Placeholder 2"/>
          <p:cNvSpPr>
            <a:spLocks noGrp="1"/>
          </p:cNvSpPr>
          <p:nvPr>
            <p:ph type="body" sz="quarter" idx="11"/>
          </p:nvPr>
        </p:nvSpPr>
        <p:spPr/>
        <p:txBody>
          <a:bodyPr/>
          <a:lstStyle/>
          <a:p>
            <a:r>
              <a:rPr lang="en-US" dirty="0"/>
              <a:t>- I Samuel 16:13</a:t>
            </a:r>
          </a:p>
        </p:txBody>
      </p:sp>
    </p:spTree>
    <p:extLst>
      <p:ext uri="{BB962C8B-B14F-4D97-AF65-F5344CB8AC3E}">
        <p14:creationId xmlns:p14="http://schemas.microsoft.com/office/powerpoint/2010/main" val="78183386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 Expressions for “Empowering”</a:t>
            </a:r>
          </a:p>
        </p:txBody>
      </p:sp>
      <p:sp>
        <p:nvSpPr>
          <p:cNvPr id="3" name="Text Placeholder 2"/>
          <p:cNvSpPr>
            <a:spLocks noGrp="1"/>
          </p:cNvSpPr>
          <p:nvPr>
            <p:ph type="body" sz="quarter" idx="10"/>
          </p:nvPr>
        </p:nvSpPr>
        <p:spPr/>
        <p:txBody>
          <a:bodyPr>
            <a:normAutofit lnSpcReduction="10000"/>
          </a:bodyPr>
          <a:lstStyle/>
          <a:p>
            <a:pPr>
              <a:spcAft>
                <a:spcPts val="1600"/>
              </a:spcAft>
            </a:pPr>
            <a:r>
              <a:rPr lang="en-US" sz="5733" b="1" dirty="0"/>
              <a:t>Craftsmen</a:t>
            </a:r>
            <a:br>
              <a:rPr lang="en-US" sz="4800" dirty="0"/>
            </a:br>
            <a:r>
              <a:rPr lang="en-US" sz="4800" dirty="0"/>
              <a:t>“Filled him with the Spirit”</a:t>
            </a:r>
            <a:br>
              <a:rPr lang="en-US" sz="4800" dirty="0"/>
            </a:br>
            <a:r>
              <a:rPr lang="mr-IN" sz="4800" dirty="0"/>
              <a:t> –</a:t>
            </a:r>
            <a:r>
              <a:rPr lang="en-US" sz="4800" dirty="0"/>
              <a:t> Exodus 31:5</a:t>
            </a:r>
          </a:p>
          <a:p>
            <a:r>
              <a:rPr lang="en-US" sz="5733" b="1" dirty="0"/>
              <a:t>Moses</a:t>
            </a:r>
            <a:br>
              <a:rPr lang="en-US" sz="4800" dirty="0"/>
            </a:br>
            <a:r>
              <a:rPr lang="en-US" sz="4800" dirty="0"/>
              <a:t>“Perform all the miracles I have given you the power to do” </a:t>
            </a:r>
            <a:r>
              <a:rPr lang="mr-IN" sz="4800" dirty="0"/>
              <a:t>–</a:t>
            </a:r>
            <a:r>
              <a:rPr lang="en-US" sz="4800" dirty="0"/>
              <a:t> Exodus 4:21</a:t>
            </a:r>
          </a:p>
        </p:txBody>
      </p:sp>
    </p:spTree>
    <p:extLst>
      <p:ext uri="{BB962C8B-B14F-4D97-AF65-F5344CB8AC3E}">
        <p14:creationId xmlns:p14="http://schemas.microsoft.com/office/powerpoint/2010/main" val="67049153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 Expressions for “Empowering”</a:t>
            </a:r>
          </a:p>
        </p:txBody>
      </p:sp>
      <p:sp>
        <p:nvSpPr>
          <p:cNvPr id="3" name="Text Placeholder 2"/>
          <p:cNvSpPr>
            <a:spLocks noGrp="1"/>
          </p:cNvSpPr>
          <p:nvPr>
            <p:ph type="body" sz="quarter" idx="10"/>
          </p:nvPr>
        </p:nvSpPr>
        <p:spPr/>
        <p:txBody>
          <a:bodyPr>
            <a:normAutofit fontScale="92500"/>
          </a:bodyPr>
          <a:lstStyle/>
          <a:p>
            <a:pPr>
              <a:spcAft>
                <a:spcPts val="1600"/>
              </a:spcAft>
            </a:pPr>
            <a:r>
              <a:rPr lang="en-US" sz="5733" b="1" dirty="0" err="1"/>
              <a:t>Azariah</a:t>
            </a:r>
            <a:br>
              <a:rPr lang="en-US" sz="4800" dirty="0"/>
            </a:br>
            <a:r>
              <a:rPr lang="en-US" sz="4800" dirty="0"/>
              <a:t>“The Spirit of God came upon”</a:t>
            </a:r>
            <a:br>
              <a:rPr lang="en-US" sz="4800" dirty="0"/>
            </a:br>
            <a:r>
              <a:rPr lang="mr-IN" sz="4800" dirty="0"/>
              <a:t> –</a:t>
            </a:r>
            <a:r>
              <a:rPr lang="en-US" sz="4800" dirty="0"/>
              <a:t> II Chronicles 15:1</a:t>
            </a:r>
          </a:p>
          <a:p>
            <a:r>
              <a:rPr lang="en-US" sz="5733" b="1" dirty="0"/>
              <a:t>David</a:t>
            </a:r>
            <a:br>
              <a:rPr lang="en-US" sz="4800" dirty="0"/>
            </a:br>
            <a:r>
              <a:rPr lang="en-US" sz="4667" dirty="0"/>
              <a:t>“The Spirit of the Lord came upon David”</a:t>
            </a:r>
            <a:br>
              <a:rPr lang="en-US" sz="4800" dirty="0"/>
            </a:br>
            <a:r>
              <a:rPr lang="en-US" sz="4800" dirty="0"/>
              <a:t> </a:t>
            </a:r>
            <a:r>
              <a:rPr lang="mr-IN" sz="4800" dirty="0"/>
              <a:t>–</a:t>
            </a:r>
            <a:r>
              <a:rPr lang="en-US" sz="4800" dirty="0"/>
              <a:t> I Samuel 16:13</a:t>
            </a:r>
          </a:p>
        </p:txBody>
      </p:sp>
    </p:spTree>
    <p:extLst>
      <p:ext uri="{BB962C8B-B14F-4D97-AF65-F5344CB8AC3E}">
        <p14:creationId xmlns:p14="http://schemas.microsoft.com/office/powerpoint/2010/main" val="829111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CA3108-2054-41C1-B0A2-E9D3F2E0D6D6}"/>
              </a:ext>
            </a:extLst>
          </p:cNvPr>
          <p:cNvSpPr>
            <a:spLocks noGrp="1"/>
          </p:cNvSpPr>
          <p:nvPr>
            <p:ph type="sldNum" sz="quarter" idx="12"/>
          </p:nvPr>
        </p:nvSpPr>
        <p:spPr/>
        <p:txBody>
          <a:bodyPr/>
          <a:lstStyle/>
          <a:p>
            <a:pPr eaLnBrk="0" fontAlgn="base" hangingPunct="0">
              <a:spcAft>
                <a:spcPct val="0"/>
              </a:spcAft>
            </a:pPr>
            <a:fld id="{783DFC74-34EF-43A5-AC9E-D6D8606B0B98}" type="slidenum">
              <a:rPr lang="en-US" altLang="en-US">
                <a:solidFill>
                  <a:srgbClr val="660066"/>
                </a:solidFill>
                <a:latin typeface="Impact"/>
              </a:rPr>
              <a:pPr eaLnBrk="0" fontAlgn="base" hangingPunct="0">
                <a:spcAft>
                  <a:spcPct val="0"/>
                </a:spcAft>
              </a:pPr>
              <a:t>21</a:t>
            </a:fld>
            <a:endParaRPr lang="en-US" altLang="en-US">
              <a:solidFill>
                <a:srgbClr val="660066"/>
              </a:solidFill>
              <a:latin typeface="Impact"/>
            </a:endParaRPr>
          </a:p>
        </p:txBody>
      </p:sp>
      <p:sp>
        <p:nvSpPr>
          <p:cNvPr id="32770" name="Text Box 2">
            <a:extLst>
              <a:ext uri="{FF2B5EF4-FFF2-40B4-BE49-F238E27FC236}">
                <a16:creationId xmlns:a16="http://schemas.microsoft.com/office/drawing/2014/main" id="{7C92D69A-EB3B-4DDC-9ED6-3CAD9E7744B6}"/>
              </a:ext>
            </a:extLst>
          </p:cNvPr>
          <p:cNvSpPr txBox="1">
            <a:spLocks noChangeArrowheads="1"/>
          </p:cNvSpPr>
          <p:nvPr/>
        </p:nvSpPr>
        <p:spPr bwMode="auto">
          <a:xfrm>
            <a:off x="26670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6.  </a:t>
            </a:r>
            <a:r>
              <a:rPr lang="en-US" altLang="en-US" sz="2400" b="1" dirty="0">
                <a:solidFill>
                  <a:srgbClr val="660066"/>
                </a:solidFill>
                <a:latin typeface="Times New Roman" panose="02020603050405020304" pitchFamily="18" charset="0"/>
              </a:rPr>
              <a:t>First Missionary Journey of Paul and Barnabas and the Jerusalem Conference</a:t>
            </a:r>
            <a:r>
              <a:rPr lang="en-US" altLang="en-US" sz="2400" dirty="0">
                <a:solidFill>
                  <a:srgbClr val="660066"/>
                </a:solidFill>
                <a:latin typeface="Times New Roman" panose="02020603050405020304" pitchFamily="18" charset="0"/>
              </a:rPr>
              <a:t> (13.1-15.35) (contd.):</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t>
            </a:r>
            <a:r>
              <a:rPr lang="en-US" altLang="en-US" sz="2400" b="1" dirty="0">
                <a:solidFill>
                  <a:srgbClr val="660066"/>
                </a:solidFill>
                <a:latin typeface="Times New Roman" panose="02020603050405020304" pitchFamily="18" charset="0"/>
              </a:rPr>
              <a:t>The Apostles and Elders</a:t>
            </a:r>
            <a:r>
              <a:rPr lang="en-US" altLang="en-US" sz="2400" dirty="0">
                <a:solidFill>
                  <a:srgbClr val="660066"/>
                </a:solidFill>
                <a:latin typeface="Times New Roman" panose="02020603050405020304" pitchFamily="18" charset="0"/>
              </a:rPr>
              <a:t> required only limited Torah mandates of the Gentile Christians (15.13-21);</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requirements based on rules from </a:t>
            </a:r>
            <a:r>
              <a:rPr lang="en-US" altLang="en-US" sz="2400" b="1" dirty="0">
                <a:solidFill>
                  <a:srgbClr val="660066"/>
                </a:solidFill>
                <a:latin typeface="Times New Roman" panose="02020603050405020304" pitchFamily="18" charset="0"/>
              </a:rPr>
              <a:t>Leviticus</a:t>
            </a:r>
            <a:r>
              <a:rPr lang="en-US" altLang="en-US" sz="2400" dirty="0">
                <a:solidFill>
                  <a:srgbClr val="660066"/>
                </a:solidFill>
                <a:latin typeface="Times New Roman" panose="02020603050405020304" pitchFamily="18" charset="0"/>
              </a:rPr>
              <a:t> (Acts 15.13-21; Leviticus 17-18);</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Themes of unity and cooperation dominate … ; </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it is a unanimous decision and the</a:t>
            </a:r>
            <a:r>
              <a:rPr lang="en-US" altLang="en-US" sz="2400" b="1" dirty="0">
                <a:solidFill>
                  <a:srgbClr val="660066"/>
                </a:solidFill>
                <a:latin typeface="Times New Roman" panose="02020603050405020304" pitchFamily="18" charset="0"/>
              </a:rPr>
              <a:t> “Whole Church”</a:t>
            </a:r>
            <a:r>
              <a:rPr lang="en-US" altLang="en-US" sz="2400" dirty="0">
                <a:solidFill>
                  <a:srgbClr val="660066"/>
                </a:solidFill>
                <a:latin typeface="Times New Roman" panose="02020603050405020304" pitchFamily="18" charset="0"/>
              </a:rPr>
              <a:t> sends a delegation to </a:t>
            </a:r>
            <a:r>
              <a:rPr lang="en-US" altLang="en-US" sz="2400" b="1" dirty="0">
                <a:solidFill>
                  <a:srgbClr val="660066"/>
                </a:solidFill>
                <a:latin typeface="Times New Roman" panose="02020603050405020304" pitchFamily="18" charset="0"/>
              </a:rPr>
              <a:t>Antioch</a:t>
            </a:r>
            <a:r>
              <a:rPr lang="en-US" altLang="en-US" sz="2400" dirty="0">
                <a:solidFill>
                  <a:srgbClr val="660066"/>
                </a:solidFill>
                <a:latin typeface="Times New Roman" panose="02020603050405020304" pitchFamily="18" charset="0"/>
              </a:rPr>
              <a:t> to explain the Jerusalem Church’s decision (15.30-35);</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Actually, a decision of the </a:t>
            </a:r>
            <a:r>
              <a:rPr lang="en-US" altLang="en-US" sz="2400" b="1" dirty="0">
                <a:solidFill>
                  <a:srgbClr val="660066"/>
                </a:solidFill>
                <a:latin typeface="Times New Roman" panose="02020603050405020304" pitchFamily="18" charset="0"/>
              </a:rPr>
              <a:t>Holy Spirit</a:t>
            </a:r>
            <a:r>
              <a:rPr lang="en-US" altLang="en-US" sz="2400" dirty="0">
                <a:solidFill>
                  <a:srgbClr val="660066"/>
                </a:solidFill>
                <a:latin typeface="Times New Roman" panose="02020603050405020304" pitchFamily="18" charset="0"/>
              </a:rPr>
              <a:t> (15.22-29).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3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2770">
                                            <p:txEl>
                                              <p:pRg st="1" end="1"/>
                                            </p:txEl>
                                          </p:spTgt>
                                        </p:tgtEl>
                                        <p:attrNameLst>
                                          <p:attrName>style.visibility</p:attrName>
                                        </p:attrNameLst>
                                      </p:cBhvr>
                                      <p:to>
                                        <p:strVal val="visible"/>
                                      </p:to>
                                    </p:set>
                                    <p:anim calcmode="lin" valueType="num">
                                      <p:cBhvr additive="base">
                                        <p:cTn id="13" dur="3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2770">
                                            <p:txEl>
                                              <p:pRg st="2" end="2"/>
                                            </p:txEl>
                                          </p:spTgt>
                                        </p:tgtEl>
                                        <p:attrNameLst>
                                          <p:attrName>style.visibility</p:attrName>
                                        </p:attrNameLst>
                                      </p:cBhvr>
                                      <p:to>
                                        <p:strVal val="visible"/>
                                      </p:to>
                                    </p:set>
                                    <p:anim calcmode="lin" valueType="num">
                                      <p:cBhvr additive="base">
                                        <p:cTn id="19" dur="3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2770">
                                            <p:txEl>
                                              <p:pRg st="3" end="3"/>
                                            </p:txEl>
                                          </p:spTgt>
                                        </p:tgtEl>
                                        <p:attrNameLst>
                                          <p:attrName>style.visibility</p:attrName>
                                        </p:attrNameLst>
                                      </p:cBhvr>
                                      <p:to>
                                        <p:strVal val="visible"/>
                                      </p:to>
                                    </p:set>
                                    <p:anim calcmode="lin" valueType="num">
                                      <p:cBhvr additive="base">
                                        <p:cTn id="25" dur="3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2770">
                                            <p:txEl>
                                              <p:pRg st="4" end="4"/>
                                            </p:txEl>
                                          </p:spTgt>
                                        </p:tgtEl>
                                        <p:attrNameLst>
                                          <p:attrName>style.visibility</p:attrName>
                                        </p:attrNameLst>
                                      </p:cBhvr>
                                      <p:to>
                                        <p:strVal val="visible"/>
                                      </p:to>
                                    </p:set>
                                    <p:anim calcmode="lin" valueType="num">
                                      <p:cBhvr additive="base">
                                        <p:cTn id="31" dur="300" fill="hold"/>
                                        <p:tgtEl>
                                          <p:spTgt spid="32770">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27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32770">
                                            <p:txEl>
                                              <p:pRg st="5" end="5"/>
                                            </p:txEl>
                                          </p:spTgt>
                                        </p:tgtEl>
                                        <p:attrNameLst>
                                          <p:attrName>style.visibility</p:attrName>
                                        </p:attrNameLst>
                                      </p:cBhvr>
                                      <p:to>
                                        <p:strVal val="visible"/>
                                      </p:to>
                                    </p:set>
                                    <p:anim calcmode="lin" valueType="num">
                                      <p:cBhvr additive="base">
                                        <p:cTn id="37" dur="300" fill="hold"/>
                                        <p:tgtEl>
                                          <p:spTgt spid="32770">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27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28</a:t>
            </a:r>
            <a:r>
              <a:rPr lang="en-US" dirty="0"/>
              <a:t> “It will come about after this That I will pour out My Spirit on all mankind; And your sons and daughters will prophesy, Your old men will dream dreams, Your young men will see visions. </a:t>
            </a:r>
            <a:r>
              <a:rPr lang="en-US" baseline="30000" dirty="0"/>
              <a:t>29</a:t>
            </a:r>
            <a:r>
              <a:rPr lang="en-US" dirty="0"/>
              <a:t> “Even on the male and female servants I will pour out My Spirit in those days.</a:t>
            </a:r>
          </a:p>
        </p:txBody>
      </p:sp>
      <p:sp>
        <p:nvSpPr>
          <p:cNvPr id="3" name="Text Placeholder 2"/>
          <p:cNvSpPr>
            <a:spLocks noGrp="1"/>
          </p:cNvSpPr>
          <p:nvPr>
            <p:ph type="body" sz="quarter" idx="11"/>
          </p:nvPr>
        </p:nvSpPr>
        <p:spPr/>
        <p:txBody>
          <a:bodyPr/>
          <a:lstStyle/>
          <a:p>
            <a:r>
              <a:rPr lang="en-US" dirty="0"/>
              <a:t>- Joel 2:28-29</a:t>
            </a:r>
          </a:p>
        </p:txBody>
      </p:sp>
    </p:spTree>
    <p:extLst>
      <p:ext uri="{BB962C8B-B14F-4D97-AF65-F5344CB8AC3E}">
        <p14:creationId xmlns:p14="http://schemas.microsoft.com/office/powerpoint/2010/main" val="6098258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Baptism with the Holy Spirit</a:t>
            </a:r>
          </a:p>
        </p:txBody>
      </p:sp>
      <p:sp>
        <p:nvSpPr>
          <p:cNvPr id="3" name="Text Placeholder 2"/>
          <p:cNvSpPr>
            <a:spLocks noGrp="1"/>
          </p:cNvSpPr>
          <p:nvPr>
            <p:ph type="body" sz="quarter" idx="10"/>
          </p:nvPr>
        </p:nvSpPr>
        <p:spPr/>
        <p:txBody>
          <a:bodyPr/>
          <a:lstStyle/>
          <a:p>
            <a:r>
              <a:rPr lang="en-US" b="1" dirty="0"/>
              <a:t>Empower</a:t>
            </a:r>
          </a:p>
          <a:p>
            <a:r>
              <a:rPr lang="en-US" b="1" dirty="0"/>
              <a:t>Indwelling </a:t>
            </a:r>
            <a:r>
              <a:rPr lang="mr-IN" dirty="0"/>
              <a:t>–</a:t>
            </a:r>
            <a:r>
              <a:rPr lang="en-US" dirty="0"/>
              <a:t> Power to become </a:t>
            </a:r>
            <a:r>
              <a:rPr lang="en-US" dirty="0" err="1"/>
              <a:t>Christlike</a:t>
            </a:r>
            <a:endParaRPr lang="en-US" dirty="0"/>
          </a:p>
        </p:txBody>
      </p:sp>
    </p:spTree>
    <p:extLst>
      <p:ext uri="{BB962C8B-B14F-4D97-AF65-F5344CB8AC3E}">
        <p14:creationId xmlns:p14="http://schemas.microsoft.com/office/powerpoint/2010/main" val="6169053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Expressions for “Indwelling”</a:t>
            </a:r>
          </a:p>
        </p:txBody>
      </p:sp>
      <p:sp>
        <p:nvSpPr>
          <p:cNvPr id="3" name="Text Placeholder 2"/>
          <p:cNvSpPr>
            <a:spLocks noGrp="1"/>
          </p:cNvSpPr>
          <p:nvPr>
            <p:ph type="body" sz="quarter" idx="10"/>
          </p:nvPr>
        </p:nvSpPr>
        <p:spPr/>
        <p:txBody>
          <a:bodyPr>
            <a:normAutofit/>
          </a:bodyPr>
          <a:lstStyle/>
          <a:p>
            <a:r>
              <a:rPr lang="en-US" sz="5333" b="1" dirty="0"/>
              <a:t>“Receive the Holy Spirit”</a:t>
            </a:r>
          </a:p>
        </p:txBody>
      </p:sp>
    </p:spTree>
    <p:extLst>
      <p:ext uri="{BB962C8B-B14F-4D97-AF65-F5344CB8AC3E}">
        <p14:creationId xmlns:p14="http://schemas.microsoft.com/office/powerpoint/2010/main" val="20073846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when He had said this, He breathed on them and said to them, “Receive the Holy Spirit.</a:t>
            </a:r>
          </a:p>
        </p:txBody>
      </p:sp>
      <p:sp>
        <p:nvSpPr>
          <p:cNvPr id="3" name="Text Placeholder 2"/>
          <p:cNvSpPr>
            <a:spLocks noGrp="1"/>
          </p:cNvSpPr>
          <p:nvPr>
            <p:ph type="body" sz="quarter" idx="11"/>
          </p:nvPr>
        </p:nvSpPr>
        <p:spPr/>
        <p:txBody>
          <a:bodyPr/>
          <a:lstStyle/>
          <a:p>
            <a:r>
              <a:rPr lang="en-US" dirty="0"/>
              <a:t>- John 20:22</a:t>
            </a:r>
          </a:p>
        </p:txBody>
      </p:sp>
    </p:spTree>
    <p:extLst>
      <p:ext uri="{BB962C8B-B14F-4D97-AF65-F5344CB8AC3E}">
        <p14:creationId xmlns:p14="http://schemas.microsoft.com/office/powerpoint/2010/main" val="49488145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Expressions for “Indwelling”</a:t>
            </a:r>
          </a:p>
        </p:txBody>
      </p:sp>
      <p:sp>
        <p:nvSpPr>
          <p:cNvPr id="3" name="Text Placeholder 2"/>
          <p:cNvSpPr>
            <a:spLocks noGrp="1"/>
          </p:cNvSpPr>
          <p:nvPr>
            <p:ph type="body" sz="quarter" idx="10"/>
          </p:nvPr>
        </p:nvSpPr>
        <p:spPr/>
        <p:txBody>
          <a:bodyPr>
            <a:normAutofit/>
          </a:bodyPr>
          <a:lstStyle/>
          <a:p>
            <a:r>
              <a:rPr lang="en-US" sz="3733" dirty="0"/>
              <a:t>“Receive the Holy Spirit”</a:t>
            </a:r>
          </a:p>
          <a:p>
            <a:r>
              <a:rPr lang="en-US" sz="5867" b="1" dirty="0"/>
              <a:t>“Receive the gift of</a:t>
            </a:r>
            <a:br>
              <a:rPr lang="en-US" sz="5867" b="1" dirty="0"/>
            </a:br>
            <a:r>
              <a:rPr lang="en-US" sz="5867" b="1" dirty="0"/>
              <a:t>  the Holy Spirit”</a:t>
            </a:r>
          </a:p>
        </p:txBody>
      </p:sp>
    </p:spTree>
    <p:extLst>
      <p:ext uri="{BB962C8B-B14F-4D97-AF65-F5344CB8AC3E}">
        <p14:creationId xmlns:p14="http://schemas.microsoft.com/office/powerpoint/2010/main" val="3349135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for John baptized with water, but you will be baptized with the Holy Spirit not many days from now.”</a:t>
            </a:r>
          </a:p>
        </p:txBody>
      </p:sp>
      <p:sp>
        <p:nvSpPr>
          <p:cNvPr id="3" name="Text Placeholder 2"/>
          <p:cNvSpPr>
            <a:spLocks noGrp="1"/>
          </p:cNvSpPr>
          <p:nvPr>
            <p:ph type="body" sz="quarter" idx="11"/>
          </p:nvPr>
        </p:nvSpPr>
        <p:spPr/>
        <p:txBody>
          <a:bodyPr/>
          <a:lstStyle/>
          <a:p>
            <a:r>
              <a:rPr lang="en-US" dirty="0"/>
              <a:t>- Acts 1:5</a:t>
            </a:r>
          </a:p>
        </p:txBody>
      </p:sp>
    </p:spTree>
    <p:extLst>
      <p:ext uri="{BB962C8B-B14F-4D97-AF65-F5344CB8AC3E}">
        <p14:creationId xmlns:p14="http://schemas.microsoft.com/office/powerpoint/2010/main" val="13405087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6</a:t>
            </a:r>
            <a:r>
              <a:rPr lang="en-US" dirty="0"/>
              <a:t> So when they had come together, they were asking Him, saying, “Lord, is it at this time You are restoring the kingdom to Israel?” </a:t>
            </a:r>
            <a:r>
              <a:rPr lang="en-US" baseline="30000" dirty="0"/>
              <a:t>7</a:t>
            </a:r>
            <a:r>
              <a:rPr lang="en-US" dirty="0"/>
              <a:t> He said to them, “It is not for you to know times or epochs which the Father has fixed by His own authority;</a:t>
            </a:r>
          </a:p>
        </p:txBody>
      </p:sp>
      <p:sp>
        <p:nvSpPr>
          <p:cNvPr id="3" name="Text Placeholder 2"/>
          <p:cNvSpPr>
            <a:spLocks noGrp="1"/>
          </p:cNvSpPr>
          <p:nvPr>
            <p:ph type="body" sz="quarter" idx="11"/>
          </p:nvPr>
        </p:nvSpPr>
        <p:spPr/>
        <p:txBody>
          <a:bodyPr/>
          <a:lstStyle/>
          <a:p>
            <a:r>
              <a:rPr lang="en-US" dirty="0"/>
              <a:t>- Acts 1:6-7</a:t>
            </a:r>
          </a:p>
        </p:txBody>
      </p:sp>
    </p:spTree>
    <p:extLst>
      <p:ext uri="{BB962C8B-B14F-4D97-AF65-F5344CB8AC3E}">
        <p14:creationId xmlns:p14="http://schemas.microsoft.com/office/powerpoint/2010/main" val="18247726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4200" dirty="0">
                <a:solidFill>
                  <a:schemeClr val="accent6">
                    <a:lumMod val="75000"/>
                  </a:schemeClr>
                </a:solidFill>
                <a:effectLst>
                  <a:outerShdw blurRad="38100" dist="38100" dir="2700000" algn="tl">
                    <a:srgbClr val="000000">
                      <a:alpha val="43137"/>
                    </a:srgbClr>
                  </a:outerShdw>
                </a:effectLst>
              </a:rPr>
              <a:t>VERSES 6 - 8 </a:t>
            </a:r>
          </a:p>
          <a:p>
            <a:r>
              <a:rPr lang="en-US" dirty="0"/>
              <a:t>The question, “Lord, wilt thou at this time restore the kingdom to Israel?” indicates two interesting facts: </a:t>
            </a:r>
            <a:r>
              <a:rPr lang="en-US" i="1" dirty="0"/>
              <a:t>First, that the apostles still misconceived the nature of Christ’s kingdom; second, the kingdom was not yet established. Both these facts deserve some attention at our hands, especially the latter.</a:t>
            </a:r>
          </a:p>
          <a:p>
            <a:r>
              <a:rPr lang="en-US" dirty="0"/>
              <a:t>Their misconceptions consisted in the expectation that Christ would re-establish the earthly kingdom of Israel, and restore it to its ancient glory, under its own personal reign. In his reply, the Savior does not undertake      to correct this misconception, but leaves it as a part of that work of enlightenment yet to be effected by the Holy Spirit.</a:t>
            </a:r>
          </a:p>
          <a:p>
            <a:endParaRPr lang="en-US" dirty="0"/>
          </a:p>
          <a:p>
            <a:r>
              <a:rPr lang="en-US" b="0" dirty="0"/>
              <a:t> McGarvey, J. W. (1872). </a:t>
            </a:r>
            <a:r>
              <a:rPr lang="en-US" b="0" i="1" u="sng" dirty="0">
                <a:hlinkClick r:id="rId2"/>
              </a:rPr>
              <a:t>A commentary on Acts of Apostles</a:t>
            </a:r>
            <a:r>
              <a:rPr lang="en-US" b="0" dirty="0">
                <a:hlinkClick r:id="rId2"/>
              </a:rPr>
              <a:t> (p. 12).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4798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0D0E2F72-7901-4F75-8F5A-C4633A2BB151}"/>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4000">
                <a:solidFill>
                  <a:srgbClr val="FFFF00"/>
                </a:solidFill>
                <a:effectLst>
                  <a:outerShdw blurRad="38100" dist="38100" dir="2700000" algn="tl">
                    <a:srgbClr val="C0C0C0"/>
                  </a:outerShdw>
                </a:effectLst>
              </a:rPr>
              <a:t>Cultural Context:  “Thy Kingdom Come”</a:t>
            </a:r>
          </a:p>
        </p:txBody>
      </p:sp>
      <p:sp>
        <p:nvSpPr>
          <p:cNvPr id="103427" name="Rectangle 3">
            <a:extLst>
              <a:ext uri="{FF2B5EF4-FFF2-40B4-BE49-F238E27FC236}">
                <a16:creationId xmlns:a16="http://schemas.microsoft.com/office/drawing/2014/main" id="{BB80A41D-B415-42EA-9933-25C495F369DA}"/>
              </a:ext>
            </a:extLst>
          </p:cNvPr>
          <p:cNvSpPr>
            <a:spLocks noGrp="1" noChangeArrowheads="1"/>
          </p:cNvSpPr>
          <p:nvPr>
            <p:ph type="body" idx="1"/>
          </p:nvPr>
        </p:nvSpPr>
        <p:spPr>
          <a:xfrm>
            <a:off x="1676400" y="685800"/>
            <a:ext cx="8839200" cy="6019800"/>
          </a:xfrm>
          <a:ln>
            <a:solidFill>
              <a:schemeClr val="bg1"/>
            </a:solidFill>
          </a:ln>
        </p:spPr>
        <p:txBody>
          <a:bodyPr/>
          <a:lstStyle/>
          <a:p>
            <a:pPr eaLnBrk="1" hangingPunct="1">
              <a:defRPr/>
            </a:pPr>
            <a:r>
              <a:rPr lang="en-US" sz="1800" dirty="0">
                <a:solidFill>
                  <a:srgbClr val="FFFF00"/>
                </a:solidFill>
                <a:effectLst>
                  <a:outerShdw blurRad="38100" dist="38100" dir="2700000" algn="tl">
                    <a:srgbClr val="C0C0C0"/>
                  </a:outerShdw>
                </a:effectLst>
              </a:rPr>
              <a:t>It Is Essential To Keep In Mind That The Hebrew Language Emphasizes The Kind Of Action &amp; Not The Time</a:t>
            </a:r>
          </a:p>
          <a:p>
            <a:pPr eaLnBrk="1" hangingPunct="1">
              <a:defRPr/>
            </a:pPr>
            <a:r>
              <a:rPr lang="en-US" sz="1800" dirty="0">
                <a:solidFill>
                  <a:srgbClr val="FFFF00"/>
                </a:solidFill>
                <a:effectLst>
                  <a:outerShdw blurRad="38100" dist="38100" dir="2700000" algn="tl">
                    <a:srgbClr val="C0C0C0"/>
                  </a:outerShdw>
                </a:effectLst>
              </a:rPr>
              <a:t>In Later Hebrew, The Time Factor Became More Important, But The Emphasis Of The Petition Is Not Temporal</a:t>
            </a:r>
          </a:p>
          <a:p>
            <a:pPr eaLnBrk="1" hangingPunct="1">
              <a:defRPr/>
            </a:pPr>
            <a:r>
              <a:rPr lang="en-US" sz="1800" dirty="0">
                <a:solidFill>
                  <a:srgbClr val="FFFF00"/>
                </a:solidFill>
                <a:effectLst>
                  <a:outerShdw blurRad="38100" dist="38100" dir="2700000" algn="tl">
                    <a:srgbClr val="C0C0C0"/>
                  </a:outerShdw>
                </a:effectLst>
              </a:rPr>
              <a:t>It Emphasizes Instead The Dynamic Force Of God’s Kingship Being Realized As His Will Is Done</a:t>
            </a:r>
          </a:p>
          <a:p>
            <a:pPr eaLnBrk="1" hangingPunct="1">
              <a:defRPr/>
            </a:pPr>
            <a:r>
              <a:rPr lang="en-US" sz="1800" dirty="0">
                <a:solidFill>
                  <a:srgbClr val="FFFF00"/>
                </a:solidFill>
                <a:effectLst>
                  <a:outerShdw blurRad="38100" dist="38100" dir="2700000" algn="tl">
                    <a:srgbClr val="C0C0C0"/>
                  </a:outerShdw>
                </a:effectLst>
              </a:rPr>
              <a:t>Jesus’ Words Would Have Been In The Imperfect Tense,  Which Indicates </a:t>
            </a:r>
            <a:r>
              <a:rPr lang="en-US" sz="1800" dirty="0" err="1">
                <a:solidFill>
                  <a:srgbClr val="FFFF00"/>
                </a:solidFill>
                <a:effectLst>
                  <a:outerShdw blurRad="38100" dist="38100" dir="2700000" algn="tl">
                    <a:srgbClr val="C0C0C0"/>
                  </a:outerShdw>
                </a:effectLst>
              </a:rPr>
              <a:t>Incompleted</a:t>
            </a:r>
            <a:r>
              <a:rPr lang="en-US" sz="1800" dirty="0">
                <a:solidFill>
                  <a:srgbClr val="FFFF00"/>
                </a:solidFill>
                <a:effectLst>
                  <a:outerShdw blurRad="38100" dist="38100" dir="2700000" algn="tl">
                    <a:srgbClr val="C0C0C0"/>
                  </a:outerShdw>
                </a:effectLst>
              </a:rPr>
              <a:t> Action – The Idea Is That A Process Is Taking Place.</a:t>
            </a:r>
          </a:p>
          <a:p>
            <a:pPr eaLnBrk="1" hangingPunct="1">
              <a:defRPr/>
            </a:pPr>
            <a:r>
              <a:rPr lang="en-US" sz="1800" dirty="0">
                <a:solidFill>
                  <a:srgbClr val="FFFF00"/>
                </a:solidFill>
                <a:effectLst>
                  <a:outerShdw blurRad="38100" dist="38100" dir="2700000" algn="tl">
                    <a:srgbClr val="C0C0C0"/>
                  </a:outerShdw>
                </a:effectLst>
              </a:rPr>
              <a:t>Thus, This Statement Can Be Connected To The Growth Parables Of The Kingdom</a:t>
            </a:r>
          </a:p>
          <a:p>
            <a:pPr eaLnBrk="1" hangingPunct="1">
              <a:defRPr/>
            </a:pPr>
            <a:r>
              <a:rPr lang="en-US" sz="1800" dirty="0">
                <a:solidFill>
                  <a:srgbClr val="FFFF00"/>
                </a:solidFill>
                <a:effectLst>
                  <a:outerShdw blurRad="38100" dist="38100" dir="2700000" algn="tl">
                    <a:srgbClr val="C0C0C0"/>
                  </a:outerShdw>
                </a:effectLst>
              </a:rPr>
              <a:t>It Is Linked Similarly To Matthew 12: 28 &amp; Then In Turn To Exodus 8:19 &amp; 31:18 – Conveying The Message Of Deliverance</a:t>
            </a:r>
          </a:p>
          <a:p>
            <a:pPr eaLnBrk="1" hangingPunct="1">
              <a:defRPr/>
            </a:pPr>
            <a:r>
              <a:rPr lang="en-US" sz="1800" dirty="0">
                <a:solidFill>
                  <a:srgbClr val="FFFF00"/>
                </a:solidFill>
                <a:effectLst>
                  <a:outerShdw blurRad="38100" dist="38100" dir="2700000" algn="tl">
                    <a:srgbClr val="C0C0C0"/>
                  </a:outerShdw>
                </a:effectLst>
              </a:rPr>
              <a:t>The </a:t>
            </a:r>
            <a:r>
              <a:rPr lang="en-US" sz="1800" i="1" dirty="0">
                <a:solidFill>
                  <a:srgbClr val="FFFF00"/>
                </a:solidFill>
                <a:effectLst>
                  <a:outerShdw blurRad="38100" dist="38100" dir="2700000" algn="tl">
                    <a:srgbClr val="C0C0C0"/>
                  </a:outerShdw>
                </a:effectLst>
              </a:rPr>
              <a:t>Mishnah</a:t>
            </a:r>
            <a:r>
              <a:rPr lang="en-US" sz="1800" dirty="0">
                <a:solidFill>
                  <a:srgbClr val="FFFF00"/>
                </a:solidFill>
                <a:effectLst>
                  <a:outerShdw blurRad="38100" dist="38100" dir="2700000" algn="tl">
                    <a:srgbClr val="C0C0C0"/>
                  </a:outerShdw>
                </a:effectLst>
              </a:rPr>
              <a:t> Links The “Yoke Of The Kingdom” To The Ancient’s Affirmation Of Deuteronomy 6: 4</a:t>
            </a:r>
          </a:p>
          <a:p>
            <a:pPr eaLnBrk="1" hangingPunct="1">
              <a:defRPr/>
            </a:pPr>
            <a:r>
              <a:rPr lang="en-US" sz="1800" dirty="0">
                <a:solidFill>
                  <a:srgbClr val="FFFF00"/>
                </a:solidFill>
                <a:effectLst>
                  <a:outerShdw blurRad="38100" dist="38100" dir="2700000" algn="tl">
                    <a:srgbClr val="C0C0C0"/>
                  </a:outerShdw>
                </a:effectLst>
              </a:rPr>
              <a:t>It Was Put Into Prayer Form &amp; Was Known As The </a:t>
            </a:r>
            <a:r>
              <a:rPr lang="en-US" sz="1800" i="1" dirty="0">
                <a:solidFill>
                  <a:srgbClr val="FFFF00"/>
                </a:solidFill>
                <a:effectLst>
                  <a:outerShdw blurRad="38100" dist="38100" dir="2700000" algn="tl">
                    <a:srgbClr val="C0C0C0"/>
                  </a:outerShdw>
                </a:effectLst>
              </a:rPr>
              <a:t>Shema Yisrael</a:t>
            </a:r>
            <a:r>
              <a:rPr lang="en-US" sz="1800" dirty="0">
                <a:solidFill>
                  <a:srgbClr val="FFFF00"/>
                </a:solidFill>
                <a:effectLst>
                  <a:outerShdw blurRad="38100" dist="38100" dir="2700000" algn="tl">
                    <a:srgbClr val="C0C0C0"/>
                  </a:outerShdw>
                </a:effectLst>
              </a:rPr>
              <a:t> (“Hear, O Israel”) &amp; Everyone Praying It Received As Similar The “Yoke Of The Kingdom” </a:t>
            </a:r>
          </a:p>
          <a:p>
            <a:pPr eaLnBrk="1" hangingPunct="1">
              <a:defRPr/>
            </a:pPr>
            <a:r>
              <a:rPr lang="en-US" sz="1800" dirty="0">
                <a:solidFill>
                  <a:srgbClr val="FFFF00"/>
                </a:solidFill>
                <a:effectLst>
                  <a:outerShdw blurRad="38100" dist="38100" dir="2700000" algn="tl">
                    <a:srgbClr val="C0C0C0"/>
                  </a:outerShdw>
                </a:effectLst>
              </a:rPr>
              <a:t>Reciting This Prayer Of Acknowledgment Was Considered The First Step In The Spiritual Obedience To The Laws, Ordnances, and Commandments Of Ancient Israel</a:t>
            </a:r>
          </a:p>
          <a:p>
            <a:pPr eaLnBrk="1" hangingPunct="1">
              <a:defRPr/>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p:cTn id="7" dur="500" fill="hold"/>
                                        <p:tgtEl>
                                          <p:spTgt spid="103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34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p:cTn id="13" dur="500" fill="hold"/>
                                        <p:tgtEl>
                                          <p:spTgt spid="1034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34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p:cTn id="19" dur="500" fill="hold"/>
                                        <p:tgtEl>
                                          <p:spTgt spid="1034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34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p:cTn id="25" dur="500" fill="hold"/>
                                        <p:tgtEl>
                                          <p:spTgt spid="1034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34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p:cTn id="31" dur="500" fill="hold"/>
                                        <p:tgtEl>
                                          <p:spTgt spid="1034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342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p:cTn id="37" dur="500" fill="hold"/>
                                        <p:tgtEl>
                                          <p:spTgt spid="10342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0342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p:cTn id="43" dur="500" fill="hold"/>
                                        <p:tgtEl>
                                          <p:spTgt spid="10342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0342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p:cTn id="49" dur="500" fill="hold"/>
                                        <p:tgtEl>
                                          <p:spTgt spid="103427">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0342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p:cTn id="55" dur="500" fill="hold"/>
                                        <p:tgtEl>
                                          <p:spTgt spid="10342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03427">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C50CFC5F-6047-4B3D-ADC5-8F9FCAAD197D}"/>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4000">
                <a:solidFill>
                  <a:srgbClr val="FFFF00"/>
                </a:solidFill>
                <a:effectLst>
                  <a:outerShdw blurRad="38100" dist="38100" dir="2700000" algn="tl">
                    <a:srgbClr val="C0C0C0"/>
                  </a:outerShdw>
                </a:effectLst>
              </a:rPr>
              <a:t>Cultural Context:  “Thy Kingdom Come”</a:t>
            </a:r>
          </a:p>
        </p:txBody>
      </p:sp>
      <p:sp>
        <p:nvSpPr>
          <p:cNvPr id="128003" name="Rectangle 3">
            <a:extLst>
              <a:ext uri="{FF2B5EF4-FFF2-40B4-BE49-F238E27FC236}">
                <a16:creationId xmlns:a16="http://schemas.microsoft.com/office/drawing/2014/main" id="{DDA1D7C1-1879-4E2F-BC17-3DE60BEBF5FE}"/>
              </a:ext>
            </a:extLst>
          </p:cNvPr>
          <p:cNvSpPr>
            <a:spLocks noGrp="1" noChangeArrowheads="1"/>
          </p:cNvSpPr>
          <p:nvPr>
            <p:ph type="body" idx="1"/>
          </p:nvPr>
        </p:nvSpPr>
        <p:spPr>
          <a:xfrm>
            <a:off x="1676400" y="685800"/>
            <a:ext cx="8839200" cy="6019800"/>
          </a:xfrm>
          <a:ln>
            <a:solidFill>
              <a:schemeClr val="bg1"/>
            </a:solidFill>
          </a:ln>
        </p:spPr>
        <p:txBody>
          <a:bodyPr/>
          <a:lstStyle/>
          <a:p>
            <a:pPr eaLnBrk="1" hangingPunct="1">
              <a:defRPr/>
            </a:pPr>
            <a:r>
              <a:rPr lang="en-US" sz="2000" dirty="0">
                <a:solidFill>
                  <a:srgbClr val="FFFF00"/>
                </a:solidFill>
                <a:effectLst>
                  <a:outerShdw blurRad="38100" dist="38100" dir="2700000" algn="tl">
                    <a:srgbClr val="C0C0C0"/>
                  </a:outerShdw>
                </a:effectLst>
              </a:rPr>
              <a:t>“Heaven” Was Often Substituted In Meaning For “God” Because Of The Special Sanctity Reserved For His Name.  This Was Common In Jesus’ Day &amp; Persons Accepting The Authority Of The Kingdom Of Heaven Were Said To Have Entered Into The Reign Of God. </a:t>
            </a:r>
          </a:p>
          <a:p>
            <a:pPr eaLnBrk="1" hangingPunct="1">
              <a:defRPr/>
            </a:pPr>
            <a:r>
              <a:rPr lang="en-US" sz="2000" dirty="0">
                <a:solidFill>
                  <a:srgbClr val="FFFF00"/>
                </a:solidFill>
                <a:effectLst>
                  <a:outerShdw blurRad="38100" dist="38100" dir="2700000" algn="tl">
                    <a:srgbClr val="C0C0C0"/>
                  </a:outerShdw>
                </a:effectLst>
              </a:rPr>
              <a:t>The </a:t>
            </a:r>
            <a:r>
              <a:rPr lang="en-US" sz="2000" i="1" dirty="0" err="1">
                <a:solidFill>
                  <a:srgbClr val="FFFF00"/>
                </a:solidFill>
                <a:effectLst>
                  <a:outerShdw blurRad="38100" dist="38100" dir="2700000" algn="tl">
                    <a:srgbClr val="C0C0C0"/>
                  </a:outerShdw>
                </a:effectLst>
              </a:rPr>
              <a:t>Mekilta</a:t>
            </a:r>
            <a:r>
              <a:rPr lang="en-US" sz="2000" dirty="0">
                <a:solidFill>
                  <a:srgbClr val="FFFF00"/>
                </a:solidFill>
                <a:effectLst>
                  <a:outerShdw blurRad="38100" dist="38100" dir="2700000" algn="tl">
                    <a:srgbClr val="C0C0C0"/>
                  </a:outerShdw>
                </a:effectLst>
              </a:rPr>
              <a:t>, An Early </a:t>
            </a:r>
            <a:r>
              <a:rPr lang="en-US" sz="2000" i="1" dirty="0">
                <a:solidFill>
                  <a:srgbClr val="FFFF00"/>
                </a:solidFill>
                <a:effectLst>
                  <a:outerShdw blurRad="38100" dist="38100" dir="2700000" algn="tl">
                    <a:srgbClr val="C0C0C0"/>
                  </a:outerShdw>
                </a:effectLst>
              </a:rPr>
              <a:t>Midrash</a:t>
            </a:r>
            <a:r>
              <a:rPr lang="en-US" sz="2000" dirty="0">
                <a:solidFill>
                  <a:srgbClr val="FFFF00"/>
                </a:solidFill>
                <a:effectLst>
                  <a:outerShdw blurRad="38100" dist="38100" dir="2700000" algn="tl">
                    <a:srgbClr val="C0C0C0"/>
                  </a:outerShdw>
                </a:effectLst>
              </a:rPr>
              <a:t>, Comments On The Beginning Statement Of The Decalogue – “I Am The Lord Thy God” – Conditioning Ancient’s Acceptance Of The Kingdom Of Heaven With The Omnipresent (God) “Doing Good For Us” – These Remarks Link The Liberation Of God’s People With The Theme Of The Kingdom</a:t>
            </a:r>
          </a:p>
          <a:p>
            <a:pPr eaLnBrk="1" hangingPunct="1">
              <a:defRPr/>
            </a:pPr>
            <a:r>
              <a:rPr lang="en-US" sz="2000" dirty="0">
                <a:solidFill>
                  <a:srgbClr val="FFFF00"/>
                </a:solidFill>
                <a:effectLst>
                  <a:outerShdw blurRad="38100" dist="38100" dir="2700000" algn="tl">
                    <a:srgbClr val="C0C0C0"/>
                  </a:outerShdw>
                </a:effectLst>
              </a:rPr>
              <a:t>Therefore, God - In This Sense - Reigns By His Mighty Redemptive Acts Of Liberation!</a:t>
            </a:r>
          </a:p>
          <a:p>
            <a:pPr eaLnBrk="1" hangingPunct="1">
              <a:defRPr/>
            </a:pPr>
            <a:r>
              <a:rPr lang="en-US" sz="2000" dirty="0">
                <a:solidFill>
                  <a:srgbClr val="FFFF00"/>
                </a:solidFill>
                <a:effectLst>
                  <a:outerShdw blurRad="38100" dist="38100" dir="2700000" algn="tl">
                    <a:srgbClr val="C0C0C0"/>
                  </a:outerShdw>
                </a:effectLst>
              </a:rPr>
              <a:t>Jesus’ Challenging Call To Repent Was An Essential Aspect Of His Proclamation Of The Kingdom</a:t>
            </a:r>
          </a:p>
          <a:p>
            <a:pPr eaLnBrk="1" hangingPunct="1">
              <a:defRPr/>
            </a:pPr>
            <a:r>
              <a:rPr lang="en-US" sz="2000" dirty="0">
                <a:solidFill>
                  <a:srgbClr val="FFFF00"/>
                </a:solidFill>
                <a:effectLst>
                  <a:outerShdw blurRad="38100" dist="38100" dir="2700000" algn="tl">
                    <a:srgbClr val="C0C0C0"/>
                  </a:outerShdw>
                </a:effectLst>
              </a:rPr>
              <a:t>Furthermore,  Jesus’ Public Ministry Demonstrated Many Acts Of Redemption That Were The Dynamic Realization Of God’s Kingdom.</a:t>
            </a:r>
          </a:p>
          <a:p>
            <a:pPr eaLnBrk="1" hangingPunct="1">
              <a:defRPr/>
            </a:pPr>
            <a:r>
              <a:rPr lang="en-US" sz="2000" dirty="0">
                <a:solidFill>
                  <a:srgbClr val="FFFF00"/>
                </a:solidFill>
                <a:effectLst>
                  <a:outerShdw blurRad="38100" dist="38100" dir="2700000" algn="tl">
                    <a:srgbClr val="C0C0C0"/>
                  </a:outerShdw>
                </a:effectLst>
              </a:rPr>
              <a:t>In The Hebrew Translation Of The Blessing Of Matthew 5: 3 The Last Part Reads “They Make Up The Kingdom.” This Proper Translation Indicates As Well How The Kingdom Will Continue To Be Established</a:t>
            </a:r>
            <a:r>
              <a:rPr lang="en-US" sz="20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p:cTn id="7" dur="500" fill="hold"/>
                                        <p:tgtEl>
                                          <p:spTgt spid="128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80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p:cTn id="13" dur="500" fill="hold"/>
                                        <p:tgtEl>
                                          <p:spTgt spid="12800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80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8003">
                                            <p:txEl>
                                              <p:pRg st="2" end="2"/>
                                            </p:txEl>
                                          </p:spTgt>
                                        </p:tgtEl>
                                        <p:attrNameLst>
                                          <p:attrName>style.visibility</p:attrName>
                                        </p:attrNameLst>
                                      </p:cBhvr>
                                      <p:to>
                                        <p:strVal val="visible"/>
                                      </p:to>
                                    </p:set>
                                    <p:anim calcmode="lin" valueType="num">
                                      <p:cBhvr>
                                        <p:cTn id="19" dur="500" fill="hold"/>
                                        <p:tgtEl>
                                          <p:spTgt spid="12800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800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anim calcmode="lin" valueType="num">
                                      <p:cBhvr>
                                        <p:cTn id="25" dur="500" fill="hold"/>
                                        <p:tgtEl>
                                          <p:spTgt spid="12800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2800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8003">
                                            <p:txEl>
                                              <p:pRg st="4" end="4"/>
                                            </p:txEl>
                                          </p:spTgt>
                                        </p:tgtEl>
                                        <p:attrNameLst>
                                          <p:attrName>style.visibility</p:attrName>
                                        </p:attrNameLst>
                                      </p:cBhvr>
                                      <p:to>
                                        <p:strVal val="visible"/>
                                      </p:to>
                                    </p:set>
                                    <p:anim calcmode="lin" valueType="num">
                                      <p:cBhvr>
                                        <p:cTn id="31" dur="500" fill="hold"/>
                                        <p:tgtEl>
                                          <p:spTgt spid="12800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2800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28003">
                                            <p:txEl>
                                              <p:pRg st="5" end="5"/>
                                            </p:txEl>
                                          </p:spTgt>
                                        </p:tgtEl>
                                        <p:attrNameLst>
                                          <p:attrName>style.visibility</p:attrName>
                                        </p:attrNameLst>
                                      </p:cBhvr>
                                      <p:to>
                                        <p:strVal val="visible"/>
                                      </p:to>
                                    </p:set>
                                    <p:anim calcmode="lin" valueType="num">
                                      <p:cBhvr>
                                        <p:cTn id="37" dur="500" fill="hold"/>
                                        <p:tgtEl>
                                          <p:spTgt spid="12800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2800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F6D90-CA0F-408F-A120-7EFE6D7C3089}"/>
              </a:ext>
            </a:extLst>
          </p:cNvPr>
          <p:cNvSpPr>
            <a:spLocks noGrp="1"/>
          </p:cNvSpPr>
          <p:nvPr>
            <p:ph type="sldNum" sz="quarter" idx="12"/>
          </p:nvPr>
        </p:nvSpPr>
        <p:spPr/>
        <p:txBody>
          <a:bodyPr/>
          <a:lstStyle/>
          <a:p>
            <a:pPr eaLnBrk="0" fontAlgn="base" hangingPunct="0">
              <a:spcAft>
                <a:spcPct val="0"/>
              </a:spcAft>
            </a:pPr>
            <a:fld id="{CD2C780E-EA5A-4528-B390-89D720B10F80}" type="slidenum">
              <a:rPr lang="en-US" altLang="en-US">
                <a:solidFill>
                  <a:srgbClr val="660066"/>
                </a:solidFill>
                <a:latin typeface="Impact"/>
              </a:rPr>
              <a:pPr eaLnBrk="0" fontAlgn="base" hangingPunct="0">
                <a:spcAft>
                  <a:spcPct val="0"/>
                </a:spcAft>
              </a:pPr>
              <a:t>22</a:t>
            </a:fld>
            <a:endParaRPr lang="en-US" altLang="en-US">
              <a:solidFill>
                <a:srgbClr val="660066"/>
              </a:solidFill>
              <a:latin typeface="Impact"/>
            </a:endParaRPr>
          </a:p>
        </p:txBody>
      </p:sp>
      <p:sp>
        <p:nvSpPr>
          <p:cNvPr id="33794" name="Text Box 2">
            <a:extLst>
              <a:ext uri="{FF2B5EF4-FFF2-40B4-BE49-F238E27FC236}">
                <a16:creationId xmlns:a16="http://schemas.microsoft.com/office/drawing/2014/main" id="{791BB66A-4AAE-4C29-9C6A-80CDF483F678}"/>
              </a:ext>
            </a:extLst>
          </p:cNvPr>
          <p:cNvSpPr txBox="1">
            <a:spLocks noChangeArrowheads="1"/>
          </p:cNvSpPr>
          <p:nvPr/>
        </p:nvSpPr>
        <p:spPr bwMode="auto">
          <a:xfrm>
            <a:off x="2667000" y="685801"/>
            <a:ext cx="769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6.  </a:t>
            </a:r>
            <a:r>
              <a:rPr lang="en-US" altLang="en-US" sz="2400" b="1" dirty="0">
                <a:solidFill>
                  <a:srgbClr val="660066"/>
                </a:solidFill>
                <a:latin typeface="Times New Roman" panose="02020603050405020304" pitchFamily="18" charset="0"/>
              </a:rPr>
              <a:t>First Missionary Journey of Paul and Barnabas and the Jerusalem Conference</a:t>
            </a:r>
            <a:r>
              <a:rPr lang="en-US" altLang="en-US" sz="2400" dirty="0">
                <a:solidFill>
                  <a:srgbClr val="660066"/>
                </a:solidFill>
                <a:latin typeface="Times New Roman" panose="02020603050405020304" pitchFamily="18" charset="0"/>
              </a:rPr>
              <a:t> (13.1-15.35) (contd.):</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t>
            </a:r>
            <a:r>
              <a:rPr lang="en-US" altLang="en-US" sz="2400" b="1" dirty="0">
                <a:solidFill>
                  <a:srgbClr val="660066"/>
                </a:solidFill>
                <a:latin typeface="Times New Roman" panose="02020603050405020304" pitchFamily="18" charset="0"/>
              </a:rPr>
              <a:t>Paul’s</a:t>
            </a:r>
            <a:r>
              <a:rPr lang="en-US" altLang="en-US" sz="2400" dirty="0">
                <a:solidFill>
                  <a:srgbClr val="660066"/>
                </a:solidFill>
                <a:latin typeface="Times New Roman" panose="02020603050405020304" pitchFamily="18" charset="0"/>
              </a:rPr>
              <a:t> independence of the Apostolic Church (Gal 1.17, 18-19, 20; 2.1-10);</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 indicates that he was never under the jurisdiction of the Church’s leadership in Jerusalem (Gal 1.17, 18-19, 20; 2.1-10);</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See also 1 Cor 8.8; 10.27 relative to eating meat sacrificed to Greco-Roman gods.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3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37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300" fill="hold"/>
                                        <p:tgtEl>
                                          <p:spTgt spid="3379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37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300" fill="hold"/>
                                        <p:tgtEl>
                                          <p:spTgt spid="3379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37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300" fill="hold"/>
                                        <p:tgtEl>
                                          <p:spTgt spid="3379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37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4200" dirty="0">
                <a:solidFill>
                  <a:schemeClr val="accent6">
                    <a:lumMod val="75000"/>
                  </a:schemeClr>
                </a:solidFill>
                <a:effectLst>
                  <a:outerShdw blurRad="38100" dist="38100" dir="2700000" algn="tl">
                    <a:srgbClr val="000000">
                      <a:alpha val="43137"/>
                    </a:srgbClr>
                  </a:outerShdw>
                </a:effectLst>
              </a:rPr>
              <a:t>VERSES 6 - 8 </a:t>
            </a:r>
          </a:p>
          <a:p>
            <a:r>
              <a:rPr lang="en-US" sz="3400" dirty="0"/>
              <a:t>Having now fixed the time at which the kingdom was inaugurated in heaven, we are prepared to inquire when it began to be administered on earth. It began, of course, with the first administrative act on earth, and this was the sending of the Holy Spirit upon the apostles on the day of Pentecost. On that occasion, Peter says, “This Jesus has God raised up, whereof we are witnesses. Therefore, being </a:t>
            </a:r>
            <a:r>
              <a:rPr lang="en-US" sz="3400" i="1" dirty="0"/>
              <a:t>to the right hand of God exalted, and having received from the Father the promise of the Holy Spirit, he has shed forth this which you now see and hear.” “Therefore, let all the house of Israel know assuredly, that God has made that same Jesus whom you have crucified, both Lord and Christ.“ This event is here assumed as the proof of his exaltation, and the history shows it to be the first act of the newly-crowned King which took effect on earth. These facts are consistent with no other conclusion than that the kingdom of Christ was inaugurated on earth on the first Pentecost after his ascension.</a:t>
            </a:r>
          </a:p>
          <a:p>
            <a:pPr lvl="1"/>
            <a:endParaRPr lang="en-US" sz="2300" b="0" dirty="0"/>
          </a:p>
          <a:p>
            <a:pPr lvl="1"/>
            <a:r>
              <a:rPr lang="en-US" sz="2300" b="0" dirty="0"/>
              <a:t>McGarvey, J. W. (1872). </a:t>
            </a:r>
            <a:r>
              <a:rPr lang="en-US" sz="2300" b="0" i="1" u="sng" dirty="0">
                <a:hlinkClick r:id="rId2"/>
              </a:rPr>
              <a:t>A commentary on Acts of Apostles</a:t>
            </a:r>
            <a:r>
              <a:rPr lang="en-US" sz="2300" b="0" dirty="0">
                <a:hlinkClick r:id="rId2"/>
              </a:rPr>
              <a:t> (p. 14). Lexington, KY: Transylvania Printing and Publishing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9479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3A15D793-CA21-462A-B06D-E0EE174A045C}"/>
              </a:ext>
            </a:extLst>
          </p:cNvPr>
          <p:cNvSpPr>
            <a:spLocks noGrp="1" noChangeArrowheads="1"/>
          </p:cNvSpPr>
          <p:nvPr>
            <p:ph type="title"/>
          </p:nvPr>
        </p:nvSpPr>
        <p:spPr>
          <a:xfrm>
            <a:off x="1524000" y="0"/>
            <a:ext cx="9144000" cy="838200"/>
          </a:xfrm>
          <a:solidFill>
            <a:schemeClr val="hlink"/>
          </a:solidFill>
          <a:ln>
            <a:solidFill>
              <a:schemeClr val="hlink"/>
            </a:solidFill>
          </a:ln>
        </p:spPr>
        <p:txBody>
          <a:bodyPr/>
          <a:lstStyle/>
          <a:p>
            <a:pPr eaLnBrk="1" hangingPunct="1">
              <a:defRPr/>
            </a:pPr>
            <a:r>
              <a:rPr lang="en-US" sz="2800" dirty="0">
                <a:solidFill>
                  <a:schemeClr val="bg1"/>
                </a:solidFill>
                <a:effectLst>
                  <a:outerShdw blurRad="38100" dist="38100" dir="2700000" algn="tl">
                    <a:srgbClr val="000000"/>
                  </a:outerShdw>
                </a:effectLst>
                <a:latin typeface="Calligrapher" pitchFamily="2" charset="0"/>
              </a:rPr>
              <a:t>“The Meaning Of The Millennium”  by Robert  Clouse                                    </a:t>
            </a:r>
            <a:r>
              <a:rPr lang="en-US" sz="2800" dirty="0">
                <a:effectLst>
                  <a:outerShdw blurRad="38100" dist="38100" dir="2700000" algn="tl">
                    <a:srgbClr val="FFFFFF"/>
                  </a:outerShdw>
                </a:effectLst>
                <a:latin typeface="Calligrapher" pitchFamily="2" charset="0"/>
              </a:rPr>
              <a:t>DOUBLE APPLICATION:  “THY KINGDOM COME”</a:t>
            </a:r>
          </a:p>
        </p:txBody>
      </p:sp>
      <p:sp>
        <p:nvSpPr>
          <p:cNvPr id="18436" name="Rectangle 4">
            <a:extLst>
              <a:ext uri="{FF2B5EF4-FFF2-40B4-BE49-F238E27FC236}">
                <a16:creationId xmlns:a16="http://schemas.microsoft.com/office/drawing/2014/main" id="{B6D06247-A074-4CBA-8D50-075372E3A739}"/>
              </a:ext>
            </a:extLst>
          </p:cNvPr>
          <p:cNvSpPr>
            <a:spLocks noGrp="1" noChangeArrowheads="1"/>
          </p:cNvSpPr>
          <p:nvPr>
            <p:ph type="body" idx="1"/>
          </p:nvPr>
        </p:nvSpPr>
        <p:spPr>
          <a:xfrm>
            <a:off x="1828800" y="1066800"/>
            <a:ext cx="8534400" cy="5486400"/>
          </a:xfrm>
          <a:ln>
            <a:solidFill>
              <a:schemeClr val="accent1"/>
            </a:solidFill>
          </a:ln>
        </p:spPr>
        <p:txBody>
          <a:bodyPr/>
          <a:lstStyle/>
          <a:p>
            <a:pPr eaLnBrk="1" hangingPunct="1">
              <a:lnSpc>
                <a:spcPct val="90000"/>
              </a:lnSpc>
              <a:buFontTx/>
              <a:buNone/>
              <a:defRPr/>
            </a:pPr>
            <a:r>
              <a:rPr lang="en-US" sz="2800" b="1">
                <a:solidFill>
                  <a:srgbClr val="FFFF00"/>
                </a:solidFill>
                <a:effectLst>
                  <a:outerShdw blurRad="38100" dist="38100" dir="2700000" algn="tl">
                    <a:srgbClr val="C0C0C0"/>
                  </a:outerShdw>
                </a:effectLst>
              </a:rPr>
              <a:t>    “Amillennialists believe that the kingdom of God was founded by Christ at the time of his sojourn on earth,  is operative in history now and is destined to be revealed in its fullness in the life to come. They understand the kingdom of God to be the reign of God dynamically active in human history through Jesus Christ.  Its purpose is to redeem God’s people from  sin and from demonic powers,  and finally to establish the new heavens and the new earth.  The kingdom of God means nothing less than God’s reign in Christ over his entire created universe.  The kingdom of God is therefore both a present reality and a future hope.”</a:t>
            </a:r>
            <a:endParaRPr lang="en-US" sz="2800">
              <a:solidFill>
                <a:srgbClr val="FFFF00"/>
              </a:solidFil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21122" name="Rectangle 2">
            <a:extLst>
              <a:ext uri="{FF2B5EF4-FFF2-40B4-BE49-F238E27FC236}">
                <a16:creationId xmlns:a16="http://schemas.microsoft.com/office/drawing/2014/main" id="{BF18FB86-1B45-4F31-8663-B0DF6D985001}"/>
              </a:ext>
            </a:extLst>
          </p:cNvPr>
          <p:cNvSpPr>
            <a:spLocks noGrp="1" noChangeArrowheads="1"/>
          </p:cNvSpPr>
          <p:nvPr>
            <p:ph type="title"/>
          </p:nvPr>
        </p:nvSpPr>
        <p:spPr>
          <a:xfrm>
            <a:off x="1524000" y="0"/>
            <a:ext cx="9144000" cy="838200"/>
          </a:xfrm>
          <a:solidFill>
            <a:schemeClr val="hlink"/>
          </a:solidFill>
          <a:ln>
            <a:solidFill>
              <a:schemeClr val="hlink"/>
            </a:solidFill>
          </a:ln>
        </p:spPr>
        <p:txBody>
          <a:bodyPr/>
          <a:lstStyle/>
          <a:p>
            <a:pPr eaLnBrk="1" hangingPunct="1">
              <a:defRPr/>
            </a:pPr>
            <a:r>
              <a:rPr lang="en-US" sz="2800">
                <a:solidFill>
                  <a:schemeClr val="bg1"/>
                </a:solidFill>
                <a:effectLst>
                  <a:outerShdw blurRad="38100" dist="38100" dir="2700000" algn="tl">
                    <a:srgbClr val="000000"/>
                  </a:outerShdw>
                </a:effectLst>
                <a:latin typeface="Calligrapher" pitchFamily="2" charset="0"/>
              </a:rPr>
              <a:t>“A Case For Amillennialism” by Kim Riddlebarger</a:t>
            </a:r>
            <a:br>
              <a:rPr lang="en-US" sz="2800">
                <a:solidFill>
                  <a:schemeClr val="bg1"/>
                </a:solidFill>
                <a:effectLst>
                  <a:outerShdw blurRad="38100" dist="38100" dir="2700000" algn="tl">
                    <a:srgbClr val="000000"/>
                  </a:outerShdw>
                </a:effectLst>
              </a:rPr>
            </a:br>
            <a:r>
              <a:rPr lang="en-US" sz="2800">
                <a:effectLst>
                  <a:outerShdw blurRad="38100" dist="38100" dir="2700000" algn="tl">
                    <a:srgbClr val="FFFFFF"/>
                  </a:outerShdw>
                </a:effectLst>
                <a:latin typeface="Calligrapher" pitchFamily="2" charset="0"/>
              </a:rPr>
              <a:t>DOUBLE APPLICATION:  “THY KINGDOM COME”</a:t>
            </a:r>
          </a:p>
        </p:txBody>
      </p:sp>
      <p:sp>
        <p:nvSpPr>
          <p:cNvPr id="2821123" name="Rectangle 3">
            <a:extLst>
              <a:ext uri="{FF2B5EF4-FFF2-40B4-BE49-F238E27FC236}">
                <a16:creationId xmlns:a16="http://schemas.microsoft.com/office/drawing/2014/main" id="{1A1916D2-BB86-4241-882C-4227E0DDEE75}"/>
              </a:ext>
            </a:extLst>
          </p:cNvPr>
          <p:cNvSpPr>
            <a:spLocks noGrp="1" noChangeArrowheads="1"/>
          </p:cNvSpPr>
          <p:nvPr>
            <p:ph type="body" idx="1"/>
          </p:nvPr>
        </p:nvSpPr>
        <p:spPr>
          <a:xfrm>
            <a:off x="1828800" y="1066800"/>
            <a:ext cx="8534400" cy="5486400"/>
          </a:xfrm>
          <a:ln>
            <a:solidFill>
              <a:schemeClr val="accent1"/>
            </a:solidFill>
          </a:ln>
        </p:spPr>
        <p:txBody>
          <a:bodyPr/>
          <a:lstStyle/>
          <a:p>
            <a:pPr eaLnBrk="1" hangingPunct="1">
              <a:lnSpc>
                <a:spcPct val="90000"/>
              </a:lnSpc>
              <a:buFontTx/>
              <a:buNone/>
              <a:defRPr/>
            </a:pPr>
            <a:r>
              <a:rPr lang="en-US" sz="2400" b="1">
                <a:solidFill>
                  <a:srgbClr val="FFFF00"/>
                </a:solidFill>
                <a:effectLst>
                  <a:outerShdw blurRad="38100" dist="38100" dir="2700000" algn="tl">
                    <a:srgbClr val="C0C0C0"/>
                  </a:outerShdw>
                </a:effectLst>
              </a:rPr>
              <a:t>“In other words,  when the kingdom came in the person</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of Jesus,  the ‘age to come’ also had arrived,  at least</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in some provisional sense.   The consummation of that</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kingdom, when Jesus Christ returns to judge the world,</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raise the dead,  and make all things new, coincides with</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the arrival of the ‘age to come’ in all its fullness.    …the</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presence of Jesus’ spiritual kingdom,‘the rule of Christ,’</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is a reality which guarantees the consummation of the</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kingdom of God yet to come.   This is further reflected</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in the Lord’s Prayer when Jesus exhorted believers to</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pray for the consummation of that same kingdom which</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dawned in his own person during his messianic mission</a:t>
            </a:r>
          </a:p>
          <a:p>
            <a:pPr eaLnBrk="1" hangingPunct="1">
              <a:lnSpc>
                <a:spcPct val="90000"/>
              </a:lnSpc>
              <a:buFontTx/>
              <a:buNone/>
              <a:defRPr/>
            </a:pPr>
            <a:r>
              <a:rPr lang="en-US" sz="2400" b="1">
                <a:solidFill>
                  <a:srgbClr val="FFFF00"/>
                </a:solidFill>
                <a:effectLst>
                  <a:outerShdw blurRad="38100" dist="38100" dir="2700000" algn="tl">
                    <a:srgbClr val="C0C0C0"/>
                  </a:outerShdw>
                </a:effectLst>
              </a:rPr>
              <a:t>  (Matthew 6:  9 – 13).”   --   PAGES  109 &amp; 110</a:t>
            </a:r>
          </a:p>
          <a:p>
            <a:pPr eaLnBrk="1" hangingPunct="1">
              <a:lnSpc>
                <a:spcPct val="90000"/>
              </a:lnSpc>
              <a:buFontTx/>
              <a:buNone/>
              <a:defRPr/>
            </a:pPr>
            <a:r>
              <a:rPr lang="en-US" sz="2400"/>
              <a:t> </a:t>
            </a:r>
            <a:endParaRPr lang="en-US" sz="280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4200" dirty="0">
                <a:solidFill>
                  <a:schemeClr val="accent6">
                    <a:lumMod val="75000"/>
                  </a:schemeClr>
                </a:solidFill>
                <a:effectLst>
                  <a:outerShdw blurRad="38100" dist="38100" dir="2700000" algn="tl">
                    <a:srgbClr val="000000">
                      <a:alpha val="43137"/>
                    </a:srgbClr>
                  </a:outerShdw>
                </a:effectLst>
              </a:rPr>
              <a:t>VERSES 6 - 8 </a:t>
            </a:r>
          </a:p>
          <a:p>
            <a:r>
              <a:rPr lang="en-US" dirty="0"/>
              <a:t>We may pursue the same inquiry in an indirect method, by determining when the previous kingdom of God among the Jews terminated. As they both, with their conflicting peculiarities, could not be in formal existence among the same people at the same time, the new one could not begin till the old one terminated. That the law and prophets were until John, Jesus declares; but he does not declare they no longer continued. On the contrary, he was himself “a minister of the circumcision,” and kept the law till his death. The law and the prophets were, until John, the </a:t>
            </a:r>
            <a:r>
              <a:rPr lang="en-US" i="1" dirty="0"/>
              <a:t>only revelation from God. Since then the gospel of the coming kingdom was preached in addition to it, and was designed to fulfill the law and the prophets by preparing the people for   a “better covenant.” Even the sacrifices of the altar, however, continued, with the sanction of Jesus, up to the very moment he expired on the cross. Then “the vail of the temple was rent in two from the top to the bottom,” indicating the end of that dispensation. All the sacrifices being then fulfilled in him, and a new and living way being consecrated for us, not under the vail, as the high priest had gone, but through the vail—that is to say, his flesh—he put an end to the priesthood of Aaron, and took out of the way the handwriting of ordinances, nailing it to his cross. </a:t>
            </a:r>
            <a:r>
              <a:rPr lang="en-US" dirty="0"/>
              <a:t>At the death of Christ, therefore, the old kingdom came to its legal end, and on the next Pentecost the new kingdom began.</a:t>
            </a:r>
          </a:p>
          <a:p>
            <a:pPr lvl="1"/>
            <a:r>
              <a:rPr lang="en-US" b="0" dirty="0"/>
              <a:t>McGarvey, J. W. (1872). </a:t>
            </a:r>
            <a:r>
              <a:rPr lang="en-US" b="0" i="1" u="sng" dirty="0">
                <a:hlinkClick r:id="rId2"/>
              </a:rPr>
              <a:t>A commentary on Acts of Apostles</a:t>
            </a:r>
            <a:r>
              <a:rPr lang="en-US" b="0" dirty="0">
                <a:hlinkClick r:id="rId2"/>
              </a:rPr>
              <a:t> (p. 16). Lexington, KY: Transylvania Printing</a:t>
            </a:r>
          </a:p>
          <a:p>
            <a:endParaRPr lang="en-US" sz="1600" b="0"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443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 you will receive power when the Holy Spirit has come upon you; and you shall be My witnesses both in Jerusalem, and in all Judea and Samaria, and even to the remotest part of the earth.”</a:t>
            </a:r>
          </a:p>
        </p:txBody>
      </p:sp>
      <p:sp>
        <p:nvSpPr>
          <p:cNvPr id="3" name="Text Placeholder 2"/>
          <p:cNvSpPr>
            <a:spLocks noGrp="1"/>
          </p:cNvSpPr>
          <p:nvPr>
            <p:ph type="body" sz="quarter" idx="11"/>
          </p:nvPr>
        </p:nvSpPr>
        <p:spPr/>
        <p:txBody>
          <a:bodyPr/>
          <a:lstStyle/>
          <a:p>
            <a:r>
              <a:rPr lang="en-US" dirty="0"/>
              <a:t>- Acts 1:8</a:t>
            </a:r>
          </a:p>
        </p:txBody>
      </p:sp>
    </p:spTree>
    <p:extLst>
      <p:ext uri="{BB962C8B-B14F-4D97-AF65-F5344CB8AC3E}">
        <p14:creationId xmlns:p14="http://schemas.microsoft.com/office/powerpoint/2010/main" val="132870323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5900" dirty="0">
                <a:solidFill>
                  <a:schemeClr val="accent6">
                    <a:lumMod val="75000"/>
                  </a:schemeClr>
                </a:solidFill>
                <a:effectLst>
                  <a:outerShdw blurRad="38100" dist="38100" dir="2700000" algn="tl">
                    <a:srgbClr val="000000">
                      <a:alpha val="43137"/>
                    </a:srgbClr>
                  </a:outerShdw>
                </a:effectLst>
              </a:rPr>
              <a:t>VERSES 6 - 8 </a:t>
            </a:r>
          </a:p>
          <a:p>
            <a:r>
              <a:rPr lang="en-US" sz="5900" dirty="0"/>
              <a:t>But it was all-important that they should receive the necessary </a:t>
            </a:r>
            <a:r>
              <a:rPr lang="en-US" sz="5900" i="1" dirty="0"/>
              <a:t>power: hence Jesus adds, “But you shall receive power when the Holy Spirit comes upon you.” The power promised isn’t authority,   for this he had given them in the commission; but it is miraculous power to know all the truth, and work miracles in proof of their mission, which he had promised them before his death. He says to them, virtually, It is not for you to know the time at which I will establish my kingdom, but you shall receive power to inaugurate it on earth when the Holy Spirit comes upon you. This is an additional proof that the kingdom was inaugurated on the day of Pentecost.</a:t>
            </a:r>
            <a:endParaRPr lang="en-US" sz="3200" b="0" dirty="0"/>
          </a:p>
          <a:p>
            <a:pPr lvl="1"/>
            <a:endParaRPr lang="en-US" sz="3200" b="0" dirty="0"/>
          </a:p>
          <a:p>
            <a:pPr lvl="1"/>
            <a:endParaRPr lang="en-US" sz="3200" b="0" dirty="0"/>
          </a:p>
          <a:p>
            <a:pPr lvl="1"/>
            <a:r>
              <a:rPr lang="en-US" sz="3200" b="0" dirty="0"/>
              <a:t>McGarvey, J. W. (1872). </a:t>
            </a:r>
            <a:r>
              <a:rPr lang="en-US" sz="3200" b="0" i="1" u="sng" dirty="0">
                <a:hlinkClick r:id="rId2"/>
              </a:rPr>
              <a:t>A commentary on Acts of Apostles</a:t>
            </a:r>
            <a:r>
              <a:rPr lang="en-US" sz="3200" b="0" dirty="0">
                <a:hlinkClick r:id="rId2"/>
              </a:rPr>
              <a:t> (p. 16).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0929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55000" lnSpcReduction="20000"/>
          </a:bodyPr>
          <a:lstStyle/>
          <a:p>
            <a:r>
              <a:rPr lang="en-US" sz="5100" dirty="0">
                <a:solidFill>
                  <a:schemeClr val="accent6">
                    <a:lumMod val="75000"/>
                  </a:schemeClr>
                </a:solidFill>
                <a:effectLst>
                  <a:outerShdw blurRad="38100" dist="38100" dir="2700000" algn="tl">
                    <a:srgbClr val="000000">
                      <a:alpha val="43137"/>
                    </a:srgbClr>
                  </a:outerShdw>
                </a:effectLst>
              </a:rPr>
              <a:t>VERSES 6 - 8 </a:t>
            </a:r>
          </a:p>
          <a:p>
            <a:r>
              <a:rPr lang="en-US" sz="3600" dirty="0"/>
              <a:t>While promising them the requisite power, Jesus takes occasion to mark out their successive fields of labor: first “in Jerusalem,” next, “in all Judea,” then “in Samaria,” and finally, “to the uttermost part of the earth.” It is not to be imagined that this arrangement of their labors was dictated by partiality for the Jews, or was merely designed to fulfill prophesy. It was rather foretold through the prophets, because there were good reasons why it should be so. One reason, suggested by commentators generally, for beginning in Jerusalem, was the propriety     of first vindicating the claims of Jesus in the same city in which he was condemned. But the controlling reason was doubtless this: the most devout portion of the Jewish people, that portion who had been most influenced by the preparatory preaching of John &amp; of Jesus, were always collected at the great annual festivals, and hence the most </a:t>
            </a:r>
            <a:r>
              <a:rPr lang="en-US" sz="3600" i="1" dirty="0"/>
              <a:t>successful beginning could there be made. Next to these, the inhabitants of the rural districts of Judea were best prepared, by the same influences, for the gospel; then the Samaritans, who had seen some of the miracles of Jesus; and, last of all, the Gentiles. Thus the rule of success was made their guide from place to place, and it became the custom of the apostles, even in heathen lands, to preach the gospel “first to the Jew” and “then to the Gentile.” The result fully justified the rule; for the most signal triumph of the gospel was in Judea, and the most successful approach to the Gentiles of every region was through the Jewish synagogue.</a:t>
            </a:r>
          </a:p>
          <a:p>
            <a:pPr lvl="1"/>
            <a:r>
              <a:rPr lang="en-US" b="0" dirty="0"/>
              <a:t>McGarvey, J. W. (1872). </a:t>
            </a:r>
            <a:r>
              <a:rPr lang="en-US" b="0" i="1" u="sng" dirty="0">
                <a:hlinkClick r:id="rId2"/>
              </a:rPr>
              <a:t>A commentary on Acts of Apostles</a:t>
            </a:r>
            <a:r>
              <a:rPr lang="en-US" b="0" dirty="0">
                <a:hlinkClick r:id="rId2"/>
              </a:rPr>
              <a:t> (pp. 16–17).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36714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B6B44-8401-4454-A3FA-4D03D8551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015"/>
            <a:ext cx="12192000" cy="5775158"/>
          </a:xfrm>
          <a:prstGeom prst="rect">
            <a:avLst/>
          </a:prstGeom>
        </p:spPr>
      </p:pic>
    </p:spTree>
    <p:extLst>
      <p:ext uri="{BB962C8B-B14F-4D97-AF65-F5344CB8AC3E}">
        <p14:creationId xmlns:p14="http://schemas.microsoft.com/office/powerpoint/2010/main" val="141080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9</a:t>
            </a:r>
            <a:r>
              <a:rPr lang="en-US" dirty="0"/>
              <a:t> And after He had said these things, He was lifted up while they were looking on, and a cloud received Him out of their sight. </a:t>
            </a:r>
            <a:r>
              <a:rPr lang="en-US" baseline="30000" dirty="0"/>
              <a:t>10</a:t>
            </a:r>
            <a:r>
              <a:rPr lang="en-US" dirty="0"/>
              <a:t> And as they were gazing intently into the sky while He was going, behold, two men in white clothing stood beside them.</a:t>
            </a:r>
          </a:p>
        </p:txBody>
      </p:sp>
      <p:sp>
        <p:nvSpPr>
          <p:cNvPr id="3" name="Text Placeholder 2"/>
          <p:cNvSpPr>
            <a:spLocks noGrp="1"/>
          </p:cNvSpPr>
          <p:nvPr>
            <p:ph type="body" sz="quarter" idx="11"/>
          </p:nvPr>
        </p:nvSpPr>
        <p:spPr/>
        <p:txBody>
          <a:bodyPr/>
          <a:lstStyle/>
          <a:p>
            <a:r>
              <a:rPr lang="en-US" dirty="0"/>
              <a:t>- Acts 1:9-10</a:t>
            </a:r>
          </a:p>
        </p:txBody>
      </p:sp>
    </p:spTree>
    <p:extLst>
      <p:ext uri="{BB962C8B-B14F-4D97-AF65-F5344CB8AC3E}">
        <p14:creationId xmlns:p14="http://schemas.microsoft.com/office/powerpoint/2010/main" val="161368308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They also said, “Men of Galilee, why do you stand looking into the sky? This Jesus, who has been taken up from you into heaven, will come in just the same way as you have watched Him go into heaven.”</a:t>
            </a:r>
          </a:p>
        </p:txBody>
      </p:sp>
      <p:sp>
        <p:nvSpPr>
          <p:cNvPr id="3" name="Text Placeholder 2"/>
          <p:cNvSpPr>
            <a:spLocks noGrp="1"/>
          </p:cNvSpPr>
          <p:nvPr>
            <p:ph type="body" sz="quarter" idx="11"/>
          </p:nvPr>
        </p:nvSpPr>
        <p:spPr/>
        <p:txBody>
          <a:bodyPr/>
          <a:lstStyle/>
          <a:p>
            <a:r>
              <a:rPr lang="en-US" dirty="0"/>
              <a:t>- Acts 1:11</a:t>
            </a:r>
          </a:p>
        </p:txBody>
      </p:sp>
    </p:spTree>
    <p:extLst>
      <p:ext uri="{BB962C8B-B14F-4D97-AF65-F5344CB8AC3E}">
        <p14:creationId xmlns:p14="http://schemas.microsoft.com/office/powerpoint/2010/main" val="2007587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2A523-D4D7-498A-BE6C-B40FDEF8E251}"/>
              </a:ext>
            </a:extLst>
          </p:cNvPr>
          <p:cNvSpPr>
            <a:spLocks noGrp="1"/>
          </p:cNvSpPr>
          <p:nvPr>
            <p:ph type="sldNum" sz="quarter" idx="12"/>
          </p:nvPr>
        </p:nvSpPr>
        <p:spPr/>
        <p:txBody>
          <a:bodyPr/>
          <a:lstStyle/>
          <a:p>
            <a:pPr eaLnBrk="0" fontAlgn="base" hangingPunct="0">
              <a:spcAft>
                <a:spcPct val="0"/>
              </a:spcAft>
            </a:pPr>
            <a:fld id="{96C9755D-C1C5-452C-BAD4-0B7378660211}" type="slidenum">
              <a:rPr lang="en-US" altLang="en-US">
                <a:solidFill>
                  <a:srgbClr val="660066"/>
                </a:solidFill>
                <a:latin typeface="Impact"/>
              </a:rPr>
              <a:pPr eaLnBrk="0" fontAlgn="base" hangingPunct="0">
                <a:spcAft>
                  <a:spcPct val="0"/>
                </a:spcAft>
              </a:pPr>
              <a:t>23</a:t>
            </a:fld>
            <a:endParaRPr lang="en-US" altLang="en-US">
              <a:solidFill>
                <a:srgbClr val="660066"/>
              </a:solidFill>
              <a:latin typeface="Impact"/>
            </a:endParaRPr>
          </a:p>
        </p:txBody>
      </p:sp>
      <p:pic>
        <p:nvPicPr>
          <p:cNvPr id="111620" name="Picture 4">
            <a:extLst>
              <a:ext uri="{FF2B5EF4-FFF2-40B4-BE49-F238E27FC236}">
                <a16:creationId xmlns:a16="http://schemas.microsoft.com/office/drawing/2014/main" id="{B751E06E-2669-4E81-9915-C80C6E4A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11163"/>
            <a:ext cx="6629400" cy="596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Upper Room</a:t>
            </a:r>
          </a:p>
        </p:txBody>
      </p:sp>
      <p:sp>
        <p:nvSpPr>
          <p:cNvPr id="3" name="Text Placeholder 2"/>
          <p:cNvSpPr>
            <a:spLocks noGrp="1"/>
          </p:cNvSpPr>
          <p:nvPr>
            <p:ph type="body" sz="quarter" idx="10"/>
          </p:nvPr>
        </p:nvSpPr>
        <p:spPr/>
        <p:txBody>
          <a:bodyPr>
            <a:normAutofit/>
          </a:bodyPr>
          <a:lstStyle/>
          <a:p>
            <a:pPr>
              <a:lnSpc>
                <a:spcPct val="150000"/>
              </a:lnSpc>
            </a:pPr>
            <a:r>
              <a:rPr lang="en-US" sz="4800" dirty="0"/>
              <a:t>Devoted Themselves to Prayer</a:t>
            </a:r>
          </a:p>
          <a:p>
            <a:pPr>
              <a:lnSpc>
                <a:spcPct val="150000"/>
              </a:lnSpc>
            </a:pPr>
            <a:r>
              <a:rPr lang="en-US" sz="4800" dirty="0"/>
              <a:t>Peter Takes the Lead</a:t>
            </a:r>
          </a:p>
          <a:p>
            <a:pPr>
              <a:lnSpc>
                <a:spcPct val="150000"/>
              </a:lnSpc>
            </a:pPr>
            <a:r>
              <a:rPr lang="en-US" sz="4800" dirty="0"/>
              <a:t>Choose Matthias as Apostle</a:t>
            </a:r>
          </a:p>
        </p:txBody>
      </p:sp>
    </p:spTree>
    <p:extLst>
      <p:ext uri="{BB962C8B-B14F-4D97-AF65-F5344CB8AC3E}">
        <p14:creationId xmlns:p14="http://schemas.microsoft.com/office/powerpoint/2010/main" val="104996952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156592" cy="4906719"/>
          </a:xfrm>
        </p:spPr>
        <p:txBody>
          <a:bodyPr>
            <a:normAutofit lnSpcReduction="10000"/>
          </a:bodyPr>
          <a:lstStyle/>
          <a:p>
            <a:r>
              <a:rPr lang="en-US" baseline="30000" dirty="0"/>
              <a:t>1</a:t>
            </a:r>
            <a:r>
              <a:rPr lang="en-US" dirty="0"/>
              <a:t> When the day of Pentecost had come, they were all together in one place. </a:t>
            </a:r>
            <a:r>
              <a:rPr lang="en-US" baseline="30000" dirty="0"/>
              <a:t>2</a:t>
            </a:r>
            <a:r>
              <a:rPr lang="en-US" dirty="0"/>
              <a:t> And suddenly there came from heaven a noise like a violent rushing wind, and it filled the whole house where they were sitting. </a:t>
            </a:r>
            <a:br>
              <a:rPr lang="en-US" dirty="0"/>
            </a:br>
            <a:r>
              <a:rPr lang="en-US" baseline="30000" dirty="0"/>
              <a:t>3</a:t>
            </a:r>
            <a:r>
              <a:rPr lang="en-US" dirty="0"/>
              <a:t> And there appeared to them tongues as of fire distributing themselves, and they rested on each one of them.</a:t>
            </a:r>
          </a:p>
        </p:txBody>
      </p:sp>
      <p:sp>
        <p:nvSpPr>
          <p:cNvPr id="3" name="Text Placeholder 2"/>
          <p:cNvSpPr>
            <a:spLocks noGrp="1"/>
          </p:cNvSpPr>
          <p:nvPr>
            <p:ph type="body" sz="quarter" idx="11"/>
          </p:nvPr>
        </p:nvSpPr>
        <p:spPr/>
        <p:txBody>
          <a:bodyPr/>
          <a:lstStyle/>
          <a:p>
            <a:r>
              <a:rPr lang="en-US" dirty="0"/>
              <a:t>- Acts 2:1-3</a:t>
            </a:r>
          </a:p>
        </p:txBody>
      </p:sp>
    </p:spTree>
    <p:extLst>
      <p:ext uri="{BB962C8B-B14F-4D97-AF65-F5344CB8AC3E}">
        <p14:creationId xmlns:p14="http://schemas.microsoft.com/office/powerpoint/2010/main" val="110199217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32500" lnSpcReduction="20000"/>
          </a:bodyPr>
          <a:lstStyle/>
          <a:p>
            <a:r>
              <a:rPr lang="en-US" sz="5500" dirty="0">
                <a:solidFill>
                  <a:schemeClr val="accent6">
                    <a:lumMod val="75000"/>
                  </a:schemeClr>
                </a:solidFill>
                <a:effectLst>
                  <a:outerShdw blurRad="38100" dist="38100" dir="2700000" algn="tl">
                    <a:srgbClr val="000000">
                      <a:alpha val="43137"/>
                    </a:srgbClr>
                  </a:outerShdw>
                </a:effectLst>
              </a:rPr>
              <a:t>VERSE 1 </a:t>
            </a:r>
          </a:p>
          <a:p>
            <a:r>
              <a:rPr lang="en-US" sz="4900" dirty="0"/>
              <a:t>It is important to determine who are the parties declared by Luke to be “all with one accord in one place;” for upon this depends the question whether the whole hundred and twenty disciples, or only the twelve apostles, were filled with the Holy Spirit. The words are almost uniformly referred, by commentators, to the hundred and twenty. Any who will read the first four verses of this chapter, noticing the connection of the pronoun “they,” which occurs in each of them, will see, at a glance, that it has, throughout, the same antecedent, and, therefore, all the parties said in the first verse to be together in one place, are said in the fourth to be filled with the Holy Spirit &amp; to speak in other tongues. The question, then, Who were filled with the Holy Spirit? depends upon the reference of the pronoun in the statement, “</a:t>
            </a:r>
            <a:r>
              <a:rPr lang="en-US" sz="4900" i="1" dirty="0"/>
              <a:t>They were  all together in one place.” Those who suppose that the whole hundred and twenty are referred to, have to go back to the fifteenth verse of the preceding chapter to find the antecedent. But, if we obliterate the unfortunate separation between the first and second chapters, and take the last verse of the former into its connection with the latter, we will find the true and obvious antecedent much nearer at hand. It would read thus: “The lot fell upon Matthias, and he was numbered together with the eleven apostles. And when the day of Pentecost was fully come, they were all with one accord in one place.”</a:t>
            </a:r>
          </a:p>
          <a:p>
            <a:r>
              <a:rPr lang="en-US" sz="4900" i="1" dirty="0"/>
              <a:t> It is indisputable that the antecedent to they is the term apostles; and it is merely the division of the text into chapters, severing the close grammatical connection of the words, which has hid this most obvious fact from commentators and readers. The apostles alone, therefore, are said to have been filled with the Holy Spirit. This conclusion isn’t only evident from the context, but it is required by the very terms of the promise concerning the Holy Spirit. It was to the apostles alone, on the night of the betrayal, that Jesus had promised the miraculous aid of the Spirit, and to them alone he had said, on the day of ascension, “You shall be immersed in the Holy Spirit.” It involves both a perversion of the text, and a misconception of the design of the event, to suppose that the immersion in the Holy Spirit was shared by the whole hundred and twenty.</a:t>
            </a:r>
          </a:p>
          <a:p>
            <a:pPr marL="0" indent="0">
              <a:buNone/>
            </a:pPr>
            <a:r>
              <a:rPr lang="en-US" sz="2500" i="1" dirty="0"/>
              <a:t> </a:t>
            </a:r>
          </a:p>
          <a:p>
            <a:r>
              <a:rPr lang="en-US" sz="4900" b="0" dirty="0"/>
              <a:t>McGarvey, J. W. (1872). </a:t>
            </a:r>
            <a:r>
              <a:rPr lang="en-US" sz="4900" b="0" i="1" u="sng" dirty="0">
                <a:hlinkClick r:id="rId2"/>
              </a:rPr>
              <a:t>A commentary on Acts of Apostles</a:t>
            </a:r>
            <a:r>
              <a:rPr lang="en-US" sz="4900" b="0" dirty="0">
                <a:hlinkClick r:id="rId2"/>
              </a:rPr>
              <a:t> (pp. 24–25). Lexington, KY: Transylvania Printing and Publishing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840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4</a:t>
            </a:r>
            <a:r>
              <a:rPr lang="en-US" dirty="0"/>
              <a:t> And they were all filled with the Holy Spirit and began to speak with other tongues, as the Spirit was giving them utterance. </a:t>
            </a:r>
            <a:r>
              <a:rPr lang="en-US" baseline="30000" dirty="0"/>
              <a:t>5</a:t>
            </a:r>
            <a:r>
              <a:rPr lang="en-US" dirty="0"/>
              <a:t> Now there were Jews living in Jerusalem, devout men from every nation under heaven. </a:t>
            </a:r>
            <a:r>
              <a:rPr lang="en-US" baseline="30000" dirty="0"/>
              <a:t>6</a:t>
            </a:r>
            <a:r>
              <a:rPr lang="en-US" dirty="0"/>
              <a:t> And when this sound occurred, the crowd came together, and were bewildered because each one of them was hearing them speak in his own language.</a:t>
            </a:r>
          </a:p>
        </p:txBody>
      </p:sp>
      <p:sp>
        <p:nvSpPr>
          <p:cNvPr id="3" name="Text Placeholder 2"/>
          <p:cNvSpPr>
            <a:spLocks noGrp="1"/>
          </p:cNvSpPr>
          <p:nvPr>
            <p:ph type="body" sz="quarter" idx="11"/>
          </p:nvPr>
        </p:nvSpPr>
        <p:spPr/>
        <p:txBody>
          <a:bodyPr/>
          <a:lstStyle/>
          <a:p>
            <a:r>
              <a:rPr lang="en-US" dirty="0"/>
              <a:t>- Acts 2:4-6</a:t>
            </a:r>
          </a:p>
        </p:txBody>
      </p:sp>
    </p:spTree>
    <p:extLst>
      <p:ext uri="{BB962C8B-B14F-4D97-AF65-F5344CB8AC3E}">
        <p14:creationId xmlns:p14="http://schemas.microsoft.com/office/powerpoint/2010/main" val="108323183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0D1D2A-8E45-4A8A-AE39-FCE5A77C5AC5}"/>
              </a:ext>
            </a:extLst>
          </p:cNvPr>
          <p:cNvPicPr/>
          <p:nvPr/>
        </p:nvPicPr>
        <p:blipFill>
          <a:blip r:embed="rId2">
            <a:extLst>
              <a:ext uri="{28A0092B-C50C-407E-A947-70E740481C1C}">
                <a14:useLocalDpi xmlns:a14="http://schemas.microsoft.com/office/drawing/2010/main" val="0"/>
              </a:ext>
            </a:extLst>
          </a:blip>
          <a:stretch>
            <a:fillRect/>
          </a:stretch>
        </p:blipFill>
        <p:spPr>
          <a:xfrm>
            <a:off x="1185705" y="432078"/>
            <a:ext cx="9706708" cy="6159641"/>
          </a:xfrm>
          <a:prstGeom prst="rect">
            <a:avLst/>
          </a:prstGeom>
        </p:spPr>
      </p:pic>
    </p:spTree>
    <p:extLst>
      <p:ext uri="{BB962C8B-B14F-4D97-AF65-F5344CB8AC3E}">
        <p14:creationId xmlns:p14="http://schemas.microsoft.com/office/powerpoint/2010/main" val="288581399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7</a:t>
            </a:r>
            <a:r>
              <a:rPr lang="en-US" dirty="0"/>
              <a:t> They were amazed and astonished, saying, “Why, are not all these who are speaking Galileans? </a:t>
            </a:r>
            <a:r>
              <a:rPr lang="en-US" baseline="30000" dirty="0"/>
              <a:t>8</a:t>
            </a:r>
            <a:r>
              <a:rPr lang="en-US" dirty="0"/>
              <a:t> And how is it that we each hear them in our own language to which we were born?</a:t>
            </a:r>
          </a:p>
        </p:txBody>
      </p:sp>
      <p:sp>
        <p:nvSpPr>
          <p:cNvPr id="3" name="Text Placeholder 2"/>
          <p:cNvSpPr>
            <a:spLocks noGrp="1"/>
          </p:cNvSpPr>
          <p:nvPr>
            <p:ph type="body" sz="quarter" idx="11"/>
          </p:nvPr>
        </p:nvSpPr>
        <p:spPr/>
        <p:txBody>
          <a:bodyPr/>
          <a:lstStyle/>
          <a:p>
            <a:r>
              <a:rPr lang="en-US" dirty="0"/>
              <a:t>- Acts 2:7-8</a:t>
            </a:r>
          </a:p>
        </p:txBody>
      </p:sp>
    </p:spTree>
    <p:extLst>
      <p:ext uri="{BB962C8B-B14F-4D97-AF65-F5344CB8AC3E}">
        <p14:creationId xmlns:p14="http://schemas.microsoft.com/office/powerpoint/2010/main" val="164083464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Speaking in Tongues</a:t>
            </a:r>
          </a:p>
        </p:txBody>
      </p:sp>
      <p:sp>
        <p:nvSpPr>
          <p:cNvPr id="3" name="Text Placeholder 2"/>
          <p:cNvSpPr>
            <a:spLocks noGrp="1"/>
          </p:cNvSpPr>
          <p:nvPr>
            <p:ph type="body" sz="quarter" idx="10"/>
          </p:nvPr>
        </p:nvSpPr>
        <p:spPr>
          <a:xfrm>
            <a:off x="797641" y="1676991"/>
            <a:ext cx="10551583" cy="4856324"/>
          </a:xfrm>
        </p:spPr>
        <p:txBody>
          <a:bodyPr>
            <a:normAutofit/>
          </a:bodyPr>
          <a:lstStyle/>
          <a:p>
            <a:pPr marL="685783" indent="-685783">
              <a:spcAft>
                <a:spcPts val="1600"/>
              </a:spcAft>
              <a:buFont typeface="+mj-lt"/>
              <a:buAutoNum type="arabicPeriod"/>
            </a:pPr>
            <a:r>
              <a:rPr lang="en-US" sz="4800" b="1" dirty="0"/>
              <a:t>Grammar</a:t>
            </a:r>
            <a:r>
              <a:rPr lang="en-US" sz="4800" dirty="0"/>
              <a:t> 	</a:t>
            </a:r>
            <a:r>
              <a:rPr lang="mr-IN" sz="4800" dirty="0"/>
              <a:t>–</a:t>
            </a:r>
            <a:r>
              <a:rPr lang="en-US" sz="4800" dirty="0"/>
              <a:t> Tongue </a:t>
            </a:r>
            <a:r>
              <a:rPr lang="mr-IN" sz="4800" dirty="0"/>
              <a:t>–</a:t>
            </a:r>
            <a:r>
              <a:rPr lang="en-US" sz="4800" dirty="0"/>
              <a:t> “</a:t>
            </a:r>
            <a:r>
              <a:rPr lang="en-US" sz="4800" i="1" dirty="0" err="1"/>
              <a:t>Glossa</a:t>
            </a:r>
            <a:r>
              <a:rPr lang="en-US" sz="4800" dirty="0"/>
              <a:t>”</a:t>
            </a:r>
            <a:br>
              <a:rPr lang="en-US" sz="4800" dirty="0"/>
            </a:br>
            <a:r>
              <a:rPr lang="en-US" sz="4800" dirty="0"/>
              <a:t>				</a:t>
            </a:r>
            <a:r>
              <a:rPr lang="mr-IN" sz="4800" dirty="0"/>
              <a:t> </a:t>
            </a:r>
            <a:r>
              <a:rPr lang="en-US" sz="4800" dirty="0"/>
              <a:t>	</a:t>
            </a:r>
            <a:r>
              <a:rPr lang="mr-IN" sz="4800" dirty="0"/>
              <a:t>–</a:t>
            </a:r>
            <a:r>
              <a:rPr lang="en-US" sz="4800" dirty="0"/>
              <a:t> A Human Language</a:t>
            </a:r>
          </a:p>
          <a:p>
            <a:pPr marL="685783" indent="-685783">
              <a:buFont typeface="+mj-lt"/>
              <a:buAutoNum type="arabicPeriod"/>
            </a:pPr>
            <a:r>
              <a:rPr lang="en-US" sz="4800" b="1" dirty="0"/>
              <a:t>Context</a:t>
            </a:r>
            <a:r>
              <a:rPr lang="en-US" sz="4800" dirty="0"/>
              <a:t> 		</a:t>
            </a:r>
            <a:r>
              <a:rPr lang="mr-IN" sz="4800" dirty="0"/>
              <a:t>–</a:t>
            </a:r>
            <a:r>
              <a:rPr lang="en-US" sz="4800" dirty="0"/>
              <a:t> 12 Languages Listed</a:t>
            </a:r>
          </a:p>
        </p:txBody>
      </p:sp>
    </p:spTree>
    <p:extLst>
      <p:ext uri="{BB962C8B-B14F-4D97-AF65-F5344CB8AC3E}">
        <p14:creationId xmlns:p14="http://schemas.microsoft.com/office/powerpoint/2010/main" val="5224786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 the Law it is written, “By men of strange tongues and by the lips of strangers I will speak to this people, and even so they will not listen to Me,” says the Lord.</a:t>
            </a:r>
          </a:p>
        </p:txBody>
      </p:sp>
      <p:sp>
        <p:nvSpPr>
          <p:cNvPr id="3" name="Text Placeholder 2"/>
          <p:cNvSpPr>
            <a:spLocks noGrp="1"/>
          </p:cNvSpPr>
          <p:nvPr>
            <p:ph type="body" sz="quarter" idx="11"/>
          </p:nvPr>
        </p:nvSpPr>
        <p:spPr/>
        <p:txBody>
          <a:bodyPr/>
          <a:lstStyle/>
          <a:p>
            <a:r>
              <a:rPr lang="en-US" dirty="0"/>
              <a:t>- I Corinthians 14:21</a:t>
            </a:r>
          </a:p>
        </p:txBody>
      </p:sp>
    </p:spTree>
    <p:extLst>
      <p:ext uri="{BB962C8B-B14F-4D97-AF65-F5344CB8AC3E}">
        <p14:creationId xmlns:p14="http://schemas.microsoft.com/office/powerpoint/2010/main" val="214180362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 others were mocking and saying, “They are full of sweet wine.”</a:t>
            </a:r>
          </a:p>
        </p:txBody>
      </p:sp>
      <p:sp>
        <p:nvSpPr>
          <p:cNvPr id="3" name="Text Placeholder 2"/>
          <p:cNvSpPr>
            <a:spLocks noGrp="1"/>
          </p:cNvSpPr>
          <p:nvPr>
            <p:ph type="body" sz="quarter" idx="11"/>
          </p:nvPr>
        </p:nvSpPr>
        <p:spPr/>
        <p:txBody>
          <a:bodyPr/>
          <a:lstStyle/>
          <a:p>
            <a:r>
              <a:rPr lang="en-US" dirty="0"/>
              <a:t>- Acts 2:13</a:t>
            </a:r>
          </a:p>
        </p:txBody>
      </p:sp>
    </p:spTree>
    <p:extLst>
      <p:ext uri="{BB962C8B-B14F-4D97-AF65-F5344CB8AC3E}">
        <p14:creationId xmlns:p14="http://schemas.microsoft.com/office/powerpoint/2010/main" val="51613284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Peter’s Sermon</a:t>
            </a:r>
          </a:p>
        </p:txBody>
      </p:sp>
      <p:sp>
        <p:nvSpPr>
          <p:cNvPr id="3" name="Text Placeholder 2"/>
          <p:cNvSpPr>
            <a:spLocks noGrp="1"/>
          </p:cNvSpPr>
          <p:nvPr>
            <p:ph type="body" sz="quarter" idx="10"/>
          </p:nvPr>
        </p:nvSpPr>
        <p:spPr/>
        <p:txBody>
          <a:bodyPr>
            <a:normAutofit/>
          </a:bodyPr>
          <a:lstStyle/>
          <a:p>
            <a:pPr marL="990575" indent="-990575">
              <a:buFont typeface="+mj-lt"/>
              <a:buAutoNum type="arabicPeriod"/>
            </a:pPr>
            <a:r>
              <a:rPr lang="en-US" sz="5333" b="1" dirty="0"/>
              <a:t>Witness of the Holy Spirit</a:t>
            </a:r>
            <a:br>
              <a:rPr lang="en-US" sz="5333" b="1" dirty="0"/>
            </a:br>
            <a:r>
              <a:rPr lang="mr-IN" sz="5333" b="1" dirty="0"/>
              <a:t>–</a:t>
            </a:r>
            <a:r>
              <a:rPr lang="en-US" sz="5333" b="1" dirty="0"/>
              <a:t> 2:14-21</a:t>
            </a:r>
          </a:p>
        </p:txBody>
      </p:sp>
    </p:spTree>
    <p:extLst>
      <p:ext uri="{BB962C8B-B14F-4D97-AF65-F5344CB8AC3E}">
        <p14:creationId xmlns:p14="http://schemas.microsoft.com/office/powerpoint/2010/main" val="1628216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F84D5-8575-494F-8F83-0A5CE93F3050}"/>
              </a:ext>
            </a:extLst>
          </p:cNvPr>
          <p:cNvSpPr>
            <a:spLocks noGrp="1"/>
          </p:cNvSpPr>
          <p:nvPr>
            <p:ph type="sldNum" sz="quarter" idx="12"/>
          </p:nvPr>
        </p:nvSpPr>
        <p:spPr/>
        <p:txBody>
          <a:bodyPr/>
          <a:lstStyle/>
          <a:p>
            <a:pPr eaLnBrk="0" fontAlgn="base" hangingPunct="0">
              <a:spcAft>
                <a:spcPct val="0"/>
              </a:spcAft>
            </a:pPr>
            <a:fld id="{FB788FB6-F202-478D-9475-F4D5635A327E}" type="slidenum">
              <a:rPr lang="en-US" altLang="en-US">
                <a:solidFill>
                  <a:srgbClr val="660066"/>
                </a:solidFill>
                <a:latin typeface="Impact"/>
              </a:rPr>
              <a:pPr eaLnBrk="0" fontAlgn="base" hangingPunct="0">
                <a:spcAft>
                  <a:spcPct val="0"/>
                </a:spcAft>
              </a:pPr>
              <a:t>24</a:t>
            </a:fld>
            <a:endParaRPr lang="en-US" altLang="en-US">
              <a:solidFill>
                <a:srgbClr val="660066"/>
              </a:solidFill>
              <a:latin typeface="Impact"/>
            </a:endParaRPr>
          </a:p>
        </p:txBody>
      </p:sp>
      <p:sp>
        <p:nvSpPr>
          <p:cNvPr id="34818" name="Text Box 2">
            <a:extLst>
              <a:ext uri="{FF2B5EF4-FFF2-40B4-BE49-F238E27FC236}">
                <a16:creationId xmlns:a16="http://schemas.microsoft.com/office/drawing/2014/main" id="{EF061B9C-1ED4-457A-9971-FAF9A25768C0}"/>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7.  </a:t>
            </a:r>
            <a:r>
              <a:rPr lang="en-US" altLang="en-US" sz="2400" b="1" dirty="0">
                <a:solidFill>
                  <a:srgbClr val="660066"/>
                </a:solidFill>
                <a:latin typeface="Times New Roman" panose="02020603050405020304" pitchFamily="18" charset="0"/>
              </a:rPr>
              <a:t>Paul’s Secondary Missionary Journey; Evangelizing Greece</a:t>
            </a:r>
            <a:r>
              <a:rPr lang="en-US" altLang="en-US" sz="2400" dirty="0">
                <a:solidFill>
                  <a:srgbClr val="660066"/>
                </a:solidFill>
                <a:latin typeface="Times New Roman" panose="02020603050405020304" pitchFamily="18" charset="0"/>
              </a:rPr>
              <a:t> (16.1-18.21):</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 and Barnabas separate (15.39); </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Why the separation?</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 and Silas visit churches in Syria and Asia Minor (15.40-41);</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 vision directs Paul to Macedonia (15.40-16.10);</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Paul’s customary activity relative to the Jews and then being abused by them (16.11-17.15);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3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48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4818">
                                            <p:txEl>
                                              <p:pRg st="1" end="1"/>
                                            </p:txEl>
                                          </p:spTgt>
                                        </p:tgtEl>
                                        <p:attrNameLst>
                                          <p:attrName>style.visibility</p:attrName>
                                        </p:attrNameLst>
                                      </p:cBhvr>
                                      <p:to>
                                        <p:strVal val="visible"/>
                                      </p:to>
                                    </p:set>
                                    <p:anim calcmode="lin" valueType="num">
                                      <p:cBhvr additive="base">
                                        <p:cTn id="13" dur="3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4818">
                                            <p:txEl>
                                              <p:pRg st="2" end="2"/>
                                            </p:txEl>
                                          </p:spTgt>
                                        </p:tgtEl>
                                        <p:attrNameLst>
                                          <p:attrName>style.visibility</p:attrName>
                                        </p:attrNameLst>
                                      </p:cBhvr>
                                      <p:to>
                                        <p:strVal val="visible"/>
                                      </p:to>
                                    </p:set>
                                    <p:anim calcmode="lin" valueType="num">
                                      <p:cBhvr additive="base">
                                        <p:cTn id="19" dur="300" fill="hold"/>
                                        <p:tgtEl>
                                          <p:spTgt spid="3481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48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4818">
                                            <p:txEl>
                                              <p:pRg st="3" end="3"/>
                                            </p:txEl>
                                          </p:spTgt>
                                        </p:tgtEl>
                                        <p:attrNameLst>
                                          <p:attrName>style.visibility</p:attrName>
                                        </p:attrNameLst>
                                      </p:cBhvr>
                                      <p:to>
                                        <p:strVal val="visible"/>
                                      </p:to>
                                    </p:set>
                                    <p:anim calcmode="lin" valueType="num">
                                      <p:cBhvr additive="base">
                                        <p:cTn id="25" dur="300" fill="hold"/>
                                        <p:tgtEl>
                                          <p:spTgt spid="3481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48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4818">
                                            <p:txEl>
                                              <p:pRg st="4" end="4"/>
                                            </p:txEl>
                                          </p:spTgt>
                                        </p:tgtEl>
                                        <p:attrNameLst>
                                          <p:attrName>style.visibility</p:attrName>
                                        </p:attrNameLst>
                                      </p:cBhvr>
                                      <p:to>
                                        <p:strVal val="visible"/>
                                      </p:to>
                                    </p:set>
                                    <p:anim calcmode="lin" valueType="num">
                                      <p:cBhvr additive="base">
                                        <p:cTn id="31" dur="300" fill="hold"/>
                                        <p:tgtEl>
                                          <p:spTgt spid="3481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48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4818">
                                            <p:txEl>
                                              <p:pRg st="5" end="5"/>
                                            </p:txEl>
                                          </p:spTgt>
                                        </p:tgtEl>
                                        <p:attrNameLst>
                                          <p:attrName>style.visibility</p:attrName>
                                        </p:attrNameLst>
                                      </p:cBhvr>
                                      <p:to>
                                        <p:strVal val="visible"/>
                                      </p:to>
                                    </p:set>
                                    <p:anim calcmode="lin" valueType="num">
                                      <p:cBhvr additive="base">
                                        <p:cTn id="37" dur="300" fill="hold"/>
                                        <p:tgtEl>
                                          <p:spTgt spid="3481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48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05C988-A52C-4E40-86E2-06D6F03F1715}"/>
              </a:ext>
            </a:extLst>
          </p:cNvPr>
          <p:cNvPicPr>
            <a:picLocks noChangeAspect="1"/>
          </p:cNvPicPr>
          <p:nvPr/>
        </p:nvPicPr>
        <p:blipFill>
          <a:blip r:embed="rId2"/>
          <a:stretch>
            <a:fillRect/>
          </a:stretch>
        </p:blipFill>
        <p:spPr>
          <a:xfrm>
            <a:off x="0" y="548641"/>
            <a:ext cx="12192000" cy="5755906"/>
          </a:xfrm>
          <a:prstGeom prst="rect">
            <a:avLst/>
          </a:prstGeom>
        </p:spPr>
      </p:pic>
    </p:spTree>
    <p:extLst>
      <p:ext uri="{BB962C8B-B14F-4D97-AF65-F5344CB8AC3E}">
        <p14:creationId xmlns:p14="http://schemas.microsoft.com/office/powerpoint/2010/main" val="28758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23220"/>
          </a:xfrm>
          <a:prstGeom prst="rect">
            <a:avLst/>
          </a:prstGeom>
          <a:noFill/>
          <a:ln w="38100">
            <a:noFill/>
          </a:ln>
        </p:spPr>
        <p:txBody>
          <a:bodyPr wrap="square" rtlCol="0">
            <a:spAutoFit/>
          </a:bodyPr>
          <a:lstStyle/>
          <a:p>
            <a:pPr algn="ctr" defTabSz="274320">
              <a:spcBef>
                <a:spcPts val="1800"/>
              </a:spcBef>
            </a:pPr>
            <a:r>
              <a:rPr lang="en-US" sz="2800" b="1" dirty="0">
                <a:solidFill>
                  <a:srgbClr val="FF0000"/>
                </a:solidFill>
                <a:latin typeface="Times New Roman" panose="02020603050405020304" pitchFamily="18" charset="0"/>
                <a:cs typeface="Times New Roman" panose="02020603050405020304" pitchFamily="18" charset="0"/>
              </a:rPr>
              <a:t>ACTS 2:16-21</a:t>
            </a:r>
          </a:p>
        </p:txBody>
      </p:sp>
      <p:sp>
        <p:nvSpPr>
          <p:cNvPr id="3" name="Right Brace 2"/>
          <p:cNvSpPr/>
          <p:nvPr/>
        </p:nvSpPr>
        <p:spPr>
          <a:xfrm>
            <a:off x="6934200" y="489696"/>
            <a:ext cx="1402080" cy="3276689"/>
          </a:xfrm>
          <a:prstGeom prst="rightBrace">
            <a:avLst/>
          </a:prstGeom>
          <a:solidFill>
            <a:schemeClr val="bg1"/>
          </a:solid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Rounded Corners 3"/>
          <p:cNvSpPr/>
          <p:nvPr/>
        </p:nvSpPr>
        <p:spPr>
          <a:xfrm>
            <a:off x="8686800" y="1652593"/>
            <a:ext cx="3322320" cy="965200"/>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And it shall be in the </a:t>
            </a:r>
            <a:r>
              <a:rPr lang="en-US" sz="2400" b="1" u="sng" dirty="0">
                <a:solidFill>
                  <a:schemeClr val="tx1"/>
                </a:solidFill>
                <a:latin typeface="Times New Roman" panose="02020603050405020304" pitchFamily="18" charset="0"/>
                <a:cs typeface="Times New Roman" panose="02020603050405020304" pitchFamily="18" charset="0"/>
              </a:rPr>
              <a:t>last days</a:t>
            </a:r>
            <a:r>
              <a:rPr lang="en-US" sz="2400" dirty="0">
                <a:solidFill>
                  <a:schemeClr val="tx1"/>
                </a:solidFill>
                <a:latin typeface="Times New Roman" panose="02020603050405020304" pitchFamily="18" charset="0"/>
                <a:cs typeface="Times New Roman" panose="02020603050405020304" pitchFamily="18" charset="0"/>
              </a:rPr>
              <a:t>, God says,</a:t>
            </a:r>
          </a:p>
        </p:txBody>
      </p:sp>
      <p:grpSp>
        <p:nvGrpSpPr>
          <p:cNvPr id="10" name="Group 9"/>
          <p:cNvGrpSpPr/>
          <p:nvPr/>
        </p:nvGrpSpPr>
        <p:grpSpPr>
          <a:xfrm>
            <a:off x="132080" y="563580"/>
            <a:ext cx="6756400" cy="3123932"/>
            <a:chOff x="132080" y="930048"/>
            <a:chExt cx="6756400" cy="3123932"/>
          </a:xfrm>
        </p:grpSpPr>
        <p:sp>
          <p:nvSpPr>
            <p:cNvPr id="5" name="Rectangle 4"/>
            <p:cNvSpPr/>
            <p:nvPr/>
          </p:nvSpPr>
          <p:spPr>
            <a:xfrm>
              <a:off x="132080" y="949343"/>
              <a:ext cx="6380480" cy="310463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74320"/>
              <a:r>
                <a:rPr lang="en-US" sz="2400" baseline="30000" dirty="0">
                  <a:solidFill>
                    <a:schemeClr val="tx1"/>
                  </a:solidFill>
                </a:rPr>
                <a:t>17 </a:t>
              </a:r>
              <a:r>
                <a:rPr lang="en-US" sz="2400" dirty="0">
                  <a:solidFill>
                    <a:schemeClr val="tx1"/>
                  </a:solidFill>
                </a:rPr>
                <a:t> …'</a:t>
              </a:r>
              <a:r>
                <a:rPr lang="en-US" sz="2400" cap="small" dirty="0">
                  <a:solidFill>
                    <a:schemeClr val="tx1"/>
                  </a:solidFill>
                </a:rPr>
                <a:t>THAT</a:t>
              </a:r>
              <a:r>
                <a:rPr lang="en-US" sz="2400" dirty="0">
                  <a:solidFill>
                    <a:schemeClr val="tx1"/>
                  </a:solidFill>
                </a:rPr>
                <a:t> I </a:t>
              </a:r>
              <a:r>
                <a:rPr lang="en-US" sz="2400" cap="small" dirty="0">
                  <a:solidFill>
                    <a:schemeClr val="tx1"/>
                  </a:solidFill>
                </a:rPr>
                <a:t>WILL POUR FORTH OF</a:t>
              </a:r>
              <a:r>
                <a:rPr lang="en-US" sz="2400" dirty="0">
                  <a:solidFill>
                    <a:schemeClr val="tx1"/>
                  </a:solidFill>
                </a:rPr>
                <a:t> </a:t>
              </a:r>
              <a:r>
                <a:rPr lang="en-US" sz="2400" cap="small" dirty="0">
                  <a:solidFill>
                    <a:schemeClr val="tx1"/>
                  </a:solidFill>
                </a:rPr>
                <a:t>MY</a:t>
              </a:r>
              <a:r>
                <a:rPr lang="en-US" sz="2400" dirty="0">
                  <a:solidFill>
                    <a:schemeClr val="tx1"/>
                  </a:solidFill>
                </a:rPr>
                <a:t> </a:t>
              </a:r>
              <a:r>
                <a:rPr lang="en-US" sz="2400" cap="small" dirty="0">
                  <a:solidFill>
                    <a:schemeClr val="tx1"/>
                  </a:solidFill>
                </a:rPr>
                <a:t>SPIRIT ON 	ALL</a:t>
              </a:r>
              <a:r>
                <a:rPr lang="en-US" sz="2400" dirty="0">
                  <a:solidFill>
                    <a:schemeClr val="tx1"/>
                  </a:solidFill>
                </a:rPr>
                <a:t> </a:t>
              </a:r>
              <a:r>
                <a:rPr lang="en-US" sz="2400" cap="small" dirty="0">
                  <a:solidFill>
                    <a:schemeClr val="tx1"/>
                  </a:solidFill>
                </a:rPr>
                <a:t>MANKIND</a:t>
              </a:r>
              <a:r>
                <a:rPr lang="en-US" sz="2400" dirty="0">
                  <a:solidFill>
                    <a:schemeClr val="tx1"/>
                  </a:solidFill>
                </a:rPr>
                <a:t>; </a:t>
              </a:r>
              <a:r>
                <a:rPr lang="en-US" sz="2400" cap="small" dirty="0">
                  <a:solidFill>
                    <a:schemeClr val="tx1"/>
                  </a:solidFill>
                </a:rPr>
                <a:t>AND YOUR SONS AND YOUR 	DAUGHTERS SHALL PROPHESY</a:t>
              </a:r>
              <a:r>
                <a:rPr lang="en-US" sz="2400" dirty="0">
                  <a:solidFill>
                    <a:schemeClr val="tx1"/>
                  </a:solidFill>
                </a:rPr>
                <a:t>, </a:t>
              </a:r>
              <a:r>
                <a:rPr lang="en-US" sz="2400" cap="small" dirty="0">
                  <a:solidFill>
                    <a:schemeClr val="tx1"/>
                  </a:solidFill>
                </a:rPr>
                <a:t>AND YOUR 	YOUNG MEN SHALL SEE VISIONS</a:t>
              </a:r>
              <a:r>
                <a:rPr lang="en-US" sz="2400" dirty="0">
                  <a:solidFill>
                    <a:schemeClr val="tx1"/>
                  </a:solidFill>
                </a:rPr>
                <a:t>, </a:t>
              </a:r>
              <a:r>
                <a:rPr lang="en-US" sz="2400" cap="small" dirty="0">
                  <a:solidFill>
                    <a:schemeClr val="tx1"/>
                  </a:solidFill>
                </a:rPr>
                <a:t>AND YOUR 	OLD MEN SHALL DREAM DREAMS</a:t>
              </a:r>
              <a:r>
                <a:rPr lang="en-US" sz="2400" dirty="0">
                  <a:solidFill>
                    <a:schemeClr val="tx1"/>
                  </a:solidFill>
                </a:rPr>
                <a:t>; </a:t>
              </a:r>
              <a:br>
                <a:rPr lang="en-US" sz="2400" dirty="0">
                  <a:solidFill>
                    <a:schemeClr val="tx1"/>
                  </a:solidFill>
                </a:rPr>
              </a:br>
              <a:r>
                <a:rPr lang="en-US" sz="2400" baseline="30000" dirty="0">
                  <a:solidFill>
                    <a:schemeClr val="tx1"/>
                  </a:solidFill>
                </a:rPr>
                <a:t>18 </a:t>
              </a:r>
              <a:r>
                <a:rPr lang="en-US" sz="2400" dirty="0">
                  <a:solidFill>
                    <a:schemeClr val="tx1"/>
                  </a:solidFill>
                </a:rPr>
                <a:t> </a:t>
              </a:r>
              <a:r>
                <a:rPr lang="en-US" sz="2400" cap="small" dirty="0">
                  <a:solidFill>
                    <a:schemeClr val="tx1"/>
                  </a:solidFill>
                </a:rPr>
                <a:t>EVEN ON</a:t>
              </a:r>
              <a:r>
                <a:rPr lang="en-US" sz="2400" dirty="0">
                  <a:solidFill>
                    <a:schemeClr val="tx1"/>
                  </a:solidFill>
                </a:rPr>
                <a:t> </a:t>
              </a:r>
              <a:r>
                <a:rPr lang="en-US" sz="2400" cap="small" dirty="0">
                  <a:solidFill>
                    <a:schemeClr val="tx1"/>
                  </a:solidFill>
                </a:rPr>
                <a:t>MY BONDSLAVES</a:t>
              </a:r>
              <a:r>
                <a:rPr lang="en-US" sz="2400" dirty="0">
                  <a:solidFill>
                    <a:schemeClr val="tx1"/>
                  </a:solidFill>
                </a:rPr>
                <a:t>, </a:t>
              </a:r>
              <a:r>
                <a:rPr lang="en-US" sz="2400" cap="small" dirty="0">
                  <a:solidFill>
                    <a:schemeClr val="tx1"/>
                  </a:solidFill>
                </a:rPr>
                <a:t>BOTH MEN AND 	WOMEN</a:t>
              </a:r>
              <a:r>
                <a:rPr lang="en-US" sz="2400" dirty="0">
                  <a:solidFill>
                    <a:schemeClr val="tx1"/>
                  </a:solidFill>
                </a:rPr>
                <a:t>, I </a:t>
              </a:r>
              <a:r>
                <a:rPr lang="en-US" sz="2400" cap="small" dirty="0">
                  <a:solidFill>
                    <a:schemeClr val="tx1"/>
                  </a:solidFill>
                </a:rPr>
                <a:t>WILL IN THOSE DAYS POUR FORTH 	OF</a:t>
              </a:r>
              <a:r>
                <a:rPr lang="en-US" sz="2400" dirty="0">
                  <a:solidFill>
                    <a:schemeClr val="tx1"/>
                  </a:solidFill>
                </a:rPr>
                <a:t> </a:t>
              </a:r>
              <a:r>
                <a:rPr lang="en-US" sz="2400" cap="small" dirty="0">
                  <a:solidFill>
                    <a:schemeClr val="tx1"/>
                  </a:solidFill>
                </a:rPr>
                <a:t>MY</a:t>
              </a:r>
              <a:r>
                <a:rPr lang="en-US" sz="2400" dirty="0">
                  <a:solidFill>
                    <a:schemeClr val="tx1"/>
                  </a:solidFill>
                </a:rPr>
                <a:t> </a:t>
              </a:r>
              <a:r>
                <a:rPr lang="en-US" sz="2400" cap="small" dirty="0">
                  <a:solidFill>
                    <a:schemeClr val="tx1"/>
                  </a:solidFill>
                </a:rPr>
                <a:t>SPIRIT</a:t>
              </a:r>
              <a:r>
                <a:rPr lang="en-US" sz="2400" dirty="0">
                  <a:solidFill>
                    <a:schemeClr val="tx1"/>
                  </a:solidFill>
                </a:rPr>
                <a:t> And they shall prophesy.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502400" y="930048"/>
              <a:ext cx="386080" cy="3123932"/>
            </a:xfrm>
            <a:prstGeom prst="rect">
              <a:avLst/>
            </a:prstGeom>
            <a:solidFill>
              <a:srgbClr val="EE12A5"/>
            </a:solidFill>
            <a:ln w="38100">
              <a:solidFill>
                <a:schemeClr val="tx1"/>
              </a:solidFill>
            </a:ln>
          </p:spPr>
          <p:txBody>
            <a:bodyPr wrap="square" rtlCol="0">
              <a:spAutoFit/>
            </a:bodyPr>
            <a:lstStyle/>
            <a:p>
              <a:pPr defTabSz="274320"/>
              <a:r>
                <a:rPr lang="en-US" sz="2400" b="1" dirty="0">
                  <a:solidFill>
                    <a:schemeClr val="bg1"/>
                  </a:solidFill>
                  <a:latin typeface="Times New Roman" panose="02020603050405020304" pitchFamily="18" charset="0"/>
                  <a:cs typeface="Times New Roman" panose="02020603050405020304" pitchFamily="18" charset="0"/>
                </a:rPr>
                <a:t>L</a:t>
              </a:r>
            </a:p>
            <a:p>
              <a:pPr defTabSz="274320"/>
              <a:r>
                <a:rPr lang="en-US" sz="2400" b="1" dirty="0">
                  <a:solidFill>
                    <a:schemeClr val="bg1"/>
                  </a:solidFill>
                  <a:latin typeface="Times New Roman" panose="02020603050405020304" pitchFamily="18" charset="0"/>
                  <a:cs typeface="Times New Roman" panose="02020603050405020304" pitchFamily="18" charset="0"/>
                </a:rPr>
                <a:t>A</a:t>
              </a:r>
            </a:p>
            <a:p>
              <a:pPr defTabSz="274320"/>
              <a:r>
                <a:rPr lang="en-US" sz="2400" b="1" dirty="0">
                  <a:solidFill>
                    <a:schemeClr val="bg1"/>
                  </a:solidFill>
                  <a:latin typeface="Times New Roman" panose="02020603050405020304" pitchFamily="18" charset="0"/>
                  <a:cs typeface="Times New Roman" panose="02020603050405020304" pitchFamily="18" charset="0"/>
                </a:rPr>
                <a:t>S</a:t>
              </a:r>
            </a:p>
            <a:p>
              <a:pPr defTabSz="274320"/>
              <a:r>
                <a:rPr lang="en-US" sz="2400" b="1" dirty="0">
                  <a:solidFill>
                    <a:schemeClr val="bg1"/>
                  </a:solidFill>
                  <a:latin typeface="Times New Roman" panose="02020603050405020304" pitchFamily="18" charset="0"/>
                  <a:cs typeface="Times New Roman" panose="02020603050405020304" pitchFamily="18" charset="0"/>
                </a:rPr>
                <a:t>T</a:t>
              </a:r>
            </a:p>
            <a:p>
              <a:pPr defTabSz="274320">
                <a:spcBef>
                  <a:spcPts val="600"/>
                </a:spcBef>
              </a:pPr>
              <a:r>
                <a:rPr lang="en-US" sz="2400" b="1" dirty="0">
                  <a:solidFill>
                    <a:schemeClr val="bg1"/>
                  </a:solidFill>
                  <a:latin typeface="Times New Roman" panose="02020603050405020304" pitchFamily="18" charset="0"/>
                  <a:cs typeface="Times New Roman" panose="02020603050405020304" pitchFamily="18" charset="0"/>
                </a:rPr>
                <a:t>D</a:t>
              </a:r>
            </a:p>
            <a:p>
              <a:pPr defTabSz="274320"/>
              <a:r>
                <a:rPr lang="en-US" sz="2400" b="1" dirty="0">
                  <a:solidFill>
                    <a:schemeClr val="bg1"/>
                  </a:solidFill>
                  <a:latin typeface="Times New Roman" panose="02020603050405020304" pitchFamily="18" charset="0"/>
                  <a:cs typeface="Times New Roman" panose="02020603050405020304" pitchFamily="18" charset="0"/>
                </a:rPr>
                <a:t>A</a:t>
              </a:r>
            </a:p>
            <a:p>
              <a:pPr defTabSz="274320"/>
              <a:r>
                <a:rPr lang="en-US" sz="2400" b="1" dirty="0">
                  <a:solidFill>
                    <a:schemeClr val="bg1"/>
                  </a:solidFill>
                  <a:latin typeface="Times New Roman" panose="02020603050405020304" pitchFamily="18" charset="0"/>
                  <a:cs typeface="Times New Roman" panose="02020603050405020304" pitchFamily="18" charset="0"/>
                </a:rPr>
                <a:t>Y</a:t>
              </a:r>
            </a:p>
            <a:p>
              <a:pPr defTabSz="274320"/>
              <a:r>
                <a:rPr lang="en-US" sz="2400" b="1" dirty="0">
                  <a:solidFill>
                    <a:schemeClr val="bg1"/>
                  </a:solidFill>
                  <a:latin typeface="Times New Roman" panose="02020603050405020304" pitchFamily="18" charset="0"/>
                  <a:cs typeface="Times New Roman" panose="02020603050405020304" pitchFamily="18" charset="0"/>
                </a:rPr>
                <a:t>S</a:t>
              </a:r>
            </a:p>
          </p:txBody>
        </p:sp>
      </p:grpSp>
      <p:sp>
        <p:nvSpPr>
          <p:cNvPr id="8" name="Rectangle: Rounded Corners 7"/>
          <p:cNvSpPr/>
          <p:nvPr/>
        </p:nvSpPr>
        <p:spPr>
          <a:xfrm>
            <a:off x="8686800" y="4905489"/>
            <a:ext cx="3322320" cy="965200"/>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FALL OF JERUSALEM</a:t>
            </a:r>
          </a:p>
        </p:txBody>
      </p:sp>
      <p:grpSp>
        <p:nvGrpSpPr>
          <p:cNvPr id="15" name="Group 14"/>
          <p:cNvGrpSpPr/>
          <p:nvPr/>
        </p:nvGrpSpPr>
        <p:grpSpPr>
          <a:xfrm>
            <a:off x="132080" y="3990469"/>
            <a:ext cx="8204200" cy="2766370"/>
            <a:chOff x="132080" y="3990469"/>
            <a:chExt cx="8204200" cy="2766370"/>
          </a:xfrm>
        </p:grpSpPr>
        <p:sp>
          <p:nvSpPr>
            <p:cNvPr id="7" name="Right Brace 6"/>
            <p:cNvSpPr/>
            <p:nvPr/>
          </p:nvSpPr>
          <p:spPr>
            <a:xfrm>
              <a:off x="6934200" y="3990469"/>
              <a:ext cx="1402080" cy="2766370"/>
            </a:xfrm>
            <a:prstGeom prst="rightBrace">
              <a:avLst/>
            </a:prstGeom>
            <a:solidFill>
              <a:schemeClr val="bg1"/>
            </a:solid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11"/>
            <p:cNvGrpSpPr/>
            <p:nvPr/>
          </p:nvGrpSpPr>
          <p:grpSpPr>
            <a:xfrm>
              <a:off x="132080" y="4001434"/>
              <a:ext cx="6756400" cy="2754600"/>
              <a:chOff x="226060" y="4273073"/>
              <a:chExt cx="6756400" cy="2754600"/>
            </a:xfrm>
          </p:grpSpPr>
          <p:sp>
            <p:nvSpPr>
              <p:cNvPr id="9" name="Rectangle 8"/>
              <p:cNvSpPr/>
              <p:nvPr/>
            </p:nvSpPr>
            <p:spPr>
              <a:xfrm>
                <a:off x="226060" y="4292367"/>
                <a:ext cx="6311900" cy="2735305"/>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74320"/>
                <a:r>
                  <a:rPr lang="en-US" sz="2400" baseline="30000" dirty="0">
                    <a:solidFill>
                      <a:schemeClr val="tx1"/>
                    </a:solidFill>
                  </a:rPr>
                  <a:t>19 </a:t>
                </a:r>
                <a:r>
                  <a:rPr lang="en-US" sz="2400" dirty="0">
                    <a:solidFill>
                      <a:schemeClr val="tx1"/>
                    </a:solidFill>
                  </a:rPr>
                  <a:t> '</a:t>
                </a:r>
                <a:r>
                  <a:rPr lang="en-US" sz="2400" cap="small" dirty="0">
                    <a:solidFill>
                      <a:schemeClr val="tx1"/>
                    </a:solidFill>
                  </a:rPr>
                  <a:t>AND</a:t>
                </a:r>
                <a:r>
                  <a:rPr lang="en-US" sz="2400" dirty="0">
                    <a:solidFill>
                      <a:schemeClr val="tx1"/>
                    </a:solidFill>
                  </a:rPr>
                  <a:t> I </a:t>
                </a:r>
                <a:r>
                  <a:rPr lang="en-US" sz="2400" cap="small" dirty="0">
                    <a:solidFill>
                      <a:schemeClr val="tx1"/>
                    </a:solidFill>
                  </a:rPr>
                  <a:t>WILL GRANT WONDERS IN THE SKY 	ABOVE</a:t>
                </a:r>
                <a:r>
                  <a:rPr lang="en-US" sz="2400" dirty="0">
                    <a:solidFill>
                      <a:schemeClr val="tx1"/>
                    </a:solidFill>
                  </a:rPr>
                  <a:t> </a:t>
                </a:r>
                <a:r>
                  <a:rPr lang="en-US" sz="2400" cap="small" dirty="0">
                    <a:solidFill>
                      <a:schemeClr val="tx1"/>
                    </a:solidFill>
                  </a:rPr>
                  <a:t>AND SIGNS ON THE EARTH BELOW</a:t>
                </a:r>
                <a:r>
                  <a:rPr lang="en-US" sz="2400" dirty="0">
                    <a:solidFill>
                      <a:schemeClr val="tx1"/>
                    </a:solidFill>
                  </a:rPr>
                  <a:t>, 	</a:t>
                </a:r>
                <a:r>
                  <a:rPr lang="en-US" sz="2400" cap="small" dirty="0">
                    <a:solidFill>
                      <a:schemeClr val="tx1"/>
                    </a:solidFill>
                  </a:rPr>
                  <a:t>BLOOD</a:t>
                </a:r>
                <a:r>
                  <a:rPr lang="en-US" sz="2400" dirty="0">
                    <a:solidFill>
                      <a:schemeClr val="tx1"/>
                    </a:solidFill>
                  </a:rPr>
                  <a:t>, </a:t>
                </a:r>
                <a:r>
                  <a:rPr lang="en-US" sz="2400" cap="small" dirty="0">
                    <a:solidFill>
                      <a:schemeClr val="tx1"/>
                    </a:solidFill>
                  </a:rPr>
                  <a:t>AND 	FIRE</a:t>
                </a:r>
                <a:r>
                  <a:rPr lang="en-US" sz="2400" dirty="0">
                    <a:solidFill>
                      <a:schemeClr val="tx1"/>
                    </a:solidFill>
                  </a:rPr>
                  <a:t>, </a:t>
                </a:r>
                <a:r>
                  <a:rPr lang="en-US" sz="2400" cap="small" dirty="0">
                    <a:solidFill>
                      <a:schemeClr val="tx1"/>
                    </a:solidFill>
                  </a:rPr>
                  <a:t>AND VAPOR OF SMOKE</a:t>
                </a:r>
                <a:r>
                  <a:rPr lang="en-US" sz="2400" dirty="0">
                    <a:solidFill>
                      <a:schemeClr val="tx1"/>
                    </a:solidFill>
                  </a:rPr>
                  <a:t>. </a:t>
                </a:r>
                <a:br>
                  <a:rPr lang="en-US" sz="2400" dirty="0">
                    <a:solidFill>
                      <a:schemeClr val="tx1"/>
                    </a:solidFill>
                  </a:rPr>
                </a:br>
                <a:r>
                  <a:rPr lang="en-US" sz="2400" baseline="30000" dirty="0">
                    <a:solidFill>
                      <a:schemeClr val="tx1"/>
                    </a:solidFill>
                  </a:rPr>
                  <a:t>20 </a:t>
                </a:r>
                <a:r>
                  <a:rPr lang="en-US" sz="2400" dirty="0">
                    <a:solidFill>
                      <a:schemeClr val="tx1"/>
                    </a:solidFill>
                  </a:rPr>
                  <a:t> '</a:t>
                </a:r>
                <a:r>
                  <a:rPr lang="en-US" sz="2400" cap="small" dirty="0">
                    <a:solidFill>
                      <a:schemeClr val="tx1"/>
                    </a:solidFill>
                  </a:rPr>
                  <a:t>THE SUN WILL BE TURNED INTO DARKNESS</a:t>
                </a:r>
                <a:r>
                  <a:rPr lang="en-US" sz="2400" dirty="0">
                    <a:solidFill>
                      <a:schemeClr val="tx1"/>
                    </a:solidFill>
                  </a:rPr>
                  <a:t> 	</a:t>
                </a:r>
                <a:r>
                  <a:rPr lang="en-US" sz="2400" cap="small" dirty="0">
                    <a:solidFill>
                      <a:schemeClr val="tx1"/>
                    </a:solidFill>
                  </a:rPr>
                  <a:t>AND THE MOON INTO BLOOD</a:t>
                </a:r>
                <a:r>
                  <a:rPr lang="en-US" sz="2400" dirty="0">
                    <a:solidFill>
                      <a:schemeClr val="tx1"/>
                    </a:solidFill>
                  </a:rPr>
                  <a:t>, </a:t>
                </a:r>
                <a:r>
                  <a:rPr lang="en-US" sz="2400" cap="small" dirty="0">
                    <a:solidFill>
                      <a:schemeClr val="tx1"/>
                    </a:solidFill>
                  </a:rPr>
                  <a:t>BEFORE THE 	GREAT AND GLORIOUS </a:t>
                </a:r>
                <a:r>
                  <a:rPr lang="en-US" sz="2400" b="1" u="sng" cap="small" dirty="0">
                    <a:solidFill>
                      <a:schemeClr val="tx1"/>
                    </a:solidFill>
                  </a:rPr>
                  <a:t>DAY</a:t>
                </a:r>
                <a:r>
                  <a:rPr lang="en-US" sz="2400" cap="small" dirty="0">
                    <a:solidFill>
                      <a:schemeClr val="tx1"/>
                    </a:solidFill>
                  </a:rPr>
                  <a:t> OF THE</a:t>
                </a:r>
                <a:r>
                  <a:rPr lang="en-US" sz="2400" dirty="0">
                    <a:solidFill>
                      <a:schemeClr val="tx1"/>
                    </a:solidFill>
                  </a:rPr>
                  <a:t> </a:t>
                </a:r>
                <a:r>
                  <a:rPr lang="en-US" sz="2400" cap="small" dirty="0">
                    <a:solidFill>
                      <a:schemeClr val="tx1"/>
                    </a:solidFill>
                  </a:rPr>
                  <a:t>LORD 	SHALL COME</a:t>
                </a:r>
                <a:r>
                  <a:rPr lang="en-US" sz="2400" dirty="0">
                    <a:solidFill>
                      <a:schemeClr val="tx1"/>
                    </a:solidFill>
                  </a:rPr>
                  <a:t>.</a:t>
                </a:r>
              </a:p>
            </p:txBody>
          </p:sp>
          <p:sp>
            <p:nvSpPr>
              <p:cNvPr id="11" name="TextBox 10"/>
              <p:cNvSpPr txBox="1"/>
              <p:nvPr/>
            </p:nvSpPr>
            <p:spPr>
              <a:xfrm>
                <a:off x="6565900" y="4273073"/>
                <a:ext cx="416560" cy="2754600"/>
              </a:xfrm>
              <a:prstGeom prst="rect">
                <a:avLst/>
              </a:prstGeom>
              <a:solidFill>
                <a:srgbClr val="EE12A5"/>
              </a:solidFill>
              <a:ln w="38100">
                <a:solidFill>
                  <a:schemeClr val="tx1"/>
                </a:solidFill>
              </a:ln>
            </p:spPr>
            <p:txBody>
              <a:bodyPr wrap="square" rtlCol="0">
                <a:spAutoFit/>
              </a:bodyPr>
              <a:lstStyle/>
              <a:p>
                <a:pPr defTabSz="274320"/>
                <a:r>
                  <a:rPr lang="en-US" sz="2400" b="1" dirty="0">
                    <a:solidFill>
                      <a:schemeClr val="bg1"/>
                    </a:solidFill>
                    <a:latin typeface="Times New Roman" panose="02020603050405020304" pitchFamily="18" charset="0"/>
                    <a:cs typeface="Times New Roman" panose="02020603050405020304" pitchFamily="18" charset="0"/>
                  </a:rPr>
                  <a:t>L</a:t>
                </a:r>
              </a:p>
              <a:p>
                <a:pPr defTabSz="274320"/>
                <a:r>
                  <a:rPr lang="en-US" sz="2400" b="1" dirty="0">
                    <a:solidFill>
                      <a:schemeClr val="bg1"/>
                    </a:solidFill>
                    <a:latin typeface="Times New Roman" panose="02020603050405020304" pitchFamily="18" charset="0"/>
                    <a:cs typeface="Times New Roman" panose="02020603050405020304" pitchFamily="18" charset="0"/>
                  </a:rPr>
                  <a:t>A</a:t>
                </a:r>
              </a:p>
              <a:p>
                <a:pPr defTabSz="274320"/>
                <a:r>
                  <a:rPr lang="en-US" sz="2400" b="1" dirty="0">
                    <a:solidFill>
                      <a:schemeClr val="bg1"/>
                    </a:solidFill>
                    <a:latin typeface="Times New Roman" panose="02020603050405020304" pitchFamily="18" charset="0"/>
                    <a:cs typeface="Times New Roman" panose="02020603050405020304" pitchFamily="18" charset="0"/>
                  </a:rPr>
                  <a:t>S</a:t>
                </a:r>
              </a:p>
              <a:p>
                <a:pPr defTabSz="274320"/>
                <a:r>
                  <a:rPr lang="en-US" sz="2400" b="1" dirty="0">
                    <a:solidFill>
                      <a:schemeClr val="bg1"/>
                    </a:solidFill>
                    <a:latin typeface="Times New Roman" panose="02020603050405020304" pitchFamily="18" charset="0"/>
                    <a:cs typeface="Times New Roman" panose="02020603050405020304" pitchFamily="18" charset="0"/>
                  </a:rPr>
                  <a:t>T</a:t>
                </a:r>
              </a:p>
              <a:p>
                <a:pPr defTabSz="274320">
                  <a:spcBef>
                    <a:spcPts val="600"/>
                  </a:spcBef>
                </a:pPr>
                <a:r>
                  <a:rPr lang="en-US" sz="2400" b="1" dirty="0">
                    <a:solidFill>
                      <a:schemeClr val="bg1"/>
                    </a:solidFill>
                    <a:latin typeface="Times New Roman" panose="02020603050405020304" pitchFamily="18" charset="0"/>
                    <a:cs typeface="Times New Roman" panose="02020603050405020304" pitchFamily="18" charset="0"/>
                  </a:rPr>
                  <a:t>D</a:t>
                </a:r>
              </a:p>
              <a:p>
                <a:pPr defTabSz="274320"/>
                <a:r>
                  <a:rPr lang="en-US" sz="2400" b="1" dirty="0">
                    <a:solidFill>
                      <a:schemeClr val="bg1"/>
                    </a:solidFill>
                    <a:latin typeface="Times New Roman" panose="02020603050405020304" pitchFamily="18" charset="0"/>
                    <a:cs typeface="Times New Roman" panose="02020603050405020304" pitchFamily="18" charset="0"/>
                  </a:rPr>
                  <a:t>A</a:t>
                </a:r>
              </a:p>
              <a:p>
                <a:pPr defTabSz="274320"/>
                <a:r>
                  <a:rPr lang="en-US" sz="2400" b="1" dirty="0">
                    <a:solidFill>
                      <a:schemeClr val="bg1"/>
                    </a:solidFill>
                    <a:latin typeface="Times New Roman" panose="02020603050405020304" pitchFamily="18" charset="0"/>
                    <a:cs typeface="Times New Roman" panose="02020603050405020304" pitchFamily="18" charset="0"/>
                  </a:rPr>
                  <a:t>Y</a:t>
                </a:r>
              </a:p>
            </p:txBody>
          </p:sp>
        </p:grpSp>
      </p:grpSp>
      <p:sp>
        <p:nvSpPr>
          <p:cNvPr id="13" name="TextBox 12"/>
          <p:cNvSpPr txBox="1"/>
          <p:nvPr/>
        </p:nvSpPr>
        <p:spPr>
          <a:xfrm>
            <a:off x="7722607" y="1140860"/>
            <a:ext cx="4469394" cy="1938992"/>
          </a:xfrm>
          <a:prstGeom prst="rect">
            <a:avLst/>
          </a:prstGeom>
          <a:solidFill>
            <a:srgbClr val="FFFF00"/>
          </a:solidFill>
          <a:ln w="38100">
            <a:solidFill>
              <a:schemeClr val="tx1"/>
            </a:solidFill>
          </a:ln>
        </p:spPr>
        <p:txBody>
          <a:bodyPr wrap="square" rtlCol="0">
            <a:spAutoFit/>
          </a:bodyPr>
          <a:lstStyle/>
          <a:p>
            <a:pPr defTabSz="274320">
              <a:spcBef>
                <a:spcPts val="1800"/>
              </a:spcBef>
            </a:pPr>
            <a:r>
              <a:rPr lang="en-US" sz="2400" b="1" dirty="0"/>
              <a:t>Acts 2:21 (NASB) </a:t>
            </a:r>
            <a:br>
              <a:rPr lang="en-US" sz="2400" dirty="0"/>
            </a:br>
            <a:r>
              <a:rPr lang="en-US" sz="2400" baseline="30000" dirty="0"/>
              <a:t>21 </a:t>
            </a:r>
            <a:r>
              <a:rPr lang="en-US" sz="2400" dirty="0"/>
              <a:t> '</a:t>
            </a:r>
            <a:r>
              <a:rPr lang="en-US" sz="2400" cap="small" dirty="0"/>
              <a:t>AND IT SHALL BE THAT</a:t>
            </a:r>
            <a:r>
              <a:rPr lang="en-US" sz="2400" dirty="0"/>
              <a:t> 	</a:t>
            </a:r>
            <a:r>
              <a:rPr lang="en-US" sz="2400" cap="small" dirty="0"/>
              <a:t>EVERYONE WHO</a:t>
            </a:r>
            <a:r>
              <a:rPr lang="en-US" sz="2400" dirty="0"/>
              <a:t> </a:t>
            </a:r>
            <a:r>
              <a:rPr lang="en-US" sz="2400" cap="small" dirty="0"/>
              <a:t>CALLS ON THE 	NAME OF THE</a:t>
            </a:r>
            <a:r>
              <a:rPr lang="en-US" sz="2400" dirty="0"/>
              <a:t> </a:t>
            </a:r>
            <a:r>
              <a:rPr lang="en-US" sz="2400" cap="small" dirty="0"/>
              <a:t>LORD WILL BE 	SAVED</a:t>
            </a:r>
            <a:r>
              <a:rPr lang="en-US" sz="2400" dirty="0"/>
              <a:t>.' </a:t>
            </a:r>
          </a:p>
        </p:txBody>
      </p:sp>
      <p:sp>
        <p:nvSpPr>
          <p:cNvPr id="14" name="TextBox 13"/>
          <p:cNvSpPr txBox="1"/>
          <p:nvPr/>
        </p:nvSpPr>
        <p:spPr>
          <a:xfrm>
            <a:off x="7722606" y="3395210"/>
            <a:ext cx="4460341" cy="3416320"/>
          </a:xfrm>
          <a:prstGeom prst="rect">
            <a:avLst/>
          </a:prstGeom>
          <a:solidFill>
            <a:srgbClr val="FFFF00"/>
          </a:solidFill>
          <a:ln w="38100">
            <a:solidFill>
              <a:schemeClr val="tx1"/>
            </a:solidFill>
          </a:ln>
        </p:spPr>
        <p:txBody>
          <a:bodyPr wrap="square" rtlCol="0">
            <a:spAutoFit/>
          </a:bodyPr>
          <a:lstStyle/>
          <a:p>
            <a:pPr defTabSz="274320">
              <a:spcBef>
                <a:spcPts val="1800"/>
              </a:spcBef>
            </a:pPr>
            <a:r>
              <a:rPr lang="en-US" sz="2400" b="1" dirty="0"/>
              <a:t>Joel 2:32 (NASB) </a:t>
            </a:r>
            <a:br>
              <a:rPr lang="en-US" sz="2400" dirty="0"/>
            </a:br>
            <a:r>
              <a:rPr lang="en-US" sz="2400" baseline="30000" dirty="0"/>
              <a:t>32 </a:t>
            </a:r>
            <a:r>
              <a:rPr lang="en-US" sz="2400" dirty="0"/>
              <a:t> "And it will come about that 	whoever calls on the name of 	the </a:t>
            </a:r>
            <a:r>
              <a:rPr lang="en-US" sz="2400" cap="small" dirty="0"/>
              <a:t>LORD</a:t>
            </a:r>
            <a:r>
              <a:rPr lang="en-US" sz="2400" dirty="0"/>
              <a:t> Will be delivered; For 	on Mount Zion and in Jerusalem 	There will be those 	who 	escape, As the </a:t>
            </a:r>
            <a:r>
              <a:rPr lang="en-US" sz="2400" cap="small" dirty="0"/>
              <a:t>LORD</a:t>
            </a:r>
            <a:r>
              <a:rPr lang="en-US" sz="2400" dirty="0"/>
              <a:t> has said, 	Even among the survivors 	whom the </a:t>
            </a:r>
            <a:r>
              <a:rPr lang="en-US" sz="2400" cap="small" dirty="0"/>
              <a:t>LORD</a:t>
            </a:r>
            <a:r>
              <a:rPr lang="en-US" sz="2400" dirty="0"/>
              <a:t> calls. </a:t>
            </a:r>
            <a:endParaRPr lang="en-US" sz="2400" b="1" dirty="0"/>
          </a:p>
        </p:txBody>
      </p:sp>
    </p:spTree>
    <p:extLst>
      <p:ext uri="{BB962C8B-B14F-4D97-AF65-F5344CB8AC3E}">
        <p14:creationId xmlns:p14="http://schemas.microsoft.com/office/powerpoint/2010/main" val="339006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4"/>
                                        </p:tgtEl>
                                        <p:attrNameLst>
                                          <p:attrName>ppt_w</p:attrName>
                                        </p:attrNameLst>
                                      </p:cBhvr>
                                      <p:tavLst>
                                        <p:tav tm="0">
                                          <p:val>
                                            <p:strVal val="ppt_w"/>
                                          </p:val>
                                        </p:tav>
                                        <p:tav tm="100000">
                                          <p:val>
                                            <p:fltVal val="0"/>
                                          </p:val>
                                        </p:tav>
                                      </p:tavLst>
                                    </p:anim>
                                    <p:anim calcmode="lin" valueType="num">
                                      <p:cBhvr>
                                        <p:cTn id="26" dur="500"/>
                                        <p:tgtEl>
                                          <p:spTgt spid="14"/>
                                        </p:tgtEl>
                                        <p:attrNameLst>
                                          <p:attrName>ppt_h</p:attrName>
                                        </p:attrNameLst>
                                      </p:cBhvr>
                                      <p:tavLst>
                                        <p:tav tm="0">
                                          <p:val>
                                            <p:strVal val="ppt_h"/>
                                          </p:val>
                                        </p:tav>
                                        <p:tav tm="100000">
                                          <p:val>
                                            <p:fltVal val="0"/>
                                          </p:val>
                                        </p:tav>
                                      </p:tavLst>
                                    </p:anim>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3" grpId="1" animBg="1"/>
      <p:bldP spid="14" grpId="0" animBg="1"/>
      <p:bldP spid="14" grpId="1"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16 - 18 </a:t>
            </a:r>
          </a:p>
          <a:p>
            <a:r>
              <a:rPr lang="en-US" dirty="0"/>
              <a:t>From this passage it is evident that the immediate effects of the outpouring of the Spirit, so far as the recipients are concerning, are mental, and not moral effects. The prophesy contemplates, not a miraculous elevation of the moral nature, but an inspiration of the mind, by which prophesy, and prophetic dreams and visions would be experienced. If the entrance of the Holy Spirit into men, to operate by an abstract exertion of divine power, which is certainly the nature of the operation here contemplated, was designed to take effect immediately upon the heart, it is certainly most unaccountable, that neither by the prophet foretelling the event, not by Luke describing it, is one word said in reference to such an effect. On the contrary, the only effects foretold by the prophet are dreams, visions, and prophesy, and the only one described by the historian is that species of prophesy which consists in speaking in unknown tongues. We desire to note such observations as this, wherever the text suggests them, in order to correct prevailing errors upon this subject. It will be found the uniform testimony of recorded facts, that the power of the Holy Spirit took immediate effect upon the intellectual faculties, leaving the moral nature of inspired men to the effect of the ideas revealed, in precisely the same manner that the hearts of their hearers were affected by the same ideas when uttered by inspired lips.</a:t>
            </a:r>
          </a:p>
          <a:p>
            <a:pPr marL="0" indent="0">
              <a:buNone/>
            </a:pPr>
            <a:endParaRPr lang="en-US" dirty="0"/>
          </a:p>
          <a:p>
            <a:r>
              <a:rPr lang="en-US" b="0" dirty="0"/>
              <a:t> </a:t>
            </a:r>
            <a:r>
              <a:rPr lang="en-US" sz="2600" b="0" dirty="0"/>
              <a:t>McGarvey, J. W. (1872). </a:t>
            </a:r>
            <a:r>
              <a:rPr lang="en-US" sz="2600" b="0" i="1" u="sng" dirty="0">
                <a:hlinkClick r:id="rId2"/>
              </a:rPr>
              <a:t>A commentary on Acts of Apostles</a:t>
            </a:r>
            <a:r>
              <a:rPr lang="en-US" sz="2600" b="0" dirty="0">
                <a:hlinkClick r:id="rId2"/>
              </a:rPr>
              <a:t> (pp. 28–29). Lexington, KY: Transylvania Printing and Publishing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68628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5100" dirty="0">
                <a:solidFill>
                  <a:schemeClr val="accent6">
                    <a:lumMod val="75000"/>
                  </a:schemeClr>
                </a:solidFill>
                <a:effectLst>
                  <a:outerShdw blurRad="38100" dist="38100" dir="2700000" algn="tl">
                    <a:srgbClr val="000000">
                      <a:alpha val="43137"/>
                    </a:srgbClr>
                  </a:outerShdw>
                </a:effectLst>
              </a:rPr>
              <a:t>VERSES 16 - 18 </a:t>
            </a:r>
          </a:p>
          <a:p>
            <a:r>
              <a:rPr lang="en-US" sz="3800" dirty="0"/>
              <a:t>We further remark, that there was no literal pouring in the case; for the Holy Spirit is not a liquid, that it might be literally poured. The term </a:t>
            </a:r>
            <a:r>
              <a:rPr lang="en-US" sz="3800" i="1" dirty="0"/>
              <a:t>pour, here, is used metaphorically. In our vague conception of the nature of Spirit, there is such an analogy between it and a subtle fluid, that the action, which, in the plain style of the Savior, is called a coming of the Spirit, may, in the highly figurative style of the prophet Joel,   be properly styled an outpouring of the Spirit. The analogy, therefore, which justifies the use of the word pour, is not that between baptism and the act of pouring, but that between a subtle fluid and our inadequate conceptions of spirit.</a:t>
            </a:r>
          </a:p>
          <a:p>
            <a:endParaRPr lang="en-US" sz="1700" i="1" dirty="0"/>
          </a:p>
          <a:p>
            <a:r>
              <a:rPr lang="en-US" sz="3800" dirty="0"/>
              <a:t>We now proceed to consider the propriety of styling the effect in question an immersion. When Jesus said, “John baptized in water, but you shall be baptized in the Holy Spirit,” his words suggested analogy between John’s baptism and that of the Spirit. But they could not have so far mistaken this analogy as to suppose that their </a:t>
            </a:r>
            <a:r>
              <a:rPr lang="en-US" sz="3800" i="1" dirty="0"/>
              <a:t>bodies were to be subjects of the Spirit baptism, for this is forbidden by the very nature of the case. But they would naturally expect that their spirits would be the subjects of the baptism in the Spirit,  as their bodies had been of the baptism in water. The event corresponded to this expectation; for they were “filled with the Holy Spirit;” he pervaded and possessed all their mental powers, so that, as Jesus had promised, it was not they that spoke, but the Spirit of their Father that spoke in them. Their spirits were as literally and completely immersed in the Holy Spirit, as their bodies had been in the waters of Jordan.</a:t>
            </a:r>
            <a:endParaRPr lang="en-US" sz="3800" dirty="0"/>
          </a:p>
          <a:p>
            <a:endParaRPr lang="en-US" dirty="0"/>
          </a:p>
          <a:p>
            <a:r>
              <a:rPr lang="en-US" b="0" dirty="0"/>
              <a:t> McGarvey, J. W. (1872). </a:t>
            </a:r>
            <a:r>
              <a:rPr lang="en-US" b="0" i="1" u="sng" dirty="0">
                <a:hlinkClick r:id="rId2"/>
              </a:rPr>
              <a:t>A commentary on Acts of Apostles</a:t>
            </a:r>
            <a:r>
              <a:rPr lang="en-US" b="0" dirty="0">
                <a:hlinkClick r:id="rId2"/>
              </a:rPr>
              <a:t> (pp. 29–30).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53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955138-759D-477C-AF23-AA1534DC93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396" y="731521"/>
            <a:ext cx="10635916" cy="5390146"/>
          </a:xfrm>
          <a:prstGeom prst="rect">
            <a:avLst/>
          </a:prstGeom>
        </p:spPr>
      </p:pic>
    </p:spTree>
    <p:extLst>
      <p:ext uri="{BB962C8B-B14F-4D97-AF65-F5344CB8AC3E}">
        <p14:creationId xmlns:p14="http://schemas.microsoft.com/office/powerpoint/2010/main" val="251003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Peter’s Sermon</a:t>
            </a:r>
          </a:p>
        </p:txBody>
      </p:sp>
      <p:sp>
        <p:nvSpPr>
          <p:cNvPr id="3" name="Text Placeholder 2"/>
          <p:cNvSpPr>
            <a:spLocks noGrp="1"/>
          </p:cNvSpPr>
          <p:nvPr>
            <p:ph type="body" sz="quarter" idx="10"/>
          </p:nvPr>
        </p:nvSpPr>
        <p:spPr/>
        <p:txBody>
          <a:bodyPr>
            <a:normAutofit/>
          </a:bodyPr>
          <a:lstStyle/>
          <a:p>
            <a:pPr marL="990575" indent="-990575">
              <a:buFont typeface="+mj-lt"/>
              <a:buAutoNum type="arabicPeriod"/>
            </a:pPr>
            <a:r>
              <a:rPr lang="en-US" sz="3733" dirty="0"/>
              <a:t>Witness of the Holy Spirit </a:t>
            </a:r>
            <a:r>
              <a:rPr lang="mr-IN" sz="3733" dirty="0"/>
              <a:t>–</a:t>
            </a:r>
            <a:r>
              <a:rPr lang="en-US" sz="3733" dirty="0"/>
              <a:t> 2:13-21</a:t>
            </a:r>
          </a:p>
          <a:p>
            <a:pPr marL="990575" indent="-990575">
              <a:buFont typeface="+mj-lt"/>
              <a:buAutoNum type="arabicPeriod"/>
            </a:pPr>
            <a:r>
              <a:rPr lang="en-US" sz="5333" b="1" dirty="0"/>
              <a:t>Witness of the Gospel </a:t>
            </a:r>
            <a:br>
              <a:rPr lang="en-US" sz="5333" b="1" dirty="0"/>
            </a:br>
            <a:r>
              <a:rPr lang="mr-IN" sz="5333" b="1" dirty="0"/>
              <a:t>–</a:t>
            </a:r>
            <a:r>
              <a:rPr lang="en-US" sz="5333" b="1" dirty="0"/>
              <a:t> Acts 2:22-40</a:t>
            </a:r>
          </a:p>
        </p:txBody>
      </p:sp>
    </p:spTree>
    <p:extLst>
      <p:ext uri="{BB962C8B-B14F-4D97-AF65-F5344CB8AC3E}">
        <p14:creationId xmlns:p14="http://schemas.microsoft.com/office/powerpoint/2010/main" val="128438263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 of Israel, listen to these words: Jesus the Nazarene, a man attested to you by God with miracles and wonders and signs which God performed through Him in your midst, just as you yourselves know,</a:t>
            </a:r>
          </a:p>
        </p:txBody>
      </p:sp>
      <p:sp>
        <p:nvSpPr>
          <p:cNvPr id="3" name="Text Placeholder 2"/>
          <p:cNvSpPr>
            <a:spLocks noGrp="1"/>
          </p:cNvSpPr>
          <p:nvPr>
            <p:ph type="body" sz="quarter" idx="11"/>
          </p:nvPr>
        </p:nvSpPr>
        <p:spPr/>
        <p:txBody>
          <a:bodyPr/>
          <a:lstStyle/>
          <a:p>
            <a:r>
              <a:rPr lang="en-US" dirty="0"/>
              <a:t> - Acts 2:22</a:t>
            </a:r>
          </a:p>
        </p:txBody>
      </p:sp>
    </p:spTree>
    <p:extLst>
      <p:ext uri="{BB962C8B-B14F-4D97-AF65-F5344CB8AC3E}">
        <p14:creationId xmlns:p14="http://schemas.microsoft.com/office/powerpoint/2010/main" val="14150420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23 </a:t>
            </a:r>
            <a:r>
              <a:rPr lang="en-US" dirty="0"/>
              <a:t>this Man, delivered over by the predetermined plan and foreknowledge of God, you nailed to a cross by the hands of godless men and put Him to death. </a:t>
            </a:r>
            <a:r>
              <a:rPr lang="en-US" baseline="30000" dirty="0"/>
              <a:t>24</a:t>
            </a:r>
            <a:r>
              <a:rPr lang="en-US" dirty="0"/>
              <a:t> But God raised Him up again, putting an end to the agony of death, since it was impossible for Him to be held in its power.</a:t>
            </a:r>
          </a:p>
        </p:txBody>
      </p:sp>
      <p:sp>
        <p:nvSpPr>
          <p:cNvPr id="3" name="Text Placeholder 2"/>
          <p:cNvSpPr>
            <a:spLocks noGrp="1"/>
          </p:cNvSpPr>
          <p:nvPr>
            <p:ph type="body" sz="quarter" idx="11"/>
          </p:nvPr>
        </p:nvSpPr>
        <p:spPr/>
        <p:txBody>
          <a:bodyPr/>
          <a:lstStyle/>
          <a:p>
            <a:r>
              <a:rPr lang="en-US" dirty="0"/>
              <a:t> - Acts 2:23-24</a:t>
            </a:r>
          </a:p>
        </p:txBody>
      </p:sp>
    </p:spTree>
    <p:extLst>
      <p:ext uri="{BB962C8B-B14F-4D97-AF65-F5344CB8AC3E}">
        <p14:creationId xmlns:p14="http://schemas.microsoft.com/office/powerpoint/2010/main" val="153715725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“Brethren, I may confidently say to you regarding the patriarch David that he both died and was buried, and his tomb is with us to this day.</a:t>
            </a:r>
          </a:p>
        </p:txBody>
      </p:sp>
      <p:sp>
        <p:nvSpPr>
          <p:cNvPr id="3" name="Text Placeholder 2"/>
          <p:cNvSpPr>
            <a:spLocks noGrp="1"/>
          </p:cNvSpPr>
          <p:nvPr>
            <p:ph type="body" sz="quarter" idx="11"/>
          </p:nvPr>
        </p:nvSpPr>
        <p:spPr/>
        <p:txBody>
          <a:bodyPr/>
          <a:lstStyle/>
          <a:p>
            <a:r>
              <a:rPr lang="en-US" dirty="0"/>
              <a:t> - Acts 2:29</a:t>
            </a:r>
          </a:p>
        </p:txBody>
      </p:sp>
    </p:spTree>
    <p:extLst>
      <p:ext uri="{BB962C8B-B14F-4D97-AF65-F5344CB8AC3E}">
        <p14:creationId xmlns:p14="http://schemas.microsoft.com/office/powerpoint/2010/main" val="88716033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30</a:t>
            </a:r>
            <a:r>
              <a:rPr lang="en-US" dirty="0"/>
              <a:t> And so, because he was a prophet and knew that God had sworn to him with an oath to seat one of his descendants on his throne, </a:t>
            </a:r>
            <a:r>
              <a:rPr lang="en-US" baseline="30000" dirty="0"/>
              <a:t>31</a:t>
            </a:r>
            <a:r>
              <a:rPr lang="en-US" dirty="0"/>
              <a:t> he looked ahead and spoke of the resurrection of the Christ, that He was neither abandoned to Hades, nor did His flesh suffer decay.</a:t>
            </a:r>
          </a:p>
        </p:txBody>
      </p:sp>
      <p:sp>
        <p:nvSpPr>
          <p:cNvPr id="3" name="Text Placeholder 2"/>
          <p:cNvSpPr>
            <a:spLocks noGrp="1"/>
          </p:cNvSpPr>
          <p:nvPr>
            <p:ph type="body" sz="quarter" idx="11"/>
          </p:nvPr>
        </p:nvSpPr>
        <p:spPr/>
        <p:txBody>
          <a:bodyPr/>
          <a:lstStyle/>
          <a:p>
            <a:r>
              <a:rPr lang="en-US" dirty="0"/>
              <a:t> - Acts 2:30-31</a:t>
            </a:r>
          </a:p>
        </p:txBody>
      </p:sp>
    </p:spTree>
    <p:extLst>
      <p:ext uri="{BB962C8B-B14F-4D97-AF65-F5344CB8AC3E}">
        <p14:creationId xmlns:p14="http://schemas.microsoft.com/office/powerpoint/2010/main" val="175148547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32</a:t>
            </a:r>
            <a:r>
              <a:rPr lang="en-US" dirty="0"/>
              <a:t> This Jesus God raised up again, to which we are all witnesses. </a:t>
            </a:r>
            <a:r>
              <a:rPr lang="en-US" baseline="30000" dirty="0"/>
              <a:t>33</a:t>
            </a:r>
            <a:r>
              <a:rPr lang="en-US" dirty="0"/>
              <a:t> Therefore having been exalted to the right hand of God, and having received from the Father the promise of the Holy Spirit, He has poured forth this which you both see and hear. </a:t>
            </a:r>
            <a:br>
              <a:rPr lang="en-US" dirty="0"/>
            </a:br>
            <a:r>
              <a:rPr lang="en-US" baseline="30000" dirty="0"/>
              <a:t>34</a:t>
            </a:r>
            <a:r>
              <a:rPr lang="en-US" dirty="0"/>
              <a:t> For it was not David who ascended into heaven, but he himself says: ‘The Lord said to my Lord, “Sit at My right hand,</a:t>
            </a:r>
          </a:p>
        </p:txBody>
      </p:sp>
      <p:sp>
        <p:nvSpPr>
          <p:cNvPr id="3" name="Text Placeholder 2"/>
          <p:cNvSpPr>
            <a:spLocks noGrp="1"/>
          </p:cNvSpPr>
          <p:nvPr>
            <p:ph type="body" sz="quarter" idx="11"/>
          </p:nvPr>
        </p:nvSpPr>
        <p:spPr/>
        <p:txBody>
          <a:bodyPr/>
          <a:lstStyle/>
          <a:p>
            <a:r>
              <a:rPr lang="en-US" dirty="0"/>
              <a:t> - Acts 2:32-34</a:t>
            </a:r>
          </a:p>
        </p:txBody>
      </p:sp>
    </p:spTree>
    <p:extLst>
      <p:ext uri="{BB962C8B-B14F-4D97-AF65-F5344CB8AC3E}">
        <p14:creationId xmlns:p14="http://schemas.microsoft.com/office/powerpoint/2010/main" val="766995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AB9877-D261-49F3-A0B2-A231EB093BC4}"/>
              </a:ext>
            </a:extLst>
          </p:cNvPr>
          <p:cNvSpPr>
            <a:spLocks noGrp="1"/>
          </p:cNvSpPr>
          <p:nvPr>
            <p:ph type="sldNum" sz="quarter" idx="12"/>
          </p:nvPr>
        </p:nvSpPr>
        <p:spPr/>
        <p:txBody>
          <a:bodyPr/>
          <a:lstStyle/>
          <a:p>
            <a:pPr eaLnBrk="0" fontAlgn="base" hangingPunct="0">
              <a:spcAft>
                <a:spcPct val="0"/>
              </a:spcAft>
            </a:pPr>
            <a:fld id="{34896AA4-E861-4F06-9867-E130186E7066}" type="slidenum">
              <a:rPr lang="en-US" altLang="en-US">
                <a:solidFill>
                  <a:srgbClr val="660066"/>
                </a:solidFill>
                <a:latin typeface="Impact"/>
              </a:rPr>
              <a:pPr eaLnBrk="0" fontAlgn="base" hangingPunct="0">
                <a:spcAft>
                  <a:spcPct val="0"/>
                </a:spcAft>
              </a:pPr>
              <a:t>25</a:t>
            </a:fld>
            <a:endParaRPr lang="en-US" altLang="en-US">
              <a:solidFill>
                <a:srgbClr val="660066"/>
              </a:solidFill>
              <a:latin typeface="Impact"/>
            </a:endParaRPr>
          </a:p>
        </p:txBody>
      </p:sp>
      <p:pic>
        <p:nvPicPr>
          <p:cNvPr id="104450" name="Picture 2">
            <a:extLst>
              <a:ext uri="{FF2B5EF4-FFF2-40B4-BE49-F238E27FC236}">
                <a16:creationId xmlns:a16="http://schemas.microsoft.com/office/drawing/2014/main" id="{498868F1-18B8-4CB6-B4C7-C367BC60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35</a:t>
            </a:r>
            <a:r>
              <a:rPr lang="en-US" dirty="0"/>
              <a:t> “Until I make Your enemies a footstool for Your feet.”’ </a:t>
            </a:r>
            <a:br>
              <a:rPr lang="en-US" dirty="0"/>
            </a:br>
            <a:r>
              <a:rPr lang="en-US" baseline="30000" dirty="0"/>
              <a:t>36</a:t>
            </a:r>
            <a:r>
              <a:rPr lang="en-US" dirty="0"/>
              <a:t> Therefore let all the house of Israel know for certain that God has made Him both Lord and Christ—this Jesus whom you crucified.”</a:t>
            </a:r>
          </a:p>
        </p:txBody>
      </p:sp>
      <p:sp>
        <p:nvSpPr>
          <p:cNvPr id="3" name="Text Placeholder 2"/>
          <p:cNvSpPr>
            <a:spLocks noGrp="1"/>
          </p:cNvSpPr>
          <p:nvPr>
            <p:ph type="body" sz="quarter" idx="11"/>
          </p:nvPr>
        </p:nvSpPr>
        <p:spPr/>
        <p:txBody>
          <a:bodyPr/>
          <a:lstStyle/>
          <a:p>
            <a:r>
              <a:rPr lang="en-US" dirty="0"/>
              <a:t> - Acts 2:35-36</a:t>
            </a:r>
          </a:p>
        </p:txBody>
      </p:sp>
    </p:spTree>
    <p:extLst>
      <p:ext uri="{BB962C8B-B14F-4D97-AF65-F5344CB8AC3E}">
        <p14:creationId xmlns:p14="http://schemas.microsoft.com/office/powerpoint/2010/main" val="1672296921"/>
      </p:ext>
    </p:extLst>
  </p:cSld>
  <p:clrMapOvr>
    <a:masterClrMapping/>
  </p:clrMapOvr>
</p:sld>
</file>

<file path=ppt/slides/slide2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2262158"/>
          </a:xfrm>
          <a:prstGeom prst="rect">
            <a:avLst/>
          </a:prstGeom>
          <a:solidFill>
            <a:schemeClr val="bg1"/>
          </a:solidFill>
          <a:ln w="38100">
            <a:solidFill>
              <a:schemeClr val="bg1"/>
            </a:solidFill>
          </a:ln>
        </p:spPr>
        <p:txBody>
          <a:bodyPr wrap="square" rtlCol="0">
            <a:spAutoFit/>
          </a:bodyPr>
          <a:lstStyle/>
          <a:p>
            <a:pPr algn="ctr" defTabSz="274320">
              <a:spcBef>
                <a:spcPts val="1800"/>
              </a:spcBef>
            </a:pPr>
            <a:r>
              <a:rPr lang="en-US" sz="2400" u="sng" dirty="0">
                <a:solidFill>
                  <a:srgbClr val="FF0000"/>
                </a:solidFill>
                <a:latin typeface="Times New Roman" panose="02020603050405020304" pitchFamily="18" charset="0"/>
                <a:cs typeface="Times New Roman" panose="02020603050405020304" pitchFamily="18" charset="0"/>
              </a:rPr>
              <a:t>INVITATION</a:t>
            </a:r>
          </a:p>
          <a:p>
            <a:pPr defTabSz="274320">
              <a:spcBef>
                <a:spcPts val="1800"/>
              </a:spcBef>
            </a:pPr>
            <a:r>
              <a:rPr lang="en-US" sz="2400" dirty="0">
                <a:latin typeface="Times New Roman" panose="02020603050405020304" pitchFamily="18" charset="0"/>
                <a:cs typeface="Times New Roman" panose="02020603050405020304" pitchFamily="18" charset="0"/>
              </a:rPr>
              <a:t>1. </a:t>
            </a:r>
            <a:r>
              <a:rPr lang="en-US" sz="2400" b="1" dirty="0">
                <a:latin typeface="Times New Roman" panose="02020603050405020304" pitchFamily="18" charset="0"/>
                <a:cs typeface="Times New Roman" panose="02020603050405020304" pitchFamily="18" charset="0"/>
              </a:rPr>
              <a:t>The Lord is calling: </a:t>
            </a:r>
            <a:r>
              <a:rPr lang="en-US" sz="2400" dirty="0" err="1">
                <a:solidFill>
                  <a:srgbClr val="FF0000"/>
                </a:solidFill>
                <a:latin typeface="Times New Roman" panose="02020603050405020304" pitchFamily="18" charset="0"/>
                <a:cs typeface="Times New Roman" panose="02020603050405020304" pitchFamily="18" charset="0"/>
              </a:rPr>
              <a:t>Jn</a:t>
            </a:r>
            <a:r>
              <a:rPr lang="en-US" sz="2400" dirty="0">
                <a:solidFill>
                  <a:srgbClr val="FF0000"/>
                </a:solidFill>
                <a:latin typeface="Times New Roman" panose="02020603050405020304" pitchFamily="18" charset="0"/>
                <a:cs typeface="Times New Roman" panose="02020603050405020304" pitchFamily="18" charset="0"/>
              </a:rPr>
              <a:t> 6:44-45</a:t>
            </a:r>
          </a:p>
          <a:p>
            <a:pPr defTabSz="274320">
              <a:spcBef>
                <a:spcPts val="1800"/>
              </a:spcBef>
            </a:pPr>
            <a:r>
              <a:rPr lang="en-US" sz="2400" dirty="0">
                <a:latin typeface="Times New Roman" panose="02020603050405020304" pitchFamily="18" charset="0"/>
                <a:cs typeface="Times New Roman" panose="02020603050405020304" pitchFamily="18" charset="0"/>
              </a:rPr>
              <a:t>2. </a:t>
            </a:r>
            <a:r>
              <a:rPr lang="en-US" sz="2400" b="1" dirty="0">
                <a:latin typeface="Times New Roman" panose="02020603050405020304" pitchFamily="18" charset="0"/>
                <a:cs typeface="Times New Roman" panose="02020603050405020304" pitchFamily="18" charset="0"/>
              </a:rPr>
              <a:t>What shall they be taught to draw them to Christ?</a:t>
            </a:r>
            <a:r>
              <a:rPr lang="en-US" sz="2400" dirty="0">
                <a:solidFill>
                  <a:srgbClr val="FF0000"/>
                </a:solidFill>
                <a:latin typeface="Times New Roman" panose="02020603050405020304" pitchFamily="18" charset="0"/>
                <a:cs typeface="Times New Roman" panose="02020603050405020304" pitchFamily="18" charset="0"/>
              </a:rPr>
              <a:t> 2Thess 2:14</a:t>
            </a:r>
          </a:p>
          <a:p>
            <a:pPr defTabSz="274320">
              <a:spcBef>
                <a:spcPts val="1800"/>
              </a:spcBef>
            </a:pPr>
            <a:r>
              <a:rPr lang="en-US" sz="2400" dirty="0">
                <a:latin typeface="Times New Roman" panose="02020603050405020304" pitchFamily="18" charset="0"/>
                <a:cs typeface="Times New Roman" panose="02020603050405020304" pitchFamily="18" charset="0"/>
              </a:rPr>
              <a:t>3. </a:t>
            </a:r>
            <a:r>
              <a:rPr lang="en-US" sz="2400" b="1" dirty="0">
                <a:latin typeface="Times New Roman" panose="02020603050405020304" pitchFamily="18" charset="0"/>
                <a:cs typeface="Times New Roman" panose="02020603050405020304" pitchFamily="18" charset="0"/>
              </a:rPr>
              <a:t>Will you come? </a:t>
            </a:r>
            <a:r>
              <a:rPr lang="en-US" sz="2400" dirty="0">
                <a:solidFill>
                  <a:srgbClr val="FF0000"/>
                </a:solidFill>
                <a:latin typeface="Times New Roman" panose="02020603050405020304" pitchFamily="18" charset="0"/>
                <a:cs typeface="Times New Roman" panose="02020603050405020304" pitchFamily="18" charset="0"/>
              </a:rPr>
              <a:t>Acts 2:37-41; 22:16</a:t>
            </a:r>
          </a:p>
        </p:txBody>
      </p:sp>
      <p:sp>
        <p:nvSpPr>
          <p:cNvPr id="3" name="TextBox 2"/>
          <p:cNvSpPr txBox="1"/>
          <p:nvPr/>
        </p:nvSpPr>
        <p:spPr>
          <a:xfrm>
            <a:off x="0" y="1005840"/>
            <a:ext cx="12192000" cy="1938992"/>
          </a:xfrm>
          <a:prstGeom prst="rect">
            <a:avLst/>
          </a:prstGeom>
          <a:solidFill>
            <a:srgbClr val="FFFF00"/>
          </a:solidFill>
          <a:ln w="38100">
            <a:solidFill>
              <a:schemeClr val="tx1"/>
            </a:solidFill>
          </a:ln>
        </p:spPr>
        <p:txBody>
          <a:bodyPr wrap="square" rtlCol="0">
            <a:spAutoFit/>
          </a:bodyPr>
          <a:lstStyle/>
          <a:p>
            <a:pPr defTabSz="274320">
              <a:spcBef>
                <a:spcPts val="1800"/>
              </a:spcBef>
            </a:pPr>
            <a:r>
              <a:rPr lang="en-US" sz="2400" b="1" dirty="0"/>
              <a:t>John 6:44-45 (NASB) </a:t>
            </a:r>
            <a:br>
              <a:rPr lang="en-US" sz="2400" dirty="0"/>
            </a:br>
            <a:r>
              <a:rPr lang="en-US" sz="2400" baseline="30000" dirty="0"/>
              <a:t>44 </a:t>
            </a:r>
            <a:r>
              <a:rPr lang="en-US" sz="2400" dirty="0"/>
              <a:t> "</a:t>
            </a:r>
            <a:r>
              <a:rPr lang="en-US" sz="2400" dirty="0">
                <a:solidFill>
                  <a:srgbClr val="FF0000"/>
                </a:solidFill>
              </a:rPr>
              <a:t>No one can come to Me unless the Father who sent Me draws him</a:t>
            </a:r>
            <a:r>
              <a:rPr lang="en-US" sz="2400" dirty="0"/>
              <a:t>; and I will raise him up on 	the last day. </a:t>
            </a:r>
            <a:br>
              <a:rPr lang="en-US" sz="2400" dirty="0"/>
            </a:br>
            <a:r>
              <a:rPr lang="en-US" sz="2400" baseline="30000" dirty="0"/>
              <a:t>45 </a:t>
            </a:r>
            <a:r>
              <a:rPr lang="en-US" sz="2400" dirty="0"/>
              <a:t> </a:t>
            </a:r>
            <a:r>
              <a:rPr lang="en-US" sz="2400" dirty="0">
                <a:solidFill>
                  <a:srgbClr val="FF0000"/>
                </a:solidFill>
              </a:rPr>
              <a:t>"It is written in the prophets, '</a:t>
            </a:r>
            <a:r>
              <a:rPr lang="en-US" sz="2400" cap="small" dirty="0">
                <a:solidFill>
                  <a:srgbClr val="FF0000"/>
                </a:solidFill>
              </a:rPr>
              <a:t>AND THEY SHALL ALL BE</a:t>
            </a:r>
            <a:r>
              <a:rPr lang="en-US" sz="2400" dirty="0">
                <a:solidFill>
                  <a:srgbClr val="FF0000"/>
                </a:solidFill>
              </a:rPr>
              <a:t> </a:t>
            </a:r>
            <a:r>
              <a:rPr lang="en-US" sz="2400" cap="small" dirty="0">
                <a:solidFill>
                  <a:srgbClr val="FF0000"/>
                </a:solidFill>
              </a:rPr>
              <a:t>TAUGHT OF</a:t>
            </a:r>
            <a:r>
              <a:rPr lang="en-US" sz="2400" dirty="0">
                <a:solidFill>
                  <a:srgbClr val="FF0000"/>
                </a:solidFill>
              </a:rPr>
              <a:t> </a:t>
            </a:r>
            <a:r>
              <a:rPr lang="en-US" sz="2400" cap="small" dirty="0">
                <a:solidFill>
                  <a:srgbClr val="FF0000"/>
                </a:solidFill>
              </a:rPr>
              <a:t>GOD</a:t>
            </a:r>
            <a:r>
              <a:rPr lang="en-US" sz="2400" dirty="0">
                <a:solidFill>
                  <a:srgbClr val="FF0000"/>
                </a:solidFill>
              </a:rPr>
              <a:t>.' Everyone who has 	heard and learned from the Father, comes to Me. </a:t>
            </a:r>
            <a:endParaRPr lang="en-US" sz="2400" b="1" dirty="0">
              <a:solidFill>
                <a:srgbClr val="FF0000"/>
              </a:solidFill>
            </a:endParaRPr>
          </a:p>
        </p:txBody>
      </p:sp>
      <p:sp>
        <p:nvSpPr>
          <p:cNvPr id="4" name="TextBox 3"/>
          <p:cNvSpPr txBox="1"/>
          <p:nvPr/>
        </p:nvSpPr>
        <p:spPr>
          <a:xfrm>
            <a:off x="0" y="1605280"/>
            <a:ext cx="12192000" cy="1200329"/>
          </a:xfrm>
          <a:prstGeom prst="rect">
            <a:avLst/>
          </a:prstGeom>
          <a:solidFill>
            <a:srgbClr val="FFFF00"/>
          </a:solidFill>
          <a:ln w="38100">
            <a:solidFill>
              <a:schemeClr val="tx1"/>
            </a:solidFill>
          </a:ln>
        </p:spPr>
        <p:txBody>
          <a:bodyPr wrap="square" rtlCol="0">
            <a:spAutoFit/>
          </a:bodyPr>
          <a:lstStyle/>
          <a:p>
            <a:pPr defTabSz="274320">
              <a:spcBef>
                <a:spcPts val="1800"/>
              </a:spcBef>
            </a:pPr>
            <a:r>
              <a:rPr lang="en-US" sz="2400" b="1" dirty="0"/>
              <a:t>2 Thessalonians 2:14 (NASB) </a:t>
            </a:r>
            <a:br>
              <a:rPr lang="en-US" sz="2400" dirty="0"/>
            </a:br>
            <a:r>
              <a:rPr lang="en-US" sz="2400" baseline="30000" dirty="0"/>
              <a:t>14 </a:t>
            </a:r>
            <a:r>
              <a:rPr lang="en-US" sz="2400" dirty="0"/>
              <a:t> It was for this </a:t>
            </a:r>
            <a:r>
              <a:rPr lang="en-US" sz="2400" dirty="0">
                <a:solidFill>
                  <a:srgbClr val="FF0000"/>
                </a:solidFill>
              </a:rPr>
              <a:t>He called you through our gospel</a:t>
            </a:r>
            <a:r>
              <a:rPr lang="en-US" sz="2400" dirty="0"/>
              <a:t>, that you may gain the glory of our Lord Jesus 	Christ. </a:t>
            </a:r>
            <a:endParaRPr lang="en-US" sz="2400" b="1" dirty="0"/>
          </a:p>
        </p:txBody>
      </p:sp>
      <p:sp>
        <p:nvSpPr>
          <p:cNvPr id="5" name="TextBox 4"/>
          <p:cNvSpPr txBox="1"/>
          <p:nvPr/>
        </p:nvSpPr>
        <p:spPr>
          <a:xfrm>
            <a:off x="0" y="2296160"/>
            <a:ext cx="12192000" cy="4154984"/>
          </a:xfrm>
          <a:prstGeom prst="rect">
            <a:avLst/>
          </a:prstGeom>
          <a:solidFill>
            <a:srgbClr val="FFFF00"/>
          </a:solidFill>
          <a:ln w="38100">
            <a:solidFill>
              <a:schemeClr val="tx1"/>
            </a:solidFill>
          </a:ln>
        </p:spPr>
        <p:txBody>
          <a:bodyPr wrap="square" rtlCol="0">
            <a:spAutoFit/>
          </a:bodyPr>
          <a:lstStyle/>
          <a:p>
            <a:pPr defTabSz="274320">
              <a:spcBef>
                <a:spcPts val="1800"/>
              </a:spcBef>
            </a:pPr>
            <a:r>
              <a:rPr lang="en-US" sz="2400" b="1" dirty="0"/>
              <a:t>Acts 2:37-41 (NASB) </a:t>
            </a:r>
            <a:br>
              <a:rPr lang="en-US" sz="2400" dirty="0"/>
            </a:br>
            <a:r>
              <a:rPr lang="en-US" sz="2400" baseline="30000" dirty="0"/>
              <a:t>37 </a:t>
            </a:r>
            <a:r>
              <a:rPr lang="en-US" sz="2400" dirty="0"/>
              <a:t> Now when they heard </a:t>
            </a:r>
            <a:r>
              <a:rPr lang="en-US" sz="2400" i="1" dirty="0"/>
              <a:t>this,</a:t>
            </a:r>
            <a:r>
              <a:rPr lang="en-US" sz="2400" dirty="0"/>
              <a:t> they were pierced to the heart, and said to Peter and the rest of 	the apostles, "Brethren, what shall we do?" </a:t>
            </a:r>
            <a:br>
              <a:rPr lang="en-US" sz="2400" dirty="0"/>
            </a:br>
            <a:r>
              <a:rPr lang="en-US" sz="2400" baseline="30000" dirty="0"/>
              <a:t>38 </a:t>
            </a:r>
            <a:r>
              <a:rPr lang="en-US" sz="2400" dirty="0"/>
              <a:t> Peter </a:t>
            </a:r>
            <a:r>
              <a:rPr lang="en-US" sz="2400" i="1" dirty="0"/>
              <a:t>said</a:t>
            </a:r>
            <a:r>
              <a:rPr lang="en-US" sz="2400" dirty="0"/>
              <a:t> to them, "Repent, and each of you be baptized in the name of Jesus Christ for the 	forgiveness of your sins; and you will receive the gift of the Holy Spirit. </a:t>
            </a:r>
            <a:br>
              <a:rPr lang="en-US" sz="2400" dirty="0"/>
            </a:br>
            <a:r>
              <a:rPr lang="en-US" sz="2400" baseline="30000" dirty="0"/>
              <a:t>39 </a:t>
            </a:r>
            <a:r>
              <a:rPr lang="en-US" sz="2400" dirty="0"/>
              <a:t> "For the promise is for you and your children and for all who are far off, as many as the Lord 	our God will call to Himself." </a:t>
            </a:r>
            <a:br>
              <a:rPr lang="en-US" sz="2400" dirty="0"/>
            </a:br>
            <a:r>
              <a:rPr lang="en-US" sz="2400" baseline="30000" dirty="0"/>
              <a:t>40 </a:t>
            </a:r>
            <a:r>
              <a:rPr lang="en-US" sz="2400" dirty="0"/>
              <a:t> And with many other words he solemnly testified and kept on exhorting them, saying, "Be 	saved from this perverse generation!" </a:t>
            </a:r>
            <a:br>
              <a:rPr lang="en-US" sz="2400" dirty="0"/>
            </a:br>
            <a:r>
              <a:rPr lang="en-US" sz="2400" baseline="30000" dirty="0"/>
              <a:t>41 </a:t>
            </a:r>
            <a:r>
              <a:rPr lang="en-US" sz="2400" dirty="0"/>
              <a:t> So then, those who had received his word were baptized; and that day there were added 	about three thousand souls. </a:t>
            </a:r>
          </a:p>
        </p:txBody>
      </p:sp>
      <p:sp>
        <p:nvSpPr>
          <p:cNvPr id="6" name="TextBox 5"/>
          <p:cNvSpPr txBox="1"/>
          <p:nvPr/>
        </p:nvSpPr>
        <p:spPr>
          <a:xfrm>
            <a:off x="0" y="2262158"/>
            <a:ext cx="12192000" cy="1200329"/>
          </a:xfrm>
          <a:prstGeom prst="rect">
            <a:avLst/>
          </a:prstGeom>
          <a:solidFill>
            <a:srgbClr val="FFFF00"/>
          </a:solidFill>
          <a:ln w="38100">
            <a:solidFill>
              <a:schemeClr val="tx1"/>
            </a:solidFill>
          </a:ln>
        </p:spPr>
        <p:txBody>
          <a:bodyPr wrap="square" rtlCol="0">
            <a:spAutoFit/>
          </a:bodyPr>
          <a:lstStyle/>
          <a:p>
            <a:pPr defTabSz="274320">
              <a:spcBef>
                <a:spcPts val="1800"/>
              </a:spcBef>
            </a:pPr>
            <a:r>
              <a:rPr lang="en-US" sz="2400" b="1" dirty="0"/>
              <a:t>Acts 22:16 (NASB) </a:t>
            </a:r>
            <a:br>
              <a:rPr lang="en-US" sz="2400" dirty="0"/>
            </a:br>
            <a:r>
              <a:rPr lang="en-US" sz="2400" baseline="30000" dirty="0"/>
              <a:t>16 </a:t>
            </a:r>
            <a:r>
              <a:rPr lang="en-US" sz="2400" dirty="0"/>
              <a:t> 'Now why do you delay? Get up and be baptized, and wash away your sins, calling on His 	name.' </a:t>
            </a:r>
          </a:p>
        </p:txBody>
      </p:sp>
    </p:spTree>
    <p:extLst>
      <p:ext uri="{BB962C8B-B14F-4D97-AF65-F5344CB8AC3E}">
        <p14:creationId xmlns:p14="http://schemas.microsoft.com/office/powerpoint/2010/main" val="32877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98897" y="572798"/>
            <a:ext cx="10703291" cy="4906719"/>
          </a:xfrm>
        </p:spPr>
        <p:txBody>
          <a:bodyPr>
            <a:normAutofit lnSpcReduction="10000"/>
          </a:bodyPr>
          <a:lstStyle/>
          <a:p>
            <a:r>
              <a:rPr lang="en-US" baseline="30000" dirty="0"/>
              <a:t>37</a:t>
            </a:r>
            <a:r>
              <a:rPr lang="en-US" dirty="0"/>
              <a:t> Now when they heard this, they were pierced to the heart, and said to Peter and the rest of the apostles, </a:t>
            </a:r>
            <a:r>
              <a:rPr lang="en-US" dirty="0">
                <a:solidFill>
                  <a:srgbClr val="FF0000"/>
                </a:solidFill>
              </a:rPr>
              <a:t>“Brethren, what shall we do?”</a:t>
            </a:r>
            <a:r>
              <a:rPr lang="en-US" dirty="0"/>
              <a:t> </a:t>
            </a:r>
            <a:r>
              <a:rPr lang="en-US" baseline="30000" dirty="0"/>
              <a:t>38</a:t>
            </a:r>
            <a:r>
              <a:rPr lang="en-US" dirty="0"/>
              <a:t> Peter said to them, “Repent, and each of you be baptized in  the name of Jesus Christ for the forgiveness of your sins; and you will receive the gift of the Holy Spirit.</a:t>
            </a:r>
          </a:p>
        </p:txBody>
      </p:sp>
      <p:sp>
        <p:nvSpPr>
          <p:cNvPr id="3" name="Text Placeholder 2"/>
          <p:cNvSpPr>
            <a:spLocks noGrp="1"/>
          </p:cNvSpPr>
          <p:nvPr>
            <p:ph type="body" sz="quarter" idx="11"/>
          </p:nvPr>
        </p:nvSpPr>
        <p:spPr/>
        <p:txBody>
          <a:bodyPr/>
          <a:lstStyle/>
          <a:p>
            <a:r>
              <a:rPr lang="en-US" dirty="0"/>
              <a:t> - Acts 2:37-38</a:t>
            </a:r>
          </a:p>
        </p:txBody>
      </p:sp>
    </p:spTree>
    <p:extLst>
      <p:ext uri="{BB962C8B-B14F-4D97-AF65-F5344CB8AC3E}">
        <p14:creationId xmlns:p14="http://schemas.microsoft.com/office/powerpoint/2010/main" val="112403311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AC56-8DAA-4210-8D8D-F3B5A85B6F1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3D44B9-D528-4B58-ABEE-4BA37A7A88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118280837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7C1B65-6278-4C02-8E5A-2CEFE2D64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339640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5100" dirty="0">
                <a:solidFill>
                  <a:schemeClr val="accent6">
                    <a:lumMod val="75000"/>
                  </a:schemeClr>
                </a:solidFill>
                <a:effectLst>
                  <a:outerShdw blurRad="38100" dist="38100" dir="2700000" algn="tl">
                    <a:srgbClr val="000000">
                      <a:alpha val="43137"/>
                    </a:srgbClr>
                  </a:outerShdw>
                </a:effectLst>
              </a:rPr>
              <a:t>VERSE 37 </a:t>
            </a:r>
          </a:p>
          <a:p>
            <a:r>
              <a:rPr lang="en-US" dirty="0"/>
              <a:t>Let it be observed, however, that what they had heard concerning Christ, they had heard not as the words of the mere man Peter; for, previous to introducing the name of Jesus, he had clearly demonstrated the </a:t>
            </a:r>
            <a:r>
              <a:rPr lang="en-US" i="1" dirty="0"/>
              <a:t>inspiration of himself and the other apostles. This being established beyond the possibility of rational doubt, from the moment that he began to speak of Jesus they were listening to him as an inspired man. But the Jews had long since learned to ascribe to the words of inspired men all the authority of the Spirit who spoke through them; hence this audience realized that all the power to convince and to move, that the authority of God himself could impart to words, belonged to the words of Peter. If they could believe God, they must believe  the oracles of God which find utterance through Peter’s lips. They do believe, and they believe because the words they hear are recognized as the words of God. Faith, then, comes by hearing the word of God; and he who hears the admitted word of God, must believe, or deny that God speaks the truth. This is true, whether the word is heard from the lips of the inspired men who originally gave it utterance, or is received through other authentic channels. The power by which the word of God produces faith is all derived from the fact that it is the word of God.</a:t>
            </a:r>
            <a:endParaRPr lang="en-US" dirty="0"/>
          </a:p>
          <a:p>
            <a:endParaRPr lang="en-US" b="0" dirty="0"/>
          </a:p>
          <a:p>
            <a:r>
              <a:rPr lang="en-US" b="0" dirty="0"/>
              <a:t> </a:t>
            </a:r>
            <a:r>
              <a:rPr lang="en-US" sz="2600" b="0" dirty="0"/>
              <a:t>McGarvey, J. W. (1872). </a:t>
            </a:r>
            <a:r>
              <a:rPr lang="en-US" sz="2600" b="0" i="1" u="sng" dirty="0">
                <a:hlinkClick r:id="rId2"/>
              </a:rPr>
              <a:t>A commentary on Acts of Apostles</a:t>
            </a:r>
            <a:r>
              <a:rPr lang="en-US" sz="2600" b="0" dirty="0">
                <a:hlinkClick r:id="rId2"/>
              </a:rPr>
              <a:t> (p. 38).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0472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7131F5-33DC-4FF3-BD07-7B96ECF78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087556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5100" dirty="0">
                <a:solidFill>
                  <a:schemeClr val="accent6">
                    <a:lumMod val="75000"/>
                  </a:schemeClr>
                </a:solidFill>
                <a:effectLst>
                  <a:outerShdw blurRad="38100" dist="38100" dir="2700000" algn="tl">
                    <a:srgbClr val="000000">
                      <a:alpha val="43137"/>
                    </a:srgbClr>
                  </a:outerShdw>
                </a:effectLst>
              </a:rPr>
              <a:t>VERSE 37 </a:t>
            </a:r>
          </a:p>
          <a:p>
            <a:r>
              <a:rPr lang="en-US" sz="3400" dirty="0"/>
              <a:t>No words, whether of men or of God, can effect moral changes in the feelings of the hearer, unless they are believed; nor can they when believed, unless they announce truths or facts calculated to produce such change. In the present instance, the facts announced placed the hearers in the awful attitude of the murderers of the Son of God, who was now not only alive again, but seated on the throne of God, with all power in his hands, both on earth and in heaven. The belief of these facts necessarily filled them then with the most intense realization of guilt, and the most fearful anticipation of punishment. The former of these emotions is expressed by the words of Luke, “They were </a:t>
            </a:r>
            <a:r>
              <a:rPr lang="en-US" sz="3400" i="1" dirty="0"/>
              <a:t>pierced to the heart;” the latter, in their own words, “Brethren, what shall we do?” They had just heard Peter, in the language of Joel, speak of a possible salvation; and the question, What shall we do? unquestionably means, What shall we do to be saved?</a:t>
            </a:r>
          </a:p>
          <a:p>
            <a:pPr lvl="1"/>
            <a:r>
              <a:rPr lang="en-US" sz="2000" b="0" dirty="0"/>
              <a:t>McGarvey, J. W. (1872). </a:t>
            </a:r>
            <a:r>
              <a:rPr lang="en-US" sz="2000" b="0" i="1" u="sng" dirty="0">
                <a:hlinkClick r:id="rId2"/>
              </a:rPr>
              <a:t>A commentary on Acts of Apostles</a:t>
            </a:r>
            <a:r>
              <a:rPr lang="en-US" sz="2000" b="0" dirty="0">
                <a:hlinkClick r:id="rId2"/>
              </a:rPr>
              <a:t> (pp. 38–39).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9436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6D913-9E88-4E99-83A3-DB9BB95632D2}"/>
              </a:ext>
            </a:extLst>
          </p:cNvPr>
          <p:cNvPicPr>
            <a:picLocks noChangeAspect="1"/>
          </p:cNvPicPr>
          <p:nvPr/>
        </p:nvPicPr>
        <p:blipFill>
          <a:blip r:embed="rId2"/>
          <a:stretch>
            <a:fillRect/>
          </a:stretch>
        </p:blipFill>
        <p:spPr>
          <a:xfrm>
            <a:off x="0" y="509512"/>
            <a:ext cx="12192000" cy="5838975"/>
          </a:xfrm>
          <a:prstGeom prst="rect">
            <a:avLst/>
          </a:prstGeom>
        </p:spPr>
      </p:pic>
    </p:spTree>
    <p:extLst>
      <p:ext uri="{BB962C8B-B14F-4D97-AF65-F5344CB8AC3E}">
        <p14:creationId xmlns:p14="http://schemas.microsoft.com/office/powerpoint/2010/main" val="179412256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800" dirty="0"/>
              <a:t>Peter said to them, “Repent, and each of you be baptized in the name of Jesus Christ for the forgiveness of your sins; and you will receive the gift of the Holy Spirit.</a:t>
            </a:r>
          </a:p>
        </p:txBody>
      </p:sp>
      <p:sp>
        <p:nvSpPr>
          <p:cNvPr id="3" name="Text Placeholder 2"/>
          <p:cNvSpPr>
            <a:spLocks noGrp="1"/>
          </p:cNvSpPr>
          <p:nvPr>
            <p:ph type="body" sz="quarter" idx="11"/>
          </p:nvPr>
        </p:nvSpPr>
        <p:spPr/>
        <p:txBody>
          <a:bodyPr/>
          <a:lstStyle/>
          <a:p>
            <a:r>
              <a:rPr lang="en-US" dirty="0"/>
              <a:t>- Acts 2:38</a:t>
            </a:r>
          </a:p>
        </p:txBody>
      </p:sp>
    </p:spTree>
    <p:extLst>
      <p:ext uri="{BB962C8B-B14F-4D97-AF65-F5344CB8AC3E}">
        <p14:creationId xmlns:p14="http://schemas.microsoft.com/office/powerpoint/2010/main" val="157635360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8AEA17-B8E5-46DA-83D0-D0B63671B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014"/>
            <a:ext cx="12192000" cy="5784783"/>
          </a:xfrm>
          <a:prstGeom prst="rect">
            <a:avLst/>
          </a:prstGeom>
        </p:spPr>
      </p:pic>
    </p:spTree>
    <p:extLst>
      <p:ext uri="{BB962C8B-B14F-4D97-AF65-F5344CB8AC3E}">
        <p14:creationId xmlns:p14="http://schemas.microsoft.com/office/powerpoint/2010/main" val="43177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C4FA8-B91F-451E-8825-1711DE978482}"/>
              </a:ext>
            </a:extLst>
          </p:cNvPr>
          <p:cNvSpPr>
            <a:spLocks noGrp="1"/>
          </p:cNvSpPr>
          <p:nvPr>
            <p:ph type="sldNum" sz="quarter" idx="12"/>
          </p:nvPr>
        </p:nvSpPr>
        <p:spPr/>
        <p:txBody>
          <a:bodyPr/>
          <a:lstStyle/>
          <a:p>
            <a:pPr eaLnBrk="0" fontAlgn="base" hangingPunct="0">
              <a:spcAft>
                <a:spcPct val="0"/>
              </a:spcAft>
            </a:pPr>
            <a:fld id="{5AB3B9CE-9C04-491C-ABC8-591998A70E2B}" type="slidenum">
              <a:rPr lang="en-US" altLang="en-US">
                <a:solidFill>
                  <a:srgbClr val="660066"/>
                </a:solidFill>
                <a:latin typeface="Impact"/>
              </a:rPr>
              <a:pPr eaLnBrk="0" fontAlgn="base" hangingPunct="0">
                <a:spcAft>
                  <a:spcPct val="0"/>
                </a:spcAft>
              </a:pPr>
              <a:t>26</a:t>
            </a:fld>
            <a:endParaRPr lang="en-US" altLang="en-US">
              <a:solidFill>
                <a:srgbClr val="660066"/>
              </a:solidFill>
              <a:latin typeface="Impact"/>
            </a:endParaRPr>
          </a:p>
        </p:txBody>
      </p:sp>
      <p:sp>
        <p:nvSpPr>
          <p:cNvPr id="35842" name="Text Box 2">
            <a:extLst>
              <a:ext uri="{FF2B5EF4-FFF2-40B4-BE49-F238E27FC236}">
                <a16:creationId xmlns:a16="http://schemas.microsoft.com/office/drawing/2014/main" id="{95E6F750-9F18-48DB-821D-2EDDA159E592}"/>
              </a:ext>
            </a:extLst>
          </p:cNvPr>
          <p:cNvSpPr txBox="1">
            <a:spLocks noChangeArrowheads="1"/>
          </p:cNvSpPr>
          <p:nvPr/>
        </p:nvSpPr>
        <p:spPr bwMode="auto">
          <a:xfrm>
            <a:off x="2743200" y="609600"/>
            <a:ext cx="7620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7.  </a:t>
            </a:r>
            <a:r>
              <a:rPr lang="en-US" altLang="en-US" sz="2400" b="1" dirty="0">
                <a:solidFill>
                  <a:srgbClr val="660066"/>
                </a:solidFill>
                <a:latin typeface="Times New Roman" panose="02020603050405020304" pitchFamily="18" charset="0"/>
              </a:rPr>
              <a:t>Paul’s Secondary Missionary Journey; Evangelizing Greece</a:t>
            </a:r>
            <a:r>
              <a:rPr lang="en-US" altLang="en-US" sz="2400" dirty="0">
                <a:solidFill>
                  <a:srgbClr val="660066"/>
                </a:solidFill>
                <a:latin typeface="Times New Roman" panose="02020603050405020304" pitchFamily="18" charset="0"/>
              </a:rPr>
              <a:t> (16.1-18.21) (contd.):</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 in </a:t>
            </a:r>
            <a:r>
              <a:rPr lang="en-US" altLang="en-US" sz="2400" b="1" dirty="0">
                <a:solidFill>
                  <a:srgbClr val="660066"/>
                </a:solidFill>
                <a:latin typeface="Times New Roman" panose="02020603050405020304" pitchFamily="18" charset="0"/>
              </a:rPr>
              <a:t>Philippi</a:t>
            </a:r>
            <a:r>
              <a:rPr lang="en-US" altLang="en-US" sz="2400" dirty="0">
                <a:solidFill>
                  <a:srgbClr val="660066"/>
                </a:solidFill>
                <a:latin typeface="Times New Roman" panose="02020603050405020304" pitchFamily="18" charset="0"/>
              </a:rPr>
              <a:t>, </a:t>
            </a:r>
            <a:r>
              <a:rPr lang="en-US" altLang="en-US" sz="2400" b="1" dirty="0">
                <a:solidFill>
                  <a:srgbClr val="660066"/>
                </a:solidFill>
                <a:latin typeface="Times New Roman" panose="02020603050405020304" pitchFamily="18" charset="0"/>
              </a:rPr>
              <a:t>Thessalonica</a:t>
            </a:r>
            <a:r>
              <a:rPr lang="en-US" altLang="en-US" sz="2400" dirty="0">
                <a:solidFill>
                  <a:srgbClr val="660066"/>
                </a:solidFill>
                <a:latin typeface="Times New Roman" panose="02020603050405020304" pitchFamily="18" charset="0"/>
              </a:rPr>
              <a:t>, </a:t>
            </a:r>
            <a:r>
              <a:rPr lang="en-US" altLang="en-US" sz="2400" b="1" dirty="0" err="1">
                <a:solidFill>
                  <a:srgbClr val="660066"/>
                </a:solidFill>
                <a:latin typeface="Times New Roman" panose="02020603050405020304" pitchFamily="18" charset="0"/>
              </a:rPr>
              <a:t>Beroea</a:t>
            </a:r>
            <a:r>
              <a:rPr lang="en-US" altLang="en-US" sz="2400" dirty="0">
                <a:solidFill>
                  <a:srgbClr val="660066"/>
                </a:solidFill>
                <a:latin typeface="Times New Roman" panose="02020603050405020304" pitchFamily="18" charset="0"/>
              </a:rPr>
              <a:t>, and </a:t>
            </a:r>
            <a:r>
              <a:rPr lang="en-US" altLang="en-US" sz="2400" b="1" dirty="0">
                <a:solidFill>
                  <a:srgbClr val="660066"/>
                </a:solidFill>
                <a:latin typeface="Times New Roman" panose="02020603050405020304" pitchFamily="18" charset="0"/>
              </a:rPr>
              <a:t>Athens</a:t>
            </a:r>
            <a:r>
              <a:rPr lang="en-US" altLang="en-US" sz="2400" dirty="0">
                <a:solidFill>
                  <a:srgbClr val="660066"/>
                </a:solidFill>
                <a:latin typeface="Times New Roman" panose="02020603050405020304" pitchFamily="18" charset="0"/>
              </a:rPr>
              <a:t>;</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 speaks at the </a:t>
            </a:r>
            <a:r>
              <a:rPr lang="en-US" altLang="en-US" sz="2400" b="1" dirty="0">
                <a:solidFill>
                  <a:srgbClr val="660066"/>
                </a:solidFill>
                <a:latin typeface="Times New Roman" panose="02020603050405020304" pitchFamily="18" charset="0"/>
              </a:rPr>
              <a:t>Areopagus</a:t>
            </a:r>
            <a:r>
              <a:rPr lang="en-US" altLang="en-US" sz="2400" dirty="0">
                <a:solidFill>
                  <a:srgbClr val="660066"/>
                </a:solidFill>
                <a:latin typeface="Times New Roman" panose="02020603050405020304" pitchFamily="18" charset="0"/>
              </a:rPr>
              <a:t> in Athens (17.19-31); </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 at </a:t>
            </a:r>
            <a:r>
              <a:rPr lang="en-US" altLang="en-US" sz="2400" b="1" dirty="0">
                <a:solidFill>
                  <a:srgbClr val="660066"/>
                </a:solidFill>
                <a:latin typeface="Times New Roman" panose="02020603050405020304" pitchFamily="18" charset="0"/>
              </a:rPr>
              <a:t>Corinth </a:t>
            </a:r>
            <a:r>
              <a:rPr lang="en-US" altLang="en-US" sz="2400" dirty="0">
                <a:solidFill>
                  <a:srgbClr val="660066"/>
                </a:solidFill>
                <a:latin typeface="Times New Roman" panose="02020603050405020304" pitchFamily="18" charset="0"/>
              </a:rPr>
              <a:t>(18.1-17);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3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3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3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3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A5182E-0174-4573-BB2E-08C5F6D722AF}"/>
              </a:ext>
            </a:extLst>
          </p:cNvPr>
          <p:cNvPicPr>
            <a:picLocks noChangeAspect="1"/>
          </p:cNvPicPr>
          <p:nvPr/>
        </p:nvPicPr>
        <p:blipFill>
          <a:blip r:embed="rId2"/>
          <a:stretch>
            <a:fillRect/>
          </a:stretch>
        </p:blipFill>
        <p:spPr>
          <a:xfrm>
            <a:off x="0" y="548640"/>
            <a:ext cx="12192000" cy="5765533"/>
          </a:xfrm>
          <a:prstGeom prst="rect">
            <a:avLst/>
          </a:prstGeom>
        </p:spPr>
      </p:pic>
    </p:spTree>
    <p:extLst>
      <p:ext uri="{BB962C8B-B14F-4D97-AF65-F5344CB8AC3E}">
        <p14:creationId xmlns:p14="http://schemas.microsoft.com/office/powerpoint/2010/main" val="237902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5BE3A-585A-4AB9-AFCA-444916438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266"/>
            <a:ext cx="12192000" cy="5726908"/>
          </a:xfrm>
          <a:prstGeom prst="rect">
            <a:avLst/>
          </a:prstGeom>
        </p:spPr>
      </p:pic>
    </p:spTree>
    <p:extLst>
      <p:ext uri="{BB962C8B-B14F-4D97-AF65-F5344CB8AC3E}">
        <p14:creationId xmlns:p14="http://schemas.microsoft.com/office/powerpoint/2010/main" val="298810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4500" dirty="0">
                <a:solidFill>
                  <a:schemeClr val="accent6">
                    <a:lumMod val="75000"/>
                  </a:schemeClr>
                </a:solidFill>
                <a:effectLst>
                  <a:outerShdw blurRad="38100" dist="38100" dir="2700000" algn="tl">
                    <a:srgbClr val="000000">
                      <a:alpha val="43137"/>
                    </a:srgbClr>
                  </a:outerShdw>
                </a:effectLst>
              </a:rPr>
              <a:t>VERSE 38 </a:t>
            </a:r>
          </a:p>
          <a:p>
            <a:r>
              <a:rPr lang="en-US" dirty="0"/>
              <a:t>The careful reader will have observed that in stating the conditions of remission of sins to       the multitude, Peter says nothing about the necessity of faith. This omission isn’t sufficiently accounted for by the fact that faith is implied in the command to repent and be immersed;      for the parties now addressed were listening to the terms for the first time, and might fail to perceive this implication. But the fact is, that they did already believe, and it was a result of their faith, that they were pierced to the heart, and made to cry out, What shall we do? This Peter perceived, and therefore it would have been but little less than mockery to command them to believe.</a:t>
            </a:r>
          </a:p>
          <a:p>
            <a:r>
              <a:rPr lang="en-US" dirty="0"/>
              <a:t>It will be observed, throughout the course of apostolic preaching, that they never commanded men to do what they had already done, but took them as they found them, and enjoined upon them only that which they yet lacked of complete obedience. In the case before us, Peter was not laying down a complete formula for the conditions of pardon; but was simply informing the parties before him what </a:t>
            </a:r>
            <a:r>
              <a:rPr lang="en-US" i="1" dirty="0"/>
              <a:t>they must do in order to the remission of their sins. Being believers already, they must add to their faith repentance and immersion.</a:t>
            </a:r>
          </a:p>
          <a:p>
            <a:endParaRPr lang="en-US" sz="1300" i="1" dirty="0"/>
          </a:p>
          <a:p>
            <a:endParaRPr lang="en-US" i="1" dirty="0"/>
          </a:p>
          <a:p>
            <a:pPr lvl="1"/>
            <a:r>
              <a:rPr lang="en-US" sz="2200" b="0" dirty="0"/>
              <a:t>McGarvey, J. W. (1872). </a:t>
            </a:r>
            <a:r>
              <a:rPr lang="en-US" sz="2200" b="0" i="1" u="sng" dirty="0">
                <a:hlinkClick r:id="rId2"/>
              </a:rPr>
              <a:t>A commentary on Acts of Apostles</a:t>
            </a:r>
            <a:r>
              <a:rPr lang="en-US" sz="2200" b="0" dirty="0">
                <a:hlinkClick r:id="rId2"/>
              </a:rPr>
              <a:t> (pp. 43–44).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9368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B87C7E-4CBE-4635-BC07-5AA3498F9ADD}"/>
              </a:ext>
            </a:extLst>
          </p:cNvPr>
          <p:cNvPicPr/>
          <p:nvPr/>
        </p:nvPicPr>
        <p:blipFill>
          <a:blip r:embed="rId2">
            <a:extLst>
              <a:ext uri="{28A0092B-C50C-407E-A947-70E740481C1C}">
                <a14:useLocalDpi xmlns:a14="http://schemas.microsoft.com/office/drawing/2010/main" val="0"/>
              </a:ext>
            </a:extLst>
          </a:blip>
          <a:stretch>
            <a:fillRect/>
          </a:stretch>
        </p:blipFill>
        <p:spPr>
          <a:xfrm>
            <a:off x="1105319" y="401933"/>
            <a:ext cx="9927771" cy="6049109"/>
          </a:xfrm>
          <a:prstGeom prst="rect">
            <a:avLst/>
          </a:prstGeom>
        </p:spPr>
      </p:pic>
    </p:spTree>
    <p:extLst>
      <p:ext uri="{BB962C8B-B14F-4D97-AF65-F5344CB8AC3E}">
        <p14:creationId xmlns:p14="http://schemas.microsoft.com/office/powerpoint/2010/main" val="360408273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39</a:t>
            </a:r>
            <a:r>
              <a:rPr lang="en-US" dirty="0"/>
              <a:t> For the promise is for you and your children and for all who are far off, as many as the Lord our God will call to Himself.” </a:t>
            </a:r>
            <a:r>
              <a:rPr lang="en-US" baseline="30000" dirty="0"/>
              <a:t>40</a:t>
            </a:r>
            <a:r>
              <a:rPr lang="en-US" dirty="0"/>
              <a:t> And with many other words he solemnly testified and kept on exhorting them, saying, “Be saved from this perverse generation!” </a:t>
            </a:r>
            <a:r>
              <a:rPr lang="en-US" baseline="30000" dirty="0"/>
              <a:t>41</a:t>
            </a:r>
            <a:r>
              <a:rPr lang="en-US" dirty="0"/>
              <a:t> So then, those who had received his word were baptized; and that day there were added about three thousand souls.</a:t>
            </a:r>
          </a:p>
        </p:txBody>
      </p:sp>
      <p:sp>
        <p:nvSpPr>
          <p:cNvPr id="3" name="Text Placeholder 2"/>
          <p:cNvSpPr>
            <a:spLocks noGrp="1"/>
          </p:cNvSpPr>
          <p:nvPr>
            <p:ph type="body" sz="quarter" idx="11"/>
          </p:nvPr>
        </p:nvSpPr>
        <p:spPr/>
        <p:txBody>
          <a:bodyPr/>
          <a:lstStyle/>
          <a:p>
            <a:r>
              <a:rPr lang="en-US" dirty="0"/>
              <a:t> - Acts 2:39-41</a:t>
            </a:r>
          </a:p>
        </p:txBody>
      </p:sp>
    </p:spTree>
    <p:extLst>
      <p:ext uri="{BB962C8B-B14F-4D97-AF65-F5344CB8AC3E}">
        <p14:creationId xmlns:p14="http://schemas.microsoft.com/office/powerpoint/2010/main" val="204014885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40000" lnSpcReduction="20000"/>
          </a:bodyPr>
          <a:lstStyle/>
          <a:p>
            <a:r>
              <a:rPr lang="en-US" sz="4500" dirty="0">
                <a:solidFill>
                  <a:schemeClr val="accent6">
                    <a:lumMod val="75000"/>
                  </a:schemeClr>
                </a:solidFill>
                <a:effectLst>
                  <a:outerShdw blurRad="38100" dist="38100" dir="2700000" algn="tl">
                    <a:srgbClr val="000000">
                      <a:alpha val="43137"/>
                    </a:srgbClr>
                  </a:outerShdw>
                </a:effectLst>
              </a:rPr>
              <a:t>VERSE 41 </a:t>
            </a:r>
          </a:p>
          <a:p>
            <a:r>
              <a:rPr lang="en-US" sz="4500" dirty="0"/>
              <a:t>Times without number the objection has been urged, and as often refuted, that three thousand men could not have been immersed in so short a time &amp; with the inadequate supply of water afforded in Jerusalem. As to the quantity of available water, Dr. J. T. Barclay, in his work entitled “The City of the Great King,” written during a residence of three years and a half in Jerusalem, as a missionary, shows that Jerusalem was anciently better supplied with water than any other city known to history not permeated by living streams. Even to the present day, though most of the public reservoirs are now dry, such as the supposed pool of Bethesda, 365 feet long by 131 in breadth, and the lower pool of Gihon, 600 long by 260 in breadth, there are still in existence bodies of water, such as the pool of Siloam, and the pool of Hezekiah, affording most ample facilities for immersing any number of persons.</a:t>
            </a:r>
          </a:p>
          <a:p>
            <a:r>
              <a:rPr lang="en-US" sz="4500" dirty="0"/>
              <a:t>As to the want of </a:t>
            </a:r>
            <a:r>
              <a:rPr lang="en-US" sz="4500" i="1" dirty="0"/>
              <a:t>time for the immersion of so many, any one who will make the mathematical calculation, without which it is folly to offer the objection, will find that there was the greatest abundance of time. Allowing that Peter’s speech commenced at nine o’clock, as he himself states in verse 15, and that the exercises at the temple closed at noon, we have left six hours till sunset. To immerse sixty men in an hour would be very deliberate work for one administrator. But there were twelve administrators, hence, each hour there were not less than seven hundred and twenty persons immersed. At this rate, in less than four and one-fourth hours the whole multitude would be immersed, leaving the sun nearly two hours high when the last candidate emerged from the water. In view of this simple calculation, which a child could make, it is truly astonishing that so many grave critics and preachers should urge this objection.                  It strikingly illustrates the blinding effects of partisan zeal.</a:t>
            </a:r>
          </a:p>
          <a:p>
            <a:endParaRPr lang="en-US" dirty="0"/>
          </a:p>
          <a:p>
            <a:r>
              <a:rPr lang="en-US" b="0" dirty="0"/>
              <a:t> </a:t>
            </a:r>
            <a:r>
              <a:rPr lang="en-US" sz="3500" b="0" dirty="0"/>
              <a:t>McGarvey, J. W. (1872). </a:t>
            </a:r>
            <a:r>
              <a:rPr lang="en-US" sz="3500" b="0" i="1" u="sng" dirty="0">
                <a:hlinkClick r:id="rId2"/>
              </a:rPr>
              <a:t>A commentary on Acts of Apostles</a:t>
            </a:r>
            <a:r>
              <a:rPr lang="en-US" sz="3500" b="0" dirty="0">
                <a:hlinkClick r:id="rId2"/>
              </a:rPr>
              <a:t> (pp. 45–46).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3491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459069" cy="4906719"/>
          </a:xfrm>
        </p:spPr>
        <p:txBody>
          <a:bodyPr/>
          <a:lstStyle/>
          <a:p>
            <a:r>
              <a:rPr lang="en-US" baseline="30000" dirty="0"/>
              <a:t>18</a:t>
            </a:r>
            <a:r>
              <a:rPr lang="en-US" dirty="0"/>
              <a:t> And Jesus came up and spoke to them, saying, “All authority has been given to Me in heaven and on earth. </a:t>
            </a:r>
            <a:br>
              <a:rPr lang="en-US" dirty="0"/>
            </a:br>
            <a:r>
              <a:rPr lang="en-US" baseline="30000" dirty="0"/>
              <a:t>19</a:t>
            </a:r>
            <a:r>
              <a:rPr lang="en-US" dirty="0"/>
              <a:t> Go therefore and make disciples of all the nations, baptizing them in the name of the Father and the Son and the Holy Spirit,</a:t>
            </a:r>
          </a:p>
        </p:txBody>
      </p:sp>
      <p:sp>
        <p:nvSpPr>
          <p:cNvPr id="3" name="Text Placeholder 2"/>
          <p:cNvSpPr>
            <a:spLocks noGrp="1"/>
          </p:cNvSpPr>
          <p:nvPr>
            <p:ph type="body" sz="quarter" idx="11"/>
          </p:nvPr>
        </p:nvSpPr>
        <p:spPr/>
        <p:txBody>
          <a:bodyPr/>
          <a:lstStyle/>
          <a:p>
            <a:r>
              <a:rPr lang="en-US" dirty="0"/>
              <a:t> - Matthew 28:18-19</a:t>
            </a:r>
          </a:p>
        </p:txBody>
      </p:sp>
    </p:spTree>
    <p:extLst>
      <p:ext uri="{BB962C8B-B14F-4D97-AF65-F5344CB8AC3E}">
        <p14:creationId xmlns:p14="http://schemas.microsoft.com/office/powerpoint/2010/main" val="114820230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1" y="572798"/>
            <a:ext cx="10474226" cy="4906719"/>
          </a:xfrm>
        </p:spPr>
        <p:txBody>
          <a:bodyPr/>
          <a:lstStyle/>
          <a:p>
            <a:r>
              <a:rPr lang="en-US" baseline="30000" dirty="0"/>
              <a:t>15</a:t>
            </a:r>
            <a:r>
              <a:rPr lang="en-US" dirty="0"/>
              <a:t> And He said to them, “Go into all the world &amp; preach the gospel to all creation. </a:t>
            </a:r>
            <a:r>
              <a:rPr lang="en-US" baseline="30000" dirty="0"/>
              <a:t>16</a:t>
            </a:r>
            <a:r>
              <a:rPr lang="en-US" dirty="0"/>
              <a:t> He who has believed and has been baptized shall be saved; but he who has disbelieved shall be condemned.</a:t>
            </a:r>
          </a:p>
        </p:txBody>
      </p:sp>
      <p:sp>
        <p:nvSpPr>
          <p:cNvPr id="3" name="Text Placeholder 2"/>
          <p:cNvSpPr>
            <a:spLocks noGrp="1"/>
          </p:cNvSpPr>
          <p:nvPr>
            <p:ph type="body" sz="quarter" idx="11"/>
          </p:nvPr>
        </p:nvSpPr>
        <p:spPr/>
        <p:txBody>
          <a:bodyPr/>
          <a:lstStyle/>
          <a:p>
            <a:r>
              <a:rPr lang="en-US" dirty="0"/>
              <a:t>- Mark 16:15-16</a:t>
            </a:r>
          </a:p>
        </p:txBody>
      </p:sp>
    </p:spTree>
    <p:extLst>
      <p:ext uri="{BB962C8B-B14F-4D97-AF65-F5344CB8AC3E}">
        <p14:creationId xmlns:p14="http://schemas.microsoft.com/office/powerpoint/2010/main" val="26651683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Peter’s Sermon</a:t>
            </a:r>
          </a:p>
        </p:txBody>
      </p:sp>
      <p:sp>
        <p:nvSpPr>
          <p:cNvPr id="3" name="Text Placeholder 2"/>
          <p:cNvSpPr>
            <a:spLocks noGrp="1"/>
          </p:cNvSpPr>
          <p:nvPr>
            <p:ph type="body" sz="quarter" idx="10"/>
          </p:nvPr>
        </p:nvSpPr>
        <p:spPr/>
        <p:txBody>
          <a:bodyPr>
            <a:normAutofit/>
          </a:bodyPr>
          <a:lstStyle/>
          <a:p>
            <a:pPr marL="990575" indent="-990575">
              <a:buFont typeface="+mj-lt"/>
              <a:buAutoNum type="arabicPeriod"/>
            </a:pPr>
            <a:r>
              <a:rPr lang="en-US" sz="3733" dirty="0"/>
              <a:t>Witness of the Holy Spirit </a:t>
            </a:r>
            <a:r>
              <a:rPr lang="mr-IN" sz="3733" dirty="0"/>
              <a:t>–</a:t>
            </a:r>
            <a:r>
              <a:rPr lang="en-US" sz="3733" dirty="0"/>
              <a:t> 2:13-21</a:t>
            </a:r>
          </a:p>
          <a:p>
            <a:pPr marL="990575" indent="-990575">
              <a:buFont typeface="+mj-lt"/>
              <a:buAutoNum type="arabicPeriod"/>
            </a:pPr>
            <a:r>
              <a:rPr lang="en-US" sz="3733" dirty="0"/>
              <a:t>Witness of the Gospel </a:t>
            </a:r>
            <a:r>
              <a:rPr lang="mr-IN" sz="3733" dirty="0"/>
              <a:t>–</a:t>
            </a:r>
            <a:r>
              <a:rPr lang="en-US" sz="3733" dirty="0"/>
              <a:t> Acts 2:22-40</a:t>
            </a:r>
          </a:p>
          <a:p>
            <a:pPr marL="990575" indent="-990575">
              <a:buFont typeface="+mj-lt"/>
              <a:buAutoNum type="arabicPeriod"/>
            </a:pPr>
            <a:r>
              <a:rPr lang="en-US" sz="5333" b="1" dirty="0"/>
              <a:t>Witness of the Church </a:t>
            </a:r>
            <a:br>
              <a:rPr lang="en-US" sz="5333" b="1" dirty="0"/>
            </a:br>
            <a:r>
              <a:rPr lang="mr-IN" sz="5333" b="1" dirty="0"/>
              <a:t>–</a:t>
            </a:r>
            <a:r>
              <a:rPr lang="en-US" sz="5333" b="1" dirty="0"/>
              <a:t> Acts 2:42-47</a:t>
            </a:r>
          </a:p>
        </p:txBody>
      </p:sp>
    </p:spTree>
    <p:extLst>
      <p:ext uri="{BB962C8B-B14F-4D97-AF65-F5344CB8AC3E}">
        <p14:creationId xmlns:p14="http://schemas.microsoft.com/office/powerpoint/2010/main" val="56333339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42 </a:t>
            </a:r>
            <a:r>
              <a:rPr lang="en-US" dirty="0"/>
              <a:t>They were continually devoting themselves to the apostles’ teaching and to fellowship, to the breaking of bread and to prayer. </a:t>
            </a:r>
            <a:r>
              <a:rPr lang="en-US" baseline="30000" dirty="0"/>
              <a:t>43</a:t>
            </a:r>
            <a:r>
              <a:rPr lang="en-US" dirty="0"/>
              <a:t> Everyone kept feeling a sense of awe; and many wonders and signs were taking place through the apostles.</a:t>
            </a:r>
          </a:p>
        </p:txBody>
      </p:sp>
      <p:sp>
        <p:nvSpPr>
          <p:cNvPr id="3" name="Text Placeholder 2"/>
          <p:cNvSpPr>
            <a:spLocks noGrp="1"/>
          </p:cNvSpPr>
          <p:nvPr>
            <p:ph type="body" sz="quarter" idx="11"/>
          </p:nvPr>
        </p:nvSpPr>
        <p:spPr/>
        <p:txBody>
          <a:bodyPr/>
          <a:lstStyle/>
          <a:p>
            <a:r>
              <a:rPr lang="en-US" dirty="0"/>
              <a:t>- Acts 2:42-43</a:t>
            </a:r>
          </a:p>
        </p:txBody>
      </p:sp>
    </p:spTree>
    <p:extLst>
      <p:ext uri="{BB962C8B-B14F-4D97-AF65-F5344CB8AC3E}">
        <p14:creationId xmlns:p14="http://schemas.microsoft.com/office/powerpoint/2010/main" val="723198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CD467-953D-4CD5-8283-2CE3C93CC891}"/>
              </a:ext>
            </a:extLst>
          </p:cNvPr>
          <p:cNvSpPr>
            <a:spLocks noGrp="1"/>
          </p:cNvSpPr>
          <p:nvPr>
            <p:ph type="sldNum" sz="quarter" idx="12"/>
          </p:nvPr>
        </p:nvSpPr>
        <p:spPr/>
        <p:txBody>
          <a:bodyPr/>
          <a:lstStyle/>
          <a:p>
            <a:pPr eaLnBrk="0" fontAlgn="base" hangingPunct="0">
              <a:spcAft>
                <a:spcPct val="0"/>
              </a:spcAft>
            </a:pPr>
            <a:fld id="{181E9E50-7AC4-4B9C-8A08-6A236D0237B7}" type="slidenum">
              <a:rPr lang="en-US" altLang="en-US">
                <a:solidFill>
                  <a:srgbClr val="660066"/>
                </a:solidFill>
                <a:latin typeface="Impact"/>
              </a:rPr>
              <a:pPr eaLnBrk="0" fontAlgn="base" hangingPunct="0">
                <a:spcAft>
                  <a:spcPct val="0"/>
                </a:spcAft>
              </a:pPr>
              <a:t>27</a:t>
            </a:fld>
            <a:endParaRPr lang="en-US" altLang="en-US">
              <a:solidFill>
                <a:srgbClr val="660066"/>
              </a:solidFill>
              <a:latin typeface="Impact"/>
            </a:endParaRPr>
          </a:p>
        </p:txBody>
      </p:sp>
      <p:pic>
        <p:nvPicPr>
          <p:cNvPr id="91140" name="Picture 4">
            <a:extLst>
              <a:ext uri="{FF2B5EF4-FFF2-40B4-BE49-F238E27FC236}">
                <a16:creationId xmlns:a16="http://schemas.microsoft.com/office/drawing/2014/main" id="{D1698BB5-C230-47AF-9ECA-880A6648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4BF2E-B492-4197-B00D-D81DADCFA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015"/>
            <a:ext cx="12192000" cy="5765531"/>
          </a:xfrm>
          <a:prstGeom prst="rect">
            <a:avLst/>
          </a:prstGeom>
        </p:spPr>
      </p:pic>
    </p:spTree>
    <p:extLst>
      <p:ext uri="{BB962C8B-B14F-4D97-AF65-F5344CB8AC3E}">
        <p14:creationId xmlns:p14="http://schemas.microsoft.com/office/powerpoint/2010/main" val="234824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44</a:t>
            </a:r>
            <a:r>
              <a:rPr lang="en-US" dirty="0"/>
              <a:t> And all those who had believed were together and had all things in common; </a:t>
            </a:r>
            <a:r>
              <a:rPr lang="en-US" baseline="30000" dirty="0"/>
              <a:t>45</a:t>
            </a:r>
            <a:r>
              <a:rPr lang="en-US" dirty="0"/>
              <a:t> and they began selling their property and possessions and were sharing them with all, as anyone might have need.</a:t>
            </a:r>
          </a:p>
        </p:txBody>
      </p:sp>
      <p:sp>
        <p:nvSpPr>
          <p:cNvPr id="3" name="Text Placeholder 2"/>
          <p:cNvSpPr>
            <a:spLocks noGrp="1"/>
          </p:cNvSpPr>
          <p:nvPr>
            <p:ph type="body" sz="quarter" idx="11"/>
          </p:nvPr>
        </p:nvSpPr>
        <p:spPr/>
        <p:txBody>
          <a:bodyPr/>
          <a:lstStyle/>
          <a:p>
            <a:r>
              <a:rPr lang="en-US" dirty="0"/>
              <a:t>- Acts 2:44-45</a:t>
            </a:r>
          </a:p>
        </p:txBody>
      </p:sp>
    </p:spTree>
    <p:extLst>
      <p:ext uri="{BB962C8B-B14F-4D97-AF65-F5344CB8AC3E}">
        <p14:creationId xmlns:p14="http://schemas.microsoft.com/office/powerpoint/2010/main" val="161036971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46</a:t>
            </a:r>
            <a:r>
              <a:rPr lang="en-US" dirty="0"/>
              <a:t> Day by day continuing with one mind in the temple, and breaking bread from house to house, they were taking their meals together with gladness &amp; sincerity of heart, </a:t>
            </a:r>
            <a:r>
              <a:rPr lang="en-US" baseline="30000" dirty="0"/>
              <a:t>47a</a:t>
            </a:r>
            <a:r>
              <a:rPr lang="en-US" dirty="0"/>
              <a:t> praising God and having favor with all the people.</a:t>
            </a:r>
          </a:p>
        </p:txBody>
      </p:sp>
      <p:sp>
        <p:nvSpPr>
          <p:cNvPr id="3" name="Text Placeholder 2"/>
          <p:cNvSpPr>
            <a:spLocks noGrp="1"/>
          </p:cNvSpPr>
          <p:nvPr>
            <p:ph type="body" sz="quarter" idx="11"/>
          </p:nvPr>
        </p:nvSpPr>
        <p:spPr/>
        <p:txBody>
          <a:bodyPr/>
          <a:lstStyle/>
          <a:p>
            <a:r>
              <a:rPr lang="en-US" dirty="0"/>
              <a:t>- Acts 2:46-47a</a:t>
            </a:r>
          </a:p>
        </p:txBody>
      </p:sp>
    </p:spTree>
    <p:extLst>
      <p:ext uri="{BB962C8B-B14F-4D97-AF65-F5344CB8AC3E}">
        <p14:creationId xmlns:p14="http://schemas.microsoft.com/office/powerpoint/2010/main" val="54295671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Biblical Ministries</a:t>
            </a:r>
          </a:p>
        </p:txBody>
      </p:sp>
      <p:sp>
        <p:nvSpPr>
          <p:cNvPr id="3" name="Text Placeholder 2"/>
          <p:cNvSpPr>
            <a:spLocks noGrp="1"/>
          </p:cNvSpPr>
          <p:nvPr>
            <p:ph type="body" sz="quarter" idx="10"/>
          </p:nvPr>
        </p:nvSpPr>
        <p:spPr/>
        <p:txBody>
          <a:bodyPr/>
          <a:lstStyle/>
          <a:p>
            <a:pPr marL="685783" indent="-685783">
              <a:lnSpc>
                <a:spcPct val="120000"/>
              </a:lnSpc>
              <a:buFont typeface="+mj-lt"/>
              <a:buAutoNum type="arabicPeriod"/>
            </a:pPr>
            <a:r>
              <a:rPr lang="en-US" b="1" dirty="0"/>
              <a:t>Evangelism</a:t>
            </a:r>
            <a:r>
              <a:rPr lang="en-US" dirty="0"/>
              <a:t> 	</a:t>
            </a:r>
            <a:r>
              <a:rPr lang="mr-IN" dirty="0"/>
              <a:t>–</a:t>
            </a:r>
            <a:r>
              <a:rPr lang="en-US" dirty="0"/>
              <a:t> Acts 2:14-41</a:t>
            </a:r>
          </a:p>
          <a:p>
            <a:pPr marL="685783" indent="-685783">
              <a:lnSpc>
                <a:spcPct val="120000"/>
              </a:lnSpc>
              <a:buFont typeface="+mj-lt"/>
              <a:buAutoNum type="arabicPeriod"/>
            </a:pPr>
            <a:r>
              <a:rPr lang="en-US" b="1" dirty="0"/>
              <a:t>Education</a:t>
            </a:r>
            <a:r>
              <a:rPr lang="en-US" dirty="0"/>
              <a:t> 	</a:t>
            </a:r>
            <a:r>
              <a:rPr lang="mr-IN" dirty="0"/>
              <a:t>–</a:t>
            </a:r>
            <a:r>
              <a:rPr lang="en-US" dirty="0"/>
              <a:t> Acts 2:42a</a:t>
            </a:r>
          </a:p>
          <a:p>
            <a:pPr marL="685783" indent="-685783">
              <a:lnSpc>
                <a:spcPct val="120000"/>
              </a:lnSpc>
              <a:buFont typeface="+mj-lt"/>
              <a:buAutoNum type="arabicPeriod"/>
            </a:pPr>
            <a:r>
              <a:rPr lang="en-US" b="1" dirty="0"/>
              <a:t>Fellowship</a:t>
            </a:r>
            <a:r>
              <a:rPr lang="en-US" dirty="0"/>
              <a:t> 	</a:t>
            </a:r>
            <a:r>
              <a:rPr lang="mr-IN" dirty="0"/>
              <a:t>–</a:t>
            </a:r>
            <a:r>
              <a:rPr lang="en-US" dirty="0"/>
              <a:t> Acts 2:42b</a:t>
            </a:r>
          </a:p>
          <a:p>
            <a:pPr marL="685783" indent="-685783">
              <a:lnSpc>
                <a:spcPct val="120000"/>
              </a:lnSpc>
              <a:buFont typeface="+mj-lt"/>
              <a:buAutoNum type="arabicPeriod"/>
            </a:pPr>
            <a:r>
              <a:rPr lang="en-US" b="1" dirty="0"/>
              <a:t>Worship</a:t>
            </a:r>
            <a:r>
              <a:rPr lang="en-US" dirty="0"/>
              <a:t> 		</a:t>
            </a:r>
            <a:r>
              <a:rPr lang="mr-IN" dirty="0"/>
              <a:t>–</a:t>
            </a:r>
            <a:r>
              <a:rPr lang="en-US" dirty="0"/>
              <a:t> Acts 2:42c</a:t>
            </a:r>
          </a:p>
          <a:p>
            <a:pPr marL="685783" indent="-685783">
              <a:lnSpc>
                <a:spcPct val="120000"/>
              </a:lnSpc>
              <a:buFont typeface="+mj-lt"/>
              <a:buAutoNum type="arabicPeriod"/>
            </a:pPr>
            <a:r>
              <a:rPr lang="en-US" b="1" dirty="0"/>
              <a:t>Service</a:t>
            </a:r>
            <a:r>
              <a:rPr lang="en-US" dirty="0"/>
              <a:t> 		</a:t>
            </a:r>
            <a:r>
              <a:rPr lang="mr-IN" dirty="0"/>
              <a:t>–</a:t>
            </a:r>
            <a:r>
              <a:rPr lang="en-US" dirty="0"/>
              <a:t> Acts 2:43-47a</a:t>
            </a:r>
          </a:p>
        </p:txBody>
      </p:sp>
      <p:pic>
        <p:nvPicPr>
          <p:cNvPr id="5" name="Picture 4">
            <a:extLst>
              <a:ext uri="{FF2B5EF4-FFF2-40B4-BE49-F238E27FC236}">
                <a16:creationId xmlns:a16="http://schemas.microsoft.com/office/drawing/2014/main" id="{C6D8A57F-9142-4BEB-B5AF-A51FEB267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859" y="1886552"/>
            <a:ext cx="3397718" cy="4074850"/>
          </a:xfrm>
          <a:prstGeom prst="rect">
            <a:avLst/>
          </a:prstGeom>
        </p:spPr>
      </p:pic>
    </p:spTree>
    <p:extLst>
      <p:ext uri="{BB962C8B-B14F-4D97-AF65-F5344CB8AC3E}">
        <p14:creationId xmlns:p14="http://schemas.microsoft.com/office/powerpoint/2010/main" val="115830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800" dirty="0"/>
              <a:t>And the Lord was adding to their number day by day those who were being saved.</a:t>
            </a:r>
          </a:p>
        </p:txBody>
      </p:sp>
      <p:sp>
        <p:nvSpPr>
          <p:cNvPr id="3" name="Text Placeholder 2"/>
          <p:cNvSpPr>
            <a:spLocks noGrp="1"/>
          </p:cNvSpPr>
          <p:nvPr>
            <p:ph type="body" sz="quarter" idx="11"/>
          </p:nvPr>
        </p:nvSpPr>
        <p:spPr/>
        <p:txBody>
          <a:bodyPr/>
          <a:lstStyle/>
          <a:p>
            <a:r>
              <a:rPr lang="en-US" dirty="0"/>
              <a:t>- Acts 2:47b</a:t>
            </a:r>
          </a:p>
        </p:txBody>
      </p:sp>
    </p:spTree>
    <p:extLst>
      <p:ext uri="{BB962C8B-B14F-4D97-AF65-F5344CB8AC3E}">
        <p14:creationId xmlns:p14="http://schemas.microsoft.com/office/powerpoint/2010/main" val="31808389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561CB-D5F6-4394-8743-AB3C81ED2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9389"/>
            <a:ext cx="12192000" cy="5804034"/>
          </a:xfrm>
          <a:prstGeom prst="rect">
            <a:avLst/>
          </a:prstGeom>
        </p:spPr>
      </p:pic>
    </p:spTree>
    <p:extLst>
      <p:ext uri="{BB962C8B-B14F-4D97-AF65-F5344CB8AC3E}">
        <p14:creationId xmlns:p14="http://schemas.microsoft.com/office/powerpoint/2010/main" val="289010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55000" lnSpcReduction="20000"/>
          </a:bodyPr>
          <a:lstStyle/>
          <a:p>
            <a:r>
              <a:rPr lang="en-US" sz="4500" dirty="0">
                <a:solidFill>
                  <a:schemeClr val="accent6">
                    <a:lumMod val="75000"/>
                  </a:schemeClr>
                </a:solidFill>
                <a:effectLst>
                  <a:outerShdw blurRad="38100" dist="38100" dir="2700000" algn="tl">
                    <a:srgbClr val="000000">
                      <a:alpha val="43137"/>
                    </a:srgbClr>
                  </a:outerShdw>
                </a:effectLst>
              </a:rPr>
              <a:t>VERSES 46 &amp; 47 </a:t>
            </a:r>
          </a:p>
          <a:p>
            <a:r>
              <a:rPr lang="en-US" sz="3600" dirty="0"/>
              <a:t>Primarily, the term </a:t>
            </a:r>
            <a:r>
              <a:rPr lang="en-US" sz="3600" i="1" dirty="0"/>
              <a:t>save means simply to make safe. In the religious sense, it means to make safe from the consequences of sin. If men had never sinned, they could not be saved, seeing  they would be already safe. But having sinned, they are saved when they are made safe from the consequences of their sins. This is done when their sins are forgiven. At the moment a penitent sinner obtains pardon, he is, so far as the past is concerned, completely saved. It is in this sense that the parties in this case added to the Church are called “the saved.” Paul uses the term in the same sense when he says of God, “According to his mercy he saved us, by the laver  of regeneration, and the renewing of the Holy Spirit.”</a:t>
            </a:r>
          </a:p>
          <a:p>
            <a:r>
              <a:rPr lang="en-US" sz="3600" dirty="0"/>
              <a:t>The fact that the Lord added the </a:t>
            </a:r>
            <a:r>
              <a:rPr lang="en-US" sz="3600" i="1" dirty="0"/>
              <a:t>saved, or pardoned, to the Church, justifies two conclusions: first, That men are entitled to membership in the Church the moment that they are pardoned; second, That men should join the Church, not as a means of obtaining pardon, but because they have already obtained it. The former conclusion shows that it is unscriptural to admit, as some parties do, that certain persons are pardoned, and yet refuse them Church-fellowship. The latter condemns the practice observed by others, of received persons to membership “as a means of grace;” </a:t>
            </a:r>
            <a:r>
              <a:rPr lang="en-US" sz="3600" i="1" dirty="0" err="1"/>
              <a:t>i</a:t>
            </a:r>
            <a:r>
              <a:rPr lang="en-US" sz="3600" i="1" dirty="0"/>
              <a:t>. e., as a means of obtaining pardon.</a:t>
            </a:r>
          </a:p>
          <a:p>
            <a:endParaRPr lang="en-US" sz="3600" dirty="0"/>
          </a:p>
          <a:p>
            <a:r>
              <a:rPr lang="en-US" b="0" dirty="0"/>
              <a:t> </a:t>
            </a:r>
            <a:r>
              <a:rPr lang="en-US" sz="2900" b="0" dirty="0"/>
              <a:t>McGarvey, J. W. (1872). </a:t>
            </a:r>
            <a:r>
              <a:rPr lang="en-US" sz="2900" b="0" i="1" u="sng" dirty="0">
                <a:hlinkClick r:id="rId2"/>
              </a:rPr>
              <a:t>A commentary on Acts of Apostles</a:t>
            </a:r>
            <a:r>
              <a:rPr lang="en-US" sz="2900" b="0" dirty="0">
                <a:hlinkClick r:id="rId2"/>
              </a:rPr>
              <a:t> (p. 50).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2548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2" descr="Pentecost">
            <a:hlinkClick r:id="rId2"/>
            <a:extLst>
              <a:ext uri="{FF2B5EF4-FFF2-40B4-BE49-F238E27FC236}">
                <a16:creationId xmlns:a16="http://schemas.microsoft.com/office/drawing/2014/main" id="{3ADBB4A3-81AD-46BA-B909-8F91233A6CF5}"/>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mdVYhVwHsDc?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0" y="548640"/>
            <a:ext cx="12192000" cy="5746282"/>
          </a:xfrm>
          <a:prstGeom prst="rect">
            <a:avLst/>
          </a:prstGeom>
        </p:spPr>
      </p:pic>
    </p:spTree>
    <p:extLst>
      <p:ext uri="{BB962C8B-B14F-4D97-AF65-F5344CB8AC3E}">
        <p14:creationId xmlns:p14="http://schemas.microsoft.com/office/powerpoint/2010/main" val="379696037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743D45-1370-416C-BCA8-9B0B97FD7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147" y="635267"/>
            <a:ext cx="10472287" cy="5476775"/>
          </a:xfrm>
          <a:prstGeom prst="rect">
            <a:avLst/>
          </a:prstGeom>
        </p:spPr>
      </p:pic>
    </p:spTree>
    <p:extLst>
      <p:ext uri="{BB962C8B-B14F-4D97-AF65-F5344CB8AC3E}">
        <p14:creationId xmlns:p14="http://schemas.microsoft.com/office/powerpoint/2010/main" val="425982228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FB04EF-7DF6-46C5-85AA-8953A997196F}"/>
              </a:ext>
            </a:extLst>
          </p:cNvPr>
          <p:cNvSpPr txBox="1"/>
          <p:nvPr/>
        </p:nvSpPr>
        <p:spPr>
          <a:xfrm>
            <a:off x="1251284" y="182880"/>
            <a:ext cx="9663763" cy="654991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inherit"/>
                <a:ea typeface="Times New Roman" panose="02020603050405020304" pitchFamily="18" charset="0"/>
                <a:cs typeface="Arial" panose="020B0604020202020204" pitchFamily="34" charset="0"/>
              </a:rPr>
              <a:t>-</a:t>
            </a:r>
            <a:r>
              <a:rPr kumimoji="0" lang="en-US" sz="7200" b="1" i="0" u="none" strike="noStrike" kern="1800" cap="none" spc="0" normalizeH="0" baseline="0" noProof="0" dirty="0">
                <a:ln>
                  <a:noFill/>
                </a:ln>
                <a:solidFill>
                  <a:srgbClr val="3D3FA5"/>
                </a:solidFill>
                <a:effectLst>
                  <a:outerShdw blurRad="38100" dist="38100" dir="2700000" algn="tl">
                    <a:srgbClr val="000000">
                      <a:alpha val="43137"/>
                    </a:srgbClr>
                  </a:outerShdw>
                </a:effectLst>
                <a:uLnTx/>
                <a:uFillTx/>
                <a:latin typeface="Times" panose="02020603050405020304" pitchFamily="18" charset="0"/>
                <a:ea typeface="Times New Roman" panose="02020603050405020304" pitchFamily="18" charset="0"/>
                <a:cs typeface="Times New Roman" panose="02020603050405020304" pitchFamily="18" charset="0"/>
              </a:rPr>
              <a:t>Glossolalia &amp; Xenolalia</a:t>
            </a:r>
            <a:endParaRPr kumimoji="0" lang="en-US" sz="7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Glossolalia: In general application, coming from the Greek, "glossolalia" can refer to 1) speaking      in either a variety of different languages or rather 2) speaking  in incomprehensible sounds/ gibberish/non-real life languages. Specifically, "glossolalia" in common English properly refers to    1) making noises, including bodily noises, sighs, moans… or 2) speaking in gibberish/non-real languages.</a:t>
            </a:r>
            <a:endParaRPr kumimoji="0" lang="en-US" sz="11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a:t>
            </a:r>
            <a:endParaRPr kumimoji="0" lang="en-US" sz="11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Xenolalia: "xenolalia" refers to speaking in many real languages. In apostolic times, this would always refer to having an infused gift/learning of a language/number of languages (see Acts 2).       In current times, "xenolalia" refers to the ability to learn foreign languages; some individuals learn non-native languages with ease while others struggle/find it impossible. Those who find it relatively easy/accessible are said to have the gift of "xenolalia." It can be considered a subcategory of the general term "glossolalia," but for the sake of specific usage, "glossolalia" and "xenolalia" denote two different things.</a:t>
            </a:r>
            <a:endParaRPr kumimoji="0" lang="en-US" sz="11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a:t>
            </a:r>
            <a:endParaRPr kumimoji="0" lang="en-US" sz="11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St. Paul did not have this distinction, so interpretation  of the passages in which he refers to speaking in tongues must use surrounding context, both textual &amp; Christian, to determine which type of tongues he speaks about. </a:t>
            </a:r>
            <a:r>
              <a:rPr kumimoji="0" lang="en-US" sz="1800" b="1" i="0" u="none" strike="noStrike" kern="1200" cap="none" spc="0" normalizeH="0" baseline="0" noProof="0" dirty="0">
                <a:ln>
                  <a:noFill/>
                </a:ln>
                <a:solidFill>
                  <a:srgbClr val="FFFFFF"/>
                </a:solidFill>
                <a:effectLst/>
                <a:uLnTx/>
                <a:uFillTx/>
                <a:latin typeface="inherit"/>
                <a:ea typeface="Times New Roman" panose="02020603050405020304" pitchFamily="18" charset="0"/>
                <a:cs typeface="Arial" panose="020B0604020202020204" pitchFamily="34" charset="0"/>
              </a:rPr>
              <a:t> </a:t>
            </a:r>
            <a:r>
              <a:rPr kumimoji="0" lang="en-US" sz="1800" b="1" i="1" u="none" strike="noStrike" kern="1200" cap="none" spc="0" normalizeH="0" baseline="0" noProof="0" dirty="0">
                <a:ln>
                  <a:noFill/>
                </a:ln>
                <a:solidFill>
                  <a:srgbClr val="FFFFFF"/>
                </a:solidFill>
                <a:effectLst/>
                <a:uLnTx/>
                <a:uFillTx/>
                <a:latin typeface="inherit"/>
                <a:ea typeface="Times New Roman" panose="02020603050405020304" pitchFamily="18" charset="0"/>
                <a:cs typeface="Arial" panose="020B0604020202020204" pitchFamily="34" charset="0"/>
              </a:rPr>
              <a:t>wiktionary.org</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5439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17CB2-0F71-4455-962B-8A2086C3DFFD}"/>
              </a:ext>
            </a:extLst>
          </p:cNvPr>
          <p:cNvSpPr>
            <a:spLocks noGrp="1"/>
          </p:cNvSpPr>
          <p:nvPr>
            <p:ph type="sldNum" sz="quarter" idx="12"/>
          </p:nvPr>
        </p:nvSpPr>
        <p:spPr/>
        <p:txBody>
          <a:bodyPr/>
          <a:lstStyle/>
          <a:p>
            <a:pPr eaLnBrk="0" fontAlgn="base" hangingPunct="0">
              <a:spcAft>
                <a:spcPct val="0"/>
              </a:spcAft>
            </a:pPr>
            <a:fld id="{E2930C41-B86A-4244-B7AF-8F78659C4A78}" type="slidenum">
              <a:rPr lang="en-US" altLang="en-US">
                <a:solidFill>
                  <a:srgbClr val="660066"/>
                </a:solidFill>
                <a:latin typeface="Impact"/>
              </a:rPr>
              <a:pPr eaLnBrk="0" fontAlgn="base" hangingPunct="0">
                <a:spcAft>
                  <a:spcPct val="0"/>
                </a:spcAft>
              </a:pPr>
              <a:t>28</a:t>
            </a:fld>
            <a:endParaRPr lang="en-US" altLang="en-US">
              <a:solidFill>
                <a:srgbClr val="660066"/>
              </a:solidFill>
              <a:latin typeface="Impact"/>
            </a:endParaRPr>
          </a:p>
        </p:txBody>
      </p:sp>
      <p:sp>
        <p:nvSpPr>
          <p:cNvPr id="36866" name="Text Box 2">
            <a:extLst>
              <a:ext uri="{FF2B5EF4-FFF2-40B4-BE49-F238E27FC236}">
                <a16:creationId xmlns:a16="http://schemas.microsoft.com/office/drawing/2014/main" id="{24D7F748-6E69-4F64-9445-E9C8EFC763EF}"/>
              </a:ext>
            </a:extLst>
          </p:cNvPr>
          <p:cNvSpPr txBox="1">
            <a:spLocks noChangeArrowheads="1"/>
          </p:cNvSpPr>
          <p:nvPr/>
        </p:nvSpPr>
        <p:spPr bwMode="auto">
          <a:xfrm>
            <a:off x="2667000" y="609600"/>
            <a:ext cx="777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8.  </a:t>
            </a:r>
            <a:r>
              <a:rPr lang="en-US" altLang="en-US" sz="2400" b="1" dirty="0">
                <a:solidFill>
                  <a:srgbClr val="660066"/>
                </a:solidFill>
                <a:latin typeface="Times New Roman" panose="02020603050405020304" pitchFamily="18" charset="0"/>
              </a:rPr>
              <a:t>Paul’s Third Missionary Journey: Revisiting Asia Minor and Greece</a:t>
            </a:r>
            <a:r>
              <a:rPr lang="en-US" altLang="en-US" sz="2400" dirty="0">
                <a:solidFill>
                  <a:srgbClr val="660066"/>
                </a:solidFill>
                <a:latin typeface="Times New Roman" panose="02020603050405020304" pitchFamily="18" charset="0"/>
              </a:rPr>
              <a:t> (18.22-20.38):</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 at </a:t>
            </a:r>
            <a:r>
              <a:rPr lang="en-US" altLang="en-US" sz="2400" b="1" dirty="0">
                <a:solidFill>
                  <a:srgbClr val="660066"/>
                </a:solidFill>
                <a:latin typeface="Times New Roman" panose="02020603050405020304" pitchFamily="18" charset="0"/>
              </a:rPr>
              <a:t>Ephesus </a:t>
            </a:r>
            <a:r>
              <a:rPr lang="en-US" altLang="en-US" sz="2400" dirty="0">
                <a:solidFill>
                  <a:srgbClr val="660066"/>
                </a:solidFill>
                <a:latin typeface="Times New Roman" panose="02020603050405020304" pitchFamily="18" charset="0"/>
              </a:rPr>
              <a:t>(18.19-21);</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Luke depicts Paul as determined to complete his last tour and head for the imperial capital, that is, </a:t>
            </a:r>
            <a:r>
              <a:rPr lang="en-US" altLang="en-US" sz="2400" b="1" dirty="0">
                <a:solidFill>
                  <a:srgbClr val="660066"/>
                </a:solidFill>
                <a:latin typeface="Times New Roman" panose="02020603050405020304" pitchFamily="18" charset="0"/>
              </a:rPr>
              <a:t>Rome</a:t>
            </a:r>
            <a:r>
              <a:rPr lang="en-US" altLang="en-US" sz="2400" dirty="0">
                <a:solidFill>
                  <a:srgbClr val="660066"/>
                </a:solidFill>
                <a:latin typeface="Times New Roman" panose="02020603050405020304" pitchFamily="18" charset="0"/>
              </a:rPr>
              <a:t> (19.21-22);</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Paul’s farewell speech at </a:t>
            </a:r>
            <a:r>
              <a:rPr lang="en-US" altLang="en-US" sz="2400" b="1" dirty="0">
                <a:solidFill>
                  <a:srgbClr val="660066"/>
                </a:solidFill>
                <a:latin typeface="Times New Roman" panose="02020603050405020304" pitchFamily="18" charset="0"/>
              </a:rPr>
              <a:t>Miletus</a:t>
            </a:r>
            <a:r>
              <a:rPr lang="en-US" altLang="en-US" sz="2400" dirty="0">
                <a:solidFill>
                  <a:srgbClr val="660066"/>
                </a:solidFill>
                <a:latin typeface="Times New Roman" panose="02020603050405020304" pitchFamily="18" charset="0"/>
              </a:rPr>
              <a:t> (20.17-38); </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See maps on the location of the major churches at the end of Paul’s ministry.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300" fill="hold"/>
                                        <p:tgtEl>
                                          <p:spTgt spid="3686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68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6866">
                                            <p:txEl>
                                              <p:pRg st="1" end="1"/>
                                            </p:txEl>
                                          </p:spTgt>
                                        </p:tgtEl>
                                        <p:attrNameLst>
                                          <p:attrName>style.visibility</p:attrName>
                                        </p:attrNameLst>
                                      </p:cBhvr>
                                      <p:to>
                                        <p:strVal val="visible"/>
                                      </p:to>
                                    </p:set>
                                    <p:anim calcmode="lin" valueType="num">
                                      <p:cBhvr additive="base">
                                        <p:cTn id="13" dur="3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6866">
                                            <p:txEl>
                                              <p:pRg st="2" end="2"/>
                                            </p:txEl>
                                          </p:spTgt>
                                        </p:tgtEl>
                                        <p:attrNameLst>
                                          <p:attrName>style.visibility</p:attrName>
                                        </p:attrNameLst>
                                      </p:cBhvr>
                                      <p:to>
                                        <p:strVal val="visible"/>
                                      </p:to>
                                    </p:set>
                                    <p:anim calcmode="lin" valueType="num">
                                      <p:cBhvr additive="base">
                                        <p:cTn id="19" dur="300" fill="hold"/>
                                        <p:tgtEl>
                                          <p:spTgt spid="3686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68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6866">
                                            <p:txEl>
                                              <p:pRg st="3" end="3"/>
                                            </p:txEl>
                                          </p:spTgt>
                                        </p:tgtEl>
                                        <p:attrNameLst>
                                          <p:attrName>style.visibility</p:attrName>
                                        </p:attrNameLst>
                                      </p:cBhvr>
                                      <p:to>
                                        <p:strVal val="visible"/>
                                      </p:to>
                                    </p:set>
                                    <p:anim calcmode="lin" valueType="num">
                                      <p:cBhvr additive="base">
                                        <p:cTn id="25" dur="3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6866">
                                            <p:txEl>
                                              <p:pRg st="4" end="4"/>
                                            </p:txEl>
                                          </p:spTgt>
                                        </p:tgtEl>
                                        <p:attrNameLst>
                                          <p:attrName>style.visibility</p:attrName>
                                        </p:attrNameLst>
                                      </p:cBhvr>
                                      <p:to>
                                        <p:strVal val="visible"/>
                                      </p:to>
                                    </p:set>
                                    <p:anim calcmode="lin" valueType="num">
                                      <p:cBhvr additive="base">
                                        <p:cTn id="31" dur="300" fill="hold"/>
                                        <p:tgtEl>
                                          <p:spTgt spid="3686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68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25D26F-6941-4FA2-B580-BADD640327F7}"/>
              </a:ext>
            </a:extLst>
          </p:cNvPr>
          <p:cNvPicPr>
            <a:picLocks noChangeAspect="1"/>
          </p:cNvPicPr>
          <p:nvPr/>
        </p:nvPicPr>
        <p:blipFill>
          <a:blip r:embed="rId2"/>
          <a:stretch>
            <a:fillRect/>
          </a:stretch>
        </p:blipFill>
        <p:spPr>
          <a:xfrm>
            <a:off x="2136807" y="403789"/>
            <a:ext cx="7883091" cy="6454211"/>
          </a:xfrm>
          <a:prstGeom prst="rect">
            <a:avLst/>
          </a:prstGeom>
        </p:spPr>
      </p:pic>
    </p:spTree>
    <p:extLst>
      <p:ext uri="{BB962C8B-B14F-4D97-AF65-F5344CB8AC3E}">
        <p14:creationId xmlns:p14="http://schemas.microsoft.com/office/powerpoint/2010/main" val="402206403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8BADDD-B27F-46D6-8F24-CA48C9853638}"/>
              </a:ext>
            </a:extLst>
          </p:cNvPr>
          <p:cNvSpPr txBox="1"/>
          <p:nvPr/>
        </p:nvSpPr>
        <p:spPr>
          <a:xfrm>
            <a:off x="192505" y="182880"/>
            <a:ext cx="11762072" cy="658128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CenturySchoolbook-NormalItalic"/>
                <a:ea typeface="Calibri" panose="020F0502020204030204" pitchFamily="34" charset="0"/>
                <a:cs typeface="HCenturySchoolbook-NormalItalic"/>
              </a:rPr>
              <a:t>Empirical and experimental studies of glossolalia</a:t>
            </a:r>
            <a:endParaRPr kumimoji="0" lang="en-US" sz="4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CenturySchoolbook-NormalItalic"/>
                <a:ea typeface="Calibri" panose="020F0502020204030204" pitchFamily="34" charset="0"/>
                <a:cs typeface="HCenturySchoolbook-NormalItalic"/>
              </a:rPr>
              <a:t> </a:t>
            </a:r>
            <a:endParaRPr kumimoji="0" lang="en-US"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Empirical study of glossolalia begins with the assumption that glossolalia is a kind of loud utterance that can be registered, tape-recorded and analyzed. According to the study glossolalia is automatic speech and production of sounds; the intonation pattern is repetitive, rhythmic and melodic. Vocalization occurs in the state of dissociation, which trance-like represents a neuropsychological correlate of a dream. That speech is not productive, it is non-communicative in a formal sense, since it does not transmit any message. In order to form a real language out of the speaking, the language should be formed in the system of resonant symbols organized into patterns of systematic series of vowels &amp; consonants arbitrarily related to outer world, and with the main function to exchange the information.    In glossolalia there are rudimentary language-like structures, but there is no constant relation between the words and there is no meaning for common listeners. In other words, there might be a phonological structure, which is considered the real language by the speaker, but in fact it is not any known or extinct language, although it can be similar to some of them. It happens mostly because the speaker unconsciously imitates his basic language. It is mainly praising the Lord, and therefore it need not to be interpreted. It is about angelic languages, which originate from God, i.e. it is un-notional prayer, an array of sounds with no meaning to us, but transmitting the message directly to Lord. Among the listeners there is usually a person with the gift of interpreting the language and he/she interprets the message or the prayer that were said. The interpreter intuitively knows what was said, although they do not understand it. In fact, he/she interprets the emotional content of the message. The phonetic inventory varies somewhat from group to group, but is stereotyped &amp; rigid within the group. Glossolalists’ behavior depends on social expectations of their community. Some have convulsions, or lose consciousness; others dramatically fall into a trance, or have amnesia of speaking. There is also a possibility of group induction in a kind of domino effect.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Research Abstract</a:t>
            </a:r>
            <a:endPar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239950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0FEF57-6375-4FB8-B122-7376B85FC7DC}"/>
              </a:ext>
            </a:extLst>
          </p:cNvPr>
          <p:cNvPicPr>
            <a:picLocks noChangeAspect="1"/>
          </p:cNvPicPr>
          <p:nvPr/>
        </p:nvPicPr>
        <p:blipFill>
          <a:blip r:embed="rId2"/>
          <a:stretch>
            <a:fillRect/>
          </a:stretch>
        </p:blipFill>
        <p:spPr>
          <a:xfrm>
            <a:off x="2146435" y="346509"/>
            <a:ext cx="7921590" cy="6217920"/>
          </a:xfrm>
          <a:prstGeom prst="rect">
            <a:avLst/>
          </a:prstGeom>
        </p:spPr>
      </p:pic>
    </p:spTree>
    <p:extLst>
      <p:ext uri="{BB962C8B-B14F-4D97-AF65-F5344CB8AC3E}">
        <p14:creationId xmlns:p14="http://schemas.microsoft.com/office/powerpoint/2010/main" val="255410215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EDE2E9-FB14-4A71-AD5C-791CB3224E62}"/>
              </a:ext>
            </a:extLst>
          </p:cNvPr>
          <p:cNvSpPr>
            <a:spLocks noGrp="1"/>
          </p:cNvSpPr>
          <p:nvPr>
            <p:ph idx="1"/>
          </p:nvPr>
        </p:nvSpPr>
        <p:spPr>
          <a:xfrm>
            <a:off x="279133" y="202131"/>
            <a:ext cx="11646568" cy="6266046"/>
          </a:xfrm>
        </p:spPr>
        <p:txBody>
          <a:bodyPr>
            <a:normAutofit fontScale="92500" lnSpcReduction="10000"/>
          </a:bodyPr>
          <a:lstStyle/>
          <a:p>
            <a:r>
              <a:rPr lang="en-US" sz="3500" b="1" dirty="0">
                <a:solidFill>
                  <a:srgbClr val="FFC000"/>
                </a:solidFill>
                <a:effectLst/>
                <a:latin typeface="Average Sans"/>
                <a:ea typeface="Times New Roman" panose="02020603050405020304" pitchFamily="18" charset="0"/>
                <a:cs typeface="Arial" panose="020B0604020202020204" pitchFamily="34" charset="0"/>
              </a:rPr>
              <a:t>“Certainly, there is weighty evidence that modern tongues-speaking isn’t a gift of the Holy Spirit and has nothing to do with the speaking in tongues mentioned in the Bible. As such, it must be admitted to be a delusion or deception, and it cannot be considered to be harmless. It is absolutely not wrong to test the spirits, and, in fact, we are commanded to do so (</a:t>
            </a:r>
            <a:r>
              <a:rPr lang="en-US" sz="3500" b="1" u="none" strike="noStrike" dirty="0">
                <a:solidFill>
                  <a:srgbClr val="FFC000"/>
                </a:solidFill>
                <a:effectLst/>
                <a:latin typeface="inherit"/>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1 John 4:1</a:t>
            </a:r>
            <a:r>
              <a:rPr lang="en-US" sz="3500" b="1" dirty="0">
                <a:solidFill>
                  <a:srgbClr val="FFC000"/>
                </a:solidFill>
                <a:effectLst/>
                <a:latin typeface="Average Sans"/>
                <a:ea typeface="Times New Roman" panose="02020603050405020304" pitchFamily="18" charset="0"/>
                <a:cs typeface="Arial" panose="020B0604020202020204" pitchFamily="34" charset="0"/>
              </a:rPr>
              <a:t>) and the implication is that we are to reject what is not from God. If today’s speaking in tongues is not from God, and I believe that both biblical and non-biblical evidence shows that it is not, then    it must be rejected. Those who ignore this do so at the peril of opening themselves up to even greater deception.” </a:t>
            </a:r>
            <a:r>
              <a:rPr lang="en-US" sz="3500" i="1" dirty="0">
                <a:solidFill>
                  <a:srgbClr val="FFC000"/>
                </a:solidFill>
                <a:effectLst/>
                <a:latin typeface="Average Sans"/>
                <a:ea typeface="Times New Roman" panose="02020603050405020304" pitchFamily="18" charset="0"/>
                <a:cs typeface="Arial" panose="020B0604020202020204" pitchFamily="34" charset="0"/>
              </a:rPr>
              <a:t>– Peter </a:t>
            </a:r>
            <a:r>
              <a:rPr lang="en-US" sz="3500" i="1" dirty="0" err="1">
                <a:solidFill>
                  <a:srgbClr val="FFC000"/>
                </a:solidFill>
                <a:effectLst/>
                <a:latin typeface="Average Sans"/>
                <a:ea typeface="Times New Roman" panose="02020603050405020304" pitchFamily="18" charset="0"/>
                <a:cs typeface="Arial" panose="020B0604020202020204" pitchFamily="34" charset="0"/>
              </a:rPr>
              <a:t>Ditzel</a:t>
            </a:r>
            <a:endParaRPr lang="en-US" sz="35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768622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30EDBD-3D81-4F31-BA93-27EC669DE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771" y="638455"/>
            <a:ext cx="10626290" cy="5569840"/>
          </a:xfrm>
          <a:prstGeom prst="rect">
            <a:avLst/>
          </a:prstGeom>
          <a:noFill/>
          <a:ln>
            <a:noFill/>
          </a:ln>
        </p:spPr>
      </p:pic>
    </p:spTree>
    <p:extLst>
      <p:ext uri="{BB962C8B-B14F-4D97-AF65-F5344CB8AC3E}">
        <p14:creationId xmlns:p14="http://schemas.microsoft.com/office/powerpoint/2010/main" val="329391722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8056344" y="2967335"/>
            <a:ext cx="183842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2/10</a:t>
            </a:r>
            <a:endParaRPr lang="en-US" sz="5400" b="1" cap="none" spc="0" dirty="0">
              <a:ln/>
              <a:solidFill>
                <a:schemeClr val="accent3"/>
              </a:solidFill>
              <a:effectLst/>
            </a:endParaRP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44A3C-34B1-4196-8582-D77FD170F022}"/>
              </a:ext>
            </a:extLst>
          </p:cNvPr>
          <p:cNvSpPr>
            <a:spLocks noGrp="1"/>
          </p:cNvSpPr>
          <p:nvPr>
            <p:ph type="sldNum" sz="quarter" idx="12"/>
          </p:nvPr>
        </p:nvSpPr>
        <p:spPr/>
        <p:txBody>
          <a:bodyPr/>
          <a:lstStyle/>
          <a:p>
            <a:pPr eaLnBrk="0" fontAlgn="base" hangingPunct="0">
              <a:spcAft>
                <a:spcPct val="0"/>
              </a:spcAft>
            </a:pPr>
            <a:fld id="{60DE4F6E-ED65-445E-9AB6-8CDDB5A181B6}" type="slidenum">
              <a:rPr lang="en-US" altLang="en-US">
                <a:solidFill>
                  <a:srgbClr val="660066"/>
                </a:solidFill>
                <a:latin typeface="Impact"/>
              </a:rPr>
              <a:pPr eaLnBrk="0" fontAlgn="base" hangingPunct="0">
                <a:spcAft>
                  <a:spcPct val="0"/>
                </a:spcAft>
              </a:pPr>
              <a:t>29</a:t>
            </a:fld>
            <a:endParaRPr lang="en-US" altLang="en-US">
              <a:solidFill>
                <a:srgbClr val="660066"/>
              </a:solidFill>
              <a:latin typeface="Impact"/>
            </a:endParaRPr>
          </a:p>
        </p:txBody>
      </p:sp>
      <p:pic>
        <p:nvPicPr>
          <p:cNvPr id="93188" name="Picture 4">
            <a:extLst>
              <a:ext uri="{FF2B5EF4-FFF2-40B4-BE49-F238E27FC236}">
                <a16:creationId xmlns:a16="http://schemas.microsoft.com/office/drawing/2014/main" id="{AFEA7972-0BCF-4FA3-BF31-257B952B9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7164"/>
            <a:ext cx="7286625"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A85742-3DD0-4629-B71D-6BA66C743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279132"/>
            <a:ext cx="11492564" cy="6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63592E-FA0A-412A-8A95-9E20EDFDAE4C}"/>
              </a:ext>
            </a:extLst>
          </p:cNvPr>
          <p:cNvSpPr>
            <a:spLocks noGrp="1"/>
          </p:cNvSpPr>
          <p:nvPr>
            <p:ph type="sldNum" sz="quarter" idx="12"/>
          </p:nvPr>
        </p:nvSpPr>
        <p:spPr/>
        <p:txBody>
          <a:bodyPr/>
          <a:lstStyle/>
          <a:p>
            <a:pPr eaLnBrk="0" fontAlgn="base" hangingPunct="0">
              <a:spcAft>
                <a:spcPct val="0"/>
              </a:spcAft>
            </a:pPr>
            <a:fld id="{FD7CCF31-AA71-43CF-A801-9B3B696CAA17}" type="slidenum">
              <a:rPr lang="en-US" altLang="en-US">
                <a:solidFill>
                  <a:srgbClr val="660066"/>
                </a:solidFill>
                <a:latin typeface="Impact"/>
              </a:rPr>
              <a:pPr eaLnBrk="0" fontAlgn="base" hangingPunct="0">
                <a:spcAft>
                  <a:spcPct val="0"/>
                </a:spcAft>
              </a:pPr>
              <a:t>30</a:t>
            </a:fld>
            <a:endParaRPr lang="en-US" altLang="en-US">
              <a:solidFill>
                <a:srgbClr val="660066"/>
              </a:solidFill>
              <a:latin typeface="Impact"/>
            </a:endParaRPr>
          </a:p>
        </p:txBody>
      </p:sp>
      <p:pic>
        <p:nvPicPr>
          <p:cNvPr id="66562" name="Picture 2">
            <a:extLst>
              <a:ext uri="{FF2B5EF4-FFF2-40B4-BE49-F238E27FC236}">
                <a16:creationId xmlns:a16="http://schemas.microsoft.com/office/drawing/2014/main" id="{F3E4AC7E-041F-42E7-B0DC-F49451E7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14C79-0925-4CAD-982A-6B12007D5C31}"/>
              </a:ext>
            </a:extLst>
          </p:cNvPr>
          <p:cNvSpPr>
            <a:spLocks noGrp="1"/>
          </p:cNvSpPr>
          <p:nvPr>
            <p:ph type="sldNum" sz="quarter" idx="12"/>
          </p:nvPr>
        </p:nvSpPr>
        <p:spPr/>
        <p:txBody>
          <a:bodyPr/>
          <a:lstStyle/>
          <a:p>
            <a:pPr eaLnBrk="0" fontAlgn="base" hangingPunct="0">
              <a:spcAft>
                <a:spcPct val="0"/>
              </a:spcAft>
            </a:pPr>
            <a:fld id="{9C61953A-625E-4F50-910E-D58A7AC8F3A7}" type="slidenum">
              <a:rPr lang="en-US" altLang="en-US">
                <a:solidFill>
                  <a:srgbClr val="660066"/>
                </a:solidFill>
                <a:latin typeface="Impact"/>
              </a:rPr>
              <a:pPr eaLnBrk="0" fontAlgn="base" hangingPunct="0">
                <a:spcAft>
                  <a:spcPct val="0"/>
                </a:spcAft>
              </a:pPr>
              <a:t>31</a:t>
            </a:fld>
            <a:endParaRPr lang="en-US" altLang="en-US">
              <a:solidFill>
                <a:srgbClr val="660066"/>
              </a:solidFill>
              <a:latin typeface="Impact"/>
            </a:endParaRPr>
          </a:p>
        </p:txBody>
      </p:sp>
      <p:pic>
        <p:nvPicPr>
          <p:cNvPr id="87042" name="Picture 2">
            <a:extLst>
              <a:ext uri="{FF2B5EF4-FFF2-40B4-BE49-F238E27FC236}">
                <a16:creationId xmlns:a16="http://schemas.microsoft.com/office/drawing/2014/main" id="{AAA59318-91E1-4AB9-A65D-B4365E9B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6962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557B856-8ED5-4922-9E75-556B93D169C9}"/>
              </a:ext>
            </a:extLst>
          </p:cNvPr>
          <p:cNvSpPr>
            <a:spLocks noGrp="1"/>
          </p:cNvSpPr>
          <p:nvPr>
            <p:ph type="sldNum" sz="quarter" idx="12"/>
          </p:nvPr>
        </p:nvSpPr>
        <p:spPr/>
        <p:txBody>
          <a:bodyPr/>
          <a:lstStyle/>
          <a:p>
            <a:pPr eaLnBrk="0" fontAlgn="base" hangingPunct="0">
              <a:spcAft>
                <a:spcPct val="0"/>
              </a:spcAft>
            </a:pPr>
            <a:fld id="{3D02C8A7-09D5-4B1E-A52D-439F16244B82}" type="slidenum">
              <a:rPr lang="en-US" altLang="en-US">
                <a:solidFill>
                  <a:srgbClr val="660066"/>
                </a:solidFill>
                <a:latin typeface="Impact"/>
              </a:rPr>
              <a:pPr eaLnBrk="0" fontAlgn="base" hangingPunct="0">
                <a:spcAft>
                  <a:spcPct val="0"/>
                </a:spcAft>
              </a:pPr>
              <a:t>32</a:t>
            </a:fld>
            <a:endParaRPr lang="en-US" altLang="en-US">
              <a:solidFill>
                <a:srgbClr val="660066"/>
              </a:solidFill>
              <a:latin typeface="Impact"/>
            </a:endParaRPr>
          </a:p>
        </p:txBody>
      </p:sp>
      <p:pic>
        <p:nvPicPr>
          <p:cNvPr id="86018" name="Picture 2">
            <a:extLst>
              <a:ext uri="{FF2B5EF4-FFF2-40B4-BE49-F238E27FC236}">
                <a16:creationId xmlns:a16="http://schemas.microsoft.com/office/drawing/2014/main" id="{347806F7-5093-4A28-8BB3-CB1E0BD4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8229600" cy="568166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a:extLst>
              <a:ext uri="{FF2B5EF4-FFF2-40B4-BE49-F238E27FC236}">
                <a16:creationId xmlns:a16="http://schemas.microsoft.com/office/drawing/2014/main" id="{794DD311-9B62-4B71-A9C9-A01C61FADC69}"/>
              </a:ext>
            </a:extLst>
          </p:cNvPr>
          <p:cNvSpPr txBox="1">
            <a:spLocks noChangeArrowheads="1"/>
          </p:cNvSpPr>
          <p:nvPr/>
        </p:nvSpPr>
        <p:spPr bwMode="auto">
          <a:xfrm>
            <a:off x="22098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660066"/>
                </a:solidFill>
                <a:latin typeface="Times New Roman" panose="02020603050405020304" pitchFamily="18" charset="0"/>
              </a:rPr>
              <a:t>Ephesus: General View of the Ancient City.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BA128-E6B0-4450-B35E-A9A80F529102}"/>
              </a:ext>
            </a:extLst>
          </p:cNvPr>
          <p:cNvSpPr>
            <a:spLocks noGrp="1"/>
          </p:cNvSpPr>
          <p:nvPr>
            <p:ph type="sldNum" sz="quarter" idx="12"/>
          </p:nvPr>
        </p:nvSpPr>
        <p:spPr/>
        <p:txBody>
          <a:bodyPr/>
          <a:lstStyle/>
          <a:p>
            <a:pPr eaLnBrk="0" fontAlgn="base" hangingPunct="0">
              <a:spcAft>
                <a:spcPct val="0"/>
              </a:spcAft>
            </a:pPr>
            <a:fld id="{E5C6F84E-3AE9-46F8-B133-AA0E1059105C}" type="slidenum">
              <a:rPr lang="en-US" altLang="en-US">
                <a:solidFill>
                  <a:srgbClr val="660066"/>
                </a:solidFill>
                <a:latin typeface="Impact"/>
              </a:rPr>
              <a:pPr eaLnBrk="0" fontAlgn="base" hangingPunct="0">
                <a:spcAft>
                  <a:spcPct val="0"/>
                </a:spcAft>
              </a:pPr>
              <a:t>33</a:t>
            </a:fld>
            <a:endParaRPr lang="en-US" altLang="en-US">
              <a:solidFill>
                <a:srgbClr val="660066"/>
              </a:solidFill>
              <a:latin typeface="Impact"/>
            </a:endParaRPr>
          </a:p>
        </p:txBody>
      </p:sp>
      <p:sp>
        <p:nvSpPr>
          <p:cNvPr id="37890" name="Text Box 2">
            <a:extLst>
              <a:ext uri="{FF2B5EF4-FFF2-40B4-BE49-F238E27FC236}">
                <a16:creationId xmlns:a16="http://schemas.microsoft.com/office/drawing/2014/main" id="{6F2A1257-B19C-49CE-8FE0-E5394DD24771}"/>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660066"/>
                </a:solidFill>
                <a:latin typeface="Times New Roman" panose="02020603050405020304" pitchFamily="18" charset="0"/>
              </a:rPr>
              <a:t>9.  </a:t>
            </a:r>
            <a:r>
              <a:rPr lang="en-US" altLang="en-US" sz="2400" b="1">
                <a:solidFill>
                  <a:srgbClr val="660066"/>
                </a:solidFill>
                <a:latin typeface="Times New Roman" panose="02020603050405020304" pitchFamily="18" charset="0"/>
              </a:rPr>
              <a:t>Paul’s arrest in Jerusalem and imprisonment in Caesarea</a:t>
            </a:r>
            <a:r>
              <a:rPr lang="en-US" altLang="en-US" sz="2400">
                <a:solidFill>
                  <a:srgbClr val="660066"/>
                </a:solidFill>
                <a:latin typeface="Times New Roman" panose="02020603050405020304" pitchFamily="18" charset="0"/>
              </a:rPr>
              <a:t> </a:t>
            </a:r>
            <a:r>
              <a:rPr lang="en-US" altLang="en-US" sz="2400" b="1">
                <a:solidFill>
                  <a:srgbClr val="660066"/>
                </a:solidFill>
                <a:latin typeface="Times New Roman" panose="02020603050405020304" pitchFamily="18" charset="0"/>
              </a:rPr>
              <a:t>Maritime</a:t>
            </a:r>
            <a:r>
              <a:rPr lang="en-US" altLang="en-US" sz="2400">
                <a:solidFill>
                  <a:srgbClr val="660066"/>
                </a:solidFill>
                <a:latin typeface="Times New Roman" panose="02020603050405020304" pitchFamily="18" charset="0"/>
              </a:rPr>
              <a:t> (21.1-26.32):</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Paul returns to Jerusalem (21.17) ... accused of blasphemy and profaning the Temple;</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When arrested, Paul claims that he is a </a:t>
            </a:r>
            <a:r>
              <a:rPr lang="en-US" altLang="en-US" sz="2400" b="1">
                <a:solidFill>
                  <a:srgbClr val="660066"/>
                </a:solidFill>
                <a:latin typeface="Times New Roman" panose="02020603050405020304" pitchFamily="18" charset="0"/>
              </a:rPr>
              <a:t>Pharisee</a:t>
            </a:r>
            <a:r>
              <a:rPr lang="en-US" altLang="en-US" sz="2400">
                <a:solidFill>
                  <a:srgbClr val="660066"/>
                </a:solidFill>
                <a:latin typeface="Times New Roman" panose="02020603050405020304" pitchFamily="18" charset="0"/>
              </a:rPr>
              <a:t> (21.27-23.10);</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Paul is imprisoned ... in </a:t>
            </a:r>
            <a:r>
              <a:rPr lang="en-US" altLang="en-US" sz="2400" b="1">
                <a:solidFill>
                  <a:srgbClr val="660066"/>
                </a:solidFill>
                <a:latin typeface="Times New Roman" panose="02020603050405020304" pitchFamily="18" charset="0"/>
              </a:rPr>
              <a:t>Caesarea</a:t>
            </a:r>
            <a:r>
              <a:rPr lang="en-US" altLang="en-US" sz="2400">
                <a:solidFill>
                  <a:srgbClr val="660066"/>
                </a:solidFill>
                <a:latin typeface="Times New Roman" panose="02020603050405020304" pitchFamily="18" charset="0"/>
              </a:rPr>
              <a:t> (23.33-26.32); </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he exercises his birthright as a </a:t>
            </a:r>
            <a:r>
              <a:rPr lang="en-US" altLang="en-US" sz="2400" b="1">
                <a:solidFill>
                  <a:srgbClr val="660066"/>
                </a:solidFill>
                <a:latin typeface="Times New Roman" panose="02020603050405020304" pitchFamily="18" charset="0"/>
              </a:rPr>
              <a:t>Roman citizen</a:t>
            </a:r>
            <a:r>
              <a:rPr lang="en-US" altLang="en-US" sz="2400">
                <a:solidFill>
                  <a:srgbClr val="660066"/>
                </a:solidFill>
                <a:latin typeface="Times New Roman" panose="02020603050405020304" pitchFamily="18" charset="0"/>
              </a:rPr>
              <a:t> (25.1-21);</a:t>
            </a:r>
          </a:p>
          <a:p>
            <a:pPr eaLnBrk="0" fontAlgn="base" hangingPunct="0">
              <a:spcBef>
                <a:spcPct val="50000"/>
              </a:spcBef>
              <a:spcAft>
                <a:spcPct val="0"/>
              </a:spcAft>
            </a:pPr>
            <a:r>
              <a:rPr lang="en-US" altLang="en-US" sz="2400">
                <a:solidFill>
                  <a:srgbClr val="660066"/>
                </a:solidFill>
                <a:latin typeface="Times New Roman" panose="02020603050405020304" pitchFamily="18" charset="0"/>
              </a:rPr>
              <a:t>- he defends himself (26.1-29);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additive="base">
                                        <p:cTn id="13" dur="300" fill="hold"/>
                                        <p:tgtEl>
                                          <p:spTgt spid="3789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additive="base">
                                        <p:cTn id="19" dur="3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additive="base">
                                        <p:cTn id="25" dur="300" fill="hold"/>
                                        <p:tgtEl>
                                          <p:spTgt spid="3789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additive="base">
                                        <p:cTn id="31" dur="3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additive="base">
                                        <p:cTn id="37" dur="300" fill="hold"/>
                                        <p:tgtEl>
                                          <p:spTgt spid="3789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789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8BBE5-9E9E-4F45-9CE1-ABEE73B4F783}"/>
              </a:ext>
            </a:extLst>
          </p:cNvPr>
          <p:cNvSpPr>
            <a:spLocks noGrp="1"/>
          </p:cNvSpPr>
          <p:nvPr>
            <p:ph type="sldNum" sz="quarter" idx="12"/>
          </p:nvPr>
        </p:nvSpPr>
        <p:spPr/>
        <p:txBody>
          <a:bodyPr/>
          <a:lstStyle/>
          <a:p>
            <a:pPr eaLnBrk="0" fontAlgn="base" hangingPunct="0">
              <a:spcAft>
                <a:spcPct val="0"/>
              </a:spcAft>
            </a:pPr>
            <a:fld id="{9281949B-CA98-493C-9EE2-72981C26DB59}" type="slidenum">
              <a:rPr lang="en-US" altLang="en-US">
                <a:solidFill>
                  <a:srgbClr val="660066"/>
                </a:solidFill>
                <a:latin typeface="Impact"/>
              </a:rPr>
              <a:pPr eaLnBrk="0" fontAlgn="base" hangingPunct="0">
                <a:spcAft>
                  <a:spcPct val="0"/>
                </a:spcAft>
              </a:pPr>
              <a:t>34</a:t>
            </a:fld>
            <a:endParaRPr lang="en-US" altLang="en-US">
              <a:solidFill>
                <a:srgbClr val="660066"/>
              </a:solidFill>
              <a:latin typeface="Impact"/>
            </a:endParaRPr>
          </a:p>
        </p:txBody>
      </p:sp>
      <p:pic>
        <p:nvPicPr>
          <p:cNvPr id="76802" name="Picture 2">
            <a:extLst>
              <a:ext uri="{FF2B5EF4-FFF2-40B4-BE49-F238E27FC236}">
                <a16:creationId xmlns:a16="http://schemas.microsoft.com/office/drawing/2014/main" id="{26F37265-109C-4B5E-BBD5-D704FC5F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55626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BE3C-6E8F-4A50-A8EB-7FD95815C1B7}"/>
              </a:ext>
            </a:extLst>
          </p:cNvPr>
          <p:cNvSpPr>
            <a:spLocks noGrp="1"/>
          </p:cNvSpPr>
          <p:nvPr>
            <p:ph type="sldNum" sz="quarter" idx="12"/>
          </p:nvPr>
        </p:nvSpPr>
        <p:spPr/>
        <p:txBody>
          <a:bodyPr/>
          <a:lstStyle/>
          <a:p>
            <a:pPr eaLnBrk="0" fontAlgn="base" hangingPunct="0">
              <a:spcAft>
                <a:spcPct val="0"/>
              </a:spcAft>
            </a:pPr>
            <a:fld id="{C3FC003A-CD76-46AE-9352-81DFD610D83E}" type="slidenum">
              <a:rPr lang="en-US" altLang="en-US">
                <a:solidFill>
                  <a:srgbClr val="660066"/>
                </a:solidFill>
                <a:latin typeface="Impact"/>
              </a:rPr>
              <a:pPr eaLnBrk="0" fontAlgn="base" hangingPunct="0">
                <a:spcAft>
                  <a:spcPct val="0"/>
                </a:spcAft>
              </a:pPr>
              <a:t>35</a:t>
            </a:fld>
            <a:endParaRPr lang="en-US" altLang="en-US">
              <a:solidFill>
                <a:srgbClr val="660066"/>
              </a:solidFill>
              <a:latin typeface="Impact"/>
            </a:endParaRPr>
          </a:p>
        </p:txBody>
      </p:sp>
      <p:sp>
        <p:nvSpPr>
          <p:cNvPr id="38914" name="Text Box 2">
            <a:extLst>
              <a:ext uri="{FF2B5EF4-FFF2-40B4-BE49-F238E27FC236}">
                <a16:creationId xmlns:a16="http://schemas.microsoft.com/office/drawing/2014/main" id="{A70CDAC2-F2AA-4280-A9D1-698BD12057C3}"/>
              </a:ext>
            </a:extLst>
          </p:cNvPr>
          <p:cNvSpPr txBox="1">
            <a:spLocks noChangeArrowheads="1"/>
          </p:cNvSpPr>
          <p:nvPr/>
        </p:nvSpPr>
        <p:spPr bwMode="auto">
          <a:xfrm>
            <a:off x="27432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10. </a:t>
            </a:r>
            <a:r>
              <a:rPr lang="en-US" altLang="en-US" sz="2400" b="1" dirty="0">
                <a:solidFill>
                  <a:srgbClr val="660066"/>
                </a:solidFill>
                <a:latin typeface="Times New Roman" panose="02020603050405020304" pitchFamily="18" charset="0"/>
              </a:rPr>
              <a:t> Paul’s Journey to Rome and His Preaching to Roman Jews</a:t>
            </a:r>
            <a:r>
              <a:rPr lang="en-US" altLang="en-US" sz="2400" dirty="0">
                <a:solidFill>
                  <a:srgbClr val="660066"/>
                </a:solidFill>
                <a:latin typeface="Times New Roman" panose="02020603050405020304" pitchFamily="18" charset="0"/>
              </a:rPr>
              <a:t> (27.1-28.31):</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Paul’s sea journey to Rome... a shipwreck on the island of </a:t>
            </a:r>
            <a:r>
              <a:rPr lang="en-US" altLang="en-US" sz="2400" b="1" dirty="0">
                <a:solidFill>
                  <a:srgbClr val="660066"/>
                </a:solidFill>
                <a:latin typeface="Times New Roman" panose="02020603050405020304" pitchFamily="18" charset="0"/>
              </a:rPr>
              <a:t>Malta </a:t>
            </a:r>
            <a:r>
              <a:rPr lang="en-US" altLang="en-US" sz="2400" dirty="0">
                <a:solidFill>
                  <a:srgbClr val="660066"/>
                </a:solidFill>
                <a:latin typeface="Times New Roman" panose="02020603050405020304" pitchFamily="18" charset="0"/>
              </a:rPr>
              <a:t>(28.1 ) (see Map); </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narrative in the first person plural, that is, “we”;</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t>
            </a:r>
            <a:r>
              <a:rPr lang="en-US" altLang="en-US" sz="2400" b="1" dirty="0">
                <a:solidFill>
                  <a:srgbClr val="660066"/>
                </a:solidFill>
                <a:latin typeface="Times New Roman" panose="02020603050405020304" pitchFamily="18" charset="0"/>
              </a:rPr>
              <a:t>Acts</a:t>
            </a:r>
            <a:r>
              <a:rPr lang="en-US" altLang="en-US" sz="2400" dirty="0">
                <a:solidFill>
                  <a:srgbClr val="660066"/>
                </a:solidFill>
                <a:latin typeface="Times New Roman" panose="02020603050405020304" pitchFamily="18" charset="0"/>
              </a:rPr>
              <a:t> ends with Paul’s arrival in </a:t>
            </a:r>
            <a:r>
              <a:rPr lang="en-US" altLang="en-US" sz="2400" b="1" dirty="0">
                <a:solidFill>
                  <a:srgbClr val="660066"/>
                </a:solidFill>
                <a:latin typeface="Times New Roman" panose="02020603050405020304" pitchFamily="18" charset="0"/>
              </a:rPr>
              <a:t>Rome</a:t>
            </a:r>
            <a:r>
              <a:rPr lang="en-US" altLang="en-US" sz="2400" dirty="0">
                <a:solidFill>
                  <a:srgbClr val="660066"/>
                </a:solidFill>
                <a:latin typeface="Times New Roman" panose="02020603050405020304" pitchFamily="18" charset="0"/>
              </a:rPr>
              <a:t> (28.16);</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Paul is under house arrest but is free to preach (28.31);</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He continues to evangelize the Romans (28.23-31);</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We are not told of Paul’s fate.</a:t>
            </a:r>
          </a:p>
          <a:p>
            <a:pPr eaLnBrk="0" fontAlgn="base" hangingPunct="0">
              <a:spcBef>
                <a:spcPct val="50000"/>
              </a:spcBef>
              <a:spcAft>
                <a:spcPct val="0"/>
              </a:spcAft>
            </a:pPr>
            <a:endParaRPr lang="en-US" altLang="en-US" sz="2400" dirty="0">
              <a:solidFill>
                <a:srgbClr val="66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3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8914">
                                            <p:txEl>
                                              <p:pRg st="1" end="1"/>
                                            </p:txEl>
                                          </p:spTgt>
                                        </p:tgtEl>
                                        <p:attrNameLst>
                                          <p:attrName>style.visibility</p:attrName>
                                        </p:attrNameLst>
                                      </p:cBhvr>
                                      <p:to>
                                        <p:strVal val="visible"/>
                                      </p:to>
                                    </p:set>
                                    <p:anim calcmode="lin" valueType="num">
                                      <p:cBhvr additive="base">
                                        <p:cTn id="13" dur="300" fill="hold"/>
                                        <p:tgtEl>
                                          <p:spTgt spid="3891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89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8914">
                                            <p:txEl>
                                              <p:pRg st="2" end="2"/>
                                            </p:txEl>
                                          </p:spTgt>
                                        </p:tgtEl>
                                        <p:attrNameLst>
                                          <p:attrName>style.visibility</p:attrName>
                                        </p:attrNameLst>
                                      </p:cBhvr>
                                      <p:to>
                                        <p:strVal val="visible"/>
                                      </p:to>
                                    </p:set>
                                    <p:anim calcmode="lin" valueType="num">
                                      <p:cBhvr additive="base">
                                        <p:cTn id="19" dur="3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8914">
                                            <p:txEl>
                                              <p:pRg st="3" end="3"/>
                                            </p:txEl>
                                          </p:spTgt>
                                        </p:tgtEl>
                                        <p:attrNameLst>
                                          <p:attrName>style.visibility</p:attrName>
                                        </p:attrNameLst>
                                      </p:cBhvr>
                                      <p:to>
                                        <p:strVal val="visible"/>
                                      </p:to>
                                    </p:set>
                                    <p:anim calcmode="lin" valueType="num">
                                      <p:cBhvr additive="base">
                                        <p:cTn id="25" dur="300" fill="hold"/>
                                        <p:tgtEl>
                                          <p:spTgt spid="3891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89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8914">
                                            <p:txEl>
                                              <p:pRg st="4" end="4"/>
                                            </p:txEl>
                                          </p:spTgt>
                                        </p:tgtEl>
                                        <p:attrNameLst>
                                          <p:attrName>style.visibility</p:attrName>
                                        </p:attrNameLst>
                                      </p:cBhvr>
                                      <p:to>
                                        <p:strVal val="visible"/>
                                      </p:to>
                                    </p:set>
                                    <p:anim calcmode="lin" valueType="num">
                                      <p:cBhvr additive="base">
                                        <p:cTn id="31" dur="3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8914">
                                            <p:txEl>
                                              <p:pRg st="5" end="5"/>
                                            </p:txEl>
                                          </p:spTgt>
                                        </p:tgtEl>
                                        <p:attrNameLst>
                                          <p:attrName>style.visibility</p:attrName>
                                        </p:attrNameLst>
                                      </p:cBhvr>
                                      <p:to>
                                        <p:strVal val="visible"/>
                                      </p:to>
                                    </p:set>
                                    <p:anim calcmode="lin" valueType="num">
                                      <p:cBhvr additive="base">
                                        <p:cTn id="37" dur="300" fill="hold"/>
                                        <p:tgtEl>
                                          <p:spTgt spid="3891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89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38914">
                                            <p:txEl>
                                              <p:pRg st="6" end="6"/>
                                            </p:txEl>
                                          </p:spTgt>
                                        </p:tgtEl>
                                        <p:attrNameLst>
                                          <p:attrName>style.visibility</p:attrName>
                                        </p:attrNameLst>
                                      </p:cBhvr>
                                      <p:to>
                                        <p:strVal val="visible"/>
                                      </p:to>
                                    </p:set>
                                    <p:anim calcmode="lin" valueType="num">
                                      <p:cBhvr additive="base">
                                        <p:cTn id="43" dur="3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E29117-E0FB-4350-A87A-5BAF2CADF8F6}"/>
              </a:ext>
            </a:extLst>
          </p:cNvPr>
          <p:cNvSpPr>
            <a:spLocks noGrp="1"/>
          </p:cNvSpPr>
          <p:nvPr>
            <p:ph type="sldNum" sz="quarter" idx="12"/>
          </p:nvPr>
        </p:nvSpPr>
        <p:spPr/>
        <p:txBody>
          <a:bodyPr/>
          <a:lstStyle/>
          <a:p>
            <a:pPr eaLnBrk="0" fontAlgn="base" hangingPunct="0">
              <a:spcAft>
                <a:spcPct val="0"/>
              </a:spcAft>
            </a:pPr>
            <a:fld id="{FB5B21C1-FB33-4A36-8720-525BB080B66D}" type="slidenum">
              <a:rPr lang="en-US" altLang="en-US">
                <a:solidFill>
                  <a:srgbClr val="660066"/>
                </a:solidFill>
                <a:latin typeface="Impact"/>
              </a:rPr>
              <a:pPr eaLnBrk="0" fontAlgn="base" hangingPunct="0">
                <a:spcAft>
                  <a:spcPct val="0"/>
                </a:spcAft>
              </a:pPr>
              <a:t>36</a:t>
            </a:fld>
            <a:endParaRPr lang="en-US" altLang="en-US">
              <a:solidFill>
                <a:srgbClr val="660066"/>
              </a:solidFill>
              <a:latin typeface="Impact"/>
            </a:endParaRPr>
          </a:p>
        </p:txBody>
      </p:sp>
      <p:pic>
        <p:nvPicPr>
          <p:cNvPr id="95236" name="Picture 4">
            <a:extLst>
              <a:ext uri="{FF2B5EF4-FFF2-40B4-BE49-F238E27FC236}">
                <a16:creationId xmlns:a16="http://schemas.microsoft.com/office/drawing/2014/main" id="{4020B5CB-4C49-437F-8EC4-7674018ED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9200" cy="60452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a:extLst>
              <a:ext uri="{FF2B5EF4-FFF2-40B4-BE49-F238E27FC236}">
                <a16:creationId xmlns:a16="http://schemas.microsoft.com/office/drawing/2014/main" id="{4A32F304-451D-4B16-B735-D92CC51B1580}"/>
              </a:ext>
            </a:extLst>
          </p:cNvPr>
          <p:cNvSpPr txBox="1">
            <a:spLocks noChangeArrowheads="1"/>
          </p:cNvSpPr>
          <p:nvPr/>
        </p:nvSpPr>
        <p:spPr bwMode="auto">
          <a:xfrm>
            <a:off x="19050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660066"/>
                </a:solidFill>
                <a:latin typeface="Times New Roman" panose="02020603050405020304" pitchFamily="18" charset="0"/>
              </a:rPr>
              <a:t>Paul’s Journey to 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BB14BD1-5D20-413D-ABAB-F8CDB6CE8B78}"/>
              </a:ext>
            </a:extLst>
          </p:cNvPr>
          <p:cNvSpPr>
            <a:spLocks noGrp="1"/>
          </p:cNvSpPr>
          <p:nvPr>
            <p:ph type="sldNum" sz="quarter" idx="12"/>
          </p:nvPr>
        </p:nvSpPr>
        <p:spPr/>
        <p:txBody>
          <a:bodyPr/>
          <a:lstStyle/>
          <a:p>
            <a:pPr eaLnBrk="0" fontAlgn="base" hangingPunct="0">
              <a:spcAft>
                <a:spcPct val="0"/>
              </a:spcAft>
            </a:pPr>
            <a:fld id="{13F176BF-7935-4446-83D0-D311BAE0DD82}" type="slidenum">
              <a:rPr lang="en-US" altLang="en-US">
                <a:solidFill>
                  <a:srgbClr val="660066"/>
                </a:solidFill>
                <a:latin typeface="Impact"/>
              </a:rPr>
              <a:pPr eaLnBrk="0" fontAlgn="base" hangingPunct="0">
                <a:spcAft>
                  <a:spcPct val="0"/>
                </a:spcAft>
              </a:pPr>
              <a:t>37</a:t>
            </a:fld>
            <a:endParaRPr lang="en-US" altLang="en-US">
              <a:solidFill>
                <a:srgbClr val="660066"/>
              </a:solidFill>
              <a:latin typeface="Impact"/>
            </a:endParaRPr>
          </a:p>
        </p:txBody>
      </p:sp>
      <p:pic>
        <p:nvPicPr>
          <p:cNvPr id="97284" name="Picture 4">
            <a:extLst>
              <a:ext uri="{FF2B5EF4-FFF2-40B4-BE49-F238E27FC236}">
                <a16:creationId xmlns:a16="http://schemas.microsoft.com/office/drawing/2014/main" id="{939608F9-F676-4D8D-8361-805AD00E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477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018E7B0E-F4B8-4C83-B60A-5AA674C2CABF}"/>
              </a:ext>
            </a:extLst>
          </p:cNvPr>
          <p:cNvSpPr txBox="1">
            <a:spLocks noChangeArrowheads="1"/>
          </p:cNvSpPr>
          <p:nvPr/>
        </p:nvSpPr>
        <p:spPr bwMode="auto">
          <a:xfrm>
            <a:off x="8077200" y="37338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660066"/>
                </a:solidFill>
                <a:latin typeface="Times New Roman" panose="02020603050405020304" pitchFamily="18" charset="0"/>
              </a:rPr>
              <a:t>The Good Shepherd – in Catacombs of Rome.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F7ACF-6370-453D-B061-FF7BAE472C43}"/>
              </a:ext>
            </a:extLst>
          </p:cNvPr>
          <p:cNvSpPr>
            <a:spLocks noGrp="1"/>
          </p:cNvSpPr>
          <p:nvPr>
            <p:ph type="sldNum" sz="quarter" idx="12"/>
          </p:nvPr>
        </p:nvSpPr>
        <p:spPr/>
        <p:txBody>
          <a:bodyPr/>
          <a:lstStyle/>
          <a:p>
            <a:pPr eaLnBrk="0" fontAlgn="base" hangingPunct="0">
              <a:spcAft>
                <a:spcPct val="0"/>
              </a:spcAft>
            </a:pPr>
            <a:fld id="{E3EE07ED-A413-4017-85D0-EF28070FAA94}" type="slidenum">
              <a:rPr lang="en-US" altLang="en-US">
                <a:solidFill>
                  <a:srgbClr val="660066"/>
                </a:solidFill>
                <a:latin typeface="Impact"/>
              </a:rPr>
              <a:pPr eaLnBrk="0" fontAlgn="base" hangingPunct="0">
                <a:spcAft>
                  <a:spcPct val="0"/>
                </a:spcAft>
              </a:pPr>
              <a:t>38</a:t>
            </a:fld>
            <a:endParaRPr lang="en-US" altLang="en-US">
              <a:solidFill>
                <a:srgbClr val="660066"/>
              </a:solidFill>
              <a:latin typeface="Impact"/>
            </a:endParaRPr>
          </a:p>
        </p:txBody>
      </p:sp>
      <p:sp>
        <p:nvSpPr>
          <p:cNvPr id="39938" name="Text Box 2">
            <a:extLst>
              <a:ext uri="{FF2B5EF4-FFF2-40B4-BE49-F238E27FC236}">
                <a16:creationId xmlns:a16="http://schemas.microsoft.com/office/drawing/2014/main" id="{2D35E2D6-9697-4C05-BCA7-6140C34EEECC}"/>
              </a:ext>
            </a:extLst>
          </p:cNvPr>
          <p:cNvSpPr txBox="1">
            <a:spLocks noChangeArrowheads="1"/>
          </p:cNvSpPr>
          <p:nvPr/>
        </p:nvSpPr>
        <p:spPr bwMode="auto">
          <a:xfrm>
            <a:off x="2743200" y="685801"/>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10. </a:t>
            </a:r>
            <a:r>
              <a:rPr lang="en-US" altLang="en-US" sz="2400" b="1" dirty="0">
                <a:solidFill>
                  <a:srgbClr val="660066"/>
                </a:solidFill>
                <a:latin typeface="Times New Roman" panose="02020603050405020304" pitchFamily="18" charset="0"/>
              </a:rPr>
              <a:t> Paul’s Journey to Rome and his Preaching to Roman Jews</a:t>
            </a:r>
            <a:r>
              <a:rPr lang="en-US" altLang="en-US" sz="2400" dirty="0">
                <a:solidFill>
                  <a:srgbClr val="660066"/>
                </a:solidFill>
                <a:latin typeface="Times New Roman" panose="02020603050405020304" pitchFamily="18" charset="0"/>
              </a:rPr>
              <a:t> (27.1-28.31) (contd.):</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t>
            </a:r>
            <a:r>
              <a:rPr lang="en-US" altLang="en-US" sz="2400" b="1" dirty="0">
                <a:solidFill>
                  <a:srgbClr val="660066"/>
                </a:solidFill>
                <a:latin typeface="Times New Roman" panose="02020603050405020304" pitchFamily="18" charset="0"/>
              </a:rPr>
              <a:t>Luke</a:t>
            </a:r>
            <a:r>
              <a:rPr lang="en-US" altLang="en-US" sz="2400" dirty="0">
                <a:solidFill>
                  <a:srgbClr val="660066"/>
                </a:solidFill>
                <a:latin typeface="Times New Roman" panose="02020603050405020304" pitchFamily="18" charset="0"/>
              </a:rPr>
              <a:t> has accomplished his task of tracing Christianity’s expansion from Jerusalem to “the ends of the earth” (1.8);</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Another theme emphasized: Paul and his successor evangelists will henceforth direct the Gospel primarily to </a:t>
            </a:r>
            <a:r>
              <a:rPr lang="en-US" altLang="en-US" sz="2400" b="1" dirty="0">
                <a:solidFill>
                  <a:srgbClr val="660066"/>
                </a:solidFill>
                <a:latin typeface="Times New Roman" panose="02020603050405020304" pitchFamily="18" charset="0"/>
              </a:rPr>
              <a:t>Non-Jews</a:t>
            </a:r>
            <a:r>
              <a:rPr lang="en-US" altLang="en-US" sz="2400" dirty="0">
                <a:solidFill>
                  <a:srgbClr val="660066"/>
                </a:solidFill>
                <a:latin typeface="Times New Roman" panose="02020603050405020304" pitchFamily="18" charset="0"/>
              </a:rPr>
              <a:t>, for “the Gentiles will listen” (28.28);</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Luke quotes from Isaiah 6 (see also Mark 4.10-13);</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Christianity’s future belongs to the </a:t>
            </a:r>
            <a:r>
              <a:rPr lang="en-US" altLang="en-US" sz="2400" b="1" dirty="0">
                <a:solidFill>
                  <a:srgbClr val="660066"/>
                </a:solidFill>
                <a:latin typeface="Times New Roman" panose="02020603050405020304" pitchFamily="18" charset="0"/>
              </a:rPr>
              <a:t>Gentiles</a:t>
            </a:r>
            <a:r>
              <a:rPr lang="en-US" altLang="en-US" sz="2400" dirty="0">
                <a:solidFill>
                  <a:srgbClr val="660066"/>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3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9938">
                                            <p:txEl>
                                              <p:pRg st="2" end="2"/>
                                            </p:txEl>
                                          </p:spTgt>
                                        </p:tgtEl>
                                        <p:attrNameLst>
                                          <p:attrName>style.visibility</p:attrName>
                                        </p:attrNameLst>
                                      </p:cBhvr>
                                      <p:to>
                                        <p:strVal val="visible"/>
                                      </p:to>
                                    </p:set>
                                    <p:anim calcmode="lin" valueType="num">
                                      <p:cBhvr additive="base">
                                        <p:cTn id="19" dur="300" fill="hold"/>
                                        <p:tgtEl>
                                          <p:spTgt spid="3993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9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9938">
                                            <p:txEl>
                                              <p:pRg st="3" end="3"/>
                                            </p:txEl>
                                          </p:spTgt>
                                        </p:tgtEl>
                                        <p:attrNameLst>
                                          <p:attrName>style.visibility</p:attrName>
                                        </p:attrNameLst>
                                      </p:cBhvr>
                                      <p:to>
                                        <p:strVal val="visible"/>
                                      </p:to>
                                    </p:set>
                                    <p:anim calcmode="lin" valueType="num">
                                      <p:cBhvr additive="base">
                                        <p:cTn id="25" dur="300" fill="hold"/>
                                        <p:tgtEl>
                                          <p:spTgt spid="39938">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9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9938">
                                            <p:txEl>
                                              <p:pRg st="4" end="4"/>
                                            </p:txEl>
                                          </p:spTgt>
                                        </p:tgtEl>
                                        <p:attrNameLst>
                                          <p:attrName>style.visibility</p:attrName>
                                        </p:attrNameLst>
                                      </p:cBhvr>
                                      <p:to>
                                        <p:strVal val="visible"/>
                                      </p:to>
                                    </p:set>
                                    <p:anim calcmode="lin" valueType="num">
                                      <p:cBhvr additive="base">
                                        <p:cTn id="31" dur="3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776748"/>
            <a:ext cx="11688661" cy="5624052"/>
          </a:xfrm>
        </p:spPr>
        <p:txBody>
          <a:bodyPr>
            <a:noAutofit/>
          </a:bodyPr>
          <a:lstStyle/>
          <a:p>
            <a:r>
              <a:rPr lang="en-US" sz="5400" dirty="0">
                <a:solidFill>
                  <a:schemeClr val="accent2">
                    <a:lumMod val="20000"/>
                    <a:lumOff val="80000"/>
                  </a:schemeClr>
                </a:solidFill>
                <a:latin typeface="Ravie" panose="04040805050809020602" pitchFamily="82" charset="0"/>
              </a:rPr>
              <a:t>Basic Book Structure acts of the Apostles Centers </a:t>
            </a:r>
            <a:r>
              <a:rPr lang="en-US" sz="6000" dirty="0">
                <a:solidFill>
                  <a:schemeClr val="accent2">
                    <a:lumMod val="20000"/>
                    <a:lumOff val="80000"/>
                  </a:schemeClr>
                </a:solidFill>
                <a:latin typeface="Ravie" panose="04040805050809020602" pitchFamily="82" charset="0"/>
              </a:rPr>
              <a:t>around the great commission &amp; Call To evangelize Then known world!  </a:t>
            </a:r>
          </a:p>
        </p:txBody>
      </p:sp>
    </p:spTree>
    <p:extLst>
      <p:ext uri="{BB962C8B-B14F-4D97-AF65-F5344CB8AC3E}">
        <p14:creationId xmlns:p14="http://schemas.microsoft.com/office/powerpoint/2010/main" val="2203305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Overview: Acts 1-12">
            <a:hlinkClick r:id="" action="ppaction://media"/>
            <a:extLst>
              <a:ext uri="{FF2B5EF4-FFF2-40B4-BE49-F238E27FC236}">
                <a16:creationId xmlns:a16="http://schemas.microsoft.com/office/drawing/2014/main" id="{B152185B-1F5E-468F-BCB3-602BA48E172C}"/>
              </a:ext>
            </a:extLst>
          </p:cNvPr>
          <p:cNvPicPr>
            <a:picLocks noRot="1" noChangeAspect="1"/>
          </p:cNvPicPr>
          <p:nvPr>
            <a:videoFile r:link="rId1"/>
          </p:nvPr>
        </p:nvPicPr>
        <p:blipFill>
          <a:blip r:embed="rId4"/>
          <a:stretch>
            <a:fillRect/>
          </a:stretch>
        </p:blipFill>
        <p:spPr>
          <a:xfrm>
            <a:off x="304800" y="324465"/>
            <a:ext cx="11552903" cy="5801032"/>
          </a:xfrm>
          <a:prstGeom prst="rect">
            <a:avLst/>
          </a:prstGeom>
        </p:spPr>
      </p:pic>
      <p:sp>
        <p:nvSpPr>
          <p:cNvPr id="2" name="Rectangle 1">
            <a:extLst>
              <a:ext uri="{FF2B5EF4-FFF2-40B4-BE49-F238E27FC236}">
                <a16:creationId xmlns:a16="http://schemas.microsoft.com/office/drawing/2014/main" id="{97AC8E09-12AE-4A70-83AE-CDA1805B97ED}"/>
              </a:ext>
            </a:extLst>
          </p:cNvPr>
          <p:cNvSpPr/>
          <p:nvPr/>
        </p:nvSpPr>
        <p:spPr>
          <a:xfrm>
            <a:off x="-77002" y="5948413"/>
            <a:ext cx="12269002" cy="1107996"/>
          </a:xfrm>
          <a:prstGeom prst="rect">
            <a:avLst/>
          </a:prstGeom>
          <a:noFill/>
        </p:spPr>
        <p:txBody>
          <a:bodyPr wrap="square" lIns="91440" tIns="45720" rIns="91440" bIns="45720">
            <a:spAutoFit/>
          </a:bodyPr>
          <a:lstStyle/>
          <a:p>
            <a:pPr algn="ctr"/>
            <a:r>
              <a:rPr lang="en-US" sz="6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Wide Latin" panose="020A0A07050505020404" pitchFamily="18" charset="0"/>
              </a:rPr>
              <a:t>NOT EXACTLY</a:t>
            </a:r>
          </a:p>
        </p:txBody>
      </p:sp>
    </p:spTree>
    <p:extLst>
      <p:ext uri="{BB962C8B-B14F-4D97-AF65-F5344CB8AC3E}">
        <p14:creationId xmlns:p14="http://schemas.microsoft.com/office/powerpoint/2010/main" val="197390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grpId="0" nodeType="clickEffect">
                                  <p:stCondLst>
                                    <p:cond delay="0"/>
                                  </p:stCondLst>
                                  <p:iterate type="lt">
                                    <p:tmPct val="4000"/>
                                  </p:iterate>
                                  <p:childTnLst>
                                    <p:set>
                                      <p:cBhvr override="childStyle">
                                        <p:cTn id="10" dur="500" fill="hold"/>
                                        <p:tgtEl>
                                          <p:spTgt spid="2"/>
                                        </p:tgtEl>
                                        <p:attrNameLst>
                                          <p:attrName>style.color</p:attrName>
                                        </p:attrNameLst>
                                      </p:cBhvr>
                                      <p:to>
                                        <p:clrVal>
                                          <a:schemeClr val="accent2"/>
                                        </p:clrVal>
                                      </p:to>
                                    </p:set>
                                    <p:set>
                                      <p:cBhvr>
                                        <p:cTn id="11" dur="500" fill="hold"/>
                                        <p:tgtEl>
                                          <p:spTgt spid="2"/>
                                        </p:tgtEl>
                                        <p:attrNameLst>
                                          <p:attrName>fillcolor</p:attrName>
                                        </p:attrNameLst>
                                      </p:cBhvr>
                                      <p:to>
                                        <p:clrVal>
                                          <a:schemeClr val="accent2"/>
                                        </p:clrVal>
                                      </p:to>
                                    </p:set>
                                    <p:set>
                                      <p:cBhvr>
                                        <p:cTn id="12"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the Story takes Place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18" y="2072640"/>
            <a:ext cx="8138765" cy="4267200"/>
          </a:xfrm>
          <a:prstGeom prst="rect">
            <a:avLst/>
          </a:prstGeom>
        </p:spPr>
      </p:pic>
    </p:spTree>
    <p:extLst>
      <p:ext uri="{BB962C8B-B14F-4D97-AF65-F5344CB8AC3E}">
        <p14:creationId xmlns:p14="http://schemas.microsoft.com/office/powerpoint/2010/main" val="4106083268"/>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252728"/>
          </a:xfrm>
        </p:spPr>
        <p:txBody>
          <a:bodyPr>
            <a:noAutofit/>
          </a:bodyPr>
          <a:lstStyle/>
          <a:p>
            <a:r>
              <a:rPr lang="en-US" sz="4267" dirty="0"/>
              <a:t>The Land of Canaan in the Near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04" y="2108201"/>
            <a:ext cx="4876800" cy="3520783"/>
          </a:xfrm>
          <a:prstGeom prst="rect">
            <a:avLst/>
          </a:prstGeom>
        </p:spPr>
      </p:pic>
    </p:spTree>
    <p:extLst>
      <p:ext uri="{BB962C8B-B14F-4D97-AF65-F5344CB8AC3E}">
        <p14:creationId xmlns:p14="http://schemas.microsoft.com/office/powerpoint/2010/main" val="41299549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the uttermost part of the earth.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46373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1040501473"/>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127760225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a:t>
            </a:r>
            <a:r>
              <a:rPr lang="en-US" sz="2133" dirty="0">
                <a:solidFill>
                  <a:srgbClr val="FF0000"/>
                </a:solidFill>
              </a:rPr>
              <a:t>Go ye into all the world</a:t>
            </a:r>
            <a:r>
              <a:rPr lang="en-US" sz="2133" dirty="0">
                <a:solidFill>
                  <a:schemeClr val="tx2">
                    <a:lumMod val="75000"/>
                  </a:schemeClr>
                </a:solidFill>
              </a:rPr>
              <a:t>,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310887470"/>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 </a:t>
            </a:r>
            <a:r>
              <a:rPr lang="en-US" sz="2667" dirty="0">
                <a:solidFill>
                  <a:srgbClr val="C00000"/>
                </a:solidFill>
              </a:rPr>
              <a:t>The witness unto the uttermost parts of the earth</a:t>
            </a:r>
            <a:r>
              <a:rPr lang="en-US" sz="2667" dirty="0">
                <a:solidFill>
                  <a:srgbClr val="C00000"/>
                </a:solidFill>
                <a:latin typeface="+mj-lt"/>
              </a:rPr>
              <a:t>: </a:t>
            </a:r>
          </a:p>
          <a:p>
            <a:pPr lvl="2"/>
            <a:r>
              <a:rPr lang="en-US"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5115033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95600"/>
            <a:ext cx="9877777" cy="2438400"/>
          </a:xfrm>
        </p:spPr>
        <p:txBody>
          <a:bodyPr>
            <a:normAutofit/>
          </a:bodyPr>
          <a:lstStyle/>
          <a:p>
            <a:r>
              <a:rPr lang="en-US" sz="3733" dirty="0"/>
              <a:t>Part 1:  </a:t>
            </a:r>
            <a:r>
              <a:rPr lang="en-US" sz="3733" dirty="0">
                <a:solidFill>
                  <a:schemeClr val="accent2"/>
                </a:solidFill>
              </a:rPr>
              <a:t>The Jews</a:t>
            </a:r>
          </a:p>
          <a:p>
            <a:r>
              <a:rPr lang="en-US" sz="3733" dirty="0"/>
              <a:t>Part 2:  </a:t>
            </a:r>
            <a:r>
              <a:rPr lang="en-US" sz="3733" dirty="0">
                <a:solidFill>
                  <a:schemeClr val="accent2"/>
                </a:solidFill>
              </a:rPr>
              <a:t>The Samaritans</a:t>
            </a:r>
          </a:p>
          <a:p>
            <a:r>
              <a:rPr lang="en-US" sz="3733" dirty="0"/>
              <a:t>Part 3:  </a:t>
            </a:r>
            <a:r>
              <a:rPr lang="en-US" sz="3733" dirty="0">
                <a:solidFill>
                  <a:schemeClr val="accent2"/>
                </a:solidFill>
              </a:rPr>
              <a:t>The Gentiles</a:t>
            </a:r>
          </a:p>
        </p:txBody>
      </p:sp>
      <p:sp>
        <p:nvSpPr>
          <p:cNvPr id="3" name="Title 2"/>
          <p:cNvSpPr>
            <a:spLocks noGrp="1"/>
          </p:cNvSpPr>
          <p:nvPr>
            <p:ph type="title"/>
          </p:nvPr>
        </p:nvSpPr>
        <p:spPr/>
        <p:txBody>
          <a:bodyPr>
            <a:normAutofit/>
          </a:bodyPr>
          <a:lstStyle/>
          <a:p>
            <a:r>
              <a:rPr lang="en-US" sz="4267" dirty="0"/>
              <a:t>The Three Audiences</a:t>
            </a:r>
          </a:p>
        </p:txBody>
      </p:sp>
    </p:spTree>
    <p:extLst>
      <p:ext uri="{BB962C8B-B14F-4D97-AF65-F5344CB8AC3E}">
        <p14:creationId xmlns:p14="http://schemas.microsoft.com/office/powerpoint/2010/main" val="25776542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19400"/>
            <a:ext cx="9877777" cy="2590800"/>
          </a:xfrm>
        </p:spPr>
        <p:txBody>
          <a:bodyPr>
            <a:normAutofit/>
          </a:bodyPr>
          <a:lstStyle/>
          <a:p>
            <a:r>
              <a:rPr lang="en-US" sz="3733" dirty="0">
                <a:latin typeface="+mj-lt"/>
              </a:rPr>
              <a:t>Part 1:   </a:t>
            </a:r>
            <a:r>
              <a:rPr lang="en-US" sz="3733" dirty="0">
                <a:solidFill>
                  <a:schemeClr val="accent2"/>
                </a:solidFill>
                <a:latin typeface="+mj-lt"/>
              </a:rPr>
              <a:t>Peter</a:t>
            </a:r>
          </a:p>
          <a:p>
            <a:r>
              <a:rPr lang="en-US" sz="3733" dirty="0">
                <a:latin typeface="+mj-lt"/>
              </a:rPr>
              <a:t>Part 2:   </a:t>
            </a:r>
            <a:r>
              <a:rPr lang="en-US" sz="3733" dirty="0">
                <a:solidFill>
                  <a:schemeClr val="accent2"/>
                </a:solidFill>
                <a:latin typeface="+mj-lt"/>
              </a:rPr>
              <a:t>Peter and Paul </a:t>
            </a:r>
            <a:r>
              <a:rPr lang="en-US" sz="2667" dirty="0">
                <a:solidFill>
                  <a:schemeClr val="accent2"/>
                </a:solidFill>
                <a:latin typeface="+mj-lt"/>
              </a:rPr>
              <a:t>(Saul of Tarsus) </a:t>
            </a:r>
            <a:endParaRPr lang="en-US" sz="3733" dirty="0">
              <a:solidFill>
                <a:schemeClr val="accent2"/>
              </a:solidFill>
              <a:latin typeface="+mj-lt"/>
            </a:endParaRPr>
          </a:p>
          <a:p>
            <a:r>
              <a:rPr lang="en-US" sz="3733" dirty="0">
                <a:latin typeface="+mj-lt"/>
              </a:rPr>
              <a:t>Part 3:   </a:t>
            </a:r>
            <a:r>
              <a:rPr lang="en-US" sz="3733" dirty="0">
                <a:solidFill>
                  <a:schemeClr val="accent2"/>
                </a:solidFill>
                <a:latin typeface="+mj-lt"/>
              </a:rPr>
              <a:t>Paul</a:t>
            </a:r>
          </a:p>
        </p:txBody>
      </p:sp>
      <p:sp>
        <p:nvSpPr>
          <p:cNvPr id="3" name="Title 2"/>
          <p:cNvSpPr>
            <a:spLocks noGrp="1"/>
          </p:cNvSpPr>
          <p:nvPr>
            <p:ph type="title"/>
          </p:nvPr>
        </p:nvSpPr>
        <p:spPr/>
        <p:txBody>
          <a:bodyPr>
            <a:normAutofit/>
          </a:bodyPr>
          <a:lstStyle/>
          <a:p>
            <a:r>
              <a:rPr lang="en-US" sz="4267" dirty="0"/>
              <a:t>The Pillars of the Church</a:t>
            </a:r>
          </a:p>
        </p:txBody>
      </p:sp>
    </p:spTree>
    <p:extLst>
      <p:ext uri="{BB962C8B-B14F-4D97-AF65-F5344CB8AC3E}">
        <p14:creationId xmlns:p14="http://schemas.microsoft.com/office/powerpoint/2010/main" val="1604736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8" y="2514600"/>
            <a:ext cx="9911644" cy="3657600"/>
          </a:xfrm>
        </p:spPr>
        <p:txBody>
          <a:bodyPr>
            <a:normAutofit/>
          </a:bodyPr>
          <a:lstStyle/>
          <a:p>
            <a:r>
              <a:rPr lang="en-US" sz="3733" dirty="0">
                <a:latin typeface="+mj-lt"/>
              </a:rPr>
              <a:t>Part 1: 	</a:t>
            </a:r>
            <a:r>
              <a:rPr lang="en-US" sz="3733" dirty="0">
                <a:solidFill>
                  <a:schemeClr val="accent2"/>
                </a:solidFill>
                <a:latin typeface="+mj-lt"/>
              </a:rPr>
              <a:t>5 years (AD 30-35)</a:t>
            </a:r>
          </a:p>
          <a:p>
            <a:r>
              <a:rPr lang="en-US" sz="3733" dirty="0">
                <a:latin typeface="+mj-lt"/>
              </a:rPr>
              <a:t>Part 2: 	</a:t>
            </a:r>
            <a:r>
              <a:rPr lang="en-US" sz="3733" dirty="0">
                <a:solidFill>
                  <a:schemeClr val="accent2"/>
                </a:solidFill>
                <a:latin typeface="+mj-lt"/>
              </a:rPr>
              <a:t>13 years (AD 35-48)</a:t>
            </a:r>
          </a:p>
          <a:p>
            <a:r>
              <a:rPr lang="en-US" sz="3733" dirty="0">
                <a:latin typeface="+mj-lt"/>
              </a:rPr>
              <a:t>Part 3: 	</a:t>
            </a:r>
            <a:r>
              <a:rPr lang="en-US" sz="3733" dirty="0">
                <a:solidFill>
                  <a:schemeClr val="accent2"/>
                </a:solidFill>
                <a:latin typeface="+mj-lt"/>
              </a:rPr>
              <a:t>14 years (AD 48-62)</a:t>
            </a:r>
            <a:endParaRPr lang="en-US" sz="3733" dirty="0">
              <a:latin typeface="+mj-lt"/>
            </a:endParaRPr>
          </a:p>
          <a:p>
            <a:pPr lvl="5">
              <a:spcBef>
                <a:spcPts val="3200"/>
              </a:spcBef>
            </a:pPr>
            <a:r>
              <a:rPr lang="en-US" sz="3200" dirty="0"/>
              <a:t>A total of 32 years, </a:t>
            </a:r>
            <a:r>
              <a:rPr lang="en-US" sz="3200" i="1" dirty="0"/>
              <a:t>according to Nelson’s Complete Book of Bible Maps and Charts.</a:t>
            </a:r>
            <a:endParaRPr lang="en-US" sz="3733" i="1" dirty="0">
              <a:latin typeface="+mj-lt"/>
            </a:endParaRPr>
          </a:p>
          <a:p>
            <a:endParaRPr lang="en-US" dirty="0">
              <a:solidFill>
                <a:srgbClr val="FF0000"/>
              </a:solidFill>
            </a:endParaRPr>
          </a:p>
        </p:txBody>
      </p:sp>
      <p:sp>
        <p:nvSpPr>
          <p:cNvPr id="3" name="Title 2"/>
          <p:cNvSpPr>
            <a:spLocks noGrp="1"/>
          </p:cNvSpPr>
          <p:nvPr>
            <p:ph type="title"/>
          </p:nvPr>
        </p:nvSpPr>
        <p:spPr/>
        <p:txBody>
          <a:bodyPr>
            <a:normAutofit/>
          </a:bodyPr>
          <a:lstStyle/>
          <a:p>
            <a:r>
              <a:rPr lang="en-US" sz="4267" dirty="0"/>
              <a:t>The Timeline</a:t>
            </a:r>
          </a:p>
        </p:txBody>
      </p:sp>
    </p:spTree>
    <p:extLst>
      <p:ext uri="{BB962C8B-B14F-4D97-AF65-F5344CB8AC3E}">
        <p14:creationId xmlns:p14="http://schemas.microsoft.com/office/powerpoint/2010/main" val="1658367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93C33D-9BED-4881-B5AF-615CD2F98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891" y="645294"/>
            <a:ext cx="10716547" cy="5668879"/>
          </a:xfrm>
        </p:spPr>
      </p:pic>
    </p:spTree>
    <p:extLst>
      <p:ext uri="{BB962C8B-B14F-4D97-AF65-F5344CB8AC3E}">
        <p14:creationId xmlns:p14="http://schemas.microsoft.com/office/powerpoint/2010/main" val="4023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465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B9339-F634-42C1-9A16-D6A9768863E6}"/>
              </a:ext>
            </a:extLst>
          </p:cNvPr>
          <p:cNvSpPr txBox="1"/>
          <p:nvPr/>
        </p:nvSpPr>
        <p:spPr>
          <a:xfrm>
            <a:off x="1588168" y="664144"/>
            <a:ext cx="10019899" cy="5755422"/>
          </a:xfrm>
          <a:prstGeom prst="rect">
            <a:avLst/>
          </a:prstGeom>
          <a:noFill/>
        </p:spPr>
        <p:txBody>
          <a:bodyPr wrap="square">
            <a:spAutoFit/>
          </a:bodyPr>
          <a:lstStyle/>
          <a:p>
            <a:pPr algn="l" rtl="0"/>
            <a:r>
              <a:rPr lang="en-US" sz="1000" b="1" dirty="0">
                <a:latin typeface="Open Sans" panose="020B0606030504020204" pitchFamily="34" charset="0"/>
              </a:rPr>
              <a:t>PART ONE—The infancy of the church (the church in Jerusalem) (chapters 1–7)</a:t>
            </a:r>
          </a:p>
          <a:p>
            <a:pPr algn="l" rtl="0"/>
            <a:r>
              <a:rPr lang="en-US" sz="1000" dirty="0"/>
              <a:t>(In this section, </a:t>
            </a:r>
            <a:r>
              <a:rPr lang="en-US" sz="1000" i="1" dirty="0"/>
              <a:t>Jerusalem is the central city of Christianity and Peter is the most prominent person)</a:t>
            </a:r>
          </a:p>
          <a:p>
            <a:pPr algn="l" rtl="0"/>
            <a:r>
              <a:rPr lang="en-US" sz="1000" b="1" dirty="0">
                <a:latin typeface="Open Sans" panose="020B0606030504020204" pitchFamily="34" charset="0"/>
              </a:rPr>
              <a:t>I.	THE POST-RESURRECTION MINISTRY OF CHRIST (1:1–8)</a:t>
            </a:r>
          </a:p>
          <a:p>
            <a:pPr algn="l" rtl="0"/>
            <a:r>
              <a:rPr lang="en-US" sz="1000" b="1" dirty="0">
                <a:latin typeface="Open Sans" panose="020B0606030504020204" pitchFamily="34" charset="0"/>
              </a:rPr>
              <a:t>II.	THE ASCENSION OF CHRIST (1:9–11)</a:t>
            </a:r>
          </a:p>
          <a:p>
            <a:pPr algn="l" rtl="0"/>
            <a:r>
              <a:rPr lang="en-US" sz="1000" b="1" dirty="0">
                <a:latin typeface="Open Sans" panose="020B0606030504020204" pitchFamily="34" charset="0"/>
              </a:rPr>
              <a:t>III.	THE WAITING IN THE UPPER ROOM (1:12–26)</a:t>
            </a:r>
          </a:p>
          <a:p>
            <a:pPr algn="l" rtl="0"/>
            <a:r>
              <a:rPr lang="en-US" sz="1000" b="1" dirty="0">
                <a:latin typeface="Open Sans" panose="020B0606030504020204" pitchFamily="34" charset="0"/>
              </a:rPr>
              <a:t>IV.	THE ADVENT OF THE HOLY SPIRIT (2:1–41)</a:t>
            </a:r>
          </a:p>
          <a:p>
            <a:pPr algn="l" rtl="0"/>
            <a:r>
              <a:rPr lang="en-US" sz="1000" b="1" dirty="0">
                <a:latin typeface="Open Sans" panose="020B0606030504020204" pitchFamily="34" charset="0"/>
              </a:rPr>
              <a:t>V.	THE SNAPSHOT OF THE EARLY CHURCH (2:42–47)</a:t>
            </a:r>
          </a:p>
          <a:p>
            <a:pPr algn="l" rtl="0"/>
            <a:r>
              <a:rPr lang="en-US" sz="1000" b="1" dirty="0">
                <a:latin typeface="Open Sans" panose="020B0606030504020204" pitchFamily="34" charset="0"/>
              </a:rPr>
              <a:t>VI.	THE HEALING OF THE LAME MAN AND ITS CONSEQUENCES (3:1–4:31)</a:t>
            </a:r>
          </a:p>
          <a:p>
            <a:pPr algn="l" rtl="0"/>
            <a:r>
              <a:rPr lang="en-US" sz="1000" b="1" dirty="0">
                <a:latin typeface="Open Sans" panose="020B0606030504020204" pitchFamily="34" charset="0"/>
              </a:rPr>
              <a:t>VII.	THE DEATH OF ANANIAS AND SAPPHIRA AND ITS EFFECTS (4:32–5:42)</a:t>
            </a:r>
          </a:p>
          <a:p>
            <a:pPr algn="l" rtl="0"/>
            <a:r>
              <a:rPr lang="en-US" sz="1000" b="1" dirty="0">
                <a:latin typeface="Open Sans" panose="020B0606030504020204" pitchFamily="34" charset="0"/>
              </a:rPr>
              <a:t>VIII.	THE APPOINTMENT OF THE SEVEN (6:1–7)</a:t>
            </a:r>
          </a:p>
          <a:p>
            <a:pPr algn="l" rtl="0"/>
            <a:r>
              <a:rPr lang="en-US" sz="1000" b="1" dirty="0">
                <a:latin typeface="Open Sans" panose="020B0606030504020204" pitchFamily="34" charset="0"/>
              </a:rPr>
              <a:t>IX.	THE MINISTRY OF STEPHEN (6:8–7:60)</a:t>
            </a:r>
          </a:p>
          <a:p>
            <a:pPr algn="l" rtl="0"/>
            <a:r>
              <a:rPr lang="en-US" sz="1000" b="1" dirty="0">
                <a:latin typeface="Open Sans" panose="020B0606030504020204" pitchFamily="34" charset="0"/>
              </a:rPr>
              <a:t>PART TWO—The adolescence of the church (the church in all Judea and In Samaria) (chapters 8–12)</a:t>
            </a:r>
          </a:p>
          <a:p>
            <a:pPr algn="l" rtl="0"/>
            <a:r>
              <a:rPr lang="en-US" sz="1000" dirty="0"/>
              <a:t>(In this section, </a:t>
            </a:r>
            <a:r>
              <a:rPr lang="en-US" sz="1000" i="1" dirty="0"/>
              <a:t>Jerusalem is gradually being replaced by Antioch as the central city of Christianity and Peter is gradually being replaced by Paul as the most prominent person)</a:t>
            </a:r>
          </a:p>
          <a:p>
            <a:pPr algn="l" rtl="0"/>
            <a:r>
              <a:rPr lang="en-US" sz="1000" b="1" dirty="0">
                <a:latin typeface="Open Sans" panose="020B0606030504020204" pitchFamily="34" charset="0"/>
              </a:rPr>
              <a:t>I.	THE FIRST MENTION OF PAUL (7:58; 8:1, 3)</a:t>
            </a:r>
          </a:p>
          <a:p>
            <a:pPr algn="l" rtl="0"/>
            <a:r>
              <a:rPr lang="en-US" sz="1000" b="1" dirty="0">
                <a:latin typeface="Open Sans" panose="020B0606030504020204" pitchFamily="34" charset="0"/>
              </a:rPr>
              <a:t>II.	THE PERSECUTION AND SCATTERING OF THE JERUSALEM CHURCH (8:1–4)</a:t>
            </a:r>
          </a:p>
          <a:p>
            <a:pPr algn="l" rtl="0"/>
            <a:r>
              <a:rPr lang="en-US" sz="1000" b="1" dirty="0">
                <a:latin typeface="Open Sans" panose="020B0606030504020204" pitchFamily="34" charset="0"/>
              </a:rPr>
              <a:t>III.	THE CONVERSION OF SAMARITANS (8:5–25)</a:t>
            </a:r>
          </a:p>
          <a:p>
            <a:pPr algn="l" rtl="0"/>
            <a:r>
              <a:rPr lang="en-US" sz="1000" b="1" dirty="0">
                <a:latin typeface="Open Sans" panose="020B0606030504020204" pitchFamily="34" charset="0"/>
              </a:rPr>
              <a:t>IV.	THE CONVERSION OF A JEWISH PROSELYTE (8:26–40)</a:t>
            </a:r>
          </a:p>
          <a:p>
            <a:pPr algn="l" rtl="0"/>
            <a:r>
              <a:rPr lang="en-US" sz="1000" b="1" dirty="0">
                <a:latin typeface="Open Sans" panose="020B0606030504020204" pitchFamily="34" charset="0"/>
              </a:rPr>
              <a:t>V.	THE CONVERSION OF SAUL (9:1–31)</a:t>
            </a:r>
          </a:p>
          <a:p>
            <a:pPr algn="l" rtl="0"/>
            <a:r>
              <a:rPr lang="en-US" sz="1000" b="1" dirty="0">
                <a:latin typeface="Open Sans" panose="020B0606030504020204" pitchFamily="34" charset="0"/>
              </a:rPr>
              <a:t>VI.	THE EXPANSION OF THE CHURCH IN WESTERN JUDEA (9:32–43)</a:t>
            </a:r>
          </a:p>
          <a:p>
            <a:pPr algn="l" rtl="0"/>
            <a:r>
              <a:rPr lang="en-US" sz="1000" b="1" dirty="0">
                <a:latin typeface="Open Sans" panose="020B0606030504020204" pitchFamily="34" charset="0"/>
              </a:rPr>
              <a:t>VII.	THE CONVERSION OF GENTILE GOD-FEARERS (chapter 10)</a:t>
            </a:r>
          </a:p>
          <a:p>
            <a:pPr algn="l" rtl="0"/>
            <a:r>
              <a:rPr lang="en-US" sz="1000" b="1" dirty="0">
                <a:latin typeface="Open Sans" panose="020B0606030504020204" pitchFamily="34" charset="0"/>
              </a:rPr>
              <a:t>VIII.	THE GROWING VISION OF THE JEWISH LEADERS (11:1–18)</a:t>
            </a:r>
          </a:p>
          <a:p>
            <a:pPr algn="l" rtl="0"/>
            <a:r>
              <a:rPr lang="en-US" sz="1000" b="1" dirty="0">
                <a:latin typeface="Open Sans" panose="020B0606030504020204" pitchFamily="34" charset="0"/>
              </a:rPr>
              <a:t>IX.	THE CONVERSION OF PAGAN GENTILES (11:19–26)</a:t>
            </a:r>
          </a:p>
          <a:p>
            <a:pPr algn="l" rtl="0"/>
            <a:r>
              <a:rPr lang="en-US" sz="1000" b="1" dirty="0">
                <a:latin typeface="Open Sans" panose="020B0606030504020204" pitchFamily="34" charset="0"/>
              </a:rPr>
              <a:t>X.	THE GROWING TIES BETWEEN JEWISH AND GENTILE CHRISTIANITY (11:27–30)</a:t>
            </a:r>
          </a:p>
          <a:p>
            <a:pPr algn="l" rtl="0"/>
            <a:r>
              <a:rPr lang="en-US" sz="1000" b="1" dirty="0">
                <a:latin typeface="Open Sans" panose="020B0606030504020204" pitchFamily="34" charset="0"/>
              </a:rPr>
              <a:t>XI.	THE COMPLETION OF THE TRANSITION (chapter 12)</a:t>
            </a:r>
          </a:p>
          <a:p>
            <a:pPr algn="l" rtl="0"/>
            <a:r>
              <a:rPr lang="en-US" sz="1000" b="1" dirty="0">
                <a:latin typeface="Open Sans" panose="020B0606030504020204" pitchFamily="34" charset="0"/>
              </a:rPr>
              <a:t>PART THREE—The maturity of the church (the church in all the world) (chapters 13–28)</a:t>
            </a:r>
          </a:p>
          <a:p>
            <a:pPr algn="l" rtl="0"/>
            <a:r>
              <a:rPr lang="en-US" sz="1000" dirty="0"/>
              <a:t>(In this section, </a:t>
            </a:r>
            <a:r>
              <a:rPr lang="en-US" sz="1000" i="1" dirty="0"/>
              <a:t>Antioch is the central city of Christianity and Paul is the most prominent person)</a:t>
            </a:r>
          </a:p>
          <a:p>
            <a:pPr algn="l" rtl="0"/>
            <a:r>
              <a:rPr lang="en-US" sz="1000" b="1" dirty="0">
                <a:latin typeface="Open Sans" panose="020B0606030504020204" pitchFamily="34" charset="0"/>
              </a:rPr>
              <a:t>I.	PAUL’S CALL AT ANTIOCH TO HIS LIFE’S WORK (13:1–3)</a:t>
            </a:r>
          </a:p>
          <a:p>
            <a:pPr algn="l" rtl="0"/>
            <a:r>
              <a:rPr lang="en-US" sz="1000" b="1" dirty="0">
                <a:latin typeface="Open Sans" panose="020B0606030504020204" pitchFamily="34" charset="0"/>
              </a:rPr>
              <a:t>II.	PAUL’S FIRST MISSIONARY JOURNEY (13:4–14:27)</a:t>
            </a:r>
          </a:p>
          <a:p>
            <a:pPr algn="l" rtl="0"/>
            <a:r>
              <a:rPr lang="en-US" sz="1000" b="1" dirty="0">
                <a:latin typeface="Open Sans" panose="020B0606030504020204" pitchFamily="34" charset="0"/>
              </a:rPr>
              <a:t>III.	PAUL’S TWO YEARS BACK IN ANTIOCH (14:28–15:35)</a:t>
            </a:r>
          </a:p>
          <a:p>
            <a:pPr algn="l" rtl="0"/>
            <a:r>
              <a:rPr lang="en-US" sz="1000" b="1" dirty="0">
                <a:latin typeface="Open Sans" panose="020B0606030504020204" pitchFamily="34" charset="0"/>
              </a:rPr>
              <a:t>IV.	PAUL’S SECOND MISSIONARY JOURNEY (15:36–18:22)</a:t>
            </a:r>
          </a:p>
          <a:p>
            <a:pPr algn="l" rtl="0"/>
            <a:r>
              <a:rPr lang="en-US" sz="1000" b="1" dirty="0">
                <a:latin typeface="Open Sans" panose="020B0606030504020204" pitchFamily="34" charset="0"/>
              </a:rPr>
              <a:t>V.	PAUL’S THIRD MISSIONARY JOURNEY (18:23–21:16)</a:t>
            </a:r>
          </a:p>
          <a:p>
            <a:pPr algn="l" rtl="0"/>
            <a:r>
              <a:rPr lang="da-DK" sz="1000" b="1" dirty="0">
                <a:latin typeface="Open Sans" panose="020B0606030504020204" pitchFamily="34" charset="0"/>
              </a:rPr>
              <a:t>VI.	PAUL’S ARREST AT JERUSALEM (21:17–23:35)</a:t>
            </a:r>
          </a:p>
          <a:p>
            <a:pPr algn="l" rtl="0"/>
            <a:r>
              <a:rPr lang="en-US" sz="1000" b="1" dirty="0">
                <a:latin typeface="Open Sans" panose="020B0606030504020204" pitchFamily="34" charset="0"/>
              </a:rPr>
              <a:t>VII.	PAUL’S TWO-YEARS’ IMPRISONMENT AT CAESAREA (chapters 24–26)</a:t>
            </a:r>
          </a:p>
          <a:p>
            <a:pPr algn="l" rtl="0"/>
            <a:r>
              <a:rPr lang="en-US" sz="1000" b="1" dirty="0">
                <a:latin typeface="Open Sans" panose="020B0606030504020204" pitchFamily="34" charset="0"/>
              </a:rPr>
              <a:t>VIII.	PAUL’S SHIPWRECK JOURNEY TO ROME (27:1–28:15)</a:t>
            </a:r>
          </a:p>
          <a:p>
            <a:pPr algn="l" rtl="0"/>
            <a:r>
              <a:rPr lang="fr-FR" sz="1000" b="1" dirty="0">
                <a:latin typeface="Open Sans" panose="020B0606030504020204" pitchFamily="34" charset="0"/>
              </a:rPr>
              <a:t>IX.	PAUL’S FIRST ROMAN IMPRISONMENT (28:16–31)</a:t>
            </a:r>
            <a:endParaRPr lang="en-US" dirty="0"/>
          </a:p>
          <a:p>
            <a:r>
              <a:rPr lang="en-US" b="0" i="0" u="none" strike="noStrike" baseline="0" dirty="0"/>
              <a:t> Gingrich, R. E. (2002). </a:t>
            </a:r>
            <a:r>
              <a:rPr lang="en-US" b="0" i="1" u="sng" strike="noStrike" baseline="0" dirty="0">
                <a:solidFill>
                  <a:srgbClr val="0000FF"/>
                </a:solidFill>
                <a:hlinkClick r:id="rId2"/>
              </a:rPr>
              <a:t>The Book of Acts</a:t>
            </a:r>
            <a:r>
              <a:rPr lang="en-US" b="0" i="0" u="none" strike="noStrike" baseline="0" dirty="0">
                <a:solidFill>
                  <a:srgbClr val="0000FF"/>
                </a:solidFill>
                <a:hlinkClick r:id="rId2"/>
              </a:rPr>
              <a:t> (pp. 5–6). Memphis, TN: Riverside Printing.</a:t>
            </a:r>
          </a:p>
        </p:txBody>
      </p:sp>
    </p:spTree>
    <p:extLst>
      <p:ext uri="{BB962C8B-B14F-4D97-AF65-F5344CB8AC3E}">
        <p14:creationId xmlns:p14="http://schemas.microsoft.com/office/powerpoint/2010/main" val="3854110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59742" y="1447800"/>
            <a:ext cx="7012858"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Chapter</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 1 – “Jesus’ Work On Earth Is Done”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2 – “Peter Baptizes</a:t>
            </a:r>
            <a:r>
              <a:rPr lang="en-US" sz="2800" b="1" dirty="0">
                <a:solidFill>
                  <a:prstClr val="black"/>
                </a:solidFill>
                <a:effectLst>
                  <a:outerShdw blurRad="38100" dist="38100" dir="2700000" algn="tl">
                    <a:srgbClr val="000000">
                      <a:alpha val="43137"/>
                    </a:srgbClr>
                  </a:outerShdw>
                </a:effectLst>
                <a:latin typeface="Calibri"/>
              </a:rPr>
              <a:t> A Crew”</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3 – “A Beggar’s Plea”</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4 – “A Jailhouse Door”</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5 – “</a:t>
            </a:r>
            <a:r>
              <a:rPr kumimoji="0" lang="en-US" sz="2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Ananias &amp; Sapphira Don’t Survive”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6 – “The Widow’s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8 – “Stephen Looks Into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9 – “Saul Struck</a:t>
            </a:r>
            <a:r>
              <a:rPr lang="en-US" sz="2800" b="1" dirty="0">
                <a:solidFill>
                  <a:prstClr val="black"/>
                </a:solidFill>
                <a:effectLst>
                  <a:outerShdw blurRad="38100" dist="38100" dir="2700000" algn="tl">
                    <a:srgbClr val="000000">
                      <a:alpha val="43137"/>
                    </a:srgbClr>
                  </a:outerShdw>
                </a:effectLst>
                <a:latin typeface="Calibri"/>
              </a:rPr>
              <a:t> Blind”</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effectLst>
                  <a:outerShdw blurRad="38100" dist="38100" dir="2700000" algn="tl">
                    <a:srgbClr val="000000">
                      <a:alpha val="43137"/>
                    </a:srgbClr>
                  </a:outerShdw>
                </a:effectLst>
                <a:latin typeface="Calibri"/>
              </a:rPr>
              <a:t>L.D. CARY &amp; SAM HOLT CATCH PHRASES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154684" y="1600200"/>
            <a:ext cx="7010400" cy="4348212"/>
            <a:chOff x="4026216" y="-3457847"/>
            <a:chExt cx="4363806" cy="9553847"/>
          </a:xfrm>
        </p:grpSpPr>
        <p:sp>
          <p:nvSpPr>
            <p:cNvPr id="8" name="Oval 7">
              <a:extLst>
                <a:ext uri="{FF2B5EF4-FFF2-40B4-BE49-F238E27FC236}">
                  <a16:creationId xmlns:a16="http://schemas.microsoft.com/office/drawing/2014/main" id="{DA89C463-1519-4310-9F7B-7C732C919D13}"/>
                </a:ext>
              </a:extLst>
            </p:cNvPr>
            <p:cNvSpPr/>
            <p:nvPr/>
          </p:nvSpPr>
          <p:spPr>
            <a:xfrm>
              <a:off x="4200002" y="-3457847"/>
              <a:ext cx="4190020"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4026216" y="-2261824"/>
              <a:ext cx="4237431" cy="6284595"/>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8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“Jesus’ Work On Earth Is Done”</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lang="en-US" sz="5400" b="1" i="1" dirty="0">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Catch Phrase</a:t>
              </a:r>
              <a:endPar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72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One</a:t>
              </a:r>
            </a:p>
          </p:txBody>
        </p:sp>
      </p:grpSp>
    </p:spTree>
    <p:extLst>
      <p:ext uri="{BB962C8B-B14F-4D97-AF65-F5344CB8AC3E}">
        <p14:creationId xmlns:p14="http://schemas.microsoft.com/office/powerpoint/2010/main" val="34912877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42661" y="198780"/>
            <a:ext cx="9024731" cy="1635200"/>
          </a:xfrm>
          <a:no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Acts of the Apostles</a:t>
            </a:r>
            <a:br>
              <a:rPr lang="en-US"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Chapter 1</a:t>
            </a:r>
          </a:p>
        </p:txBody>
      </p:sp>
    </p:spTree>
    <p:extLst>
      <p:ext uri="{BB962C8B-B14F-4D97-AF65-F5344CB8AC3E}">
        <p14:creationId xmlns:p14="http://schemas.microsoft.com/office/powerpoint/2010/main" val="2812729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0"/>
            <a:ext cx="12192000" cy="180049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At the conclusion of the Gospels Jesus ascends into the heavens leaving the apostles behind. 	What if that were the end?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24:44-52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 Gospel would never have been preached to anyone but Jews and they would have kept 		the law of Moses.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10:28; Acts 11:19</a:t>
            </a:r>
          </a:p>
        </p:txBody>
      </p:sp>
      <p:sp>
        <p:nvSpPr>
          <p:cNvPr id="3" name="TextBox 2"/>
          <p:cNvSpPr txBox="1"/>
          <p:nvPr/>
        </p:nvSpPr>
        <p:spPr>
          <a:xfrm>
            <a:off x="0" y="1020415"/>
            <a:ext cx="12192000" cy="5632311"/>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24:44-52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He said to them, "These are My words which I spoke to you while I was still with you, that 	all things which are written about Me in the Law of Moses and the Prophets and the Psalms 	must be fulfilled."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He opened their minds to understand the Scriptures,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said to them, "Thus it is written, that the Christ would suffer and rise again from the 	dead the third day,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that repentance for forgiveness of sins would be proclaimed in His name to all the nations, 	beginning from Jerusalem.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are witnesses of these things.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behold, I am sending forth the promise of My Father upon you; but you are to stay in the 	city until you are clothed with power from on high."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led them out as far as Bethany, and He lifted up His hands and blessed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While He was blessing them, He parted from them and was carried up into heaven.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after worshiping Him, returned to Jerusalem with great joy, </a:t>
            </a:r>
          </a:p>
        </p:txBody>
      </p:sp>
      <p:sp>
        <p:nvSpPr>
          <p:cNvPr id="4" name="TextBox 3"/>
          <p:cNvSpPr txBox="1"/>
          <p:nvPr/>
        </p:nvSpPr>
        <p:spPr>
          <a:xfrm>
            <a:off x="0" y="1800493"/>
            <a:ext cx="12192000" cy="4385816"/>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10:28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said to them,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"You yourselves know how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unlawful it is for a man who is a Jew to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associate with a foreigner or to visit him</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and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yet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God has shown me that I should not call any 	man unholy or unclean.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those who were scattered because of the persecution that occurred in connection 	with Stephen made their way to Phoenicia and Cyprus and Antioch,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speaking the word to no 	one except to Jews alone.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21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0"/>
            <a:ext cx="12192000" cy="687880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first account I composed,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Theophilus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about all that Jesus began to do and teach,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until the day when He was taken up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heaven,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after He had by the Holy Spirit given orders to 	the apostles whom He had chosen.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Concerning Luke who accompanied Paul in his travels: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 16:10-18; 20:5-7; 13-15;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21:1-8, 15-18; 27:2-27; 28:1-16; Col 4:14; 2Tim 4:11; Philemon 1:24;</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“Luke” is a Latin (Roman) name. He appears to be an early convert and to have heard the 			apostles preach. Maybe he was a Jewish proselyte or Jew with a Roman name?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2:8-10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refers to his first letter to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Theophilus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(God Lover):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1:1-4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Gospel of Luke contains all that Jesus began to do and teach until he was taken up.</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After this he gave orders through the Holy Spirit to the apostles: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14:25-26; 15:26-27;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16:12-15</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Apostles whom he had chosen: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6:70; 13:18; 15:16, 19; Acts 10:39-42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During his personal ministry he forbid the apostles from teaching all: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16:20; 17:9</a:t>
            </a:r>
          </a:p>
        </p:txBody>
      </p:sp>
      <p:sp>
        <p:nvSpPr>
          <p:cNvPr id="3" name="TextBox 2"/>
          <p:cNvSpPr txBox="1"/>
          <p:nvPr/>
        </p:nvSpPr>
        <p:spPr>
          <a:xfrm>
            <a:off x="0" y="2477386"/>
            <a:ext cx="12192000" cy="2677656"/>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16:10-12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he had seen the vision, immediately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we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sought to go into Macedonia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concluding that 	God had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called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preach the gospel to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putting out to sea from Troas,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ran a straight course to Samothrace, and on the day 	following to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Neapolis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from there to Philippi, which is a leading city of the district of Macedonia, a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Roman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colony;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were staying in this city for some days. </a:t>
            </a:r>
          </a:p>
        </p:txBody>
      </p:sp>
      <p:sp>
        <p:nvSpPr>
          <p:cNvPr id="4" name="TextBox 3"/>
          <p:cNvSpPr txBox="1"/>
          <p:nvPr/>
        </p:nvSpPr>
        <p:spPr>
          <a:xfrm>
            <a:off x="0" y="2137140"/>
            <a:ext cx="12192000" cy="4524315"/>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28:11-16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the end of three months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we set sail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 an Alexandrian ship which had wintered at the 	island, and which had the Twin Brothers for its figurehead.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After we put in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Syracuse, we stayed there for three days.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there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we sailed around and arrived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Rhegium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 day later a south wind sprang up, 	and on the second day we came to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Puteoli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we found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some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brethren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were invited to stay with them for seven days; and thus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we came to Rome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 brethren, when they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heard about 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came from there as far as the Market of Appius 	and Three Inns to meet us; and when Paul saw them, he thanked God and took courage.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When we entered Rome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Paul was allowed to stay by himself, with the soldier who was 	guarding him. </a:t>
            </a:r>
          </a:p>
        </p:txBody>
      </p:sp>
      <p:sp>
        <p:nvSpPr>
          <p:cNvPr id="6" name="TextBox 5"/>
          <p:cNvSpPr txBox="1"/>
          <p:nvPr/>
        </p:nvSpPr>
        <p:spPr>
          <a:xfrm>
            <a:off x="0" y="2477386"/>
            <a:ext cx="12192000" cy="830997"/>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Colossians 4:14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Luke, the beloved physician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sends you his greetings,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also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Demas.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0" y="2477386"/>
            <a:ext cx="12192000" cy="830997"/>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Timothy 4:11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Only Luke is with 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Pick up Mark and bring him with you, for he is useful to me for service.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0" y="2477386"/>
            <a:ext cx="12192000" cy="830997"/>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Philemon 1:24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as do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Mark, Aristarchus, Demas,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Luke, my fellow workers. </a:t>
            </a:r>
          </a:p>
        </p:txBody>
      </p:sp>
      <p:sp>
        <p:nvSpPr>
          <p:cNvPr id="10" name="TextBox 9"/>
          <p:cNvSpPr txBox="1"/>
          <p:nvPr/>
        </p:nvSpPr>
        <p:spPr>
          <a:xfrm>
            <a:off x="0" y="3434316"/>
            <a:ext cx="12192000" cy="2308324"/>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2:8-10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how is it that we each hear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our own language to which we were born?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"Parthians and Medes and Elamites, and residents of Mesopotamia, Judea and Cappadocia, 	Pontus and Asia,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Phrygia and Pamphylia, Egypt and the districts of Libya around Cyrene,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visitors from 	Rome, both Jews and proselytes,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p:cNvSpPr txBox="1"/>
          <p:nvPr/>
        </p:nvSpPr>
        <p:spPr>
          <a:xfrm>
            <a:off x="0" y="1701209"/>
            <a:ext cx="12192000" cy="3046988"/>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14:25-26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"These things I have spoken to you while abiding with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the Helper, the Holy Spirit, whom the Father will send in My name, He will teach you all 	things, and bring to your remembrance all that I said to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0" y="1701209"/>
            <a:ext cx="12192000" cy="3046988"/>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15:26-27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 Helper comes, whom I will send to you from the Father,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Spirit of truth 	who proceeds from the Father, He will testify about Me,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you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will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testify also, because you have been with Me from the beginning.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0" y="0"/>
            <a:ext cx="12192000" cy="4893647"/>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16:7-15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have many more things to say to you, but you cannot bear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when He, the Spirit of truth, comes, He will guide you into all the truth; for He will not 	speak on His own initiative, but whatever He hears, He will speak; and He will disclose to you 	what is to come.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will glorify Me, for He will take of Mine and will disclose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"All things that the Father has are Mine; therefore I said that He takes of Mine and will 	disclose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0" y="0"/>
            <a:ext cx="12192000" cy="5724644"/>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6:70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Jesus answered them,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Did I Myself not choose you, the twelve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yet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one of you is a devil?"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13:18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do not speak of all of you. I know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ones I have chosen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the Scripture may be 	fulfilled,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HE WHO EATS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MY BREAD HAS LIFTED UP HIS HEEL AGAINST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15:16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did not choose Me but I chose you, and appointed you that you would go and bear fruit,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your fruit would remain, so that whatever you ask of the Father in My name He may give to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15:19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you were of the world, the world would love its own; but because you are not of the world, but I chose you out of the world, because of this the world hates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0" y="0"/>
            <a:ext cx="12192000" cy="5816977"/>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10:39-42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are witnesses of all the things He did both in the land of the Jews and in Jerusalem. They 	also put Him to death by hanging Him on a cross.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"God raised Him up on the third day and granted that He become visible,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not to all the people, but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to witnesses who were chosen beforehand by 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to us who 	ate and drank with Him after He arose from the dead.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ordered us to preach to the people, and solemnly to testify that this is the One who 	has been appointed by God as Judge of the living and the dead.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0" y="1605512"/>
            <a:ext cx="12192000" cy="4616648"/>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16:20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He warned the disciples that they should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tell no one that He was the Christ.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17:9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they were coming down from the mountain, Jesus commanded them, saying,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Tell the vision 	to no one until the Son of Man has risen from the dead.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0" y="3679352"/>
            <a:ext cx="12192000" cy="3046988"/>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1:1-4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Inasmuch as many have undertaken to compile an account of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things accomplished among 	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just as they were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handed down to us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by those who from the beginning were eyewitnesses and 	servants of the word,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seemed fitting for me as well, having investigated everything carefully from the beginning, to 	write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out for you in consecutive order, most excellent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Theophilus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that you may know the exact truth about the things you have been taught. </a:t>
            </a:r>
          </a:p>
        </p:txBody>
      </p:sp>
    </p:spTree>
    <p:extLst>
      <p:ext uri="{BB962C8B-B14F-4D97-AF65-F5344CB8AC3E}">
        <p14:creationId xmlns:p14="http://schemas.microsoft.com/office/powerpoint/2010/main" val="185882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6"/>
                                        </p:tgtEl>
                                        <p:attrNameLst>
                                          <p:attrName>ppt_w</p:attrName>
                                        </p:attrNameLst>
                                      </p:cBhvr>
                                      <p:tavLst>
                                        <p:tav tm="0">
                                          <p:val>
                                            <p:strVal val="ppt_w"/>
                                          </p:val>
                                        </p:tav>
                                        <p:tav tm="100000">
                                          <p:val>
                                            <p:fltVal val="0"/>
                                          </p:val>
                                        </p:tav>
                                      </p:tavLst>
                                    </p:anim>
                                    <p:anim calcmode="lin" valueType="num">
                                      <p:cBhvr>
                                        <p:cTn id="46" dur="500"/>
                                        <p:tgtEl>
                                          <p:spTgt spid="6"/>
                                        </p:tgtEl>
                                        <p:attrNameLst>
                                          <p:attrName>ppt_h</p:attrName>
                                        </p:attrNameLst>
                                      </p:cBhvr>
                                      <p:tavLst>
                                        <p:tav tm="0">
                                          <p:val>
                                            <p:strVal val="ppt_h"/>
                                          </p:val>
                                        </p:tav>
                                        <p:tav tm="100000">
                                          <p:val>
                                            <p:fltVal val="0"/>
                                          </p:val>
                                        </p:tav>
                                      </p:tavLst>
                                    </p:anim>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7"/>
                                        </p:tgtEl>
                                        <p:attrNameLst>
                                          <p:attrName>ppt_w</p:attrName>
                                        </p:attrNameLst>
                                      </p:cBhvr>
                                      <p:tavLst>
                                        <p:tav tm="0">
                                          <p:val>
                                            <p:strVal val="ppt_w"/>
                                          </p:val>
                                        </p:tav>
                                        <p:tav tm="100000">
                                          <p:val>
                                            <p:fltVal val="0"/>
                                          </p:val>
                                        </p:tav>
                                      </p:tavLst>
                                    </p:anim>
                                    <p:anim calcmode="lin" valueType="num">
                                      <p:cBhvr>
                                        <p:cTn id="60" dur="500"/>
                                        <p:tgtEl>
                                          <p:spTgt spid="7"/>
                                        </p:tgtEl>
                                        <p:attrNameLst>
                                          <p:attrName>ppt_h</p:attrName>
                                        </p:attrNameLst>
                                      </p:cBhvr>
                                      <p:tavLst>
                                        <p:tav tm="0">
                                          <p:val>
                                            <p:strVal val="ppt_h"/>
                                          </p:val>
                                        </p:tav>
                                        <p:tav tm="100000">
                                          <p:val>
                                            <p:fltVal val="0"/>
                                          </p:val>
                                        </p:tav>
                                      </p:tavLst>
                                    </p:anim>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8"/>
                                        </p:tgtEl>
                                        <p:attrNameLst>
                                          <p:attrName>ppt_w</p:attrName>
                                        </p:attrNameLst>
                                      </p:cBhvr>
                                      <p:tavLst>
                                        <p:tav tm="0">
                                          <p:val>
                                            <p:strVal val="ppt_w"/>
                                          </p:val>
                                        </p:tav>
                                        <p:tav tm="100000">
                                          <p:val>
                                            <p:fltVal val="0"/>
                                          </p:val>
                                        </p:tav>
                                      </p:tavLst>
                                    </p:anim>
                                    <p:anim calcmode="lin" valueType="num">
                                      <p:cBhvr>
                                        <p:cTn id="74" dur="500"/>
                                        <p:tgtEl>
                                          <p:spTgt spid="8"/>
                                        </p:tgtEl>
                                        <p:attrNameLst>
                                          <p:attrName>ppt_h</p:attrName>
                                        </p:attrNameLst>
                                      </p:cBhvr>
                                      <p:tavLst>
                                        <p:tav tm="0">
                                          <p:val>
                                            <p:strVal val="ppt_h"/>
                                          </p:val>
                                        </p:tav>
                                        <p:tav tm="100000">
                                          <p:val>
                                            <p:fltVal val="0"/>
                                          </p:val>
                                        </p:tav>
                                      </p:tavLst>
                                    </p:anim>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p:cTn id="85" dur="500" fill="hold"/>
                                        <p:tgtEl>
                                          <p:spTgt spid="10"/>
                                        </p:tgtEl>
                                        <p:attrNameLst>
                                          <p:attrName>ppt_w</p:attrName>
                                        </p:attrNameLst>
                                      </p:cBhvr>
                                      <p:tavLst>
                                        <p:tav tm="0">
                                          <p:val>
                                            <p:fltVal val="0"/>
                                          </p:val>
                                        </p:tav>
                                        <p:tav tm="100000">
                                          <p:val>
                                            <p:strVal val="#ppt_w"/>
                                          </p:val>
                                        </p:tav>
                                      </p:tavLst>
                                    </p:anim>
                                    <p:anim calcmode="lin" valueType="num">
                                      <p:cBhvr>
                                        <p:cTn id="86" dur="500" fill="hold"/>
                                        <p:tgtEl>
                                          <p:spTgt spid="10"/>
                                        </p:tgtEl>
                                        <p:attrNameLst>
                                          <p:attrName>ppt_h</p:attrName>
                                        </p:attrNameLst>
                                      </p:cBhvr>
                                      <p:tavLst>
                                        <p:tav tm="0">
                                          <p:val>
                                            <p:fltVal val="0"/>
                                          </p:val>
                                        </p:tav>
                                        <p:tav tm="100000">
                                          <p:val>
                                            <p:strVal val="#ppt_h"/>
                                          </p:val>
                                        </p:tav>
                                      </p:tavLst>
                                    </p:anim>
                                    <p:animEffect transition="in" filter="fade">
                                      <p:cBhvr>
                                        <p:cTn id="87" dur="500"/>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10"/>
                                        </p:tgtEl>
                                        <p:attrNameLst>
                                          <p:attrName>ppt_w</p:attrName>
                                        </p:attrNameLst>
                                      </p:cBhvr>
                                      <p:tavLst>
                                        <p:tav tm="0">
                                          <p:val>
                                            <p:strVal val="ppt_w"/>
                                          </p:val>
                                        </p:tav>
                                        <p:tav tm="100000">
                                          <p:val>
                                            <p:fltVal val="0"/>
                                          </p:val>
                                        </p:tav>
                                      </p:tavLst>
                                    </p:anim>
                                    <p:anim calcmode="lin" valueType="num">
                                      <p:cBhvr>
                                        <p:cTn id="92" dur="500"/>
                                        <p:tgtEl>
                                          <p:spTgt spid="10"/>
                                        </p:tgtEl>
                                        <p:attrNameLst>
                                          <p:attrName>ppt_h</p:attrName>
                                        </p:attrNameLst>
                                      </p:cBhvr>
                                      <p:tavLst>
                                        <p:tav tm="0">
                                          <p:val>
                                            <p:strVal val="ppt_h"/>
                                          </p:val>
                                        </p:tav>
                                        <p:tav tm="100000">
                                          <p:val>
                                            <p:fltVal val="0"/>
                                          </p:val>
                                        </p:tav>
                                      </p:tavLst>
                                    </p:anim>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 calcmode="lin" valueType="num">
                                      <p:cBhvr>
                                        <p:cTn id="103" dur="500" fill="hold"/>
                                        <p:tgtEl>
                                          <p:spTgt spid="9"/>
                                        </p:tgtEl>
                                        <p:attrNameLst>
                                          <p:attrName>ppt_w</p:attrName>
                                        </p:attrNameLst>
                                      </p:cBhvr>
                                      <p:tavLst>
                                        <p:tav tm="0">
                                          <p:val>
                                            <p:fltVal val="0"/>
                                          </p:val>
                                        </p:tav>
                                        <p:tav tm="100000">
                                          <p:val>
                                            <p:strVal val="#ppt_w"/>
                                          </p:val>
                                        </p:tav>
                                      </p:tavLst>
                                    </p:anim>
                                    <p:anim calcmode="lin" valueType="num">
                                      <p:cBhvr>
                                        <p:cTn id="104" dur="500" fill="hold"/>
                                        <p:tgtEl>
                                          <p:spTgt spid="9"/>
                                        </p:tgtEl>
                                        <p:attrNameLst>
                                          <p:attrName>ppt_h</p:attrName>
                                        </p:attrNameLst>
                                      </p:cBhvr>
                                      <p:tavLst>
                                        <p:tav tm="0">
                                          <p:val>
                                            <p:fltVal val="0"/>
                                          </p:val>
                                        </p:tav>
                                        <p:tav tm="100000">
                                          <p:val>
                                            <p:strVal val="#ppt_h"/>
                                          </p:val>
                                        </p:tav>
                                      </p:tavLst>
                                    </p:anim>
                                    <p:animEffect transition="in" filter="fade">
                                      <p:cBhvr>
                                        <p:cTn id="105" dur="500"/>
                                        <p:tgtEl>
                                          <p:spTgt spid="9"/>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9"/>
                                        </p:tgtEl>
                                        <p:attrNameLst>
                                          <p:attrName>ppt_w</p:attrName>
                                        </p:attrNameLst>
                                      </p:cBhvr>
                                      <p:tavLst>
                                        <p:tav tm="0">
                                          <p:val>
                                            <p:strVal val="ppt_w"/>
                                          </p:val>
                                        </p:tav>
                                        <p:tav tm="100000">
                                          <p:val>
                                            <p:fltVal val="0"/>
                                          </p:val>
                                        </p:tav>
                                      </p:tavLst>
                                    </p:anim>
                                    <p:anim calcmode="lin" valueType="num">
                                      <p:cBhvr>
                                        <p:cTn id="110" dur="500"/>
                                        <p:tgtEl>
                                          <p:spTgt spid="9"/>
                                        </p:tgtEl>
                                        <p:attrNameLst>
                                          <p:attrName>ppt_h</p:attrName>
                                        </p:attrNameLst>
                                      </p:cBhvr>
                                      <p:tavLst>
                                        <p:tav tm="0">
                                          <p:val>
                                            <p:strVal val="ppt_h"/>
                                          </p:val>
                                        </p:tav>
                                        <p:tav tm="100000">
                                          <p:val>
                                            <p:fltVal val="0"/>
                                          </p:val>
                                        </p:tav>
                                      </p:tavLst>
                                    </p:anim>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11"/>
                                        </p:tgtEl>
                                        <p:attrNameLst>
                                          <p:attrName>style.visibility</p:attrName>
                                        </p:attrNameLst>
                                      </p:cBhvr>
                                      <p:to>
                                        <p:strVal val="visible"/>
                                      </p:to>
                                    </p:set>
                                    <p:anim calcmode="lin" valueType="num">
                                      <p:cBhvr>
                                        <p:cTn id="125" dur="500" fill="hold"/>
                                        <p:tgtEl>
                                          <p:spTgt spid="11"/>
                                        </p:tgtEl>
                                        <p:attrNameLst>
                                          <p:attrName>ppt_w</p:attrName>
                                        </p:attrNameLst>
                                      </p:cBhvr>
                                      <p:tavLst>
                                        <p:tav tm="0">
                                          <p:val>
                                            <p:fltVal val="0"/>
                                          </p:val>
                                        </p:tav>
                                        <p:tav tm="100000">
                                          <p:val>
                                            <p:strVal val="#ppt_w"/>
                                          </p:val>
                                        </p:tav>
                                      </p:tavLst>
                                    </p:anim>
                                    <p:anim calcmode="lin" valueType="num">
                                      <p:cBhvr>
                                        <p:cTn id="126" dur="500" fill="hold"/>
                                        <p:tgtEl>
                                          <p:spTgt spid="11"/>
                                        </p:tgtEl>
                                        <p:attrNameLst>
                                          <p:attrName>ppt_h</p:attrName>
                                        </p:attrNameLst>
                                      </p:cBhvr>
                                      <p:tavLst>
                                        <p:tav tm="0">
                                          <p:val>
                                            <p:fltVal val="0"/>
                                          </p:val>
                                        </p:tav>
                                        <p:tav tm="100000">
                                          <p:val>
                                            <p:strVal val="#ppt_h"/>
                                          </p:val>
                                        </p:tav>
                                      </p:tavLst>
                                    </p:anim>
                                    <p:animEffect transition="in" filter="fade">
                                      <p:cBhvr>
                                        <p:cTn id="127" dur="500"/>
                                        <p:tgtEl>
                                          <p:spTgt spid="11"/>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xit" presetSubtype="32" fill="hold" grpId="1" nodeType="clickEffect">
                                  <p:stCondLst>
                                    <p:cond delay="0"/>
                                  </p:stCondLst>
                                  <p:childTnLst>
                                    <p:anim calcmode="lin" valueType="num">
                                      <p:cBhvr>
                                        <p:cTn id="131" dur="500"/>
                                        <p:tgtEl>
                                          <p:spTgt spid="11"/>
                                        </p:tgtEl>
                                        <p:attrNameLst>
                                          <p:attrName>ppt_w</p:attrName>
                                        </p:attrNameLst>
                                      </p:cBhvr>
                                      <p:tavLst>
                                        <p:tav tm="0">
                                          <p:val>
                                            <p:strVal val="ppt_w"/>
                                          </p:val>
                                        </p:tav>
                                        <p:tav tm="100000">
                                          <p:val>
                                            <p:fltVal val="0"/>
                                          </p:val>
                                        </p:tav>
                                      </p:tavLst>
                                    </p:anim>
                                    <p:anim calcmode="lin" valueType="num">
                                      <p:cBhvr>
                                        <p:cTn id="132" dur="500"/>
                                        <p:tgtEl>
                                          <p:spTgt spid="11"/>
                                        </p:tgtEl>
                                        <p:attrNameLst>
                                          <p:attrName>ppt_h</p:attrName>
                                        </p:attrNameLst>
                                      </p:cBhvr>
                                      <p:tavLst>
                                        <p:tav tm="0">
                                          <p:val>
                                            <p:strVal val="ppt_h"/>
                                          </p:val>
                                        </p:tav>
                                        <p:tav tm="100000">
                                          <p:val>
                                            <p:fltVal val="0"/>
                                          </p:val>
                                        </p:tav>
                                      </p:tavLst>
                                    </p:anim>
                                    <p:animEffect transition="out" filter="fade">
                                      <p:cBhvr>
                                        <p:cTn id="133" dur="500"/>
                                        <p:tgtEl>
                                          <p:spTgt spid="11"/>
                                        </p:tgtEl>
                                      </p:cBhvr>
                                    </p:animEffect>
                                    <p:set>
                                      <p:cBhvr>
                                        <p:cTn id="134" dur="1" fill="hold">
                                          <p:stCondLst>
                                            <p:cond delay="499"/>
                                          </p:stCondLst>
                                        </p:cTn>
                                        <p:tgtEl>
                                          <p:spTgt spid="1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12"/>
                                        </p:tgtEl>
                                        <p:attrNameLst>
                                          <p:attrName>style.visibility</p:attrName>
                                        </p:attrNameLst>
                                      </p:cBhvr>
                                      <p:to>
                                        <p:strVal val="visible"/>
                                      </p:to>
                                    </p:set>
                                    <p:anim calcmode="lin" valueType="num">
                                      <p:cBhvr>
                                        <p:cTn id="139" dur="500" fill="hold"/>
                                        <p:tgtEl>
                                          <p:spTgt spid="12"/>
                                        </p:tgtEl>
                                        <p:attrNameLst>
                                          <p:attrName>ppt_w</p:attrName>
                                        </p:attrNameLst>
                                      </p:cBhvr>
                                      <p:tavLst>
                                        <p:tav tm="0">
                                          <p:val>
                                            <p:fltVal val="0"/>
                                          </p:val>
                                        </p:tav>
                                        <p:tav tm="100000">
                                          <p:val>
                                            <p:strVal val="#ppt_w"/>
                                          </p:val>
                                        </p:tav>
                                      </p:tavLst>
                                    </p:anim>
                                    <p:anim calcmode="lin" valueType="num">
                                      <p:cBhvr>
                                        <p:cTn id="140" dur="500" fill="hold"/>
                                        <p:tgtEl>
                                          <p:spTgt spid="12"/>
                                        </p:tgtEl>
                                        <p:attrNameLst>
                                          <p:attrName>ppt_h</p:attrName>
                                        </p:attrNameLst>
                                      </p:cBhvr>
                                      <p:tavLst>
                                        <p:tav tm="0">
                                          <p:val>
                                            <p:fltVal val="0"/>
                                          </p:val>
                                        </p:tav>
                                        <p:tav tm="100000">
                                          <p:val>
                                            <p:strVal val="#ppt_h"/>
                                          </p:val>
                                        </p:tav>
                                      </p:tavLst>
                                    </p:anim>
                                    <p:animEffect transition="in" filter="fade">
                                      <p:cBhvr>
                                        <p:cTn id="141" dur="500"/>
                                        <p:tgtEl>
                                          <p:spTgt spid="12"/>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xit" presetSubtype="32" fill="hold" grpId="1" nodeType="clickEffect">
                                  <p:stCondLst>
                                    <p:cond delay="0"/>
                                  </p:stCondLst>
                                  <p:childTnLst>
                                    <p:anim calcmode="lin" valueType="num">
                                      <p:cBhvr>
                                        <p:cTn id="145" dur="500"/>
                                        <p:tgtEl>
                                          <p:spTgt spid="12"/>
                                        </p:tgtEl>
                                        <p:attrNameLst>
                                          <p:attrName>ppt_w</p:attrName>
                                        </p:attrNameLst>
                                      </p:cBhvr>
                                      <p:tavLst>
                                        <p:tav tm="0">
                                          <p:val>
                                            <p:strVal val="ppt_w"/>
                                          </p:val>
                                        </p:tav>
                                        <p:tav tm="100000">
                                          <p:val>
                                            <p:fltVal val="0"/>
                                          </p:val>
                                        </p:tav>
                                      </p:tavLst>
                                    </p:anim>
                                    <p:anim calcmode="lin" valueType="num">
                                      <p:cBhvr>
                                        <p:cTn id="146" dur="500"/>
                                        <p:tgtEl>
                                          <p:spTgt spid="12"/>
                                        </p:tgtEl>
                                        <p:attrNameLst>
                                          <p:attrName>ppt_h</p:attrName>
                                        </p:attrNameLst>
                                      </p:cBhvr>
                                      <p:tavLst>
                                        <p:tav tm="0">
                                          <p:val>
                                            <p:strVal val="ppt_h"/>
                                          </p:val>
                                        </p:tav>
                                        <p:tav tm="100000">
                                          <p:val>
                                            <p:fltVal val="0"/>
                                          </p:val>
                                        </p:tav>
                                      </p:tavLst>
                                    </p:anim>
                                    <p:animEffect transition="out" filter="fade">
                                      <p:cBhvr>
                                        <p:cTn id="147" dur="500"/>
                                        <p:tgtEl>
                                          <p:spTgt spid="12"/>
                                        </p:tgtEl>
                                      </p:cBhvr>
                                    </p:animEffect>
                                    <p:set>
                                      <p:cBhvr>
                                        <p:cTn id="148" dur="1" fill="hold">
                                          <p:stCondLst>
                                            <p:cond delay="499"/>
                                          </p:stCondLst>
                                        </p:cTn>
                                        <p:tgtEl>
                                          <p:spTgt spid="12"/>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grpId="0" nodeType="clickEffect">
                                  <p:stCondLst>
                                    <p:cond delay="0"/>
                                  </p:stCondLst>
                                  <p:childTnLst>
                                    <p:set>
                                      <p:cBhvr>
                                        <p:cTn id="152" dur="1" fill="hold">
                                          <p:stCondLst>
                                            <p:cond delay="0"/>
                                          </p:stCondLst>
                                        </p:cTn>
                                        <p:tgtEl>
                                          <p:spTgt spid="13"/>
                                        </p:tgtEl>
                                        <p:attrNameLst>
                                          <p:attrName>style.visibility</p:attrName>
                                        </p:attrNameLst>
                                      </p:cBhvr>
                                      <p:to>
                                        <p:strVal val="visible"/>
                                      </p:to>
                                    </p:set>
                                    <p:anim calcmode="lin" valueType="num">
                                      <p:cBhvr>
                                        <p:cTn id="153" dur="500" fill="hold"/>
                                        <p:tgtEl>
                                          <p:spTgt spid="13"/>
                                        </p:tgtEl>
                                        <p:attrNameLst>
                                          <p:attrName>ppt_w</p:attrName>
                                        </p:attrNameLst>
                                      </p:cBhvr>
                                      <p:tavLst>
                                        <p:tav tm="0">
                                          <p:val>
                                            <p:fltVal val="0"/>
                                          </p:val>
                                        </p:tav>
                                        <p:tav tm="100000">
                                          <p:val>
                                            <p:strVal val="#ppt_w"/>
                                          </p:val>
                                        </p:tav>
                                      </p:tavLst>
                                    </p:anim>
                                    <p:anim calcmode="lin" valueType="num">
                                      <p:cBhvr>
                                        <p:cTn id="154" dur="500" fill="hold"/>
                                        <p:tgtEl>
                                          <p:spTgt spid="13"/>
                                        </p:tgtEl>
                                        <p:attrNameLst>
                                          <p:attrName>ppt_h</p:attrName>
                                        </p:attrNameLst>
                                      </p:cBhvr>
                                      <p:tavLst>
                                        <p:tav tm="0">
                                          <p:val>
                                            <p:fltVal val="0"/>
                                          </p:val>
                                        </p:tav>
                                        <p:tav tm="100000">
                                          <p:val>
                                            <p:strVal val="#ppt_h"/>
                                          </p:val>
                                        </p:tav>
                                      </p:tavLst>
                                    </p:anim>
                                    <p:animEffect transition="in" filter="fade">
                                      <p:cBhvr>
                                        <p:cTn id="155" dur="500"/>
                                        <p:tgtEl>
                                          <p:spTgt spid="13"/>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xit" presetSubtype="32" fill="hold" grpId="1" nodeType="clickEffect">
                                  <p:stCondLst>
                                    <p:cond delay="0"/>
                                  </p:stCondLst>
                                  <p:childTnLst>
                                    <p:anim calcmode="lin" valueType="num">
                                      <p:cBhvr>
                                        <p:cTn id="159" dur="500"/>
                                        <p:tgtEl>
                                          <p:spTgt spid="13"/>
                                        </p:tgtEl>
                                        <p:attrNameLst>
                                          <p:attrName>ppt_w</p:attrName>
                                        </p:attrNameLst>
                                      </p:cBhvr>
                                      <p:tavLst>
                                        <p:tav tm="0">
                                          <p:val>
                                            <p:strVal val="ppt_w"/>
                                          </p:val>
                                        </p:tav>
                                        <p:tav tm="100000">
                                          <p:val>
                                            <p:fltVal val="0"/>
                                          </p:val>
                                        </p:tav>
                                      </p:tavLst>
                                    </p:anim>
                                    <p:anim calcmode="lin" valueType="num">
                                      <p:cBhvr>
                                        <p:cTn id="160" dur="500"/>
                                        <p:tgtEl>
                                          <p:spTgt spid="13"/>
                                        </p:tgtEl>
                                        <p:attrNameLst>
                                          <p:attrName>ppt_h</p:attrName>
                                        </p:attrNameLst>
                                      </p:cBhvr>
                                      <p:tavLst>
                                        <p:tav tm="0">
                                          <p:val>
                                            <p:strVal val="ppt_h"/>
                                          </p:val>
                                        </p:tav>
                                        <p:tav tm="100000">
                                          <p:val>
                                            <p:fltVal val="0"/>
                                          </p:val>
                                        </p:tav>
                                      </p:tavLst>
                                    </p:anim>
                                    <p:animEffect transition="out" filter="fade">
                                      <p:cBhvr>
                                        <p:cTn id="161" dur="500"/>
                                        <p:tgtEl>
                                          <p:spTgt spid="13"/>
                                        </p:tgtEl>
                                      </p:cBhvr>
                                    </p:animEffect>
                                    <p:set>
                                      <p:cBhvr>
                                        <p:cTn id="162" dur="1" fill="hold">
                                          <p:stCondLst>
                                            <p:cond delay="499"/>
                                          </p:stCondLst>
                                        </p:cTn>
                                        <p:tgtEl>
                                          <p:spTgt spid="1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grpId="0" nodeType="clickEffect">
                                  <p:stCondLst>
                                    <p:cond delay="0"/>
                                  </p:stCondLst>
                                  <p:childTnLst>
                                    <p:set>
                                      <p:cBhvr>
                                        <p:cTn id="170" dur="1" fill="hold">
                                          <p:stCondLst>
                                            <p:cond delay="0"/>
                                          </p:stCondLst>
                                        </p:cTn>
                                        <p:tgtEl>
                                          <p:spTgt spid="14"/>
                                        </p:tgtEl>
                                        <p:attrNameLst>
                                          <p:attrName>style.visibility</p:attrName>
                                        </p:attrNameLst>
                                      </p:cBhvr>
                                      <p:to>
                                        <p:strVal val="visible"/>
                                      </p:to>
                                    </p:set>
                                    <p:anim calcmode="lin" valueType="num">
                                      <p:cBhvr>
                                        <p:cTn id="171" dur="500" fill="hold"/>
                                        <p:tgtEl>
                                          <p:spTgt spid="14"/>
                                        </p:tgtEl>
                                        <p:attrNameLst>
                                          <p:attrName>ppt_w</p:attrName>
                                        </p:attrNameLst>
                                      </p:cBhvr>
                                      <p:tavLst>
                                        <p:tav tm="0">
                                          <p:val>
                                            <p:fltVal val="0"/>
                                          </p:val>
                                        </p:tav>
                                        <p:tav tm="100000">
                                          <p:val>
                                            <p:strVal val="#ppt_w"/>
                                          </p:val>
                                        </p:tav>
                                      </p:tavLst>
                                    </p:anim>
                                    <p:anim calcmode="lin" valueType="num">
                                      <p:cBhvr>
                                        <p:cTn id="172" dur="500" fill="hold"/>
                                        <p:tgtEl>
                                          <p:spTgt spid="14"/>
                                        </p:tgtEl>
                                        <p:attrNameLst>
                                          <p:attrName>ppt_h</p:attrName>
                                        </p:attrNameLst>
                                      </p:cBhvr>
                                      <p:tavLst>
                                        <p:tav tm="0">
                                          <p:val>
                                            <p:fltVal val="0"/>
                                          </p:val>
                                        </p:tav>
                                        <p:tav tm="100000">
                                          <p:val>
                                            <p:strVal val="#ppt_h"/>
                                          </p:val>
                                        </p:tav>
                                      </p:tavLst>
                                    </p:anim>
                                    <p:animEffect transition="in" filter="fade">
                                      <p:cBhvr>
                                        <p:cTn id="173" dur="500"/>
                                        <p:tgtEl>
                                          <p:spTgt spid="14"/>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xit" presetSubtype="32" fill="hold" grpId="1" nodeType="clickEffect">
                                  <p:stCondLst>
                                    <p:cond delay="0"/>
                                  </p:stCondLst>
                                  <p:childTnLst>
                                    <p:anim calcmode="lin" valueType="num">
                                      <p:cBhvr>
                                        <p:cTn id="177" dur="500"/>
                                        <p:tgtEl>
                                          <p:spTgt spid="14"/>
                                        </p:tgtEl>
                                        <p:attrNameLst>
                                          <p:attrName>ppt_w</p:attrName>
                                        </p:attrNameLst>
                                      </p:cBhvr>
                                      <p:tavLst>
                                        <p:tav tm="0">
                                          <p:val>
                                            <p:strVal val="ppt_w"/>
                                          </p:val>
                                        </p:tav>
                                        <p:tav tm="100000">
                                          <p:val>
                                            <p:fltVal val="0"/>
                                          </p:val>
                                        </p:tav>
                                      </p:tavLst>
                                    </p:anim>
                                    <p:anim calcmode="lin" valueType="num">
                                      <p:cBhvr>
                                        <p:cTn id="178" dur="500"/>
                                        <p:tgtEl>
                                          <p:spTgt spid="14"/>
                                        </p:tgtEl>
                                        <p:attrNameLst>
                                          <p:attrName>ppt_h</p:attrName>
                                        </p:attrNameLst>
                                      </p:cBhvr>
                                      <p:tavLst>
                                        <p:tav tm="0">
                                          <p:val>
                                            <p:strVal val="ppt_h"/>
                                          </p:val>
                                        </p:tav>
                                        <p:tav tm="100000">
                                          <p:val>
                                            <p:fltVal val="0"/>
                                          </p:val>
                                        </p:tav>
                                      </p:tavLst>
                                    </p:anim>
                                    <p:animEffect transition="out" filter="fade">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53" presetClass="entr" presetSubtype="16" fill="hold" grpId="0" nodeType="clickEffect">
                                  <p:stCondLst>
                                    <p:cond delay="0"/>
                                  </p:stCondLst>
                                  <p:childTnLst>
                                    <p:set>
                                      <p:cBhvr>
                                        <p:cTn id="184" dur="1" fill="hold">
                                          <p:stCondLst>
                                            <p:cond delay="0"/>
                                          </p:stCondLst>
                                        </p:cTn>
                                        <p:tgtEl>
                                          <p:spTgt spid="15"/>
                                        </p:tgtEl>
                                        <p:attrNameLst>
                                          <p:attrName>style.visibility</p:attrName>
                                        </p:attrNameLst>
                                      </p:cBhvr>
                                      <p:to>
                                        <p:strVal val="visible"/>
                                      </p:to>
                                    </p:set>
                                    <p:anim calcmode="lin" valueType="num">
                                      <p:cBhvr>
                                        <p:cTn id="185" dur="500" fill="hold"/>
                                        <p:tgtEl>
                                          <p:spTgt spid="15"/>
                                        </p:tgtEl>
                                        <p:attrNameLst>
                                          <p:attrName>ppt_w</p:attrName>
                                        </p:attrNameLst>
                                      </p:cBhvr>
                                      <p:tavLst>
                                        <p:tav tm="0">
                                          <p:val>
                                            <p:fltVal val="0"/>
                                          </p:val>
                                        </p:tav>
                                        <p:tav tm="100000">
                                          <p:val>
                                            <p:strVal val="#ppt_w"/>
                                          </p:val>
                                        </p:tav>
                                      </p:tavLst>
                                    </p:anim>
                                    <p:anim calcmode="lin" valueType="num">
                                      <p:cBhvr>
                                        <p:cTn id="186" dur="500" fill="hold"/>
                                        <p:tgtEl>
                                          <p:spTgt spid="15"/>
                                        </p:tgtEl>
                                        <p:attrNameLst>
                                          <p:attrName>ppt_h</p:attrName>
                                        </p:attrNameLst>
                                      </p:cBhvr>
                                      <p:tavLst>
                                        <p:tav tm="0">
                                          <p:val>
                                            <p:fltVal val="0"/>
                                          </p:val>
                                        </p:tav>
                                        <p:tav tm="100000">
                                          <p:val>
                                            <p:strVal val="#ppt_h"/>
                                          </p:val>
                                        </p:tav>
                                      </p:tavLst>
                                    </p:anim>
                                    <p:animEffect transition="in" filter="fade">
                                      <p:cBhvr>
                                        <p:cTn id="187" dur="500"/>
                                        <p:tgtEl>
                                          <p:spTgt spid="15"/>
                                        </p:tgtEl>
                                      </p:cBhvr>
                                    </p:animEffect>
                                  </p:childTnLst>
                                </p:cTn>
                              </p:par>
                            </p:childTnLst>
                          </p:cTn>
                        </p:par>
                      </p:childTnLst>
                    </p:cTn>
                  </p:par>
                  <p:par>
                    <p:cTn id="188" fill="hold">
                      <p:stCondLst>
                        <p:cond delay="indefinite"/>
                      </p:stCondLst>
                      <p:childTnLst>
                        <p:par>
                          <p:cTn id="189" fill="hold">
                            <p:stCondLst>
                              <p:cond delay="0"/>
                            </p:stCondLst>
                            <p:childTnLst>
                              <p:par>
                                <p:cTn id="190" presetID="53" presetClass="exit" presetSubtype="32" fill="hold" grpId="1" nodeType="clickEffect">
                                  <p:stCondLst>
                                    <p:cond delay="0"/>
                                  </p:stCondLst>
                                  <p:childTnLst>
                                    <p:anim calcmode="lin" valueType="num">
                                      <p:cBhvr>
                                        <p:cTn id="191" dur="500"/>
                                        <p:tgtEl>
                                          <p:spTgt spid="15"/>
                                        </p:tgtEl>
                                        <p:attrNameLst>
                                          <p:attrName>ppt_w</p:attrName>
                                        </p:attrNameLst>
                                      </p:cBhvr>
                                      <p:tavLst>
                                        <p:tav tm="0">
                                          <p:val>
                                            <p:strVal val="ppt_w"/>
                                          </p:val>
                                        </p:tav>
                                        <p:tav tm="100000">
                                          <p:val>
                                            <p:fltVal val="0"/>
                                          </p:val>
                                        </p:tav>
                                      </p:tavLst>
                                    </p:anim>
                                    <p:anim calcmode="lin" valueType="num">
                                      <p:cBhvr>
                                        <p:cTn id="192" dur="500"/>
                                        <p:tgtEl>
                                          <p:spTgt spid="15"/>
                                        </p:tgtEl>
                                        <p:attrNameLst>
                                          <p:attrName>ppt_h</p:attrName>
                                        </p:attrNameLst>
                                      </p:cBhvr>
                                      <p:tavLst>
                                        <p:tav tm="0">
                                          <p:val>
                                            <p:strVal val="ppt_h"/>
                                          </p:val>
                                        </p:tav>
                                        <p:tav tm="100000">
                                          <p:val>
                                            <p:fltVal val="0"/>
                                          </p:val>
                                        </p:tav>
                                      </p:tavLst>
                                    </p:anim>
                                    <p:animEffect transition="out" filter="fade">
                                      <p:cBhvr>
                                        <p:cTn id="193" dur="500"/>
                                        <p:tgtEl>
                                          <p:spTgt spid="15"/>
                                        </p:tgtEl>
                                      </p:cBhvr>
                                    </p:animEffect>
                                    <p:set>
                                      <p:cBhvr>
                                        <p:cTn id="194" dur="1" fill="hold">
                                          <p:stCondLst>
                                            <p:cond delay="499"/>
                                          </p:stCondLst>
                                        </p:cTn>
                                        <p:tgtEl>
                                          <p:spTgt spid="15"/>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tgtEl>
                                        <p:attrNameLst>
                                          <p:attrName>style.visibility</p:attrName>
                                        </p:attrNameLst>
                                      </p:cBhvr>
                                      <p:to>
                                        <p:strVal val="visible"/>
                                      </p:to>
                                    </p:set>
                                    <p:anim calcmode="lin" valueType="num">
                                      <p:cBhvr>
                                        <p:cTn id="203" dur="500" fill="hold"/>
                                        <p:tgtEl>
                                          <p:spTgt spid="16"/>
                                        </p:tgtEl>
                                        <p:attrNameLst>
                                          <p:attrName>ppt_w</p:attrName>
                                        </p:attrNameLst>
                                      </p:cBhvr>
                                      <p:tavLst>
                                        <p:tav tm="0">
                                          <p:val>
                                            <p:fltVal val="0"/>
                                          </p:val>
                                        </p:tav>
                                        <p:tav tm="100000">
                                          <p:val>
                                            <p:strVal val="#ppt_w"/>
                                          </p:val>
                                        </p:tav>
                                      </p:tavLst>
                                    </p:anim>
                                    <p:anim calcmode="lin" valueType="num">
                                      <p:cBhvr>
                                        <p:cTn id="204" dur="500" fill="hold"/>
                                        <p:tgtEl>
                                          <p:spTgt spid="16"/>
                                        </p:tgtEl>
                                        <p:attrNameLst>
                                          <p:attrName>ppt_h</p:attrName>
                                        </p:attrNameLst>
                                      </p:cBhvr>
                                      <p:tavLst>
                                        <p:tav tm="0">
                                          <p:val>
                                            <p:fltVal val="0"/>
                                          </p:val>
                                        </p:tav>
                                        <p:tav tm="100000">
                                          <p:val>
                                            <p:strVal val="#ppt_h"/>
                                          </p:val>
                                        </p:tav>
                                      </p:tavLst>
                                    </p:anim>
                                    <p:animEffect transition="in" filter="fade">
                                      <p:cBhvr>
                                        <p:cTn id="205" dur="500"/>
                                        <p:tgtEl>
                                          <p:spTgt spid="16"/>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xit" presetSubtype="32" fill="hold" grpId="1" nodeType="clickEffect">
                                  <p:stCondLst>
                                    <p:cond delay="0"/>
                                  </p:stCondLst>
                                  <p:childTnLst>
                                    <p:anim calcmode="lin" valueType="num">
                                      <p:cBhvr>
                                        <p:cTn id="209" dur="500"/>
                                        <p:tgtEl>
                                          <p:spTgt spid="16"/>
                                        </p:tgtEl>
                                        <p:attrNameLst>
                                          <p:attrName>ppt_w</p:attrName>
                                        </p:attrNameLst>
                                      </p:cBhvr>
                                      <p:tavLst>
                                        <p:tav tm="0">
                                          <p:val>
                                            <p:strVal val="ppt_w"/>
                                          </p:val>
                                        </p:tav>
                                        <p:tav tm="100000">
                                          <p:val>
                                            <p:fltVal val="0"/>
                                          </p:val>
                                        </p:tav>
                                      </p:tavLst>
                                    </p:anim>
                                    <p:anim calcmode="lin" valueType="num">
                                      <p:cBhvr>
                                        <p:cTn id="210" dur="500"/>
                                        <p:tgtEl>
                                          <p:spTgt spid="16"/>
                                        </p:tgtEl>
                                        <p:attrNameLst>
                                          <p:attrName>ppt_h</p:attrName>
                                        </p:attrNameLst>
                                      </p:cBhvr>
                                      <p:tavLst>
                                        <p:tav tm="0">
                                          <p:val>
                                            <p:strVal val="ppt_h"/>
                                          </p:val>
                                        </p:tav>
                                        <p:tav tm="100000">
                                          <p:val>
                                            <p:fltVal val="0"/>
                                          </p:val>
                                        </p:tav>
                                      </p:tavLst>
                                    </p:anim>
                                    <p:animEffect transition="out" filter="fade">
                                      <p:cBhvr>
                                        <p:cTn id="211" dur="500"/>
                                        <p:tgtEl>
                                          <p:spTgt spid="16"/>
                                        </p:tgtEl>
                                      </p:cBhvr>
                                    </p:animEffect>
                                    <p:set>
                                      <p:cBhvr>
                                        <p:cTn id="2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9" grpId="0" animBg="1"/>
      <p:bldP spid="9"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0"/>
            <a:ext cx="12192000" cy="641714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1:3-5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these He also presented Himself alive after His suffering, by many convincing proofs, 	appearing to them over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period 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forty days and speaking of the things concerning the 	kingdom of God.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Gathering them together, He commanded them not to leave Jerusalem, but to wait for what the 	Father had promised, "Which,"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said,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 heard of from Me;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John baptized with water, but you will be baptized with the Holy Spirit not many days from 	now."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He presented himself alive: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1Cor 15:5-7;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20:26-31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Kingdom of God: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Isa 2:1-4; Dan 2:44-45;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Jer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31:31-34;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Wait in Jerusalem for what the Father promised which they heard from Jesus: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24:44-49</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This teaching was first taught by John the Baptist: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3:11; Mk 1:8;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1:33-34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Jesus informs the apostles that he will baptize them in the Holy Spirit in a few days. This will 		be evidence from heaven that Jesus is the one John foretold.</a:t>
            </a:r>
          </a:p>
        </p:txBody>
      </p:sp>
      <p:sp>
        <p:nvSpPr>
          <p:cNvPr id="3" name="TextBox 2"/>
          <p:cNvSpPr txBox="1"/>
          <p:nvPr/>
        </p:nvSpPr>
        <p:spPr>
          <a:xfrm>
            <a:off x="0" y="3657600"/>
            <a:ext cx="12192000" cy="1938992"/>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15:5-7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that He appeared to Cephas, then to the twelve.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that He appeared to more than five hundred brethren at one time, most of whom remain 	until now, but some have fallen asleep;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He appeared to James, then to all the apostles;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13252"/>
            <a:ext cx="12192000" cy="4524315"/>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20:26-31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eight days His disciples were again inside, and Thomas with them. Jesus *came, the doors having been shut, and stood in their midst and said, "Peace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He *said to Thomas, "Reach here with your finger, and see My hands; and reach here your hand and put it into My side; and do not be unbelieving, but believing."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Thomas answered and said to Him, "My Lord and my God!"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Jesus *said to him, "Because you have seen Me, have you believed? Blessed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who did not see,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yet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believed."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Therefore many other signs Jesus also performed in the presence of the disciples, which are 	not written in this book;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but these have been written so that you may believe that Jesus is the Christ, the Son of God; 	and that believing you may have life in His name. </a:t>
            </a:r>
          </a:p>
        </p:txBody>
      </p:sp>
      <p:sp>
        <p:nvSpPr>
          <p:cNvPr id="8" name="TextBox 7"/>
          <p:cNvSpPr txBox="1"/>
          <p:nvPr/>
        </p:nvSpPr>
        <p:spPr>
          <a:xfrm>
            <a:off x="0" y="0"/>
            <a:ext cx="12192000" cy="415498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Isaiah 2:1-4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word which Isaiah the son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Amoz</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saw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concerning Judah and Jerusalem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it will come about that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the last days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mountain of the house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be 	established as the chief of the mountains, And will be raised above the hills; And all the 	nations will stream to 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many peoples will come and say, "Come, let us go up to the mountain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 	house of the God of Jacob; That He may teach us concerning His ways And that we may walk in 	His paths."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the law will go forth from Zion And the word of the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from Jerusalem.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will judge between the nations, And will render decisions for many peoples; And they 	will hammer their swords into plowshares and their spears into pruning hooks. Nation will not 	lift up sword against nation, And never again will they learn war. </a:t>
            </a:r>
          </a:p>
        </p:txBody>
      </p:sp>
      <p:sp>
        <p:nvSpPr>
          <p:cNvPr id="9" name="TextBox 8"/>
          <p:cNvSpPr txBox="1"/>
          <p:nvPr/>
        </p:nvSpPr>
        <p:spPr>
          <a:xfrm>
            <a:off x="0" y="18907"/>
            <a:ext cx="12192000" cy="378565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Daniel 2:44-45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days of those kings the God of heaven will set up a kingdom which will never be 	destroyed,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kingdom will not be left for another people; it will crush and put an end to 	all these kingdoms, but it will itself endure forever.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"Inasmuch as you saw that a stone was cut out of the mountain without hands and that it 	crushed the iron, the bronze, the clay, the silver and the gold, the great God has made known 	to the king what will take place in the future; so the dream is true and its interpretation is 	trustworthy."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0" y="13252"/>
            <a:ext cx="12192000" cy="4524315"/>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Jeremiah 31:31-34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"Behold, days are coming," declares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I will make a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new covenant with the 	house of Israel and with the house of Judah,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not like the covenant which I made with their fathers in the day I took them by the hand to 	bring them out of the land of Egypt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My covenant which they broke, although I was a husband 	to them," declares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this is the covenant which I will make with the house of Israel after those days," declares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will put My law within them and on their heart I will write it; and I will be their 	God, and they shall be My people.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will not teach again, each man his neighbor and each man his brother, saying, 'Know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they will all know Me, from the least of them to the greatest of them," declares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 will forgive their iniquity, and their sin I will remember no more."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0" y="0"/>
            <a:ext cx="12192000" cy="4524315"/>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24:44-49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He said to them, "These are My words which I spoke to you while I was still with you, that 	all things which are written about Me in the Law of Moses and the Prophets and the Psalms 	must be fulfilled."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He opened their minds to understand the Scriptures,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said to them, "Thus it is written, that the Christ would suffer and rise again from the 	dead the third day,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and that repentance for forgiveness of sins would be proclaimed in His name to all the nations,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beginning from Jerusalem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are witnesses of these things.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behold, I am sending forth the promise of My Father upon you; but you are to stay in the 	city until you are clothed with power from on high."</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0" y="5433237"/>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3:11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for me, I baptize you with water for repentance, but He who is coming after me is mightier 	than I, and I am not fit to remove His sandals; He will baptize you with the Holy Spirit and fire.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0" y="5433237"/>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Mark 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baptized you with water; but He will baptize you with the Holy Spirit."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0" y="2945219"/>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1:33-34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did not recognize Him, but He who sent me to baptize in water said to me, 'He upon whom 	you see the Spirit descending and remaining upon Him, this is the One who baptizes in the 	Holy Spirit.'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myself have seen, and have testified that this is the Son of God."</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2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9"/>
                                        </p:tgtEl>
                                        <p:attrNameLst>
                                          <p:attrName>ppt_w</p:attrName>
                                        </p:attrNameLst>
                                      </p:cBhvr>
                                      <p:tavLst>
                                        <p:tav tm="0">
                                          <p:val>
                                            <p:strVal val="ppt_w"/>
                                          </p:val>
                                        </p:tav>
                                        <p:tav tm="100000">
                                          <p:val>
                                            <p:fltVal val="0"/>
                                          </p:val>
                                        </p:tav>
                                      </p:tavLst>
                                    </p:anim>
                                    <p:anim calcmode="lin" valueType="num">
                                      <p:cBhvr>
                                        <p:cTn id="64" dur="500"/>
                                        <p:tgtEl>
                                          <p:spTgt spid="9"/>
                                        </p:tgtEl>
                                        <p:attrNameLst>
                                          <p:attrName>ppt_h</p:attrName>
                                        </p:attrNameLst>
                                      </p:cBhvr>
                                      <p:tavLst>
                                        <p:tav tm="0">
                                          <p:val>
                                            <p:strVal val="ppt_h"/>
                                          </p:val>
                                        </p:tav>
                                        <p:tav tm="100000">
                                          <p:val>
                                            <p:fltVal val="0"/>
                                          </p:val>
                                        </p:tav>
                                      </p:tavLst>
                                    </p:anim>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Effect transition="in" filter="fade">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10"/>
                                        </p:tgtEl>
                                        <p:attrNameLst>
                                          <p:attrName>ppt_w</p:attrName>
                                        </p:attrNameLst>
                                      </p:cBhvr>
                                      <p:tavLst>
                                        <p:tav tm="0">
                                          <p:val>
                                            <p:strVal val="ppt_w"/>
                                          </p:val>
                                        </p:tav>
                                        <p:tav tm="100000">
                                          <p:val>
                                            <p:fltVal val="0"/>
                                          </p:val>
                                        </p:tav>
                                      </p:tavLst>
                                    </p:anim>
                                    <p:anim calcmode="lin" valueType="num">
                                      <p:cBhvr>
                                        <p:cTn id="78" dur="500"/>
                                        <p:tgtEl>
                                          <p:spTgt spid="10"/>
                                        </p:tgtEl>
                                        <p:attrNameLst>
                                          <p:attrName>ppt_h</p:attrName>
                                        </p:attrNameLst>
                                      </p:cBhvr>
                                      <p:tavLst>
                                        <p:tav tm="0">
                                          <p:val>
                                            <p:strVal val="ppt_h"/>
                                          </p:val>
                                        </p:tav>
                                        <p:tav tm="100000">
                                          <p:val>
                                            <p:fltVal val="0"/>
                                          </p:val>
                                        </p:tav>
                                      </p:tavLst>
                                    </p:anim>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p:cTn id="89" dur="500" fill="hold"/>
                                        <p:tgtEl>
                                          <p:spTgt spid="11"/>
                                        </p:tgtEl>
                                        <p:attrNameLst>
                                          <p:attrName>ppt_w</p:attrName>
                                        </p:attrNameLst>
                                      </p:cBhvr>
                                      <p:tavLst>
                                        <p:tav tm="0">
                                          <p:val>
                                            <p:fltVal val="0"/>
                                          </p:val>
                                        </p:tav>
                                        <p:tav tm="100000">
                                          <p:val>
                                            <p:strVal val="#ppt_w"/>
                                          </p:val>
                                        </p:tav>
                                      </p:tavLst>
                                    </p:anim>
                                    <p:anim calcmode="lin" valueType="num">
                                      <p:cBhvr>
                                        <p:cTn id="90" dur="500" fill="hold"/>
                                        <p:tgtEl>
                                          <p:spTgt spid="11"/>
                                        </p:tgtEl>
                                        <p:attrNameLst>
                                          <p:attrName>ppt_h</p:attrName>
                                        </p:attrNameLst>
                                      </p:cBhvr>
                                      <p:tavLst>
                                        <p:tav tm="0">
                                          <p:val>
                                            <p:fltVal val="0"/>
                                          </p:val>
                                        </p:tav>
                                        <p:tav tm="100000">
                                          <p:val>
                                            <p:strVal val="#ppt_h"/>
                                          </p:val>
                                        </p:tav>
                                      </p:tavLst>
                                    </p:anim>
                                    <p:animEffect transition="in" filter="fade">
                                      <p:cBhvr>
                                        <p:cTn id="91" dur="500"/>
                                        <p:tgtEl>
                                          <p:spTgt spid="1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11"/>
                                        </p:tgtEl>
                                        <p:attrNameLst>
                                          <p:attrName>ppt_w</p:attrName>
                                        </p:attrNameLst>
                                      </p:cBhvr>
                                      <p:tavLst>
                                        <p:tav tm="0">
                                          <p:val>
                                            <p:strVal val="ppt_w"/>
                                          </p:val>
                                        </p:tav>
                                        <p:tav tm="100000">
                                          <p:val>
                                            <p:fltVal val="0"/>
                                          </p:val>
                                        </p:tav>
                                      </p:tavLst>
                                    </p:anim>
                                    <p:anim calcmode="lin" valueType="num">
                                      <p:cBhvr>
                                        <p:cTn id="96" dur="500"/>
                                        <p:tgtEl>
                                          <p:spTgt spid="11"/>
                                        </p:tgtEl>
                                        <p:attrNameLst>
                                          <p:attrName>ppt_h</p:attrName>
                                        </p:attrNameLst>
                                      </p:cBhvr>
                                      <p:tavLst>
                                        <p:tav tm="0">
                                          <p:val>
                                            <p:strVal val="ppt_h"/>
                                          </p:val>
                                        </p:tav>
                                        <p:tav tm="100000">
                                          <p:val>
                                            <p:fltVal val="0"/>
                                          </p:val>
                                        </p:tav>
                                      </p:tavLst>
                                    </p:anim>
                                    <p:animEffect transition="out" filter="fade">
                                      <p:cBhvr>
                                        <p:cTn id="97" dur="500"/>
                                        <p:tgtEl>
                                          <p:spTgt spid="11"/>
                                        </p:tgtEl>
                                      </p:cBhvr>
                                    </p:animEffect>
                                    <p:set>
                                      <p:cBhvr>
                                        <p:cTn id="98" dur="1" fill="hold">
                                          <p:stCondLst>
                                            <p:cond delay="499"/>
                                          </p:stCondLst>
                                        </p:cTn>
                                        <p:tgtEl>
                                          <p:spTgt spid="1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ppt_w</p:attrName>
                                        </p:attrNameLst>
                                      </p:cBhvr>
                                      <p:tavLst>
                                        <p:tav tm="0">
                                          <p:val>
                                            <p:fltVal val="0"/>
                                          </p:val>
                                        </p:tav>
                                        <p:tav tm="100000">
                                          <p:val>
                                            <p:strVal val="#ppt_w"/>
                                          </p:val>
                                        </p:tav>
                                      </p:tavLst>
                                    </p:anim>
                                    <p:anim calcmode="lin" valueType="num">
                                      <p:cBhvr>
                                        <p:cTn id="108" dur="500" fill="hold"/>
                                        <p:tgtEl>
                                          <p:spTgt spid="12"/>
                                        </p:tgtEl>
                                        <p:attrNameLst>
                                          <p:attrName>ppt_h</p:attrName>
                                        </p:attrNameLst>
                                      </p:cBhvr>
                                      <p:tavLst>
                                        <p:tav tm="0">
                                          <p:val>
                                            <p:fltVal val="0"/>
                                          </p:val>
                                        </p:tav>
                                        <p:tav tm="100000">
                                          <p:val>
                                            <p:strVal val="#ppt_h"/>
                                          </p:val>
                                        </p:tav>
                                      </p:tavLst>
                                    </p:anim>
                                    <p:animEffect transition="in" filter="fade">
                                      <p:cBhvr>
                                        <p:cTn id="109" dur="500"/>
                                        <p:tgtEl>
                                          <p:spTgt spid="12"/>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xit" presetSubtype="32" fill="hold" grpId="1" nodeType="clickEffect">
                                  <p:stCondLst>
                                    <p:cond delay="0"/>
                                  </p:stCondLst>
                                  <p:childTnLst>
                                    <p:anim calcmode="lin" valueType="num">
                                      <p:cBhvr>
                                        <p:cTn id="113" dur="500"/>
                                        <p:tgtEl>
                                          <p:spTgt spid="12"/>
                                        </p:tgtEl>
                                        <p:attrNameLst>
                                          <p:attrName>ppt_w</p:attrName>
                                        </p:attrNameLst>
                                      </p:cBhvr>
                                      <p:tavLst>
                                        <p:tav tm="0">
                                          <p:val>
                                            <p:strVal val="ppt_w"/>
                                          </p:val>
                                        </p:tav>
                                        <p:tav tm="100000">
                                          <p:val>
                                            <p:fltVal val="0"/>
                                          </p:val>
                                        </p:tav>
                                      </p:tavLst>
                                    </p:anim>
                                    <p:anim calcmode="lin" valueType="num">
                                      <p:cBhvr>
                                        <p:cTn id="114" dur="500"/>
                                        <p:tgtEl>
                                          <p:spTgt spid="12"/>
                                        </p:tgtEl>
                                        <p:attrNameLst>
                                          <p:attrName>ppt_h</p:attrName>
                                        </p:attrNameLst>
                                      </p:cBhvr>
                                      <p:tavLst>
                                        <p:tav tm="0">
                                          <p:val>
                                            <p:strVal val="ppt_h"/>
                                          </p:val>
                                        </p:tav>
                                        <p:tav tm="100000">
                                          <p:val>
                                            <p:fltVal val="0"/>
                                          </p:val>
                                        </p:tav>
                                      </p:tavLst>
                                    </p:anim>
                                    <p:animEffect transition="out" filter="fade">
                                      <p:cBhvr>
                                        <p:cTn id="115" dur="500"/>
                                        <p:tgtEl>
                                          <p:spTgt spid="12"/>
                                        </p:tgtEl>
                                      </p:cBhvr>
                                    </p:animEffect>
                                    <p:set>
                                      <p:cBhvr>
                                        <p:cTn id="116" dur="1" fill="hold">
                                          <p:stCondLst>
                                            <p:cond delay="499"/>
                                          </p:stCondLst>
                                        </p:cTn>
                                        <p:tgtEl>
                                          <p:spTgt spid="12"/>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p:cTn id="121" dur="500" fill="hold"/>
                                        <p:tgtEl>
                                          <p:spTgt spid="13"/>
                                        </p:tgtEl>
                                        <p:attrNameLst>
                                          <p:attrName>ppt_w</p:attrName>
                                        </p:attrNameLst>
                                      </p:cBhvr>
                                      <p:tavLst>
                                        <p:tav tm="0">
                                          <p:val>
                                            <p:fltVal val="0"/>
                                          </p:val>
                                        </p:tav>
                                        <p:tav tm="100000">
                                          <p:val>
                                            <p:strVal val="#ppt_w"/>
                                          </p:val>
                                        </p:tav>
                                      </p:tavLst>
                                    </p:anim>
                                    <p:anim calcmode="lin" valueType="num">
                                      <p:cBhvr>
                                        <p:cTn id="122" dur="500" fill="hold"/>
                                        <p:tgtEl>
                                          <p:spTgt spid="13"/>
                                        </p:tgtEl>
                                        <p:attrNameLst>
                                          <p:attrName>ppt_h</p:attrName>
                                        </p:attrNameLst>
                                      </p:cBhvr>
                                      <p:tavLst>
                                        <p:tav tm="0">
                                          <p:val>
                                            <p:fltVal val="0"/>
                                          </p:val>
                                        </p:tav>
                                        <p:tav tm="100000">
                                          <p:val>
                                            <p:strVal val="#ppt_h"/>
                                          </p:val>
                                        </p:tav>
                                      </p:tavLst>
                                    </p:anim>
                                    <p:animEffect transition="in" filter="fade">
                                      <p:cBhvr>
                                        <p:cTn id="123" dur="500"/>
                                        <p:tgtEl>
                                          <p:spTgt spid="13"/>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xit" presetSubtype="32" fill="hold" grpId="1" nodeType="clickEffect">
                                  <p:stCondLst>
                                    <p:cond delay="0"/>
                                  </p:stCondLst>
                                  <p:childTnLst>
                                    <p:anim calcmode="lin" valueType="num">
                                      <p:cBhvr>
                                        <p:cTn id="127" dur="500"/>
                                        <p:tgtEl>
                                          <p:spTgt spid="13"/>
                                        </p:tgtEl>
                                        <p:attrNameLst>
                                          <p:attrName>ppt_w</p:attrName>
                                        </p:attrNameLst>
                                      </p:cBhvr>
                                      <p:tavLst>
                                        <p:tav tm="0">
                                          <p:val>
                                            <p:strVal val="ppt_w"/>
                                          </p:val>
                                        </p:tav>
                                        <p:tav tm="100000">
                                          <p:val>
                                            <p:fltVal val="0"/>
                                          </p:val>
                                        </p:tav>
                                      </p:tavLst>
                                    </p:anim>
                                    <p:anim calcmode="lin" valueType="num">
                                      <p:cBhvr>
                                        <p:cTn id="128" dur="500"/>
                                        <p:tgtEl>
                                          <p:spTgt spid="13"/>
                                        </p:tgtEl>
                                        <p:attrNameLst>
                                          <p:attrName>ppt_h</p:attrName>
                                        </p:attrNameLst>
                                      </p:cBhvr>
                                      <p:tavLst>
                                        <p:tav tm="0">
                                          <p:val>
                                            <p:strVal val="ppt_h"/>
                                          </p:val>
                                        </p:tav>
                                        <p:tav tm="100000">
                                          <p:val>
                                            <p:fltVal val="0"/>
                                          </p:val>
                                        </p:tav>
                                      </p:tavLst>
                                    </p:anim>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14"/>
                                        </p:tgtEl>
                                        <p:attrNameLst>
                                          <p:attrName>style.visibility</p:attrName>
                                        </p:attrNameLst>
                                      </p:cBhvr>
                                      <p:to>
                                        <p:strVal val="visible"/>
                                      </p:to>
                                    </p:set>
                                    <p:anim calcmode="lin" valueType="num">
                                      <p:cBhvr>
                                        <p:cTn id="135" dur="500" fill="hold"/>
                                        <p:tgtEl>
                                          <p:spTgt spid="14"/>
                                        </p:tgtEl>
                                        <p:attrNameLst>
                                          <p:attrName>ppt_w</p:attrName>
                                        </p:attrNameLst>
                                      </p:cBhvr>
                                      <p:tavLst>
                                        <p:tav tm="0">
                                          <p:val>
                                            <p:fltVal val="0"/>
                                          </p:val>
                                        </p:tav>
                                        <p:tav tm="100000">
                                          <p:val>
                                            <p:strVal val="#ppt_w"/>
                                          </p:val>
                                        </p:tav>
                                      </p:tavLst>
                                    </p:anim>
                                    <p:anim calcmode="lin" valueType="num">
                                      <p:cBhvr>
                                        <p:cTn id="136" dur="500" fill="hold"/>
                                        <p:tgtEl>
                                          <p:spTgt spid="14"/>
                                        </p:tgtEl>
                                        <p:attrNameLst>
                                          <p:attrName>ppt_h</p:attrName>
                                        </p:attrNameLst>
                                      </p:cBhvr>
                                      <p:tavLst>
                                        <p:tav tm="0">
                                          <p:val>
                                            <p:fltVal val="0"/>
                                          </p:val>
                                        </p:tav>
                                        <p:tav tm="100000">
                                          <p:val>
                                            <p:strVal val="#ppt_h"/>
                                          </p:val>
                                        </p:tav>
                                      </p:tavLst>
                                    </p:anim>
                                    <p:animEffect transition="in" filter="fade">
                                      <p:cBhvr>
                                        <p:cTn id="137" dur="500"/>
                                        <p:tgtEl>
                                          <p:spTgt spid="14"/>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xit" presetSubtype="32" fill="hold" grpId="1" nodeType="clickEffect">
                                  <p:stCondLst>
                                    <p:cond delay="0"/>
                                  </p:stCondLst>
                                  <p:childTnLst>
                                    <p:anim calcmode="lin" valueType="num">
                                      <p:cBhvr>
                                        <p:cTn id="141" dur="500"/>
                                        <p:tgtEl>
                                          <p:spTgt spid="14"/>
                                        </p:tgtEl>
                                        <p:attrNameLst>
                                          <p:attrName>ppt_w</p:attrName>
                                        </p:attrNameLst>
                                      </p:cBhvr>
                                      <p:tavLst>
                                        <p:tav tm="0">
                                          <p:val>
                                            <p:strVal val="ppt_w"/>
                                          </p:val>
                                        </p:tav>
                                        <p:tav tm="100000">
                                          <p:val>
                                            <p:fltVal val="0"/>
                                          </p:val>
                                        </p:tav>
                                      </p:tavLst>
                                    </p:anim>
                                    <p:anim calcmode="lin" valueType="num">
                                      <p:cBhvr>
                                        <p:cTn id="142" dur="500"/>
                                        <p:tgtEl>
                                          <p:spTgt spid="14"/>
                                        </p:tgtEl>
                                        <p:attrNameLst>
                                          <p:attrName>ppt_h</p:attrName>
                                        </p:attrNameLst>
                                      </p:cBhvr>
                                      <p:tavLst>
                                        <p:tav tm="0">
                                          <p:val>
                                            <p:strVal val="ppt_h"/>
                                          </p:val>
                                        </p:tav>
                                        <p:tav tm="100000">
                                          <p:val>
                                            <p:fltVal val="0"/>
                                          </p:val>
                                        </p:tav>
                                      </p:tavLst>
                                    </p:anim>
                                    <p:animEffect transition="out" filter="fade">
                                      <p:cBhvr>
                                        <p:cTn id="143" dur="500"/>
                                        <p:tgtEl>
                                          <p:spTgt spid="14"/>
                                        </p:tgtEl>
                                      </p:cBhvr>
                                    </p:animEffect>
                                    <p:set>
                                      <p:cBhvr>
                                        <p:cTn id="144" dur="1" fill="hold">
                                          <p:stCondLst>
                                            <p:cond delay="499"/>
                                          </p:stCondLst>
                                        </p:cTn>
                                        <p:tgtEl>
                                          <p:spTgt spid="1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0"/>
            <a:ext cx="12192000" cy="6694140"/>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when they had come together, they were asking Him, saying, "Lord, is it at this time You are 	restoring the kingdom to Israel?"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said to them, "It is not for you to know times or epochs which the Father has fixed by His 	own authority;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you will receive power when the Holy Spirit has come upon you; and you shall be My 	witnesses both in Jerusalem, and in all Judea and Samaria, and even to the remotest part of the 	earth."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They had come to believe that the Kingdom had been taken out of the hands of the leaders of 	Israel and that Jesus would restore the Kingdom to Israel? The apostles had been well instructed 	by Jesus and their question had not been one of ignorance.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 Lk 24:45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ction="ppaction://hlinksldjump"/>
              </a:rPr>
              <a:t>See chart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restoration of the Kingdom to Israel was a process which began on Pentecost and was 			completed on 70 A.D., this is the times and epochs Jesus refers to. The Father had never 				revealed the year or day that Jerusalem would fall and the Temple be destroyed.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24:36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After the Holy Spirit would come they would begin to witness. Once the Gospel is preached 		to the whole world. Then Jerusalem would fall, the Temple destroyed.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15:26-27; Mt 24:14</a:t>
            </a:r>
          </a:p>
        </p:txBody>
      </p:sp>
      <p:sp>
        <p:nvSpPr>
          <p:cNvPr id="3" name="TextBox 2"/>
          <p:cNvSpPr txBox="1"/>
          <p:nvPr/>
        </p:nvSpPr>
        <p:spPr>
          <a:xfrm>
            <a:off x="0" y="4316819"/>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these He also presented Himself alive after His suffering, by many convincing proofs, 	appearing to them over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 period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forty days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speaking of the things concerning the 	kingdom of 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4316819"/>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24:45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He opened their minds to understand the Scriptures,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3009014"/>
            <a:ext cx="12192000" cy="276998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15:26-27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 Helper comes, whom I will send to you from the Father,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Spirit of truth 	who proceeds from the Father, He will testify about Me,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you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will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testify also, because you have been with Me from the beginning.</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3009014"/>
            <a:ext cx="12192000" cy="276998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24:14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gospel of the kingdom shall be preached in the whole world as a testimony to all the 	nations, and then the end will come.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0" y="5630141"/>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24:36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of that day and hour no one knows, not even the angels of heaven, nor the Son, but the 	Father alone.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9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5"/>
                                        </p:tgtEl>
                                        <p:attrNameLst>
                                          <p:attrName>ppt_w</p:attrName>
                                        </p:attrNameLst>
                                      </p:cBhvr>
                                      <p:tavLst>
                                        <p:tav tm="0">
                                          <p:val>
                                            <p:strVal val="ppt_w"/>
                                          </p:val>
                                        </p:tav>
                                        <p:tav tm="100000">
                                          <p:val>
                                            <p:fltVal val="0"/>
                                          </p:val>
                                        </p:tav>
                                      </p:tavLst>
                                    </p:anim>
                                    <p:anim calcmode="lin" valueType="num">
                                      <p:cBhvr>
                                        <p:cTn id="68" dur="500"/>
                                        <p:tgtEl>
                                          <p:spTgt spid="5"/>
                                        </p:tgtEl>
                                        <p:attrNameLst>
                                          <p:attrName>ppt_h</p:attrName>
                                        </p:attrNameLst>
                                      </p:cBhvr>
                                      <p:tavLst>
                                        <p:tav tm="0">
                                          <p:val>
                                            <p:strVal val="ppt_h"/>
                                          </p:val>
                                        </p:tav>
                                        <p:tav tm="100000">
                                          <p:val>
                                            <p:fltVal val="0"/>
                                          </p:val>
                                        </p:tav>
                                      </p:tavLst>
                                    </p:anim>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6"/>
                                        </p:tgtEl>
                                        <p:attrNameLst>
                                          <p:attrName>ppt_w</p:attrName>
                                        </p:attrNameLst>
                                      </p:cBhvr>
                                      <p:tavLst>
                                        <p:tav tm="0">
                                          <p:val>
                                            <p:strVal val="ppt_w"/>
                                          </p:val>
                                        </p:tav>
                                        <p:tav tm="100000">
                                          <p:val>
                                            <p:fltVal val="0"/>
                                          </p:val>
                                        </p:tav>
                                      </p:tavLst>
                                    </p:anim>
                                    <p:anim calcmode="lin" valueType="num">
                                      <p:cBhvr>
                                        <p:cTn id="82" dur="500"/>
                                        <p:tgtEl>
                                          <p:spTgt spid="6"/>
                                        </p:tgtEl>
                                        <p:attrNameLst>
                                          <p:attrName>ppt_h</p:attrName>
                                        </p:attrNameLst>
                                      </p:cBhvr>
                                      <p:tavLst>
                                        <p:tav tm="0">
                                          <p:val>
                                            <p:strVal val="ppt_h"/>
                                          </p:val>
                                        </p:tav>
                                        <p:tav tm="100000">
                                          <p:val>
                                            <p:fltVal val="0"/>
                                          </p:val>
                                        </p:tav>
                                      </p:tavLst>
                                    </p:anim>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0"/>
            <a:ext cx="12192000" cy="641714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1:9-11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after He had said these things, He was lifted up while they were looking on, and a cloud 	received Him out of their sight.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as they were gazing intently into the sky while He was going, behold, two men in white 	clothing stood beside them.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also said, "Men of Galilee, why do you stand looking into the sky? This Jesus, who has 	been taken up from you into heaven, will come in just the same way as you have watched Him 	go into heaven."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is lifted up into the heavens right before their eyes: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Mk 16:19; Lk 24:50-53;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cloud received him out of their sight: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Dan 7:13-14; Acts 7:56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Two men (angels) in white clothing: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28:1-3; Mk 16:5: Lk 24:4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angels address the Apostles as men of Galilee: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 the context since verse 2, to 				whom do the pronouns refer to?</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Jesus will appear visibly in the same way that his departure was visible.</a:t>
            </a:r>
          </a:p>
        </p:txBody>
      </p:sp>
      <p:sp>
        <p:nvSpPr>
          <p:cNvPr id="3" name="TextBox 2"/>
          <p:cNvSpPr txBox="1"/>
          <p:nvPr/>
        </p:nvSpPr>
        <p:spPr>
          <a:xfrm>
            <a:off x="0" y="3631096"/>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Mark 16:19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when the Lord Jesus had spoken to them, He was received up into heaven and sat 	down at the right hand of God.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3631096"/>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24:50-53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led them out as far as Bethany, and He lifted up His hands and blessed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While He was blessing them, He parted from them and was carried up into heaven.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after worshiping Him, returned to Jerusalem with great joy,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were continually in the temple praising God. </a:t>
            </a:r>
          </a:p>
        </p:txBody>
      </p:sp>
      <p:sp>
        <p:nvSpPr>
          <p:cNvPr id="5" name="TextBox 4"/>
          <p:cNvSpPr txBox="1"/>
          <p:nvPr/>
        </p:nvSpPr>
        <p:spPr>
          <a:xfrm>
            <a:off x="0" y="4174435"/>
            <a:ext cx="12192000" cy="2308324"/>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Daniel 7:13-14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kept looking in the night visions, And behold, with the clouds of heaven One like a Son of 	Man was coming, And He came up to the Ancient of Days And was presented before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to Him was given dominion, Glory and a kingdom, That all the peoples, nations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men 	of every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language Might serve Him. His dominion is an everlasting dominion Which will not 	pass away; And His kingdom is one Which will not be destroyed. </a:t>
            </a:r>
          </a:p>
        </p:txBody>
      </p:sp>
      <p:sp>
        <p:nvSpPr>
          <p:cNvPr id="6" name="TextBox 5"/>
          <p:cNvSpPr txBox="1"/>
          <p:nvPr/>
        </p:nvSpPr>
        <p:spPr>
          <a:xfrm>
            <a:off x="0" y="4174435"/>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7:56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said, "Behold, I see the heavens opened up and the Son of Man standing at the right 	hand of God."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0" y="7629"/>
            <a:ext cx="12006470" cy="424731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28:1-3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after the Sabbath, as it began to dawn toward the first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the week, Mary 	Magdalene and the other Mary came to look at the grave.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behold, a severe earthquake had occurred, for an angel of the Lord descended from 	heaven and came and rolled away the stone and sat upon 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his appearance was like lightning, and his clothing as white as snow.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0" y="4831425"/>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Mark 16:5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Entering the tomb, they saw a young man sitting at the right, wearing a white robe; and they `	were amazed.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0" y="4831425"/>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While they were perplexed about this, behold, two men suddenly stood near them in dazzling 	clothing;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77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4"/>
                                        </p:tgtEl>
                                        <p:attrNameLst>
                                          <p:attrName>ppt_w</p:attrName>
                                        </p:attrNameLst>
                                      </p:cBhvr>
                                      <p:tavLst>
                                        <p:tav tm="0">
                                          <p:val>
                                            <p:strVal val="ppt_w"/>
                                          </p:val>
                                        </p:tav>
                                        <p:tav tm="100000">
                                          <p:val>
                                            <p:fltVal val="0"/>
                                          </p:val>
                                        </p:tav>
                                      </p:tavLst>
                                    </p:anim>
                                    <p:anim calcmode="lin" valueType="num">
                                      <p:cBhvr>
                                        <p:cTn id="29" dur="500"/>
                                        <p:tgtEl>
                                          <p:spTgt spid="4"/>
                                        </p:tgtEl>
                                        <p:attrNameLst>
                                          <p:attrName>ppt_h</p:attrName>
                                        </p:attrNameLst>
                                      </p:cBhvr>
                                      <p:tavLst>
                                        <p:tav tm="0">
                                          <p:val>
                                            <p:strVal val="ppt_h"/>
                                          </p:val>
                                        </p:tav>
                                        <p:tav tm="100000">
                                          <p:val>
                                            <p:fltVal val="0"/>
                                          </p:val>
                                        </p:tav>
                                      </p:tavLst>
                                    </p:anim>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
                                        </p:tgtEl>
                                        <p:attrNameLst>
                                          <p:attrName>ppt_w</p:attrName>
                                        </p:attrNameLst>
                                      </p:cBhvr>
                                      <p:tavLst>
                                        <p:tav tm="0">
                                          <p:val>
                                            <p:strVal val="ppt_w"/>
                                          </p:val>
                                        </p:tav>
                                        <p:tav tm="100000">
                                          <p:val>
                                            <p:fltVal val="0"/>
                                          </p:val>
                                        </p:tav>
                                      </p:tavLst>
                                    </p:anim>
                                    <p:anim calcmode="lin" valueType="num">
                                      <p:cBhvr>
                                        <p:cTn id="47" dur="500"/>
                                        <p:tgtEl>
                                          <p:spTgt spid="5"/>
                                        </p:tgtEl>
                                        <p:attrNameLst>
                                          <p:attrName>ppt_h</p:attrName>
                                        </p:attrNameLst>
                                      </p:cBhvr>
                                      <p:tavLst>
                                        <p:tav tm="0">
                                          <p:val>
                                            <p:strVal val="ppt_h"/>
                                          </p:val>
                                        </p:tav>
                                        <p:tav tm="100000">
                                          <p:val>
                                            <p:fltVal val="0"/>
                                          </p:val>
                                        </p:tav>
                                      </p:tavLst>
                                    </p:anim>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6"/>
                                        </p:tgtEl>
                                        <p:attrNameLst>
                                          <p:attrName>ppt_w</p:attrName>
                                        </p:attrNameLst>
                                      </p:cBhvr>
                                      <p:tavLst>
                                        <p:tav tm="0">
                                          <p:val>
                                            <p:strVal val="ppt_w"/>
                                          </p:val>
                                        </p:tav>
                                        <p:tav tm="100000">
                                          <p:val>
                                            <p:fltVal val="0"/>
                                          </p:val>
                                        </p:tav>
                                      </p:tavLst>
                                    </p:anim>
                                    <p:anim calcmode="lin" valueType="num">
                                      <p:cBhvr>
                                        <p:cTn id="61" dur="500"/>
                                        <p:tgtEl>
                                          <p:spTgt spid="6"/>
                                        </p:tgtEl>
                                        <p:attrNameLst>
                                          <p:attrName>ppt_h</p:attrName>
                                        </p:attrNameLst>
                                      </p:cBhvr>
                                      <p:tavLst>
                                        <p:tav tm="0">
                                          <p:val>
                                            <p:strVal val="ppt_h"/>
                                          </p:val>
                                        </p:tav>
                                        <p:tav tm="100000">
                                          <p:val>
                                            <p:fltVal val="0"/>
                                          </p:val>
                                        </p:tav>
                                      </p:tavLst>
                                    </p:anim>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1" nodeType="clickEffect">
                                  <p:stCondLst>
                                    <p:cond delay="0"/>
                                  </p:stCondLst>
                                  <p:childTnLst>
                                    <p:anim calcmode="lin" valueType="num">
                                      <p:cBhvr>
                                        <p:cTn id="78" dur="500"/>
                                        <p:tgtEl>
                                          <p:spTgt spid="7"/>
                                        </p:tgtEl>
                                        <p:attrNameLst>
                                          <p:attrName>ppt_w</p:attrName>
                                        </p:attrNameLst>
                                      </p:cBhvr>
                                      <p:tavLst>
                                        <p:tav tm="0">
                                          <p:val>
                                            <p:strVal val="ppt_w"/>
                                          </p:val>
                                        </p:tav>
                                        <p:tav tm="100000">
                                          <p:val>
                                            <p:fltVal val="0"/>
                                          </p:val>
                                        </p:tav>
                                      </p:tavLst>
                                    </p:anim>
                                    <p:anim calcmode="lin" valueType="num">
                                      <p:cBhvr>
                                        <p:cTn id="79" dur="500"/>
                                        <p:tgtEl>
                                          <p:spTgt spid="7"/>
                                        </p:tgtEl>
                                        <p:attrNameLst>
                                          <p:attrName>ppt_h</p:attrName>
                                        </p:attrNameLst>
                                      </p:cBhvr>
                                      <p:tavLst>
                                        <p:tav tm="0">
                                          <p:val>
                                            <p:strVal val="ppt_h"/>
                                          </p:val>
                                        </p:tav>
                                        <p:tav tm="100000">
                                          <p:val>
                                            <p:fltVal val="0"/>
                                          </p:val>
                                        </p:tav>
                                      </p:tavLst>
                                    </p:anim>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500" fill="hold"/>
                                        <p:tgtEl>
                                          <p:spTgt spid="8"/>
                                        </p:tgtEl>
                                        <p:attrNameLst>
                                          <p:attrName>ppt_w</p:attrName>
                                        </p:attrNameLst>
                                      </p:cBhvr>
                                      <p:tavLst>
                                        <p:tav tm="0">
                                          <p:val>
                                            <p:fltVal val="0"/>
                                          </p:val>
                                        </p:tav>
                                        <p:tav tm="100000">
                                          <p:val>
                                            <p:strVal val="#ppt_w"/>
                                          </p:val>
                                        </p:tav>
                                      </p:tavLst>
                                    </p:anim>
                                    <p:anim calcmode="lin" valueType="num">
                                      <p:cBhvr>
                                        <p:cTn id="87" dur="500" fill="hold"/>
                                        <p:tgtEl>
                                          <p:spTgt spid="8"/>
                                        </p:tgtEl>
                                        <p:attrNameLst>
                                          <p:attrName>ppt_h</p:attrName>
                                        </p:attrNameLst>
                                      </p:cBhvr>
                                      <p:tavLst>
                                        <p:tav tm="0">
                                          <p:val>
                                            <p:fltVal val="0"/>
                                          </p:val>
                                        </p:tav>
                                        <p:tav tm="100000">
                                          <p:val>
                                            <p:strVal val="#ppt_h"/>
                                          </p:val>
                                        </p:tav>
                                      </p:tavLst>
                                    </p:anim>
                                    <p:animEffect transition="in" filter="fade">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xit" presetSubtype="32" fill="hold" grpId="1" nodeType="clickEffect">
                                  <p:stCondLst>
                                    <p:cond delay="0"/>
                                  </p:stCondLst>
                                  <p:childTnLst>
                                    <p:anim calcmode="lin" valueType="num">
                                      <p:cBhvr>
                                        <p:cTn id="92" dur="500"/>
                                        <p:tgtEl>
                                          <p:spTgt spid="8"/>
                                        </p:tgtEl>
                                        <p:attrNameLst>
                                          <p:attrName>ppt_w</p:attrName>
                                        </p:attrNameLst>
                                      </p:cBhvr>
                                      <p:tavLst>
                                        <p:tav tm="0">
                                          <p:val>
                                            <p:strVal val="ppt_w"/>
                                          </p:val>
                                        </p:tav>
                                        <p:tav tm="100000">
                                          <p:val>
                                            <p:fltVal val="0"/>
                                          </p:val>
                                        </p:tav>
                                      </p:tavLst>
                                    </p:anim>
                                    <p:anim calcmode="lin" valueType="num">
                                      <p:cBhvr>
                                        <p:cTn id="93" dur="500"/>
                                        <p:tgtEl>
                                          <p:spTgt spid="8"/>
                                        </p:tgtEl>
                                        <p:attrNameLst>
                                          <p:attrName>ppt_h</p:attrName>
                                        </p:attrNameLst>
                                      </p:cBhvr>
                                      <p:tavLst>
                                        <p:tav tm="0">
                                          <p:val>
                                            <p:strVal val="ppt_h"/>
                                          </p:val>
                                        </p:tav>
                                        <p:tav tm="100000">
                                          <p:val>
                                            <p:fltVal val="0"/>
                                          </p:val>
                                        </p:tav>
                                      </p:tavLst>
                                    </p:anim>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9"/>
                                        </p:tgtEl>
                                        <p:attrNameLst>
                                          <p:attrName>style.visibility</p:attrName>
                                        </p:attrNameLst>
                                      </p:cBhvr>
                                      <p:to>
                                        <p:strVal val="visible"/>
                                      </p:to>
                                    </p:set>
                                    <p:anim calcmode="lin" valueType="num">
                                      <p:cBhvr>
                                        <p:cTn id="100" dur="500" fill="hold"/>
                                        <p:tgtEl>
                                          <p:spTgt spid="9"/>
                                        </p:tgtEl>
                                        <p:attrNameLst>
                                          <p:attrName>ppt_w</p:attrName>
                                        </p:attrNameLst>
                                      </p:cBhvr>
                                      <p:tavLst>
                                        <p:tav tm="0">
                                          <p:val>
                                            <p:fltVal val="0"/>
                                          </p:val>
                                        </p:tav>
                                        <p:tav tm="100000">
                                          <p:val>
                                            <p:strVal val="#ppt_w"/>
                                          </p:val>
                                        </p:tav>
                                      </p:tavLst>
                                    </p:anim>
                                    <p:anim calcmode="lin" valueType="num">
                                      <p:cBhvr>
                                        <p:cTn id="101" dur="500" fill="hold"/>
                                        <p:tgtEl>
                                          <p:spTgt spid="9"/>
                                        </p:tgtEl>
                                        <p:attrNameLst>
                                          <p:attrName>ppt_h</p:attrName>
                                        </p:attrNameLst>
                                      </p:cBhvr>
                                      <p:tavLst>
                                        <p:tav tm="0">
                                          <p:val>
                                            <p:fltVal val="0"/>
                                          </p:val>
                                        </p:tav>
                                        <p:tav tm="100000">
                                          <p:val>
                                            <p:strVal val="#ppt_h"/>
                                          </p:val>
                                        </p:tav>
                                      </p:tavLst>
                                    </p:anim>
                                    <p:animEffect transition="in" filter="fade">
                                      <p:cBhvr>
                                        <p:cTn id="102" dur="500"/>
                                        <p:tgtEl>
                                          <p:spTgt spid="9"/>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xit" presetSubtype="32" fill="hold" grpId="1" nodeType="clickEffect">
                                  <p:stCondLst>
                                    <p:cond delay="0"/>
                                  </p:stCondLst>
                                  <p:childTnLst>
                                    <p:anim calcmode="lin" valueType="num">
                                      <p:cBhvr>
                                        <p:cTn id="106" dur="500"/>
                                        <p:tgtEl>
                                          <p:spTgt spid="9"/>
                                        </p:tgtEl>
                                        <p:attrNameLst>
                                          <p:attrName>ppt_w</p:attrName>
                                        </p:attrNameLst>
                                      </p:cBhvr>
                                      <p:tavLst>
                                        <p:tav tm="0">
                                          <p:val>
                                            <p:strVal val="ppt_w"/>
                                          </p:val>
                                        </p:tav>
                                        <p:tav tm="100000">
                                          <p:val>
                                            <p:fltVal val="0"/>
                                          </p:val>
                                        </p:tav>
                                      </p:tavLst>
                                    </p:anim>
                                    <p:anim calcmode="lin" valueType="num">
                                      <p:cBhvr>
                                        <p:cTn id="107" dur="500"/>
                                        <p:tgtEl>
                                          <p:spTgt spid="9"/>
                                        </p:tgtEl>
                                        <p:attrNameLst>
                                          <p:attrName>ppt_h</p:attrName>
                                        </p:attrNameLst>
                                      </p:cBhvr>
                                      <p:tavLst>
                                        <p:tav tm="0">
                                          <p:val>
                                            <p:strVal val="ppt_h"/>
                                          </p:val>
                                        </p:tav>
                                        <p:tav tm="100000">
                                          <p:val>
                                            <p:fltVal val="0"/>
                                          </p:val>
                                        </p:tav>
                                      </p:tavLst>
                                    </p:anim>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186309"/>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1:12-14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Then they returned to Jerusalem from the mount called Olivet, which is near Jerusalem, a 	Sabbath day's journey away.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they had entered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city,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went up to the upper room where they were staying; that 	is, Peter and John and James and Andrew, Philip and Thomas, Bartholomew and Matthew, 	James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son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Alphaeus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Simon the Zealot, and Judas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James.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These all with one mind were continually devoting themselves to prayer, along with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women, and Mary the mother of Jesus, and with His brothers.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Jerusalem and Mt. Olivet: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ction="ppaction://hlinksldjump"/>
              </a:rPr>
              <a:t>Map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Sabbath Days Journey: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7/10</a:t>
            </a: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a mile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(the apostles) entered into a upper room of the Temple: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24:50-53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apostles </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(men of Galilee)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were in this temple room along with some women, Mary 			Jesus mother and Jesus brothers: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19:25-27;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7:1-7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(some think brother is used loosely 		and does not refer to Joseph and or Mary children)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0" y="4770783"/>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24:50-53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led them out as far as Bethany, and He lifted up His hands and blessed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While He was blessing them, He parted from them and was carried up into heaven.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after worshiping Him, returned to Jerusalem with great joy,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were continually in the temple praising God. </a:t>
            </a:r>
          </a:p>
        </p:txBody>
      </p:sp>
      <p:sp>
        <p:nvSpPr>
          <p:cNvPr id="4" name="TextBox 3"/>
          <p:cNvSpPr txBox="1"/>
          <p:nvPr/>
        </p:nvSpPr>
        <p:spPr>
          <a:xfrm>
            <a:off x="0" y="0"/>
            <a:ext cx="12192000" cy="4847481"/>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19:25-27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the soldiers did these things. But standing by the cross of Jesus were His mother, 	and His mother's sister, Mary the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wife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Clopas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Mary Magdalene.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Jesus then saw His mother, and the disciple whom He loved standing nearby, He *said 	to His mother, "Woman, behold, your son!"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He *said to the disciple, "Behold, your mother!" From that hour the disciple took her 	into his own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household.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0"/>
            <a:ext cx="12192000" cy="489364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7:1-7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these things Jesus was walking in Galilee, for He was unwilling to walk in Judea because 	the Jews were seeking to kill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the feast of the Jews, the Feast of Booths, was near.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His brothers said to Him, "Leave here and go into Judea, so that Your disciples also 	may see Your works which You are doing.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no one does anything in secret when he himself seeks to be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known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publicly. If You do 	these things, show Yourself to the world."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not even His brothers were believing in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Jesus *said to them, "My time is not yet here, but your time is always opportune.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world cannot hate you, but it hates Me because I testify of it, that its deeds are evil. </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22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4"/>
                                        </p:tgtEl>
                                        <p:attrNameLst>
                                          <p:attrName>ppt_w</p:attrName>
                                        </p:attrNameLst>
                                      </p:cBhvr>
                                      <p:tavLst>
                                        <p:tav tm="0">
                                          <p:val>
                                            <p:strVal val="ppt_w"/>
                                          </p:val>
                                        </p:tav>
                                        <p:tav tm="100000">
                                          <p:val>
                                            <p:fltVal val="0"/>
                                          </p:val>
                                        </p:tav>
                                      </p:tavLst>
                                    </p:anim>
                                    <p:anim calcmode="lin" valueType="num">
                                      <p:cBhvr>
                                        <p:cTn id="44" dur="500"/>
                                        <p:tgtEl>
                                          <p:spTgt spid="4"/>
                                        </p:tgtEl>
                                        <p:attrNameLst>
                                          <p:attrName>ppt_h</p:attrName>
                                        </p:attrNameLst>
                                      </p:cBhvr>
                                      <p:tavLst>
                                        <p:tav tm="0">
                                          <p:val>
                                            <p:strVal val="ppt_h"/>
                                          </p:val>
                                        </p:tav>
                                        <p:tav tm="100000">
                                          <p:val>
                                            <p:fltVal val="0"/>
                                          </p:val>
                                        </p:tav>
                                      </p:tavLst>
                                    </p:anim>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5"/>
                                        </p:tgtEl>
                                        <p:attrNameLst>
                                          <p:attrName>ppt_w</p:attrName>
                                        </p:attrNameLst>
                                      </p:cBhvr>
                                      <p:tavLst>
                                        <p:tav tm="0">
                                          <p:val>
                                            <p:strVal val="ppt_w"/>
                                          </p:val>
                                        </p:tav>
                                        <p:tav tm="100000">
                                          <p:val>
                                            <p:fltVal val="0"/>
                                          </p:val>
                                        </p:tav>
                                      </p:tavLst>
                                    </p:anim>
                                    <p:anim calcmode="lin" valueType="num">
                                      <p:cBhvr>
                                        <p:cTn id="58" dur="500"/>
                                        <p:tgtEl>
                                          <p:spTgt spid="5"/>
                                        </p:tgtEl>
                                        <p:attrNameLst>
                                          <p:attrName>ppt_h</p:attrName>
                                        </p:attrNameLst>
                                      </p:cBhvr>
                                      <p:tavLst>
                                        <p:tav tm="0">
                                          <p:val>
                                            <p:strVal val="ppt_h"/>
                                          </p:val>
                                        </p:tav>
                                        <p:tav tm="100000">
                                          <p:val>
                                            <p:fltVal val="0"/>
                                          </p:val>
                                        </p:tav>
                                      </p:tavLst>
                                    </p:anim>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95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694140"/>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1:15-19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this time Peter stood up in the midst of the brethren (a gathering of about one hundred and 	twenty persons was there together), and said,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"Brethren, the Scripture had to be fulfilled, which the Holy Spirit foretold by the mouth of 	David concerning Judas, who became a guide to those who arrested Jesus.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he was counted among us and received his share in this ministry."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this man acquired a field with the price of his wickedness, and falling headlong, he burst 	open in the middle and all his intestines gushed out.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it became known to all who were living in Jerusalem; so that in their own language that 	field was called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Hakeldama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that is, Field of Blood.)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David foretold the apostasy and replacement of Judas to complete the number Jesus had 	prophesied: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41:9;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13:18-19; 17:12; Mt 19:28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How did Peter know it was right to replace Judas since they had not yet received the Holy 			Spirit?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24:44-45; Acts 1:3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Judas purchased a field in which he hung himself:</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would seem that the Priests 						purchased this for Judas with the money they paid him to betray Jesus.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27:3-10</a:t>
            </a:r>
          </a:p>
        </p:txBody>
      </p:sp>
      <p:sp>
        <p:nvSpPr>
          <p:cNvPr id="3" name="TextBox 2"/>
          <p:cNvSpPr txBox="1"/>
          <p:nvPr/>
        </p:nvSpPr>
        <p:spPr>
          <a:xfrm>
            <a:off x="0" y="4678017"/>
            <a:ext cx="12192000" cy="193899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13:18-19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do not speak of all of you. I know the ones I have chosen; but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the Scripture may be 	fulfilled,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HE WHO EATS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MY BREAD HAS LIFTED UP HIS HEEL AGAINST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now on I am telling you before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comes to pass, so that when it does occur, you may 	believe that I am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4678017"/>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17:12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"While I was with them, I was keeping them in Your name which You have given Me; and I 	guarded them and not one of them perished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but the son of perdition, so that the Scripture 	would be fulfilled.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0" y="4678017"/>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41:9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Even my close friend in whom I trusted, Who ate my bread, Has lifted up his heel against me. </a:t>
            </a:r>
          </a:p>
        </p:txBody>
      </p:sp>
      <p:sp>
        <p:nvSpPr>
          <p:cNvPr id="6" name="TextBox 5"/>
          <p:cNvSpPr txBox="1"/>
          <p:nvPr/>
        </p:nvSpPr>
        <p:spPr>
          <a:xfrm>
            <a:off x="0" y="4678017"/>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19:28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Jesus said to them, "Truly I say to you, that you who have followed Me, in the 	regeneration when the Son of Man will sit on His glorious throne, you also shall sit upon 	twelve thrones, judging the twelve tribes of Israel.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0" y="13250"/>
            <a:ext cx="12192000" cy="4708981"/>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24:44-45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He said to them, "These are My words which I spoke to you while I was still with you, that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all things which are written about Me in the Law of Moses and the Prophets and the Psalms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must be fulfilled."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Then He opened their minds to understand the Scriptures,</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0" y="13250"/>
            <a:ext cx="12192000" cy="4708981"/>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these He also presented Himself alive after His suffering, by many convincing proofs,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appearing to them over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a period of</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forty days and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speaking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of the things concerning the 	kingdom of God.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0" y="13250"/>
            <a:ext cx="12192000" cy="674030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27:3-10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when Judas, who had betrayed Him, saw that He had been condemned, he felt remorse 	and returned the thirty pieces of silver to the chief priests and elders,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saying, "I have sinned by betraying innocent blood." But they said, "What is that to us? See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yourself!"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threw the pieces of silver into the temple sanctuary and departed; and he went away 	and hanged himself.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chief priests took the pieces of silver and said, "It is not lawful to put them into the temple 	treasury, since it is the price of blood."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conferred together and with the money bought the Potter's Field as a burial place for 	strangers.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this reason that field has been called the Field of Blood to this day.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that which was spoken through Jeremiah the prophet was fulfilled: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THEY TOOK THE 	THIRTY PIECES OF SILVER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 PRICE OF THE ONE WHOSE PRICE HAD BEEN SET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by the sons of 	Israel;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THEY GAVE THEM FOR 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POTTER'S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FIELD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AS 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 DIRECTED 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0" y="154273"/>
            <a:ext cx="12192000" cy="5586145"/>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Zechariah 11:12-13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said to them, "If it is good in your sight, give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my wages; but if not, never mind!" So they 	weighed out thirty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shekels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silver as my wages.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said to me, "Throw it to the potter,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magnificent price at which I was 	valued by them." So I took the thirty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shekels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silver and threw them to the potter in the 	house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(When the inspired writer, Matthew says that Jeremiah said this, it must be by inspiration that Matthew attributes to Jeremiah a prophecy that was also spoke by another prophet (Zechariah). Jeremiah’s prophecy concerning this event is not contained in his existing writings)</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1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3"/>
                                        </p:tgtEl>
                                        <p:attrNameLst>
                                          <p:attrName>ppt_w</p:attrName>
                                        </p:attrNameLst>
                                      </p:cBhvr>
                                      <p:tavLst>
                                        <p:tav tm="0">
                                          <p:val>
                                            <p:strVal val="ppt_w"/>
                                          </p:val>
                                        </p:tav>
                                        <p:tav tm="100000">
                                          <p:val>
                                            <p:fltVal val="0"/>
                                          </p:val>
                                        </p:tav>
                                      </p:tavLst>
                                    </p:anim>
                                    <p:anim calcmode="lin" valueType="num">
                                      <p:cBhvr>
                                        <p:cTn id="32" dur="500"/>
                                        <p:tgtEl>
                                          <p:spTgt spid="3"/>
                                        </p:tgtEl>
                                        <p:attrNameLst>
                                          <p:attrName>ppt_h</p:attrName>
                                        </p:attrNameLst>
                                      </p:cBhvr>
                                      <p:tavLst>
                                        <p:tav tm="0">
                                          <p:val>
                                            <p:strVal val="ppt_h"/>
                                          </p:val>
                                        </p:tav>
                                        <p:tav tm="100000">
                                          <p:val>
                                            <p:fltVal val="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4"/>
                                        </p:tgtEl>
                                        <p:attrNameLst>
                                          <p:attrName>ppt_w</p:attrName>
                                        </p:attrNameLst>
                                      </p:cBhvr>
                                      <p:tavLst>
                                        <p:tav tm="0">
                                          <p:val>
                                            <p:strVal val="ppt_w"/>
                                          </p:val>
                                        </p:tav>
                                        <p:tav tm="100000">
                                          <p:val>
                                            <p:fltVal val="0"/>
                                          </p:val>
                                        </p:tav>
                                      </p:tavLst>
                                    </p:anim>
                                    <p:anim calcmode="lin" valueType="num">
                                      <p:cBhvr>
                                        <p:cTn id="46" dur="500"/>
                                        <p:tgtEl>
                                          <p:spTgt spid="4"/>
                                        </p:tgtEl>
                                        <p:attrNameLst>
                                          <p:attrName>ppt_h</p:attrName>
                                        </p:attrNameLst>
                                      </p:cBhvr>
                                      <p:tavLst>
                                        <p:tav tm="0">
                                          <p:val>
                                            <p:strVal val="ppt_h"/>
                                          </p:val>
                                        </p:tav>
                                        <p:tav tm="100000">
                                          <p:val>
                                            <p:fltVal val="0"/>
                                          </p:val>
                                        </p:tav>
                                      </p:tavLst>
                                    </p:anim>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6"/>
                                        </p:tgtEl>
                                        <p:attrNameLst>
                                          <p:attrName>ppt_w</p:attrName>
                                        </p:attrNameLst>
                                      </p:cBhvr>
                                      <p:tavLst>
                                        <p:tav tm="0">
                                          <p:val>
                                            <p:strVal val="ppt_w"/>
                                          </p:val>
                                        </p:tav>
                                        <p:tav tm="100000">
                                          <p:val>
                                            <p:fltVal val="0"/>
                                          </p:val>
                                        </p:tav>
                                      </p:tavLst>
                                    </p:anim>
                                    <p:anim calcmode="lin" valueType="num">
                                      <p:cBhvr>
                                        <p:cTn id="60" dur="500"/>
                                        <p:tgtEl>
                                          <p:spTgt spid="6"/>
                                        </p:tgtEl>
                                        <p:attrNameLst>
                                          <p:attrName>ppt_h</p:attrName>
                                        </p:attrNameLst>
                                      </p:cBhvr>
                                      <p:tavLst>
                                        <p:tav tm="0">
                                          <p:val>
                                            <p:strVal val="ppt_h"/>
                                          </p:val>
                                        </p:tav>
                                        <p:tav tm="100000">
                                          <p:val>
                                            <p:fltVal val="0"/>
                                          </p:val>
                                        </p:tav>
                                      </p:tavLst>
                                    </p:anim>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Effect transition="in" filter="fade">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 calcmode="lin" valueType="num">
                                      <p:cBhvr>
                                        <p:cTn id="103" dur="500" fill="hold"/>
                                        <p:tgtEl>
                                          <p:spTgt spid="9"/>
                                        </p:tgtEl>
                                        <p:attrNameLst>
                                          <p:attrName>ppt_w</p:attrName>
                                        </p:attrNameLst>
                                      </p:cBhvr>
                                      <p:tavLst>
                                        <p:tav tm="0">
                                          <p:val>
                                            <p:fltVal val="0"/>
                                          </p:val>
                                        </p:tav>
                                        <p:tav tm="100000">
                                          <p:val>
                                            <p:strVal val="#ppt_w"/>
                                          </p:val>
                                        </p:tav>
                                      </p:tavLst>
                                    </p:anim>
                                    <p:anim calcmode="lin" valueType="num">
                                      <p:cBhvr>
                                        <p:cTn id="104" dur="500" fill="hold"/>
                                        <p:tgtEl>
                                          <p:spTgt spid="9"/>
                                        </p:tgtEl>
                                        <p:attrNameLst>
                                          <p:attrName>ppt_h</p:attrName>
                                        </p:attrNameLst>
                                      </p:cBhvr>
                                      <p:tavLst>
                                        <p:tav tm="0">
                                          <p:val>
                                            <p:fltVal val="0"/>
                                          </p:val>
                                        </p:tav>
                                        <p:tav tm="100000">
                                          <p:val>
                                            <p:strVal val="#ppt_h"/>
                                          </p:val>
                                        </p:tav>
                                      </p:tavLst>
                                    </p:anim>
                                    <p:animEffect transition="in" filter="fade">
                                      <p:cBhvr>
                                        <p:cTn id="105" dur="500"/>
                                        <p:tgtEl>
                                          <p:spTgt spid="9"/>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9"/>
                                        </p:tgtEl>
                                        <p:attrNameLst>
                                          <p:attrName>ppt_w</p:attrName>
                                        </p:attrNameLst>
                                      </p:cBhvr>
                                      <p:tavLst>
                                        <p:tav tm="0">
                                          <p:val>
                                            <p:strVal val="ppt_w"/>
                                          </p:val>
                                        </p:tav>
                                        <p:tav tm="100000">
                                          <p:val>
                                            <p:fltVal val="0"/>
                                          </p:val>
                                        </p:tav>
                                      </p:tavLst>
                                    </p:anim>
                                    <p:anim calcmode="lin" valueType="num">
                                      <p:cBhvr>
                                        <p:cTn id="110" dur="500"/>
                                        <p:tgtEl>
                                          <p:spTgt spid="9"/>
                                        </p:tgtEl>
                                        <p:attrNameLst>
                                          <p:attrName>ppt_h</p:attrName>
                                        </p:attrNameLst>
                                      </p:cBhvr>
                                      <p:tavLst>
                                        <p:tav tm="0">
                                          <p:val>
                                            <p:strVal val="ppt_h"/>
                                          </p:val>
                                        </p:tav>
                                        <p:tav tm="100000">
                                          <p:val>
                                            <p:fltVal val="0"/>
                                          </p:val>
                                        </p:tav>
                                      </p:tavLst>
                                    </p:anim>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0"/>
                                        </p:tgtEl>
                                        <p:attrNameLst>
                                          <p:attrName>style.visibility</p:attrName>
                                        </p:attrNameLst>
                                      </p:cBhvr>
                                      <p:to>
                                        <p:strVal val="visible"/>
                                      </p:to>
                                    </p:set>
                                    <p:anim calcmode="lin" valueType="num">
                                      <p:cBhvr>
                                        <p:cTn id="117" dur="500" fill="hold"/>
                                        <p:tgtEl>
                                          <p:spTgt spid="10"/>
                                        </p:tgtEl>
                                        <p:attrNameLst>
                                          <p:attrName>ppt_w</p:attrName>
                                        </p:attrNameLst>
                                      </p:cBhvr>
                                      <p:tavLst>
                                        <p:tav tm="0">
                                          <p:val>
                                            <p:fltVal val="0"/>
                                          </p:val>
                                        </p:tav>
                                        <p:tav tm="100000">
                                          <p:val>
                                            <p:strVal val="#ppt_w"/>
                                          </p:val>
                                        </p:tav>
                                      </p:tavLst>
                                    </p:anim>
                                    <p:anim calcmode="lin" valueType="num">
                                      <p:cBhvr>
                                        <p:cTn id="118" dur="500" fill="hold"/>
                                        <p:tgtEl>
                                          <p:spTgt spid="10"/>
                                        </p:tgtEl>
                                        <p:attrNameLst>
                                          <p:attrName>ppt_h</p:attrName>
                                        </p:attrNameLst>
                                      </p:cBhvr>
                                      <p:tavLst>
                                        <p:tav tm="0">
                                          <p:val>
                                            <p:fltVal val="0"/>
                                          </p:val>
                                        </p:tav>
                                        <p:tav tm="100000">
                                          <p:val>
                                            <p:strVal val="#ppt_h"/>
                                          </p:val>
                                        </p:tav>
                                      </p:tavLst>
                                    </p:anim>
                                    <p:animEffect transition="in" filter="fade">
                                      <p:cBhvr>
                                        <p:cTn id="119" dur="500"/>
                                        <p:tgtEl>
                                          <p:spTgt spid="10"/>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1" nodeType="clickEffect">
                                  <p:stCondLst>
                                    <p:cond delay="0"/>
                                  </p:stCondLst>
                                  <p:childTnLst>
                                    <p:anim calcmode="lin" valueType="num">
                                      <p:cBhvr>
                                        <p:cTn id="123" dur="500"/>
                                        <p:tgtEl>
                                          <p:spTgt spid="10"/>
                                        </p:tgtEl>
                                        <p:attrNameLst>
                                          <p:attrName>ppt_w</p:attrName>
                                        </p:attrNameLst>
                                      </p:cBhvr>
                                      <p:tavLst>
                                        <p:tav tm="0">
                                          <p:val>
                                            <p:strVal val="ppt_w"/>
                                          </p:val>
                                        </p:tav>
                                        <p:tav tm="100000">
                                          <p:val>
                                            <p:fltVal val="0"/>
                                          </p:val>
                                        </p:tav>
                                      </p:tavLst>
                                    </p:anim>
                                    <p:anim calcmode="lin" valueType="num">
                                      <p:cBhvr>
                                        <p:cTn id="124" dur="500"/>
                                        <p:tgtEl>
                                          <p:spTgt spid="10"/>
                                        </p:tgtEl>
                                        <p:attrNameLst>
                                          <p:attrName>ppt_h</p:attrName>
                                        </p:attrNameLst>
                                      </p:cBhvr>
                                      <p:tavLst>
                                        <p:tav tm="0">
                                          <p:val>
                                            <p:strVal val="ppt_h"/>
                                          </p:val>
                                        </p:tav>
                                        <p:tav tm="100000">
                                          <p:val>
                                            <p:fltVal val="0"/>
                                          </p:val>
                                        </p:tav>
                                      </p:tavLst>
                                    </p:anim>
                                    <p:animEffect transition="out" filter="fade">
                                      <p:cBhvr>
                                        <p:cTn id="125" dur="500"/>
                                        <p:tgtEl>
                                          <p:spTgt spid="10"/>
                                        </p:tgtEl>
                                      </p:cBhvr>
                                    </p:animEffect>
                                    <p:set>
                                      <p:cBhvr>
                                        <p:cTn id="12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7864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1:20-22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it is written in the book of Psalms,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LET HIS HOMESTEAD BE MADE DESOLATE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LET NO ONE DWELL IN IT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LET ANOTHER MAN TAKE HIS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OFFICE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"Therefore it is necessary that of the men who have accompanied us all the time that the Lord 	Jesus went in and out among us—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beginning with the baptism of John until the day that He was taken up from us—one of these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must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become a witness with us of His resurrection."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David’s prophecy appears to be Psalms addressed to evil men but in particular this most 	evil man is specifically spoken of:</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69:25; 109:8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Jesus had opened their minds to understand the Psalms that related to the death of Christ. 				This would include the Psalms referring to Judas who betrayed him.</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The qualifications that the one who fill Judas’ office are laid out: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He had to be with the apostles from the baptism of Jesus by John until the day Jesus ascended 		from the apostles into the heavens.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10:36-42; 1Cor 15:3-9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The number of the Apostles being completed it is now time for the twelve to bear witness.</a:t>
            </a:r>
          </a:p>
        </p:txBody>
      </p:sp>
      <p:sp>
        <p:nvSpPr>
          <p:cNvPr id="3" name="TextBox 2"/>
          <p:cNvSpPr txBox="1"/>
          <p:nvPr/>
        </p:nvSpPr>
        <p:spPr>
          <a:xfrm>
            <a:off x="0" y="3559629"/>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69:25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May their camp be desolate; May none dwell in their tents. </a:t>
            </a:r>
          </a:p>
        </p:txBody>
      </p:sp>
      <p:sp>
        <p:nvSpPr>
          <p:cNvPr id="4" name="TextBox 3"/>
          <p:cNvSpPr txBox="1"/>
          <p:nvPr/>
        </p:nvSpPr>
        <p:spPr>
          <a:xfrm>
            <a:off x="0" y="4506686"/>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Psalm 109:8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Let his days be few; Let another take his office. </a:t>
            </a:r>
          </a:p>
        </p:txBody>
      </p:sp>
      <p:sp>
        <p:nvSpPr>
          <p:cNvPr id="5" name="TextBox 4"/>
          <p:cNvSpPr txBox="1"/>
          <p:nvPr/>
        </p:nvSpPr>
        <p:spPr>
          <a:xfrm>
            <a:off x="0" y="53955"/>
            <a:ext cx="12192000" cy="6370975"/>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10:36-42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word which He sent to the sons of Israel, preaching peace through Jesus Christ (He is 	Lord of all)—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yourselves know the thing which took place throughout all Judea, starting from Galilee, 	after the baptism which John proclaimed.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You know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Jesus of Nazareth, how God anointed Him with the Holy Spirit and with power,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how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went about doing good and healing all who were oppressed by the devil, for God 	was with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are witnesses of all the things He did both in the land of the Jews and in Jerusalem. They 	also put Him to death by hanging Him on a cross.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"God raised Him up on the third day and granted that He become visible,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not to all the people, but to witnesses who were chosen beforehand by God,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us who 	ate and drank with Him after He arose from the dead.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ordered us to preach to the people, and solemnly to testify that this is the One who 	has been appointed by God as Judge of the living and the dead.</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30768"/>
            <a:ext cx="12192000" cy="535531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15:3-9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 delivered to you as of first importance what I also received, that Christ died for our sins 	according to the Scriptures,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that He was buried, and that He was raised on the third day according to the Scriptures,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that He appeared to Cephas, then to the twelve.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that He appeared to more than five hundred brethren at one time, most of whom remain 	until now, but some have fallen asleep;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He appeared to James, then to all the apostles;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last of all, as to one untimely born, He appeared to me also.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 am the least of the apostles, and not fit to be called an apostle, because I persecuted the 	church of God.</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57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3"/>
                                        </p:tgtEl>
                                        <p:attrNameLst>
                                          <p:attrName>ppt_w</p:attrName>
                                        </p:attrNameLst>
                                      </p:cBhvr>
                                      <p:tavLst>
                                        <p:tav tm="0">
                                          <p:val>
                                            <p:strVal val="ppt_w"/>
                                          </p:val>
                                        </p:tav>
                                        <p:tav tm="100000">
                                          <p:val>
                                            <p:fltVal val="0"/>
                                          </p:val>
                                        </p:tav>
                                      </p:tavLst>
                                    </p:anim>
                                    <p:anim calcmode="lin" valueType="num">
                                      <p:cBhvr>
                                        <p:cTn id="25" dur="500"/>
                                        <p:tgtEl>
                                          <p:spTgt spid="3"/>
                                        </p:tgtEl>
                                        <p:attrNameLst>
                                          <p:attrName>ppt_h</p:attrName>
                                        </p:attrNameLst>
                                      </p:cBhvr>
                                      <p:tavLst>
                                        <p:tav tm="0">
                                          <p:val>
                                            <p:strVal val="ppt_h"/>
                                          </p:val>
                                        </p:tav>
                                        <p:tav tm="100000">
                                          <p:val>
                                            <p:fltVal val="0"/>
                                          </p:val>
                                        </p:tav>
                                      </p:tavLst>
                                    </p:anim>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4"/>
                                        </p:tgtEl>
                                        <p:attrNameLst>
                                          <p:attrName>ppt_w</p:attrName>
                                        </p:attrNameLst>
                                      </p:cBhvr>
                                      <p:tavLst>
                                        <p:tav tm="0">
                                          <p:val>
                                            <p:strVal val="ppt_w"/>
                                          </p:val>
                                        </p:tav>
                                        <p:tav tm="100000">
                                          <p:val>
                                            <p:fltVal val="0"/>
                                          </p:val>
                                        </p:tav>
                                      </p:tavLst>
                                    </p:anim>
                                    <p:anim calcmode="lin" valueType="num">
                                      <p:cBhvr>
                                        <p:cTn id="30" dur="500"/>
                                        <p:tgtEl>
                                          <p:spTgt spid="4"/>
                                        </p:tgtEl>
                                        <p:attrNameLst>
                                          <p:attrName>ppt_h</p:attrName>
                                        </p:attrNameLst>
                                      </p:cBhvr>
                                      <p:tavLst>
                                        <p:tav tm="0">
                                          <p:val>
                                            <p:strVal val="ppt_h"/>
                                          </p:val>
                                        </p:tav>
                                        <p:tav tm="100000">
                                          <p:val>
                                            <p:fltVal val="0"/>
                                          </p:val>
                                        </p:tav>
                                      </p:tavLst>
                                    </p:anim>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ppt_w</p:attrName>
                                        </p:attrNameLst>
                                      </p:cBhvr>
                                      <p:tavLst>
                                        <p:tav tm="0">
                                          <p:val>
                                            <p:fltVal val="0"/>
                                          </p:val>
                                        </p:tav>
                                        <p:tav tm="100000">
                                          <p:val>
                                            <p:strVal val="#ppt_w"/>
                                          </p:val>
                                        </p:tav>
                                      </p:tavLst>
                                    </p:anim>
                                    <p:anim calcmode="lin" valueType="num">
                                      <p:cBhvr>
                                        <p:cTn id="64" dur="500" fill="hold"/>
                                        <p:tgtEl>
                                          <p:spTgt spid="6"/>
                                        </p:tgtEl>
                                        <p:attrNameLst>
                                          <p:attrName>ppt_h</p:attrName>
                                        </p:attrNameLst>
                                      </p:cBhvr>
                                      <p:tavLst>
                                        <p:tav tm="0">
                                          <p:val>
                                            <p:fltVal val="0"/>
                                          </p:val>
                                        </p:tav>
                                        <p:tav tm="100000">
                                          <p:val>
                                            <p:strVal val="#ppt_h"/>
                                          </p:val>
                                        </p:tav>
                                      </p:tavLst>
                                    </p:anim>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6"/>
                                        </p:tgtEl>
                                        <p:attrNameLst>
                                          <p:attrName>ppt_w</p:attrName>
                                        </p:attrNameLst>
                                      </p:cBhvr>
                                      <p:tavLst>
                                        <p:tav tm="0">
                                          <p:val>
                                            <p:strVal val="ppt_w"/>
                                          </p:val>
                                        </p:tav>
                                        <p:tav tm="100000">
                                          <p:val>
                                            <p:fltVal val="0"/>
                                          </p:val>
                                        </p:tav>
                                      </p:tavLst>
                                    </p:anim>
                                    <p:anim calcmode="lin" valueType="num">
                                      <p:cBhvr>
                                        <p:cTn id="70" dur="500"/>
                                        <p:tgtEl>
                                          <p:spTgt spid="6"/>
                                        </p:tgtEl>
                                        <p:attrNameLst>
                                          <p:attrName>ppt_h</p:attrName>
                                        </p:attrNameLst>
                                      </p:cBhvr>
                                      <p:tavLst>
                                        <p:tav tm="0">
                                          <p:val>
                                            <p:strVal val="ppt_h"/>
                                          </p:val>
                                        </p:tav>
                                        <p:tav tm="100000">
                                          <p:val>
                                            <p:fltVal val="0"/>
                                          </p:val>
                                        </p:tav>
                                      </p:tavLst>
                                    </p:anim>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186309"/>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1:23-26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they put forward two men, Joseph called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Barsabbas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(who was also called Justus), and 	Matthias.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prayed and said, "You, Lord, who know the hearts of all men, show which one of 	these two You have chosen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occupy this ministry and apostleship from which Judas turned aside to go to his own place."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drew lots for them, and the lot fell to Matthias; and he was added to the eleven 	apostles.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Two men were met these qualifications. They did not limit the number of men so it is apparent 	that only two could be found. 1. Joseph 2. Matthias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pray to God and ask Him to choose through the drawing of lots: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Pro 16:33;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Lev 16:7-10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Their number is now complete so that they may fulfill the prophecy of Jesus: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19:28</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0" y="4876800"/>
            <a:ext cx="12192000" cy="830997"/>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Proverbs 16:33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lot is cast into the lap, But its every decision is from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119714"/>
            <a:ext cx="12192000" cy="378565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Leviticus 16:7-10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shall take the two goats and present them before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the doorway of the tent of 	meeting.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"Aaron shall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cast lots for the two goats, one lot for the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and the other lot for the 	scapegoat.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Aaron shall offer the goat on which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lot for the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fell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make it a sin offering.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the goat on which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lot for the scapegoat fell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shall be presented alive before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make atonement upon it, to send it into the wilderness as the scapegoat.</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3230222"/>
            <a:ext cx="12192000" cy="156966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19:28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Jesus said to them, "Truly I say to you, that you who have followed Me,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the 	regeneration when the Son of Man will sit on His glorious throne, you also shall sit upon 	twelve thrones, judging the twelve tribes of Israel.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29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26823" y="4738583"/>
            <a:ext cx="11646199" cy="1984741"/>
            <a:chOff x="226823" y="4738583"/>
            <a:chExt cx="11646199" cy="1984741"/>
          </a:xfrm>
        </p:grpSpPr>
        <p:grpSp>
          <p:nvGrpSpPr>
            <p:cNvPr id="15" name="Group 14"/>
            <p:cNvGrpSpPr/>
            <p:nvPr/>
          </p:nvGrpSpPr>
          <p:grpSpPr>
            <a:xfrm>
              <a:off x="226823" y="4738583"/>
              <a:ext cx="4848446" cy="1984741"/>
              <a:chOff x="226823" y="4738583"/>
              <a:chExt cx="4848446" cy="1984741"/>
            </a:xfrm>
          </p:grpSpPr>
          <p:sp>
            <p:nvSpPr>
              <p:cNvPr id="7" name="Arrow: Right 6"/>
              <p:cNvSpPr/>
              <p:nvPr/>
            </p:nvSpPr>
            <p:spPr>
              <a:xfrm>
                <a:off x="3469753" y="5592730"/>
                <a:ext cx="1605516" cy="27644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226823" y="4738583"/>
                <a:ext cx="3242930" cy="198474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New Covenant was in Force. God allowed Temple Worship until 70 A.D.</a:t>
                </a:r>
              </a:p>
            </p:txBody>
          </p:sp>
        </p:grpSp>
        <p:sp>
          <p:nvSpPr>
            <p:cNvPr id="9" name="TextBox 8"/>
            <p:cNvSpPr txBox="1"/>
            <p:nvPr/>
          </p:nvSpPr>
          <p:spPr>
            <a:xfrm>
              <a:off x="5071729" y="5500120"/>
              <a:ext cx="6801293" cy="461665"/>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21:17-26; 15:10-11; Gal 5:2-6;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8:13</a:t>
              </a:r>
            </a:p>
          </p:txBody>
        </p:sp>
      </p:grpSp>
      <p:sp>
        <p:nvSpPr>
          <p:cNvPr id="11" name="Action Button: Go to Beginning 10">
            <a:hlinkClick r:id="" action="ppaction://hlinkshowjump?jump=lastslideviewed" highlightClick="1"/>
          </p:cNvPr>
          <p:cNvSpPr/>
          <p:nvPr/>
        </p:nvSpPr>
        <p:spPr>
          <a:xfrm>
            <a:off x="11461898" y="6507126"/>
            <a:ext cx="730102" cy="350874"/>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p:cNvGrpSpPr/>
          <p:nvPr/>
        </p:nvGrpSpPr>
        <p:grpSpPr>
          <a:xfrm>
            <a:off x="226823" y="2275367"/>
            <a:ext cx="11624934" cy="2179675"/>
            <a:chOff x="226823" y="2275367"/>
            <a:chExt cx="11624934" cy="2179675"/>
          </a:xfrm>
        </p:grpSpPr>
        <p:sp>
          <p:nvSpPr>
            <p:cNvPr id="3" name="Rectangle: Rounded Corners 2"/>
            <p:cNvSpPr/>
            <p:nvPr/>
          </p:nvSpPr>
          <p:spPr>
            <a:xfrm>
              <a:off x="226823" y="2275367"/>
              <a:ext cx="3242930" cy="217967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the cross the Kingdom was removed. But a New Jerusalem was Restored under Jesus and his apostles</a:t>
              </a:r>
            </a:p>
          </p:txBody>
        </p:sp>
        <p:sp>
          <p:nvSpPr>
            <p:cNvPr id="6" name="Arrow: Right 5"/>
            <p:cNvSpPr/>
            <p:nvPr/>
          </p:nvSpPr>
          <p:spPr>
            <a:xfrm>
              <a:off x="3444949" y="3246475"/>
              <a:ext cx="1605516" cy="27644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50464" y="2969199"/>
              <a:ext cx="6801293" cy="830997"/>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19:28-30; Dan 7:13-14;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2:19-20; He 7:11-12, He 7:17-18; 8:6-7; Gal 4:24-31</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TextBox 19"/>
          <p:cNvSpPr txBox="1"/>
          <p:nvPr/>
        </p:nvSpPr>
        <p:spPr>
          <a:xfrm>
            <a:off x="3469753" y="3745370"/>
            <a:ext cx="8722247" cy="3046988"/>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Daniel 7:13-14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kept looking in the night visions, And behold, with the clouds of 	heaven One like a Son of Man was coming, And He came up to the 	Ancient of Days And was presented before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to Him was given dominion, Glory and a kingdom, That all 	the peoples, nations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men of every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language Might serve Him. 	His dominion is an everlasting dominion Which will not pass away; 	And His kingdom is one Which will not be destroyed. </a:t>
            </a:r>
          </a:p>
        </p:txBody>
      </p:sp>
      <p:sp>
        <p:nvSpPr>
          <p:cNvPr id="21" name="TextBox 20"/>
          <p:cNvSpPr txBox="1"/>
          <p:nvPr/>
        </p:nvSpPr>
        <p:spPr>
          <a:xfrm>
            <a:off x="3469753" y="3745370"/>
            <a:ext cx="8713394" cy="1938992"/>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2:19-20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you are no longer strangers and aliens, but you are fellow 	citizens with the saints, and are of God's household,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having been built on the foundation of the apostles and prophets, 	Christ Jesus Himself being the corner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stone,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3444949" y="3745370"/>
            <a:ext cx="8757685" cy="3046988"/>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7:11-12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if perfection was through the Levitical priesthood (for on the 	basis of it the people received the Law), what further need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was 	there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another priest to arise according to the order of 	Melchizedek, and not be designated according to the order of 	Aaron?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when the priesthood is changed, of necessity there takes place 	a change of law also.</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3469753" y="3745370"/>
            <a:ext cx="8732881" cy="1938992"/>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7:17-18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it is attested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of Him,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 ARE A PRIEST FOREVER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ACCORDING 	TO THE ORDER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MELCHIZEDEK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on the one hand, there is a setting aside of a former 	commandment because of its weakness and uselessness </a:t>
            </a:r>
          </a:p>
        </p:txBody>
      </p:sp>
      <p:sp>
        <p:nvSpPr>
          <p:cNvPr id="24" name="TextBox 23"/>
          <p:cNvSpPr txBox="1"/>
          <p:nvPr/>
        </p:nvSpPr>
        <p:spPr>
          <a:xfrm>
            <a:off x="3444949" y="3769737"/>
            <a:ext cx="8738198" cy="2308324"/>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8:6-7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now He has obtained a more excellent ministry, by as much as 	He is also the mediator of a better covenant, which has been 	enacted on better promises.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if that first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covenant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had been faultless, there would have been 	no occasion sought for a second. </a:t>
            </a:r>
          </a:p>
        </p:txBody>
      </p:sp>
      <p:sp>
        <p:nvSpPr>
          <p:cNvPr id="25" name="TextBox 24"/>
          <p:cNvSpPr txBox="1"/>
          <p:nvPr/>
        </p:nvSpPr>
        <p:spPr>
          <a:xfrm>
            <a:off x="3444949" y="3745370"/>
            <a:ext cx="8771855" cy="2677656"/>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4:24-31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is allegorically speaking, for these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women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two covenants: 	one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proceeding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Mount Sinai bearing children who are to be 	slaves; she is Hagar.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this Hagar is Mount Sinai in Arabia and corresponds to the 	present Jerusalem, for she is in slavery with her children.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the Jerusalem above is free; she is our mother. </a:t>
            </a:r>
          </a:p>
        </p:txBody>
      </p:sp>
      <p:sp>
        <p:nvSpPr>
          <p:cNvPr id="26" name="TextBox 25"/>
          <p:cNvSpPr txBox="1"/>
          <p:nvPr/>
        </p:nvSpPr>
        <p:spPr>
          <a:xfrm>
            <a:off x="3469753" y="4178595"/>
            <a:ext cx="8732881" cy="2677656"/>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it is written,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REJOICE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BARREN WOMAN WHO DOES NOT 	BEAR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BREAK FORTH AND SHOUT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 WHO ARE NOT IN LABOR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FOR MORE NUMEROUS ARE THE CHILDREN OF THE DESOLATE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THAN OF THE ONE WHO HAS A HUSBAND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you brethren, like Isaac, are children of promise.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oup 12"/>
          <p:cNvGrpSpPr/>
          <p:nvPr/>
        </p:nvGrpSpPr>
        <p:grpSpPr>
          <a:xfrm>
            <a:off x="202019" y="159483"/>
            <a:ext cx="11649739" cy="1818167"/>
            <a:chOff x="202019" y="159483"/>
            <a:chExt cx="11649739" cy="1818167"/>
          </a:xfrm>
        </p:grpSpPr>
        <p:grpSp>
          <p:nvGrpSpPr>
            <p:cNvPr id="12" name="Group 11"/>
            <p:cNvGrpSpPr/>
            <p:nvPr/>
          </p:nvGrpSpPr>
          <p:grpSpPr>
            <a:xfrm>
              <a:off x="202019" y="159483"/>
              <a:ext cx="4848446" cy="1818167"/>
              <a:chOff x="202019" y="159483"/>
              <a:chExt cx="4848446" cy="1818167"/>
            </a:xfrm>
          </p:grpSpPr>
          <p:sp>
            <p:nvSpPr>
              <p:cNvPr id="2" name="Rectangle: Rounded Corners 1"/>
              <p:cNvSpPr/>
              <p:nvPr/>
            </p:nvSpPr>
            <p:spPr>
              <a:xfrm>
                <a:off x="202019" y="159483"/>
                <a:ext cx="3242930" cy="1818167"/>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While Jesus lived the Kingdom was under the oversight of Jerusalem and its leaders of Israel</a:t>
                </a:r>
              </a:p>
            </p:txBody>
          </p:sp>
          <p:sp>
            <p:nvSpPr>
              <p:cNvPr id="5" name="Arrow: Right 4"/>
              <p:cNvSpPr/>
              <p:nvPr/>
            </p:nvSpPr>
            <p:spPr>
              <a:xfrm>
                <a:off x="3444949" y="925033"/>
                <a:ext cx="1605516" cy="27644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p:cNvSpPr txBox="1"/>
            <p:nvPr/>
          </p:nvSpPr>
          <p:spPr>
            <a:xfrm>
              <a:off x="5050465" y="832423"/>
              <a:ext cx="6801293" cy="461665"/>
            </a:xfrm>
            <a:prstGeom prst="rect">
              <a:avLst/>
            </a:prstGeom>
            <a:solidFill>
              <a:srgbClr val="FFFF00"/>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21:33-46</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7" name="TextBox 16"/>
          <p:cNvSpPr txBox="1"/>
          <p:nvPr/>
        </p:nvSpPr>
        <p:spPr>
          <a:xfrm>
            <a:off x="3434315" y="1344168"/>
            <a:ext cx="8757685" cy="5262979"/>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21:33-46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"Listen to another parable. There was a landowner who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PLANTED 	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VINEYARD AND PUT A 	WALL AROUND IT AND DUG A WINE PRESS 	IN 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BUILT A TOWER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rented it out to vine-growers and 	went on a journey.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 harvest time approached, he sent his slaves to the 	vine-growers to receive his produce.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vine-growers took his slaves and beat one, and killed another, 	and stoned a third.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"Again he sent another group of slaves larger than the first; and 	they did the same thing to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afterward he sent his son to them, saying, 'They will respect 	my son.'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3447608" y="1783186"/>
            <a:ext cx="8722247" cy="4893647"/>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when the vine-growers saw the son, they said among 	themselves, 'This is the heir; come, 	let us kill him and seize his 	inheritance.'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took him, and threw him out of the vineyard and killed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when the owner of the vineyard comes, what will he 	do to those vine-growers?"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*said to Him, "He will bring those wretches to a wretched 	end, and will rent out the vineyard to other vine-growers who will 	pay him the proceeds at the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proper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seasons.“</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Jesus *said to them, "Did you never read in the Scriptures,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 	STONE WHICH THE BUILDERS REJECTED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THIS BECAME THE CHIEF 	CORNER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stone;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THIS CAME ABOUT FROM 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IT IS 	MARVELOUS IN OUR EYES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3491898" y="1765459"/>
            <a:ext cx="8761221" cy="4847481"/>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I say to you,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kingdom of God will be taken away 	from you and given to a 	people, producing the fruit of 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who falls on this stone will be broken to pieces; but on 	whomever it falls, it will 	scatter him like dust."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 chief priests and the Pharisees heard His parables, they 	understood that He was speaking about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they sought to seize Him, they feared the people, because 	they considered Him to be a 	prophet.</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p:cNvSpPr txBox="1"/>
          <p:nvPr/>
        </p:nvSpPr>
        <p:spPr>
          <a:xfrm>
            <a:off x="3444949" y="0"/>
            <a:ext cx="8810829" cy="5632311"/>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21:17-26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we arrived in Jerusalem, the brethren received us gladly.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 following day Paul went in with us to James, and all the 	elders were present.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he had greeted them, he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relate one by one the 	things which God had done among the Gentiles through his	ministry.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when they heard it they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glorifying God; and they said 	to him, "You see, brother, how many thousands there are among 	the Jews of those who have believed, and they are all zealous for 	the Law;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have been told about you, that you are teaching all the 	Jews who are among the Gentiles to forsake Moses, telling them 	not to circumcise their children nor to walk according to the 	customs.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p:cNvSpPr txBox="1"/>
          <p:nvPr/>
        </p:nvSpPr>
        <p:spPr>
          <a:xfrm>
            <a:off x="3444949" y="414670"/>
            <a:ext cx="8808170" cy="5632311"/>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 then, is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be done?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will certainly hear that you have 	come.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do this that we tell you. We have four men who are 	under a vow;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take them and purify yourself along with them, and pay their 	expenses so that they may shave their heads; and all will know that 	there is nothing to the things which they have been told about you, 	but that you yourself also walk orderly, keeping the Law.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concerning the Gentiles who have believed, we wrote, having 	decided that they should abstain from meat sacrificed to idols and 	from blood and from what is strangled and from fornication."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Paul took the men, and the next day, purifying himself along 	with them, went into the temple giving notice of the completion of 	the days of purification, until the sacrifice was offered for each one 	of them.</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3455583" y="2466753"/>
            <a:ext cx="8800195" cy="2308324"/>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15:10-11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therefore why do you put God to the test by placing upon 	the neck of the disciples a yoke which neither our fathers nor we 	have been able to bear?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we believe that we are saved through the grace of the Lord 	Jesus, in the same way as they also are."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p:cNvSpPr txBox="1"/>
          <p:nvPr/>
        </p:nvSpPr>
        <p:spPr>
          <a:xfrm>
            <a:off x="3442290" y="1318873"/>
            <a:ext cx="8821463" cy="4154984"/>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5:2-6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Behold I, Paul, say to you that if you receive circumcision, Christ will 	be of no benefit to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 testify again to every man who receives circumcision, that he 	is under obligation to keep the whole Law.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have been severed from Christ, you who are seeking to be 	justified by law; you have fallen from grace.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we through the Spirit, by faith, are waiting for the hope of 	righteousness.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in Christ Jesus neither circumcision nor uncircumcision means 	anything, but faith working through love.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3434315" y="3870242"/>
            <a:ext cx="8829438" cy="1569660"/>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8:13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He said, "A new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covenant,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has made the first obsolete. 	But whatever is becoming obsolete and growing old is ready to 	disappear.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3444948" y="3769737"/>
            <a:ext cx="8771855" cy="3046988"/>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19:28-30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After this, Jesus,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knowing that all things had already been 	accomplished,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fulfill the Scripture, *said, "I am thirsty."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jar full of sour wine was standing there; so they put a sponge full 	of the sour wine upon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 branch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hyssop and brought it up to His 	mouth.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when Jesus had received the sour wine, He said,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"It is 	finished!"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bowed His head and gave up His spirit.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3444949" y="4178595"/>
            <a:ext cx="8747051" cy="2677656"/>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as at that time he who was born according to the flesh 	persecuted him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who was born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according to the Spirit, so it is now 	also.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what does the Scripture say?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CAST OUT THE BONDWOMAN 	AND HER SON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FOR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 SON OF THE BONDWOMAN SHALL NOT BE 	AN HEIR WITH THE SON OF THE FREE WOMAN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p:cNvSpPr txBox="1"/>
          <p:nvPr/>
        </p:nvSpPr>
        <p:spPr>
          <a:xfrm>
            <a:off x="3469753" y="4178595"/>
            <a:ext cx="8732881" cy="2631490"/>
          </a:xfrm>
          <a:prstGeom prst="rect">
            <a:avLst/>
          </a:prstGeom>
          <a:solidFill>
            <a:schemeClr val="accent2">
              <a:lumMod val="20000"/>
              <a:lumOff val="80000"/>
            </a:schemeClr>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brethren, we are not children of a bondwoman, but of 	the free woman.</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48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53" presetClass="exit" presetSubtype="32" fill="hold" grpId="1" nodeType="withEffect">
                                  <p:stCondLst>
                                    <p:cond delay="0"/>
                                  </p:stCondLst>
                                  <p:childTnLst>
                                    <p:anim calcmode="lin" valueType="num">
                                      <p:cBhvr>
                                        <p:cTn id="32" dur="500"/>
                                        <p:tgtEl>
                                          <p:spTgt spid="29"/>
                                        </p:tgtEl>
                                        <p:attrNameLst>
                                          <p:attrName>ppt_w</p:attrName>
                                        </p:attrNameLst>
                                      </p:cBhvr>
                                      <p:tavLst>
                                        <p:tav tm="0">
                                          <p:val>
                                            <p:strVal val="ppt_w"/>
                                          </p:val>
                                        </p:tav>
                                        <p:tav tm="100000">
                                          <p:val>
                                            <p:fltVal val="0"/>
                                          </p:val>
                                        </p:tav>
                                      </p:tavLst>
                                    </p:anim>
                                    <p:anim calcmode="lin" valueType="num">
                                      <p:cBhvr>
                                        <p:cTn id="33" dur="500"/>
                                        <p:tgtEl>
                                          <p:spTgt spid="29"/>
                                        </p:tgtEl>
                                        <p:attrNameLst>
                                          <p:attrName>ppt_h</p:attrName>
                                        </p:attrNameLst>
                                      </p:cBhvr>
                                      <p:tavLst>
                                        <p:tav tm="0">
                                          <p:val>
                                            <p:strVal val="ppt_h"/>
                                          </p:val>
                                        </p:tav>
                                        <p:tav tm="100000">
                                          <p:val>
                                            <p:fltVal val="0"/>
                                          </p:val>
                                        </p:tav>
                                      </p:tavLst>
                                    </p:anim>
                                    <p:animEffect transition="out" filter="fade">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19"/>
                                        </p:tgtEl>
                                        <p:attrNameLst>
                                          <p:attrName>ppt_w</p:attrName>
                                        </p:attrNameLst>
                                      </p:cBhvr>
                                      <p:tavLst>
                                        <p:tav tm="0">
                                          <p:val>
                                            <p:strVal val="ppt_w"/>
                                          </p:val>
                                        </p:tav>
                                        <p:tav tm="100000">
                                          <p:val>
                                            <p:fltVal val="0"/>
                                          </p:val>
                                        </p:tav>
                                      </p:tavLst>
                                    </p:anim>
                                    <p:anim calcmode="lin" valueType="num">
                                      <p:cBhvr>
                                        <p:cTn id="56" dur="500"/>
                                        <p:tgtEl>
                                          <p:spTgt spid="19"/>
                                        </p:tgtEl>
                                        <p:attrNameLst>
                                          <p:attrName>ppt_h</p:attrName>
                                        </p:attrNameLst>
                                      </p:cBhvr>
                                      <p:tavLst>
                                        <p:tav tm="0">
                                          <p:val>
                                            <p:strVal val="ppt_h"/>
                                          </p:val>
                                        </p:tav>
                                        <p:tav tm="100000">
                                          <p:val>
                                            <p:fltVal val="0"/>
                                          </p:val>
                                        </p:tav>
                                      </p:tavLst>
                                    </p:anim>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0"/>
                                        </p:tgtEl>
                                        <p:attrNameLst>
                                          <p:attrName>ppt_w</p:attrName>
                                        </p:attrNameLst>
                                      </p:cBhvr>
                                      <p:tavLst>
                                        <p:tav tm="0">
                                          <p:val>
                                            <p:strVal val="ppt_w"/>
                                          </p:val>
                                        </p:tav>
                                        <p:tav tm="100000">
                                          <p:val>
                                            <p:fltVal val="0"/>
                                          </p:val>
                                        </p:tav>
                                      </p:tavLst>
                                    </p:anim>
                                    <p:anim calcmode="lin" valueType="num">
                                      <p:cBhvr>
                                        <p:cTn id="70" dur="500"/>
                                        <p:tgtEl>
                                          <p:spTgt spid="20"/>
                                        </p:tgtEl>
                                        <p:attrNameLst>
                                          <p:attrName>ppt_h</p:attrName>
                                        </p:attrNameLst>
                                      </p:cBhvr>
                                      <p:tavLst>
                                        <p:tav tm="0">
                                          <p:val>
                                            <p:strVal val="ppt_h"/>
                                          </p:val>
                                        </p:tav>
                                        <p:tav tm="100000">
                                          <p:val>
                                            <p:fltVal val="0"/>
                                          </p:val>
                                        </p:tav>
                                      </p:tavLst>
                                    </p:anim>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21"/>
                                        </p:tgtEl>
                                        <p:attrNameLst>
                                          <p:attrName>ppt_w</p:attrName>
                                        </p:attrNameLst>
                                      </p:cBhvr>
                                      <p:tavLst>
                                        <p:tav tm="0">
                                          <p:val>
                                            <p:strVal val="ppt_w"/>
                                          </p:val>
                                        </p:tav>
                                        <p:tav tm="100000">
                                          <p:val>
                                            <p:fltVal val="0"/>
                                          </p:val>
                                        </p:tav>
                                      </p:tavLst>
                                    </p:anim>
                                    <p:anim calcmode="lin" valueType="num">
                                      <p:cBhvr>
                                        <p:cTn id="84" dur="500"/>
                                        <p:tgtEl>
                                          <p:spTgt spid="21"/>
                                        </p:tgtEl>
                                        <p:attrNameLst>
                                          <p:attrName>ppt_h</p:attrName>
                                        </p:attrNameLst>
                                      </p:cBhvr>
                                      <p:tavLst>
                                        <p:tav tm="0">
                                          <p:val>
                                            <p:strVal val="ppt_h"/>
                                          </p:val>
                                        </p:tav>
                                        <p:tav tm="100000">
                                          <p:val>
                                            <p:fltVal val="0"/>
                                          </p:val>
                                        </p:tav>
                                      </p:tavLst>
                                    </p:anim>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grpId="1" nodeType="clickEffect">
                                  <p:stCondLst>
                                    <p:cond delay="0"/>
                                  </p:stCondLst>
                                  <p:childTnLst>
                                    <p:anim calcmode="lin" valueType="num">
                                      <p:cBhvr>
                                        <p:cTn id="97" dur="500"/>
                                        <p:tgtEl>
                                          <p:spTgt spid="22"/>
                                        </p:tgtEl>
                                        <p:attrNameLst>
                                          <p:attrName>ppt_w</p:attrName>
                                        </p:attrNameLst>
                                      </p:cBhvr>
                                      <p:tavLst>
                                        <p:tav tm="0">
                                          <p:val>
                                            <p:strVal val="ppt_w"/>
                                          </p:val>
                                        </p:tav>
                                        <p:tav tm="100000">
                                          <p:val>
                                            <p:fltVal val="0"/>
                                          </p:val>
                                        </p:tav>
                                      </p:tavLst>
                                    </p:anim>
                                    <p:anim calcmode="lin" valueType="num">
                                      <p:cBhvr>
                                        <p:cTn id="98" dur="500"/>
                                        <p:tgtEl>
                                          <p:spTgt spid="22"/>
                                        </p:tgtEl>
                                        <p:attrNameLst>
                                          <p:attrName>ppt_h</p:attrName>
                                        </p:attrNameLst>
                                      </p:cBhvr>
                                      <p:tavLst>
                                        <p:tav tm="0">
                                          <p:val>
                                            <p:strVal val="ppt_h"/>
                                          </p:val>
                                        </p:tav>
                                        <p:tav tm="100000">
                                          <p:val>
                                            <p:fltVal val="0"/>
                                          </p:val>
                                        </p:tav>
                                      </p:tavLst>
                                    </p:anim>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500" fill="hold"/>
                                        <p:tgtEl>
                                          <p:spTgt spid="23"/>
                                        </p:tgtEl>
                                        <p:attrNameLst>
                                          <p:attrName>ppt_w</p:attrName>
                                        </p:attrNameLst>
                                      </p:cBhvr>
                                      <p:tavLst>
                                        <p:tav tm="0">
                                          <p:val>
                                            <p:fltVal val="0"/>
                                          </p:val>
                                        </p:tav>
                                        <p:tav tm="100000">
                                          <p:val>
                                            <p:strVal val="#ppt_w"/>
                                          </p:val>
                                        </p:tav>
                                      </p:tavLst>
                                    </p:anim>
                                    <p:anim calcmode="lin" valueType="num">
                                      <p:cBhvr>
                                        <p:cTn id="106" dur="500" fill="hold"/>
                                        <p:tgtEl>
                                          <p:spTgt spid="23"/>
                                        </p:tgtEl>
                                        <p:attrNameLst>
                                          <p:attrName>ppt_h</p:attrName>
                                        </p:attrNameLst>
                                      </p:cBhvr>
                                      <p:tavLst>
                                        <p:tav tm="0">
                                          <p:val>
                                            <p:fltVal val="0"/>
                                          </p:val>
                                        </p:tav>
                                        <p:tav tm="100000">
                                          <p:val>
                                            <p:strVal val="#ppt_h"/>
                                          </p:val>
                                        </p:tav>
                                      </p:tavLst>
                                    </p:anim>
                                    <p:animEffect transition="in" filter="fade">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xit" presetSubtype="32" fill="hold" grpId="1" nodeType="clickEffect">
                                  <p:stCondLst>
                                    <p:cond delay="0"/>
                                  </p:stCondLst>
                                  <p:childTnLst>
                                    <p:anim calcmode="lin" valueType="num">
                                      <p:cBhvr>
                                        <p:cTn id="111" dur="500"/>
                                        <p:tgtEl>
                                          <p:spTgt spid="23"/>
                                        </p:tgtEl>
                                        <p:attrNameLst>
                                          <p:attrName>ppt_w</p:attrName>
                                        </p:attrNameLst>
                                      </p:cBhvr>
                                      <p:tavLst>
                                        <p:tav tm="0">
                                          <p:val>
                                            <p:strVal val="ppt_w"/>
                                          </p:val>
                                        </p:tav>
                                        <p:tav tm="100000">
                                          <p:val>
                                            <p:fltVal val="0"/>
                                          </p:val>
                                        </p:tav>
                                      </p:tavLst>
                                    </p:anim>
                                    <p:anim calcmode="lin" valueType="num">
                                      <p:cBhvr>
                                        <p:cTn id="112" dur="500"/>
                                        <p:tgtEl>
                                          <p:spTgt spid="23"/>
                                        </p:tgtEl>
                                        <p:attrNameLst>
                                          <p:attrName>ppt_h</p:attrName>
                                        </p:attrNameLst>
                                      </p:cBhvr>
                                      <p:tavLst>
                                        <p:tav tm="0">
                                          <p:val>
                                            <p:strVal val="ppt_h"/>
                                          </p:val>
                                        </p:tav>
                                        <p:tav tm="100000">
                                          <p:val>
                                            <p:fltVal val="0"/>
                                          </p:val>
                                        </p:tav>
                                      </p:tavLst>
                                    </p:anim>
                                    <p:animEffect transition="out" filter="fade">
                                      <p:cBhvr>
                                        <p:cTn id="113" dur="500"/>
                                        <p:tgtEl>
                                          <p:spTgt spid="23"/>
                                        </p:tgtEl>
                                      </p:cBhvr>
                                    </p:animEffect>
                                    <p:set>
                                      <p:cBhvr>
                                        <p:cTn id="114" dur="1" fill="hold">
                                          <p:stCondLst>
                                            <p:cond delay="499"/>
                                          </p:stCondLst>
                                        </p:cTn>
                                        <p:tgtEl>
                                          <p:spTgt spid="2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p:cTn id="119" dur="500" fill="hold"/>
                                        <p:tgtEl>
                                          <p:spTgt spid="24"/>
                                        </p:tgtEl>
                                        <p:attrNameLst>
                                          <p:attrName>ppt_w</p:attrName>
                                        </p:attrNameLst>
                                      </p:cBhvr>
                                      <p:tavLst>
                                        <p:tav tm="0">
                                          <p:val>
                                            <p:fltVal val="0"/>
                                          </p:val>
                                        </p:tav>
                                        <p:tav tm="100000">
                                          <p:val>
                                            <p:strVal val="#ppt_w"/>
                                          </p:val>
                                        </p:tav>
                                      </p:tavLst>
                                    </p:anim>
                                    <p:anim calcmode="lin" valueType="num">
                                      <p:cBhvr>
                                        <p:cTn id="120" dur="500" fill="hold"/>
                                        <p:tgtEl>
                                          <p:spTgt spid="24"/>
                                        </p:tgtEl>
                                        <p:attrNameLst>
                                          <p:attrName>ppt_h</p:attrName>
                                        </p:attrNameLst>
                                      </p:cBhvr>
                                      <p:tavLst>
                                        <p:tav tm="0">
                                          <p:val>
                                            <p:fltVal val="0"/>
                                          </p:val>
                                        </p:tav>
                                        <p:tav tm="100000">
                                          <p:val>
                                            <p:strVal val="#ppt_h"/>
                                          </p:val>
                                        </p:tav>
                                      </p:tavLst>
                                    </p:anim>
                                    <p:animEffect transition="in" filter="fade">
                                      <p:cBhvr>
                                        <p:cTn id="121" dur="500"/>
                                        <p:tgtEl>
                                          <p:spTgt spid="24"/>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1" nodeType="clickEffect">
                                  <p:stCondLst>
                                    <p:cond delay="0"/>
                                  </p:stCondLst>
                                  <p:childTnLst>
                                    <p:anim calcmode="lin" valueType="num">
                                      <p:cBhvr>
                                        <p:cTn id="125" dur="500"/>
                                        <p:tgtEl>
                                          <p:spTgt spid="24"/>
                                        </p:tgtEl>
                                        <p:attrNameLst>
                                          <p:attrName>ppt_w</p:attrName>
                                        </p:attrNameLst>
                                      </p:cBhvr>
                                      <p:tavLst>
                                        <p:tav tm="0">
                                          <p:val>
                                            <p:strVal val="ppt_w"/>
                                          </p:val>
                                        </p:tav>
                                        <p:tav tm="100000">
                                          <p:val>
                                            <p:fltVal val="0"/>
                                          </p:val>
                                        </p:tav>
                                      </p:tavLst>
                                    </p:anim>
                                    <p:anim calcmode="lin" valueType="num">
                                      <p:cBhvr>
                                        <p:cTn id="126" dur="500"/>
                                        <p:tgtEl>
                                          <p:spTgt spid="24"/>
                                        </p:tgtEl>
                                        <p:attrNameLst>
                                          <p:attrName>ppt_h</p:attrName>
                                        </p:attrNameLst>
                                      </p:cBhvr>
                                      <p:tavLst>
                                        <p:tav tm="0">
                                          <p:val>
                                            <p:strVal val="ppt_h"/>
                                          </p:val>
                                        </p:tav>
                                        <p:tav tm="100000">
                                          <p:val>
                                            <p:fltVal val="0"/>
                                          </p:val>
                                        </p:tav>
                                      </p:tavLst>
                                    </p:anim>
                                    <p:animEffect transition="out" filter="fade">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p:cTn id="133" dur="500" fill="hold"/>
                                        <p:tgtEl>
                                          <p:spTgt spid="25"/>
                                        </p:tgtEl>
                                        <p:attrNameLst>
                                          <p:attrName>ppt_w</p:attrName>
                                        </p:attrNameLst>
                                      </p:cBhvr>
                                      <p:tavLst>
                                        <p:tav tm="0">
                                          <p:val>
                                            <p:fltVal val="0"/>
                                          </p:val>
                                        </p:tav>
                                        <p:tav tm="100000">
                                          <p:val>
                                            <p:strVal val="#ppt_w"/>
                                          </p:val>
                                        </p:tav>
                                      </p:tavLst>
                                    </p:anim>
                                    <p:anim calcmode="lin" valueType="num">
                                      <p:cBhvr>
                                        <p:cTn id="134" dur="500" fill="hold"/>
                                        <p:tgtEl>
                                          <p:spTgt spid="25"/>
                                        </p:tgtEl>
                                        <p:attrNameLst>
                                          <p:attrName>ppt_h</p:attrName>
                                        </p:attrNameLst>
                                      </p:cBhvr>
                                      <p:tavLst>
                                        <p:tav tm="0">
                                          <p:val>
                                            <p:fltVal val="0"/>
                                          </p:val>
                                        </p:tav>
                                        <p:tav tm="100000">
                                          <p:val>
                                            <p:strVal val="#ppt_h"/>
                                          </p:val>
                                        </p:tav>
                                      </p:tavLst>
                                    </p:anim>
                                    <p:animEffect transition="in" filter="fade">
                                      <p:cBhvr>
                                        <p:cTn id="135" dur="500"/>
                                        <p:tgtEl>
                                          <p:spTgt spid="25"/>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6"/>
                                        </p:tgtEl>
                                        <p:attrNameLst>
                                          <p:attrName>style.visibility</p:attrName>
                                        </p:attrNameLst>
                                      </p:cBhvr>
                                      <p:to>
                                        <p:strVal val="visible"/>
                                      </p:to>
                                    </p:set>
                                    <p:anim calcmode="lin" valueType="num">
                                      <p:cBhvr>
                                        <p:cTn id="140" dur="500" fill="hold"/>
                                        <p:tgtEl>
                                          <p:spTgt spid="26"/>
                                        </p:tgtEl>
                                        <p:attrNameLst>
                                          <p:attrName>ppt_w</p:attrName>
                                        </p:attrNameLst>
                                      </p:cBhvr>
                                      <p:tavLst>
                                        <p:tav tm="0">
                                          <p:val>
                                            <p:fltVal val="0"/>
                                          </p:val>
                                        </p:tav>
                                        <p:tav tm="100000">
                                          <p:val>
                                            <p:strVal val="#ppt_w"/>
                                          </p:val>
                                        </p:tav>
                                      </p:tavLst>
                                    </p:anim>
                                    <p:anim calcmode="lin" valueType="num">
                                      <p:cBhvr>
                                        <p:cTn id="141" dur="500" fill="hold"/>
                                        <p:tgtEl>
                                          <p:spTgt spid="26"/>
                                        </p:tgtEl>
                                        <p:attrNameLst>
                                          <p:attrName>ppt_h</p:attrName>
                                        </p:attrNameLst>
                                      </p:cBhvr>
                                      <p:tavLst>
                                        <p:tav tm="0">
                                          <p:val>
                                            <p:fltVal val="0"/>
                                          </p:val>
                                        </p:tav>
                                        <p:tav tm="100000">
                                          <p:val>
                                            <p:strVal val="#ppt_h"/>
                                          </p:val>
                                        </p:tav>
                                      </p:tavLst>
                                    </p:anim>
                                    <p:animEffect transition="in" filter="fade">
                                      <p:cBhvr>
                                        <p:cTn id="142" dur="500"/>
                                        <p:tgtEl>
                                          <p:spTgt spid="26"/>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27"/>
                                        </p:tgtEl>
                                        <p:attrNameLst>
                                          <p:attrName>style.visibility</p:attrName>
                                        </p:attrNameLst>
                                      </p:cBhvr>
                                      <p:to>
                                        <p:strVal val="visible"/>
                                      </p:to>
                                    </p:set>
                                    <p:anim calcmode="lin" valueType="num">
                                      <p:cBhvr>
                                        <p:cTn id="147" dur="500" fill="hold"/>
                                        <p:tgtEl>
                                          <p:spTgt spid="27"/>
                                        </p:tgtEl>
                                        <p:attrNameLst>
                                          <p:attrName>ppt_w</p:attrName>
                                        </p:attrNameLst>
                                      </p:cBhvr>
                                      <p:tavLst>
                                        <p:tav tm="0">
                                          <p:val>
                                            <p:fltVal val="0"/>
                                          </p:val>
                                        </p:tav>
                                        <p:tav tm="100000">
                                          <p:val>
                                            <p:strVal val="#ppt_w"/>
                                          </p:val>
                                        </p:tav>
                                      </p:tavLst>
                                    </p:anim>
                                    <p:anim calcmode="lin" valueType="num">
                                      <p:cBhvr>
                                        <p:cTn id="148" dur="500" fill="hold"/>
                                        <p:tgtEl>
                                          <p:spTgt spid="27"/>
                                        </p:tgtEl>
                                        <p:attrNameLst>
                                          <p:attrName>ppt_h</p:attrName>
                                        </p:attrNameLst>
                                      </p:cBhvr>
                                      <p:tavLst>
                                        <p:tav tm="0">
                                          <p:val>
                                            <p:fltVal val="0"/>
                                          </p:val>
                                        </p:tav>
                                        <p:tav tm="100000">
                                          <p:val>
                                            <p:strVal val="#ppt_h"/>
                                          </p:val>
                                        </p:tav>
                                      </p:tavLst>
                                    </p:anim>
                                    <p:animEffect transition="in" filter="fade">
                                      <p:cBhvr>
                                        <p:cTn id="149" dur="500"/>
                                        <p:tgtEl>
                                          <p:spTgt spid="27"/>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28"/>
                                        </p:tgtEl>
                                        <p:attrNameLst>
                                          <p:attrName>style.visibility</p:attrName>
                                        </p:attrNameLst>
                                      </p:cBhvr>
                                      <p:to>
                                        <p:strVal val="visible"/>
                                      </p:to>
                                    </p:set>
                                    <p:anim calcmode="lin" valueType="num">
                                      <p:cBhvr>
                                        <p:cTn id="154" dur="500" fill="hold"/>
                                        <p:tgtEl>
                                          <p:spTgt spid="28"/>
                                        </p:tgtEl>
                                        <p:attrNameLst>
                                          <p:attrName>ppt_w</p:attrName>
                                        </p:attrNameLst>
                                      </p:cBhvr>
                                      <p:tavLst>
                                        <p:tav tm="0">
                                          <p:val>
                                            <p:fltVal val="0"/>
                                          </p:val>
                                        </p:tav>
                                        <p:tav tm="100000">
                                          <p:val>
                                            <p:strVal val="#ppt_w"/>
                                          </p:val>
                                        </p:tav>
                                      </p:tavLst>
                                    </p:anim>
                                    <p:anim calcmode="lin" valueType="num">
                                      <p:cBhvr>
                                        <p:cTn id="155" dur="500" fill="hold"/>
                                        <p:tgtEl>
                                          <p:spTgt spid="28"/>
                                        </p:tgtEl>
                                        <p:attrNameLst>
                                          <p:attrName>ppt_h</p:attrName>
                                        </p:attrNameLst>
                                      </p:cBhvr>
                                      <p:tavLst>
                                        <p:tav tm="0">
                                          <p:val>
                                            <p:fltVal val="0"/>
                                          </p:val>
                                        </p:tav>
                                        <p:tav tm="100000">
                                          <p:val>
                                            <p:strVal val="#ppt_h"/>
                                          </p:val>
                                        </p:tav>
                                      </p:tavLst>
                                    </p:anim>
                                    <p:animEffect transition="in" filter="fade">
                                      <p:cBhvr>
                                        <p:cTn id="156" dur="500"/>
                                        <p:tgtEl>
                                          <p:spTgt spid="28"/>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xit" presetSubtype="32" fill="hold" grpId="1" nodeType="clickEffect">
                                  <p:stCondLst>
                                    <p:cond delay="0"/>
                                  </p:stCondLst>
                                  <p:childTnLst>
                                    <p:anim calcmode="lin" valueType="num">
                                      <p:cBhvr>
                                        <p:cTn id="160" dur="500"/>
                                        <p:tgtEl>
                                          <p:spTgt spid="25"/>
                                        </p:tgtEl>
                                        <p:attrNameLst>
                                          <p:attrName>ppt_w</p:attrName>
                                        </p:attrNameLst>
                                      </p:cBhvr>
                                      <p:tavLst>
                                        <p:tav tm="0">
                                          <p:val>
                                            <p:strVal val="ppt_w"/>
                                          </p:val>
                                        </p:tav>
                                        <p:tav tm="100000">
                                          <p:val>
                                            <p:fltVal val="0"/>
                                          </p:val>
                                        </p:tav>
                                      </p:tavLst>
                                    </p:anim>
                                    <p:anim calcmode="lin" valueType="num">
                                      <p:cBhvr>
                                        <p:cTn id="161" dur="500"/>
                                        <p:tgtEl>
                                          <p:spTgt spid="25"/>
                                        </p:tgtEl>
                                        <p:attrNameLst>
                                          <p:attrName>ppt_h</p:attrName>
                                        </p:attrNameLst>
                                      </p:cBhvr>
                                      <p:tavLst>
                                        <p:tav tm="0">
                                          <p:val>
                                            <p:strVal val="ppt_h"/>
                                          </p:val>
                                        </p:tav>
                                        <p:tav tm="100000">
                                          <p:val>
                                            <p:fltVal val="0"/>
                                          </p:val>
                                        </p:tav>
                                      </p:tavLst>
                                    </p:anim>
                                    <p:animEffect transition="out" filter="fade">
                                      <p:cBhvr>
                                        <p:cTn id="162" dur="500"/>
                                        <p:tgtEl>
                                          <p:spTgt spid="25"/>
                                        </p:tgtEl>
                                      </p:cBhvr>
                                    </p:animEffect>
                                    <p:set>
                                      <p:cBhvr>
                                        <p:cTn id="163" dur="1" fill="hold">
                                          <p:stCondLst>
                                            <p:cond delay="499"/>
                                          </p:stCondLst>
                                        </p:cTn>
                                        <p:tgtEl>
                                          <p:spTgt spid="25"/>
                                        </p:tgtEl>
                                        <p:attrNameLst>
                                          <p:attrName>style.visibility</p:attrName>
                                        </p:attrNameLst>
                                      </p:cBhvr>
                                      <p:to>
                                        <p:strVal val="hidden"/>
                                      </p:to>
                                    </p:set>
                                  </p:childTnLst>
                                </p:cTn>
                              </p:par>
                              <p:par>
                                <p:cTn id="164" presetID="53" presetClass="exit" presetSubtype="32" fill="hold" grpId="1" nodeType="withEffect">
                                  <p:stCondLst>
                                    <p:cond delay="0"/>
                                  </p:stCondLst>
                                  <p:childTnLst>
                                    <p:anim calcmode="lin" valueType="num">
                                      <p:cBhvr>
                                        <p:cTn id="165" dur="500"/>
                                        <p:tgtEl>
                                          <p:spTgt spid="26"/>
                                        </p:tgtEl>
                                        <p:attrNameLst>
                                          <p:attrName>ppt_w</p:attrName>
                                        </p:attrNameLst>
                                      </p:cBhvr>
                                      <p:tavLst>
                                        <p:tav tm="0">
                                          <p:val>
                                            <p:strVal val="ppt_w"/>
                                          </p:val>
                                        </p:tav>
                                        <p:tav tm="100000">
                                          <p:val>
                                            <p:fltVal val="0"/>
                                          </p:val>
                                        </p:tav>
                                      </p:tavLst>
                                    </p:anim>
                                    <p:anim calcmode="lin" valueType="num">
                                      <p:cBhvr>
                                        <p:cTn id="166" dur="500"/>
                                        <p:tgtEl>
                                          <p:spTgt spid="26"/>
                                        </p:tgtEl>
                                        <p:attrNameLst>
                                          <p:attrName>ppt_h</p:attrName>
                                        </p:attrNameLst>
                                      </p:cBhvr>
                                      <p:tavLst>
                                        <p:tav tm="0">
                                          <p:val>
                                            <p:strVal val="ppt_h"/>
                                          </p:val>
                                        </p:tav>
                                        <p:tav tm="100000">
                                          <p:val>
                                            <p:fltVal val="0"/>
                                          </p:val>
                                        </p:tav>
                                      </p:tavLst>
                                    </p:anim>
                                    <p:animEffect transition="out" filter="fade">
                                      <p:cBhvr>
                                        <p:cTn id="167" dur="500"/>
                                        <p:tgtEl>
                                          <p:spTgt spid="26"/>
                                        </p:tgtEl>
                                      </p:cBhvr>
                                    </p:animEffect>
                                    <p:set>
                                      <p:cBhvr>
                                        <p:cTn id="168" dur="1" fill="hold">
                                          <p:stCondLst>
                                            <p:cond delay="499"/>
                                          </p:stCondLst>
                                        </p:cTn>
                                        <p:tgtEl>
                                          <p:spTgt spid="26"/>
                                        </p:tgtEl>
                                        <p:attrNameLst>
                                          <p:attrName>style.visibility</p:attrName>
                                        </p:attrNameLst>
                                      </p:cBhvr>
                                      <p:to>
                                        <p:strVal val="hidden"/>
                                      </p:to>
                                    </p:set>
                                  </p:childTnLst>
                                </p:cTn>
                              </p:par>
                              <p:par>
                                <p:cTn id="169" presetID="53" presetClass="exit" presetSubtype="32" fill="hold" grpId="1" nodeType="withEffect">
                                  <p:stCondLst>
                                    <p:cond delay="0"/>
                                  </p:stCondLst>
                                  <p:childTnLst>
                                    <p:anim calcmode="lin" valueType="num">
                                      <p:cBhvr>
                                        <p:cTn id="170" dur="500"/>
                                        <p:tgtEl>
                                          <p:spTgt spid="27"/>
                                        </p:tgtEl>
                                        <p:attrNameLst>
                                          <p:attrName>ppt_w</p:attrName>
                                        </p:attrNameLst>
                                      </p:cBhvr>
                                      <p:tavLst>
                                        <p:tav tm="0">
                                          <p:val>
                                            <p:strVal val="ppt_w"/>
                                          </p:val>
                                        </p:tav>
                                        <p:tav tm="100000">
                                          <p:val>
                                            <p:fltVal val="0"/>
                                          </p:val>
                                        </p:tav>
                                      </p:tavLst>
                                    </p:anim>
                                    <p:anim calcmode="lin" valueType="num">
                                      <p:cBhvr>
                                        <p:cTn id="171" dur="500"/>
                                        <p:tgtEl>
                                          <p:spTgt spid="27"/>
                                        </p:tgtEl>
                                        <p:attrNameLst>
                                          <p:attrName>ppt_h</p:attrName>
                                        </p:attrNameLst>
                                      </p:cBhvr>
                                      <p:tavLst>
                                        <p:tav tm="0">
                                          <p:val>
                                            <p:strVal val="ppt_h"/>
                                          </p:val>
                                        </p:tav>
                                        <p:tav tm="100000">
                                          <p:val>
                                            <p:fltVal val="0"/>
                                          </p:val>
                                        </p:tav>
                                      </p:tavLst>
                                    </p:anim>
                                    <p:animEffect transition="out" filter="fade">
                                      <p:cBhvr>
                                        <p:cTn id="172" dur="500"/>
                                        <p:tgtEl>
                                          <p:spTgt spid="27"/>
                                        </p:tgtEl>
                                      </p:cBhvr>
                                    </p:animEffect>
                                    <p:set>
                                      <p:cBhvr>
                                        <p:cTn id="173" dur="1" fill="hold">
                                          <p:stCondLst>
                                            <p:cond delay="499"/>
                                          </p:stCondLst>
                                        </p:cTn>
                                        <p:tgtEl>
                                          <p:spTgt spid="27"/>
                                        </p:tgtEl>
                                        <p:attrNameLst>
                                          <p:attrName>style.visibility</p:attrName>
                                        </p:attrNameLst>
                                      </p:cBhvr>
                                      <p:to>
                                        <p:strVal val="hidden"/>
                                      </p:to>
                                    </p:set>
                                  </p:childTnLst>
                                </p:cTn>
                              </p:par>
                              <p:par>
                                <p:cTn id="174" presetID="53" presetClass="exit" presetSubtype="32" fill="hold" grpId="1" nodeType="withEffect">
                                  <p:stCondLst>
                                    <p:cond delay="0"/>
                                  </p:stCondLst>
                                  <p:childTnLst>
                                    <p:anim calcmode="lin" valueType="num">
                                      <p:cBhvr>
                                        <p:cTn id="175" dur="500"/>
                                        <p:tgtEl>
                                          <p:spTgt spid="28"/>
                                        </p:tgtEl>
                                        <p:attrNameLst>
                                          <p:attrName>ppt_w</p:attrName>
                                        </p:attrNameLst>
                                      </p:cBhvr>
                                      <p:tavLst>
                                        <p:tav tm="0">
                                          <p:val>
                                            <p:strVal val="ppt_w"/>
                                          </p:val>
                                        </p:tav>
                                        <p:tav tm="100000">
                                          <p:val>
                                            <p:fltVal val="0"/>
                                          </p:val>
                                        </p:tav>
                                      </p:tavLst>
                                    </p:anim>
                                    <p:anim calcmode="lin" valueType="num">
                                      <p:cBhvr>
                                        <p:cTn id="176" dur="500"/>
                                        <p:tgtEl>
                                          <p:spTgt spid="28"/>
                                        </p:tgtEl>
                                        <p:attrNameLst>
                                          <p:attrName>ppt_h</p:attrName>
                                        </p:attrNameLst>
                                      </p:cBhvr>
                                      <p:tavLst>
                                        <p:tav tm="0">
                                          <p:val>
                                            <p:strVal val="ppt_h"/>
                                          </p:val>
                                        </p:tav>
                                        <p:tav tm="100000">
                                          <p:val>
                                            <p:fltVal val="0"/>
                                          </p:val>
                                        </p:tav>
                                      </p:tavLst>
                                    </p:anim>
                                    <p:animEffect transition="out" filter="fade">
                                      <p:cBhvr>
                                        <p:cTn id="177" dur="500"/>
                                        <p:tgtEl>
                                          <p:spTgt spid="28"/>
                                        </p:tgtEl>
                                      </p:cBhvr>
                                    </p:animEffect>
                                    <p:set>
                                      <p:cBhvr>
                                        <p:cTn id="178" dur="1" fill="hold">
                                          <p:stCondLst>
                                            <p:cond delay="499"/>
                                          </p:stCondLst>
                                        </p:cTn>
                                        <p:tgtEl>
                                          <p:spTgt spid="28"/>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16"/>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53" presetClass="entr" presetSubtype="16" fill="hold" grpId="0" nodeType="clickEffect">
                                  <p:stCondLst>
                                    <p:cond delay="0"/>
                                  </p:stCondLst>
                                  <p:childTnLst>
                                    <p:set>
                                      <p:cBhvr>
                                        <p:cTn id="186" dur="1" fill="hold">
                                          <p:stCondLst>
                                            <p:cond delay="0"/>
                                          </p:stCondLst>
                                        </p:cTn>
                                        <p:tgtEl>
                                          <p:spTgt spid="30"/>
                                        </p:tgtEl>
                                        <p:attrNameLst>
                                          <p:attrName>style.visibility</p:attrName>
                                        </p:attrNameLst>
                                      </p:cBhvr>
                                      <p:to>
                                        <p:strVal val="visible"/>
                                      </p:to>
                                    </p:set>
                                    <p:anim calcmode="lin" valueType="num">
                                      <p:cBhvr>
                                        <p:cTn id="187" dur="500" fill="hold"/>
                                        <p:tgtEl>
                                          <p:spTgt spid="30"/>
                                        </p:tgtEl>
                                        <p:attrNameLst>
                                          <p:attrName>ppt_w</p:attrName>
                                        </p:attrNameLst>
                                      </p:cBhvr>
                                      <p:tavLst>
                                        <p:tav tm="0">
                                          <p:val>
                                            <p:fltVal val="0"/>
                                          </p:val>
                                        </p:tav>
                                        <p:tav tm="100000">
                                          <p:val>
                                            <p:strVal val="#ppt_w"/>
                                          </p:val>
                                        </p:tav>
                                      </p:tavLst>
                                    </p:anim>
                                    <p:anim calcmode="lin" valueType="num">
                                      <p:cBhvr>
                                        <p:cTn id="188" dur="500" fill="hold"/>
                                        <p:tgtEl>
                                          <p:spTgt spid="30"/>
                                        </p:tgtEl>
                                        <p:attrNameLst>
                                          <p:attrName>ppt_h</p:attrName>
                                        </p:attrNameLst>
                                      </p:cBhvr>
                                      <p:tavLst>
                                        <p:tav tm="0">
                                          <p:val>
                                            <p:fltVal val="0"/>
                                          </p:val>
                                        </p:tav>
                                        <p:tav tm="100000">
                                          <p:val>
                                            <p:strVal val="#ppt_h"/>
                                          </p:val>
                                        </p:tav>
                                      </p:tavLst>
                                    </p:anim>
                                    <p:animEffect transition="in" filter="fade">
                                      <p:cBhvr>
                                        <p:cTn id="189" dur="500"/>
                                        <p:tgtEl>
                                          <p:spTgt spid="30"/>
                                        </p:tgtEl>
                                      </p:cBhvr>
                                    </p:animEffect>
                                  </p:childTnLst>
                                </p:cTn>
                              </p:par>
                            </p:childTnLst>
                          </p:cTn>
                        </p:par>
                      </p:childTnLst>
                    </p:cTn>
                  </p:par>
                  <p:par>
                    <p:cTn id="190" fill="hold">
                      <p:stCondLst>
                        <p:cond delay="indefinite"/>
                      </p:stCondLst>
                      <p:childTnLst>
                        <p:par>
                          <p:cTn id="191" fill="hold">
                            <p:stCondLst>
                              <p:cond delay="0"/>
                            </p:stCondLst>
                            <p:childTnLst>
                              <p:par>
                                <p:cTn id="192" presetID="53" presetClass="entr" presetSubtype="16" fill="hold" grpId="0" nodeType="clickEffect">
                                  <p:stCondLst>
                                    <p:cond delay="0"/>
                                  </p:stCondLst>
                                  <p:childTnLst>
                                    <p:set>
                                      <p:cBhvr>
                                        <p:cTn id="193" dur="1" fill="hold">
                                          <p:stCondLst>
                                            <p:cond delay="0"/>
                                          </p:stCondLst>
                                        </p:cTn>
                                        <p:tgtEl>
                                          <p:spTgt spid="31"/>
                                        </p:tgtEl>
                                        <p:attrNameLst>
                                          <p:attrName>style.visibility</p:attrName>
                                        </p:attrNameLst>
                                      </p:cBhvr>
                                      <p:to>
                                        <p:strVal val="visible"/>
                                      </p:to>
                                    </p:set>
                                    <p:anim calcmode="lin" valueType="num">
                                      <p:cBhvr>
                                        <p:cTn id="194" dur="500" fill="hold"/>
                                        <p:tgtEl>
                                          <p:spTgt spid="31"/>
                                        </p:tgtEl>
                                        <p:attrNameLst>
                                          <p:attrName>ppt_w</p:attrName>
                                        </p:attrNameLst>
                                      </p:cBhvr>
                                      <p:tavLst>
                                        <p:tav tm="0">
                                          <p:val>
                                            <p:fltVal val="0"/>
                                          </p:val>
                                        </p:tav>
                                        <p:tav tm="100000">
                                          <p:val>
                                            <p:strVal val="#ppt_w"/>
                                          </p:val>
                                        </p:tav>
                                      </p:tavLst>
                                    </p:anim>
                                    <p:anim calcmode="lin" valueType="num">
                                      <p:cBhvr>
                                        <p:cTn id="195" dur="500" fill="hold"/>
                                        <p:tgtEl>
                                          <p:spTgt spid="31"/>
                                        </p:tgtEl>
                                        <p:attrNameLst>
                                          <p:attrName>ppt_h</p:attrName>
                                        </p:attrNameLst>
                                      </p:cBhvr>
                                      <p:tavLst>
                                        <p:tav tm="0">
                                          <p:val>
                                            <p:fltVal val="0"/>
                                          </p:val>
                                        </p:tav>
                                        <p:tav tm="100000">
                                          <p:val>
                                            <p:strVal val="#ppt_h"/>
                                          </p:val>
                                        </p:tav>
                                      </p:tavLst>
                                    </p:anim>
                                    <p:animEffect transition="in" filter="fade">
                                      <p:cBhvr>
                                        <p:cTn id="196" dur="500"/>
                                        <p:tgtEl>
                                          <p:spTgt spid="31"/>
                                        </p:tgtEl>
                                      </p:cBhvr>
                                    </p:animEffect>
                                  </p:childTnLst>
                                </p:cTn>
                              </p:par>
                            </p:childTnLst>
                          </p:cTn>
                        </p:par>
                      </p:childTnLst>
                    </p:cTn>
                  </p:par>
                  <p:par>
                    <p:cTn id="197" fill="hold">
                      <p:stCondLst>
                        <p:cond delay="indefinite"/>
                      </p:stCondLst>
                      <p:childTnLst>
                        <p:par>
                          <p:cTn id="198" fill="hold">
                            <p:stCondLst>
                              <p:cond delay="0"/>
                            </p:stCondLst>
                            <p:childTnLst>
                              <p:par>
                                <p:cTn id="199" presetID="53" presetClass="exit" presetSubtype="32" fill="hold" grpId="1" nodeType="clickEffect">
                                  <p:stCondLst>
                                    <p:cond delay="0"/>
                                  </p:stCondLst>
                                  <p:childTnLst>
                                    <p:anim calcmode="lin" valueType="num">
                                      <p:cBhvr>
                                        <p:cTn id="200" dur="500"/>
                                        <p:tgtEl>
                                          <p:spTgt spid="31"/>
                                        </p:tgtEl>
                                        <p:attrNameLst>
                                          <p:attrName>ppt_w</p:attrName>
                                        </p:attrNameLst>
                                      </p:cBhvr>
                                      <p:tavLst>
                                        <p:tav tm="0">
                                          <p:val>
                                            <p:strVal val="ppt_w"/>
                                          </p:val>
                                        </p:tav>
                                        <p:tav tm="100000">
                                          <p:val>
                                            <p:fltVal val="0"/>
                                          </p:val>
                                        </p:tav>
                                      </p:tavLst>
                                    </p:anim>
                                    <p:anim calcmode="lin" valueType="num">
                                      <p:cBhvr>
                                        <p:cTn id="201" dur="500"/>
                                        <p:tgtEl>
                                          <p:spTgt spid="31"/>
                                        </p:tgtEl>
                                        <p:attrNameLst>
                                          <p:attrName>ppt_h</p:attrName>
                                        </p:attrNameLst>
                                      </p:cBhvr>
                                      <p:tavLst>
                                        <p:tav tm="0">
                                          <p:val>
                                            <p:strVal val="ppt_h"/>
                                          </p:val>
                                        </p:tav>
                                        <p:tav tm="100000">
                                          <p:val>
                                            <p:fltVal val="0"/>
                                          </p:val>
                                        </p:tav>
                                      </p:tavLst>
                                    </p:anim>
                                    <p:animEffect transition="out" filter="fade">
                                      <p:cBhvr>
                                        <p:cTn id="202" dur="500"/>
                                        <p:tgtEl>
                                          <p:spTgt spid="31"/>
                                        </p:tgtEl>
                                      </p:cBhvr>
                                    </p:animEffect>
                                    <p:set>
                                      <p:cBhvr>
                                        <p:cTn id="203" dur="1" fill="hold">
                                          <p:stCondLst>
                                            <p:cond delay="499"/>
                                          </p:stCondLst>
                                        </p:cTn>
                                        <p:tgtEl>
                                          <p:spTgt spid="31"/>
                                        </p:tgtEl>
                                        <p:attrNameLst>
                                          <p:attrName>style.visibility</p:attrName>
                                        </p:attrNameLst>
                                      </p:cBhvr>
                                      <p:to>
                                        <p:strVal val="hidden"/>
                                      </p:to>
                                    </p:set>
                                  </p:childTnLst>
                                </p:cTn>
                              </p:par>
                              <p:par>
                                <p:cTn id="204" presetID="53" presetClass="exit" presetSubtype="32" fill="hold" grpId="1" nodeType="withEffect">
                                  <p:stCondLst>
                                    <p:cond delay="0"/>
                                  </p:stCondLst>
                                  <p:childTnLst>
                                    <p:anim calcmode="lin" valueType="num">
                                      <p:cBhvr>
                                        <p:cTn id="205" dur="500"/>
                                        <p:tgtEl>
                                          <p:spTgt spid="30"/>
                                        </p:tgtEl>
                                        <p:attrNameLst>
                                          <p:attrName>ppt_w</p:attrName>
                                        </p:attrNameLst>
                                      </p:cBhvr>
                                      <p:tavLst>
                                        <p:tav tm="0">
                                          <p:val>
                                            <p:strVal val="ppt_w"/>
                                          </p:val>
                                        </p:tav>
                                        <p:tav tm="100000">
                                          <p:val>
                                            <p:fltVal val="0"/>
                                          </p:val>
                                        </p:tav>
                                      </p:tavLst>
                                    </p:anim>
                                    <p:anim calcmode="lin" valueType="num">
                                      <p:cBhvr>
                                        <p:cTn id="206" dur="500"/>
                                        <p:tgtEl>
                                          <p:spTgt spid="30"/>
                                        </p:tgtEl>
                                        <p:attrNameLst>
                                          <p:attrName>ppt_h</p:attrName>
                                        </p:attrNameLst>
                                      </p:cBhvr>
                                      <p:tavLst>
                                        <p:tav tm="0">
                                          <p:val>
                                            <p:strVal val="ppt_h"/>
                                          </p:val>
                                        </p:tav>
                                        <p:tav tm="100000">
                                          <p:val>
                                            <p:fltVal val="0"/>
                                          </p:val>
                                        </p:tav>
                                      </p:tavLst>
                                    </p:anim>
                                    <p:animEffect transition="out" filter="fade">
                                      <p:cBhvr>
                                        <p:cTn id="207" dur="500"/>
                                        <p:tgtEl>
                                          <p:spTgt spid="30"/>
                                        </p:tgtEl>
                                      </p:cBhvr>
                                    </p:animEffect>
                                    <p:set>
                                      <p:cBhvr>
                                        <p:cTn id="208" dur="1" fill="hold">
                                          <p:stCondLst>
                                            <p:cond delay="499"/>
                                          </p:stCondLst>
                                        </p:cTn>
                                        <p:tgtEl>
                                          <p:spTgt spid="30"/>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53" presetClass="entr" presetSubtype="16" fill="hold" grpId="0" nodeType="clickEffect">
                                  <p:stCondLst>
                                    <p:cond delay="0"/>
                                  </p:stCondLst>
                                  <p:childTnLst>
                                    <p:set>
                                      <p:cBhvr>
                                        <p:cTn id="212" dur="1" fill="hold">
                                          <p:stCondLst>
                                            <p:cond delay="0"/>
                                          </p:stCondLst>
                                        </p:cTn>
                                        <p:tgtEl>
                                          <p:spTgt spid="32"/>
                                        </p:tgtEl>
                                        <p:attrNameLst>
                                          <p:attrName>style.visibility</p:attrName>
                                        </p:attrNameLst>
                                      </p:cBhvr>
                                      <p:to>
                                        <p:strVal val="visible"/>
                                      </p:to>
                                    </p:set>
                                    <p:anim calcmode="lin" valueType="num">
                                      <p:cBhvr>
                                        <p:cTn id="213" dur="500" fill="hold"/>
                                        <p:tgtEl>
                                          <p:spTgt spid="32"/>
                                        </p:tgtEl>
                                        <p:attrNameLst>
                                          <p:attrName>ppt_w</p:attrName>
                                        </p:attrNameLst>
                                      </p:cBhvr>
                                      <p:tavLst>
                                        <p:tav tm="0">
                                          <p:val>
                                            <p:fltVal val="0"/>
                                          </p:val>
                                        </p:tav>
                                        <p:tav tm="100000">
                                          <p:val>
                                            <p:strVal val="#ppt_w"/>
                                          </p:val>
                                        </p:tav>
                                      </p:tavLst>
                                    </p:anim>
                                    <p:anim calcmode="lin" valueType="num">
                                      <p:cBhvr>
                                        <p:cTn id="214" dur="500" fill="hold"/>
                                        <p:tgtEl>
                                          <p:spTgt spid="32"/>
                                        </p:tgtEl>
                                        <p:attrNameLst>
                                          <p:attrName>ppt_h</p:attrName>
                                        </p:attrNameLst>
                                      </p:cBhvr>
                                      <p:tavLst>
                                        <p:tav tm="0">
                                          <p:val>
                                            <p:fltVal val="0"/>
                                          </p:val>
                                        </p:tav>
                                        <p:tav tm="100000">
                                          <p:val>
                                            <p:strVal val="#ppt_h"/>
                                          </p:val>
                                        </p:tav>
                                      </p:tavLst>
                                    </p:anim>
                                    <p:animEffect transition="in" filter="fade">
                                      <p:cBhvr>
                                        <p:cTn id="215" dur="500"/>
                                        <p:tgtEl>
                                          <p:spTgt spid="32"/>
                                        </p:tgtEl>
                                      </p:cBhvr>
                                    </p:animEffect>
                                  </p:childTnLst>
                                </p:cTn>
                              </p:par>
                            </p:childTnLst>
                          </p:cTn>
                        </p:par>
                      </p:childTnLst>
                    </p:cTn>
                  </p:par>
                  <p:par>
                    <p:cTn id="216" fill="hold">
                      <p:stCondLst>
                        <p:cond delay="indefinite"/>
                      </p:stCondLst>
                      <p:childTnLst>
                        <p:par>
                          <p:cTn id="217" fill="hold">
                            <p:stCondLst>
                              <p:cond delay="0"/>
                            </p:stCondLst>
                            <p:childTnLst>
                              <p:par>
                                <p:cTn id="218" presetID="53" presetClass="exit" presetSubtype="32" fill="hold" grpId="1" nodeType="clickEffect">
                                  <p:stCondLst>
                                    <p:cond delay="0"/>
                                  </p:stCondLst>
                                  <p:childTnLst>
                                    <p:anim calcmode="lin" valueType="num">
                                      <p:cBhvr>
                                        <p:cTn id="219" dur="500"/>
                                        <p:tgtEl>
                                          <p:spTgt spid="32"/>
                                        </p:tgtEl>
                                        <p:attrNameLst>
                                          <p:attrName>ppt_w</p:attrName>
                                        </p:attrNameLst>
                                      </p:cBhvr>
                                      <p:tavLst>
                                        <p:tav tm="0">
                                          <p:val>
                                            <p:strVal val="ppt_w"/>
                                          </p:val>
                                        </p:tav>
                                        <p:tav tm="100000">
                                          <p:val>
                                            <p:fltVal val="0"/>
                                          </p:val>
                                        </p:tav>
                                      </p:tavLst>
                                    </p:anim>
                                    <p:anim calcmode="lin" valueType="num">
                                      <p:cBhvr>
                                        <p:cTn id="220" dur="500"/>
                                        <p:tgtEl>
                                          <p:spTgt spid="32"/>
                                        </p:tgtEl>
                                        <p:attrNameLst>
                                          <p:attrName>ppt_h</p:attrName>
                                        </p:attrNameLst>
                                      </p:cBhvr>
                                      <p:tavLst>
                                        <p:tav tm="0">
                                          <p:val>
                                            <p:strVal val="ppt_h"/>
                                          </p:val>
                                        </p:tav>
                                        <p:tav tm="100000">
                                          <p:val>
                                            <p:fltVal val="0"/>
                                          </p:val>
                                        </p:tav>
                                      </p:tavLst>
                                    </p:anim>
                                    <p:animEffect transition="out" filter="fade">
                                      <p:cBhvr>
                                        <p:cTn id="221" dur="500"/>
                                        <p:tgtEl>
                                          <p:spTgt spid="32"/>
                                        </p:tgtEl>
                                      </p:cBhvr>
                                    </p:animEffect>
                                    <p:set>
                                      <p:cBhvr>
                                        <p:cTn id="222" dur="1" fill="hold">
                                          <p:stCondLst>
                                            <p:cond delay="499"/>
                                          </p:stCondLst>
                                        </p:cTn>
                                        <p:tgtEl>
                                          <p:spTgt spid="3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53" presetClass="entr" presetSubtype="16" fill="hold" grpId="0" nodeType="clickEffect">
                                  <p:stCondLst>
                                    <p:cond delay="0"/>
                                  </p:stCondLst>
                                  <p:childTnLst>
                                    <p:set>
                                      <p:cBhvr>
                                        <p:cTn id="226" dur="1" fill="hold">
                                          <p:stCondLst>
                                            <p:cond delay="0"/>
                                          </p:stCondLst>
                                        </p:cTn>
                                        <p:tgtEl>
                                          <p:spTgt spid="33"/>
                                        </p:tgtEl>
                                        <p:attrNameLst>
                                          <p:attrName>style.visibility</p:attrName>
                                        </p:attrNameLst>
                                      </p:cBhvr>
                                      <p:to>
                                        <p:strVal val="visible"/>
                                      </p:to>
                                    </p:set>
                                    <p:anim calcmode="lin" valueType="num">
                                      <p:cBhvr>
                                        <p:cTn id="227" dur="500" fill="hold"/>
                                        <p:tgtEl>
                                          <p:spTgt spid="33"/>
                                        </p:tgtEl>
                                        <p:attrNameLst>
                                          <p:attrName>ppt_w</p:attrName>
                                        </p:attrNameLst>
                                      </p:cBhvr>
                                      <p:tavLst>
                                        <p:tav tm="0">
                                          <p:val>
                                            <p:fltVal val="0"/>
                                          </p:val>
                                        </p:tav>
                                        <p:tav tm="100000">
                                          <p:val>
                                            <p:strVal val="#ppt_w"/>
                                          </p:val>
                                        </p:tav>
                                      </p:tavLst>
                                    </p:anim>
                                    <p:anim calcmode="lin" valueType="num">
                                      <p:cBhvr>
                                        <p:cTn id="228" dur="500" fill="hold"/>
                                        <p:tgtEl>
                                          <p:spTgt spid="33"/>
                                        </p:tgtEl>
                                        <p:attrNameLst>
                                          <p:attrName>ppt_h</p:attrName>
                                        </p:attrNameLst>
                                      </p:cBhvr>
                                      <p:tavLst>
                                        <p:tav tm="0">
                                          <p:val>
                                            <p:fltVal val="0"/>
                                          </p:val>
                                        </p:tav>
                                        <p:tav tm="100000">
                                          <p:val>
                                            <p:strVal val="#ppt_h"/>
                                          </p:val>
                                        </p:tav>
                                      </p:tavLst>
                                    </p:anim>
                                    <p:animEffect transition="in" filter="fade">
                                      <p:cBhvr>
                                        <p:cTn id="229" dur="500"/>
                                        <p:tgtEl>
                                          <p:spTgt spid="33"/>
                                        </p:tgtEl>
                                      </p:cBhvr>
                                    </p:animEffect>
                                  </p:childTnLst>
                                </p:cTn>
                              </p:par>
                            </p:childTnLst>
                          </p:cTn>
                        </p:par>
                      </p:childTnLst>
                    </p:cTn>
                  </p:par>
                  <p:par>
                    <p:cTn id="230" fill="hold">
                      <p:stCondLst>
                        <p:cond delay="indefinite"/>
                      </p:stCondLst>
                      <p:childTnLst>
                        <p:par>
                          <p:cTn id="231" fill="hold">
                            <p:stCondLst>
                              <p:cond delay="0"/>
                            </p:stCondLst>
                            <p:childTnLst>
                              <p:par>
                                <p:cTn id="232" presetID="53" presetClass="exit" presetSubtype="32" fill="hold" grpId="1" nodeType="clickEffect">
                                  <p:stCondLst>
                                    <p:cond delay="0"/>
                                  </p:stCondLst>
                                  <p:childTnLst>
                                    <p:anim calcmode="lin" valueType="num">
                                      <p:cBhvr>
                                        <p:cTn id="233" dur="500"/>
                                        <p:tgtEl>
                                          <p:spTgt spid="33"/>
                                        </p:tgtEl>
                                        <p:attrNameLst>
                                          <p:attrName>ppt_w</p:attrName>
                                        </p:attrNameLst>
                                      </p:cBhvr>
                                      <p:tavLst>
                                        <p:tav tm="0">
                                          <p:val>
                                            <p:strVal val="ppt_w"/>
                                          </p:val>
                                        </p:tav>
                                        <p:tav tm="100000">
                                          <p:val>
                                            <p:fltVal val="0"/>
                                          </p:val>
                                        </p:tav>
                                      </p:tavLst>
                                    </p:anim>
                                    <p:anim calcmode="lin" valueType="num">
                                      <p:cBhvr>
                                        <p:cTn id="234" dur="500"/>
                                        <p:tgtEl>
                                          <p:spTgt spid="33"/>
                                        </p:tgtEl>
                                        <p:attrNameLst>
                                          <p:attrName>ppt_h</p:attrName>
                                        </p:attrNameLst>
                                      </p:cBhvr>
                                      <p:tavLst>
                                        <p:tav tm="0">
                                          <p:val>
                                            <p:strVal val="ppt_h"/>
                                          </p:val>
                                        </p:tav>
                                        <p:tav tm="100000">
                                          <p:val>
                                            <p:fltVal val="0"/>
                                          </p:val>
                                        </p:tav>
                                      </p:tavLst>
                                    </p:anim>
                                    <p:animEffect transition="out" filter="fade">
                                      <p:cBhvr>
                                        <p:cTn id="235" dur="500"/>
                                        <p:tgtEl>
                                          <p:spTgt spid="33"/>
                                        </p:tgtEl>
                                      </p:cBhvr>
                                    </p:animEffect>
                                    <p:set>
                                      <p:cBhvr>
                                        <p:cTn id="236" dur="1" fill="hold">
                                          <p:stCondLst>
                                            <p:cond delay="499"/>
                                          </p:stCondLst>
                                        </p:cTn>
                                        <p:tgtEl>
                                          <p:spTgt spid="33"/>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53" presetClass="entr" presetSubtype="16" fill="hold" grpId="0" nodeType="clickEffect">
                                  <p:stCondLst>
                                    <p:cond delay="0"/>
                                  </p:stCondLst>
                                  <p:childTnLst>
                                    <p:set>
                                      <p:cBhvr>
                                        <p:cTn id="240" dur="1" fill="hold">
                                          <p:stCondLst>
                                            <p:cond delay="0"/>
                                          </p:stCondLst>
                                        </p:cTn>
                                        <p:tgtEl>
                                          <p:spTgt spid="34"/>
                                        </p:tgtEl>
                                        <p:attrNameLst>
                                          <p:attrName>style.visibility</p:attrName>
                                        </p:attrNameLst>
                                      </p:cBhvr>
                                      <p:to>
                                        <p:strVal val="visible"/>
                                      </p:to>
                                    </p:set>
                                    <p:anim calcmode="lin" valueType="num">
                                      <p:cBhvr>
                                        <p:cTn id="241" dur="500" fill="hold"/>
                                        <p:tgtEl>
                                          <p:spTgt spid="34"/>
                                        </p:tgtEl>
                                        <p:attrNameLst>
                                          <p:attrName>ppt_w</p:attrName>
                                        </p:attrNameLst>
                                      </p:cBhvr>
                                      <p:tavLst>
                                        <p:tav tm="0">
                                          <p:val>
                                            <p:fltVal val="0"/>
                                          </p:val>
                                        </p:tav>
                                        <p:tav tm="100000">
                                          <p:val>
                                            <p:strVal val="#ppt_w"/>
                                          </p:val>
                                        </p:tav>
                                      </p:tavLst>
                                    </p:anim>
                                    <p:anim calcmode="lin" valueType="num">
                                      <p:cBhvr>
                                        <p:cTn id="242" dur="500" fill="hold"/>
                                        <p:tgtEl>
                                          <p:spTgt spid="34"/>
                                        </p:tgtEl>
                                        <p:attrNameLst>
                                          <p:attrName>ppt_h</p:attrName>
                                        </p:attrNameLst>
                                      </p:cBhvr>
                                      <p:tavLst>
                                        <p:tav tm="0">
                                          <p:val>
                                            <p:fltVal val="0"/>
                                          </p:val>
                                        </p:tav>
                                        <p:tav tm="100000">
                                          <p:val>
                                            <p:strVal val="#ppt_h"/>
                                          </p:val>
                                        </p:tav>
                                      </p:tavLst>
                                    </p:anim>
                                    <p:animEffect transition="in" filter="fade">
                                      <p:cBhvr>
                                        <p:cTn id="243" dur="500"/>
                                        <p:tgtEl>
                                          <p:spTgt spid="34"/>
                                        </p:tgtEl>
                                      </p:cBhvr>
                                    </p:animEffect>
                                  </p:childTnLst>
                                </p:cTn>
                              </p:par>
                            </p:childTnLst>
                          </p:cTn>
                        </p:par>
                      </p:childTnLst>
                    </p:cTn>
                  </p:par>
                  <p:par>
                    <p:cTn id="244" fill="hold">
                      <p:stCondLst>
                        <p:cond delay="indefinite"/>
                      </p:stCondLst>
                      <p:childTnLst>
                        <p:par>
                          <p:cTn id="245" fill="hold">
                            <p:stCondLst>
                              <p:cond delay="0"/>
                            </p:stCondLst>
                            <p:childTnLst>
                              <p:par>
                                <p:cTn id="246" presetID="53" presetClass="exit" presetSubtype="32" fill="hold" grpId="1" nodeType="clickEffect">
                                  <p:stCondLst>
                                    <p:cond delay="0"/>
                                  </p:stCondLst>
                                  <p:childTnLst>
                                    <p:anim calcmode="lin" valueType="num">
                                      <p:cBhvr>
                                        <p:cTn id="247" dur="500"/>
                                        <p:tgtEl>
                                          <p:spTgt spid="34"/>
                                        </p:tgtEl>
                                        <p:attrNameLst>
                                          <p:attrName>ppt_w</p:attrName>
                                        </p:attrNameLst>
                                      </p:cBhvr>
                                      <p:tavLst>
                                        <p:tav tm="0">
                                          <p:val>
                                            <p:strVal val="ppt_w"/>
                                          </p:val>
                                        </p:tav>
                                        <p:tav tm="100000">
                                          <p:val>
                                            <p:fltVal val="0"/>
                                          </p:val>
                                        </p:tav>
                                      </p:tavLst>
                                    </p:anim>
                                    <p:anim calcmode="lin" valueType="num">
                                      <p:cBhvr>
                                        <p:cTn id="248" dur="500"/>
                                        <p:tgtEl>
                                          <p:spTgt spid="34"/>
                                        </p:tgtEl>
                                        <p:attrNameLst>
                                          <p:attrName>ppt_h</p:attrName>
                                        </p:attrNameLst>
                                      </p:cBhvr>
                                      <p:tavLst>
                                        <p:tav tm="0">
                                          <p:val>
                                            <p:strVal val="ppt_h"/>
                                          </p:val>
                                        </p:tav>
                                        <p:tav tm="100000">
                                          <p:val>
                                            <p:fltVal val="0"/>
                                          </p:val>
                                        </p:tav>
                                      </p:tavLst>
                                    </p:anim>
                                    <p:animEffect transition="out" filter="fade">
                                      <p:cBhvr>
                                        <p:cTn id="249" dur="500"/>
                                        <p:tgtEl>
                                          <p:spTgt spid="34"/>
                                        </p:tgtEl>
                                      </p:cBhvr>
                                    </p:animEffect>
                                    <p:set>
                                      <p:cBhvr>
                                        <p:cTn id="250"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17" grpId="0" animBg="1"/>
      <p:bldP spid="17" grpId="1" animBg="1"/>
      <p:bldP spid="29" grpId="0" animBg="1"/>
      <p:bldP spid="29" grpId="1" animBg="1"/>
      <p:bldP spid="18" grpId="0" animBg="1"/>
      <p:bldP spid="18"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19" grpId="0" animBg="1"/>
      <p:bldP spid="19" grpId="1" animBg="1"/>
      <p:bldP spid="27" grpId="0" animBg="1"/>
      <p:bldP spid="27" grpId="1" animBg="1"/>
      <p:bldP spid="28" grpId="0" animBg="1"/>
      <p:bldP spid="2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94161" y="0"/>
            <a:ext cx="4203678" cy="6858000"/>
          </a:xfrm>
          <a:prstGeom prst="rect">
            <a:avLst/>
          </a:prstGeom>
        </p:spPr>
      </p:pic>
      <p:pic>
        <p:nvPicPr>
          <p:cNvPr id="1026" name="Picture 2" descr="C:\ProgramData\WORDsearch\Library\Maps\Linked\images\jerjes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350" y="0"/>
            <a:ext cx="6083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Go to Beginning 4">
            <a:hlinkClick r:id="" action="ppaction://hlinkshowjump?jump=lastslideviewed" highlightClick="1"/>
          </p:cNvPr>
          <p:cNvSpPr/>
          <p:nvPr/>
        </p:nvSpPr>
        <p:spPr>
          <a:xfrm>
            <a:off x="11397343" y="6466114"/>
            <a:ext cx="794657"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67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6"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circle(in)">
                                      <p:cBhvr>
                                        <p:cTn id="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2540000"/>
            <a:ext cx="9753601" cy="3327400"/>
          </a:xfrm>
        </p:spPr>
        <p:txBody>
          <a:bodyPr>
            <a:noAutofit/>
          </a:bodyPr>
          <a:lstStyle/>
          <a:p>
            <a:pPr marL="0" indent="0">
              <a:buNone/>
            </a:pPr>
            <a:r>
              <a:rPr lang="en-US" sz="2400" b="1" dirty="0"/>
              <a:t>Acts 1:15-17</a:t>
            </a:r>
            <a:br>
              <a:rPr lang="en-US" sz="2400" dirty="0"/>
            </a:br>
            <a:r>
              <a:rPr lang="en-US" sz="2400" baseline="30000" dirty="0"/>
              <a:t>15</a:t>
            </a:r>
            <a:r>
              <a:rPr lang="en-US" sz="2400" dirty="0"/>
              <a:t> And in those days Peter stood up in the midst of the disciples, and said, (the number of names together were about an hundred and twenty,)</a:t>
            </a:r>
          </a:p>
          <a:p>
            <a:pPr marL="0" indent="0">
              <a:buNone/>
            </a:pPr>
            <a:r>
              <a:rPr lang="en-US" sz="2400" baseline="30000" dirty="0"/>
              <a:t>16</a:t>
            </a:r>
            <a:r>
              <a:rPr lang="en-US" sz="2400" dirty="0"/>
              <a:t> Men </a:t>
            </a:r>
            <a:r>
              <a:rPr lang="en-US" sz="2400" i="1" dirty="0"/>
              <a:t>and </a:t>
            </a:r>
            <a:r>
              <a:rPr lang="en-US" sz="2400" dirty="0"/>
              <a:t>brethren, this scripture must needs have been fulfilled, which the Holy Ghost by the mouth of David </a:t>
            </a:r>
            <a:r>
              <a:rPr lang="en-US" sz="2400" dirty="0" err="1"/>
              <a:t>spake</a:t>
            </a:r>
            <a:r>
              <a:rPr lang="en-US" sz="2400" dirty="0"/>
              <a:t> before concerning Judas, which was guide to them that took Jesus.  </a:t>
            </a:r>
          </a:p>
          <a:p>
            <a:pPr marL="0" indent="0">
              <a:buNone/>
            </a:pPr>
            <a:r>
              <a:rPr lang="en-US" sz="2400" baseline="30000" dirty="0"/>
              <a:t>17</a:t>
            </a:r>
            <a:r>
              <a:rPr lang="en-US" sz="2400" dirty="0"/>
              <a:t> For he was numbered with us, and had obtained part of this ministry.</a:t>
            </a:r>
          </a:p>
        </p:txBody>
      </p:sp>
      <p:sp>
        <p:nvSpPr>
          <p:cNvPr id="3" name="Title 2"/>
          <p:cNvSpPr>
            <a:spLocks noGrp="1"/>
          </p:cNvSpPr>
          <p:nvPr>
            <p:ph type="title"/>
          </p:nvPr>
        </p:nvSpPr>
        <p:spPr>
          <a:xfrm>
            <a:off x="609600" y="279400"/>
            <a:ext cx="10972800" cy="1252728"/>
          </a:xfrm>
        </p:spPr>
        <p:txBody>
          <a:bodyPr>
            <a:noAutofit/>
          </a:bodyPr>
          <a:lstStyle/>
          <a:p>
            <a:pPr algn="l"/>
            <a:r>
              <a:rPr lang="en-US" sz="4267" dirty="0"/>
              <a:t>Filling the Office Vacated by Judas Iscariot</a:t>
            </a:r>
          </a:p>
        </p:txBody>
      </p:sp>
    </p:spTree>
    <p:extLst>
      <p:ext uri="{BB962C8B-B14F-4D97-AF65-F5344CB8AC3E}">
        <p14:creationId xmlns:p14="http://schemas.microsoft.com/office/powerpoint/2010/main" val="25716035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6096000" cy="3759200"/>
          </a:xfrm>
        </p:spPr>
        <p:txBody>
          <a:bodyPr>
            <a:noAutofit/>
          </a:bodyPr>
          <a:lstStyle/>
          <a:p>
            <a:pPr marL="0" indent="0">
              <a:buNone/>
            </a:pPr>
            <a:r>
              <a:rPr lang="en-US" sz="2400" b="1" dirty="0"/>
              <a:t>Acts 1:18-19</a:t>
            </a:r>
            <a:br>
              <a:rPr lang="en-US" sz="2400" b="1" dirty="0"/>
            </a:br>
            <a:r>
              <a:rPr lang="en-US" sz="2400" baseline="30000" dirty="0"/>
              <a:t>18</a:t>
            </a:r>
            <a:r>
              <a:rPr lang="en-US" sz="2400" dirty="0"/>
              <a:t> Now this man purchased a field with the reward of iniquity; and falling headlong, he burst asunder in the midst, and all his bowels gushed out.  </a:t>
            </a:r>
          </a:p>
          <a:p>
            <a:pPr marL="0" indent="0">
              <a:buNone/>
            </a:pPr>
            <a:r>
              <a:rPr lang="en-US" sz="2400" baseline="30000" dirty="0"/>
              <a:t>19</a:t>
            </a:r>
            <a:r>
              <a:rPr lang="en-US" sz="2400" dirty="0"/>
              <a:t> And it was known unto all the dwellers at Jerusalem; insomuch as that field is called in their proper tongue, Aceldama, that is to say, The field of blood.</a:t>
            </a:r>
            <a:endParaRPr lang="en-US" sz="2400" b="1" dirty="0"/>
          </a:p>
        </p:txBody>
      </p:sp>
      <p:sp>
        <p:nvSpPr>
          <p:cNvPr id="3" name="Title 2"/>
          <p:cNvSpPr>
            <a:spLocks noGrp="1"/>
          </p:cNvSpPr>
          <p:nvPr>
            <p:ph type="title"/>
          </p:nvPr>
        </p:nvSpPr>
        <p:spPr>
          <a:xfrm>
            <a:off x="508000" y="177800"/>
            <a:ext cx="10972800" cy="1117600"/>
          </a:xfrm>
        </p:spPr>
        <p:txBody>
          <a:bodyPr>
            <a:noAutofit/>
          </a:bodyPr>
          <a:lstStyle/>
          <a:p>
            <a:pPr algn="l"/>
            <a:r>
              <a:rPr lang="en-US" sz="3200" dirty="0"/>
              <a:t>Recounting his death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955040"/>
            <a:ext cx="4714240" cy="49479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768688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990601"/>
            <a:ext cx="4876800" cy="3374642"/>
          </a:xfrm>
          <a:prstGeom prst="rect">
            <a:avLst/>
          </a:prstGeom>
          <a:noFill/>
        </p:spPr>
        <p:txBody>
          <a:bodyPr wrap="square" rtlCol="0">
            <a:spAutoFit/>
          </a:bodyPr>
          <a:lstStyle/>
          <a:p>
            <a:pPr defTabSz="1219170"/>
            <a:r>
              <a:rPr lang="en-US" sz="2133" b="1" dirty="0">
                <a:solidFill>
                  <a:srgbClr val="073E87">
                    <a:lumMod val="75000"/>
                  </a:srgbClr>
                </a:solidFill>
                <a:latin typeface="Candara"/>
              </a:rPr>
              <a:t>Matthew 27:</a:t>
            </a:r>
            <a:endParaRPr lang="en-US" sz="2133" dirty="0">
              <a:solidFill>
                <a:srgbClr val="073E87">
                  <a:lumMod val="75000"/>
                </a:srgbClr>
              </a:solidFill>
              <a:latin typeface="Candara"/>
            </a:endParaRPr>
          </a:p>
          <a:p>
            <a:pPr defTabSz="1219170"/>
            <a:r>
              <a:rPr lang="en-US" sz="2133" baseline="30000" dirty="0">
                <a:solidFill>
                  <a:srgbClr val="073E87">
                    <a:lumMod val="75000"/>
                  </a:srgbClr>
                </a:solidFill>
                <a:latin typeface="Candara"/>
              </a:rPr>
              <a:t>3</a:t>
            </a:r>
            <a:r>
              <a:rPr lang="en-US" sz="2133" dirty="0">
                <a:solidFill>
                  <a:srgbClr val="073E87">
                    <a:lumMod val="75000"/>
                  </a:srgbClr>
                </a:solidFill>
                <a:latin typeface="Candara"/>
              </a:rPr>
              <a:t> Then Judas, which had betrayed him, </a:t>
            </a:r>
            <a:br>
              <a:rPr lang="en-US" sz="2133" dirty="0">
                <a:solidFill>
                  <a:srgbClr val="073E87">
                    <a:lumMod val="75000"/>
                  </a:srgbClr>
                </a:solidFill>
                <a:latin typeface="Candara"/>
              </a:rPr>
            </a:br>
            <a:r>
              <a:rPr lang="en-US" sz="2133" dirty="0">
                <a:solidFill>
                  <a:srgbClr val="073E87">
                    <a:lumMod val="75000"/>
                  </a:srgbClr>
                </a:solidFill>
                <a:latin typeface="Candara"/>
              </a:rPr>
              <a:t>when he saw that he was condemned, </a:t>
            </a:r>
            <a:br>
              <a:rPr lang="en-US" sz="2133" dirty="0">
                <a:solidFill>
                  <a:srgbClr val="073E87">
                    <a:lumMod val="75000"/>
                  </a:srgbClr>
                </a:solidFill>
                <a:latin typeface="Candara"/>
              </a:rPr>
            </a:br>
            <a:r>
              <a:rPr lang="en-US" sz="2133" dirty="0">
                <a:solidFill>
                  <a:srgbClr val="073E87">
                    <a:lumMod val="75000"/>
                  </a:srgbClr>
                </a:solidFill>
                <a:latin typeface="Candara"/>
              </a:rPr>
              <a:t>repented himself, and brought again the thirty pieces of silver to the chief priests and elders,  </a:t>
            </a:r>
          </a:p>
          <a:p>
            <a:pPr defTabSz="1219170"/>
            <a:r>
              <a:rPr lang="en-US" sz="2133" baseline="30000" dirty="0">
                <a:solidFill>
                  <a:srgbClr val="073E87">
                    <a:lumMod val="75000"/>
                  </a:srgbClr>
                </a:solidFill>
                <a:latin typeface="Candara"/>
              </a:rPr>
              <a:t>4</a:t>
            </a:r>
            <a:r>
              <a:rPr lang="en-US" sz="2133" dirty="0">
                <a:solidFill>
                  <a:srgbClr val="073E87">
                    <a:lumMod val="75000"/>
                  </a:srgbClr>
                </a:solidFill>
                <a:latin typeface="Candara"/>
              </a:rPr>
              <a:t> Saying, I have sinned in that I have betrayed the innocent blood. </a:t>
            </a:r>
            <a:br>
              <a:rPr lang="en-US" sz="2133" dirty="0">
                <a:solidFill>
                  <a:srgbClr val="073E87">
                    <a:lumMod val="75000"/>
                  </a:srgbClr>
                </a:solidFill>
                <a:latin typeface="Candara"/>
              </a:rPr>
            </a:br>
            <a:r>
              <a:rPr lang="en-US" sz="2133" dirty="0">
                <a:solidFill>
                  <a:srgbClr val="073E87">
                    <a:lumMod val="75000"/>
                  </a:srgbClr>
                </a:solidFill>
                <a:latin typeface="Candara"/>
              </a:rPr>
              <a:t>And they said, What </a:t>
            </a:r>
            <a:r>
              <a:rPr lang="en-US" sz="2133" i="1" dirty="0">
                <a:solidFill>
                  <a:srgbClr val="073E87">
                    <a:lumMod val="75000"/>
                  </a:srgbClr>
                </a:solidFill>
                <a:latin typeface="Candara"/>
              </a:rPr>
              <a:t>is that </a:t>
            </a:r>
            <a:r>
              <a:rPr lang="en-US" sz="2133" dirty="0">
                <a:solidFill>
                  <a:srgbClr val="073E87">
                    <a:lumMod val="75000"/>
                  </a:srgbClr>
                </a:solidFill>
                <a:latin typeface="Candara"/>
              </a:rPr>
              <a:t>to us? see thou </a:t>
            </a:r>
            <a:r>
              <a:rPr lang="en-US" sz="2133" i="1" dirty="0">
                <a:solidFill>
                  <a:srgbClr val="073E87">
                    <a:lumMod val="75000"/>
                  </a:srgbClr>
                </a:solidFill>
                <a:latin typeface="Candara"/>
              </a:rPr>
              <a:t>to that</a:t>
            </a:r>
            <a:r>
              <a:rPr lang="en-US" sz="2133" dirty="0">
                <a:solidFill>
                  <a:srgbClr val="073E87">
                    <a:lumMod val="75000"/>
                  </a:srgbClr>
                </a:solidFill>
                <a:latin typeface="Candara"/>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0" y="584201"/>
            <a:ext cx="4464304" cy="58709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803065"/>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209801"/>
            <a:ext cx="4876800" cy="4133696"/>
          </a:xfrm>
          <a:prstGeom prst="rect">
            <a:avLst/>
          </a:prstGeom>
          <a:noFill/>
        </p:spPr>
        <p:txBody>
          <a:bodyPr wrap="square" rtlCol="0">
            <a:spAutoFit/>
          </a:bodyPr>
          <a:lstStyle/>
          <a:p>
            <a:pPr defTabSz="1219170">
              <a:spcBef>
                <a:spcPts val="800"/>
              </a:spcBef>
            </a:pPr>
            <a:r>
              <a:rPr lang="en-US" sz="2133" baseline="30000" dirty="0">
                <a:solidFill>
                  <a:srgbClr val="073E87">
                    <a:lumMod val="75000"/>
                  </a:srgbClr>
                </a:solidFill>
                <a:latin typeface="Candara"/>
              </a:rPr>
              <a:t>5</a:t>
            </a:r>
            <a:r>
              <a:rPr lang="en-US" sz="2133" dirty="0">
                <a:solidFill>
                  <a:srgbClr val="073E87">
                    <a:lumMod val="75000"/>
                  </a:srgbClr>
                </a:solidFill>
                <a:latin typeface="Candara"/>
              </a:rPr>
              <a:t> And he cast down the pieces of silver in the temple, and departed, and went and hanged himself. </a:t>
            </a:r>
          </a:p>
          <a:p>
            <a:pPr defTabSz="1219170">
              <a:spcBef>
                <a:spcPts val="800"/>
              </a:spcBef>
            </a:pPr>
            <a:r>
              <a:rPr lang="en-US" sz="2133" baseline="30000" dirty="0">
                <a:solidFill>
                  <a:srgbClr val="073E87">
                    <a:lumMod val="75000"/>
                  </a:srgbClr>
                </a:solidFill>
                <a:latin typeface="Candara"/>
              </a:rPr>
              <a:t>6</a:t>
            </a:r>
            <a:r>
              <a:rPr lang="en-US" sz="2133" dirty="0">
                <a:solidFill>
                  <a:srgbClr val="073E87">
                    <a:lumMod val="75000"/>
                  </a:srgbClr>
                </a:solidFill>
                <a:latin typeface="Candara"/>
              </a:rPr>
              <a:t> And the chief priests took the silver pieces, and said, It is not lawful for to put them into the treasury, because it is the price of blood.  </a:t>
            </a:r>
          </a:p>
          <a:p>
            <a:pPr defTabSz="1219170"/>
            <a:r>
              <a:rPr lang="en-US" sz="2133" baseline="30000" dirty="0">
                <a:solidFill>
                  <a:srgbClr val="073E87">
                    <a:lumMod val="75000"/>
                  </a:srgbClr>
                </a:solidFill>
                <a:latin typeface="Candara"/>
              </a:rPr>
              <a:t>7</a:t>
            </a:r>
            <a:r>
              <a:rPr lang="en-US" sz="2133" dirty="0">
                <a:solidFill>
                  <a:srgbClr val="073E87">
                    <a:lumMod val="75000"/>
                  </a:srgbClr>
                </a:solidFill>
                <a:latin typeface="Candara"/>
              </a:rPr>
              <a:t> And they took counsel, and bought with them the potter's field, to bury strangers in.  </a:t>
            </a:r>
          </a:p>
          <a:p>
            <a:pPr defTabSz="1219170"/>
            <a:r>
              <a:rPr lang="en-US" sz="2133" baseline="30000" dirty="0">
                <a:solidFill>
                  <a:srgbClr val="073E87">
                    <a:lumMod val="75000"/>
                  </a:srgbClr>
                </a:solidFill>
                <a:latin typeface="Candara"/>
              </a:rPr>
              <a:t>8</a:t>
            </a:r>
            <a:r>
              <a:rPr lang="en-US" sz="2133" dirty="0">
                <a:solidFill>
                  <a:srgbClr val="073E87">
                    <a:lumMod val="75000"/>
                  </a:srgbClr>
                </a:solidFill>
                <a:latin typeface="Candara"/>
              </a:rPr>
              <a:t> Wherefore that field was called, The field of blood, unto this day.</a:t>
            </a:r>
            <a:endParaRPr lang="en-US" sz="2133" dirty="0">
              <a:solidFill>
                <a:prstClr val="white"/>
              </a:solidFill>
              <a:latin typeface="Candara"/>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720" y="1092200"/>
            <a:ext cx="5364480" cy="43139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0354343"/>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2108200"/>
            <a:ext cx="11176000" cy="4165600"/>
          </a:xfrm>
        </p:spPr>
        <p:txBody>
          <a:bodyPr>
            <a:noAutofit/>
          </a:bodyPr>
          <a:lstStyle/>
          <a:p>
            <a:pPr marL="0" indent="0">
              <a:buNone/>
            </a:pPr>
            <a:r>
              <a:rPr lang="en-US" sz="2400" b="1" dirty="0"/>
              <a:t>Acts 1:20</a:t>
            </a:r>
            <a:br>
              <a:rPr lang="en-US" sz="2400" b="1" dirty="0"/>
            </a:br>
            <a:r>
              <a:rPr lang="en-US" sz="2400" dirty="0"/>
              <a:t>For it is written in the book of Psalms, Let his habitation be desolate, and let no man dwell therein: and his office let another take.</a:t>
            </a:r>
          </a:p>
          <a:p>
            <a:pPr>
              <a:spcBef>
                <a:spcPts val="1600"/>
              </a:spcBef>
            </a:pPr>
            <a:r>
              <a:rPr lang="en-US" sz="2133" b="1" dirty="0">
                <a:solidFill>
                  <a:schemeClr val="tx2">
                    <a:lumMod val="75000"/>
                  </a:schemeClr>
                </a:solidFill>
              </a:rPr>
              <a:t>Psalm 69:25 and 28</a:t>
            </a:r>
            <a:r>
              <a:rPr lang="en-US" sz="2133" dirty="0">
                <a:solidFill>
                  <a:schemeClr val="tx2">
                    <a:lumMod val="75000"/>
                  </a:schemeClr>
                </a:solidFill>
              </a:rPr>
              <a:t> </a:t>
            </a:r>
            <a:br>
              <a:rPr lang="en-US" sz="2133" dirty="0">
                <a:solidFill>
                  <a:schemeClr val="tx2">
                    <a:lumMod val="75000"/>
                  </a:schemeClr>
                </a:solidFill>
              </a:rPr>
            </a:br>
            <a:r>
              <a:rPr lang="en-US" sz="2133" baseline="30000" dirty="0">
                <a:solidFill>
                  <a:schemeClr val="tx2">
                    <a:lumMod val="75000"/>
                  </a:schemeClr>
                </a:solidFill>
              </a:rPr>
              <a:t>25</a:t>
            </a:r>
            <a:r>
              <a:rPr lang="en-US" sz="2133" dirty="0">
                <a:solidFill>
                  <a:schemeClr val="tx2">
                    <a:lumMod val="75000"/>
                  </a:schemeClr>
                </a:solidFill>
              </a:rPr>
              <a:t> Let their habitation be desolate; </a:t>
            </a:r>
            <a:r>
              <a:rPr lang="en-US" sz="2133" i="1" dirty="0">
                <a:solidFill>
                  <a:schemeClr val="tx2">
                    <a:lumMod val="75000"/>
                  </a:schemeClr>
                </a:solidFill>
              </a:rPr>
              <a:t>and </a:t>
            </a:r>
            <a:r>
              <a:rPr lang="en-US" sz="2133" dirty="0">
                <a:solidFill>
                  <a:schemeClr val="tx2">
                    <a:lumMod val="75000"/>
                  </a:schemeClr>
                </a:solidFill>
              </a:rPr>
              <a:t>let none dwell in their tents.</a:t>
            </a:r>
            <a:br>
              <a:rPr lang="en-US" sz="2133" dirty="0">
                <a:solidFill>
                  <a:schemeClr val="tx2">
                    <a:lumMod val="75000"/>
                  </a:schemeClr>
                </a:solidFill>
              </a:rPr>
            </a:br>
            <a:r>
              <a:rPr lang="en-US" sz="2133" baseline="30000" dirty="0">
                <a:solidFill>
                  <a:schemeClr val="tx2">
                    <a:lumMod val="75000"/>
                  </a:schemeClr>
                </a:solidFill>
              </a:rPr>
              <a:t>28</a:t>
            </a:r>
            <a:r>
              <a:rPr lang="en-US" sz="2133" dirty="0">
                <a:solidFill>
                  <a:schemeClr val="tx2">
                    <a:lumMod val="75000"/>
                  </a:schemeClr>
                </a:solidFill>
              </a:rPr>
              <a:t> Let them be blotted out of the book of the living, and not be written with the righteous.</a:t>
            </a:r>
          </a:p>
          <a:p>
            <a:r>
              <a:rPr lang="en-US" sz="2133" b="1" dirty="0">
                <a:solidFill>
                  <a:schemeClr val="tx2">
                    <a:lumMod val="75000"/>
                  </a:schemeClr>
                </a:solidFill>
              </a:rPr>
              <a:t>Psalm 109:6-9</a:t>
            </a:r>
            <a:br>
              <a:rPr lang="en-US" sz="2133" b="1" dirty="0">
                <a:solidFill>
                  <a:schemeClr val="tx2">
                    <a:lumMod val="75000"/>
                  </a:schemeClr>
                </a:solidFill>
              </a:rPr>
            </a:br>
            <a:r>
              <a:rPr lang="en-US" sz="2133" baseline="30000" dirty="0">
                <a:solidFill>
                  <a:schemeClr val="tx2">
                    <a:lumMod val="75000"/>
                  </a:schemeClr>
                </a:solidFill>
              </a:rPr>
              <a:t>6</a:t>
            </a:r>
            <a:r>
              <a:rPr lang="en-US" sz="2133" dirty="0">
                <a:solidFill>
                  <a:schemeClr val="tx2">
                    <a:lumMod val="75000"/>
                  </a:schemeClr>
                </a:solidFill>
              </a:rPr>
              <a:t> Set thou a wicked man over him: and let Satan stand at his right hand.  </a:t>
            </a:r>
            <a:br>
              <a:rPr lang="en-US" sz="2133" dirty="0">
                <a:solidFill>
                  <a:schemeClr val="tx2">
                    <a:lumMod val="75000"/>
                  </a:schemeClr>
                </a:solidFill>
              </a:rPr>
            </a:br>
            <a:r>
              <a:rPr lang="en-US" sz="2133" baseline="30000" dirty="0">
                <a:solidFill>
                  <a:schemeClr val="tx2">
                    <a:lumMod val="75000"/>
                  </a:schemeClr>
                </a:solidFill>
              </a:rPr>
              <a:t>7</a:t>
            </a:r>
            <a:r>
              <a:rPr lang="en-US" sz="2133" dirty="0">
                <a:solidFill>
                  <a:schemeClr val="tx2">
                    <a:lumMod val="75000"/>
                  </a:schemeClr>
                </a:solidFill>
              </a:rPr>
              <a:t> When he shall be judged, let him be condemned: and let his prayer become sin.  </a:t>
            </a:r>
            <a:br>
              <a:rPr lang="en-US" sz="2133" dirty="0">
                <a:solidFill>
                  <a:schemeClr val="tx2">
                    <a:lumMod val="75000"/>
                  </a:schemeClr>
                </a:solidFill>
              </a:rPr>
            </a:br>
            <a:r>
              <a:rPr lang="en-US" sz="2133" baseline="30000" dirty="0">
                <a:solidFill>
                  <a:schemeClr val="tx2">
                    <a:lumMod val="75000"/>
                  </a:schemeClr>
                </a:solidFill>
              </a:rPr>
              <a:t>8</a:t>
            </a:r>
            <a:r>
              <a:rPr lang="en-US" sz="2133" dirty="0">
                <a:solidFill>
                  <a:schemeClr val="tx2">
                    <a:lumMod val="75000"/>
                  </a:schemeClr>
                </a:solidFill>
              </a:rPr>
              <a:t> Let his days be few; </a:t>
            </a:r>
            <a:r>
              <a:rPr lang="en-US" sz="2133" i="1" dirty="0">
                <a:solidFill>
                  <a:schemeClr val="tx2">
                    <a:lumMod val="75000"/>
                  </a:schemeClr>
                </a:solidFill>
              </a:rPr>
              <a:t>and </a:t>
            </a:r>
            <a:r>
              <a:rPr lang="en-US" sz="2133" dirty="0">
                <a:solidFill>
                  <a:schemeClr val="tx2">
                    <a:lumMod val="75000"/>
                  </a:schemeClr>
                </a:solidFill>
              </a:rPr>
              <a:t>let another take his office.  </a:t>
            </a:r>
            <a:br>
              <a:rPr lang="en-US" sz="2133" dirty="0">
                <a:solidFill>
                  <a:schemeClr val="tx2">
                    <a:lumMod val="75000"/>
                  </a:schemeClr>
                </a:solidFill>
              </a:rPr>
            </a:br>
            <a:r>
              <a:rPr lang="en-US" sz="2133" baseline="30000" dirty="0">
                <a:solidFill>
                  <a:schemeClr val="tx2">
                    <a:lumMod val="75000"/>
                  </a:schemeClr>
                </a:solidFill>
              </a:rPr>
              <a:t>9</a:t>
            </a:r>
            <a:r>
              <a:rPr lang="en-US" sz="2133" dirty="0">
                <a:solidFill>
                  <a:schemeClr val="tx2">
                    <a:lumMod val="75000"/>
                  </a:schemeClr>
                </a:solidFill>
              </a:rPr>
              <a:t> Let his children be fatherless, and his wife a widow.  </a:t>
            </a:r>
            <a:endParaRPr lang="en-US" sz="2400" b="1" dirty="0"/>
          </a:p>
        </p:txBody>
      </p:sp>
      <p:sp>
        <p:nvSpPr>
          <p:cNvPr id="3" name="Title 2"/>
          <p:cNvSpPr>
            <a:spLocks noGrp="1"/>
          </p:cNvSpPr>
          <p:nvPr>
            <p:ph type="title"/>
          </p:nvPr>
        </p:nvSpPr>
        <p:spPr>
          <a:xfrm>
            <a:off x="609600" y="279400"/>
            <a:ext cx="10972800" cy="1252728"/>
          </a:xfrm>
        </p:spPr>
        <p:txBody>
          <a:bodyPr>
            <a:noAutofit/>
          </a:bodyPr>
          <a:lstStyle/>
          <a:p>
            <a:pPr algn="l"/>
            <a:r>
              <a:rPr lang="en-US" sz="4267" dirty="0"/>
              <a:t>The Condemnation of Judas Iscariot</a:t>
            </a:r>
          </a:p>
        </p:txBody>
      </p:sp>
    </p:spTree>
    <p:extLst>
      <p:ext uri="{BB962C8B-B14F-4D97-AF65-F5344CB8AC3E}">
        <p14:creationId xmlns:p14="http://schemas.microsoft.com/office/powerpoint/2010/main" val="16802381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83328-B610-4193-9A55-24EF3849BF1A}"/>
              </a:ext>
            </a:extLst>
          </p:cNvPr>
          <p:cNvSpPr txBox="1"/>
          <p:nvPr/>
        </p:nvSpPr>
        <p:spPr>
          <a:xfrm>
            <a:off x="904775" y="625641"/>
            <a:ext cx="10366408" cy="5539978"/>
          </a:xfrm>
          <a:prstGeom prst="rect">
            <a:avLst/>
          </a:prstGeom>
          <a:noFill/>
        </p:spPr>
        <p:txBody>
          <a:bodyPr wrap="square">
            <a:spAutoFit/>
          </a:bodyPr>
          <a:lstStyle/>
          <a:p>
            <a:pPr algn="l" rtl="0"/>
            <a:r>
              <a:rPr lang="en-US" sz="1200" b="1" dirty="0">
                <a:latin typeface="Open Sans" panose="020B0606030504020204" pitchFamily="34" charset="0"/>
              </a:rPr>
              <a:t>I.	THE AUTHOR OF THE BOOK</a:t>
            </a:r>
          </a:p>
          <a:p>
            <a:pPr algn="l" rtl="0"/>
            <a:r>
              <a:rPr lang="en-US" sz="1200" dirty="0"/>
              <a:t>From earliest times, Luke, “the beloved physician,” has been looked upon by conservative Bible scholars as being the author of </a:t>
            </a:r>
            <a:r>
              <a:rPr lang="en-US" sz="1200" i="1" dirty="0"/>
              <a:t>The Book of Acts. Both internal and external evidence support this belief.</a:t>
            </a:r>
          </a:p>
          <a:p>
            <a:pPr algn="l" rtl="0"/>
            <a:r>
              <a:rPr lang="en-US" sz="1200" dirty="0"/>
              <a:t>Luke was: (1) </a:t>
            </a:r>
            <a:r>
              <a:rPr lang="en-US" sz="1200" i="1" dirty="0"/>
              <a:t>a Gentile (Col. 4:10–14); (2) the only Gentile author of a Bible book; (3) a physician (a medical doctor), Col. 4:14; (4) a “beloved” person, Col. 4:14; (5) a frequent missionary companion of Paul (the so-called “we sections” of The Book of Acts, 16:10–17; 20:5–21:18; 27:1–28:16, prove this assertion); and (6) the author of The Gospel of Luke as well as The Book of Acts.</a:t>
            </a:r>
          </a:p>
          <a:p>
            <a:pPr algn="l" rtl="0"/>
            <a:r>
              <a:rPr lang="en-US" sz="1200" b="1" dirty="0">
                <a:latin typeface="Open Sans" panose="020B0606030504020204" pitchFamily="34" charset="0"/>
              </a:rPr>
              <a:t>II.	THE ADDRESSEE OF THE BOOK</a:t>
            </a:r>
          </a:p>
          <a:p>
            <a:pPr algn="l" rtl="0"/>
            <a:r>
              <a:rPr lang="en-US" sz="1200" dirty="0"/>
              <a:t>Luke addressed both </a:t>
            </a:r>
            <a:r>
              <a:rPr lang="en-US" sz="1200" i="1" dirty="0"/>
              <a:t>The Gospel of Luke and The Book of Acts to Theophilus. Perhaps he had others in view as the ultimate readers of his two books.</a:t>
            </a:r>
          </a:p>
          <a:p>
            <a:pPr algn="l" rtl="0"/>
            <a:r>
              <a:rPr lang="en-US" sz="1200" dirty="0"/>
              <a:t>We do not know the identity of Theophilus, nor do we know the place of his residence. He almost certainly was: (1) </a:t>
            </a:r>
            <a:r>
              <a:rPr lang="en-US" sz="1200" i="1" dirty="0"/>
              <a:t>a friend of Luke and (2) a neophyte to Christianity (Luke wrote to Theophilus that he might know the certainty, the truthfulness, of the gospel truths wherein he had been instructed, Luke 1:1).</a:t>
            </a:r>
          </a:p>
          <a:p>
            <a:pPr algn="l" rtl="0"/>
            <a:r>
              <a:rPr lang="en-US" sz="1200" b="1" dirty="0">
                <a:latin typeface="Open Sans" panose="020B0606030504020204" pitchFamily="34" charset="0"/>
              </a:rPr>
              <a:t>III.	THE PLACE AND THE DATE OF THE WRITING OF THE BOOK</a:t>
            </a:r>
          </a:p>
          <a:p>
            <a:pPr algn="l" rtl="0"/>
            <a:r>
              <a:rPr lang="en-US" sz="1200" dirty="0"/>
              <a:t>We do not know </a:t>
            </a:r>
            <a:r>
              <a:rPr lang="en-US" sz="1200" i="1" dirty="0"/>
              <a:t>the place of writing but we can know the approximate date of writing. We know that it was written after the Spring of </a:t>
            </a:r>
            <a:r>
              <a:rPr lang="en-US" sz="1200" i="1" dirty="0" err="1"/>
              <a:t>a.d.</a:t>
            </a:r>
            <a:r>
              <a:rPr lang="en-US" sz="1200" i="1" dirty="0"/>
              <a:t> 63 for the book’s historical record extends to the Spring of that year and we know that the book was probably written before the Fall of </a:t>
            </a:r>
            <a:r>
              <a:rPr lang="en-US" sz="1200" i="1" dirty="0" err="1"/>
              <a:t>a.d.</a:t>
            </a:r>
            <a:r>
              <a:rPr lang="en-US" sz="1200" i="1" dirty="0"/>
              <a:t> 64 for the book makes no mention or allusion to the Neronian persecution which began in October of </a:t>
            </a:r>
            <a:r>
              <a:rPr lang="en-US" sz="1200" i="1" dirty="0" err="1"/>
              <a:t>a.d.</a:t>
            </a:r>
            <a:r>
              <a:rPr lang="en-US" sz="1200" i="1" dirty="0"/>
              <a:t> 64. We know that the book was almost certainly written before </a:t>
            </a:r>
            <a:r>
              <a:rPr lang="en-US" sz="1200" i="1" dirty="0" err="1"/>
              <a:t>a.d.</a:t>
            </a:r>
            <a:r>
              <a:rPr lang="en-US" sz="1200" i="1" dirty="0"/>
              <a:t> 70 for it makes no mention or allusion to the fall of Jerusalem and the destruction of its temple, events which occurred in </a:t>
            </a:r>
            <a:r>
              <a:rPr lang="en-US" sz="1200" i="1" dirty="0" err="1"/>
              <a:t>a.d.</a:t>
            </a:r>
            <a:r>
              <a:rPr lang="en-US" sz="1200" i="1" dirty="0"/>
              <a:t> 70 which greatly affected the early church and first-century Christianity (these events ended the Judaizers opposition to the gospel and the practice of preaching the gospel first to the Jews and then to the Gentiles).</a:t>
            </a:r>
          </a:p>
          <a:p>
            <a:pPr algn="l" rtl="0"/>
            <a:r>
              <a:rPr lang="en-US" sz="1200" b="1" dirty="0">
                <a:latin typeface="Open Sans" panose="020B0606030504020204" pitchFamily="34" charset="0"/>
              </a:rPr>
              <a:t>IV.	THE NAME OF THE BOOK</a:t>
            </a:r>
          </a:p>
          <a:p>
            <a:pPr algn="l" rtl="0"/>
            <a:r>
              <a:rPr lang="en-US" sz="1200" dirty="0"/>
              <a:t>From the Second Century </a:t>
            </a:r>
            <a:r>
              <a:rPr lang="en-US" sz="1200" dirty="0" err="1"/>
              <a:t>a.d.</a:t>
            </a:r>
            <a:r>
              <a:rPr lang="en-US" sz="1200" dirty="0"/>
              <a:t>, the common name for the book has been </a:t>
            </a:r>
            <a:r>
              <a:rPr lang="en-US" sz="1200" i="1" dirty="0"/>
              <a:t>The Acts of the Apostles. This title is too comprehensive to be a correct one, for the book deals chiefly with the acts of only two apostles, Peter and Paul, and their acts are recorded only in part. A more apt title would be one of the following: (1) the Acts of the Risen Lord; (2) The Acts of the descended Holy Spirit; (3) Some of the Acts of Peter and Paul; (4) A Fragmentary History of the Early Church; (5) The First Chapter of Church History or (6) The only Inspired Chapter of Church History.</a:t>
            </a:r>
          </a:p>
          <a:p>
            <a:pPr algn="l" rtl="0"/>
            <a:r>
              <a:rPr lang="en-US" sz="1200" dirty="0"/>
              <a:t>In the Greek manuscripts, the title is “Acts of Apostles.” This is a good and accurate title.</a:t>
            </a:r>
          </a:p>
          <a:p>
            <a:pPr algn="l" rtl="0"/>
            <a:r>
              <a:rPr lang="en-US" sz="1200" b="1" dirty="0">
                <a:latin typeface="Open Sans" panose="020B0606030504020204" pitchFamily="34" charset="0"/>
              </a:rPr>
              <a:t>V.	THE CLASSIFICATION OF THE BOOK</a:t>
            </a:r>
          </a:p>
          <a:p>
            <a:pPr algn="l" rtl="0"/>
            <a:r>
              <a:rPr lang="en-US" sz="1200" dirty="0"/>
              <a:t>It is one of the five historical books of the New Testament. The New Testament has five </a:t>
            </a:r>
            <a:r>
              <a:rPr lang="en-US" sz="1200" i="1" dirty="0"/>
              <a:t>historical books (Matthew through Acts), twenty-one doctrinal books (Romans through Jude) and one prophetical book (Revelation).</a:t>
            </a:r>
          </a:p>
          <a:p>
            <a:pPr algn="l" rtl="0"/>
            <a:r>
              <a:rPr lang="en-US" sz="1200" dirty="0"/>
              <a:t>The 5 New Testament historical books are the New Testament’s “Pentateuch.”</a:t>
            </a:r>
          </a:p>
          <a:p>
            <a:r>
              <a:rPr lang="en-US" sz="1200" dirty="0"/>
              <a:t> Gingrich, R. E. (2002).  (pp. 34). Memphis, TN: Riverside Printing.</a:t>
            </a:r>
          </a:p>
          <a:p>
            <a:pPr algn="l" rtl="0"/>
            <a:endParaRPr lang="en-US" sz="1200" dirty="0"/>
          </a:p>
          <a:p>
            <a:r>
              <a:rPr lang="en-US" b="0" i="0" u="none" strike="noStrike" baseline="0" dirty="0"/>
              <a:t> Gingrich, R. E. (2002). </a:t>
            </a:r>
            <a:r>
              <a:rPr lang="en-US" b="0" i="1" u="sng" strike="noStrike" baseline="0" dirty="0">
                <a:solidFill>
                  <a:srgbClr val="0000FF"/>
                </a:solidFill>
                <a:hlinkClick r:id="rId2"/>
              </a:rPr>
              <a:t>The Book of Acts</a:t>
            </a:r>
            <a:r>
              <a:rPr lang="en-US" b="0" i="0" u="none" strike="noStrike" baseline="0" dirty="0">
                <a:solidFill>
                  <a:srgbClr val="0000FF"/>
                </a:solidFill>
                <a:hlinkClick r:id="rId2"/>
              </a:rPr>
              <a:t> (pp. 3–4). Memphis, TN: Riverside Printing.</a:t>
            </a:r>
          </a:p>
        </p:txBody>
      </p:sp>
    </p:spTree>
    <p:extLst>
      <p:ext uri="{BB962C8B-B14F-4D97-AF65-F5344CB8AC3E}">
        <p14:creationId xmlns:p14="http://schemas.microsoft.com/office/powerpoint/2010/main" val="2592880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514600"/>
            <a:ext cx="9922933" cy="2921000"/>
          </a:xfrm>
        </p:spPr>
        <p:txBody>
          <a:bodyPr>
            <a:noAutofit/>
          </a:bodyPr>
          <a:lstStyle/>
          <a:p>
            <a:pPr marL="0" indent="0">
              <a:buNone/>
            </a:pPr>
            <a:r>
              <a:rPr lang="en-US" sz="2400" b="1" dirty="0"/>
              <a:t>Acts 1:21-22</a:t>
            </a:r>
            <a:br>
              <a:rPr lang="en-US" sz="2400" dirty="0"/>
            </a:br>
            <a:r>
              <a:rPr lang="en-US" sz="2400" baseline="30000" dirty="0"/>
              <a:t>21</a:t>
            </a:r>
            <a:r>
              <a:rPr lang="en-US" sz="2400" dirty="0"/>
              <a:t> Wherefore of these men which have companied with us all the time that the Lord Jesus went in and out among us,  </a:t>
            </a:r>
          </a:p>
          <a:p>
            <a:pPr marL="0" indent="0">
              <a:buNone/>
            </a:pPr>
            <a:r>
              <a:rPr lang="en-US" sz="2400" baseline="30000" dirty="0"/>
              <a:t>22</a:t>
            </a:r>
            <a:r>
              <a:rPr lang="en-US" sz="2400" dirty="0"/>
              <a:t> Beginning from the baptism of John, unto that same day that he was taken up from us, must one be ordained to be a witness with us of his resurrection.</a:t>
            </a:r>
          </a:p>
        </p:txBody>
      </p:sp>
      <p:sp>
        <p:nvSpPr>
          <p:cNvPr id="3" name="Title 2"/>
          <p:cNvSpPr>
            <a:spLocks noGrp="1"/>
          </p:cNvSpPr>
          <p:nvPr>
            <p:ph type="title"/>
          </p:nvPr>
        </p:nvSpPr>
        <p:spPr>
          <a:xfrm>
            <a:off x="609600" y="279400"/>
            <a:ext cx="10972800" cy="1252728"/>
          </a:xfrm>
        </p:spPr>
        <p:txBody>
          <a:bodyPr>
            <a:noAutofit/>
          </a:bodyPr>
          <a:lstStyle/>
          <a:p>
            <a:pPr algn="l"/>
            <a:r>
              <a:rPr lang="en-US" sz="4267" dirty="0"/>
              <a:t>Qualifying the New Apostle</a:t>
            </a:r>
          </a:p>
        </p:txBody>
      </p:sp>
    </p:spTree>
    <p:extLst>
      <p:ext uri="{BB962C8B-B14F-4D97-AF65-F5344CB8AC3E}">
        <p14:creationId xmlns:p14="http://schemas.microsoft.com/office/powerpoint/2010/main" val="2023889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75200" y="1295400"/>
            <a:ext cx="6790267" cy="5181600"/>
          </a:xfrm>
        </p:spPr>
        <p:txBody>
          <a:bodyPr>
            <a:noAutofit/>
          </a:bodyPr>
          <a:lstStyle/>
          <a:p>
            <a:pPr marL="0" indent="0">
              <a:buNone/>
            </a:pPr>
            <a:r>
              <a:rPr lang="en-US" sz="2400" b="1" dirty="0"/>
              <a:t>Acts 1:23-26</a:t>
            </a:r>
            <a:br>
              <a:rPr lang="en-US" sz="2400" dirty="0"/>
            </a:br>
            <a:r>
              <a:rPr lang="en-US" sz="2400" baseline="30000" dirty="0"/>
              <a:t>23</a:t>
            </a:r>
            <a:r>
              <a:rPr lang="en-US" sz="2400" dirty="0"/>
              <a:t> And they appointed two, Joseph called </a:t>
            </a:r>
            <a:r>
              <a:rPr lang="en-US" sz="2400" dirty="0" err="1"/>
              <a:t>Barsabas</a:t>
            </a:r>
            <a:r>
              <a:rPr lang="en-US" sz="2400" dirty="0"/>
              <a:t>, who was surnamed Justus, and Matthias.  </a:t>
            </a:r>
          </a:p>
          <a:p>
            <a:pPr marL="0" indent="0">
              <a:buNone/>
            </a:pPr>
            <a:r>
              <a:rPr lang="en-US" sz="2400" baseline="30000" dirty="0"/>
              <a:t>24</a:t>
            </a:r>
            <a:r>
              <a:rPr lang="en-US" sz="2400" dirty="0"/>
              <a:t> And they prayed, and said, Thou, Lord, which </a:t>
            </a:r>
            <a:r>
              <a:rPr lang="en-US" sz="2400" dirty="0" err="1"/>
              <a:t>knowest</a:t>
            </a:r>
            <a:r>
              <a:rPr lang="en-US" sz="2400" dirty="0"/>
              <a:t> the hearts of all </a:t>
            </a:r>
            <a:r>
              <a:rPr lang="en-US" sz="2400" i="1" dirty="0"/>
              <a:t>men</a:t>
            </a:r>
            <a:r>
              <a:rPr lang="en-US" sz="2400" dirty="0"/>
              <a:t>, shew whether of these two thou hast chosen,  </a:t>
            </a:r>
          </a:p>
          <a:p>
            <a:pPr marL="0" indent="0">
              <a:buNone/>
            </a:pPr>
            <a:r>
              <a:rPr lang="en-US" sz="2400" baseline="30000" dirty="0"/>
              <a:t>25</a:t>
            </a:r>
            <a:r>
              <a:rPr lang="en-US" sz="2400" dirty="0"/>
              <a:t> That he may take part of this ministry and apostleship, from which Judas by transgression fell, that he might go to his own place.  </a:t>
            </a:r>
          </a:p>
          <a:p>
            <a:pPr marL="0" indent="0">
              <a:buNone/>
            </a:pPr>
            <a:r>
              <a:rPr lang="en-US" sz="2400" baseline="30000" dirty="0"/>
              <a:t>26</a:t>
            </a:r>
            <a:r>
              <a:rPr lang="en-US" sz="2400" dirty="0"/>
              <a:t> And they gave forth their lots; and the lot fell upon Matthias; and he was numbered with the eleven apostles.</a:t>
            </a:r>
          </a:p>
        </p:txBody>
      </p:sp>
      <p:sp>
        <p:nvSpPr>
          <p:cNvPr id="3" name="Title 2"/>
          <p:cNvSpPr>
            <a:spLocks noGrp="1"/>
          </p:cNvSpPr>
          <p:nvPr>
            <p:ph type="title"/>
          </p:nvPr>
        </p:nvSpPr>
        <p:spPr>
          <a:xfrm>
            <a:off x="609600" y="279400"/>
            <a:ext cx="10972800" cy="1252728"/>
          </a:xfrm>
        </p:spPr>
        <p:txBody>
          <a:bodyPr>
            <a:noAutofit/>
          </a:bodyPr>
          <a:lstStyle/>
          <a:p>
            <a:pPr algn="l"/>
            <a:r>
              <a:rPr lang="en-US" sz="4267" dirty="0"/>
              <a:t>The Ordination of Matthias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1" y="1620013"/>
            <a:ext cx="3550412" cy="45521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96556312"/>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990601"/>
            <a:ext cx="8153400" cy="2616101"/>
          </a:xfrm>
          <a:prstGeom prst="rect">
            <a:avLst/>
          </a:prstGeom>
        </p:spPr>
        <p:txBody>
          <a:bodyPr wrap="square">
            <a:spAutoFit/>
          </a:bodyPr>
          <a:lstStyle/>
          <a:p>
            <a:pPr algn="ctr"/>
            <a:r>
              <a:rPr lang="en-US" altLang="en-US" sz="6000" b="1" kern="0" dirty="0">
                <a:solidFill>
                  <a:srgbClr val="FFFFFF"/>
                </a:solidFill>
                <a:effectLst>
                  <a:outerShdw blurRad="38100" dist="38100" dir="2700000" algn="tl">
                    <a:srgbClr val="000000"/>
                  </a:outerShdw>
                </a:effectLst>
                <a:latin typeface="Verdana"/>
                <a:ea typeface="Gulim" pitchFamily="34" charset="-127"/>
              </a:rPr>
              <a:t>The Acts </a:t>
            </a:r>
            <a:br>
              <a:rPr lang="en-US" altLang="en-US" sz="6000" b="1" kern="0" dirty="0">
                <a:solidFill>
                  <a:srgbClr val="FFFFFF"/>
                </a:solidFill>
                <a:effectLst>
                  <a:outerShdw blurRad="38100" dist="38100" dir="2700000" algn="tl">
                    <a:srgbClr val="000000"/>
                  </a:outerShdw>
                </a:effectLst>
                <a:latin typeface="Verdana"/>
                <a:ea typeface="Gulim" pitchFamily="34" charset="-127"/>
              </a:rPr>
            </a:br>
            <a:r>
              <a:rPr lang="en-US" altLang="en-US" sz="6000" b="1" kern="0" dirty="0">
                <a:solidFill>
                  <a:srgbClr val="FFFFFF"/>
                </a:solidFill>
                <a:effectLst>
                  <a:outerShdw blurRad="38100" dist="38100" dir="2700000" algn="tl">
                    <a:srgbClr val="000000"/>
                  </a:outerShdw>
                </a:effectLst>
                <a:latin typeface="Verdana"/>
                <a:ea typeface="Gulim" pitchFamily="34" charset="-127"/>
              </a:rPr>
              <a:t>of the Apostles</a:t>
            </a:r>
            <a:br>
              <a:rPr lang="en-US" altLang="en-US" sz="6000" b="1" kern="0" dirty="0">
                <a:solidFill>
                  <a:srgbClr val="FFFFFF"/>
                </a:solidFill>
                <a:effectLst>
                  <a:outerShdw blurRad="38100" dist="38100" dir="2700000" algn="tl">
                    <a:srgbClr val="000000"/>
                  </a:outerShdw>
                </a:effectLst>
                <a:latin typeface="Verdana"/>
                <a:ea typeface="Gulim" pitchFamily="34" charset="-127"/>
              </a:rPr>
            </a:br>
            <a:r>
              <a:rPr lang="en-US" altLang="en-US" sz="4400" b="1" kern="0" dirty="0">
                <a:solidFill>
                  <a:srgbClr val="FFFFFF"/>
                </a:solidFill>
                <a:effectLst>
                  <a:outerShdw blurRad="38100" dist="38100" dir="2700000" algn="tl">
                    <a:srgbClr val="000000"/>
                  </a:outerShdw>
                </a:effectLst>
                <a:latin typeface="Verdana"/>
                <a:ea typeface="Gulim" pitchFamily="34" charset="-127"/>
              </a:rPr>
              <a:t>Chapter 1</a:t>
            </a:r>
            <a:endParaRPr lang="en-US" sz="2400" dirty="0">
              <a:solidFill>
                <a:srgbClr val="000000"/>
              </a:solidFill>
              <a:latin typeface="Verdana"/>
            </a:endParaRPr>
          </a:p>
        </p:txBody>
      </p:sp>
    </p:spTree>
    <p:extLst>
      <p:ext uri="{BB962C8B-B14F-4D97-AF65-F5344CB8AC3E}">
        <p14:creationId xmlns:p14="http://schemas.microsoft.com/office/powerpoint/2010/main" val="16482966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1" y="36513"/>
            <a:ext cx="8207375" cy="692150"/>
          </a:xfrm>
        </p:spPr>
        <p:txBody>
          <a:bodyPr/>
          <a:lstStyle/>
          <a:p>
            <a:pPr algn="ctr" eaLnBrk="1" hangingPunct="1"/>
            <a:r>
              <a:rPr lang="en-US" dirty="0"/>
              <a:t>Acts – A Study of Revelation</a:t>
            </a:r>
            <a:endParaRPr lang="en-US" sz="3600" dirty="0"/>
          </a:p>
        </p:txBody>
      </p:sp>
      <p:sp>
        <p:nvSpPr>
          <p:cNvPr id="7171" name="Rectangle 3"/>
          <p:cNvSpPr>
            <a:spLocks noGrp="1" noChangeArrowheads="1"/>
          </p:cNvSpPr>
          <p:nvPr>
            <p:ph idx="1"/>
          </p:nvPr>
        </p:nvSpPr>
        <p:spPr>
          <a:xfrm>
            <a:off x="1703389" y="889000"/>
            <a:ext cx="8785225" cy="4521200"/>
          </a:xfrm>
        </p:spPr>
        <p:txBody>
          <a:bodyPr/>
          <a:lstStyle/>
          <a:p>
            <a:pPr eaLnBrk="1" hangingPunct="1">
              <a:buFont typeface="Arial" pitchFamily="34" charset="0"/>
              <a:buChar char="•"/>
              <a:defRPr/>
            </a:pPr>
            <a:r>
              <a:rPr lang="en-US" sz="2600" dirty="0">
                <a:ea typeface="Gulim" pitchFamily="34" charset="-127"/>
              </a:rPr>
              <a:t>“In the beginning God …” totally miraculous</a:t>
            </a:r>
          </a:p>
          <a:p>
            <a:pPr eaLnBrk="1" hangingPunct="1">
              <a:buFont typeface="Arial" pitchFamily="34" charset="0"/>
              <a:buChar char="•"/>
              <a:defRPr/>
            </a:pPr>
            <a:r>
              <a:rPr lang="en-US" sz="2600" dirty="0">
                <a:ea typeface="Gulim" pitchFamily="34" charset="-127"/>
              </a:rPr>
              <a:t>God spoke unto the fathers directly</a:t>
            </a:r>
            <a:endParaRPr lang="en-US" sz="2400" dirty="0">
              <a:ea typeface="Gulim" pitchFamily="34" charset="-127"/>
            </a:endParaRPr>
          </a:p>
          <a:p>
            <a:pPr eaLnBrk="1" hangingPunct="1">
              <a:buFont typeface="Arial" pitchFamily="34" charset="0"/>
              <a:buChar char="•"/>
              <a:defRPr/>
            </a:pPr>
            <a:r>
              <a:rPr lang="en-US" sz="2600" dirty="0">
                <a:ea typeface="Gulim" pitchFamily="34" charset="-127"/>
              </a:rPr>
              <a:t>God spoke through Moses</a:t>
            </a:r>
          </a:p>
          <a:p>
            <a:pPr lvl="1" eaLnBrk="1" hangingPunct="1">
              <a:buFont typeface="Arial" pitchFamily="34" charset="0"/>
              <a:buChar char="•"/>
              <a:defRPr/>
            </a:pPr>
            <a:r>
              <a:rPr lang="en-US" sz="2400" dirty="0">
                <a:ea typeface="Gulim" pitchFamily="34" charset="-127"/>
              </a:rPr>
              <a:t>God started speaking through the scriptures</a:t>
            </a:r>
          </a:p>
          <a:p>
            <a:pPr eaLnBrk="1" hangingPunct="1">
              <a:buFont typeface="Arial" pitchFamily="34" charset="0"/>
              <a:buChar char="•"/>
              <a:defRPr/>
            </a:pPr>
            <a:r>
              <a:rPr lang="en-US" sz="2600" dirty="0">
                <a:ea typeface="Gulim" pitchFamily="34" charset="-127"/>
              </a:rPr>
              <a:t>God spoke through  judges and prophets</a:t>
            </a:r>
          </a:p>
          <a:p>
            <a:pPr lvl="1" eaLnBrk="1" hangingPunct="1">
              <a:buFont typeface="Arial" pitchFamily="34" charset="0"/>
              <a:buChar char="•"/>
              <a:defRPr/>
            </a:pPr>
            <a:r>
              <a:rPr lang="en-US" sz="2200" dirty="0">
                <a:ea typeface="Gulim" pitchFamily="34" charset="-127"/>
              </a:rPr>
              <a:t>Periods of silence that scriptures should have covered</a:t>
            </a:r>
          </a:p>
          <a:p>
            <a:pPr eaLnBrk="1" hangingPunct="1">
              <a:buFont typeface="Arial" pitchFamily="34" charset="0"/>
              <a:buChar char="•"/>
              <a:defRPr/>
            </a:pPr>
            <a:r>
              <a:rPr lang="en-US" sz="2600" dirty="0">
                <a:ea typeface="Gulim" pitchFamily="34" charset="-127"/>
              </a:rPr>
              <a:t>God spoke through His Son (while on earth)</a:t>
            </a:r>
            <a:endParaRPr lang="en-US" sz="2400" i="1" dirty="0">
              <a:ea typeface="Gulim" pitchFamily="34" charset="-127"/>
            </a:endParaRPr>
          </a:p>
          <a:p>
            <a:pPr eaLnBrk="1" hangingPunct="1">
              <a:buFont typeface="Arial" pitchFamily="34" charset="0"/>
              <a:buChar char="•"/>
              <a:defRPr/>
            </a:pPr>
            <a:r>
              <a:rPr lang="en-US" sz="2600" dirty="0">
                <a:ea typeface="Gulim" pitchFamily="34" charset="-127"/>
              </a:rPr>
              <a:t>The Son spoke through the Holy Spirit</a:t>
            </a:r>
          </a:p>
          <a:p>
            <a:pPr lvl="1" eaLnBrk="1" hangingPunct="1">
              <a:buFont typeface="Arial" pitchFamily="34" charset="0"/>
              <a:buChar char="•"/>
              <a:defRPr/>
            </a:pPr>
            <a:r>
              <a:rPr lang="en-US" sz="2400" dirty="0">
                <a:ea typeface="Gulim" pitchFamily="34" charset="-127"/>
              </a:rPr>
              <a:t>While in heaven (confirming truth with miracles)</a:t>
            </a:r>
          </a:p>
          <a:p>
            <a:pPr lvl="1" eaLnBrk="1" hangingPunct="1">
              <a:buFont typeface="Arial" pitchFamily="34" charset="0"/>
              <a:buChar char="•"/>
              <a:defRPr/>
            </a:pPr>
            <a:r>
              <a:rPr lang="en-US" sz="2400" dirty="0">
                <a:ea typeface="Gulim" pitchFamily="34" charset="-127"/>
              </a:rPr>
              <a:t>Inspiring apostles/prophets to complete scriptures</a:t>
            </a:r>
          </a:p>
          <a:p>
            <a:pPr lvl="1" eaLnBrk="1" hangingPunct="1">
              <a:buFont typeface="Arial" pitchFamily="34" charset="0"/>
              <a:buChar char="•"/>
              <a:defRPr/>
            </a:pPr>
            <a:r>
              <a:rPr lang="en-US" sz="2400" dirty="0">
                <a:ea typeface="Gulim" pitchFamily="34" charset="-127"/>
              </a:rPr>
              <a:t>Today: total dependence on scriptures </a:t>
            </a:r>
          </a:p>
          <a:p>
            <a:pPr eaLnBrk="1" hangingPunct="1">
              <a:buFont typeface="Arial" pitchFamily="34" charset="0"/>
              <a:buChar char="•"/>
              <a:defRPr/>
            </a:pPr>
            <a:r>
              <a:rPr lang="en-US" sz="2600" dirty="0">
                <a:ea typeface="Gulim" pitchFamily="34" charset="-127"/>
              </a:rPr>
              <a:t>References: Heb. 1&amp;2, and 1 </a:t>
            </a:r>
            <a:r>
              <a:rPr lang="en-US" sz="2600" dirty="0" err="1">
                <a:ea typeface="Gulim" pitchFamily="34" charset="-127"/>
              </a:rPr>
              <a:t>Cor</a:t>
            </a:r>
            <a:r>
              <a:rPr lang="en-US" sz="2600" dirty="0">
                <a:ea typeface="Gulim" pitchFamily="34" charset="-127"/>
              </a:rPr>
              <a:t> 13</a:t>
            </a:r>
            <a:endParaRPr lang="en-US" sz="2600" dirty="0"/>
          </a:p>
          <a:p>
            <a:pPr marL="0" indent="0" eaLnBrk="1" hangingPunct="1">
              <a:buNone/>
              <a:defRPr/>
            </a:pPr>
            <a:endParaRPr lang="en-US" b="0" dirty="0"/>
          </a:p>
          <a:p>
            <a:pPr marL="0" indent="0" eaLnBrk="1" hangingPunct="1">
              <a:buNone/>
              <a:defRPr/>
            </a:pPr>
            <a:endParaRPr lang="en-US" sz="2800" b="0" dirty="0"/>
          </a:p>
        </p:txBody>
      </p:sp>
    </p:spTree>
    <p:extLst>
      <p:ext uri="{BB962C8B-B14F-4D97-AF65-F5344CB8AC3E}">
        <p14:creationId xmlns:p14="http://schemas.microsoft.com/office/powerpoint/2010/main" val="190562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71">
                                            <p:txEl>
                                              <p:pRg st="6" end="6"/>
                                            </p:txEl>
                                          </p:spTgt>
                                        </p:tgtEl>
                                        <p:attrNameLst>
                                          <p:attrName>style.visibility</p:attrName>
                                        </p:attrNameLst>
                                      </p:cBhvr>
                                      <p:to>
                                        <p:strVal val="visible"/>
                                      </p:to>
                                    </p:set>
                                    <p:animEffect transition="in" filter="fade">
                                      <p:cBhvr>
                                        <p:cTn id="29" dur="500"/>
                                        <p:tgtEl>
                                          <p:spTgt spid="7171">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171">
                                            <p:txEl>
                                              <p:pRg st="7" end="7"/>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171">
                                            <p:txEl>
                                              <p:pRg st="8" end="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171">
                                            <p:txEl>
                                              <p:pRg st="9" end="9"/>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171">
                                            <p:txEl>
                                              <p:pRg st="11" end="11"/>
                                            </p:txEl>
                                          </p:spTgt>
                                        </p:tgtEl>
                                        <p:attrNameLst>
                                          <p:attrName>style.visibility</p:attrName>
                                        </p:attrNameLst>
                                      </p:cBhvr>
                                      <p:to>
                                        <p:strVal val="visible"/>
                                      </p:to>
                                    </p:set>
                                    <p:animEffect transition="in" filter="fade">
                                      <p:cBhvr>
                                        <p:cTn id="44"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881188" y="0"/>
            <a:ext cx="8253412" cy="692150"/>
          </a:xfrm>
        </p:spPr>
        <p:txBody>
          <a:bodyPr/>
          <a:lstStyle/>
          <a:p>
            <a:pPr algn="ctr" eaLnBrk="1" hangingPunct="1"/>
            <a:r>
              <a:rPr lang="en-US" dirty="0"/>
              <a:t>Luke 24:44-48  Jesus to Apostles</a:t>
            </a:r>
          </a:p>
        </p:txBody>
      </p:sp>
      <p:sp>
        <p:nvSpPr>
          <p:cNvPr id="7171" name="Rectangle 3"/>
          <p:cNvSpPr>
            <a:spLocks noGrp="1" noChangeArrowheads="1"/>
          </p:cNvSpPr>
          <p:nvPr>
            <p:ph idx="1"/>
          </p:nvPr>
        </p:nvSpPr>
        <p:spPr>
          <a:xfrm>
            <a:off x="1776414" y="404664"/>
            <a:ext cx="8675687" cy="4521200"/>
          </a:xfrm>
        </p:spPr>
        <p:txBody>
          <a:bodyPr/>
          <a:lstStyle/>
          <a:p>
            <a:pPr marL="0" indent="0" eaLnBrk="1" hangingPunct="1">
              <a:buNone/>
              <a:defRPr/>
            </a:pPr>
            <a:endParaRPr lang="en-US" sz="2400" dirty="0">
              <a:ea typeface="Gulim" pitchFamily="34" charset="-127"/>
            </a:endParaRPr>
          </a:p>
          <a:p>
            <a:pPr marL="0" indent="0" eaLnBrk="1" hangingPunct="1">
              <a:buNone/>
              <a:defRPr/>
            </a:pPr>
            <a:r>
              <a:rPr lang="en-US" sz="2400" dirty="0">
                <a:ea typeface="Gulim" pitchFamily="34" charset="-127"/>
              </a:rPr>
              <a:t>44  And he said unto them, These are my words which I </a:t>
            </a:r>
            <a:r>
              <a:rPr lang="en-US" sz="2400" dirty="0" err="1">
                <a:ea typeface="Gulim" pitchFamily="34" charset="-127"/>
              </a:rPr>
              <a:t>spake</a:t>
            </a:r>
            <a:r>
              <a:rPr lang="en-US" sz="2400" dirty="0">
                <a:ea typeface="Gulim" pitchFamily="34" charset="-127"/>
              </a:rPr>
              <a:t> unto you, while I was yet with you, that all things must needs be fulfilled, which are written in the law of Moses, and the prophets, and the psalms, concerning me.</a:t>
            </a:r>
          </a:p>
          <a:p>
            <a:pPr marL="0" indent="0" eaLnBrk="1" hangingPunct="1">
              <a:buNone/>
              <a:defRPr/>
            </a:pPr>
            <a:r>
              <a:rPr lang="en-US" sz="2400" dirty="0">
                <a:ea typeface="Gulim" pitchFamily="34" charset="-127"/>
              </a:rPr>
              <a:t>45  Then opened he their mind, that they might understand the </a:t>
            </a:r>
            <a:r>
              <a:rPr lang="en-US" sz="2400" dirty="0">
                <a:solidFill>
                  <a:srgbClr val="FFC000"/>
                </a:solidFill>
                <a:ea typeface="Gulim" pitchFamily="34" charset="-127"/>
              </a:rPr>
              <a:t>scriptures</a:t>
            </a:r>
            <a:r>
              <a:rPr lang="en-US" sz="2400" dirty="0">
                <a:ea typeface="Gulim" pitchFamily="34" charset="-127"/>
              </a:rPr>
              <a:t>;</a:t>
            </a:r>
          </a:p>
          <a:p>
            <a:pPr marL="0" indent="0" eaLnBrk="1" hangingPunct="1">
              <a:buNone/>
              <a:defRPr/>
            </a:pPr>
            <a:r>
              <a:rPr lang="en-US" sz="2400" dirty="0">
                <a:ea typeface="Gulim" pitchFamily="34" charset="-127"/>
              </a:rPr>
              <a:t>46 and he said unto them, Thus it is written, that the Christ should suffer, and rise again from the dead the third day;</a:t>
            </a:r>
          </a:p>
          <a:p>
            <a:pPr marL="0" indent="0" eaLnBrk="1" hangingPunct="1">
              <a:buNone/>
              <a:defRPr/>
            </a:pPr>
            <a:r>
              <a:rPr lang="en-US" sz="2400" dirty="0">
                <a:ea typeface="Gulim" pitchFamily="34" charset="-127"/>
              </a:rPr>
              <a:t>47  and that repentance and remission of sins should be preached in his name unto all the nations, beginning from Jerusalem.</a:t>
            </a:r>
          </a:p>
          <a:p>
            <a:pPr marL="0" indent="0" eaLnBrk="1" hangingPunct="1">
              <a:buNone/>
              <a:defRPr/>
            </a:pPr>
            <a:r>
              <a:rPr lang="en-US" sz="2400" dirty="0">
                <a:ea typeface="Gulim" pitchFamily="34" charset="-127"/>
              </a:rPr>
              <a:t>48 Ye are </a:t>
            </a:r>
            <a:r>
              <a:rPr lang="en-US" sz="2400" dirty="0">
                <a:solidFill>
                  <a:srgbClr val="FFC000"/>
                </a:solidFill>
                <a:ea typeface="Gulim" pitchFamily="34" charset="-127"/>
              </a:rPr>
              <a:t>witnesses</a:t>
            </a:r>
            <a:r>
              <a:rPr lang="en-US" sz="2400" dirty="0">
                <a:ea typeface="Gulim" pitchFamily="34" charset="-127"/>
              </a:rPr>
              <a:t> of these things.</a:t>
            </a:r>
          </a:p>
        </p:txBody>
      </p:sp>
    </p:spTree>
    <p:extLst>
      <p:ext uri="{BB962C8B-B14F-4D97-AF65-F5344CB8AC3E}">
        <p14:creationId xmlns:p14="http://schemas.microsoft.com/office/powerpoint/2010/main" val="8821149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66988" y="0"/>
            <a:ext cx="7200900" cy="692150"/>
          </a:xfrm>
        </p:spPr>
        <p:txBody>
          <a:bodyPr/>
          <a:lstStyle/>
          <a:p>
            <a:pPr algn="ctr" eaLnBrk="1" hangingPunct="1"/>
            <a:r>
              <a:rPr lang="en-US" dirty="0"/>
              <a:t>Luke 24:48-53</a:t>
            </a:r>
          </a:p>
        </p:txBody>
      </p:sp>
      <p:sp>
        <p:nvSpPr>
          <p:cNvPr id="7171" name="Rectangle 3"/>
          <p:cNvSpPr>
            <a:spLocks noGrp="1" noChangeArrowheads="1"/>
          </p:cNvSpPr>
          <p:nvPr>
            <p:ph idx="1"/>
          </p:nvPr>
        </p:nvSpPr>
        <p:spPr>
          <a:xfrm>
            <a:off x="1991545" y="852016"/>
            <a:ext cx="8315325" cy="4521200"/>
          </a:xfrm>
        </p:spPr>
        <p:txBody>
          <a:bodyPr/>
          <a:lstStyle/>
          <a:p>
            <a:pPr marL="0" indent="0" eaLnBrk="1" hangingPunct="1">
              <a:buNone/>
              <a:defRPr/>
            </a:pPr>
            <a:r>
              <a:rPr lang="en-US" sz="2400" dirty="0">
                <a:ea typeface="Gulim" pitchFamily="34" charset="-127"/>
              </a:rPr>
              <a:t>48 Ye are </a:t>
            </a:r>
            <a:r>
              <a:rPr lang="en-US" sz="2400" dirty="0">
                <a:solidFill>
                  <a:srgbClr val="FFC000"/>
                </a:solidFill>
                <a:ea typeface="Gulim" pitchFamily="34" charset="-127"/>
              </a:rPr>
              <a:t>witnesses</a:t>
            </a:r>
            <a:r>
              <a:rPr lang="en-US" sz="2400" dirty="0">
                <a:ea typeface="Gulim" pitchFamily="34" charset="-127"/>
              </a:rPr>
              <a:t> of these things.</a:t>
            </a:r>
          </a:p>
          <a:p>
            <a:pPr marL="0" indent="0" eaLnBrk="1" hangingPunct="1">
              <a:buNone/>
              <a:defRPr/>
            </a:pPr>
            <a:r>
              <a:rPr lang="en-US" sz="2400" dirty="0">
                <a:ea typeface="Gulim" pitchFamily="34" charset="-127"/>
              </a:rPr>
              <a:t>49 And behold, I send forth the </a:t>
            </a:r>
            <a:r>
              <a:rPr lang="en-US" sz="2400" dirty="0">
                <a:solidFill>
                  <a:srgbClr val="FFC000"/>
                </a:solidFill>
                <a:ea typeface="Gulim" pitchFamily="34" charset="-127"/>
              </a:rPr>
              <a:t>promise</a:t>
            </a:r>
            <a:r>
              <a:rPr lang="en-US" sz="2400" dirty="0">
                <a:ea typeface="Gulim" pitchFamily="34" charset="-127"/>
              </a:rPr>
              <a:t> of my Father upon you: but tarry ye in the city, until ye be clothed with </a:t>
            </a:r>
            <a:r>
              <a:rPr lang="en-US" sz="2400" dirty="0">
                <a:solidFill>
                  <a:srgbClr val="FFC000"/>
                </a:solidFill>
                <a:ea typeface="Gulim" pitchFamily="34" charset="-127"/>
              </a:rPr>
              <a:t>power</a:t>
            </a:r>
            <a:r>
              <a:rPr lang="en-US" sz="2400" dirty="0">
                <a:ea typeface="Gulim" pitchFamily="34" charset="-127"/>
              </a:rPr>
              <a:t> from on high.</a:t>
            </a:r>
          </a:p>
          <a:p>
            <a:pPr marL="0" indent="0" eaLnBrk="1" hangingPunct="1">
              <a:buNone/>
              <a:defRPr/>
            </a:pPr>
            <a:r>
              <a:rPr lang="en-US" sz="2400" dirty="0">
                <a:ea typeface="Gulim" pitchFamily="34" charset="-127"/>
              </a:rPr>
              <a:t>50 And he led them out until (they were) over against Bethany: and he lifted up his hands, and blessed them.</a:t>
            </a:r>
          </a:p>
          <a:p>
            <a:pPr marL="0" indent="0" eaLnBrk="1" hangingPunct="1">
              <a:buNone/>
              <a:defRPr/>
            </a:pPr>
            <a:r>
              <a:rPr lang="en-US" sz="2400" dirty="0">
                <a:ea typeface="Gulim" pitchFamily="34" charset="-127"/>
              </a:rPr>
              <a:t>51 And it came to pass, while he blessed them, he parted from them, and was carried up into heaven.</a:t>
            </a:r>
          </a:p>
          <a:p>
            <a:pPr marL="0" indent="0" eaLnBrk="1" hangingPunct="1">
              <a:buNone/>
              <a:defRPr/>
            </a:pPr>
            <a:r>
              <a:rPr lang="en-US" sz="2400" dirty="0">
                <a:ea typeface="Gulim" pitchFamily="34" charset="-127"/>
              </a:rPr>
              <a:t>52 And they worshipped him, and returned to Jerusalem with great joy:</a:t>
            </a:r>
          </a:p>
          <a:p>
            <a:pPr marL="0" indent="0" eaLnBrk="1" hangingPunct="1">
              <a:buNone/>
              <a:defRPr/>
            </a:pPr>
            <a:r>
              <a:rPr lang="en-US" sz="2400" dirty="0">
                <a:ea typeface="Gulim" pitchFamily="34" charset="-127"/>
              </a:rPr>
              <a:t>53 and were continually in the temple, blessing God. </a:t>
            </a:r>
            <a:endParaRPr lang="en-US" sz="2800" dirty="0">
              <a:ea typeface="Gulim" pitchFamily="34" charset="-127"/>
            </a:endParaRPr>
          </a:p>
          <a:p>
            <a:pPr marL="0" indent="0" eaLnBrk="1" hangingPunct="1">
              <a:buNone/>
              <a:defRPr/>
            </a:pPr>
            <a:r>
              <a:rPr lang="en-US" sz="2800" dirty="0">
                <a:ea typeface="Gulim" pitchFamily="34" charset="-127"/>
              </a:rPr>
              <a:t> </a:t>
            </a:r>
            <a:endParaRPr lang="en-US" sz="3200" dirty="0">
              <a:ea typeface="Gulim" pitchFamily="34" charset="-127"/>
            </a:endParaRPr>
          </a:p>
          <a:p>
            <a:pPr marL="0" indent="0" eaLnBrk="1" hangingPunct="1">
              <a:buNone/>
              <a:defRPr/>
            </a:pPr>
            <a:endParaRPr lang="ko-KR" altLang="en-US" sz="3200" dirty="0">
              <a:ea typeface="Gulim" pitchFamily="34" charset="-127"/>
            </a:endParaRPr>
          </a:p>
        </p:txBody>
      </p:sp>
    </p:spTree>
    <p:extLst>
      <p:ext uri="{BB962C8B-B14F-4D97-AF65-F5344CB8AC3E}">
        <p14:creationId xmlns:p14="http://schemas.microsoft.com/office/powerpoint/2010/main" val="29528640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316164" y="36513"/>
            <a:ext cx="8207375" cy="692150"/>
          </a:xfrm>
        </p:spPr>
        <p:txBody>
          <a:bodyPr/>
          <a:lstStyle/>
          <a:p>
            <a:pPr algn="ctr" eaLnBrk="1" hangingPunct="1"/>
            <a:r>
              <a:rPr lang="en-US" dirty="0"/>
              <a:t>Acts 1:1-4  Introduction</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What did the former treatise cover? </a:t>
            </a:r>
            <a:r>
              <a:rPr lang="en-US" sz="2400" dirty="0">
                <a:ea typeface="Gulim" pitchFamily="34" charset="-127"/>
              </a:rPr>
              <a:t>(1-2)</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Who were the commandments to? (2)</a:t>
            </a:r>
          </a:p>
          <a:p>
            <a:pPr lvl="2" eaLnBrk="1" hangingPunct="1">
              <a:buFont typeface="Arial" pitchFamily="34" charset="0"/>
              <a:buChar char="•"/>
              <a:defRPr/>
            </a:pPr>
            <a:r>
              <a:rPr lang="en-US" sz="2600" b="1" dirty="0">
                <a:solidFill>
                  <a:srgbClr val="FFC000"/>
                </a:solidFill>
                <a:ea typeface="Gulim" pitchFamily="34" charset="-127"/>
              </a:rPr>
              <a:t>Apostles</a:t>
            </a:r>
          </a:p>
          <a:p>
            <a:pPr lvl="1" eaLnBrk="1" hangingPunct="1">
              <a:buFont typeface="Arial" pitchFamily="34" charset="0"/>
              <a:buChar char="•"/>
              <a:defRPr/>
            </a:pPr>
            <a:r>
              <a:rPr lang="en-US" sz="2600" dirty="0">
                <a:ea typeface="Gulim" pitchFamily="34" charset="-127"/>
              </a:rPr>
              <a:t>What was the last commandment? (2, 4)</a:t>
            </a:r>
          </a:p>
          <a:p>
            <a:pPr lvl="1" eaLnBrk="1" hangingPunct="1">
              <a:buFont typeface="Arial" pitchFamily="34" charset="0"/>
              <a:buChar char="•"/>
              <a:defRPr/>
            </a:pPr>
            <a:r>
              <a:rPr lang="en-US" sz="2600" dirty="0">
                <a:ea typeface="Gulim" pitchFamily="34" charset="-127"/>
              </a:rPr>
              <a:t>Why “through the </a:t>
            </a:r>
            <a:r>
              <a:rPr lang="en-US" sz="2600" b="1" dirty="0">
                <a:solidFill>
                  <a:srgbClr val="FFC000"/>
                </a:solidFill>
                <a:ea typeface="Gulim" pitchFamily="34" charset="-127"/>
              </a:rPr>
              <a:t>Holy Spirit</a:t>
            </a:r>
            <a:r>
              <a:rPr lang="en-US" sz="2600" dirty="0">
                <a:ea typeface="Gulim" pitchFamily="34" charset="-127"/>
              </a:rPr>
              <a:t>?” (2)</a:t>
            </a:r>
          </a:p>
          <a:p>
            <a:pPr eaLnBrk="1" hangingPunct="1">
              <a:buFont typeface="Arial" pitchFamily="34" charset="0"/>
              <a:buChar char="•"/>
              <a:defRPr/>
            </a:pPr>
            <a:r>
              <a:rPr lang="en-US" sz="2800" dirty="0">
                <a:ea typeface="Gulim" pitchFamily="34" charset="-127"/>
              </a:rPr>
              <a:t>Who is the “whom” in verse? (3)</a:t>
            </a:r>
          </a:p>
          <a:p>
            <a:pPr lvl="1" eaLnBrk="1" hangingPunct="1">
              <a:buFont typeface="Arial" pitchFamily="34" charset="0"/>
              <a:buChar char="•"/>
              <a:defRPr/>
            </a:pPr>
            <a:r>
              <a:rPr lang="en-US" sz="2600" dirty="0">
                <a:ea typeface="Gulim" pitchFamily="34" charset="-127"/>
              </a:rPr>
              <a:t>How long had he appeared to them? (3)</a:t>
            </a:r>
          </a:p>
          <a:p>
            <a:pPr lvl="1" eaLnBrk="1" hangingPunct="1">
              <a:buFont typeface="Arial" pitchFamily="34" charset="0"/>
              <a:buChar char="•"/>
              <a:defRPr/>
            </a:pPr>
            <a:r>
              <a:rPr lang="en-US" sz="2600" dirty="0">
                <a:ea typeface="Gulim" pitchFamily="34" charset="-127"/>
              </a:rPr>
              <a:t>What was the subject of his teaching?</a:t>
            </a:r>
          </a:p>
          <a:p>
            <a:pPr lvl="2" eaLnBrk="1" hangingPunct="1">
              <a:buFont typeface="Arial" pitchFamily="34" charset="0"/>
              <a:buChar char="•"/>
              <a:defRPr/>
            </a:pPr>
            <a:r>
              <a:rPr lang="en-US" sz="2600" b="1" dirty="0">
                <a:solidFill>
                  <a:srgbClr val="FFC000"/>
                </a:solidFill>
                <a:ea typeface="Gulim" pitchFamily="34" charset="-127"/>
              </a:rPr>
              <a:t>Kingdom of God</a:t>
            </a:r>
          </a:p>
          <a:p>
            <a:pPr eaLnBrk="1" hangingPunct="1">
              <a:buFont typeface="Arial" pitchFamily="34" charset="0"/>
              <a:buChar char="•"/>
              <a:defRPr/>
            </a:pPr>
            <a:r>
              <a:rPr lang="en-US" sz="2800" dirty="0">
                <a:ea typeface="Gulim" pitchFamily="34" charset="-127"/>
              </a:rPr>
              <a:t>Why not depart from Jerusalem? (4)</a:t>
            </a:r>
          </a:p>
          <a:p>
            <a:pPr marL="114300" indent="0" eaLnBrk="1" hangingPunct="1">
              <a:buNone/>
              <a:defRPr/>
            </a:pPr>
            <a:r>
              <a:rPr lang="en-US" sz="2400" b="0" dirty="0"/>
              <a:t>"Out of Zion shall go forth the law, and the word of the Lord from Jerusalem" (</a:t>
            </a:r>
            <a:r>
              <a:rPr lang="en-US" sz="2400" b="0" u="sng" dirty="0"/>
              <a:t>Isa 2:3</a:t>
            </a:r>
            <a:r>
              <a:rPr lang="en-US" sz="2400" b="0" dirty="0"/>
              <a:t>)</a:t>
            </a:r>
            <a:endParaRPr lang="en-US" sz="3600" b="0" dirty="0">
              <a:ea typeface="Gulim" pitchFamily="34" charset="-127"/>
            </a:endParaRPr>
          </a:p>
          <a:p>
            <a:pPr marL="914400" lvl="2" indent="0" eaLnBrk="1" hangingPunct="1">
              <a:buNone/>
              <a:defRPr/>
            </a:pPr>
            <a:endParaRPr lang="en-US" sz="2600" dirty="0">
              <a:solidFill>
                <a:srgbClr val="FFC000"/>
              </a:solidFill>
              <a:ea typeface="Gulim" pitchFamily="34" charset="-127"/>
            </a:endParaRPr>
          </a:p>
          <a:p>
            <a:pPr marL="0"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1830473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3" end="13"/>
                                            </p:txEl>
                                          </p:spTgt>
                                        </p:tgtEl>
                                        <p:attrNameLst>
                                          <p:attrName>style.visibility</p:attrName>
                                        </p:attrNameLst>
                                      </p:cBhvr>
                                      <p:to>
                                        <p:strVal val="visible"/>
                                      </p:to>
                                    </p:set>
                                    <p:animEffect transition="in" filter="fade">
                                      <p:cBhvr>
                                        <p:cTn id="62" dur="500"/>
                                        <p:tgtEl>
                                          <p:spTgt spid="71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316164" y="36513"/>
            <a:ext cx="8207375" cy="692150"/>
          </a:xfrm>
        </p:spPr>
        <p:txBody>
          <a:bodyPr/>
          <a:lstStyle/>
          <a:p>
            <a:pPr algn="ctr" eaLnBrk="1" hangingPunct="1"/>
            <a:r>
              <a:rPr lang="en-US" dirty="0"/>
              <a:t>Acts 1:4-5  The </a:t>
            </a:r>
            <a:r>
              <a:rPr lang="en-US" dirty="0">
                <a:solidFill>
                  <a:srgbClr val="FFC000"/>
                </a:solidFill>
              </a:rPr>
              <a:t>Promise</a:t>
            </a:r>
            <a:endParaRPr lang="en-US" sz="3600" dirty="0">
              <a:solidFill>
                <a:srgbClr val="FFC000"/>
              </a:solidFill>
            </a:endParaRPr>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What did he charge them to do? </a:t>
            </a:r>
            <a:r>
              <a:rPr lang="en-US" sz="2400" dirty="0">
                <a:ea typeface="Gulim" pitchFamily="34" charset="-127"/>
              </a:rPr>
              <a:t>(4)</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What were they to wait for? (4)</a:t>
            </a:r>
          </a:p>
          <a:p>
            <a:pPr lvl="2" eaLnBrk="1" hangingPunct="1">
              <a:buFont typeface="Arial" pitchFamily="34" charset="0"/>
              <a:buChar char="•"/>
              <a:defRPr/>
            </a:pPr>
            <a:r>
              <a:rPr lang="en-US" sz="2600" b="1" dirty="0">
                <a:solidFill>
                  <a:srgbClr val="FFC000"/>
                </a:solidFill>
                <a:ea typeface="Gulim" pitchFamily="34" charset="-127"/>
              </a:rPr>
              <a:t>Promise</a:t>
            </a:r>
            <a:r>
              <a:rPr lang="en-US" sz="2600" dirty="0">
                <a:solidFill>
                  <a:srgbClr val="FFC000"/>
                </a:solidFill>
                <a:ea typeface="Gulim" pitchFamily="34" charset="-127"/>
              </a:rPr>
              <a:t> </a:t>
            </a:r>
            <a:endParaRPr lang="en-US" sz="2600" dirty="0">
              <a:ea typeface="Gulim" pitchFamily="34" charset="-127"/>
            </a:endParaRPr>
          </a:p>
          <a:p>
            <a:pPr lvl="2" eaLnBrk="1" hangingPunct="1">
              <a:buFont typeface="Arial" pitchFamily="34" charset="0"/>
              <a:buChar char="•"/>
              <a:defRPr/>
            </a:pPr>
            <a:r>
              <a:rPr lang="en-US" sz="2600" dirty="0">
                <a:ea typeface="Gulim" pitchFamily="34" charset="-127"/>
              </a:rPr>
              <a:t>Who made the </a:t>
            </a:r>
            <a:r>
              <a:rPr lang="en-US" sz="2600" b="1" dirty="0">
                <a:solidFill>
                  <a:srgbClr val="FFC000"/>
                </a:solidFill>
                <a:ea typeface="Gulim" pitchFamily="34" charset="-127"/>
              </a:rPr>
              <a:t>promise</a:t>
            </a:r>
            <a:r>
              <a:rPr lang="en-US" sz="2600" dirty="0">
                <a:ea typeface="Gulim" pitchFamily="34" charset="-127"/>
              </a:rPr>
              <a:t>?</a:t>
            </a:r>
          </a:p>
          <a:p>
            <a:pPr lvl="1" eaLnBrk="1" hangingPunct="1">
              <a:buFont typeface="Arial" pitchFamily="34" charset="0"/>
              <a:buChar char="•"/>
              <a:defRPr/>
            </a:pPr>
            <a:r>
              <a:rPr lang="en-US" sz="2600" dirty="0">
                <a:ea typeface="Gulim" pitchFamily="34" charset="-127"/>
              </a:rPr>
              <a:t>Who had they heard this </a:t>
            </a:r>
            <a:r>
              <a:rPr lang="en-US" sz="2600" b="1" dirty="0">
                <a:solidFill>
                  <a:srgbClr val="FFC000"/>
                </a:solidFill>
                <a:ea typeface="Gulim" pitchFamily="34" charset="-127"/>
              </a:rPr>
              <a:t>promise</a:t>
            </a:r>
            <a:r>
              <a:rPr lang="en-US" sz="2600" dirty="0">
                <a:ea typeface="Gulim" pitchFamily="34" charset="-127"/>
              </a:rPr>
              <a:t> from? (4)</a:t>
            </a:r>
          </a:p>
          <a:p>
            <a:pPr lvl="2" eaLnBrk="1" hangingPunct="1">
              <a:buFont typeface="Arial" pitchFamily="34" charset="0"/>
              <a:buChar char="•"/>
              <a:defRPr/>
            </a:pPr>
            <a:r>
              <a:rPr lang="en-US" sz="2600" dirty="0">
                <a:ea typeface="Gulim" pitchFamily="34" charset="-127"/>
              </a:rPr>
              <a:t>Jn. 14:16; 15:26; 16:7-13</a:t>
            </a:r>
          </a:p>
          <a:p>
            <a:pPr marL="571500" indent="-457200" eaLnBrk="1" hangingPunct="1">
              <a:buFont typeface="Arial" pitchFamily="34" charset="0"/>
              <a:buChar char="•"/>
              <a:defRPr/>
            </a:pPr>
            <a:r>
              <a:rPr lang="en-US" sz="2800" dirty="0">
                <a:ea typeface="Gulim" pitchFamily="34" charset="-127"/>
              </a:rPr>
              <a:t>What was the </a:t>
            </a:r>
            <a:r>
              <a:rPr lang="en-US" sz="2800" dirty="0">
                <a:solidFill>
                  <a:srgbClr val="FFC000"/>
                </a:solidFill>
                <a:ea typeface="Gulim" pitchFamily="34" charset="-127"/>
              </a:rPr>
              <a:t>promise</a:t>
            </a:r>
            <a:r>
              <a:rPr lang="en-US" sz="2800" dirty="0">
                <a:ea typeface="Gulim" pitchFamily="34" charset="-127"/>
              </a:rPr>
              <a:t>? (5)</a:t>
            </a:r>
          </a:p>
          <a:p>
            <a:pPr lvl="1" eaLnBrk="1" hangingPunct="1">
              <a:buFont typeface="Arial" pitchFamily="34" charset="0"/>
              <a:buChar char="•"/>
              <a:defRPr/>
            </a:pPr>
            <a:r>
              <a:rPr lang="en-US" sz="2600" dirty="0">
                <a:ea typeface="Gulim" pitchFamily="34" charset="-127"/>
              </a:rPr>
              <a:t>Baptism in the </a:t>
            </a:r>
            <a:r>
              <a:rPr lang="en-US" sz="2600" b="1" dirty="0">
                <a:solidFill>
                  <a:srgbClr val="FFC000"/>
                </a:solidFill>
                <a:ea typeface="Gulim" pitchFamily="34" charset="-127"/>
              </a:rPr>
              <a:t>Holy Spirit</a:t>
            </a:r>
          </a:p>
          <a:p>
            <a:pPr lvl="1" eaLnBrk="1" hangingPunct="1">
              <a:buFont typeface="Arial" pitchFamily="34" charset="0"/>
              <a:buChar char="•"/>
              <a:defRPr/>
            </a:pPr>
            <a:r>
              <a:rPr lang="en-US" sz="2600" dirty="0">
                <a:ea typeface="Gulim" pitchFamily="34" charset="-127"/>
              </a:rPr>
              <a:t>Who also made the statement of vs. 5?</a:t>
            </a:r>
          </a:p>
          <a:p>
            <a:pPr lvl="2" eaLnBrk="1" hangingPunct="1">
              <a:buFont typeface="Arial" pitchFamily="34" charset="0"/>
              <a:buChar char="•"/>
              <a:defRPr/>
            </a:pPr>
            <a:r>
              <a:rPr lang="en-US" sz="2600" dirty="0">
                <a:ea typeface="Gulim" pitchFamily="34" charset="-127"/>
              </a:rPr>
              <a:t>Mt. 3:11; John 1:33  (John the Baptist)</a:t>
            </a:r>
          </a:p>
          <a:p>
            <a:pPr marL="0"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1310267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1" end="11"/>
                                            </p:txEl>
                                          </p:spTgt>
                                        </p:tgtEl>
                                        <p:attrNameLst>
                                          <p:attrName>style.visibility</p:attrName>
                                        </p:attrNameLst>
                                      </p:cBhvr>
                                      <p:to>
                                        <p:strVal val="visible"/>
                                      </p:to>
                                    </p:set>
                                    <p:animEffect transition="in" filter="fade">
                                      <p:cBhvr>
                                        <p:cTn id="57"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819400" y="36513"/>
            <a:ext cx="7200900" cy="692150"/>
          </a:xfrm>
        </p:spPr>
        <p:txBody>
          <a:bodyPr/>
          <a:lstStyle/>
          <a:p>
            <a:pPr algn="ctr" eaLnBrk="1" hangingPunct="1"/>
            <a:r>
              <a:rPr lang="en-US" sz="3600"/>
              <a:t>Matt 3:11-12</a:t>
            </a:r>
          </a:p>
        </p:txBody>
      </p:sp>
      <p:sp>
        <p:nvSpPr>
          <p:cNvPr id="7171" name="Rectangle 3"/>
          <p:cNvSpPr>
            <a:spLocks noGrp="1" noChangeArrowheads="1"/>
          </p:cNvSpPr>
          <p:nvPr>
            <p:ph idx="1"/>
          </p:nvPr>
        </p:nvSpPr>
        <p:spPr>
          <a:xfrm>
            <a:off x="2244726" y="779463"/>
            <a:ext cx="8315325" cy="4521200"/>
          </a:xfrm>
        </p:spPr>
        <p:txBody>
          <a:bodyPr/>
          <a:lstStyle/>
          <a:p>
            <a:pPr marL="0" indent="0" eaLnBrk="1" hangingPunct="1">
              <a:buNone/>
              <a:defRPr/>
            </a:pPr>
            <a:r>
              <a:rPr lang="en-US" sz="2400" dirty="0">
                <a:ea typeface="Gulim" pitchFamily="34" charset="-127"/>
              </a:rPr>
              <a:t>Matt 3:11-12</a:t>
            </a:r>
          </a:p>
          <a:p>
            <a:pPr marL="0" indent="0" eaLnBrk="1" hangingPunct="1">
              <a:buNone/>
              <a:defRPr/>
            </a:pPr>
            <a:r>
              <a:rPr lang="en-US" sz="2400" dirty="0">
                <a:ea typeface="Gulim" pitchFamily="34" charset="-127"/>
              </a:rPr>
              <a:t>11 I indeed baptize you in water unto repentance: but he that cometh after me is mightier than I, whose shoes I am not worthy to bear: he shall baptize </a:t>
            </a:r>
            <a:r>
              <a:rPr lang="en-US" sz="2400" dirty="0">
                <a:solidFill>
                  <a:srgbClr val="FFFF00"/>
                </a:solidFill>
                <a:ea typeface="Gulim" pitchFamily="34" charset="-127"/>
              </a:rPr>
              <a:t>you</a:t>
            </a:r>
            <a:r>
              <a:rPr lang="en-US" sz="2400" dirty="0">
                <a:ea typeface="Gulim" pitchFamily="34" charset="-127"/>
              </a:rPr>
              <a:t> in the Holy Spirit and (in) fire:</a:t>
            </a:r>
          </a:p>
          <a:p>
            <a:pPr marL="0" indent="0" eaLnBrk="1" hangingPunct="1">
              <a:buNone/>
              <a:defRPr/>
            </a:pPr>
            <a:r>
              <a:rPr lang="en-US" sz="2400" dirty="0">
                <a:ea typeface="Gulim" pitchFamily="34" charset="-127"/>
              </a:rPr>
              <a:t>12 whose fan is in his hand, and he will thoroughly cleanse his threshing-floor; and he will gather his wheat into the garner, but the chaff he will burn up with unquenchable fire.</a:t>
            </a:r>
          </a:p>
          <a:p>
            <a:pPr marL="0" indent="0" eaLnBrk="1" hangingPunct="1">
              <a:buNone/>
              <a:defRPr/>
            </a:pPr>
            <a:endParaRPr lang="en-US" sz="2400" dirty="0">
              <a:ea typeface="Gulim" pitchFamily="34" charset="-127"/>
            </a:endParaRPr>
          </a:p>
          <a:p>
            <a:pPr marL="0" indent="0" algn="ctr" eaLnBrk="1" hangingPunct="1">
              <a:buNone/>
              <a:defRPr/>
            </a:pPr>
            <a:r>
              <a:rPr lang="en-US" sz="2400" dirty="0">
                <a:ea typeface="Gulim" pitchFamily="34" charset="-127"/>
              </a:rPr>
              <a:t>This is both a </a:t>
            </a:r>
            <a:r>
              <a:rPr lang="en-US" sz="2400" dirty="0">
                <a:solidFill>
                  <a:srgbClr val="FFC000"/>
                </a:solidFill>
                <a:ea typeface="Gulim" pitchFamily="34" charset="-127"/>
              </a:rPr>
              <a:t>promise</a:t>
            </a:r>
            <a:r>
              <a:rPr lang="en-US" sz="2400" dirty="0">
                <a:ea typeface="Gulim" pitchFamily="34" charset="-127"/>
              </a:rPr>
              <a:t> and a threat.</a:t>
            </a:r>
          </a:p>
          <a:p>
            <a:pPr marL="0" indent="0" eaLnBrk="1" hangingPunct="1">
              <a:buNone/>
              <a:defRPr/>
            </a:pPr>
            <a:r>
              <a:rPr lang="en-US" sz="2400" dirty="0">
                <a:ea typeface="Gulim" pitchFamily="34" charset="-127"/>
              </a:rPr>
              <a:t>If “</a:t>
            </a:r>
            <a:r>
              <a:rPr lang="en-US" sz="2400" dirty="0">
                <a:solidFill>
                  <a:srgbClr val="FFFF00"/>
                </a:solidFill>
                <a:ea typeface="Gulim" pitchFamily="34" charset="-127"/>
              </a:rPr>
              <a:t>you</a:t>
            </a:r>
            <a:r>
              <a:rPr lang="en-US" sz="2400" dirty="0">
                <a:ea typeface="Gulim" pitchFamily="34" charset="-127"/>
              </a:rPr>
              <a:t>” includes all Christians, then we will all be baptized in fire as well as the Holy Spirit.</a:t>
            </a:r>
          </a:p>
          <a:p>
            <a:pPr marL="0" indent="0" eaLnBrk="1" hangingPunct="1">
              <a:buNone/>
              <a:defRPr/>
            </a:pPr>
            <a:endParaRPr lang="en-US" sz="2400" dirty="0">
              <a:ea typeface="Gulim" pitchFamily="34" charset="-127"/>
            </a:endParaRPr>
          </a:p>
          <a:p>
            <a:pPr marL="0" indent="0" eaLnBrk="1" hangingPunct="1">
              <a:buNone/>
              <a:defRPr/>
            </a:pPr>
            <a:endParaRPr lang="en-US" sz="2400" dirty="0">
              <a:ea typeface="Gulim" pitchFamily="34" charset="-127"/>
            </a:endParaRPr>
          </a:p>
          <a:p>
            <a:pPr lvl="1" eaLnBrk="1" hangingPunct="1">
              <a:buFont typeface="Wingdings" pitchFamily="2" charset="2"/>
              <a:buNone/>
              <a:defRPr/>
            </a:pPr>
            <a:r>
              <a:rPr lang="en-US" sz="2400" dirty="0">
                <a:ea typeface="Gulim" pitchFamily="34" charset="-127"/>
              </a:rPr>
              <a:t> </a:t>
            </a:r>
            <a:endParaRPr lang="en-US" sz="2800" dirty="0">
              <a:ea typeface="Gulim" pitchFamily="34" charset="-127"/>
            </a:endParaRPr>
          </a:p>
          <a:p>
            <a:pPr marL="0" indent="0" eaLnBrk="1" hangingPunct="1">
              <a:buNone/>
              <a:defRPr/>
            </a:pPr>
            <a:endParaRPr lang="ko-KR" altLang="en-US" sz="2800" dirty="0">
              <a:ea typeface="Gulim" pitchFamily="34" charset="-127"/>
            </a:endParaRPr>
          </a:p>
        </p:txBody>
      </p:sp>
    </p:spTree>
    <p:extLst>
      <p:ext uri="{BB962C8B-B14F-4D97-AF65-F5344CB8AC3E}">
        <p14:creationId xmlns:p14="http://schemas.microsoft.com/office/powerpoint/2010/main" val="20641811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362200" y="0"/>
            <a:ext cx="7658100" cy="692150"/>
          </a:xfrm>
        </p:spPr>
        <p:txBody>
          <a:bodyPr/>
          <a:lstStyle/>
          <a:p>
            <a:pPr algn="ctr" eaLnBrk="1" hangingPunct="1"/>
            <a:r>
              <a:rPr lang="en-US" sz="3600" dirty="0"/>
              <a:t>Jesus in John 16:7-8; 12-13</a:t>
            </a:r>
          </a:p>
        </p:txBody>
      </p:sp>
      <p:sp>
        <p:nvSpPr>
          <p:cNvPr id="7171" name="Rectangle 3"/>
          <p:cNvSpPr>
            <a:spLocks noGrp="1" noChangeArrowheads="1"/>
          </p:cNvSpPr>
          <p:nvPr>
            <p:ph idx="1"/>
          </p:nvPr>
        </p:nvSpPr>
        <p:spPr>
          <a:xfrm>
            <a:off x="2244726" y="779463"/>
            <a:ext cx="8315325" cy="4521200"/>
          </a:xfrm>
        </p:spPr>
        <p:txBody>
          <a:bodyPr/>
          <a:lstStyle/>
          <a:p>
            <a:pPr marL="0" indent="0" eaLnBrk="1" hangingPunct="1">
              <a:buNone/>
              <a:defRPr/>
            </a:pPr>
            <a:r>
              <a:rPr lang="en-US" sz="2200" dirty="0"/>
              <a:t>John 16:7-8; 12-13  Jesus speaking to Apostles:</a:t>
            </a:r>
          </a:p>
          <a:p>
            <a:pPr marL="0" indent="0" eaLnBrk="1" hangingPunct="1">
              <a:buNone/>
              <a:defRPr/>
            </a:pPr>
            <a:endParaRPr lang="en-US" sz="2200" dirty="0"/>
          </a:p>
          <a:p>
            <a:pPr marL="0" indent="0">
              <a:buNone/>
              <a:defRPr/>
            </a:pPr>
            <a:r>
              <a:rPr lang="en-US" sz="2200" baseline="30000" dirty="0"/>
              <a:t>7</a:t>
            </a:r>
            <a:r>
              <a:rPr lang="en-US" sz="2200" dirty="0"/>
              <a:t> Nevertheless I tell you the truth: It is expedient for you that I go away; for if I go not away, the </a:t>
            </a:r>
            <a:r>
              <a:rPr lang="en-US" sz="2200" dirty="0">
                <a:solidFill>
                  <a:srgbClr val="FFC000"/>
                </a:solidFill>
              </a:rPr>
              <a:t>Comforter</a:t>
            </a:r>
            <a:r>
              <a:rPr lang="en-US" sz="2200" dirty="0"/>
              <a:t> will not come unto you; but if I go, I will send him unto you.</a:t>
            </a:r>
          </a:p>
          <a:p>
            <a:pPr marL="0" indent="0">
              <a:buNone/>
              <a:defRPr/>
            </a:pPr>
            <a:r>
              <a:rPr lang="en-US" sz="2200" baseline="30000" dirty="0"/>
              <a:t>8</a:t>
            </a:r>
            <a:r>
              <a:rPr lang="en-US" sz="2200" dirty="0"/>
              <a:t> And he, when he is come, will convict the world in respect of sin, and of righteousness, and of judgment: …</a:t>
            </a:r>
          </a:p>
          <a:p>
            <a:pPr marL="0" indent="0">
              <a:buNone/>
              <a:defRPr/>
            </a:pPr>
            <a:r>
              <a:rPr lang="en-US" sz="2200" baseline="30000" dirty="0"/>
              <a:t>12</a:t>
            </a:r>
            <a:r>
              <a:rPr lang="en-US" sz="2200" dirty="0"/>
              <a:t> I have yet many things to say unto you, but ye cannot bear them now.</a:t>
            </a:r>
          </a:p>
          <a:p>
            <a:pPr marL="0" indent="0">
              <a:buNone/>
              <a:defRPr/>
            </a:pPr>
            <a:r>
              <a:rPr lang="en-US" sz="2200" baseline="30000" dirty="0"/>
              <a:t>13</a:t>
            </a:r>
            <a:r>
              <a:rPr lang="en-US" sz="2200" dirty="0"/>
              <a:t> Howbeit when he, </a:t>
            </a:r>
            <a:r>
              <a:rPr lang="en-US" sz="2200" dirty="0">
                <a:solidFill>
                  <a:srgbClr val="FFC000"/>
                </a:solidFill>
              </a:rPr>
              <a:t>the Spirit of truth</a:t>
            </a:r>
            <a:r>
              <a:rPr lang="en-US" sz="2200" dirty="0"/>
              <a:t>, is come, he shall guide you into all the truth: for he shall not speak from himself; but what things </a:t>
            </a:r>
            <a:r>
              <a:rPr lang="en-US" sz="2200" dirty="0" err="1"/>
              <a:t>soever</a:t>
            </a:r>
            <a:r>
              <a:rPr lang="en-US" sz="2200" dirty="0"/>
              <a:t> he shall hear, (these) shall he speak: and he shall declare unto you the things that are to come.</a:t>
            </a:r>
          </a:p>
          <a:p>
            <a:pPr marL="0" indent="0">
              <a:buNone/>
              <a:defRPr/>
            </a:pPr>
            <a:endParaRPr lang="en-US" sz="2400" dirty="0">
              <a:ea typeface="Gulim" pitchFamily="34" charset="-127"/>
            </a:endParaRPr>
          </a:p>
          <a:p>
            <a:pPr marL="0" indent="0" eaLnBrk="1" hangingPunct="1">
              <a:buNone/>
              <a:defRPr/>
            </a:pPr>
            <a:endParaRPr lang="en-US" sz="2400" dirty="0">
              <a:ea typeface="Gulim" pitchFamily="34" charset="-127"/>
            </a:endParaRPr>
          </a:p>
          <a:p>
            <a:pPr marL="0" indent="0" eaLnBrk="1" hangingPunct="1">
              <a:buNone/>
              <a:defRPr/>
            </a:pPr>
            <a:endParaRPr lang="en-US" sz="2400" dirty="0">
              <a:ea typeface="Gulim" pitchFamily="34" charset="-127"/>
            </a:endParaRPr>
          </a:p>
          <a:p>
            <a:pPr marL="0" indent="0" eaLnBrk="1" hangingPunct="1">
              <a:buNone/>
              <a:defRPr/>
            </a:pPr>
            <a:endParaRPr lang="en-US" sz="2400" dirty="0">
              <a:ea typeface="Gulim" pitchFamily="34" charset="-127"/>
            </a:endParaRPr>
          </a:p>
          <a:p>
            <a:pPr lvl="1" eaLnBrk="1" hangingPunct="1">
              <a:buFont typeface="Wingdings" pitchFamily="2" charset="2"/>
              <a:buNone/>
              <a:defRPr/>
            </a:pPr>
            <a:r>
              <a:rPr lang="en-US" sz="2400" dirty="0">
                <a:ea typeface="Gulim" pitchFamily="34" charset="-127"/>
              </a:rPr>
              <a:t> </a:t>
            </a:r>
            <a:endParaRPr lang="en-US" sz="2800" dirty="0">
              <a:ea typeface="Gulim" pitchFamily="34" charset="-127"/>
            </a:endParaRPr>
          </a:p>
          <a:p>
            <a:pPr marL="0" indent="0" eaLnBrk="1" hangingPunct="1">
              <a:buNone/>
              <a:defRPr/>
            </a:pPr>
            <a:endParaRPr lang="ko-KR" altLang="en-US" sz="2800" dirty="0">
              <a:ea typeface="Gulim" pitchFamily="34" charset="-127"/>
            </a:endParaRPr>
          </a:p>
        </p:txBody>
      </p:sp>
    </p:spTree>
    <p:extLst>
      <p:ext uri="{BB962C8B-B14F-4D97-AF65-F5344CB8AC3E}">
        <p14:creationId xmlns:p14="http://schemas.microsoft.com/office/powerpoint/2010/main" val="2736724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6F224-1198-46B5-9507-C9868F3EEF1E}"/>
              </a:ext>
            </a:extLst>
          </p:cNvPr>
          <p:cNvPicPr>
            <a:picLocks noChangeAspect="1"/>
          </p:cNvPicPr>
          <p:nvPr/>
        </p:nvPicPr>
        <p:blipFill>
          <a:blip r:embed="rId2"/>
          <a:stretch>
            <a:fillRect/>
          </a:stretch>
        </p:blipFill>
        <p:spPr>
          <a:xfrm>
            <a:off x="562707" y="572756"/>
            <a:ext cx="11002945" cy="5848141"/>
          </a:xfrm>
          <a:prstGeom prst="rect">
            <a:avLst/>
          </a:prstGeom>
        </p:spPr>
      </p:pic>
    </p:spTree>
    <p:extLst>
      <p:ext uri="{BB962C8B-B14F-4D97-AF65-F5344CB8AC3E}">
        <p14:creationId xmlns:p14="http://schemas.microsoft.com/office/powerpoint/2010/main" val="42769533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819400" y="36513"/>
            <a:ext cx="7200900" cy="692150"/>
          </a:xfrm>
        </p:spPr>
        <p:txBody>
          <a:bodyPr/>
          <a:lstStyle/>
          <a:p>
            <a:pPr algn="ctr" eaLnBrk="1" hangingPunct="1"/>
            <a:r>
              <a:rPr lang="en-US" sz="3600" dirty="0"/>
              <a:t>John the Baptist</a:t>
            </a:r>
          </a:p>
        </p:txBody>
      </p:sp>
      <p:sp>
        <p:nvSpPr>
          <p:cNvPr id="7171" name="Rectangle 3"/>
          <p:cNvSpPr>
            <a:spLocks noGrp="1" noChangeArrowheads="1"/>
          </p:cNvSpPr>
          <p:nvPr>
            <p:ph idx="1"/>
          </p:nvPr>
        </p:nvSpPr>
        <p:spPr>
          <a:xfrm>
            <a:off x="1991545" y="888020"/>
            <a:ext cx="8315325" cy="4521200"/>
          </a:xfrm>
        </p:spPr>
        <p:txBody>
          <a:bodyPr/>
          <a:lstStyle/>
          <a:p>
            <a:pPr marL="0" indent="0" eaLnBrk="1" hangingPunct="1">
              <a:buNone/>
              <a:defRPr/>
            </a:pPr>
            <a:r>
              <a:rPr lang="en-US" sz="2400" dirty="0">
                <a:ea typeface="Gulim" pitchFamily="34" charset="-127"/>
              </a:rPr>
              <a:t>John 1:33</a:t>
            </a:r>
          </a:p>
          <a:p>
            <a:pPr marL="0" indent="0" eaLnBrk="1" hangingPunct="1">
              <a:buNone/>
              <a:defRPr/>
            </a:pPr>
            <a:r>
              <a:rPr lang="en-US" sz="2400" dirty="0">
                <a:ea typeface="Gulim" pitchFamily="34" charset="-127"/>
              </a:rPr>
              <a:t>33 And I knew him not: but he that sent me    to baptize in water, he said unto me, Upon whomsoever thou shalt see the Spirit descending, and abiding upon him, the same   is he that </a:t>
            </a:r>
            <a:r>
              <a:rPr lang="en-US" sz="2400" dirty="0" err="1">
                <a:ea typeface="Gulim" pitchFamily="34" charset="-127"/>
              </a:rPr>
              <a:t>baptizeth</a:t>
            </a:r>
            <a:r>
              <a:rPr lang="en-US" sz="2400" dirty="0">
                <a:ea typeface="Gulim" pitchFamily="34" charset="-127"/>
              </a:rPr>
              <a:t> in the Holy Spirit.</a:t>
            </a:r>
          </a:p>
          <a:p>
            <a:pPr marL="0" indent="0" eaLnBrk="1" hangingPunct="1">
              <a:buNone/>
              <a:defRPr/>
            </a:pPr>
            <a:endParaRPr lang="en-US" sz="2400" dirty="0">
              <a:ea typeface="Gulim" pitchFamily="34" charset="-127"/>
            </a:endParaRPr>
          </a:p>
          <a:p>
            <a:pPr marL="0" indent="0" eaLnBrk="1" hangingPunct="1">
              <a:buNone/>
              <a:defRPr/>
            </a:pPr>
            <a:r>
              <a:rPr lang="en-US" sz="2400" dirty="0">
                <a:ea typeface="Gulim" pitchFamily="34" charset="-127"/>
              </a:rPr>
              <a:t>Can men baptize in the Holy Spirit?</a:t>
            </a:r>
          </a:p>
          <a:p>
            <a:pPr marL="0" indent="0" eaLnBrk="1" hangingPunct="1">
              <a:buNone/>
              <a:defRPr/>
            </a:pPr>
            <a:endParaRPr lang="en-US" sz="2200" dirty="0">
              <a:ea typeface="Gulim" pitchFamily="34" charset="-127"/>
            </a:endParaRPr>
          </a:p>
          <a:p>
            <a:pPr marL="0" indent="0" eaLnBrk="1" hangingPunct="1">
              <a:buNone/>
              <a:defRPr/>
            </a:pPr>
            <a:r>
              <a:rPr lang="en-US" sz="2200" dirty="0">
                <a:ea typeface="Gulim" pitchFamily="34" charset="-127"/>
              </a:rPr>
              <a:t>Was baptism in the Holy Spirit ever commanded?</a:t>
            </a:r>
          </a:p>
          <a:p>
            <a:pPr marL="0" indent="0" eaLnBrk="1" hangingPunct="1">
              <a:buNone/>
              <a:defRPr/>
            </a:pPr>
            <a:endParaRPr lang="en-US" sz="2200" dirty="0">
              <a:ea typeface="Gulim" pitchFamily="34" charset="-127"/>
            </a:endParaRPr>
          </a:p>
          <a:p>
            <a:pPr marL="0" indent="0" eaLnBrk="1" hangingPunct="1">
              <a:buNone/>
              <a:defRPr/>
            </a:pPr>
            <a:r>
              <a:rPr lang="en-US" sz="2200" dirty="0">
                <a:ea typeface="Gulim" pitchFamily="34" charset="-127"/>
              </a:rPr>
              <a:t>What was commanded in Acts 1:4 in regard to it? </a:t>
            </a:r>
          </a:p>
          <a:p>
            <a:pPr marL="0" indent="0" eaLnBrk="1" hangingPunct="1">
              <a:buNone/>
              <a:defRPr/>
            </a:pPr>
            <a:endParaRPr lang="en-US" sz="2400" dirty="0">
              <a:ea typeface="Gulim" pitchFamily="34" charset="-127"/>
            </a:endParaRPr>
          </a:p>
          <a:p>
            <a:pPr marL="0" indent="0" eaLnBrk="1" hangingPunct="1">
              <a:buNone/>
              <a:defRPr/>
            </a:pPr>
            <a:endParaRPr lang="en-US" sz="2400" dirty="0">
              <a:ea typeface="Gulim" pitchFamily="34" charset="-127"/>
            </a:endParaRPr>
          </a:p>
          <a:p>
            <a:pPr lvl="1" eaLnBrk="1" hangingPunct="1">
              <a:buFont typeface="Wingdings" pitchFamily="2" charset="2"/>
              <a:buNone/>
              <a:defRPr/>
            </a:pPr>
            <a:r>
              <a:rPr lang="en-US" sz="2400" dirty="0">
                <a:ea typeface="Gulim" pitchFamily="34" charset="-127"/>
              </a:rPr>
              <a:t> </a:t>
            </a:r>
            <a:endParaRPr lang="en-US" sz="2800" dirty="0">
              <a:ea typeface="Gulim" pitchFamily="34" charset="-127"/>
            </a:endParaRPr>
          </a:p>
          <a:p>
            <a:pPr marL="0" indent="0" eaLnBrk="1" hangingPunct="1">
              <a:buNone/>
              <a:defRPr/>
            </a:pPr>
            <a:endParaRPr lang="ko-KR" altLang="en-US" sz="2800" dirty="0">
              <a:ea typeface="Gulim" pitchFamily="34" charset="-127"/>
            </a:endParaRPr>
          </a:p>
        </p:txBody>
      </p:sp>
    </p:spTree>
    <p:extLst>
      <p:ext uri="{BB962C8B-B14F-4D97-AF65-F5344CB8AC3E}">
        <p14:creationId xmlns:p14="http://schemas.microsoft.com/office/powerpoint/2010/main" val="23865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16164" y="36513"/>
            <a:ext cx="8207375" cy="692150"/>
          </a:xfrm>
        </p:spPr>
        <p:txBody>
          <a:bodyPr/>
          <a:lstStyle/>
          <a:p>
            <a:pPr algn="ctr" eaLnBrk="1" hangingPunct="1"/>
            <a:r>
              <a:rPr lang="en-US"/>
              <a:t>Acts 1:6-8  Unanswered Question</a:t>
            </a:r>
            <a:endParaRPr lang="en-US" sz="3600"/>
          </a:p>
        </p:txBody>
      </p:sp>
      <p:sp>
        <p:nvSpPr>
          <p:cNvPr id="7171" name="Rectangle 3"/>
          <p:cNvSpPr>
            <a:spLocks noGrp="1" noChangeArrowheads="1"/>
          </p:cNvSpPr>
          <p:nvPr>
            <p:ph idx="1"/>
          </p:nvPr>
        </p:nvSpPr>
        <p:spPr>
          <a:xfrm>
            <a:off x="1819276" y="779463"/>
            <a:ext cx="8620125" cy="4521200"/>
          </a:xfrm>
        </p:spPr>
        <p:txBody>
          <a:bodyPr/>
          <a:lstStyle/>
          <a:p>
            <a:pPr eaLnBrk="1" hangingPunct="1">
              <a:buFont typeface="Arial" pitchFamily="34" charset="0"/>
              <a:buChar char="•"/>
              <a:defRPr/>
            </a:pPr>
            <a:r>
              <a:rPr lang="en-US" sz="2800" dirty="0">
                <a:ea typeface="Gulim" pitchFamily="34" charset="-127"/>
              </a:rPr>
              <a:t>How does this question validate Jesus?</a:t>
            </a:r>
          </a:p>
          <a:p>
            <a:pPr eaLnBrk="1" hangingPunct="1">
              <a:buFont typeface="Arial" pitchFamily="34" charset="0"/>
              <a:buChar char="•"/>
              <a:defRPr/>
            </a:pPr>
            <a:r>
              <a:rPr lang="en-US" sz="2800" dirty="0">
                <a:ea typeface="Gulim" pitchFamily="34" charset="-127"/>
              </a:rPr>
              <a:t>Are some things better not known? (7)</a:t>
            </a:r>
          </a:p>
          <a:p>
            <a:pPr lvl="1" eaLnBrk="1" hangingPunct="1">
              <a:buFont typeface="Arial" pitchFamily="34" charset="0"/>
              <a:buChar char="•"/>
              <a:defRPr/>
            </a:pPr>
            <a:r>
              <a:rPr lang="en-US" sz="2600" dirty="0">
                <a:ea typeface="Gulim" pitchFamily="34" charset="-127"/>
              </a:rPr>
              <a:t>One reason for the silence of the scriptures</a:t>
            </a:r>
          </a:p>
          <a:p>
            <a:pPr eaLnBrk="1" hangingPunct="1">
              <a:buFont typeface="Arial" pitchFamily="34" charset="0"/>
              <a:buChar char="•"/>
              <a:defRPr/>
            </a:pPr>
            <a:r>
              <a:rPr lang="en-US" sz="2800" dirty="0">
                <a:ea typeface="Gulim" pitchFamily="34" charset="-127"/>
              </a:rPr>
              <a:t>What would they think if Jesus said:</a:t>
            </a:r>
          </a:p>
          <a:p>
            <a:pPr lvl="1" eaLnBrk="1" hangingPunct="1">
              <a:buFont typeface="Arial" pitchFamily="34" charset="0"/>
              <a:buChar char="•"/>
              <a:defRPr/>
            </a:pPr>
            <a:r>
              <a:rPr lang="en-US" sz="2600" dirty="0">
                <a:ea typeface="Gulim" pitchFamily="34" charset="-127"/>
              </a:rPr>
              <a:t>Yes</a:t>
            </a:r>
          </a:p>
          <a:p>
            <a:pPr lvl="1" eaLnBrk="1" hangingPunct="1">
              <a:buFont typeface="Arial" pitchFamily="34" charset="0"/>
              <a:buChar char="•"/>
              <a:defRPr/>
            </a:pPr>
            <a:r>
              <a:rPr lang="en-US" sz="2600" dirty="0">
                <a:ea typeface="Gulim" pitchFamily="34" charset="-127"/>
              </a:rPr>
              <a:t>No</a:t>
            </a:r>
            <a:endParaRPr lang="en-US" sz="2800" dirty="0">
              <a:ea typeface="Gulim" pitchFamily="34" charset="-127"/>
            </a:endParaRPr>
          </a:p>
          <a:p>
            <a:pPr eaLnBrk="1" hangingPunct="1">
              <a:buFont typeface="Arial" pitchFamily="34" charset="0"/>
              <a:buChar char="•"/>
              <a:defRPr/>
            </a:pPr>
            <a:r>
              <a:rPr lang="en-US" sz="2800" dirty="0">
                <a:ea typeface="Gulim" pitchFamily="34" charset="-127"/>
              </a:rPr>
              <a:t>How Did Jesus Answer? (8)</a:t>
            </a:r>
          </a:p>
          <a:p>
            <a:pPr lvl="1" eaLnBrk="1" hangingPunct="1">
              <a:buFont typeface="Arial" pitchFamily="34" charset="0"/>
              <a:buChar char="•"/>
              <a:defRPr/>
            </a:pPr>
            <a:r>
              <a:rPr lang="en-US" sz="2400" dirty="0">
                <a:ea typeface="Gulim" pitchFamily="34" charset="-127"/>
              </a:rPr>
              <a:t>Not for you to know … </a:t>
            </a:r>
            <a:r>
              <a:rPr lang="en-US" sz="2400" b="1" dirty="0">
                <a:ea typeface="Gulim" pitchFamily="34" charset="-127"/>
              </a:rPr>
              <a:t>BUT</a:t>
            </a:r>
          </a:p>
          <a:p>
            <a:pPr lvl="1" eaLnBrk="1" hangingPunct="1">
              <a:buFont typeface="Arial" pitchFamily="34" charset="0"/>
              <a:buChar char="•"/>
              <a:defRPr/>
            </a:pPr>
            <a:r>
              <a:rPr lang="en-US" sz="2400" dirty="0">
                <a:ea typeface="Gulim" pitchFamily="34" charset="-127"/>
              </a:rPr>
              <a:t>Ye shall receive </a:t>
            </a:r>
            <a:r>
              <a:rPr lang="en-US" sz="2400" b="1" dirty="0">
                <a:solidFill>
                  <a:srgbClr val="FFC000"/>
                </a:solidFill>
                <a:ea typeface="Gulim" pitchFamily="34" charset="-127"/>
              </a:rPr>
              <a:t>power</a:t>
            </a:r>
            <a:r>
              <a:rPr lang="en-US" sz="2400" dirty="0">
                <a:ea typeface="Gulim" pitchFamily="34" charset="-127"/>
              </a:rPr>
              <a:t> …</a:t>
            </a:r>
          </a:p>
          <a:p>
            <a:pPr lvl="1" eaLnBrk="1" hangingPunct="1">
              <a:buFont typeface="Arial" pitchFamily="34" charset="0"/>
              <a:buChar char="•"/>
              <a:defRPr/>
            </a:pPr>
            <a:r>
              <a:rPr lang="en-US" sz="2400" dirty="0">
                <a:ea typeface="Gulim" pitchFamily="34" charset="-127"/>
              </a:rPr>
              <a:t>Ye shall be </a:t>
            </a:r>
            <a:r>
              <a:rPr lang="en-US" sz="2400" b="1" dirty="0">
                <a:solidFill>
                  <a:srgbClr val="FFC000"/>
                </a:solidFill>
                <a:ea typeface="Gulim" pitchFamily="34" charset="-127"/>
              </a:rPr>
              <a:t>witnesses</a:t>
            </a:r>
            <a:r>
              <a:rPr lang="en-US" sz="2400" dirty="0">
                <a:ea typeface="Gulim" pitchFamily="34" charset="-127"/>
              </a:rPr>
              <a:t> … to all men everywhere</a:t>
            </a:r>
          </a:p>
          <a:p>
            <a:pPr eaLnBrk="1" hangingPunct="1">
              <a:buFont typeface="Arial" pitchFamily="34" charset="0"/>
              <a:buChar char="•"/>
              <a:defRPr/>
            </a:pPr>
            <a:r>
              <a:rPr lang="en-US" sz="2600" dirty="0">
                <a:ea typeface="Gulim" pitchFamily="34" charset="-127"/>
              </a:rPr>
              <a:t>Who were to be the </a:t>
            </a:r>
            <a:r>
              <a:rPr lang="en-US" sz="2600" dirty="0">
                <a:solidFill>
                  <a:srgbClr val="FFC000"/>
                </a:solidFill>
                <a:ea typeface="Gulim" pitchFamily="34" charset="-127"/>
              </a:rPr>
              <a:t>Witnesses</a:t>
            </a:r>
            <a:r>
              <a:rPr lang="en-US" sz="2600" dirty="0">
                <a:ea typeface="Gulim" pitchFamily="34" charset="-127"/>
              </a:rPr>
              <a:t>?</a:t>
            </a:r>
          </a:p>
          <a:p>
            <a:pPr eaLnBrk="1" hangingPunct="1">
              <a:buFont typeface="Arial" pitchFamily="34" charset="0"/>
              <a:buChar char="•"/>
              <a:defRPr/>
            </a:pPr>
            <a:r>
              <a:rPr lang="en-US" sz="2600" dirty="0">
                <a:ea typeface="Gulim" pitchFamily="34" charset="-127"/>
              </a:rPr>
              <a:t>What was/is the </a:t>
            </a:r>
            <a:r>
              <a:rPr lang="en-US" sz="2600" dirty="0">
                <a:solidFill>
                  <a:srgbClr val="FFC000"/>
                </a:solidFill>
                <a:ea typeface="Gulim" pitchFamily="34" charset="-127"/>
              </a:rPr>
              <a:t>Power</a:t>
            </a:r>
            <a:r>
              <a:rPr lang="en-US" sz="2600" dirty="0">
                <a:ea typeface="Gulim" pitchFamily="34" charset="-127"/>
              </a:rPr>
              <a:t>?  (Rom. 1:16)</a:t>
            </a:r>
          </a:p>
          <a:p>
            <a:pPr lvl="1" eaLnBrk="1" hangingPunct="1">
              <a:buFont typeface="Wingdings" pitchFamily="2" charset="2"/>
              <a:buNone/>
              <a:defRPr/>
            </a:pPr>
            <a:r>
              <a:rPr lang="en-US" sz="2400" dirty="0">
                <a:ea typeface="Gulim" pitchFamily="34" charset="-127"/>
              </a:rPr>
              <a:t> </a:t>
            </a:r>
            <a:endParaRPr lang="en-US" sz="2800" dirty="0">
              <a:ea typeface="Gulim" pitchFamily="34" charset="-127"/>
            </a:endParaRPr>
          </a:p>
          <a:p>
            <a:pPr marL="0" indent="0" eaLnBrk="1" hangingPunct="1">
              <a:buNone/>
              <a:defRPr/>
            </a:pPr>
            <a:endParaRPr lang="ko-KR" altLang="en-US" sz="2800" dirty="0">
              <a:ea typeface="Gulim" pitchFamily="34" charset="-127"/>
            </a:endParaRPr>
          </a:p>
        </p:txBody>
      </p:sp>
    </p:spTree>
    <p:extLst>
      <p:ext uri="{BB962C8B-B14F-4D97-AF65-F5344CB8AC3E}">
        <p14:creationId xmlns:p14="http://schemas.microsoft.com/office/powerpoint/2010/main" val="312066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1">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1">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1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rot="1800000">
            <a:off x="2297114" y="2438400"/>
            <a:ext cx="5400675" cy="1085850"/>
          </a:xfrm>
          <a:prstGeom prst="rightArrow">
            <a:avLst>
              <a:gd name="adj1" fmla="val 39694"/>
              <a:gd name="adj2" fmla="val 105898"/>
            </a:avLst>
          </a:prstGeom>
          <a:gradFill rotWithShape="1">
            <a:gsLst>
              <a:gs pos="0">
                <a:schemeClr val="bg1">
                  <a:gamma/>
                  <a:tint val="0"/>
                  <a:invGamma/>
                  <a:alpha val="14999"/>
                </a:schemeClr>
              </a:gs>
              <a:gs pos="50000">
                <a:schemeClr val="bg1"/>
              </a:gs>
              <a:gs pos="100000">
                <a:schemeClr val="bg1">
                  <a:gamma/>
                  <a:tint val="0"/>
                  <a:invGamma/>
                  <a:alpha val="14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defRPr/>
            </a:pPr>
            <a:endParaRPr lang="en-US">
              <a:solidFill>
                <a:srgbClr val="000000"/>
              </a:solidFill>
              <a:latin typeface="Verdana"/>
            </a:endParaRPr>
          </a:p>
        </p:txBody>
      </p:sp>
      <p:grpSp>
        <p:nvGrpSpPr>
          <p:cNvPr id="23555" name="Group 3"/>
          <p:cNvGrpSpPr>
            <a:grpSpLocks/>
          </p:cNvGrpSpPr>
          <p:nvPr/>
        </p:nvGrpSpPr>
        <p:grpSpPr bwMode="auto">
          <a:xfrm>
            <a:off x="2279651" y="1160464"/>
            <a:ext cx="1008063" cy="930275"/>
            <a:chOff x="0" y="0"/>
            <a:chExt cx="1680" cy="1296"/>
          </a:xfrm>
        </p:grpSpPr>
        <p:pic>
          <p:nvPicPr>
            <p:cNvPr id="23563" name="Picture 4" descr="box_reflex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8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0" y="0"/>
              <a:ext cx="1680"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1400" b="1" dirty="0">
                  <a:solidFill>
                    <a:srgbClr val="000000"/>
                  </a:solidFill>
                  <a:effectLst>
                    <a:outerShdw blurRad="38100" dist="38100" dir="2700000" algn="tl">
                      <a:srgbClr val="FFFFFF"/>
                    </a:outerShdw>
                  </a:effectLst>
                  <a:latin typeface="Verdana"/>
                  <a:ea typeface="Gulim" pitchFamily="34" charset="-127"/>
                </a:rPr>
                <a:t>Promise</a:t>
              </a:r>
            </a:p>
            <a:p>
              <a:pPr algn="ctr" eaLnBrk="0" fontAlgn="base" hangingPunct="0">
                <a:spcBef>
                  <a:spcPct val="0"/>
                </a:spcBef>
                <a:spcAft>
                  <a:spcPct val="0"/>
                </a:spcAft>
                <a:defRPr/>
              </a:pPr>
              <a:r>
                <a:rPr lang="en-US" sz="1400" b="1" dirty="0">
                  <a:solidFill>
                    <a:srgbClr val="000000"/>
                  </a:solidFill>
                  <a:effectLst>
                    <a:outerShdw blurRad="38100" dist="38100" dir="2700000" algn="tl">
                      <a:srgbClr val="FFFFFF"/>
                    </a:outerShdw>
                  </a:effectLst>
                  <a:latin typeface="Verdana"/>
                  <a:ea typeface="Gulim" pitchFamily="34" charset="-127"/>
                </a:rPr>
                <a:t>Of</a:t>
              </a:r>
            </a:p>
            <a:p>
              <a:pPr algn="ctr" eaLnBrk="0" fontAlgn="base" hangingPunct="0">
                <a:spcBef>
                  <a:spcPct val="0"/>
                </a:spcBef>
                <a:spcAft>
                  <a:spcPct val="0"/>
                </a:spcAft>
                <a:defRPr/>
              </a:pPr>
              <a:r>
                <a:rPr lang="en-US" sz="1400" b="1" dirty="0">
                  <a:solidFill>
                    <a:srgbClr val="000000"/>
                  </a:solidFill>
                  <a:effectLst>
                    <a:outerShdw blurRad="38100" dist="38100" dir="2700000" algn="tl">
                      <a:srgbClr val="FFFFFF"/>
                    </a:outerShdw>
                  </a:effectLst>
                  <a:latin typeface="Verdana"/>
                  <a:ea typeface="Gulim" pitchFamily="34" charset="-127"/>
                </a:rPr>
                <a:t>Father</a:t>
              </a:r>
            </a:p>
          </p:txBody>
        </p:sp>
      </p:grpSp>
      <p:sp>
        <p:nvSpPr>
          <p:cNvPr id="23556" name="Rectangle 6"/>
          <p:cNvSpPr>
            <a:spLocks noGrp="1" noChangeArrowheads="1"/>
          </p:cNvSpPr>
          <p:nvPr>
            <p:ph type="title"/>
          </p:nvPr>
        </p:nvSpPr>
        <p:spPr>
          <a:xfrm>
            <a:off x="2314576" y="0"/>
            <a:ext cx="8101013" cy="692150"/>
          </a:xfrm>
        </p:spPr>
        <p:txBody>
          <a:bodyPr/>
          <a:lstStyle/>
          <a:p>
            <a:pPr algn="ctr" eaLnBrk="1" hangingPunct="1"/>
            <a:r>
              <a:rPr lang="en-US"/>
              <a:t>The Power of God Unto Salvation</a:t>
            </a:r>
          </a:p>
        </p:txBody>
      </p:sp>
      <p:grpSp>
        <p:nvGrpSpPr>
          <p:cNvPr id="23557" name="Group 7"/>
          <p:cNvGrpSpPr>
            <a:grpSpLocks/>
          </p:cNvGrpSpPr>
          <p:nvPr/>
        </p:nvGrpSpPr>
        <p:grpSpPr bwMode="auto">
          <a:xfrm>
            <a:off x="7427913" y="2997201"/>
            <a:ext cx="2736850" cy="2659063"/>
            <a:chOff x="0" y="0"/>
            <a:chExt cx="1680" cy="1296"/>
          </a:xfrm>
        </p:grpSpPr>
        <p:pic>
          <p:nvPicPr>
            <p:cNvPr id="23561" name="Picture 8" descr="box_reflex3"/>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0" y="0"/>
              <a:ext cx="168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9"/>
            <p:cNvSpPr>
              <a:spLocks noChangeArrowheads="1"/>
            </p:cNvSpPr>
            <p:nvPr/>
          </p:nvSpPr>
          <p:spPr bwMode="auto">
            <a:xfrm>
              <a:off x="0" y="0"/>
              <a:ext cx="1680"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b="1" dirty="0">
                  <a:solidFill>
                    <a:srgbClr val="000000"/>
                  </a:solidFill>
                  <a:effectLst>
                    <a:outerShdw blurRad="38100" dist="38100" dir="2700000" algn="tl">
                      <a:srgbClr val="FFFFFF"/>
                    </a:outerShdw>
                  </a:effectLst>
                  <a:latin typeface="Verdana"/>
                  <a:ea typeface="Gulim" pitchFamily="34" charset="-127"/>
                </a:rPr>
                <a:t>Apostles</a:t>
              </a:r>
            </a:p>
            <a:p>
              <a:pPr algn="ctr" eaLnBrk="0" fontAlgn="base" hangingPunct="0">
                <a:spcBef>
                  <a:spcPct val="0"/>
                </a:spcBef>
                <a:spcAft>
                  <a:spcPct val="0"/>
                </a:spcAft>
                <a:defRPr/>
              </a:pPr>
              <a:r>
                <a:rPr lang="en-US" b="1" dirty="0">
                  <a:solidFill>
                    <a:srgbClr val="000000"/>
                  </a:solidFill>
                  <a:effectLst>
                    <a:outerShdw blurRad="38100" dist="38100" dir="2700000" algn="tl">
                      <a:srgbClr val="FFFFFF"/>
                    </a:outerShdw>
                  </a:effectLst>
                  <a:latin typeface="Verdana"/>
                  <a:ea typeface="Gulim" pitchFamily="34" charset="-127"/>
                </a:rPr>
                <a:t>Preach</a:t>
              </a:r>
            </a:p>
            <a:p>
              <a:pPr algn="ctr" eaLnBrk="0" fontAlgn="base" hangingPunct="0">
                <a:spcBef>
                  <a:spcPct val="0"/>
                </a:spcBef>
                <a:spcAft>
                  <a:spcPct val="0"/>
                </a:spcAft>
                <a:defRPr/>
              </a:pPr>
              <a:r>
                <a:rPr lang="en-US" b="1" dirty="0">
                  <a:solidFill>
                    <a:srgbClr val="000000"/>
                  </a:solidFill>
                  <a:effectLst>
                    <a:outerShdw blurRad="38100" dist="38100" dir="2700000" algn="tl">
                      <a:srgbClr val="FFFFFF"/>
                    </a:outerShdw>
                  </a:effectLst>
                  <a:latin typeface="Verdana"/>
                  <a:ea typeface="Gulim" pitchFamily="34" charset="-127"/>
                </a:rPr>
                <a:t>the Word</a:t>
              </a:r>
            </a:p>
            <a:p>
              <a:pPr algn="ctr" eaLnBrk="0" fontAlgn="base" hangingPunct="0">
                <a:spcBef>
                  <a:spcPct val="0"/>
                </a:spcBef>
                <a:spcAft>
                  <a:spcPct val="0"/>
                </a:spcAft>
                <a:defRPr/>
              </a:pPr>
              <a:r>
                <a:rPr lang="en-US" b="1" dirty="0">
                  <a:solidFill>
                    <a:srgbClr val="000000"/>
                  </a:solidFill>
                  <a:effectLst>
                    <a:outerShdw blurRad="38100" dist="38100" dir="2700000" algn="tl">
                      <a:srgbClr val="FFFFFF"/>
                    </a:outerShdw>
                  </a:effectLst>
                  <a:latin typeface="Verdana"/>
                  <a:ea typeface="Gulim" pitchFamily="34" charset="-127"/>
                </a:rPr>
                <a:t>Rom 1:16</a:t>
              </a:r>
            </a:p>
          </p:txBody>
        </p:sp>
      </p:grpSp>
      <p:grpSp>
        <p:nvGrpSpPr>
          <p:cNvPr id="23558" name="Group 10"/>
          <p:cNvGrpSpPr>
            <a:grpSpLocks/>
          </p:cNvGrpSpPr>
          <p:nvPr/>
        </p:nvGrpSpPr>
        <p:grpSpPr bwMode="auto">
          <a:xfrm>
            <a:off x="4184651" y="2168526"/>
            <a:ext cx="1731963" cy="1763713"/>
            <a:chOff x="0" y="0"/>
            <a:chExt cx="1680" cy="1296"/>
          </a:xfrm>
        </p:grpSpPr>
        <p:pic>
          <p:nvPicPr>
            <p:cNvPr id="23559" name="Picture 11" descr="box_reflex3"/>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a:stretch>
              <a:fillRect/>
            </a:stretch>
          </p:blipFill>
          <p:spPr bwMode="auto">
            <a:xfrm>
              <a:off x="0" y="0"/>
              <a:ext cx="168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Rectangle 12"/>
            <p:cNvSpPr>
              <a:spLocks noChangeArrowheads="1"/>
            </p:cNvSpPr>
            <p:nvPr/>
          </p:nvSpPr>
          <p:spPr bwMode="auto">
            <a:xfrm>
              <a:off x="0" y="0"/>
              <a:ext cx="1680"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1600" b="1" dirty="0">
                  <a:solidFill>
                    <a:srgbClr val="000000"/>
                  </a:solidFill>
                  <a:effectLst>
                    <a:outerShdw blurRad="38100" dist="38100" dir="2700000" algn="tl">
                      <a:srgbClr val="FFFFFF"/>
                    </a:outerShdw>
                  </a:effectLst>
                  <a:latin typeface="Verdana"/>
                  <a:ea typeface="Gulim" pitchFamily="34" charset="-127"/>
                </a:rPr>
                <a:t>Jesus</a:t>
              </a:r>
            </a:p>
            <a:p>
              <a:pPr algn="ctr" eaLnBrk="0" fontAlgn="base" hangingPunct="0">
                <a:spcBef>
                  <a:spcPct val="0"/>
                </a:spcBef>
                <a:spcAft>
                  <a:spcPct val="0"/>
                </a:spcAft>
                <a:defRPr/>
              </a:pPr>
              <a:r>
                <a:rPr lang="en-US" sz="1600" b="1" dirty="0">
                  <a:solidFill>
                    <a:srgbClr val="000000"/>
                  </a:solidFill>
                  <a:effectLst>
                    <a:outerShdw blurRad="38100" dist="38100" dir="2700000" algn="tl">
                      <a:srgbClr val="FFFFFF"/>
                    </a:outerShdw>
                  </a:effectLst>
                  <a:latin typeface="Verdana"/>
                  <a:ea typeface="Gulim" pitchFamily="34" charset="-127"/>
                </a:rPr>
                <a:t>Baptizes</a:t>
              </a:r>
            </a:p>
            <a:p>
              <a:pPr algn="ctr" eaLnBrk="0" fontAlgn="base" hangingPunct="0">
                <a:spcBef>
                  <a:spcPct val="0"/>
                </a:spcBef>
                <a:spcAft>
                  <a:spcPct val="0"/>
                </a:spcAft>
                <a:defRPr/>
              </a:pPr>
              <a:r>
                <a:rPr lang="en-US" sz="1600" b="1" dirty="0">
                  <a:solidFill>
                    <a:srgbClr val="000000"/>
                  </a:solidFill>
                  <a:effectLst>
                    <a:outerShdw blurRad="38100" dist="38100" dir="2700000" algn="tl">
                      <a:srgbClr val="FFFFFF"/>
                    </a:outerShdw>
                  </a:effectLst>
                  <a:latin typeface="Verdana"/>
                  <a:ea typeface="Gulim" pitchFamily="34" charset="-127"/>
                </a:rPr>
                <a:t>Apostles in</a:t>
              </a:r>
            </a:p>
            <a:p>
              <a:pPr algn="ctr" eaLnBrk="0" fontAlgn="base" hangingPunct="0">
                <a:spcBef>
                  <a:spcPct val="0"/>
                </a:spcBef>
                <a:spcAft>
                  <a:spcPct val="0"/>
                </a:spcAft>
                <a:defRPr/>
              </a:pPr>
              <a:r>
                <a:rPr lang="en-US" sz="1600" b="1" dirty="0">
                  <a:solidFill>
                    <a:srgbClr val="000000"/>
                  </a:solidFill>
                  <a:effectLst>
                    <a:outerShdw blurRad="38100" dist="38100" dir="2700000" algn="tl">
                      <a:srgbClr val="FFFFFF"/>
                    </a:outerShdw>
                  </a:effectLst>
                  <a:latin typeface="Verdana"/>
                  <a:ea typeface="Gulim" pitchFamily="34" charset="-127"/>
                </a:rPr>
                <a:t>Holy</a:t>
              </a:r>
            </a:p>
            <a:p>
              <a:pPr algn="ctr" eaLnBrk="0" fontAlgn="base" hangingPunct="0">
                <a:spcBef>
                  <a:spcPct val="0"/>
                </a:spcBef>
                <a:spcAft>
                  <a:spcPct val="0"/>
                </a:spcAft>
                <a:defRPr/>
              </a:pPr>
              <a:r>
                <a:rPr lang="en-US" sz="1600" b="1" dirty="0">
                  <a:solidFill>
                    <a:srgbClr val="000000"/>
                  </a:solidFill>
                  <a:effectLst>
                    <a:outerShdw blurRad="38100" dist="38100" dir="2700000" algn="tl">
                      <a:srgbClr val="FFFFFF"/>
                    </a:outerShdw>
                  </a:effectLst>
                  <a:latin typeface="Verdana"/>
                  <a:ea typeface="Gulim" pitchFamily="34" charset="-127"/>
                </a:rPr>
                <a:t>Spirit</a:t>
              </a:r>
            </a:p>
          </p:txBody>
        </p:sp>
      </p:grpSp>
    </p:spTree>
    <p:extLst>
      <p:ext uri="{BB962C8B-B14F-4D97-AF65-F5344CB8AC3E}">
        <p14:creationId xmlns:p14="http://schemas.microsoft.com/office/powerpoint/2010/main" val="5615026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316164" y="36513"/>
            <a:ext cx="8207375" cy="692150"/>
          </a:xfrm>
        </p:spPr>
        <p:txBody>
          <a:bodyPr/>
          <a:lstStyle/>
          <a:p>
            <a:pPr algn="ctr" eaLnBrk="1" hangingPunct="1"/>
            <a:r>
              <a:rPr lang="en-US" dirty="0"/>
              <a:t>Acts 1:9-11  Ascension </a:t>
            </a:r>
            <a:endParaRPr lang="en-US" sz="3600" dirty="0"/>
          </a:p>
        </p:txBody>
      </p:sp>
      <p:sp>
        <p:nvSpPr>
          <p:cNvPr id="7171" name="Rectangle 3"/>
          <p:cNvSpPr>
            <a:spLocks noGrp="1" noChangeArrowheads="1"/>
          </p:cNvSpPr>
          <p:nvPr>
            <p:ph idx="1"/>
          </p:nvPr>
        </p:nvSpPr>
        <p:spPr>
          <a:xfrm>
            <a:off x="1919537" y="779463"/>
            <a:ext cx="8315325" cy="4521200"/>
          </a:xfrm>
        </p:spPr>
        <p:txBody>
          <a:bodyPr/>
          <a:lstStyle/>
          <a:p>
            <a:pPr eaLnBrk="1" hangingPunct="1">
              <a:buFont typeface="Arial" pitchFamily="34" charset="0"/>
              <a:buChar char="•"/>
              <a:defRPr/>
            </a:pPr>
            <a:r>
              <a:rPr lang="en-US" sz="2800" dirty="0">
                <a:ea typeface="Gulim" pitchFamily="34" charset="-127"/>
              </a:rPr>
              <a:t>Evidential difference – Res &amp; </a:t>
            </a:r>
            <a:r>
              <a:rPr lang="en-US" sz="2800" dirty="0" err="1">
                <a:ea typeface="Gulim" pitchFamily="34" charset="-127"/>
              </a:rPr>
              <a:t>Asc</a:t>
            </a:r>
            <a:r>
              <a:rPr lang="en-US" sz="2800" dirty="0">
                <a:ea typeface="Gulim" pitchFamily="34" charset="-127"/>
              </a:rPr>
              <a:t>? (9)</a:t>
            </a:r>
          </a:p>
          <a:p>
            <a:pPr lvl="1" eaLnBrk="1" hangingPunct="1">
              <a:buFont typeface="Arial" pitchFamily="34" charset="0"/>
              <a:buChar char="•"/>
              <a:defRPr/>
            </a:pPr>
            <a:r>
              <a:rPr lang="en-US" sz="2400" dirty="0">
                <a:ea typeface="Gulim" pitchFamily="34" charset="-127"/>
              </a:rPr>
              <a:t>Should they continue wondering? (11)</a:t>
            </a:r>
          </a:p>
          <a:p>
            <a:pPr lvl="1" eaLnBrk="1" hangingPunct="1">
              <a:buFont typeface="Arial" pitchFamily="34" charset="0"/>
              <a:buChar char="•"/>
              <a:defRPr/>
            </a:pPr>
            <a:r>
              <a:rPr lang="en-US" sz="2400" dirty="0">
                <a:ea typeface="Gulim" pitchFamily="34" charset="-127"/>
              </a:rPr>
              <a:t>Did they need comfort?  … the Comforter</a:t>
            </a:r>
          </a:p>
          <a:p>
            <a:pPr lvl="1" eaLnBrk="1" hangingPunct="1">
              <a:buFont typeface="Arial" pitchFamily="34" charset="0"/>
              <a:buChar char="•"/>
              <a:defRPr/>
            </a:pPr>
            <a:r>
              <a:rPr lang="en-US" sz="2400" dirty="0">
                <a:ea typeface="Gulim" pitchFamily="34" charset="-127"/>
              </a:rPr>
              <a:t>Will Jesus come back? (11)</a:t>
            </a:r>
          </a:p>
          <a:p>
            <a:pPr lvl="1" eaLnBrk="1" hangingPunct="1">
              <a:buFont typeface="Arial" pitchFamily="34" charset="0"/>
              <a:buChar char="•"/>
              <a:defRPr/>
            </a:pPr>
            <a:r>
              <a:rPr lang="en-US" sz="2400" dirty="0">
                <a:ea typeface="Gulim" pitchFamily="34" charset="-127"/>
              </a:rPr>
              <a:t>In what manner? (11)</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if Jesus had Stayed on Earth?</a:t>
            </a:r>
            <a:r>
              <a:rPr lang="en-US" sz="2800" dirty="0"/>
              <a:t> </a:t>
            </a:r>
          </a:p>
          <a:p>
            <a:pPr marL="0" indent="0" eaLnBrk="1" hangingPunct="1">
              <a:buNone/>
              <a:defRPr/>
            </a:pPr>
            <a:r>
              <a:rPr lang="en-US" b="0" dirty="0"/>
              <a:t>John 16:7  Nevertheless I tell you the truth: It is expedient for you that I go away; for if I go not away, the Comforter will not come unto you; but if I go, I will send him unto you.</a:t>
            </a:r>
          </a:p>
          <a:p>
            <a:pPr lvl="1" eaLnBrk="1" hangingPunct="1">
              <a:buFont typeface="Arial" pitchFamily="34" charset="0"/>
              <a:buChar char="•"/>
              <a:defRPr/>
            </a:pPr>
            <a:r>
              <a:rPr lang="en-US" sz="2400" dirty="0">
                <a:ea typeface="Gulim" pitchFamily="34" charset="-127"/>
              </a:rPr>
              <a:t>ESSENTIAL for (them and us) to experience</a:t>
            </a:r>
          </a:p>
          <a:p>
            <a:pPr lvl="2" eaLnBrk="1" hangingPunct="1">
              <a:buFont typeface="Arial" pitchFamily="34" charset="0"/>
              <a:buChar char="•"/>
              <a:defRPr/>
            </a:pPr>
            <a:r>
              <a:rPr lang="en-US" sz="2400" dirty="0">
                <a:ea typeface="Gulim" pitchFamily="34" charset="-127"/>
              </a:rPr>
              <a:t>Death, Burial, Resurrection, Ascension</a:t>
            </a:r>
          </a:p>
          <a:p>
            <a:pPr lvl="2" eaLnBrk="1" hangingPunct="1">
              <a:buFont typeface="Arial" pitchFamily="34" charset="0"/>
              <a:buChar char="•"/>
              <a:defRPr/>
            </a:pPr>
            <a:r>
              <a:rPr lang="en-US" sz="2400" dirty="0">
                <a:ea typeface="Gulim" pitchFamily="34" charset="-127"/>
              </a:rPr>
              <a:t>Recognize: Jesus rules from heaven</a:t>
            </a:r>
          </a:p>
          <a:p>
            <a:pPr lvl="1" eaLnBrk="1" hangingPunct="1">
              <a:buFont typeface="Arial" pitchFamily="34" charset="0"/>
              <a:buChar char="•"/>
              <a:defRPr/>
            </a:pPr>
            <a:r>
              <a:rPr lang="en-US" sz="2400" dirty="0">
                <a:ea typeface="Gulim" pitchFamily="34" charset="-127"/>
              </a:rPr>
              <a:t>Need to depend on the </a:t>
            </a:r>
            <a:r>
              <a:rPr lang="en-US" sz="2400" b="1" dirty="0">
                <a:solidFill>
                  <a:srgbClr val="FFC000"/>
                </a:solidFill>
                <a:ea typeface="Gulim" pitchFamily="34" charset="-127"/>
              </a:rPr>
              <a:t>Holy Spirit</a:t>
            </a:r>
          </a:p>
          <a:p>
            <a:pPr lvl="1" eaLnBrk="1" hangingPunct="1">
              <a:buFont typeface="Arial" pitchFamily="34" charset="0"/>
              <a:buChar char="•"/>
              <a:defRPr/>
            </a:pPr>
            <a:endParaRPr lang="en-US" sz="2600" dirty="0">
              <a:ea typeface="Gulim" pitchFamily="34" charset="-127"/>
            </a:endParaRPr>
          </a:p>
          <a:p>
            <a:pPr marL="0" indent="0" eaLnBrk="1" hangingPunct="1">
              <a:buNone/>
              <a:defRPr/>
            </a:pPr>
            <a:endParaRPr lang="en-US" b="0" dirty="0"/>
          </a:p>
          <a:p>
            <a:pPr marL="0" indent="0" eaLnBrk="1" hangingPunct="1">
              <a:buNone/>
              <a:defRPr/>
            </a:pPr>
            <a:endParaRPr lang="en-US" sz="2800" b="0" dirty="0"/>
          </a:p>
        </p:txBody>
      </p:sp>
    </p:spTree>
    <p:extLst>
      <p:ext uri="{BB962C8B-B14F-4D97-AF65-F5344CB8AC3E}">
        <p14:creationId xmlns:p14="http://schemas.microsoft.com/office/powerpoint/2010/main" val="25119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1">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1">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1">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71">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316164" y="36513"/>
            <a:ext cx="8207375" cy="692150"/>
          </a:xfrm>
        </p:spPr>
        <p:txBody>
          <a:bodyPr/>
          <a:lstStyle/>
          <a:p>
            <a:pPr algn="ctr" eaLnBrk="1" hangingPunct="1"/>
            <a:r>
              <a:rPr lang="en-US" dirty="0"/>
              <a:t>Acts 1:12-14  Apostles Return </a:t>
            </a:r>
            <a:endParaRPr lang="en-US" sz="3600" dirty="0"/>
          </a:p>
        </p:txBody>
      </p:sp>
      <p:sp>
        <p:nvSpPr>
          <p:cNvPr id="7171" name="Rectangle 3"/>
          <p:cNvSpPr>
            <a:spLocks noGrp="1" noChangeArrowheads="1"/>
          </p:cNvSpPr>
          <p:nvPr>
            <p:ph idx="1"/>
          </p:nvPr>
        </p:nvSpPr>
        <p:spPr>
          <a:xfrm>
            <a:off x="1919537" y="1068040"/>
            <a:ext cx="8315325" cy="4521200"/>
          </a:xfrm>
        </p:spPr>
        <p:txBody>
          <a:bodyPr/>
          <a:lstStyle/>
          <a:p>
            <a:pPr eaLnBrk="1" hangingPunct="1">
              <a:buFont typeface="Arial" pitchFamily="34" charset="0"/>
              <a:buChar char="•"/>
              <a:defRPr/>
            </a:pPr>
            <a:r>
              <a:rPr lang="en-US" sz="2800" dirty="0">
                <a:ea typeface="Gulim" pitchFamily="34" charset="-127"/>
              </a:rPr>
              <a:t>Where did they return to? (12)</a:t>
            </a:r>
          </a:p>
          <a:p>
            <a:pPr eaLnBrk="1" hangingPunct="1">
              <a:buFont typeface="Arial" pitchFamily="34" charset="0"/>
              <a:buChar char="•"/>
              <a:defRPr/>
            </a:pPr>
            <a:r>
              <a:rPr lang="en-US" sz="2800" dirty="0">
                <a:ea typeface="Gulim" pitchFamily="34" charset="-127"/>
              </a:rPr>
              <a:t>Why Name the Apostles? (13)</a:t>
            </a:r>
          </a:p>
          <a:p>
            <a:pPr lvl="1" eaLnBrk="1" hangingPunct="1">
              <a:buFont typeface="Arial" pitchFamily="34" charset="0"/>
              <a:buChar char="•"/>
              <a:defRPr/>
            </a:pPr>
            <a:r>
              <a:rPr lang="en-US" sz="2600" dirty="0">
                <a:ea typeface="Gulim" pitchFamily="34" charset="-127"/>
              </a:rPr>
              <a:t>The word “apostle” (used in vs. 2)</a:t>
            </a:r>
          </a:p>
          <a:p>
            <a:pPr lvl="2" eaLnBrk="1" hangingPunct="1">
              <a:buFont typeface="Arial" pitchFamily="34" charset="0"/>
              <a:buChar char="•"/>
              <a:defRPr/>
            </a:pPr>
            <a:r>
              <a:rPr lang="en-US" sz="2600" dirty="0">
                <a:ea typeface="Gulim" pitchFamily="34" charset="-127"/>
              </a:rPr>
              <a:t>Official, formal meaning: the “the 12”</a:t>
            </a:r>
          </a:p>
          <a:p>
            <a:pPr lvl="2" eaLnBrk="1" hangingPunct="1">
              <a:buFont typeface="Arial" pitchFamily="34" charset="0"/>
              <a:buChar char="•"/>
              <a:defRPr/>
            </a:pPr>
            <a:r>
              <a:rPr lang="en-US" sz="2600" dirty="0">
                <a:ea typeface="Gulim" pitchFamily="34" charset="-127"/>
              </a:rPr>
              <a:t>General meaning of the word: “one sent” </a:t>
            </a:r>
            <a:endParaRPr lang="en-US" sz="2400" dirty="0">
              <a:ea typeface="Gulim" pitchFamily="34" charset="-127"/>
            </a:endParaRPr>
          </a:p>
          <a:p>
            <a:pPr eaLnBrk="1" hangingPunct="1">
              <a:buFont typeface="Arial" pitchFamily="34" charset="0"/>
              <a:buChar char="•"/>
              <a:defRPr/>
            </a:pPr>
            <a:r>
              <a:rPr lang="en-US" sz="2800" dirty="0">
                <a:ea typeface="Gulim" pitchFamily="34" charset="-127"/>
              </a:rPr>
              <a:t>Who were with the Apostles? (14)</a:t>
            </a:r>
          </a:p>
          <a:p>
            <a:pPr lvl="1" eaLnBrk="1" hangingPunct="1">
              <a:buFont typeface="Arial" pitchFamily="34" charset="0"/>
              <a:buChar char="•"/>
              <a:defRPr/>
            </a:pPr>
            <a:r>
              <a:rPr lang="en-US" sz="2600" dirty="0">
                <a:ea typeface="Gulim" pitchFamily="34" charset="-127"/>
              </a:rPr>
              <a:t>Women, his mother</a:t>
            </a:r>
          </a:p>
          <a:p>
            <a:pPr lvl="1" eaLnBrk="1" hangingPunct="1">
              <a:buFont typeface="Arial" pitchFamily="34" charset="0"/>
              <a:buChar char="•"/>
              <a:defRPr/>
            </a:pPr>
            <a:r>
              <a:rPr lang="en-US" sz="2600" dirty="0">
                <a:ea typeface="Gulim" pitchFamily="34" charset="-127"/>
              </a:rPr>
              <a:t>His brothers </a:t>
            </a:r>
            <a:r>
              <a:rPr lang="en-US" sz="2600" dirty="0"/>
              <a:t> </a:t>
            </a:r>
          </a:p>
          <a:p>
            <a:pPr marL="0" indent="0" eaLnBrk="1" hangingPunct="1">
              <a:buNone/>
              <a:defRPr/>
            </a:pPr>
            <a:endParaRPr lang="en-US" b="0" dirty="0"/>
          </a:p>
          <a:p>
            <a:pPr marL="0" indent="0" eaLnBrk="1" hangingPunct="1">
              <a:buNone/>
              <a:defRPr/>
            </a:pPr>
            <a:endParaRPr lang="en-US" sz="2800" b="0" dirty="0"/>
          </a:p>
        </p:txBody>
      </p:sp>
    </p:spTree>
    <p:extLst>
      <p:ext uri="{BB962C8B-B14F-4D97-AF65-F5344CB8AC3E}">
        <p14:creationId xmlns:p14="http://schemas.microsoft.com/office/powerpoint/2010/main" val="143854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316164" y="36513"/>
            <a:ext cx="8207375" cy="692150"/>
          </a:xfrm>
        </p:spPr>
        <p:txBody>
          <a:bodyPr/>
          <a:lstStyle/>
          <a:p>
            <a:pPr algn="ctr" eaLnBrk="1" hangingPunct="1"/>
            <a:r>
              <a:rPr lang="en-US" dirty="0"/>
              <a:t>Acts 1:15-26  Judas’ Replacement </a:t>
            </a:r>
            <a:endParaRPr lang="en-US" sz="3600" dirty="0"/>
          </a:p>
        </p:txBody>
      </p:sp>
      <p:sp>
        <p:nvSpPr>
          <p:cNvPr id="7171" name="Rectangle 3"/>
          <p:cNvSpPr>
            <a:spLocks noGrp="1" noChangeArrowheads="1"/>
          </p:cNvSpPr>
          <p:nvPr>
            <p:ph idx="1"/>
          </p:nvPr>
        </p:nvSpPr>
        <p:spPr>
          <a:xfrm>
            <a:off x="1955541" y="1104044"/>
            <a:ext cx="8315325" cy="4521200"/>
          </a:xfrm>
        </p:spPr>
        <p:txBody>
          <a:bodyPr/>
          <a:lstStyle/>
          <a:p>
            <a:pPr eaLnBrk="1" hangingPunct="1">
              <a:buFont typeface="Arial" pitchFamily="34" charset="0"/>
              <a:buChar char="•"/>
              <a:defRPr/>
            </a:pPr>
            <a:r>
              <a:rPr lang="en-US" sz="2800" dirty="0">
                <a:ea typeface="Gulim" pitchFamily="34" charset="-127"/>
              </a:rPr>
              <a:t>Who took the lead at this point? (15)</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was Judas’ fate? (18-19)</a:t>
            </a:r>
          </a:p>
          <a:p>
            <a:pPr lvl="1" eaLnBrk="1" hangingPunct="1">
              <a:buFont typeface="Arial" pitchFamily="34" charset="0"/>
              <a:buChar char="•"/>
              <a:defRPr/>
            </a:pPr>
            <a:r>
              <a:rPr lang="en-US" sz="2600" dirty="0">
                <a:ea typeface="Gulim" pitchFamily="34" charset="-127"/>
              </a:rPr>
              <a:t>Mt. 27:5, 10 (Probably Luke’s parenthetical)</a:t>
            </a:r>
          </a:p>
          <a:p>
            <a:pPr eaLnBrk="1" hangingPunct="1">
              <a:buFont typeface="Arial" pitchFamily="34" charset="0"/>
              <a:buChar char="•"/>
              <a:defRPr/>
            </a:pPr>
            <a:r>
              <a:rPr lang="en-US" sz="2800" dirty="0">
                <a:ea typeface="Gulim" pitchFamily="34" charset="-127"/>
              </a:rPr>
              <a:t>What was Peter’s reasoning? (20)</a:t>
            </a:r>
          </a:p>
          <a:p>
            <a:pPr lvl="1" eaLnBrk="1" hangingPunct="1">
              <a:buFont typeface="Arial" pitchFamily="34" charset="0"/>
              <a:buChar char="•"/>
              <a:defRPr/>
            </a:pPr>
            <a:r>
              <a:rPr lang="en-US" sz="2600" dirty="0">
                <a:ea typeface="Gulim" pitchFamily="34" charset="-127"/>
              </a:rPr>
              <a:t>Ps. 69:5; 109:8 – Inference from </a:t>
            </a:r>
            <a:r>
              <a:rPr lang="en-US" sz="2600" b="1" dirty="0">
                <a:solidFill>
                  <a:srgbClr val="FFC000"/>
                </a:solidFill>
                <a:ea typeface="Gulim" pitchFamily="34" charset="-127"/>
              </a:rPr>
              <a:t>scripture</a:t>
            </a:r>
            <a:endParaRPr lang="en-US" sz="2800" b="1" dirty="0">
              <a:solidFill>
                <a:srgbClr val="FFC000"/>
              </a:solidFill>
              <a:ea typeface="Gulim" pitchFamily="34" charset="-127"/>
            </a:endParaRPr>
          </a:p>
          <a:p>
            <a:pPr eaLnBrk="1" hangingPunct="1">
              <a:buFont typeface="Arial" pitchFamily="34" charset="0"/>
              <a:buChar char="•"/>
              <a:defRPr/>
            </a:pPr>
            <a:r>
              <a:rPr lang="en-US" sz="2800" dirty="0">
                <a:ea typeface="Gulim" pitchFamily="34" charset="-127"/>
              </a:rPr>
              <a:t>What were the qualifications? (21-22)</a:t>
            </a:r>
          </a:p>
          <a:p>
            <a:pPr lvl="2" eaLnBrk="1" hangingPunct="1">
              <a:buFont typeface="Arial" pitchFamily="34" charset="0"/>
              <a:buChar char="•"/>
              <a:defRPr/>
            </a:pPr>
            <a:r>
              <a:rPr lang="en-US" sz="2600" b="1" dirty="0">
                <a:solidFill>
                  <a:srgbClr val="FFC000"/>
                </a:solidFill>
                <a:ea typeface="Gulim" pitchFamily="34" charset="-127"/>
              </a:rPr>
              <a:t>Eye Witnesses </a:t>
            </a:r>
            <a:r>
              <a:rPr lang="en-US" sz="2600" dirty="0">
                <a:ea typeface="Gulim" pitchFamily="34" charset="-127"/>
              </a:rPr>
              <a:t>(are there any today?)</a:t>
            </a:r>
          </a:p>
          <a:p>
            <a:pPr lvl="1" eaLnBrk="1" hangingPunct="1">
              <a:buFont typeface="Arial" pitchFamily="34" charset="0"/>
              <a:buChar char="•"/>
              <a:defRPr/>
            </a:pPr>
            <a:r>
              <a:rPr lang="en-US" sz="2600" dirty="0">
                <a:ea typeface="Gulim" pitchFamily="34" charset="-127"/>
              </a:rPr>
              <a:t>Who selected the two? (23; 15)</a:t>
            </a:r>
          </a:p>
          <a:p>
            <a:pPr lvl="1" eaLnBrk="1" hangingPunct="1">
              <a:buFont typeface="Arial" pitchFamily="34" charset="0"/>
              <a:buChar char="•"/>
              <a:defRPr/>
            </a:pPr>
            <a:r>
              <a:rPr lang="en-US" sz="2600" dirty="0">
                <a:ea typeface="Gulim" pitchFamily="34" charset="-127"/>
              </a:rPr>
              <a:t>What did they do before appointment? </a:t>
            </a:r>
            <a:r>
              <a:rPr lang="en-US" sz="2000" dirty="0">
                <a:ea typeface="Gulim" pitchFamily="34" charset="-127"/>
              </a:rPr>
              <a:t>(24-5)</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How did they resolve the selection? (26)</a:t>
            </a:r>
            <a:endParaRPr lang="en-US" sz="2600" dirty="0"/>
          </a:p>
          <a:p>
            <a:pPr marL="0" indent="0" eaLnBrk="1" hangingPunct="1">
              <a:buNone/>
              <a:defRPr/>
            </a:pPr>
            <a:r>
              <a:rPr lang="en-US" b="0" dirty="0"/>
              <a:t>	</a:t>
            </a:r>
          </a:p>
          <a:p>
            <a:pPr marL="0" indent="0" eaLnBrk="1" hangingPunct="1">
              <a:buNone/>
              <a:defRPr/>
            </a:pPr>
            <a:endParaRPr lang="en-US" sz="2800" b="0" dirty="0"/>
          </a:p>
        </p:txBody>
      </p:sp>
    </p:spTree>
    <p:extLst>
      <p:ext uri="{BB962C8B-B14F-4D97-AF65-F5344CB8AC3E}">
        <p14:creationId xmlns:p14="http://schemas.microsoft.com/office/powerpoint/2010/main" val="300372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47800"/>
            <a:ext cx="7010400"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Chapter</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 1 – “Jesus’ Work On Earth Is Done”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2 – “Peter Baptizes</a:t>
            </a:r>
            <a:r>
              <a:rPr lang="en-US" sz="2800" b="1" dirty="0">
                <a:solidFill>
                  <a:prstClr val="black"/>
                </a:solidFill>
                <a:effectLst>
                  <a:outerShdw blurRad="38100" dist="38100" dir="2700000" algn="tl">
                    <a:srgbClr val="000000">
                      <a:alpha val="43137"/>
                    </a:srgbClr>
                  </a:outerShdw>
                </a:effectLst>
                <a:latin typeface="Calibri"/>
              </a:rPr>
              <a:t> A Crew”</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3 – “A Beggar’s Plea”</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4 – “A Jailhouse Door”</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5 – “</a:t>
            </a:r>
            <a:r>
              <a:rPr kumimoji="0" lang="en-US" sz="2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Ananias &amp; Sapphira Don’t Survive”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6 – “The Widow’s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8 – “Stephen Looks Into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9 – “Saul Struck</a:t>
            </a:r>
            <a:r>
              <a:rPr lang="en-US" sz="2800" b="1" dirty="0">
                <a:solidFill>
                  <a:prstClr val="black"/>
                </a:solidFill>
                <a:effectLst>
                  <a:outerShdw blurRad="38100" dist="38100" dir="2700000" algn="tl">
                    <a:srgbClr val="000000">
                      <a:alpha val="43137"/>
                    </a:srgbClr>
                  </a:outerShdw>
                </a:effectLst>
                <a:latin typeface="Calibri"/>
              </a:rPr>
              <a:t> Blind”</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effectLst>
                  <a:outerShdw blurRad="38100" dist="38100" dir="2700000" algn="tl">
                    <a:srgbClr val="000000">
                      <a:alpha val="43137"/>
                    </a:srgbClr>
                  </a:outerShdw>
                </a:effectLst>
                <a:latin typeface="Calibri"/>
              </a:rPr>
              <a:t>L.D. CARY &amp; SAM HOLT CATCH PHRASES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080223" y="1684421"/>
            <a:ext cx="7217782" cy="4254366"/>
            <a:chOff x="3991636" y="-3457847"/>
            <a:chExt cx="4398386" cy="9553847"/>
          </a:xfrm>
        </p:grpSpPr>
        <p:sp>
          <p:nvSpPr>
            <p:cNvPr id="8" name="Oval 7">
              <a:extLst>
                <a:ext uri="{FF2B5EF4-FFF2-40B4-BE49-F238E27FC236}">
                  <a16:creationId xmlns:a16="http://schemas.microsoft.com/office/drawing/2014/main" id="{DA89C463-1519-4310-9F7B-7C732C919D13}"/>
                </a:ext>
              </a:extLst>
            </p:cNvPr>
            <p:cNvSpPr/>
            <p:nvPr/>
          </p:nvSpPr>
          <p:spPr>
            <a:xfrm>
              <a:off x="4200002" y="-3457847"/>
              <a:ext cx="4190020"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3991636" y="-2278028"/>
              <a:ext cx="4272011" cy="6300799"/>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r>
                <a:rPr lang="en-US" sz="5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Peter Baptizes     A Crew</a:t>
              </a: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lang="en-US" sz="5400" b="1" i="1" dirty="0">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Catch Phrase</a:t>
              </a:r>
              <a:endPar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72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a:t>
              </a:r>
              <a:r>
                <a:rPr lang="en-US" sz="72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Two</a:t>
              </a:r>
              <a:endParaRPr kumimoji="0" lang="en-US" sz="72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p:txBody>
        </p:sp>
      </p:grpSp>
    </p:spTree>
    <p:extLst>
      <p:ext uri="{BB962C8B-B14F-4D97-AF65-F5344CB8AC3E}">
        <p14:creationId xmlns:p14="http://schemas.microsoft.com/office/powerpoint/2010/main" val="38515811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4272"/>
            <a:ext cx="10972800" cy="1252728"/>
          </a:xfrm>
        </p:spPr>
        <p:txBody>
          <a:bodyPr>
            <a:normAutofit/>
          </a:bodyPr>
          <a:lstStyle/>
          <a:p>
            <a:pPr algn="l"/>
            <a:r>
              <a:rPr lang="en-US" sz="4267" dirty="0"/>
              <a:t>The Feasts of Israel</a:t>
            </a:r>
          </a:p>
        </p:txBody>
      </p:sp>
      <p:sp>
        <p:nvSpPr>
          <p:cNvPr id="3" name="TextBox 2"/>
          <p:cNvSpPr txBox="1"/>
          <p:nvPr/>
        </p:nvSpPr>
        <p:spPr>
          <a:xfrm>
            <a:off x="609600" y="1295401"/>
            <a:ext cx="7721600" cy="4893647"/>
          </a:xfrm>
          <a:prstGeom prst="rect">
            <a:avLst/>
          </a:prstGeom>
          <a:noFill/>
        </p:spPr>
        <p:txBody>
          <a:bodyPr wrap="square" rtlCol="0">
            <a:spAutoFit/>
          </a:bodyPr>
          <a:lstStyle/>
          <a:p>
            <a:pPr defTabSz="1219170"/>
            <a:r>
              <a:rPr lang="en-US" sz="2400" b="1" dirty="0">
                <a:solidFill>
                  <a:srgbClr val="073E87"/>
                </a:solidFill>
                <a:latin typeface="Candara"/>
              </a:rPr>
              <a:t>Exodus 23:14-17</a:t>
            </a:r>
          </a:p>
          <a:p>
            <a:pPr defTabSz="1219170"/>
            <a:r>
              <a:rPr lang="en-US" sz="2400" baseline="30000" dirty="0">
                <a:solidFill>
                  <a:srgbClr val="073E87"/>
                </a:solidFill>
                <a:latin typeface="Candara"/>
              </a:rPr>
              <a:t>14</a:t>
            </a:r>
            <a:r>
              <a:rPr lang="en-US" sz="2400" dirty="0">
                <a:solidFill>
                  <a:srgbClr val="073E87"/>
                </a:solidFill>
                <a:latin typeface="Candara"/>
              </a:rPr>
              <a:t> Three times thou shalt keep a feast unto me in the year.  </a:t>
            </a:r>
          </a:p>
          <a:p>
            <a:pPr defTabSz="1219170"/>
            <a:r>
              <a:rPr lang="en-US" sz="2400" baseline="30000" dirty="0">
                <a:solidFill>
                  <a:srgbClr val="073E87"/>
                </a:solidFill>
                <a:latin typeface="Candara"/>
              </a:rPr>
              <a:t>15</a:t>
            </a:r>
            <a:r>
              <a:rPr lang="en-US" sz="2400" dirty="0">
                <a:solidFill>
                  <a:srgbClr val="073E87"/>
                </a:solidFill>
                <a:latin typeface="Candara"/>
              </a:rPr>
              <a:t> Thou shalt keep </a:t>
            </a:r>
            <a:r>
              <a:rPr lang="en-US" sz="2400" dirty="0">
                <a:solidFill>
                  <a:srgbClr val="C00000"/>
                </a:solidFill>
                <a:latin typeface="Candara"/>
              </a:rPr>
              <a:t>the feast of unleavened bread:</a:t>
            </a:r>
            <a:r>
              <a:rPr lang="en-US" sz="2400" dirty="0">
                <a:solidFill>
                  <a:srgbClr val="073E87"/>
                </a:solidFill>
                <a:latin typeface="Candara"/>
              </a:rPr>
              <a:t> (thou shalt eat unleavened bread seven days, as I commanded thee, in the time appointed of the month Abib; for in it thou </a:t>
            </a:r>
            <a:r>
              <a:rPr lang="en-US" sz="2400" dirty="0" err="1">
                <a:solidFill>
                  <a:srgbClr val="073E87"/>
                </a:solidFill>
                <a:latin typeface="Candara"/>
              </a:rPr>
              <a:t>camest</a:t>
            </a:r>
            <a:r>
              <a:rPr lang="en-US" sz="2400" dirty="0">
                <a:solidFill>
                  <a:srgbClr val="073E87"/>
                </a:solidFill>
                <a:latin typeface="Candara"/>
              </a:rPr>
              <a:t> out from Egypt: and none shall appear before me empty:)  </a:t>
            </a:r>
          </a:p>
          <a:p>
            <a:pPr defTabSz="1219170"/>
            <a:r>
              <a:rPr lang="en-US" sz="2400" baseline="30000" dirty="0">
                <a:solidFill>
                  <a:prstClr val="white"/>
                </a:solidFill>
                <a:latin typeface="Candara"/>
              </a:rPr>
              <a:t>16</a:t>
            </a:r>
            <a:r>
              <a:rPr lang="en-US" sz="2400" dirty="0">
                <a:solidFill>
                  <a:prstClr val="white"/>
                </a:solidFill>
                <a:latin typeface="Candara"/>
              </a:rPr>
              <a:t> And the feast of harvest, the </a:t>
            </a:r>
            <a:r>
              <a:rPr lang="en-US" sz="2400" dirty="0" err="1">
                <a:solidFill>
                  <a:prstClr val="white"/>
                </a:solidFill>
                <a:latin typeface="Candara"/>
              </a:rPr>
              <a:t>firstfruits</a:t>
            </a:r>
            <a:r>
              <a:rPr lang="en-US" sz="2400" dirty="0">
                <a:solidFill>
                  <a:prstClr val="white"/>
                </a:solidFill>
                <a:latin typeface="Candara"/>
              </a:rPr>
              <a:t> of thy </a:t>
            </a:r>
            <a:r>
              <a:rPr lang="en-US" sz="2400" dirty="0" err="1">
                <a:solidFill>
                  <a:prstClr val="white"/>
                </a:solidFill>
                <a:latin typeface="Candara"/>
              </a:rPr>
              <a:t>labours</a:t>
            </a:r>
            <a:r>
              <a:rPr lang="en-US" sz="2400" dirty="0">
                <a:solidFill>
                  <a:prstClr val="white"/>
                </a:solidFill>
                <a:latin typeface="Candara"/>
              </a:rPr>
              <a:t>, which thou hast sown in the field: and the feast of ingathering, </a:t>
            </a:r>
            <a:r>
              <a:rPr lang="en-US" sz="2400" i="1" dirty="0">
                <a:solidFill>
                  <a:prstClr val="white"/>
                </a:solidFill>
                <a:latin typeface="Candara"/>
              </a:rPr>
              <a:t>which is </a:t>
            </a:r>
            <a:r>
              <a:rPr lang="en-US" sz="2400" dirty="0">
                <a:solidFill>
                  <a:prstClr val="white"/>
                </a:solidFill>
                <a:latin typeface="Candara"/>
              </a:rPr>
              <a:t>in the end of the year, when thou hast gathered in thy </a:t>
            </a:r>
            <a:r>
              <a:rPr lang="en-US" sz="2400" dirty="0" err="1">
                <a:solidFill>
                  <a:prstClr val="white"/>
                </a:solidFill>
                <a:latin typeface="Candara"/>
              </a:rPr>
              <a:t>labours</a:t>
            </a:r>
            <a:r>
              <a:rPr lang="en-US" sz="2400" dirty="0">
                <a:solidFill>
                  <a:prstClr val="white"/>
                </a:solidFill>
                <a:latin typeface="Candara"/>
              </a:rPr>
              <a:t> out of the field.</a:t>
            </a:r>
          </a:p>
          <a:p>
            <a:pPr defTabSz="1219170"/>
            <a:r>
              <a:rPr lang="en-US" sz="2400" baseline="30000" dirty="0">
                <a:solidFill>
                  <a:prstClr val="white"/>
                </a:solidFill>
                <a:latin typeface="Candara"/>
              </a:rPr>
              <a:t>17</a:t>
            </a:r>
            <a:r>
              <a:rPr lang="en-US" sz="2400" dirty="0">
                <a:solidFill>
                  <a:prstClr val="white"/>
                </a:solidFill>
                <a:latin typeface="Candara"/>
              </a:rPr>
              <a:t> Three times in the year all thy males shall appear before the Lord GOD.</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1524000"/>
            <a:ext cx="2997200" cy="381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27185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4272"/>
            <a:ext cx="10972800" cy="1252728"/>
          </a:xfrm>
        </p:spPr>
        <p:txBody>
          <a:bodyPr>
            <a:normAutofit/>
          </a:bodyPr>
          <a:lstStyle/>
          <a:p>
            <a:pPr algn="l"/>
            <a:r>
              <a:rPr lang="en-US" sz="4267" dirty="0"/>
              <a:t>The Feasts of Israel</a:t>
            </a:r>
          </a:p>
        </p:txBody>
      </p:sp>
      <p:sp>
        <p:nvSpPr>
          <p:cNvPr id="3" name="TextBox 2"/>
          <p:cNvSpPr txBox="1"/>
          <p:nvPr/>
        </p:nvSpPr>
        <p:spPr>
          <a:xfrm>
            <a:off x="609600" y="1295401"/>
            <a:ext cx="7721600" cy="4893647"/>
          </a:xfrm>
          <a:prstGeom prst="rect">
            <a:avLst/>
          </a:prstGeom>
          <a:noFill/>
        </p:spPr>
        <p:txBody>
          <a:bodyPr wrap="square" rtlCol="0">
            <a:spAutoFit/>
          </a:bodyPr>
          <a:lstStyle/>
          <a:p>
            <a:pPr defTabSz="1219170"/>
            <a:r>
              <a:rPr lang="en-US" sz="2400" b="1" dirty="0">
                <a:solidFill>
                  <a:srgbClr val="073E87"/>
                </a:solidFill>
                <a:latin typeface="Candara"/>
              </a:rPr>
              <a:t>Exodus 23:14-17</a:t>
            </a:r>
          </a:p>
          <a:p>
            <a:pPr defTabSz="1219170"/>
            <a:r>
              <a:rPr lang="en-US" sz="2400" baseline="30000" dirty="0">
                <a:solidFill>
                  <a:srgbClr val="C6E7FC"/>
                </a:solidFill>
                <a:latin typeface="Candara"/>
              </a:rPr>
              <a:t>14</a:t>
            </a:r>
            <a:r>
              <a:rPr lang="en-US" sz="2400" dirty="0">
                <a:solidFill>
                  <a:srgbClr val="C6E7FC"/>
                </a:solidFill>
                <a:latin typeface="Candara"/>
              </a:rPr>
              <a:t> Three times thou shalt keep a feast unto me in the year.  </a:t>
            </a:r>
          </a:p>
          <a:p>
            <a:pPr defTabSz="1219170"/>
            <a:r>
              <a:rPr lang="en-US" sz="2400" baseline="30000" dirty="0">
                <a:solidFill>
                  <a:srgbClr val="C6E7FC"/>
                </a:solidFill>
                <a:latin typeface="Candara"/>
              </a:rPr>
              <a:t>15</a:t>
            </a:r>
            <a:r>
              <a:rPr lang="en-US" sz="2400" dirty="0">
                <a:solidFill>
                  <a:srgbClr val="C6E7FC"/>
                </a:solidFill>
                <a:latin typeface="Candara"/>
              </a:rPr>
              <a:t> Thou shalt keep the feast of unleavened bread: (thou shalt eat unleavened bread seven days, as I commanded thee, in the time appointed of the month Abib; for in it thou </a:t>
            </a:r>
            <a:r>
              <a:rPr lang="en-US" sz="2400" dirty="0" err="1">
                <a:solidFill>
                  <a:srgbClr val="C6E7FC"/>
                </a:solidFill>
                <a:latin typeface="Candara"/>
              </a:rPr>
              <a:t>camest</a:t>
            </a:r>
            <a:r>
              <a:rPr lang="en-US" sz="2400" dirty="0">
                <a:solidFill>
                  <a:srgbClr val="C6E7FC"/>
                </a:solidFill>
                <a:latin typeface="Candara"/>
              </a:rPr>
              <a:t> out from Egypt: and none shall appear before me empty:)  </a:t>
            </a:r>
          </a:p>
          <a:p>
            <a:pPr defTabSz="1219170"/>
            <a:r>
              <a:rPr lang="en-US" sz="2400" baseline="30000" dirty="0">
                <a:solidFill>
                  <a:srgbClr val="073E87"/>
                </a:solidFill>
                <a:latin typeface="Candara"/>
              </a:rPr>
              <a:t>16</a:t>
            </a:r>
            <a:r>
              <a:rPr lang="en-US" sz="2400" dirty="0">
                <a:solidFill>
                  <a:srgbClr val="073E87"/>
                </a:solidFill>
                <a:latin typeface="Candara"/>
              </a:rPr>
              <a:t> </a:t>
            </a:r>
            <a:r>
              <a:rPr lang="en-US" sz="2400" dirty="0">
                <a:solidFill>
                  <a:srgbClr val="C00000"/>
                </a:solidFill>
                <a:latin typeface="Candara"/>
              </a:rPr>
              <a:t>And the feast of harvest,</a:t>
            </a:r>
            <a:r>
              <a:rPr lang="en-US" sz="2400" dirty="0">
                <a:solidFill>
                  <a:srgbClr val="073E87"/>
                </a:solidFill>
                <a:latin typeface="Candara"/>
              </a:rPr>
              <a:t> the </a:t>
            </a:r>
            <a:r>
              <a:rPr lang="en-US" sz="2400" dirty="0" err="1">
                <a:solidFill>
                  <a:srgbClr val="073E87"/>
                </a:solidFill>
                <a:latin typeface="Candara"/>
              </a:rPr>
              <a:t>firstfruits</a:t>
            </a:r>
            <a:r>
              <a:rPr lang="en-US" sz="2400" dirty="0">
                <a:solidFill>
                  <a:srgbClr val="073E87"/>
                </a:solidFill>
                <a:latin typeface="Candara"/>
              </a:rPr>
              <a:t> of thy </a:t>
            </a:r>
            <a:r>
              <a:rPr lang="en-US" sz="2400" dirty="0" err="1">
                <a:solidFill>
                  <a:srgbClr val="073E87"/>
                </a:solidFill>
                <a:latin typeface="Candara"/>
              </a:rPr>
              <a:t>labours</a:t>
            </a:r>
            <a:r>
              <a:rPr lang="en-US" sz="2400" dirty="0">
                <a:solidFill>
                  <a:srgbClr val="073E87"/>
                </a:solidFill>
                <a:latin typeface="Candara"/>
              </a:rPr>
              <a:t>, which thou hast sown in the field:</a:t>
            </a:r>
            <a:r>
              <a:rPr lang="en-US" sz="2400" dirty="0">
                <a:solidFill>
                  <a:prstClr val="black"/>
                </a:solidFill>
                <a:latin typeface="Candara"/>
              </a:rPr>
              <a:t> </a:t>
            </a:r>
            <a:r>
              <a:rPr lang="en-US" sz="2400" dirty="0">
                <a:solidFill>
                  <a:prstClr val="white"/>
                </a:solidFill>
                <a:latin typeface="Candara"/>
              </a:rPr>
              <a:t>and the feast of ingathering, </a:t>
            </a:r>
            <a:r>
              <a:rPr lang="en-US" sz="2400" i="1" dirty="0">
                <a:solidFill>
                  <a:prstClr val="white"/>
                </a:solidFill>
                <a:latin typeface="Candara"/>
              </a:rPr>
              <a:t>which is </a:t>
            </a:r>
            <a:r>
              <a:rPr lang="en-US" sz="2400" dirty="0">
                <a:solidFill>
                  <a:prstClr val="white"/>
                </a:solidFill>
                <a:latin typeface="Candara"/>
              </a:rPr>
              <a:t>in the end of the year, when thou hast gathered in thy </a:t>
            </a:r>
            <a:r>
              <a:rPr lang="en-US" sz="2400" dirty="0" err="1">
                <a:solidFill>
                  <a:prstClr val="white"/>
                </a:solidFill>
                <a:latin typeface="Candara"/>
              </a:rPr>
              <a:t>labours</a:t>
            </a:r>
            <a:r>
              <a:rPr lang="en-US" sz="2400" dirty="0">
                <a:solidFill>
                  <a:prstClr val="white"/>
                </a:solidFill>
                <a:latin typeface="Candara"/>
              </a:rPr>
              <a:t> out of the field.</a:t>
            </a:r>
          </a:p>
          <a:p>
            <a:pPr defTabSz="1219170"/>
            <a:r>
              <a:rPr lang="en-US" sz="2400" baseline="30000" dirty="0">
                <a:solidFill>
                  <a:prstClr val="white"/>
                </a:solidFill>
                <a:latin typeface="Candara"/>
              </a:rPr>
              <a:t>17</a:t>
            </a:r>
            <a:r>
              <a:rPr lang="en-US" sz="2400" dirty="0">
                <a:solidFill>
                  <a:prstClr val="white"/>
                </a:solidFill>
                <a:latin typeface="Candara"/>
              </a:rPr>
              <a:t> Three times in the year all thy males shall appear before the Lord GOD.</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1524000"/>
            <a:ext cx="2997200" cy="381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229083"/>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4272"/>
            <a:ext cx="10972800" cy="1252728"/>
          </a:xfrm>
        </p:spPr>
        <p:txBody>
          <a:bodyPr>
            <a:normAutofit/>
          </a:bodyPr>
          <a:lstStyle/>
          <a:p>
            <a:pPr algn="l"/>
            <a:r>
              <a:rPr lang="en-US" sz="4267" dirty="0"/>
              <a:t>The Feasts of Israel</a:t>
            </a:r>
          </a:p>
        </p:txBody>
      </p:sp>
      <p:sp>
        <p:nvSpPr>
          <p:cNvPr id="3" name="TextBox 2"/>
          <p:cNvSpPr txBox="1"/>
          <p:nvPr/>
        </p:nvSpPr>
        <p:spPr>
          <a:xfrm>
            <a:off x="609600" y="1295401"/>
            <a:ext cx="7721600" cy="4893647"/>
          </a:xfrm>
          <a:prstGeom prst="rect">
            <a:avLst/>
          </a:prstGeom>
          <a:noFill/>
        </p:spPr>
        <p:txBody>
          <a:bodyPr wrap="square" rtlCol="0">
            <a:spAutoFit/>
          </a:bodyPr>
          <a:lstStyle/>
          <a:p>
            <a:pPr defTabSz="1219170"/>
            <a:r>
              <a:rPr lang="en-US" sz="2400" b="1" dirty="0">
                <a:solidFill>
                  <a:srgbClr val="073E87"/>
                </a:solidFill>
                <a:latin typeface="Candara"/>
              </a:rPr>
              <a:t>Exodus 23:14-17</a:t>
            </a:r>
          </a:p>
          <a:p>
            <a:pPr defTabSz="1219170"/>
            <a:r>
              <a:rPr lang="en-US" sz="2400" baseline="30000" dirty="0">
                <a:solidFill>
                  <a:srgbClr val="C6E7FC"/>
                </a:solidFill>
                <a:latin typeface="Candara"/>
              </a:rPr>
              <a:t>14</a:t>
            </a:r>
            <a:r>
              <a:rPr lang="en-US" sz="2400" dirty="0">
                <a:solidFill>
                  <a:srgbClr val="C6E7FC"/>
                </a:solidFill>
                <a:latin typeface="Candara"/>
              </a:rPr>
              <a:t> Three times thou shalt keep a feast unto me in the year.  </a:t>
            </a:r>
          </a:p>
          <a:p>
            <a:pPr defTabSz="1219170"/>
            <a:r>
              <a:rPr lang="en-US" sz="2400" baseline="30000" dirty="0">
                <a:solidFill>
                  <a:srgbClr val="C6E7FC"/>
                </a:solidFill>
                <a:latin typeface="Candara"/>
              </a:rPr>
              <a:t>15</a:t>
            </a:r>
            <a:r>
              <a:rPr lang="en-US" sz="2400" dirty="0">
                <a:solidFill>
                  <a:srgbClr val="C6E7FC"/>
                </a:solidFill>
                <a:latin typeface="Candara"/>
              </a:rPr>
              <a:t> Thou shalt keep the feast of unleavened bread: (thou shalt eat unleavened bread seven days, as I commanded thee, in the time appointed of the month Abib; for in it thou </a:t>
            </a:r>
            <a:r>
              <a:rPr lang="en-US" sz="2400" dirty="0" err="1">
                <a:solidFill>
                  <a:srgbClr val="C6E7FC"/>
                </a:solidFill>
                <a:latin typeface="Candara"/>
              </a:rPr>
              <a:t>camest</a:t>
            </a:r>
            <a:r>
              <a:rPr lang="en-US" sz="2400" dirty="0">
                <a:solidFill>
                  <a:srgbClr val="C6E7FC"/>
                </a:solidFill>
                <a:latin typeface="Candara"/>
              </a:rPr>
              <a:t> out from Egypt: and none shall appear before me empty:)  </a:t>
            </a:r>
          </a:p>
          <a:p>
            <a:pPr defTabSz="1219170"/>
            <a:r>
              <a:rPr lang="en-US" sz="2400" baseline="30000" dirty="0">
                <a:solidFill>
                  <a:srgbClr val="C6E7FC"/>
                </a:solidFill>
                <a:latin typeface="Candara"/>
              </a:rPr>
              <a:t>16</a:t>
            </a:r>
            <a:r>
              <a:rPr lang="en-US" sz="2400" dirty="0">
                <a:solidFill>
                  <a:srgbClr val="C6E7FC"/>
                </a:solidFill>
                <a:latin typeface="Candara"/>
              </a:rPr>
              <a:t> And the feast of harvest, the </a:t>
            </a:r>
            <a:r>
              <a:rPr lang="en-US" sz="2400" dirty="0" err="1">
                <a:solidFill>
                  <a:srgbClr val="C6E7FC"/>
                </a:solidFill>
                <a:latin typeface="Candara"/>
              </a:rPr>
              <a:t>firstfruits</a:t>
            </a:r>
            <a:r>
              <a:rPr lang="en-US" sz="2400" dirty="0">
                <a:solidFill>
                  <a:srgbClr val="C6E7FC"/>
                </a:solidFill>
                <a:latin typeface="Candara"/>
              </a:rPr>
              <a:t> of thy </a:t>
            </a:r>
            <a:r>
              <a:rPr lang="en-US" sz="2400" dirty="0" err="1">
                <a:solidFill>
                  <a:srgbClr val="C6E7FC"/>
                </a:solidFill>
                <a:latin typeface="Candara"/>
              </a:rPr>
              <a:t>labours</a:t>
            </a:r>
            <a:r>
              <a:rPr lang="en-US" sz="2400" dirty="0">
                <a:solidFill>
                  <a:srgbClr val="C6E7FC"/>
                </a:solidFill>
                <a:latin typeface="Candara"/>
              </a:rPr>
              <a:t>, which thou hast sown in the field: </a:t>
            </a:r>
            <a:r>
              <a:rPr lang="en-US" sz="2400" dirty="0">
                <a:solidFill>
                  <a:srgbClr val="C00000"/>
                </a:solidFill>
                <a:latin typeface="Candara"/>
              </a:rPr>
              <a:t>and the feast of ingathering, </a:t>
            </a:r>
            <a:r>
              <a:rPr lang="en-US" sz="2400" i="1" dirty="0">
                <a:solidFill>
                  <a:srgbClr val="073E87"/>
                </a:solidFill>
                <a:latin typeface="Candara"/>
              </a:rPr>
              <a:t>which is </a:t>
            </a:r>
            <a:r>
              <a:rPr lang="en-US" sz="2400" dirty="0">
                <a:solidFill>
                  <a:srgbClr val="073E87"/>
                </a:solidFill>
                <a:latin typeface="Candara"/>
              </a:rPr>
              <a:t>in the end of the year, when thou hast gathered in thy </a:t>
            </a:r>
            <a:r>
              <a:rPr lang="en-US" sz="2400" dirty="0" err="1">
                <a:solidFill>
                  <a:srgbClr val="073E87"/>
                </a:solidFill>
                <a:latin typeface="Candara"/>
              </a:rPr>
              <a:t>labours</a:t>
            </a:r>
            <a:r>
              <a:rPr lang="en-US" sz="2400" dirty="0">
                <a:solidFill>
                  <a:srgbClr val="073E87"/>
                </a:solidFill>
                <a:latin typeface="Candara"/>
              </a:rPr>
              <a:t> out of the field.</a:t>
            </a:r>
          </a:p>
          <a:p>
            <a:pPr defTabSz="1219170"/>
            <a:r>
              <a:rPr lang="en-US" sz="2400" baseline="30000" dirty="0">
                <a:solidFill>
                  <a:prstClr val="white"/>
                </a:solidFill>
                <a:latin typeface="Candara"/>
              </a:rPr>
              <a:t>17</a:t>
            </a:r>
            <a:r>
              <a:rPr lang="en-US" sz="2400" dirty="0">
                <a:solidFill>
                  <a:prstClr val="white"/>
                </a:solidFill>
                <a:latin typeface="Candara"/>
              </a:rPr>
              <a:t> Three times in the year all thy males shall appear before the Lord GOD.</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1524000"/>
            <a:ext cx="2997200" cy="381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02369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9F3914-7B30-4E2A-ACF1-73CBDDCC03C5}"/>
              </a:ext>
            </a:extLst>
          </p:cNvPr>
          <p:cNvSpPr>
            <a:spLocks noGrp="1"/>
          </p:cNvSpPr>
          <p:nvPr>
            <p:ph type="sldNum" sz="quarter" idx="12"/>
          </p:nvPr>
        </p:nvSpPr>
        <p:spPr/>
        <p:txBody>
          <a:bodyPr/>
          <a:lstStyle/>
          <a:p>
            <a:pPr eaLnBrk="0" fontAlgn="base" hangingPunct="0">
              <a:spcAft>
                <a:spcPct val="0"/>
              </a:spcAft>
            </a:pPr>
            <a:fld id="{B3EA8B51-90A0-433C-84BC-6B542061036A}" type="slidenum">
              <a:rPr lang="en-US" altLang="en-US">
                <a:solidFill>
                  <a:srgbClr val="660066"/>
                </a:solidFill>
                <a:latin typeface="Impact"/>
              </a:rPr>
              <a:pPr eaLnBrk="0" fontAlgn="base" hangingPunct="0">
                <a:spcAft>
                  <a:spcPct val="0"/>
                </a:spcAft>
              </a:pPr>
              <a:t>9</a:t>
            </a:fld>
            <a:endParaRPr lang="en-US" altLang="en-US">
              <a:solidFill>
                <a:srgbClr val="660066"/>
              </a:solidFill>
              <a:latin typeface="Impact"/>
            </a:endParaRPr>
          </a:p>
        </p:txBody>
      </p:sp>
      <p:sp>
        <p:nvSpPr>
          <p:cNvPr id="10242" name="Text Box 2">
            <a:extLst>
              <a:ext uri="{FF2B5EF4-FFF2-40B4-BE49-F238E27FC236}">
                <a16:creationId xmlns:a16="http://schemas.microsoft.com/office/drawing/2014/main" id="{25557523-3899-4E7B-9C76-CC178F47B485}"/>
              </a:ext>
            </a:extLst>
          </p:cNvPr>
          <p:cNvSpPr txBox="1">
            <a:spLocks noChangeArrowheads="1"/>
          </p:cNvSpPr>
          <p:nvPr/>
        </p:nvSpPr>
        <p:spPr bwMode="auto">
          <a:xfrm>
            <a:off x="2743200" y="685800"/>
            <a:ext cx="7696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dirty="0">
                <a:solidFill>
                  <a:srgbClr val="660066"/>
                </a:solidFill>
                <a:latin typeface="Times New Roman" panose="02020603050405020304" pitchFamily="18" charset="0"/>
              </a:rPr>
              <a:t>Historicity of Acts</a:t>
            </a:r>
            <a:r>
              <a:rPr lang="en-US" altLang="en-US" sz="2400" dirty="0">
                <a:solidFill>
                  <a:srgbClr val="660066"/>
                </a:solidFill>
                <a:latin typeface="Times New Roman" panose="02020603050405020304" pitchFamily="18" charset="0"/>
              </a:rPr>
              <a:t>:</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spread of Christianity from Jerusalem to Rome  (“the ends of the earth”);</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progress ... is mainly geographical:</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 From </a:t>
            </a:r>
            <a:r>
              <a:rPr lang="en-US" altLang="en-US" sz="2400" b="1" dirty="0">
                <a:solidFill>
                  <a:srgbClr val="660066"/>
                </a:solidFill>
                <a:latin typeface="Times New Roman" panose="02020603050405020304" pitchFamily="18" charset="0"/>
              </a:rPr>
              <a:t>Jerusalem</a:t>
            </a:r>
            <a:r>
              <a:rPr lang="en-US" altLang="en-US" sz="2400" dirty="0">
                <a:solidFill>
                  <a:srgbClr val="660066"/>
                </a:solidFill>
                <a:latin typeface="Times New Roman" panose="02020603050405020304" pitchFamily="18" charset="0"/>
              </a:rPr>
              <a:t> ... to </a:t>
            </a:r>
            <a:r>
              <a:rPr lang="en-US" altLang="en-US" sz="2400" b="1" dirty="0">
                <a:solidFill>
                  <a:srgbClr val="660066"/>
                </a:solidFill>
                <a:latin typeface="Times New Roman" panose="02020603050405020304" pitchFamily="18" charset="0"/>
              </a:rPr>
              <a:t>Samaria </a:t>
            </a:r>
            <a:r>
              <a:rPr lang="en-US" altLang="en-US" sz="2400" dirty="0">
                <a:solidFill>
                  <a:srgbClr val="660066"/>
                </a:solidFill>
                <a:latin typeface="Times New Roman" panose="02020603050405020304" pitchFamily="18" charset="0"/>
              </a:rPr>
              <a:t>(8.5), </a:t>
            </a:r>
            <a:r>
              <a:rPr lang="en-US" altLang="en-US" sz="2400" b="1" dirty="0">
                <a:solidFill>
                  <a:srgbClr val="660066"/>
                </a:solidFill>
                <a:latin typeface="Times New Roman" panose="02020603050405020304" pitchFamily="18" charset="0"/>
              </a:rPr>
              <a:t>Damascus</a:t>
            </a:r>
            <a:r>
              <a:rPr lang="en-US" altLang="en-US" sz="2400" dirty="0">
                <a:solidFill>
                  <a:srgbClr val="660066"/>
                </a:solidFill>
                <a:latin typeface="Times New Roman" panose="02020603050405020304" pitchFamily="18" charset="0"/>
              </a:rPr>
              <a:t> 		(9.10), </a:t>
            </a:r>
            <a:r>
              <a:rPr lang="en-US" altLang="en-US" sz="2400" b="1" dirty="0">
                <a:solidFill>
                  <a:srgbClr val="660066"/>
                </a:solidFill>
                <a:latin typeface="Times New Roman" panose="02020603050405020304" pitchFamily="18" charset="0"/>
              </a:rPr>
              <a:t>Antioch </a:t>
            </a:r>
            <a:r>
              <a:rPr lang="en-US" altLang="en-US" sz="2400" dirty="0">
                <a:solidFill>
                  <a:srgbClr val="660066"/>
                </a:solidFill>
                <a:latin typeface="Times New Roman" panose="02020603050405020304" pitchFamily="18" charset="0"/>
              </a:rPr>
              <a:t>(11.26), </a:t>
            </a:r>
            <a:r>
              <a:rPr lang="en-US" altLang="en-US" sz="2400" b="1" dirty="0">
                <a:solidFill>
                  <a:srgbClr val="660066"/>
                </a:solidFill>
                <a:latin typeface="Times New Roman" panose="02020603050405020304" pitchFamily="18" charset="0"/>
              </a:rPr>
              <a:t>Asia Minor</a:t>
            </a:r>
            <a:r>
              <a:rPr lang="en-US" altLang="en-US" sz="2400" dirty="0">
                <a:solidFill>
                  <a:srgbClr val="660066"/>
                </a:solidFill>
                <a:latin typeface="Times New Roman" panose="02020603050405020304" pitchFamily="18" charset="0"/>
              </a:rPr>
              <a:t> (13.13), 		</a:t>
            </a:r>
            <a:r>
              <a:rPr lang="en-US" altLang="en-US" sz="2400" b="1" dirty="0">
                <a:solidFill>
                  <a:srgbClr val="660066"/>
                </a:solidFill>
                <a:latin typeface="Times New Roman" panose="02020603050405020304" pitchFamily="18" charset="0"/>
              </a:rPr>
              <a:t>Europe</a:t>
            </a:r>
            <a:r>
              <a:rPr lang="en-US" altLang="en-US" sz="2400" dirty="0">
                <a:solidFill>
                  <a:srgbClr val="660066"/>
                </a:solidFill>
                <a:latin typeface="Times New Roman" panose="02020603050405020304" pitchFamily="18" charset="0"/>
              </a:rPr>
              <a:t> (16.11), and finally </a:t>
            </a:r>
            <a:r>
              <a:rPr lang="en-US" altLang="en-US" sz="2400" b="1" dirty="0">
                <a:solidFill>
                  <a:srgbClr val="660066"/>
                </a:solidFill>
                <a:latin typeface="Times New Roman" panose="02020603050405020304" pitchFamily="18" charset="0"/>
              </a:rPr>
              <a:t>Rome</a:t>
            </a:r>
            <a:r>
              <a:rPr lang="en-US" altLang="en-US" sz="2400" dirty="0">
                <a:solidFill>
                  <a:srgbClr val="660066"/>
                </a:solidFill>
                <a:latin typeface="Times New Roman" panose="02020603050405020304" pitchFamily="18" charset="0"/>
              </a:rPr>
              <a:t> … itself;</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the northeastern corner of the Mediterranean;</a:t>
            </a:r>
          </a:p>
          <a:p>
            <a:pPr eaLnBrk="0" fontAlgn="base" hangingPunct="0">
              <a:spcBef>
                <a:spcPct val="50000"/>
              </a:spcBef>
              <a:spcAft>
                <a:spcPct val="0"/>
              </a:spcAft>
            </a:pPr>
            <a:r>
              <a:rPr lang="en-US" altLang="en-US" sz="2400" dirty="0">
                <a:solidFill>
                  <a:srgbClr val="660066"/>
                </a:solidFill>
                <a:latin typeface="Times New Roman" panose="02020603050405020304" pitchFamily="18" charset="0"/>
              </a:rPr>
              <a:t>- Maybe Spain But Nothing about North Africa, e.g., Alexandria and Cyrene.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300" fill="hold"/>
                                        <p:tgtEl>
                                          <p:spTgt spid="1024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300" fill="hold"/>
                                        <p:tgtEl>
                                          <p:spTgt spid="1024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300" fill="hold"/>
                                        <p:tgtEl>
                                          <p:spTgt spid="1024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300" fill="hold"/>
                                        <p:tgtEl>
                                          <p:spTgt spid="1024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10242">
                                            <p:txEl>
                                              <p:pRg st="4" end="4"/>
                                            </p:txEl>
                                          </p:spTgt>
                                        </p:tgtEl>
                                        <p:attrNameLst>
                                          <p:attrName>style.visibility</p:attrName>
                                        </p:attrNameLst>
                                      </p:cBhvr>
                                      <p:to>
                                        <p:strVal val="visible"/>
                                      </p:to>
                                    </p:set>
                                    <p:anim calcmode="lin" valueType="num">
                                      <p:cBhvr additive="base">
                                        <p:cTn id="31" dur="300" fill="hold"/>
                                        <p:tgtEl>
                                          <p:spTgt spid="1024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10242">
                                            <p:txEl>
                                              <p:pRg st="5" end="5"/>
                                            </p:txEl>
                                          </p:spTgt>
                                        </p:tgtEl>
                                        <p:attrNameLst>
                                          <p:attrName>style.visibility</p:attrName>
                                        </p:attrNameLst>
                                      </p:cBhvr>
                                      <p:to>
                                        <p:strVal val="visible"/>
                                      </p:to>
                                    </p:set>
                                    <p:anim calcmode="lin" valueType="num">
                                      <p:cBhvr additive="base">
                                        <p:cTn id="37" dur="300" fill="hold"/>
                                        <p:tgtEl>
                                          <p:spTgt spid="10242">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102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4272"/>
            <a:ext cx="10972800" cy="1252728"/>
          </a:xfrm>
        </p:spPr>
        <p:txBody>
          <a:bodyPr>
            <a:normAutofit/>
          </a:bodyPr>
          <a:lstStyle/>
          <a:p>
            <a:pPr algn="l"/>
            <a:r>
              <a:rPr lang="en-US" sz="4267" dirty="0"/>
              <a:t>The Feasts of Israel</a:t>
            </a:r>
          </a:p>
        </p:txBody>
      </p:sp>
      <p:sp>
        <p:nvSpPr>
          <p:cNvPr id="3" name="TextBox 2"/>
          <p:cNvSpPr txBox="1"/>
          <p:nvPr/>
        </p:nvSpPr>
        <p:spPr>
          <a:xfrm>
            <a:off x="609600" y="1292353"/>
            <a:ext cx="7721600" cy="4893647"/>
          </a:xfrm>
          <a:prstGeom prst="rect">
            <a:avLst/>
          </a:prstGeom>
          <a:noFill/>
        </p:spPr>
        <p:txBody>
          <a:bodyPr wrap="square" rtlCol="0">
            <a:spAutoFit/>
          </a:bodyPr>
          <a:lstStyle/>
          <a:p>
            <a:pPr defTabSz="1219170"/>
            <a:r>
              <a:rPr lang="en-US" sz="2400" b="1" dirty="0">
                <a:solidFill>
                  <a:srgbClr val="073E87"/>
                </a:solidFill>
                <a:latin typeface="Candara"/>
              </a:rPr>
              <a:t>Exodus 23:14-17</a:t>
            </a:r>
          </a:p>
          <a:p>
            <a:pPr defTabSz="1219170"/>
            <a:r>
              <a:rPr lang="en-US" sz="2400" baseline="30000" dirty="0">
                <a:solidFill>
                  <a:srgbClr val="C6E7FC"/>
                </a:solidFill>
                <a:latin typeface="Candara"/>
              </a:rPr>
              <a:t>14</a:t>
            </a:r>
            <a:r>
              <a:rPr lang="en-US" sz="2400" dirty="0">
                <a:solidFill>
                  <a:srgbClr val="C6E7FC"/>
                </a:solidFill>
                <a:latin typeface="Candara"/>
              </a:rPr>
              <a:t> Three times thou shalt keep a feast unto me in the year.  </a:t>
            </a:r>
          </a:p>
          <a:p>
            <a:pPr defTabSz="1219170"/>
            <a:r>
              <a:rPr lang="en-US" sz="2400" baseline="30000" dirty="0">
                <a:solidFill>
                  <a:srgbClr val="C6E7FC"/>
                </a:solidFill>
                <a:latin typeface="Candara"/>
              </a:rPr>
              <a:t>15</a:t>
            </a:r>
            <a:r>
              <a:rPr lang="en-US" sz="2400" dirty="0">
                <a:solidFill>
                  <a:srgbClr val="C6E7FC"/>
                </a:solidFill>
                <a:latin typeface="Candara"/>
              </a:rPr>
              <a:t> Thou shalt keep the feast of unleavened bread: (thou shalt eat unleavened bread seven days, as I commanded thee, in the time appointed of the month Abib; for in it thou </a:t>
            </a:r>
            <a:r>
              <a:rPr lang="en-US" sz="2400" dirty="0" err="1">
                <a:solidFill>
                  <a:srgbClr val="C6E7FC"/>
                </a:solidFill>
                <a:latin typeface="Candara"/>
              </a:rPr>
              <a:t>camest</a:t>
            </a:r>
            <a:r>
              <a:rPr lang="en-US" sz="2400" dirty="0">
                <a:solidFill>
                  <a:srgbClr val="C6E7FC"/>
                </a:solidFill>
                <a:latin typeface="Candara"/>
              </a:rPr>
              <a:t> out from Egypt: and none shall appear before me empty:)  </a:t>
            </a:r>
          </a:p>
          <a:p>
            <a:pPr defTabSz="1219170"/>
            <a:r>
              <a:rPr lang="en-US" sz="2400" baseline="30000" dirty="0">
                <a:solidFill>
                  <a:srgbClr val="C6E7FC"/>
                </a:solidFill>
                <a:latin typeface="Candara"/>
              </a:rPr>
              <a:t>16</a:t>
            </a:r>
            <a:r>
              <a:rPr lang="en-US" sz="2400" dirty="0">
                <a:solidFill>
                  <a:srgbClr val="C6E7FC"/>
                </a:solidFill>
                <a:latin typeface="Candara"/>
              </a:rPr>
              <a:t> And the feast of harvest, the </a:t>
            </a:r>
            <a:r>
              <a:rPr lang="en-US" sz="2400" dirty="0" err="1">
                <a:solidFill>
                  <a:srgbClr val="C6E7FC"/>
                </a:solidFill>
                <a:latin typeface="Candara"/>
              </a:rPr>
              <a:t>firstfruits</a:t>
            </a:r>
            <a:r>
              <a:rPr lang="en-US" sz="2400" dirty="0">
                <a:solidFill>
                  <a:srgbClr val="C6E7FC"/>
                </a:solidFill>
                <a:latin typeface="Candara"/>
              </a:rPr>
              <a:t> of thy </a:t>
            </a:r>
            <a:r>
              <a:rPr lang="en-US" sz="2400" dirty="0" err="1">
                <a:solidFill>
                  <a:srgbClr val="C6E7FC"/>
                </a:solidFill>
                <a:latin typeface="Candara"/>
              </a:rPr>
              <a:t>labours</a:t>
            </a:r>
            <a:r>
              <a:rPr lang="en-US" sz="2400" dirty="0">
                <a:solidFill>
                  <a:srgbClr val="C6E7FC"/>
                </a:solidFill>
                <a:latin typeface="Candara"/>
              </a:rPr>
              <a:t>, which thou hast sown in the field: and the feast of ingathering, </a:t>
            </a:r>
            <a:r>
              <a:rPr lang="en-US" sz="2400" i="1" dirty="0">
                <a:solidFill>
                  <a:srgbClr val="C6E7FC"/>
                </a:solidFill>
                <a:latin typeface="Candara"/>
              </a:rPr>
              <a:t>which is </a:t>
            </a:r>
            <a:r>
              <a:rPr lang="en-US" sz="2400" dirty="0">
                <a:solidFill>
                  <a:srgbClr val="C6E7FC"/>
                </a:solidFill>
                <a:latin typeface="Candara"/>
              </a:rPr>
              <a:t>in the end of the year, when thou hast gathered in thy </a:t>
            </a:r>
            <a:r>
              <a:rPr lang="en-US" sz="2400" dirty="0" err="1">
                <a:solidFill>
                  <a:srgbClr val="C6E7FC"/>
                </a:solidFill>
                <a:latin typeface="Candara"/>
              </a:rPr>
              <a:t>labours</a:t>
            </a:r>
            <a:r>
              <a:rPr lang="en-US" sz="2400" dirty="0">
                <a:solidFill>
                  <a:srgbClr val="C6E7FC"/>
                </a:solidFill>
                <a:latin typeface="Candara"/>
              </a:rPr>
              <a:t> out of the field.</a:t>
            </a:r>
          </a:p>
          <a:p>
            <a:pPr defTabSz="1219170"/>
            <a:r>
              <a:rPr lang="en-US" sz="2400" baseline="30000" dirty="0">
                <a:solidFill>
                  <a:srgbClr val="073E87"/>
                </a:solidFill>
                <a:latin typeface="Candara"/>
              </a:rPr>
              <a:t>17</a:t>
            </a:r>
            <a:r>
              <a:rPr lang="en-US" sz="2400" dirty="0">
                <a:solidFill>
                  <a:srgbClr val="073E87"/>
                </a:solidFill>
                <a:latin typeface="Candara"/>
              </a:rPr>
              <a:t> Three times in the year all thy males shall appear before the Lord GOD.</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1524000"/>
            <a:ext cx="2997200" cy="381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9069440"/>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47472"/>
            <a:ext cx="10972800" cy="1252728"/>
          </a:xfrm>
        </p:spPr>
        <p:txBody>
          <a:bodyPr>
            <a:noAutofit/>
          </a:bodyPr>
          <a:lstStyle/>
          <a:p>
            <a:pPr algn="l"/>
            <a:r>
              <a:rPr lang="en-US" sz="3200" dirty="0"/>
              <a:t>The Feast of Unleavened Bread was held in the month of Abib. The name </a:t>
            </a:r>
            <a:r>
              <a:rPr lang="en-US" sz="3200" i="1" dirty="0"/>
              <a:t>Abib</a:t>
            </a:r>
            <a:r>
              <a:rPr lang="en-US" sz="3200" dirty="0"/>
              <a:t> was later changed to </a:t>
            </a:r>
            <a:r>
              <a:rPr lang="en-US" sz="3200" i="1" dirty="0"/>
              <a:t>Nisan.</a:t>
            </a:r>
            <a:endParaRPr lang="en-US" sz="3200" dirty="0"/>
          </a:p>
        </p:txBody>
      </p:sp>
      <p:sp>
        <p:nvSpPr>
          <p:cNvPr id="3" name="TextBox 2"/>
          <p:cNvSpPr txBox="1"/>
          <p:nvPr/>
        </p:nvSpPr>
        <p:spPr>
          <a:xfrm>
            <a:off x="619760" y="1803400"/>
            <a:ext cx="7721600" cy="4832092"/>
          </a:xfrm>
          <a:prstGeom prst="rect">
            <a:avLst/>
          </a:prstGeom>
          <a:noFill/>
        </p:spPr>
        <p:txBody>
          <a:bodyPr wrap="square" rtlCol="0">
            <a:spAutoFit/>
          </a:bodyPr>
          <a:lstStyle/>
          <a:p>
            <a:pPr defTabSz="1219170"/>
            <a:r>
              <a:rPr lang="en-US" sz="2400" b="1" dirty="0">
                <a:solidFill>
                  <a:srgbClr val="073E87"/>
                </a:solidFill>
                <a:latin typeface="Candara"/>
              </a:rPr>
              <a:t>Exodus 23:15</a:t>
            </a:r>
            <a:br>
              <a:rPr lang="en-US" sz="2400" b="1" dirty="0">
                <a:solidFill>
                  <a:srgbClr val="073E87"/>
                </a:solidFill>
                <a:latin typeface="Candara"/>
              </a:rPr>
            </a:br>
            <a:r>
              <a:rPr lang="en-US" sz="2400" dirty="0">
                <a:solidFill>
                  <a:srgbClr val="073E87"/>
                </a:solidFill>
                <a:latin typeface="Candara"/>
              </a:rPr>
              <a:t>Thou shalt keep the feast of unleavened bread …</a:t>
            </a:r>
            <a:r>
              <a:rPr lang="en-US" sz="2400" dirty="0">
                <a:solidFill>
                  <a:srgbClr val="C00000"/>
                </a:solidFill>
                <a:latin typeface="Candara"/>
              </a:rPr>
              <a:t> in the time appointed of the month Abib </a:t>
            </a:r>
            <a:r>
              <a:rPr lang="en-US" sz="2400" dirty="0">
                <a:solidFill>
                  <a:srgbClr val="073E87"/>
                </a:solidFill>
                <a:latin typeface="Candara"/>
              </a:rPr>
              <a:t>…</a:t>
            </a:r>
          </a:p>
          <a:p>
            <a:pPr defTabSz="1219170">
              <a:spcBef>
                <a:spcPts val="800"/>
              </a:spcBef>
            </a:pPr>
            <a:r>
              <a:rPr lang="en-US" sz="2400" b="1" dirty="0">
                <a:solidFill>
                  <a:srgbClr val="073E87"/>
                </a:solidFill>
                <a:latin typeface="Candara"/>
              </a:rPr>
              <a:t>Deuteronomy 16:1</a:t>
            </a:r>
            <a:br>
              <a:rPr lang="en-US" sz="2400" b="1" dirty="0">
                <a:solidFill>
                  <a:srgbClr val="073E87"/>
                </a:solidFill>
                <a:latin typeface="Candara"/>
              </a:rPr>
            </a:br>
            <a:r>
              <a:rPr lang="en-US" sz="2400" dirty="0">
                <a:solidFill>
                  <a:srgbClr val="073E87"/>
                </a:solidFill>
                <a:latin typeface="Candara"/>
              </a:rPr>
              <a:t>Observe the month of </a:t>
            </a:r>
            <a:r>
              <a:rPr lang="en-US" sz="2400" dirty="0">
                <a:solidFill>
                  <a:srgbClr val="C00000"/>
                </a:solidFill>
                <a:latin typeface="Candara"/>
              </a:rPr>
              <a:t>Abib</a:t>
            </a:r>
            <a:r>
              <a:rPr lang="en-US" sz="2400" dirty="0">
                <a:solidFill>
                  <a:srgbClr val="073E87"/>
                </a:solidFill>
                <a:latin typeface="Candara"/>
              </a:rPr>
              <a:t>, and keep the </a:t>
            </a:r>
            <a:r>
              <a:rPr lang="en-US" sz="2400" dirty="0" err="1">
                <a:solidFill>
                  <a:srgbClr val="073E87"/>
                </a:solidFill>
                <a:latin typeface="Candara"/>
              </a:rPr>
              <a:t>passover</a:t>
            </a:r>
            <a:r>
              <a:rPr lang="en-US" sz="2400" dirty="0">
                <a:solidFill>
                  <a:srgbClr val="073E87"/>
                </a:solidFill>
                <a:latin typeface="Candara"/>
              </a:rPr>
              <a:t> unto the LORD thy God … </a:t>
            </a:r>
          </a:p>
          <a:p>
            <a:pPr defTabSz="1219170">
              <a:spcBef>
                <a:spcPts val="800"/>
              </a:spcBef>
            </a:pPr>
            <a:r>
              <a:rPr lang="en-US" sz="2400" b="1" dirty="0">
                <a:solidFill>
                  <a:srgbClr val="073E87"/>
                </a:solidFill>
                <a:latin typeface="Candara"/>
              </a:rPr>
              <a:t>Numbers 28:16</a:t>
            </a:r>
            <a:br>
              <a:rPr lang="en-US" sz="2400" b="1" dirty="0">
                <a:solidFill>
                  <a:srgbClr val="073E87"/>
                </a:solidFill>
                <a:latin typeface="Candara"/>
              </a:rPr>
            </a:br>
            <a:r>
              <a:rPr lang="en-US" sz="2400" dirty="0">
                <a:solidFill>
                  <a:srgbClr val="073E87"/>
                </a:solidFill>
                <a:latin typeface="Candara"/>
              </a:rPr>
              <a:t>And in the fourteenth day of the first month </a:t>
            </a:r>
            <a:r>
              <a:rPr lang="en-US" sz="2400" i="1" dirty="0">
                <a:solidFill>
                  <a:srgbClr val="073E87"/>
                </a:solidFill>
                <a:latin typeface="Candara"/>
              </a:rPr>
              <a:t>is </a:t>
            </a:r>
            <a:r>
              <a:rPr lang="en-US" sz="2400" dirty="0">
                <a:solidFill>
                  <a:srgbClr val="073E87"/>
                </a:solidFill>
                <a:latin typeface="Candara"/>
              </a:rPr>
              <a:t>the </a:t>
            </a:r>
            <a:r>
              <a:rPr lang="en-US" sz="2400" dirty="0" err="1">
                <a:solidFill>
                  <a:srgbClr val="073E87"/>
                </a:solidFill>
                <a:latin typeface="Candara"/>
              </a:rPr>
              <a:t>passover</a:t>
            </a:r>
            <a:r>
              <a:rPr lang="en-US" sz="2400" dirty="0">
                <a:solidFill>
                  <a:srgbClr val="073E87"/>
                </a:solidFill>
                <a:latin typeface="Candara"/>
              </a:rPr>
              <a:t> of the LORD.</a:t>
            </a:r>
          </a:p>
          <a:p>
            <a:pPr defTabSz="1219170">
              <a:spcBef>
                <a:spcPts val="800"/>
              </a:spcBef>
            </a:pPr>
            <a:r>
              <a:rPr lang="en-US" sz="2400" b="1" dirty="0">
                <a:solidFill>
                  <a:srgbClr val="073E87"/>
                </a:solidFill>
                <a:latin typeface="Candara"/>
              </a:rPr>
              <a:t>Esther 3:7</a:t>
            </a:r>
            <a:br>
              <a:rPr lang="en-US" sz="2400" b="1" dirty="0">
                <a:solidFill>
                  <a:srgbClr val="073E87"/>
                </a:solidFill>
                <a:latin typeface="Candara"/>
              </a:rPr>
            </a:br>
            <a:r>
              <a:rPr lang="en-US" sz="2400" dirty="0">
                <a:solidFill>
                  <a:srgbClr val="073E87"/>
                </a:solidFill>
                <a:latin typeface="Candara"/>
              </a:rPr>
              <a:t>In the first month, that </a:t>
            </a:r>
            <a:r>
              <a:rPr lang="en-US" sz="2400" i="1" dirty="0">
                <a:solidFill>
                  <a:srgbClr val="073E87"/>
                </a:solidFill>
                <a:latin typeface="Candara"/>
              </a:rPr>
              <a:t>is</a:t>
            </a:r>
            <a:r>
              <a:rPr lang="en-US" sz="2400" dirty="0">
                <a:solidFill>
                  <a:srgbClr val="073E87"/>
                </a:solidFill>
                <a:latin typeface="Candara"/>
              </a:rPr>
              <a:t>, the month </a:t>
            </a:r>
            <a:r>
              <a:rPr lang="en-US" sz="2400" dirty="0">
                <a:solidFill>
                  <a:srgbClr val="C00000"/>
                </a:solidFill>
                <a:latin typeface="Candara"/>
              </a:rPr>
              <a:t>Nisan </a:t>
            </a:r>
            <a:r>
              <a:rPr lang="en-US" sz="2400" dirty="0">
                <a:solidFill>
                  <a:srgbClr val="073E87"/>
                </a:solidFill>
                <a:latin typeface="Candara"/>
              </a:rPr>
              <a:t>…</a:t>
            </a:r>
          </a:p>
          <a:p>
            <a:pPr defTabSz="1219170"/>
            <a:endParaRPr lang="en-US" sz="2400" dirty="0">
              <a:solidFill>
                <a:prstClr val="white"/>
              </a:solidFill>
              <a:latin typeface="Candara"/>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1524000"/>
            <a:ext cx="2997200" cy="381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349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t>The feasts occurred over a period of 7 months:</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35402" y="1950720"/>
            <a:ext cx="7921197" cy="446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54067"/>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The Feasts of Passover, Unleavened Bread, and </a:t>
            </a:r>
            <a:br>
              <a:rPr lang="en-US" sz="3200" dirty="0"/>
            </a:br>
            <a:r>
              <a:rPr lang="en-US" sz="3200" dirty="0" err="1"/>
              <a:t>Firstfruits</a:t>
            </a:r>
            <a:r>
              <a:rPr lang="en-US" sz="3200" dirty="0"/>
              <a:t> were in the springtime month of Nisan.</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35402" y="1950720"/>
            <a:ext cx="7921197" cy="44683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23360" y="4389120"/>
            <a:ext cx="4876800" cy="975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
        <p:nvSpPr>
          <p:cNvPr id="3" name="TextBox 2"/>
          <p:cNvSpPr txBox="1"/>
          <p:nvPr/>
        </p:nvSpPr>
        <p:spPr>
          <a:xfrm>
            <a:off x="4165600" y="4445001"/>
            <a:ext cx="4632960" cy="830997"/>
          </a:xfrm>
          <a:prstGeom prst="rect">
            <a:avLst/>
          </a:prstGeom>
          <a:noFill/>
        </p:spPr>
        <p:txBody>
          <a:bodyPr wrap="square" rtlCol="0">
            <a:spAutoFit/>
          </a:bodyPr>
          <a:lstStyle/>
          <a:p>
            <a:pPr defTabSz="1219170"/>
            <a:r>
              <a:rPr lang="en-US" sz="2400" dirty="0">
                <a:solidFill>
                  <a:prstClr val="white"/>
                </a:solidFill>
                <a:latin typeface="Candara"/>
              </a:rPr>
              <a:t>They were known collectively as the Feast of Unleavened Bread.</a:t>
            </a:r>
          </a:p>
        </p:txBody>
      </p:sp>
    </p:spTree>
    <p:extLst>
      <p:ext uri="{BB962C8B-B14F-4D97-AF65-F5344CB8AC3E}">
        <p14:creationId xmlns:p14="http://schemas.microsoft.com/office/powerpoint/2010/main" val="28857268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363472"/>
          </a:xfrm>
        </p:spPr>
        <p:txBody>
          <a:bodyPr>
            <a:noAutofit/>
          </a:bodyPr>
          <a:lstStyle/>
          <a:p>
            <a:r>
              <a:rPr lang="en-US" sz="3200" dirty="0"/>
              <a:t>The Feast of Trumpets, the Day of Atonement, and the Feast of Tabernacles were in the Autumn month of Tishri.</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35403" y="1950721"/>
            <a:ext cx="7921195" cy="44683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23360" y="4389120"/>
            <a:ext cx="4409440" cy="975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
        <p:nvSpPr>
          <p:cNvPr id="5" name="TextBox 4"/>
          <p:cNvSpPr txBox="1"/>
          <p:nvPr/>
        </p:nvSpPr>
        <p:spPr>
          <a:xfrm>
            <a:off x="4145280" y="4445913"/>
            <a:ext cx="4267200" cy="830997"/>
          </a:xfrm>
          <a:prstGeom prst="rect">
            <a:avLst/>
          </a:prstGeom>
          <a:noFill/>
        </p:spPr>
        <p:txBody>
          <a:bodyPr wrap="square" rtlCol="0">
            <a:spAutoFit/>
          </a:bodyPr>
          <a:lstStyle/>
          <a:p>
            <a:pPr defTabSz="1219170"/>
            <a:r>
              <a:rPr lang="en-US" sz="2400" dirty="0">
                <a:solidFill>
                  <a:prstClr val="white"/>
                </a:solidFill>
                <a:latin typeface="Candara"/>
              </a:rPr>
              <a:t>These three were together called the Feast of Ingathering.</a:t>
            </a:r>
          </a:p>
        </p:txBody>
      </p:sp>
    </p:spTree>
    <p:extLst>
      <p:ext uri="{BB962C8B-B14F-4D97-AF65-F5344CB8AC3E}">
        <p14:creationId xmlns:p14="http://schemas.microsoft.com/office/powerpoint/2010/main" val="27486331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Feast of Weeks was held in the </a:t>
            </a:r>
            <a:br>
              <a:rPr lang="en-US" sz="3200" dirty="0"/>
            </a:br>
            <a:r>
              <a:rPr lang="en-US" sz="3200" dirty="0"/>
              <a:t>summer month of Sivan.</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35403" y="1950721"/>
            <a:ext cx="7921195" cy="446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595578"/>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465072"/>
          </a:xfrm>
        </p:spPr>
        <p:txBody>
          <a:bodyPr>
            <a:normAutofit/>
          </a:bodyPr>
          <a:lstStyle/>
          <a:p>
            <a:r>
              <a:rPr lang="en-US" sz="3200" dirty="0">
                <a:latin typeface="+mn-lt"/>
              </a:rPr>
              <a:t>It was also called </a:t>
            </a:r>
            <a:r>
              <a:rPr lang="en-US" sz="3200" i="1" dirty="0">
                <a:latin typeface="+mn-lt"/>
              </a:rPr>
              <a:t>Pentecost</a:t>
            </a:r>
            <a:r>
              <a:rPr lang="en-US" sz="3200" dirty="0">
                <a:latin typeface="+mn-lt"/>
              </a:rPr>
              <a:t> because it came 50 days </a:t>
            </a:r>
            <a:br>
              <a:rPr lang="en-US" sz="3200" dirty="0">
                <a:latin typeface="+mn-lt"/>
              </a:rPr>
            </a:br>
            <a:r>
              <a:rPr lang="en-US" sz="3200" dirty="0">
                <a:latin typeface="+mn-lt"/>
              </a:rPr>
              <a:t>after the Passover Sabbath. </a:t>
            </a:r>
            <a:r>
              <a:rPr lang="en-US" sz="3200" dirty="0" err="1"/>
              <a:t>P</a:t>
            </a:r>
            <a:r>
              <a:rPr lang="en-US" sz="3200" i="1" dirty="0" err="1"/>
              <a:t>ente</a:t>
            </a:r>
            <a:r>
              <a:rPr lang="en-US" sz="3200" dirty="0"/>
              <a:t> means </a:t>
            </a:r>
            <a:r>
              <a:rPr lang="en-US" sz="3200" i="1" dirty="0"/>
              <a:t>50.</a:t>
            </a:r>
            <a:r>
              <a:rPr lang="en-US" sz="3200" dirty="0"/>
              <a:t> </a:t>
            </a:r>
            <a:endParaRPr lang="en-US" sz="3200" dirty="0">
              <a:latin typeface="+mn-l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35404" y="1950720"/>
            <a:ext cx="7921192" cy="4468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313428"/>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1756" y="990601"/>
            <a:ext cx="5548488"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56001" y="1092200"/>
            <a:ext cx="5080000" cy="1828800"/>
          </a:xfrm>
        </p:spPr>
        <p:txBody>
          <a:bodyPr>
            <a:noAutofit/>
          </a:bodyPr>
          <a:lstStyle/>
          <a:p>
            <a:r>
              <a:rPr lang="en-US" sz="2667" dirty="0">
                <a:solidFill>
                  <a:schemeClr val="bg1"/>
                </a:solidFill>
                <a:latin typeface="Myriad Pro" pitchFamily="34" charset="0"/>
              </a:rPr>
              <a:t>The Lamb of God was sacrificed for our sins on the Passover.</a:t>
            </a:r>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08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4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1200" y="1397000"/>
            <a:ext cx="2235200" cy="3149580"/>
          </a:xfrm>
          <a:prstGeom prst="rect">
            <a:avLst/>
          </a:prstGeom>
          <a:noFill/>
        </p:spPr>
        <p:txBody>
          <a:bodyPr wrap="square" rtlCol="0">
            <a:spAutoFit/>
          </a:bodyPr>
          <a:lstStyle/>
          <a:p>
            <a:pPr defTabSz="1219170"/>
            <a:r>
              <a:rPr lang="en-US" sz="1600" dirty="0">
                <a:solidFill>
                  <a:prstClr val="white"/>
                </a:solidFill>
                <a:latin typeface="Myriad Pro" pitchFamily="34" charset="0"/>
              </a:rPr>
              <a:t>John 1:29 :</a:t>
            </a:r>
          </a:p>
          <a:p>
            <a:pPr defTabSz="1219170"/>
            <a:r>
              <a:rPr lang="en-US" sz="1600" dirty="0">
                <a:solidFill>
                  <a:prstClr val="white"/>
                </a:solidFill>
                <a:latin typeface="Myriad Pro" pitchFamily="34" charset="0"/>
              </a:rPr>
              <a:t>The next day John </a:t>
            </a:r>
            <a:r>
              <a:rPr lang="en-US" sz="1600" dirty="0" err="1">
                <a:solidFill>
                  <a:prstClr val="white"/>
                </a:solidFill>
                <a:latin typeface="Myriad Pro" pitchFamily="34" charset="0"/>
              </a:rPr>
              <a:t>seeth</a:t>
            </a:r>
            <a:r>
              <a:rPr lang="en-US" sz="1600" dirty="0">
                <a:solidFill>
                  <a:prstClr val="white"/>
                </a:solidFill>
                <a:latin typeface="Myriad Pro" pitchFamily="34" charset="0"/>
              </a:rPr>
              <a:t> Jesus coming unto him, and saith, Behold the Lamb of God, which taketh away the sin of the world. </a:t>
            </a:r>
          </a:p>
          <a:p>
            <a:pPr defTabSz="1219170">
              <a:spcBef>
                <a:spcPts val="800"/>
              </a:spcBef>
            </a:pPr>
            <a:r>
              <a:rPr lang="en-US" sz="1600" dirty="0">
                <a:solidFill>
                  <a:prstClr val="white"/>
                </a:solidFill>
                <a:latin typeface="Myriad Pro" pitchFamily="34" charset="0"/>
              </a:rPr>
              <a:t>1 Corinthians 5:7b:  </a:t>
            </a:r>
          </a:p>
          <a:p>
            <a:pPr defTabSz="1219170"/>
            <a:r>
              <a:rPr lang="en-US" sz="1600" dirty="0">
                <a:solidFill>
                  <a:prstClr val="white"/>
                </a:solidFill>
                <a:latin typeface="Myriad Pro" pitchFamily="34" charset="0"/>
              </a:rPr>
              <a:t>For even Christ our </a:t>
            </a:r>
            <a:r>
              <a:rPr lang="en-US" sz="1600" dirty="0" err="1">
                <a:solidFill>
                  <a:prstClr val="white"/>
                </a:solidFill>
                <a:latin typeface="Myriad Pro" pitchFamily="34" charset="0"/>
              </a:rPr>
              <a:t>passover</a:t>
            </a:r>
            <a:r>
              <a:rPr lang="en-US" sz="1600" dirty="0">
                <a:solidFill>
                  <a:prstClr val="white"/>
                </a:solidFill>
                <a:latin typeface="Myriad Pro" pitchFamily="34" charset="0"/>
              </a:rPr>
              <a:t> is sacrificed for us: </a:t>
            </a:r>
          </a:p>
        </p:txBody>
      </p:sp>
    </p:spTree>
    <p:extLst>
      <p:ext uri="{BB962C8B-B14F-4D97-AF65-F5344CB8AC3E}">
        <p14:creationId xmlns:p14="http://schemas.microsoft.com/office/powerpoint/2010/main" val="28190228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1756" y="990601"/>
            <a:ext cx="5548488"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56001" y="1092200"/>
            <a:ext cx="5080000" cy="1828800"/>
          </a:xfrm>
        </p:spPr>
        <p:txBody>
          <a:bodyPr>
            <a:noAutofit/>
          </a:bodyPr>
          <a:lstStyle/>
          <a:p>
            <a:r>
              <a:rPr lang="en-US" sz="2667" dirty="0">
                <a:solidFill>
                  <a:schemeClr val="bg1"/>
                </a:solidFill>
                <a:latin typeface="Myriad Pro" pitchFamily="34" charset="0"/>
              </a:rPr>
              <a:t>He was buried on the Feast of Unleavened Bread.</a:t>
            </a:r>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08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4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1200" y="1498600"/>
            <a:ext cx="2336800" cy="3888244"/>
          </a:xfrm>
          <a:prstGeom prst="rect">
            <a:avLst/>
          </a:prstGeom>
          <a:noFill/>
        </p:spPr>
        <p:txBody>
          <a:bodyPr wrap="square" rtlCol="0">
            <a:spAutoFit/>
          </a:bodyPr>
          <a:lstStyle/>
          <a:p>
            <a:pPr defTabSz="1219170"/>
            <a:r>
              <a:rPr lang="en-US" sz="1600" dirty="0">
                <a:solidFill>
                  <a:prstClr val="white"/>
                </a:solidFill>
                <a:latin typeface="Myriad Pro" pitchFamily="34" charset="0"/>
              </a:rPr>
              <a:t>Mark 15:42-43, 46:</a:t>
            </a:r>
          </a:p>
          <a:p>
            <a:pPr defTabSz="1219170"/>
            <a:r>
              <a:rPr lang="en-US" sz="1600" baseline="30000" dirty="0">
                <a:solidFill>
                  <a:prstClr val="white"/>
                </a:solidFill>
                <a:latin typeface="Myriad Pro" pitchFamily="34" charset="0"/>
              </a:rPr>
              <a:t>42</a:t>
            </a:r>
            <a:r>
              <a:rPr lang="en-US" sz="1600" dirty="0">
                <a:solidFill>
                  <a:prstClr val="white"/>
                </a:solidFill>
                <a:latin typeface="Myriad Pro" pitchFamily="34" charset="0"/>
              </a:rPr>
              <a:t> And now when the even was come, because it was the preparation, that is, the day before the </a:t>
            </a:r>
            <a:r>
              <a:rPr lang="en-US" sz="1600" dirty="0" err="1">
                <a:solidFill>
                  <a:prstClr val="white"/>
                </a:solidFill>
                <a:latin typeface="Myriad Pro" pitchFamily="34" charset="0"/>
              </a:rPr>
              <a:t>sabbath</a:t>
            </a:r>
            <a:r>
              <a:rPr lang="en-US" sz="1600" dirty="0">
                <a:solidFill>
                  <a:prstClr val="white"/>
                </a:solidFill>
                <a:latin typeface="Myriad Pro" pitchFamily="34" charset="0"/>
              </a:rPr>
              <a:t>,  </a:t>
            </a:r>
          </a:p>
          <a:p>
            <a:pPr defTabSz="1219170">
              <a:spcBef>
                <a:spcPts val="800"/>
              </a:spcBef>
            </a:pPr>
            <a:r>
              <a:rPr lang="en-US" sz="1600" baseline="30000" dirty="0">
                <a:solidFill>
                  <a:prstClr val="white"/>
                </a:solidFill>
                <a:latin typeface="Myriad Pro" pitchFamily="34" charset="0"/>
              </a:rPr>
              <a:t>43</a:t>
            </a:r>
            <a:r>
              <a:rPr lang="en-US" sz="1600" dirty="0">
                <a:solidFill>
                  <a:prstClr val="white"/>
                </a:solidFill>
                <a:latin typeface="Myriad Pro" pitchFamily="34" charset="0"/>
              </a:rPr>
              <a:t> Joseph of </a:t>
            </a:r>
            <a:r>
              <a:rPr lang="en-US" sz="1600" dirty="0" err="1">
                <a:solidFill>
                  <a:prstClr val="white"/>
                </a:solidFill>
                <a:latin typeface="Myriad Pro" pitchFamily="34" charset="0"/>
              </a:rPr>
              <a:t>Arimathaea</a:t>
            </a:r>
            <a:r>
              <a:rPr lang="en-US" sz="1600" dirty="0">
                <a:solidFill>
                  <a:prstClr val="white"/>
                </a:solidFill>
                <a:latin typeface="Myriad Pro" pitchFamily="34" charset="0"/>
              </a:rPr>
              <a:t>, an </a:t>
            </a:r>
            <a:r>
              <a:rPr lang="en-US" sz="1600" dirty="0" err="1">
                <a:solidFill>
                  <a:prstClr val="white"/>
                </a:solidFill>
                <a:latin typeface="Myriad Pro" pitchFamily="34" charset="0"/>
              </a:rPr>
              <a:t>honourable</a:t>
            </a:r>
            <a:r>
              <a:rPr lang="en-US" sz="1600" dirty="0">
                <a:solidFill>
                  <a:prstClr val="white"/>
                </a:solidFill>
                <a:latin typeface="Myriad Pro" pitchFamily="34" charset="0"/>
              </a:rPr>
              <a:t> counsellor, which also waited for the kingdom of God, came, and went in boldly unto Pilate, and craved the body of Jesus.  </a:t>
            </a:r>
          </a:p>
        </p:txBody>
      </p:sp>
    </p:spTree>
    <p:extLst>
      <p:ext uri="{BB962C8B-B14F-4D97-AF65-F5344CB8AC3E}">
        <p14:creationId xmlns:p14="http://schemas.microsoft.com/office/powerpoint/2010/main" val="22562258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1756" y="990601"/>
            <a:ext cx="5548488"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56001" y="1092200"/>
            <a:ext cx="5080000" cy="1828800"/>
          </a:xfrm>
        </p:spPr>
        <p:txBody>
          <a:bodyPr>
            <a:noAutofit/>
          </a:bodyPr>
          <a:lstStyle/>
          <a:p>
            <a:r>
              <a:rPr lang="en-US" sz="2667" dirty="0">
                <a:solidFill>
                  <a:schemeClr val="bg1"/>
                </a:solidFill>
                <a:latin typeface="Myriad Pro" pitchFamily="34" charset="0"/>
              </a:rPr>
              <a:t>He was buried on the Feast of Unleavened Bread.</a:t>
            </a:r>
          </a:p>
        </p:txBody>
      </p:sp>
      <p:pic>
        <p:nvPicPr>
          <p:cNvPr id="512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08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400" y="990600"/>
            <a:ext cx="2819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11200" y="1597899"/>
            <a:ext cx="2336800" cy="2308324"/>
          </a:xfrm>
          <a:prstGeom prst="rect">
            <a:avLst/>
          </a:prstGeom>
          <a:noFill/>
        </p:spPr>
        <p:txBody>
          <a:bodyPr wrap="square" rtlCol="0">
            <a:spAutoFit/>
          </a:bodyPr>
          <a:lstStyle/>
          <a:p>
            <a:pPr defTabSz="1219170"/>
            <a:r>
              <a:rPr lang="en-US" sz="1600" baseline="30000" dirty="0">
                <a:solidFill>
                  <a:prstClr val="white"/>
                </a:solidFill>
                <a:latin typeface="Myriad Pro" pitchFamily="34" charset="0"/>
              </a:rPr>
              <a:t>46</a:t>
            </a:r>
            <a:r>
              <a:rPr lang="en-US" sz="1600" dirty="0">
                <a:solidFill>
                  <a:prstClr val="white"/>
                </a:solidFill>
                <a:latin typeface="Myriad Pro" pitchFamily="34" charset="0"/>
              </a:rPr>
              <a:t> And he bought fine linen, and took him down, and wrapped him in the linen, and laid him in a </a:t>
            </a:r>
            <a:r>
              <a:rPr lang="en-US" sz="1600" dirty="0" err="1">
                <a:solidFill>
                  <a:prstClr val="white"/>
                </a:solidFill>
                <a:latin typeface="Myriad Pro" pitchFamily="34" charset="0"/>
              </a:rPr>
              <a:t>sepulchre</a:t>
            </a:r>
            <a:r>
              <a:rPr lang="en-US" sz="1600" dirty="0">
                <a:solidFill>
                  <a:prstClr val="white"/>
                </a:solidFill>
                <a:latin typeface="Myriad Pro" pitchFamily="34" charset="0"/>
              </a:rPr>
              <a:t> which was hewn out of a rock, and rolled a stone unto the door of the </a:t>
            </a:r>
            <a:r>
              <a:rPr lang="en-US" sz="1600" dirty="0" err="1">
                <a:solidFill>
                  <a:prstClr val="white"/>
                </a:solidFill>
                <a:latin typeface="Myriad Pro" pitchFamily="34" charset="0"/>
              </a:rPr>
              <a:t>sepulchre</a:t>
            </a:r>
            <a:r>
              <a:rPr lang="en-US" sz="1600" dirty="0">
                <a:solidFill>
                  <a:prstClr val="white"/>
                </a:solidFill>
                <a:latin typeface="Myriad Pro" pitchFamily="34" charset="0"/>
              </a:rPr>
              <a:t>.</a:t>
            </a:r>
          </a:p>
        </p:txBody>
      </p:sp>
    </p:spTree>
    <p:extLst>
      <p:ext uri="{BB962C8B-B14F-4D97-AF65-F5344CB8AC3E}">
        <p14:creationId xmlns:p14="http://schemas.microsoft.com/office/powerpoint/2010/main" val="3718829154"/>
      </p:ext>
    </p:extLst>
  </p:cSld>
  <p:clrMapOvr>
    <a:masterClrMapping/>
  </p:clrMapOvr>
  <p:transition spd="med">
    <p:fade/>
  </p:transition>
</p:sld>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_rels/theme8.xml.rels><?xml version="1.0" encoding="UTF-8" standalone="yes"?>
<Relationships xmlns="http://schemas.openxmlformats.org/package/2006/relationships"><Relationship Id="rId1" Type="http://schemas.openxmlformats.org/officeDocument/2006/relationships/image" Target="../media/image22.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dirty="0">
            <a:latin typeface="Times New Roman" panose="02020603050405020304" pitchFamily="18" charset="0"/>
            <a:cs typeface="Times New Roman" panose="020206030504050203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FFFF00"/>
        </a:solidFill>
        <a:ln w="38100">
          <a:solidFill>
            <a:schemeClr val="tx1"/>
          </a:solidFill>
        </a:ln>
      </a:spPr>
      <a:bodyPr wrap="square" rtlCol="0">
        <a:spAutoFit/>
      </a:bodyPr>
      <a:lstStyle>
        <a:defPPr defTabSz="274320">
          <a:spcBef>
            <a:spcPts val="1800"/>
          </a:spcBef>
          <a:defRPr sz="2400" b="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nbin">
  <a:themeElements>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fontScheme name="sinbin">
      <a:majorFont>
        <a:latin typeface="Verdana"/>
        <a:ea typeface="HY견고딕"/>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clrMap bg1="lt1" tx1="dk1" bg2="lt2" tx2="dk2" accent1="accent1" accent2="accent2" accent3="accent3" accent4="accent4" accent5="accent5" accent6="accent6" hlink="hlink" folHlink="folHlink"/>
    </a:extraClrScheme>
    <a:extraClrScheme>
      <a:clrScheme name="sinbin 2">
        <a:dk1>
          <a:srgbClr val="000000"/>
        </a:dk1>
        <a:lt1>
          <a:srgbClr val="FFFFFF"/>
        </a:lt1>
        <a:dk2>
          <a:srgbClr val="FFFFFF"/>
        </a:dk2>
        <a:lt2>
          <a:srgbClr val="C0C0C0"/>
        </a:lt2>
        <a:accent1>
          <a:srgbClr val="91ACC7"/>
        </a:accent1>
        <a:accent2>
          <a:srgbClr val="253C53"/>
        </a:accent2>
        <a:accent3>
          <a:srgbClr val="FFFFFF"/>
        </a:accent3>
        <a:accent4>
          <a:srgbClr val="000000"/>
        </a:accent4>
        <a:accent5>
          <a:srgbClr val="C7D2E0"/>
        </a:accent5>
        <a:accent6>
          <a:srgbClr val="20354A"/>
        </a:accent6>
        <a:hlink>
          <a:srgbClr val="BACBD8"/>
        </a:hlink>
        <a:folHlink>
          <a:srgbClr val="878FA5"/>
        </a:folHlink>
      </a:clrScheme>
      <a:clrMap bg1="lt1" tx1="dk1" bg2="lt2" tx2="dk2" accent1="accent1" accent2="accent2" accent3="accent3" accent4="accent4" accent5="accent5" accent6="accent6" hlink="hlink" folHlink="folHlink"/>
    </a:extraClrScheme>
    <a:extraClrScheme>
      <a:clrScheme name="sinbin 3">
        <a:dk1>
          <a:srgbClr val="000000"/>
        </a:dk1>
        <a:lt1>
          <a:srgbClr val="FFFFFF"/>
        </a:lt1>
        <a:dk2>
          <a:srgbClr val="FFFFFF"/>
        </a:dk2>
        <a:lt2>
          <a:srgbClr val="C0C0C0"/>
        </a:lt2>
        <a:accent1>
          <a:srgbClr val="A28DED"/>
        </a:accent1>
        <a:accent2>
          <a:srgbClr val="390060"/>
        </a:accent2>
        <a:accent3>
          <a:srgbClr val="FFFFFF"/>
        </a:accent3>
        <a:accent4>
          <a:srgbClr val="000000"/>
        </a:accent4>
        <a:accent5>
          <a:srgbClr val="CEC5F4"/>
        </a:accent5>
        <a:accent6>
          <a:srgbClr val="330056"/>
        </a:accent6>
        <a:hlink>
          <a:srgbClr val="BB97EF"/>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dirty="0">
            <a:latin typeface="Times New Roman" panose="02020603050405020304" pitchFamily="18" charset="0"/>
            <a:cs typeface="Times New Roman" panose="020206030504050203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ln w="57150">
          <a:solidFill>
            <a:srgbClr val="EE12A5"/>
          </a:solidFill>
        </a:ln>
      </a:spPr>
      <a:bodyPr wrap="square" rtlCol="0">
        <a:spAutoFit/>
      </a:bodyPr>
      <a:lstStyle>
        <a:defPPr defTabSz="274320">
          <a:spcBef>
            <a:spcPts val="1800"/>
          </a:spcBef>
          <a:defRPr sz="2400" b="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9.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1919</TotalTime>
  <Words>49126</Words>
  <Application>Microsoft Office PowerPoint</Application>
  <PresentationFormat>Widescreen</PresentationFormat>
  <Paragraphs>1944</Paragraphs>
  <Slides>286</Slides>
  <Notes>35</Notes>
  <HiddenSlides>5</HiddenSlides>
  <MMClips>1</MMClips>
  <ScaleCrop>false</ScaleCrop>
  <HeadingPairs>
    <vt:vector size="6" baseType="variant">
      <vt:variant>
        <vt:lpstr>Fonts Used</vt:lpstr>
      </vt:variant>
      <vt:variant>
        <vt:i4>34</vt:i4>
      </vt:variant>
      <vt:variant>
        <vt:lpstr>Theme</vt:lpstr>
      </vt:variant>
      <vt:variant>
        <vt:i4>16</vt:i4>
      </vt:variant>
      <vt:variant>
        <vt:lpstr>Slide Titles</vt:lpstr>
      </vt:variant>
      <vt:variant>
        <vt:i4>286</vt:i4>
      </vt:variant>
    </vt:vector>
  </HeadingPairs>
  <TitlesOfParts>
    <vt:vector size="336" baseType="lpstr">
      <vt:lpstr>Algerian</vt:lpstr>
      <vt:lpstr>Arial</vt:lpstr>
      <vt:lpstr>Avenir Next LT Pro Light</vt:lpstr>
      <vt:lpstr>Average Sans</vt:lpstr>
      <vt:lpstr>Book Antiqua</vt:lpstr>
      <vt:lpstr>Bookman Old Style</vt:lpstr>
      <vt:lpstr>Broadway</vt:lpstr>
      <vt:lpstr>Calibri</vt:lpstr>
      <vt:lpstr>Calibri Light</vt:lpstr>
      <vt:lpstr>Calligrapher</vt:lpstr>
      <vt:lpstr>Candara</vt:lpstr>
      <vt:lpstr>Franklin Gothic Book</vt:lpstr>
      <vt:lpstr>Franklin Gothic Demi</vt:lpstr>
      <vt:lpstr>Galatia SIL</vt:lpstr>
      <vt:lpstr>Gentium</vt:lpstr>
      <vt:lpstr>HCenturySchoolbook-NormalItalic</vt:lpstr>
      <vt:lpstr>Impact</vt:lpstr>
      <vt:lpstr>inherit</vt:lpstr>
      <vt:lpstr>Lato Black</vt:lpstr>
      <vt:lpstr>Lato Regular</vt:lpstr>
      <vt:lpstr>Myriad Pro</vt:lpstr>
      <vt:lpstr>Open Sans</vt:lpstr>
      <vt:lpstr>PCSB Greek</vt:lpstr>
      <vt:lpstr>Ravie</vt:lpstr>
      <vt:lpstr>Rockwell Nova Light</vt:lpstr>
      <vt:lpstr>Script MT Bold</vt:lpstr>
      <vt:lpstr>Stencil</vt:lpstr>
      <vt:lpstr>Symbol</vt:lpstr>
      <vt:lpstr>Times</vt:lpstr>
      <vt:lpstr>Times New Roman</vt:lpstr>
      <vt:lpstr>Verdana</vt:lpstr>
      <vt:lpstr>Wide Latin</vt:lpstr>
      <vt:lpstr>Wingdings</vt:lpstr>
      <vt:lpstr>Wingdings 2</vt:lpstr>
      <vt:lpstr>LeafVTI</vt:lpstr>
      <vt:lpstr>DividendVTI</vt:lpstr>
      <vt:lpstr>With Title</vt:lpstr>
      <vt:lpstr>Blush</vt:lpstr>
      <vt:lpstr>sinbin</vt:lpstr>
      <vt:lpstr>Office Theme</vt:lpstr>
      <vt:lpstr>1_Office Theme</vt:lpstr>
      <vt:lpstr>Waveform</vt:lpstr>
      <vt:lpstr>TS102011664</vt:lpstr>
      <vt:lpstr>5_Office Theme</vt:lpstr>
      <vt:lpstr>1_TS102011664</vt:lpstr>
      <vt:lpstr>2_Office Theme</vt:lpstr>
      <vt:lpstr>1_Default Design</vt:lpstr>
      <vt:lpstr>3_Office Theme</vt:lpstr>
      <vt:lpstr>5_Presentation12</vt:lpstr>
      <vt:lpstr>1_With Title</vt:lpstr>
      <vt:lpstr>The NEW TESTAMENT BOOK OF ACTS</vt:lpstr>
      <vt:lpstr> DOES THE NEW TESTAMENT IN PRACTICE ACTUALLY  START WITH THE BOOK OF ACTS NOT THE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Book Structure acts of the Apostles Centers around the great commission &amp; Call To evangelize Then known world!  </vt:lpstr>
      <vt:lpstr>Where the Story takes Place</vt:lpstr>
      <vt:lpstr>The Land of Canaan in the Near East</vt:lpstr>
      <vt:lpstr>Acts 1:8 and the Great Commission</vt:lpstr>
      <vt:lpstr>Acts 1:8 and the Great Commission</vt:lpstr>
      <vt:lpstr>Acts 1:8 and the Great Commission</vt:lpstr>
      <vt:lpstr>Acts 1:8 and the Great Commission</vt:lpstr>
      <vt:lpstr>Acts 1:8 and the Structure of the Book</vt:lpstr>
      <vt:lpstr>The Three Audiences</vt:lpstr>
      <vt:lpstr>The Pillars of the Church</vt:lpstr>
      <vt:lpstr>The Timeline</vt:lpstr>
      <vt:lpstr>PowerPoint Presentation</vt:lpstr>
      <vt:lpstr>PowerPoint Presentation</vt:lpstr>
      <vt:lpstr>PowerPoint Presentation</vt:lpstr>
      <vt:lpstr>Acts of the Apostles Chapter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Filling the Office Vacated by Judas Iscariot</vt:lpstr>
      <vt:lpstr>Recounting his death</vt:lpstr>
      <vt:lpstr>PowerPoint Presentation</vt:lpstr>
      <vt:lpstr>PowerPoint Presentation</vt:lpstr>
      <vt:lpstr>The Condemnation of Judas Iscariot</vt:lpstr>
      <vt:lpstr>Qualifying the New Apostle</vt:lpstr>
      <vt:lpstr>The Ordination of Matthias</vt:lpstr>
      <vt:lpstr>PowerPoint Presentation</vt:lpstr>
      <vt:lpstr>Acts – A Study of Revelation</vt:lpstr>
      <vt:lpstr>Luke 24:44-48  Jesus to Apostles</vt:lpstr>
      <vt:lpstr>Luke 24:48-53</vt:lpstr>
      <vt:lpstr>Acts 1:1-4  Introduction</vt:lpstr>
      <vt:lpstr>Acts 1:4-5  The Promise</vt:lpstr>
      <vt:lpstr>Matt 3:11-12</vt:lpstr>
      <vt:lpstr>Jesus in John 16:7-8; 12-13</vt:lpstr>
      <vt:lpstr>John the Baptist</vt:lpstr>
      <vt:lpstr>Acts 1:6-8  Unanswered Question</vt:lpstr>
      <vt:lpstr>The Power of God Unto Salvation</vt:lpstr>
      <vt:lpstr>Acts 1:9-11  Ascension </vt:lpstr>
      <vt:lpstr>Acts 1:12-14  Apostles Return </vt:lpstr>
      <vt:lpstr>Acts 1:15-26  Judas’ Replacement </vt:lpstr>
      <vt:lpstr>PowerPoint Presentation</vt:lpstr>
      <vt:lpstr>The Feasts of Israel</vt:lpstr>
      <vt:lpstr>The Feasts of Israel</vt:lpstr>
      <vt:lpstr>The Feasts of Israel</vt:lpstr>
      <vt:lpstr>The Feasts of Israel</vt:lpstr>
      <vt:lpstr>The Feast of Unleavened Bread was held in the month of Abib. The name Abib was later changed to Nisan.</vt:lpstr>
      <vt:lpstr>The feasts occurred over a period of 7 months:</vt:lpstr>
      <vt:lpstr>The Feasts of Passover, Unleavened Bread, and  Firstfruits were in the springtime month of Nisan.</vt:lpstr>
      <vt:lpstr>The Feast of Trumpets, the Day of Atonement, and the Feast of Tabernacles were in the Autumn month of Tishri.</vt:lpstr>
      <vt:lpstr>The Feast of Weeks was held in the  summer month of Sivan.</vt:lpstr>
      <vt:lpstr>It was also called Pentecost because it came 50 days  after the Passover Sabbath. Pente means 50. </vt:lpstr>
      <vt:lpstr>The Lamb of God was sacrificed for our sins on the Passover.</vt:lpstr>
      <vt:lpstr>He was buried on the Feast of Unleavened Bread.</vt:lpstr>
      <vt:lpstr>He was buried on the Feast of Unleavened Bread.</vt:lpstr>
      <vt:lpstr>The next day was the  weekly Sabbath.</vt:lpstr>
      <vt:lpstr>Jesus rose from the dead on the Feast of Firstfruits.</vt:lpstr>
      <vt:lpstr>For 40 days, Jesus taught his disciples in his resurrected body.</vt:lpstr>
      <vt:lpstr>On the fortieth day,  he ascended into heaven.</vt:lpstr>
      <vt:lpstr>The disciples waited in Jerusalem for the fulfillment of the promise of the Father.</vt:lpstr>
      <vt:lpstr>Seven weeks – 49 days – had passed since the Passover Sabbath.</vt:lpstr>
      <vt:lpstr>The next day – the 50th day –  was Pentecost.</vt:lpstr>
      <vt:lpstr>PowerPoint Presentation</vt:lpstr>
      <vt:lpstr>PowerPoint Presentation</vt:lpstr>
      <vt:lpstr>The Jews Had Three Annual Feasts</vt:lpstr>
      <vt:lpstr>The Day of Pentecost</vt:lpstr>
      <vt:lpstr>“When the day of Pentecost had fully come”</vt:lpstr>
      <vt:lpstr>“When the day of Pentecost had fully come”</vt:lpstr>
      <vt:lpstr>“When the day of Pentecost had fully come”</vt:lpstr>
      <vt:lpstr>Pentecost Was a Day of Great Things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Nations of Pentecost (Acts 2:9-11)</vt:lpstr>
      <vt:lpstr>The Nations of Pentecost (Acts 2:9-11)</vt:lpstr>
      <vt:lpstr>The Nations of Pentecost (Acts 2:9-11)</vt:lpstr>
      <vt:lpstr>Acts of the Apostles Chapter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Acts  of the Apostles Chapter 2 </vt:lpstr>
      <vt:lpstr>Review: John the Baptist</vt:lpstr>
      <vt:lpstr>Acts 2:1-3  Miracles Testify</vt:lpstr>
      <vt:lpstr>Acts 2:4-12  Tongues Testified</vt:lpstr>
      <vt:lpstr>Acts 2:13-18  Joel’s Prophecy</vt:lpstr>
      <vt:lpstr>Acts 2:19-21  Wonders</vt:lpstr>
      <vt:lpstr>Acts 2:22-27   Proof of Resurrection</vt:lpstr>
      <vt:lpstr>Review:  The Promise of the Holy Spirit-1</vt:lpstr>
      <vt:lpstr>Review:  The Promise of the Holy Spirit-2</vt:lpstr>
      <vt:lpstr>Review:  The Promise of the Holy Spirit-3</vt:lpstr>
      <vt:lpstr>Review Up to Acts 2:23</vt:lpstr>
      <vt:lpstr>Acts 2:25-31   Proof of Verse 24</vt:lpstr>
      <vt:lpstr>Ps. 16:8-11 (Acts 2:25-28) </vt:lpstr>
      <vt:lpstr>Acts 2:30-31  David’s Throne</vt:lpstr>
      <vt:lpstr>Acts 2:32-33  Preconditions for HS</vt:lpstr>
      <vt:lpstr>Acts 2:34-35 Added Scriptural Proof</vt:lpstr>
      <vt:lpstr>Acts 2:36-37  Peter’s Conclusion</vt:lpstr>
      <vt:lpstr>Acts 2:38-39 – First Conversions</vt:lpstr>
      <vt:lpstr>Acts 2:38-39 – The Promise</vt:lpstr>
      <vt:lpstr>Compare Acts 2:39 and Joel 2:28</vt:lpstr>
      <vt:lpstr>The Essence of the Holy Spirit</vt:lpstr>
      <vt:lpstr>Christ and the Holy Spirit in You</vt:lpstr>
      <vt:lpstr>Natural Benefits of the Holy Spirit</vt:lpstr>
      <vt:lpstr>Acts 2:40-41  “Save Yourselves …”</vt:lpstr>
      <vt:lpstr>2:42-43  Continued Steadfastly</vt:lpstr>
      <vt:lpstr>2:44-45 – “all things common”</vt:lpstr>
      <vt:lpstr>Acts 2:46-47  Day by Day</vt:lpstr>
      <vt:lpstr>PowerPoint Presentation</vt:lpstr>
      <vt:lpstr>PowerPoint Presentation</vt:lpstr>
      <vt:lpstr>PowerPoint Presentation</vt:lpstr>
      <vt:lpstr>PowerPoint Presentation</vt:lpstr>
      <vt:lpstr>PowerPoint Presentation</vt:lpstr>
      <vt:lpstr>Outline - Acts</vt:lpstr>
      <vt:lpstr>Outline - Acts</vt:lpstr>
      <vt:lpstr>PowerPoint Presentation</vt:lpstr>
      <vt:lpstr>PowerPoint Presentation</vt:lpstr>
      <vt:lpstr>PowerPoint Presentation</vt:lpstr>
      <vt:lpstr>PowerPoint Presentation</vt:lpstr>
      <vt:lpstr>CHAPTER 1  J. W. McGarvey’s Acts Commentary    </vt:lpstr>
      <vt:lpstr>CHAPTER 1  J. W. McGarvey’s Acts Commentary    </vt:lpstr>
      <vt:lpstr>PowerPoint Presentation</vt:lpstr>
      <vt:lpstr>Baptism with the Holy Spirit</vt:lpstr>
      <vt:lpstr>PowerPoint Presentation</vt:lpstr>
      <vt:lpstr>PowerPoint Presentation</vt:lpstr>
      <vt:lpstr>PowerPoint Presentation</vt:lpstr>
      <vt:lpstr>PowerPoint Presentation</vt:lpstr>
      <vt:lpstr>PowerPoint Presentation</vt:lpstr>
      <vt:lpstr>Different Expressions for “Empowering”</vt:lpstr>
      <vt:lpstr>Different Expressions for “Empowering”</vt:lpstr>
      <vt:lpstr>PowerPoint Presentation</vt:lpstr>
      <vt:lpstr>Baptism with the Holy Spirit</vt:lpstr>
      <vt:lpstr>Different Expressions for “Indwelling”</vt:lpstr>
      <vt:lpstr>PowerPoint Presentation</vt:lpstr>
      <vt:lpstr>Different Expressions for “Indwelling”</vt:lpstr>
      <vt:lpstr>PowerPoint Presentation</vt:lpstr>
      <vt:lpstr>PowerPoint Presentation</vt:lpstr>
      <vt:lpstr>CHAPTER 1  J. W. McGarvey’s Acts Commentary    </vt:lpstr>
      <vt:lpstr>Cultural Context:  “Thy Kingdom Come”</vt:lpstr>
      <vt:lpstr>Cultural Context:  “Thy Kingdom Come”</vt:lpstr>
      <vt:lpstr>CHAPTER 1  J. W. McGarvey’s Acts Commentary    </vt:lpstr>
      <vt:lpstr>“The Meaning Of The Millennium”  by Robert  Clouse                                    DOUBLE APPLICATION:  “THY KINGDOM COME”</vt:lpstr>
      <vt:lpstr>“A Case For Amillennialism” by Kim Riddlebarger DOUBLE APPLICATION:  “THY KINGDOM COME”</vt:lpstr>
      <vt:lpstr>CHAPTER 1  J. W. McGarvey’s Acts Commentary    </vt:lpstr>
      <vt:lpstr>PowerPoint Presentation</vt:lpstr>
      <vt:lpstr>CHAPTER 1  J. W. McGarvey’s Acts Commentary    </vt:lpstr>
      <vt:lpstr>CHAPTER 1  J. W. McGarvey’s Acts Commentary    </vt:lpstr>
      <vt:lpstr>PowerPoint Presentation</vt:lpstr>
      <vt:lpstr>PowerPoint Presentation</vt:lpstr>
      <vt:lpstr>PowerPoint Presentation</vt:lpstr>
      <vt:lpstr>Upper Room</vt:lpstr>
      <vt:lpstr>PowerPoint Presentation</vt:lpstr>
      <vt:lpstr>CHAPTER 2  J. W. McGarvey’s Acts Commentary    </vt:lpstr>
      <vt:lpstr>PowerPoint Presentation</vt:lpstr>
      <vt:lpstr>PowerPoint Presentation</vt:lpstr>
      <vt:lpstr>PowerPoint Presentation</vt:lpstr>
      <vt:lpstr>Speaking in Tongues</vt:lpstr>
      <vt:lpstr>PowerPoint Presentation</vt:lpstr>
      <vt:lpstr>PowerPoint Presentation</vt:lpstr>
      <vt:lpstr>Peter’s Sermon</vt:lpstr>
      <vt:lpstr>PowerPoint Presentation</vt:lpstr>
      <vt:lpstr>CHAPTER 2  J. W. McGarvey’s Acts Commentary    </vt:lpstr>
      <vt:lpstr>CHAPTER 2  J. W. McGarvey’s Acts Commentary    </vt:lpstr>
      <vt:lpstr>PowerPoint Presentation</vt:lpstr>
      <vt:lpstr>Peter’s Sermon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  J. W. McGarvey’s Acts Commentary    </vt:lpstr>
      <vt:lpstr>PowerPoint Presentation</vt:lpstr>
      <vt:lpstr>CHAPTER 2  J. W. McGarvey’s Acts Commentary    </vt:lpstr>
      <vt:lpstr>PowerPoint Presentation</vt:lpstr>
      <vt:lpstr>PowerPoint Presentation</vt:lpstr>
      <vt:lpstr>PowerPoint Presentation</vt:lpstr>
      <vt:lpstr>PowerPoint Presentation</vt:lpstr>
      <vt:lpstr>PowerPoint Presentation</vt:lpstr>
      <vt:lpstr>CHAPTER 2  J. W. McGarvey’s Acts Commentary    </vt:lpstr>
      <vt:lpstr>PowerPoint Presentation</vt:lpstr>
      <vt:lpstr>PowerPoint Presentation</vt:lpstr>
      <vt:lpstr>CHAPTER 2  J. W. McGarvey’s Acts Commentary    </vt:lpstr>
      <vt:lpstr>PowerPoint Presentation</vt:lpstr>
      <vt:lpstr>PowerPoint Presentation</vt:lpstr>
      <vt:lpstr>Peter’s Sermon</vt:lpstr>
      <vt:lpstr>PowerPoint Presentation</vt:lpstr>
      <vt:lpstr>PowerPoint Presentation</vt:lpstr>
      <vt:lpstr>PowerPoint Presentation</vt:lpstr>
      <vt:lpstr>PowerPoint Presentation</vt:lpstr>
      <vt:lpstr>Biblical Ministries</vt:lpstr>
      <vt:lpstr>PowerPoint Presentation</vt:lpstr>
      <vt:lpstr>PowerPoint Presentation</vt:lpstr>
      <vt:lpstr>CHAPTER 2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266</cp:revision>
  <dcterms:created xsi:type="dcterms:W3CDTF">2020-10-11T08:34:09Z</dcterms:created>
  <dcterms:modified xsi:type="dcterms:W3CDTF">2021-11-05T13:44:50Z</dcterms:modified>
</cp:coreProperties>
</file>