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slides/slide1710.xml" ContentType="application/vnd.openxmlformats-officedocument.presentationml.slide+xml"/>
  <Override PartName="/ppt/notesSlides/notesSlide130.xml" ContentType="application/vnd.openxmlformats-officedocument.presentationml.notesSlide+xml"/>
  <Override PartName="/ppt/slideLayouts/slideLayout710.xml" ContentType="application/vnd.openxmlformats-officedocument.presentationml.slideLayout+xml"/>
  <Override PartName="/ppt/notesMasters/notesMaster10.xml" ContentType="application/vnd.openxmlformats-officedocument.presentationml.notesMaster+xml"/>
  <Override PartName="/ppt/slideMasters/slideMaster130.xml" ContentType="application/vnd.openxmlformats-officedocument.presentationml.slideMaster+xml"/>
  <Override PartName="/ppt/theme/theme20.xml" ContentType="application/vnd.openxmlformats-officedocument.theme+xml"/>
  <Override PartName="/ppt/slideLayouts/slideLayout810.xml" ContentType="application/vnd.openxmlformats-officedocument.presentationml.slideLayout+xml"/>
  <Override PartName="/ppt/slideLayouts/slideLayout310.xml" ContentType="application/vnd.openxmlformats-officedocument.presentationml.slideLayout+xml"/>
  <Override PartName="/ppt/theme/theme140.xml" ContentType="application/vnd.openxmlformats-officedocument.theme+xml"/>
  <Override PartName="/ppt/slideLayouts/slideLayout210.xml" ContentType="application/vnd.openxmlformats-officedocument.presentationml.slideLayout+xml"/>
  <Override PartName="/ppt/slideLayouts/slideLayout1390.xml" ContentType="application/vnd.openxmlformats-officedocument.presentationml.slideLayout+xml"/>
  <Override PartName="/ppt/slideLayouts/slideLayout610.xml" ContentType="application/vnd.openxmlformats-officedocument.presentationml.slideLayout+xml"/>
  <Override PartName="/ppt/slideLayouts/slideLayout1110.xml" ContentType="application/vnd.openxmlformats-officedocument.presentationml.slideLayout+xml"/>
  <Override PartName="/ppt/slideLayouts/slideLayout510.xml" ContentType="application/vnd.openxmlformats-officedocument.presentationml.slideLayout+xml"/>
  <Override PartName="/ppt/slideLayouts/slideLayout1010.xml" ContentType="application/vnd.openxmlformats-officedocument.presentationml.slideLayout+xml"/>
  <Override PartName="/ppt/slideLayouts/slideLayout410.xml" ContentType="application/vnd.openxmlformats-officedocument.presentationml.slideLayout+xml"/>
  <Override PartName="/ppt/slideLayouts/slideLayout9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52" r:id="rId2"/>
    <p:sldMasterId id="2147483786" r:id="rId3"/>
    <p:sldMasterId id="2147483823" r:id="rId4"/>
    <p:sldMasterId id="2147483835" r:id="rId5"/>
    <p:sldMasterId id="2147483847" r:id="rId6"/>
    <p:sldMasterId id="2147483919" r:id="rId7"/>
    <p:sldMasterId id="2147483939" r:id="rId8"/>
    <p:sldMasterId id="2147483963" r:id="rId9"/>
    <p:sldMasterId id="2147483985" r:id="rId10"/>
    <p:sldMasterId id="2147484013" r:id="rId11"/>
    <p:sldMasterId id="2147484025" r:id="rId12"/>
    <p:sldMasterId id="2147484037" r:id="rId13"/>
  </p:sldMasterIdLst>
  <p:notesMasterIdLst>
    <p:notesMasterId r:id="rId282"/>
  </p:notesMasterIdLst>
  <p:sldIdLst>
    <p:sldId id="256" r:id="rId14"/>
    <p:sldId id="4965" r:id="rId15"/>
    <p:sldId id="4672" r:id="rId16"/>
    <p:sldId id="4684" r:id="rId17"/>
    <p:sldId id="4675" r:id="rId18"/>
    <p:sldId id="4966" r:id="rId19"/>
    <p:sldId id="4681" r:id="rId20"/>
    <p:sldId id="4685" r:id="rId21"/>
    <p:sldId id="4679" r:id="rId22"/>
    <p:sldId id="4689" r:id="rId23"/>
    <p:sldId id="4690" r:id="rId24"/>
    <p:sldId id="4691" r:id="rId25"/>
    <p:sldId id="4692" r:id="rId26"/>
    <p:sldId id="4693" r:id="rId27"/>
    <p:sldId id="4694" r:id="rId28"/>
    <p:sldId id="4695" r:id="rId29"/>
    <p:sldId id="4696" r:id="rId30"/>
    <p:sldId id="4697" r:id="rId31"/>
    <p:sldId id="4698" r:id="rId32"/>
    <p:sldId id="4699" r:id="rId33"/>
    <p:sldId id="4700" r:id="rId34"/>
    <p:sldId id="4701" r:id="rId35"/>
    <p:sldId id="4702" r:id="rId36"/>
    <p:sldId id="4703" r:id="rId37"/>
    <p:sldId id="4704" r:id="rId38"/>
    <p:sldId id="4705" r:id="rId39"/>
    <p:sldId id="4706" r:id="rId40"/>
    <p:sldId id="4707" r:id="rId41"/>
    <p:sldId id="4708" r:id="rId42"/>
    <p:sldId id="4709" r:id="rId43"/>
    <p:sldId id="4710" r:id="rId44"/>
    <p:sldId id="4711" r:id="rId45"/>
    <p:sldId id="4712" r:id="rId46"/>
    <p:sldId id="4713" r:id="rId47"/>
    <p:sldId id="4714" r:id="rId48"/>
    <p:sldId id="4715" r:id="rId49"/>
    <p:sldId id="4716" r:id="rId50"/>
    <p:sldId id="4967" r:id="rId51"/>
    <p:sldId id="4896" r:id="rId52"/>
    <p:sldId id="4897" r:id="rId53"/>
    <p:sldId id="4888" r:id="rId54"/>
    <p:sldId id="4889" r:id="rId55"/>
    <p:sldId id="4890" r:id="rId56"/>
    <p:sldId id="4891" r:id="rId57"/>
    <p:sldId id="4892" r:id="rId58"/>
    <p:sldId id="4893" r:id="rId59"/>
    <p:sldId id="4894" r:id="rId60"/>
    <p:sldId id="4895" r:id="rId61"/>
    <p:sldId id="4729" r:id="rId62"/>
    <p:sldId id="4968" r:id="rId63"/>
    <p:sldId id="4872" r:id="rId64"/>
    <p:sldId id="4717" r:id="rId65"/>
    <p:sldId id="4767" r:id="rId66"/>
    <p:sldId id="4768" r:id="rId67"/>
    <p:sldId id="4769" r:id="rId68"/>
    <p:sldId id="4770" r:id="rId69"/>
    <p:sldId id="4771" r:id="rId70"/>
    <p:sldId id="4772" r:id="rId71"/>
    <p:sldId id="4773" r:id="rId72"/>
    <p:sldId id="4774" r:id="rId73"/>
    <p:sldId id="4775" r:id="rId74"/>
    <p:sldId id="4776" r:id="rId75"/>
    <p:sldId id="4777" r:id="rId76"/>
    <p:sldId id="4778" r:id="rId77"/>
    <p:sldId id="4779" r:id="rId78"/>
    <p:sldId id="4780" r:id="rId79"/>
    <p:sldId id="4781" r:id="rId80"/>
    <p:sldId id="4782" r:id="rId81"/>
    <p:sldId id="4783" r:id="rId82"/>
    <p:sldId id="4784" r:id="rId83"/>
    <p:sldId id="4785" r:id="rId84"/>
    <p:sldId id="4786" r:id="rId85"/>
    <p:sldId id="4787" r:id="rId86"/>
    <p:sldId id="4788" r:id="rId87"/>
    <p:sldId id="4789" r:id="rId88"/>
    <p:sldId id="4790" r:id="rId89"/>
    <p:sldId id="4791" r:id="rId90"/>
    <p:sldId id="4792" r:id="rId91"/>
    <p:sldId id="4793" r:id="rId92"/>
    <p:sldId id="4794" r:id="rId93"/>
    <p:sldId id="4795" r:id="rId94"/>
    <p:sldId id="4796" r:id="rId95"/>
    <p:sldId id="4797" r:id="rId96"/>
    <p:sldId id="4798" r:id="rId97"/>
    <p:sldId id="4799" r:id="rId98"/>
    <p:sldId id="4800" r:id="rId99"/>
    <p:sldId id="4925" r:id="rId100"/>
    <p:sldId id="4926" r:id="rId101"/>
    <p:sldId id="4927" r:id="rId102"/>
    <p:sldId id="505" r:id="rId103"/>
    <p:sldId id="4928" r:id="rId104"/>
    <p:sldId id="4929" r:id="rId105"/>
    <p:sldId id="4930" r:id="rId106"/>
    <p:sldId id="4931" r:id="rId107"/>
    <p:sldId id="487" r:id="rId108"/>
    <p:sldId id="4932" r:id="rId109"/>
    <p:sldId id="4933" r:id="rId110"/>
    <p:sldId id="495" r:id="rId111"/>
    <p:sldId id="494" r:id="rId112"/>
    <p:sldId id="493" r:id="rId113"/>
    <p:sldId id="492" r:id="rId114"/>
    <p:sldId id="491" r:id="rId115"/>
    <p:sldId id="4934" r:id="rId116"/>
    <p:sldId id="490" r:id="rId117"/>
    <p:sldId id="489" r:id="rId118"/>
    <p:sldId id="535" r:id="rId119"/>
    <p:sldId id="4935" r:id="rId120"/>
    <p:sldId id="496" r:id="rId121"/>
    <p:sldId id="4936" r:id="rId122"/>
    <p:sldId id="4937" r:id="rId123"/>
    <p:sldId id="4938" r:id="rId124"/>
    <p:sldId id="4939" r:id="rId125"/>
    <p:sldId id="4940" r:id="rId126"/>
    <p:sldId id="4941" r:id="rId127"/>
    <p:sldId id="4942" r:id="rId128"/>
    <p:sldId id="506" r:id="rId129"/>
    <p:sldId id="4943" r:id="rId130"/>
    <p:sldId id="4944" r:id="rId131"/>
    <p:sldId id="4945" r:id="rId132"/>
    <p:sldId id="4946" r:id="rId133"/>
    <p:sldId id="4947" r:id="rId134"/>
    <p:sldId id="4948" r:id="rId135"/>
    <p:sldId id="4949" r:id="rId136"/>
    <p:sldId id="4950" r:id="rId137"/>
    <p:sldId id="497" r:id="rId138"/>
    <p:sldId id="4951" r:id="rId139"/>
    <p:sldId id="4952" r:id="rId140"/>
    <p:sldId id="4953" r:id="rId141"/>
    <p:sldId id="4954" r:id="rId142"/>
    <p:sldId id="4955" r:id="rId143"/>
    <p:sldId id="4956" r:id="rId144"/>
    <p:sldId id="4957" r:id="rId145"/>
    <p:sldId id="4958" r:id="rId146"/>
    <p:sldId id="504" r:id="rId147"/>
    <p:sldId id="480" r:id="rId148"/>
    <p:sldId id="481" r:id="rId149"/>
    <p:sldId id="482" r:id="rId150"/>
    <p:sldId id="483" r:id="rId151"/>
    <p:sldId id="484" r:id="rId152"/>
    <p:sldId id="468" r:id="rId153"/>
    <p:sldId id="469" r:id="rId154"/>
    <p:sldId id="4871" r:id="rId155"/>
    <p:sldId id="4994" r:id="rId156"/>
    <p:sldId id="266" r:id="rId157"/>
    <p:sldId id="257" r:id="rId158"/>
    <p:sldId id="270" r:id="rId159"/>
    <p:sldId id="258" r:id="rId160"/>
    <p:sldId id="271" r:id="rId161"/>
    <p:sldId id="259" r:id="rId162"/>
    <p:sldId id="272" r:id="rId163"/>
    <p:sldId id="260" r:id="rId164"/>
    <p:sldId id="273" r:id="rId165"/>
    <p:sldId id="261" r:id="rId166"/>
    <p:sldId id="274" r:id="rId167"/>
    <p:sldId id="262" r:id="rId168"/>
    <p:sldId id="275" r:id="rId169"/>
    <p:sldId id="263" r:id="rId170"/>
    <p:sldId id="276" r:id="rId171"/>
    <p:sldId id="267" r:id="rId172"/>
    <p:sldId id="268" r:id="rId173"/>
    <p:sldId id="4995" r:id="rId174"/>
    <p:sldId id="461" r:id="rId175"/>
    <p:sldId id="593" r:id="rId176"/>
    <p:sldId id="557" r:id="rId177"/>
    <p:sldId id="594" r:id="rId178"/>
    <p:sldId id="588" r:id="rId179"/>
    <p:sldId id="558" r:id="rId180"/>
    <p:sldId id="590" r:id="rId181"/>
    <p:sldId id="595" r:id="rId182"/>
    <p:sldId id="556" r:id="rId183"/>
    <p:sldId id="555" r:id="rId184"/>
    <p:sldId id="592" r:id="rId185"/>
    <p:sldId id="552" r:id="rId186"/>
    <p:sldId id="554" r:id="rId187"/>
    <p:sldId id="561" r:id="rId188"/>
    <p:sldId id="564" r:id="rId189"/>
    <p:sldId id="585" r:id="rId190"/>
    <p:sldId id="562" r:id="rId191"/>
    <p:sldId id="479" r:id="rId192"/>
    <p:sldId id="565" r:id="rId193"/>
    <p:sldId id="569" r:id="rId194"/>
    <p:sldId id="570" r:id="rId195"/>
    <p:sldId id="568" r:id="rId196"/>
    <p:sldId id="571" r:id="rId197"/>
    <p:sldId id="572" r:id="rId198"/>
    <p:sldId id="573" r:id="rId199"/>
    <p:sldId id="586" r:id="rId200"/>
    <p:sldId id="574" r:id="rId201"/>
    <p:sldId id="576" r:id="rId202"/>
    <p:sldId id="577" r:id="rId203"/>
    <p:sldId id="470" r:id="rId204"/>
    <p:sldId id="471" r:id="rId205"/>
    <p:sldId id="472" r:id="rId206"/>
    <p:sldId id="473" r:id="rId207"/>
    <p:sldId id="474" r:id="rId208"/>
    <p:sldId id="475" r:id="rId209"/>
    <p:sldId id="462" r:id="rId210"/>
    <p:sldId id="463" r:id="rId211"/>
    <p:sldId id="4969" r:id="rId212"/>
    <p:sldId id="316" r:id="rId213"/>
    <p:sldId id="317" r:id="rId214"/>
    <p:sldId id="318" r:id="rId215"/>
    <p:sldId id="319" r:id="rId216"/>
    <p:sldId id="320" r:id="rId217"/>
    <p:sldId id="321" r:id="rId218"/>
    <p:sldId id="322" r:id="rId219"/>
    <p:sldId id="323" r:id="rId220"/>
    <p:sldId id="324" r:id="rId221"/>
    <p:sldId id="325" r:id="rId222"/>
    <p:sldId id="326" r:id="rId223"/>
    <p:sldId id="4970" r:id="rId224"/>
    <p:sldId id="4999" r:id="rId225"/>
    <p:sldId id="5000" r:id="rId226"/>
    <p:sldId id="5001" r:id="rId227"/>
    <p:sldId id="5002" r:id="rId228"/>
    <p:sldId id="5003" r:id="rId229"/>
    <p:sldId id="327" r:id="rId230"/>
    <p:sldId id="4972" r:id="rId231"/>
    <p:sldId id="328" r:id="rId232"/>
    <p:sldId id="329" r:id="rId233"/>
    <p:sldId id="4973" r:id="rId234"/>
    <p:sldId id="4976" r:id="rId235"/>
    <p:sldId id="4978" r:id="rId236"/>
    <p:sldId id="4977" r:id="rId237"/>
    <p:sldId id="4980" r:id="rId238"/>
    <p:sldId id="4979" r:id="rId239"/>
    <p:sldId id="4981" r:id="rId240"/>
    <p:sldId id="330" r:id="rId241"/>
    <p:sldId id="331" r:id="rId242"/>
    <p:sldId id="332" r:id="rId243"/>
    <p:sldId id="333" r:id="rId244"/>
    <p:sldId id="4971" r:id="rId245"/>
    <p:sldId id="4992" r:id="rId246"/>
    <p:sldId id="4998" r:id="rId247"/>
    <p:sldId id="4996" r:id="rId248"/>
    <p:sldId id="4997" r:id="rId249"/>
    <p:sldId id="4993" r:id="rId250"/>
    <p:sldId id="336" r:id="rId251"/>
    <p:sldId id="335" r:id="rId252"/>
    <p:sldId id="337" r:id="rId253"/>
    <p:sldId id="338" r:id="rId254"/>
    <p:sldId id="339" r:id="rId255"/>
    <p:sldId id="340" r:id="rId256"/>
    <p:sldId id="4974" r:id="rId257"/>
    <p:sldId id="341" r:id="rId258"/>
    <p:sldId id="342" r:id="rId259"/>
    <p:sldId id="343" r:id="rId260"/>
    <p:sldId id="344" r:id="rId261"/>
    <p:sldId id="345" r:id="rId262"/>
    <p:sldId id="346" r:id="rId263"/>
    <p:sldId id="347" r:id="rId264"/>
    <p:sldId id="4975" r:id="rId265"/>
    <p:sldId id="4982" r:id="rId266"/>
    <p:sldId id="348" r:id="rId267"/>
    <p:sldId id="4983" r:id="rId268"/>
    <p:sldId id="349" r:id="rId269"/>
    <p:sldId id="4984" r:id="rId270"/>
    <p:sldId id="350" r:id="rId271"/>
    <p:sldId id="351" r:id="rId272"/>
    <p:sldId id="352" r:id="rId273"/>
    <p:sldId id="4985" r:id="rId274"/>
    <p:sldId id="4986" r:id="rId275"/>
    <p:sldId id="353" r:id="rId276"/>
    <p:sldId id="4987" r:id="rId277"/>
    <p:sldId id="4988" r:id="rId278"/>
    <p:sldId id="4989" r:id="rId279"/>
    <p:sldId id="4960" r:id="rId280"/>
    <p:sldId id="4961" r:id="rId2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2"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03" autoAdjust="0"/>
    <p:restoredTop sz="86449" autoAdjust="0"/>
  </p:normalViewPr>
  <p:slideViewPr>
    <p:cSldViewPr snapToGrid="0">
      <p:cViewPr varScale="1">
        <p:scale>
          <a:sx n="99" d="100"/>
          <a:sy n="99" d="100"/>
        </p:scale>
        <p:origin x="210" y="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5790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slide" Target="slides/slide125.xml"/><Relationship Id="rId159" Type="http://schemas.openxmlformats.org/officeDocument/2006/relationships/slide" Target="slides/slide146.xml"/><Relationship Id="rId170" Type="http://schemas.openxmlformats.org/officeDocument/2006/relationships/slide" Target="slides/slide157.xml"/><Relationship Id="rId191" Type="http://schemas.openxmlformats.org/officeDocument/2006/relationships/slide" Target="slides/slide178.xml"/><Relationship Id="rId205" Type="http://schemas.openxmlformats.org/officeDocument/2006/relationships/slide" Target="slides/slide192.xml"/><Relationship Id="rId226" Type="http://schemas.openxmlformats.org/officeDocument/2006/relationships/slide" Target="slides/slide213.xml"/><Relationship Id="rId247" Type="http://schemas.openxmlformats.org/officeDocument/2006/relationships/slide" Target="slides/slide234.xml"/><Relationship Id="rId107" Type="http://schemas.openxmlformats.org/officeDocument/2006/relationships/slide" Target="slides/slide94.xml"/><Relationship Id="rId268" Type="http://schemas.openxmlformats.org/officeDocument/2006/relationships/slide" Target="slides/slide255.xml"/><Relationship Id="rId11" Type="http://schemas.openxmlformats.org/officeDocument/2006/relationships/slideMaster" Target="slideMasters/slideMaster11.xml"/><Relationship Id="rId32" Type="http://schemas.openxmlformats.org/officeDocument/2006/relationships/slide" Target="slides/slide19.xml"/><Relationship Id="rId53" Type="http://schemas.openxmlformats.org/officeDocument/2006/relationships/slide" Target="slides/slide40.xml"/><Relationship Id="rId74" Type="http://schemas.openxmlformats.org/officeDocument/2006/relationships/slide" Target="slides/slide61.xml"/><Relationship Id="rId128" Type="http://schemas.openxmlformats.org/officeDocument/2006/relationships/slide" Target="slides/slide115.xml"/><Relationship Id="rId149" Type="http://schemas.openxmlformats.org/officeDocument/2006/relationships/slide" Target="slides/slide136.xml"/><Relationship Id="rId5" Type="http://schemas.openxmlformats.org/officeDocument/2006/relationships/slideMaster" Target="slideMasters/slideMaster5.xml"/><Relationship Id="rId95" Type="http://schemas.openxmlformats.org/officeDocument/2006/relationships/slide" Target="slides/slide82.xml"/><Relationship Id="rId160" Type="http://schemas.openxmlformats.org/officeDocument/2006/relationships/slide" Target="slides/slide147.xml"/><Relationship Id="rId181" Type="http://schemas.openxmlformats.org/officeDocument/2006/relationships/slide" Target="slides/slide168.xml"/><Relationship Id="rId216" Type="http://schemas.openxmlformats.org/officeDocument/2006/relationships/slide" Target="slides/slide203.xml"/><Relationship Id="rId237" Type="http://schemas.openxmlformats.org/officeDocument/2006/relationships/slide" Target="slides/slide224.xml"/><Relationship Id="rId258" Type="http://schemas.openxmlformats.org/officeDocument/2006/relationships/slide" Target="slides/slide245.xml"/><Relationship Id="rId279" Type="http://schemas.openxmlformats.org/officeDocument/2006/relationships/slide" Target="slides/slide266.xml"/><Relationship Id="rId22" Type="http://schemas.openxmlformats.org/officeDocument/2006/relationships/slide" Target="slides/slide9.xml"/><Relationship Id="rId43" Type="http://schemas.openxmlformats.org/officeDocument/2006/relationships/slide" Target="slides/slide30.xml"/><Relationship Id="rId64" Type="http://schemas.openxmlformats.org/officeDocument/2006/relationships/slide" Target="slides/slide51.xml"/><Relationship Id="rId118" Type="http://schemas.openxmlformats.org/officeDocument/2006/relationships/slide" Target="slides/slide105.xml"/><Relationship Id="rId139" Type="http://schemas.openxmlformats.org/officeDocument/2006/relationships/slide" Target="slides/slide126.xml"/><Relationship Id="rId85" Type="http://schemas.openxmlformats.org/officeDocument/2006/relationships/slide" Target="slides/slide72.xml"/><Relationship Id="rId150" Type="http://schemas.openxmlformats.org/officeDocument/2006/relationships/slide" Target="slides/slide137.xml"/><Relationship Id="rId171" Type="http://schemas.openxmlformats.org/officeDocument/2006/relationships/slide" Target="slides/slide158.xml"/><Relationship Id="rId192" Type="http://schemas.openxmlformats.org/officeDocument/2006/relationships/slide" Target="slides/slide179.xml"/><Relationship Id="rId206" Type="http://schemas.openxmlformats.org/officeDocument/2006/relationships/slide" Target="slides/slide193.xml"/><Relationship Id="rId227" Type="http://schemas.openxmlformats.org/officeDocument/2006/relationships/slide" Target="slides/slide214.xml"/><Relationship Id="rId248" Type="http://schemas.openxmlformats.org/officeDocument/2006/relationships/slide" Target="slides/slide235.xml"/><Relationship Id="rId269" Type="http://schemas.openxmlformats.org/officeDocument/2006/relationships/slide" Target="slides/slide256.xml"/><Relationship Id="rId12" Type="http://schemas.openxmlformats.org/officeDocument/2006/relationships/slideMaster" Target="slideMasters/slideMaster12.xml"/><Relationship Id="rId33" Type="http://schemas.openxmlformats.org/officeDocument/2006/relationships/slide" Target="slides/slide20.xml"/><Relationship Id="rId108" Type="http://schemas.openxmlformats.org/officeDocument/2006/relationships/slide" Target="slides/slide95.xml"/><Relationship Id="rId129" Type="http://schemas.openxmlformats.org/officeDocument/2006/relationships/slide" Target="slides/slide116.xml"/><Relationship Id="rId280" Type="http://schemas.openxmlformats.org/officeDocument/2006/relationships/slide" Target="slides/slide267.xml"/><Relationship Id="rId54" Type="http://schemas.openxmlformats.org/officeDocument/2006/relationships/slide" Target="slides/slide41.xml"/><Relationship Id="rId75" Type="http://schemas.openxmlformats.org/officeDocument/2006/relationships/slide" Target="slides/slide62.xml"/><Relationship Id="rId96" Type="http://schemas.openxmlformats.org/officeDocument/2006/relationships/slide" Target="slides/slide83.xml"/><Relationship Id="rId140" Type="http://schemas.openxmlformats.org/officeDocument/2006/relationships/slide" Target="slides/slide127.xml"/><Relationship Id="rId161" Type="http://schemas.openxmlformats.org/officeDocument/2006/relationships/slide" Target="slides/slide148.xml"/><Relationship Id="rId182" Type="http://schemas.openxmlformats.org/officeDocument/2006/relationships/slide" Target="slides/slide169.xml"/><Relationship Id="rId217" Type="http://schemas.openxmlformats.org/officeDocument/2006/relationships/slide" Target="slides/slide204.xml"/><Relationship Id="rId6" Type="http://schemas.openxmlformats.org/officeDocument/2006/relationships/slideMaster" Target="slideMasters/slideMaster6.xml"/><Relationship Id="rId238" Type="http://schemas.openxmlformats.org/officeDocument/2006/relationships/slide" Target="slides/slide225.xml"/><Relationship Id="rId259" Type="http://schemas.openxmlformats.org/officeDocument/2006/relationships/slide" Target="slides/slide246.xml"/><Relationship Id="rId23" Type="http://schemas.openxmlformats.org/officeDocument/2006/relationships/slide" Target="slides/slide10.xml"/><Relationship Id="rId119" Type="http://schemas.openxmlformats.org/officeDocument/2006/relationships/slide" Target="slides/slide106.xml"/><Relationship Id="rId270" Type="http://schemas.openxmlformats.org/officeDocument/2006/relationships/slide" Target="slides/slide257.xml"/><Relationship Id="rId44" Type="http://schemas.openxmlformats.org/officeDocument/2006/relationships/slide" Target="slides/slide31.xml"/><Relationship Id="rId65" Type="http://schemas.openxmlformats.org/officeDocument/2006/relationships/slide" Target="slides/slide52.xml"/><Relationship Id="rId86" Type="http://schemas.openxmlformats.org/officeDocument/2006/relationships/slide" Target="slides/slide73.xml"/><Relationship Id="rId130" Type="http://schemas.openxmlformats.org/officeDocument/2006/relationships/slide" Target="slides/slide117.xml"/><Relationship Id="rId151" Type="http://schemas.openxmlformats.org/officeDocument/2006/relationships/slide" Target="slides/slide138.xml"/><Relationship Id="rId172" Type="http://schemas.openxmlformats.org/officeDocument/2006/relationships/slide" Target="slides/slide159.xml"/><Relationship Id="rId193" Type="http://schemas.openxmlformats.org/officeDocument/2006/relationships/slide" Target="slides/slide180.xml"/><Relationship Id="rId207" Type="http://schemas.openxmlformats.org/officeDocument/2006/relationships/slide" Target="slides/slide194.xml"/><Relationship Id="rId228" Type="http://schemas.openxmlformats.org/officeDocument/2006/relationships/slide" Target="slides/slide215.xml"/><Relationship Id="rId249" Type="http://schemas.openxmlformats.org/officeDocument/2006/relationships/slide" Target="slides/slide236.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260" Type="http://schemas.openxmlformats.org/officeDocument/2006/relationships/slide" Target="slides/slide247.xml"/><Relationship Id="rId265" Type="http://schemas.openxmlformats.org/officeDocument/2006/relationships/slide" Target="slides/slide252.xml"/><Relationship Id="rId281" Type="http://schemas.openxmlformats.org/officeDocument/2006/relationships/slide" Target="slides/slide268.xml"/><Relationship Id="rId286" Type="http://schemas.openxmlformats.org/officeDocument/2006/relationships/theme" Target="theme/theme1.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167" Type="http://schemas.openxmlformats.org/officeDocument/2006/relationships/slide" Target="slides/slide154.xml"/><Relationship Id="rId188" Type="http://schemas.openxmlformats.org/officeDocument/2006/relationships/slide" Target="slides/slide175.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162" Type="http://schemas.openxmlformats.org/officeDocument/2006/relationships/slide" Target="slides/slide149.xml"/><Relationship Id="rId183" Type="http://schemas.openxmlformats.org/officeDocument/2006/relationships/slide" Target="slides/slide170.xml"/><Relationship Id="rId213" Type="http://schemas.openxmlformats.org/officeDocument/2006/relationships/slide" Target="slides/slide200.xml"/><Relationship Id="rId218" Type="http://schemas.openxmlformats.org/officeDocument/2006/relationships/slide" Target="slides/slide205.xml"/><Relationship Id="rId234" Type="http://schemas.openxmlformats.org/officeDocument/2006/relationships/slide" Target="slides/slide221.xml"/><Relationship Id="rId239" Type="http://schemas.openxmlformats.org/officeDocument/2006/relationships/slide" Target="slides/slide226.xml"/><Relationship Id="rId2" Type="http://schemas.openxmlformats.org/officeDocument/2006/relationships/slideMaster" Target="slideMasters/slideMaster2.xml"/><Relationship Id="rId29" Type="http://schemas.openxmlformats.org/officeDocument/2006/relationships/slide" Target="slides/slide16.xml"/><Relationship Id="rId250" Type="http://schemas.openxmlformats.org/officeDocument/2006/relationships/slide" Target="slides/slide237.xml"/><Relationship Id="rId255" Type="http://schemas.openxmlformats.org/officeDocument/2006/relationships/slide" Target="slides/slide242.xml"/><Relationship Id="rId271" Type="http://schemas.openxmlformats.org/officeDocument/2006/relationships/slide" Target="slides/slide258.xml"/><Relationship Id="rId276" Type="http://schemas.openxmlformats.org/officeDocument/2006/relationships/slide" Target="slides/slide263.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slide" Target="slides/slide165.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73" Type="http://schemas.openxmlformats.org/officeDocument/2006/relationships/slide" Target="slides/slide160.xml"/><Relationship Id="rId194" Type="http://schemas.openxmlformats.org/officeDocument/2006/relationships/slide" Target="slides/slide181.xml"/><Relationship Id="rId199" Type="http://schemas.openxmlformats.org/officeDocument/2006/relationships/slide" Target="slides/slide186.xml"/><Relationship Id="rId203" Type="http://schemas.openxmlformats.org/officeDocument/2006/relationships/slide" Target="slides/slide190.xml"/><Relationship Id="rId208" Type="http://schemas.openxmlformats.org/officeDocument/2006/relationships/slide" Target="slides/slide195.xml"/><Relationship Id="rId229" Type="http://schemas.openxmlformats.org/officeDocument/2006/relationships/slide" Target="slides/slide216.xml"/><Relationship Id="rId19" Type="http://schemas.openxmlformats.org/officeDocument/2006/relationships/slide" Target="slides/slide6.xml"/><Relationship Id="rId224" Type="http://schemas.openxmlformats.org/officeDocument/2006/relationships/slide" Target="slides/slide211.xml"/><Relationship Id="rId240" Type="http://schemas.openxmlformats.org/officeDocument/2006/relationships/slide" Target="slides/slide227.xml"/><Relationship Id="rId245" Type="http://schemas.openxmlformats.org/officeDocument/2006/relationships/slide" Target="slides/slide232.xml"/><Relationship Id="rId261" Type="http://schemas.openxmlformats.org/officeDocument/2006/relationships/slide" Target="slides/slide248.xml"/><Relationship Id="rId266" Type="http://schemas.openxmlformats.org/officeDocument/2006/relationships/slide" Target="slides/slide253.xml"/><Relationship Id="rId287" Type="http://schemas.openxmlformats.org/officeDocument/2006/relationships/tableStyles" Target="tableStyles.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 Id="rId282"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184" Type="http://schemas.openxmlformats.org/officeDocument/2006/relationships/slide" Target="slides/slide171.xml"/><Relationship Id="rId189" Type="http://schemas.openxmlformats.org/officeDocument/2006/relationships/slide" Target="slides/slide176.xml"/><Relationship Id="rId219" Type="http://schemas.openxmlformats.org/officeDocument/2006/relationships/slide" Target="slides/slide206.xml"/><Relationship Id="rId3" Type="http://schemas.openxmlformats.org/officeDocument/2006/relationships/slideMaster" Target="slideMasters/slideMaster3.xml"/><Relationship Id="rId214" Type="http://schemas.openxmlformats.org/officeDocument/2006/relationships/slide" Target="slides/slide201.xml"/><Relationship Id="rId230" Type="http://schemas.openxmlformats.org/officeDocument/2006/relationships/slide" Target="slides/slide217.xml"/><Relationship Id="rId235" Type="http://schemas.openxmlformats.org/officeDocument/2006/relationships/slide" Target="slides/slide222.xml"/><Relationship Id="rId251" Type="http://schemas.openxmlformats.org/officeDocument/2006/relationships/slide" Target="slides/slide238.xml"/><Relationship Id="rId256" Type="http://schemas.openxmlformats.org/officeDocument/2006/relationships/slide" Target="slides/slide243.xml"/><Relationship Id="rId277" Type="http://schemas.openxmlformats.org/officeDocument/2006/relationships/slide" Target="slides/slide264.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72" Type="http://schemas.openxmlformats.org/officeDocument/2006/relationships/slide" Target="slides/slide259.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79" Type="http://schemas.openxmlformats.org/officeDocument/2006/relationships/slide" Target="slides/slide166.xml"/><Relationship Id="rId195" Type="http://schemas.openxmlformats.org/officeDocument/2006/relationships/slide" Target="slides/slide182.xml"/><Relationship Id="rId209" Type="http://schemas.openxmlformats.org/officeDocument/2006/relationships/slide" Target="slides/slide196.xml"/><Relationship Id="rId190" Type="http://schemas.openxmlformats.org/officeDocument/2006/relationships/slide" Target="slides/slide177.xml"/><Relationship Id="rId204" Type="http://schemas.openxmlformats.org/officeDocument/2006/relationships/slide" Target="slides/slide191.xml"/><Relationship Id="rId220" Type="http://schemas.openxmlformats.org/officeDocument/2006/relationships/slide" Target="slides/slide207.xml"/><Relationship Id="rId225" Type="http://schemas.openxmlformats.org/officeDocument/2006/relationships/slide" Target="slides/slide212.xml"/><Relationship Id="rId241" Type="http://schemas.openxmlformats.org/officeDocument/2006/relationships/slide" Target="slides/slide228.xml"/><Relationship Id="rId246" Type="http://schemas.openxmlformats.org/officeDocument/2006/relationships/slide" Target="slides/slide233.xml"/><Relationship Id="rId267" Type="http://schemas.openxmlformats.org/officeDocument/2006/relationships/slide" Target="slides/slide254.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262" Type="http://schemas.openxmlformats.org/officeDocument/2006/relationships/slide" Target="slides/slide249.xml"/><Relationship Id="rId283" Type="http://schemas.openxmlformats.org/officeDocument/2006/relationships/commentAuthors" Target="commentAuthors.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slide" Target="slides/slide135.xml"/><Relationship Id="rId164" Type="http://schemas.openxmlformats.org/officeDocument/2006/relationships/slide" Target="slides/slide151.xml"/><Relationship Id="rId169" Type="http://schemas.openxmlformats.org/officeDocument/2006/relationships/slide" Target="slides/slide156.xml"/><Relationship Id="rId185" Type="http://schemas.openxmlformats.org/officeDocument/2006/relationships/slide" Target="slides/slide1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7.xml"/><Relationship Id="rId210" Type="http://schemas.openxmlformats.org/officeDocument/2006/relationships/slide" Target="slides/slide197.xml"/><Relationship Id="rId215" Type="http://schemas.openxmlformats.org/officeDocument/2006/relationships/slide" Target="slides/slide202.xml"/><Relationship Id="rId236" Type="http://schemas.openxmlformats.org/officeDocument/2006/relationships/slide" Target="slides/slide223.xml"/><Relationship Id="rId257" Type="http://schemas.openxmlformats.org/officeDocument/2006/relationships/slide" Target="slides/slide244.xml"/><Relationship Id="rId278" Type="http://schemas.openxmlformats.org/officeDocument/2006/relationships/slide" Target="slides/slide265.xml"/><Relationship Id="rId26" Type="http://schemas.openxmlformats.org/officeDocument/2006/relationships/slide" Target="slides/slide13.xml"/><Relationship Id="rId231" Type="http://schemas.openxmlformats.org/officeDocument/2006/relationships/slide" Target="slides/slide218.xml"/><Relationship Id="rId252" Type="http://schemas.openxmlformats.org/officeDocument/2006/relationships/slide" Target="slides/slide239.xml"/><Relationship Id="rId273" Type="http://schemas.openxmlformats.org/officeDocument/2006/relationships/slide" Target="slides/slide260.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54" Type="http://schemas.openxmlformats.org/officeDocument/2006/relationships/slide" Target="slides/slide141.xml"/><Relationship Id="rId175" Type="http://schemas.openxmlformats.org/officeDocument/2006/relationships/slide" Target="slides/slide162.xml"/><Relationship Id="rId196" Type="http://schemas.openxmlformats.org/officeDocument/2006/relationships/slide" Target="slides/slide183.xml"/><Relationship Id="rId200" Type="http://schemas.openxmlformats.org/officeDocument/2006/relationships/slide" Target="slides/slide187.xml"/><Relationship Id="rId16" Type="http://schemas.openxmlformats.org/officeDocument/2006/relationships/slide" Target="slides/slide3.xml"/><Relationship Id="rId221" Type="http://schemas.openxmlformats.org/officeDocument/2006/relationships/slide" Target="slides/slide208.xml"/><Relationship Id="rId242" Type="http://schemas.openxmlformats.org/officeDocument/2006/relationships/slide" Target="slides/slide229.xml"/><Relationship Id="rId263" Type="http://schemas.openxmlformats.org/officeDocument/2006/relationships/slide" Target="slides/slide250.xml"/><Relationship Id="rId284" Type="http://schemas.openxmlformats.org/officeDocument/2006/relationships/presProps" Target="presProps.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slide" Target="slides/slide131.xml"/><Relationship Id="rId90" Type="http://schemas.openxmlformats.org/officeDocument/2006/relationships/slide" Target="slides/slide77.xml"/><Relationship Id="rId165" Type="http://schemas.openxmlformats.org/officeDocument/2006/relationships/slide" Target="slides/slide152.xml"/><Relationship Id="rId186" Type="http://schemas.openxmlformats.org/officeDocument/2006/relationships/slide" Target="slides/slide173.xml"/><Relationship Id="rId211" Type="http://schemas.openxmlformats.org/officeDocument/2006/relationships/slide" Target="slides/slide198.xml"/><Relationship Id="rId232" Type="http://schemas.openxmlformats.org/officeDocument/2006/relationships/slide" Target="slides/slide219.xml"/><Relationship Id="rId253" Type="http://schemas.openxmlformats.org/officeDocument/2006/relationships/slide" Target="slides/slide240.xml"/><Relationship Id="rId274" Type="http://schemas.openxmlformats.org/officeDocument/2006/relationships/slide" Target="slides/slide261.xml"/><Relationship Id="rId27" Type="http://schemas.openxmlformats.org/officeDocument/2006/relationships/slide" Target="slides/slide14.xml"/><Relationship Id="rId48" Type="http://schemas.openxmlformats.org/officeDocument/2006/relationships/slide" Target="slides/slide35.xml"/><Relationship Id="rId69" Type="http://schemas.openxmlformats.org/officeDocument/2006/relationships/slide" Target="slides/slide56.xml"/><Relationship Id="rId113" Type="http://schemas.openxmlformats.org/officeDocument/2006/relationships/slide" Target="slides/slide100.xml"/><Relationship Id="rId134" Type="http://schemas.openxmlformats.org/officeDocument/2006/relationships/slide" Target="slides/slide121.xml"/><Relationship Id="rId80" Type="http://schemas.openxmlformats.org/officeDocument/2006/relationships/slide" Target="slides/slide67.xml"/><Relationship Id="rId155" Type="http://schemas.openxmlformats.org/officeDocument/2006/relationships/slide" Target="slides/slide142.xml"/><Relationship Id="rId176" Type="http://schemas.openxmlformats.org/officeDocument/2006/relationships/slide" Target="slides/slide163.xml"/><Relationship Id="rId197" Type="http://schemas.openxmlformats.org/officeDocument/2006/relationships/slide" Target="slides/slide184.xml"/><Relationship Id="rId201" Type="http://schemas.openxmlformats.org/officeDocument/2006/relationships/slide" Target="slides/slide188.xml"/><Relationship Id="rId222" Type="http://schemas.openxmlformats.org/officeDocument/2006/relationships/slide" Target="slides/slide209.xml"/><Relationship Id="rId243" Type="http://schemas.openxmlformats.org/officeDocument/2006/relationships/slide" Target="slides/slide230.xml"/><Relationship Id="rId264" Type="http://schemas.openxmlformats.org/officeDocument/2006/relationships/slide" Target="slides/slide251.xml"/><Relationship Id="rId285" Type="http://schemas.openxmlformats.org/officeDocument/2006/relationships/viewProps" Target="viewProps.xml"/><Relationship Id="rId17" Type="http://schemas.openxmlformats.org/officeDocument/2006/relationships/slide" Target="slides/slide4.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24" Type="http://schemas.openxmlformats.org/officeDocument/2006/relationships/slide" Target="slides/slide111.xml"/><Relationship Id="rId70" Type="http://schemas.openxmlformats.org/officeDocument/2006/relationships/slide" Target="slides/slide57.xml"/><Relationship Id="rId91" Type="http://schemas.openxmlformats.org/officeDocument/2006/relationships/slide" Target="slides/slide78.xml"/><Relationship Id="rId145" Type="http://schemas.openxmlformats.org/officeDocument/2006/relationships/slide" Target="slides/slide132.xml"/><Relationship Id="rId166" Type="http://schemas.openxmlformats.org/officeDocument/2006/relationships/slide" Target="slides/slide153.xml"/><Relationship Id="rId187" Type="http://schemas.openxmlformats.org/officeDocument/2006/relationships/slide" Target="slides/slide174.xml"/><Relationship Id="rId1" Type="http://schemas.openxmlformats.org/officeDocument/2006/relationships/slideMaster" Target="slideMasters/slideMaster1.xml"/><Relationship Id="rId212" Type="http://schemas.openxmlformats.org/officeDocument/2006/relationships/slide" Target="slides/slide199.xml"/><Relationship Id="rId233" Type="http://schemas.openxmlformats.org/officeDocument/2006/relationships/slide" Target="slides/slide220.xml"/><Relationship Id="rId254" Type="http://schemas.openxmlformats.org/officeDocument/2006/relationships/slide" Target="slides/slide241.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275" Type="http://schemas.openxmlformats.org/officeDocument/2006/relationships/slide" Target="slides/slide262.xml"/><Relationship Id="rId60" Type="http://schemas.openxmlformats.org/officeDocument/2006/relationships/slide" Target="slides/slide47.xml"/><Relationship Id="rId81" Type="http://schemas.openxmlformats.org/officeDocument/2006/relationships/slide" Target="slides/slide68.xml"/><Relationship Id="rId135" Type="http://schemas.openxmlformats.org/officeDocument/2006/relationships/slide" Target="slides/slide122.xml"/><Relationship Id="rId156" Type="http://schemas.openxmlformats.org/officeDocument/2006/relationships/slide" Target="slides/slide143.xml"/><Relationship Id="rId177" Type="http://schemas.openxmlformats.org/officeDocument/2006/relationships/slide" Target="slides/slide164.xml"/><Relationship Id="rId198" Type="http://schemas.openxmlformats.org/officeDocument/2006/relationships/slide" Target="slides/slide185.xml"/><Relationship Id="rId202" Type="http://schemas.openxmlformats.org/officeDocument/2006/relationships/slide" Target="slides/slide189.xml"/><Relationship Id="rId223" Type="http://schemas.openxmlformats.org/officeDocument/2006/relationships/slide" Target="slides/slide210.xml"/><Relationship Id="rId244" Type="http://schemas.openxmlformats.org/officeDocument/2006/relationships/slide" Target="slides/slide2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B485D-5ABA-4433-A817-8EBFA9E4F159}" type="datetimeFigureOut">
              <a:rPr lang="en-US" smtClean="0"/>
              <a:t>10/29/2021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5214F-0BE9-48C1-A380-9D9BB938B01B}" type="slidenum">
              <a:rPr lang="en-US" smtClean="0"/>
              <a:t>‹#›</a:t>
            </a:fld>
            <a:endParaRPr lang="en-US"/>
          </a:p>
        </p:txBody>
      </p:sp>
    </p:spTree>
    <p:extLst>
      <p:ext uri="{BB962C8B-B14F-4D97-AF65-F5344CB8AC3E}">
        <p14:creationId xmlns:p14="http://schemas.microsoft.com/office/powerpoint/2010/main" val="2527663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FD47FC-96EF-4E68-A5C1-CD03E222A6EC}" type="datetimeFigureOut">
              <a:rPr lang="en-US" smtClean="0"/>
              <a:t>9/26/2021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9B3455-B463-42B0-BFD6-AFE0674AA15B}" type="slidenum">
              <a:rPr lang="en-US" smtClean="0"/>
              <a:t>‹#›</a:t>
            </a:fld>
            <a:endParaRPr lang="en-US"/>
          </a:p>
        </p:txBody>
      </p:sp>
    </p:spTree>
    <p:extLst>
      <p:ext uri="{BB962C8B-B14F-4D97-AF65-F5344CB8AC3E}">
        <p14:creationId xmlns:p14="http://schemas.microsoft.com/office/powerpoint/2010/main" val="3255425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10.xml"/><Relationship Id="rId1" Type="http://schemas.openxmlformats.org/officeDocument/2006/relationships/notesMaster" Target="../notesMasters/notesMaster10.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5214F-0BE9-48C1-A380-9D9BB938B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08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a:t>
            </a:r>
            <a:r>
              <a:rPr lang="en-US" b="0" dirty="0"/>
              <a:t>Annas the former High Priest, is Caiaphas’ father in law. Caiaphas is High Priest at this time ; John and Alexander are unknown except this mention in the scripture.</a:t>
            </a:r>
            <a:endParaRPr lang="en-US" b="1" dirty="0"/>
          </a:p>
          <a:p>
            <a:endParaRPr lang="en-US" b="1" dirty="0"/>
          </a:p>
          <a:p>
            <a:r>
              <a:rPr lang="en-US" b="1" dirty="0"/>
              <a:t>1. </a:t>
            </a:r>
            <a:r>
              <a:rPr lang="en-US" dirty="0"/>
              <a:t>He gives the credit for the miracle which they cannot deny because he is standing right in front of them to Jesus. The same Jesus that they rejected as being the Messiah and killed. The Holy Spirit does not use tact when addressing those who took part in the killing of Jesus. They needed to own up to what they had done. There is no way to sugar coat this.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B3455-B463-42B0-BFD6-AFE0674AA1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146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Tar·gum</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ˈ</a:t>
            </a:r>
            <a:r>
              <a:rPr lang="en-US" sz="1200" b="0" i="0" kern="1200" dirty="0" err="1">
                <a:solidFill>
                  <a:schemeClr val="tx1"/>
                </a:solidFill>
                <a:effectLst/>
                <a:latin typeface="+mn-lt"/>
                <a:ea typeface="+mn-ea"/>
                <a:cs typeface="+mn-cs"/>
              </a:rPr>
              <a:t>tärˌɡo͝om</a:t>
            </a:r>
            <a:r>
              <a:rPr lang="en-US" sz="1200" b="0" i="0" kern="1200" dirty="0">
                <a:solidFill>
                  <a:schemeClr val="tx1"/>
                </a:solidFill>
                <a:effectLst/>
                <a:latin typeface="+mn-lt"/>
                <a:ea typeface="+mn-ea"/>
                <a:cs typeface="+mn-cs"/>
              </a:rPr>
              <a:t>,-ˌ</a:t>
            </a:r>
            <a:r>
              <a:rPr lang="en-US" sz="1200" b="0" i="0" kern="1200" dirty="0" err="1">
                <a:solidFill>
                  <a:schemeClr val="tx1"/>
                </a:solidFill>
                <a:effectLst/>
                <a:latin typeface="+mn-lt"/>
                <a:ea typeface="+mn-ea"/>
                <a:cs typeface="+mn-cs"/>
              </a:rPr>
              <a:t>ɡo͞om</a:t>
            </a:r>
            <a:r>
              <a:rPr lang="en-US" sz="1200" b="0" i="0" kern="1200" dirty="0">
                <a:solidFill>
                  <a:schemeClr val="tx1"/>
                </a:solidFill>
                <a:effectLst/>
                <a:latin typeface="+mn-lt"/>
                <a:ea typeface="+mn-ea"/>
                <a:cs typeface="+mn-cs"/>
              </a:rPr>
              <a:t>/</a:t>
            </a:r>
          </a:p>
          <a:p>
            <a:r>
              <a:rPr lang="en-US" sz="1200" b="0" i="1" kern="1200" dirty="0">
                <a:solidFill>
                  <a:schemeClr val="tx1"/>
                </a:solidFill>
                <a:effectLst/>
                <a:latin typeface="+mn-lt"/>
                <a:ea typeface="+mn-ea"/>
                <a:cs typeface="+mn-cs"/>
              </a:rPr>
              <a:t>noun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 ancient Aramaic paraphrase or interpretation of the Hebrew Bible, of a type made from about the 1st century AD when Hebrew was declining as a spoken language.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B3455-B463-42B0-BFD6-AFE0674AA1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228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B3455-B463-42B0-BFD6-AFE0674AA1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835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5/7/17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B3455-B463-42B0-BFD6-AFE0674AA1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67993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dirty="0">
                <a:latin typeface="Times New Roman" panose="02020603050405020304" pitchFamily="18" charset="0"/>
                <a:cs typeface="Times New Roman" panose="02020603050405020304" pitchFamily="18" charset="0"/>
              </a:rPr>
              <a:t>This locates the place where the Temple guard would have brought Peter and John for interrogation</a:t>
            </a:r>
          </a:p>
        </p:txBody>
      </p:sp>
      <p:sp>
        <p:nvSpPr>
          <p:cNvPr id="4" name="Slide Number Placeholder 3"/>
          <p:cNvSpPr>
            <a:spLocks noGrp="1"/>
          </p:cNvSpPr>
          <p:nvPr>
            <p:ph type="sldNum" sz="quarter" idx="10"/>
          </p:nvPr>
        </p:nvSpPr>
        <p:spPr/>
        <p:txBody>
          <a:bodyPr/>
          <a:lstStyle/>
          <a:p>
            <a:fld id="{E49B3455-B463-42B0-BFD6-AFE0674AA15B}" type="slidenum">
              <a:rPr lang="en-US" smtClean="0"/>
              <a:t>17</a:t>
            </a:fld>
            <a:endParaRPr lang="en-US"/>
          </a:p>
        </p:txBody>
      </p:sp>
    </p:spTree>
    <p:extLst>
      <p:ext uri="{BB962C8B-B14F-4D97-AF65-F5344CB8AC3E}">
        <p14:creationId xmlns:p14="http://schemas.microsoft.com/office/powerpoint/2010/main" val="1792303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5/7/17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B3455-B463-42B0-BFD6-AFE0674AA1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718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Verse 24:</a:t>
            </a:r>
            <a:r>
              <a:rPr lang="en-US" dirty="0"/>
              <a:t> A different Greek word is used for Lord here. It is not </a:t>
            </a:r>
            <a:r>
              <a:rPr lang="en-US" dirty="0" err="1"/>
              <a:t>Kurios</a:t>
            </a:r>
            <a:r>
              <a:rPr lang="en-US" dirty="0"/>
              <a:t> which carries with it the idea of master = owner. This words primary idea is right of authority.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B3455-B463-42B0-BFD6-AFE0674AA1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931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Verse 24:</a:t>
            </a:r>
            <a:r>
              <a:rPr lang="en-US" dirty="0"/>
              <a:t> A different Greek word is used for Lord here. It is not </a:t>
            </a:r>
            <a:r>
              <a:rPr lang="en-US" dirty="0" err="1"/>
              <a:t>Kurios</a:t>
            </a:r>
            <a:r>
              <a:rPr lang="en-US" dirty="0"/>
              <a:t> which carries with it the idea of master = owner. This words primary idea is right of authority.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B3455-B463-42B0-BFD6-AFE0674AA1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399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5/14/17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B3455-B463-42B0-BFD6-AFE0674AA1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767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fact that Joseph is a Levite and owns land is clear evidence that the land of Israel is under Roman Rule and anyone who possesses means may own land.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B3455-B463-42B0-BFD6-AFE0674AA1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30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dirty="0">
                <a:latin typeface="Times New Roman" panose="02020603050405020304" pitchFamily="18" charset="0"/>
                <a:cs typeface="Times New Roman" panose="02020603050405020304" pitchFamily="18" charset="0"/>
              </a:rPr>
              <a:t>This locates the place where the Temple guard would have brought Peter and John for interrogation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B3455-B463-42B0-BFD6-AFE0674AA1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303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199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C5214F-0BE9-48C1-A380-9D9BB938B01B}" type="slidenum">
              <a:rPr lang="en-US" smtClean="0"/>
              <a:t>213</a:t>
            </a:fld>
            <a:endParaRPr lang="en-US"/>
          </a:p>
        </p:txBody>
      </p:sp>
    </p:spTree>
    <p:extLst>
      <p:ext uri="{BB962C8B-B14F-4D97-AF65-F5344CB8AC3E}">
        <p14:creationId xmlns:p14="http://schemas.microsoft.com/office/powerpoint/2010/main" val="670063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3/26/17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4DAC08-2FD4-4142-8F57-F720AF3085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625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Peter had done is Acts 2 when he quoted Joel 2 which basically tells us who was under this coming judgment. Joel 2:32 leaves no doubt.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sending of Christ to the Jews: </a:t>
            </a:r>
            <a:r>
              <a:rPr lang="en-US" b="1" dirty="0" err="1"/>
              <a:t>Heb</a:t>
            </a:r>
            <a:r>
              <a:rPr lang="en-US" b="1" dirty="0"/>
              <a:t> 1:1-2; </a:t>
            </a:r>
            <a:r>
              <a:rPr lang="en-US" b="1" dirty="0" err="1"/>
              <a:t>jn</a:t>
            </a:r>
            <a:r>
              <a:rPr lang="en-US" b="1" dirty="0"/>
              <a:t> 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Times New Roman" panose="02020603050405020304" pitchFamily="18" charset="0"/>
                <a:cs typeface="Times New Roman" panose="02020603050405020304" pitchFamily="18" charset="0"/>
              </a:rPr>
              <a:t>(Mt 17:9-13; Mt 19:28; Titus 3:5; </a:t>
            </a:r>
            <a:r>
              <a:rPr lang="en-US" sz="1200" dirty="0" err="1">
                <a:solidFill>
                  <a:srgbClr val="FF0000"/>
                </a:solidFill>
                <a:latin typeface="Times New Roman" panose="02020603050405020304" pitchFamily="18" charset="0"/>
                <a:cs typeface="Times New Roman" panose="02020603050405020304" pitchFamily="18" charset="0"/>
              </a:rPr>
              <a:t>Eph</a:t>
            </a:r>
            <a:r>
              <a:rPr lang="en-US" sz="1200" dirty="0">
                <a:solidFill>
                  <a:srgbClr val="FF0000"/>
                </a:solidFill>
                <a:latin typeface="Times New Roman" panose="02020603050405020304" pitchFamily="18" charset="0"/>
                <a:cs typeface="Times New Roman" panose="02020603050405020304" pitchFamily="18" charset="0"/>
              </a:rPr>
              <a:t> 5:25-27)</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4DAC08-2FD4-4142-8F57-F720AF3085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272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Times of refreshing:</a:t>
            </a:r>
            <a:r>
              <a:rPr lang="en-US" b="0" dirty="0"/>
              <a:t> if you replace sin with the frogs God destroyed from the land of Egypt and consider the great relief it was for Pharaoh, you can understand the relief that comes to the inner being of man when his sins are destroyed, blotted out, wiped away.  RELIEF</a:t>
            </a:r>
            <a:endParaRPr lang="en-US" b="1" dirty="0"/>
          </a:p>
          <a:p>
            <a:endParaRPr lang="en-US" dirty="0"/>
          </a:p>
          <a:p>
            <a:r>
              <a:rPr lang="en-US" b="1" dirty="0"/>
              <a:t>Acts 2:38</a:t>
            </a:r>
          </a:p>
          <a:p>
            <a:r>
              <a:rPr lang="en-US" dirty="0"/>
              <a:t>Peter had taught them that Salvation would come to all those who call on the name of the Lord, </a:t>
            </a:r>
            <a:r>
              <a:rPr lang="en-US" b="1" dirty="0"/>
              <a:t>2:21</a:t>
            </a:r>
          </a:p>
          <a:p>
            <a:r>
              <a:rPr lang="en-US" dirty="0"/>
              <a:t>It is obvious they wanted to know how does one call on the name of the Lord to be saved so they ask “What shall we do?”  </a:t>
            </a:r>
            <a:r>
              <a:rPr lang="en-US" b="1" dirty="0"/>
              <a:t>2:37</a:t>
            </a:r>
          </a:p>
          <a:p>
            <a:r>
              <a:rPr lang="en-US" dirty="0"/>
              <a:t>The gift is eternal life </a:t>
            </a:r>
            <a:r>
              <a:rPr lang="en-US" b="1" dirty="0"/>
              <a:t>Rom 6:23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9DB02-F75F-415C-A7AE-81F8A9E5D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499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Acts 3:19-21; </a:t>
            </a:r>
            <a:r>
              <a:rPr lang="en-US" dirty="0" err="1"/>
              <a:t>Eph</a:t>
            </a:r>
            <a:r>
              <a:rPr lang="en-US" dirty="0"/>
              <a:t> 2:11-ff; Acts 15:13-18; </a:t>
            </a:r>
            <a:r>
              <a:rPr lang="en-US" dirty="0" err="1"/>
              <a:t>Heb</a:t>
            </a:r>
            <a:r>
              <a:rPr lang="en-US" dirty="0"/>
              <a:t> 9:8;    Gen 22:15-18 – Gal 3:15-18  Gen 12:1-3 –Gal 3:6-9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Acts 3:19-21; </a:t>
            </a:r>
            <a:r>
              <a:rPr lang="en-US" b="1" dirty="0" err="1"/>
              <a:t>Eph</a:t>
            </a:r>
            <a:r>
              <a:rPr lang="en-US" b="1" dirty="0"/>
              <a:t> 2:11-ff; Acts 15:13-18; </a:t>
            </a:r>
            <a:r>
              <a:rPr lang="en-US" b="1" dirty="0" err="1"/>
              <a:t>Heb</a:t>
            </a:r>
            <a:r>
              <a:rPr lang="en-US" b="1" dirty="0"/>
              <a:t> 9:8;    Gen 22:15-18 – Gal 3:15-18  Gen 12:1-3 –Gal 3:6-9- Col 2:14-17; </a:t>
            </a:r>
            <a:r>
              <a:rPr lang="en-US" b="1" dirty="0" err="1"/>
              <a:t>Heb</a:t>
            </a:r>
            <a:r>
              <a:rPr lang="en-US" b="1" dirty="0"/>
              <a:t> 8:13; 2Cor 3:12-18; Mt 10:23 – Mt 24:3, 29-31; Gal 2:7-10; 1Cor 9:20-21</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4DAC08-2FD4-4142-8F57-F720AF3085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052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This is the beginning of Jewish resistance against the early church. The first of two arrests of the Apostles.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B3455-B463-42B0-BFD6-AFE0674AA1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74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This is the beginning of Jewish resistance against the early church. The first of two arrests of the Apostles.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B3455-B463-42B0-BFD6-AFE0674AA1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237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a:t>
            </a:r>
            <a:r>
              <a:rPr lang="en-US" b="0" dirty="0"/>
              <a:t>Annas the former High Priest, is Caiaphas’ father in law. Caiaphas is High Priest at this time, and as such, he is the leader of the Sanhedrin</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B3455-B463-42B0-BFD6-AFE0674AA1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779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2.png"/><Relationship Id="rId9" Type="http://schemas.openxmlformats.org/officeDocument/2006/relationships/image" Target="../media/image2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10/29/2021</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87621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10/29/2021</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1857330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67252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10/29/2021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58277964"/>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137736-0D3C-4218-A812-F30B9CF4A829}" type="datetimeFigureOut">
              <a:rPr lang="en-US" smtClean="0"/>
              <a:t>9/26/2021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10486462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10/29/2021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324438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10/29/2021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958020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10/29/2021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584217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10/29/2021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394390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EF3451-23F3-4A87-9B88-3A7A780B8EA6}"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4448048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2085778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EF3451-23F3-4A87-9B88-3A7A780B8EA6}"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8596353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EF3451-23F3-4A87-9B88-3A7A780B8EA6}"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21307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10/29/2021</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032963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EF3451-23F3-4A87-9B88-3A7A780B8EA6}" type="datetimeFigureOut">
              <a:rPr lang="en-US" smtClean="0"/>
              <a:t>10/29/2021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8829641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EF3451-23F3-4A87-9B88-3A7A780B8EA6}" type="datetimeFigureOut">
              <a:rPr lang="en-US" smtClean="0"/>
              <a:t>10/29/2021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247940463"/>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137736-0D3C-4218-A812-F30B9CF4A829}" type="datetimeFigureOut">
              <a:rPr lang="en-US" smtClean="0"/>
              <a:t>9/26/2021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16073862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F3451-23F3-4A87-9B88-3A7A780B8EA6}" type="datetimeFigureOut">
              <a:rPr lang="en-US" smtClean="0"/>
              <a:t>10/29/2021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7751276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EF3451-23F3-4A87-9B88-3A7A780B8EA6}"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299499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EF3451-23F3-4A87-9B88-3A7A780B8EA6}"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9477807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6068335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29788546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19BA23C9-BBD4-4CC6-B261-DBA2C7436EFF}"/>
              </a:ext>
            </a:extLst>
          </p:cNvPr>
          <p:cNvGrpSpPr>
            <a:grpSpLocks/>
          </p:cNvGrpSpPr>
          <p:nvPr/>
        </p:nvGrpSpPr>
        <p:grpSpPr bwMode="auto">
          <a:xfrm>
            <a:off x="0" y="0"/>
            <a:ext cx="12192000" cy="6858000"/>
            <a:chOff x="0" y="0"/>
            <a:chExt cx="5760" cy="4320"/>
          </a:xfrm>
        </p:grpSpPr>
        <p:grpSp>
          <p:nvGrpSpPr>
            <p:cNvPr id="5123" name="Group 3">
              <a:extLst>
                <a:ext uri="{FF2B5EF4-FFF2-40B4-BE49-F238E27FC236}">
                  <a16:creationId xmlns:a16="http://schemas.microsoft.com/office/drawing/2014/main" id="{6FD51C5B-3528-4AE3-8450-F1493F4BB943}"/>
                </a:ext>
              </a:extLst>
            </p:cNvPr>
            <p:cNvGrpSpPr>
              <a:grpSpLocks/>
            </p:cNvGrpSpPr>
            <p:nvPr/>
          </p:nvGrpSpPr>
          <p:grpSpPr bwMode="auto">
            <a:xfrm>
              <a:off x="0" y="0"/>
              <a:ext cx="5760" cy="4320"/>
              <a:chOff x="0" y="0"/>
              <a:chExt cx="5760" cy="4320"/>
            </a:xfrm>
          </p:grpSpPr>
          <p:sp>
            <p:nvSpPr>
              <p:cNvPr id="5124" name="Rectangle 4">
                <a:extLst>
                  <a:ext uri="{FF2B5EF4-FFF2-40B4-BE49-F238E27FC236}">
                    <a16:creationId xmlns:a16="http://schemas.microsoft.com/office/drawing/2014/main" id="{FAC817BC-2872-42B7-B14F-460D89AFB9EC}"/>
                  </a:ext>
                </a:extLst>
              </p:cNvPr>
              <p:cNvSpPr>
                <a:spLocks noChangeArrowheads="1"/>
              </p:cNvSpPr>
              <p:nvPr/>
            </p:nvSpPr>
            <p:spPr bwMode="white">
              <a:xfrm>
                <a:off x="0" y="0"/>
                <a:ext cx="5760" cy="1600"/>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5125" name="Rectangle 5">
                <a:extLst>
                  <a:ext uri="{FF2B5EF4-FFF2-40B4-BE49-F238E27FC236}">
                    <a16:creationId xmlns:a16="http://schemas.microsoft.com/office/drawing/2014/main" id="{071CF9E6-E0DB-446E-9D61-AFFD7B082BD5}"/>
                  </a:ext>
                </a:extLst>
              </p:cNvPr>
              <p:cNvSpPr>
                <a:spLocks noChangeArrowheads="1"/>
              </p:cNvSpPr>
              <p:nvPr/>
            </p:nvSpPr>
            <p:spPr bwMode="white">
              <a:xfrm>
                <a:off x="0" y="1600"/>
                <a:ext cx="5760" cy="2720"/>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pic>
          <p:nvPicPr>
            <p:cNvPr id="5126" name="Picture 6">
              <a:extLst>
                <a:ext uri="{FF2B5EF4-FFF2-40B4-BE49-F238E27FC236}">
                  <a16:creationId xmlns:a16="http://schemas.microsoft.com/office/drawing/2014/main" id="{0C080BD1-0E23-4C45-8995-DC4C7DE5A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163" y="0"/>
              <a:ext cx="680" cy="3152"/>
            </a:xfrm>
            <a:prstGeom prst="rect">
              <a:avLst/>
            </a:prstGeom>
            <a:noFill/>
            <a:extLst>
              <a:ext uri="{909E8E84-426E-40DD-AFC4-6F175D3DCCD1}">
                <a14:hiddenFill xmlns:a14="http://schemas.microsoft.com/office/drawing/2010/main">
                  <a:solidFill>
                    <a:srgbClr val="FFFFFF"/>
                  </a:solidFill>
                </a14:hiddenFill>
              </a:ext>
            </a:extLst>
          </p:spPr>
        </p:pic>
        <p:grpSp>
          <p:nvGrpSpPr>
            <p:cNvPr id="5127" name="Group 7">
              <a:extLst>
                <a:ext uri="{FF2B5EF4-FFF2-40B4-BE49-F238E27FC236}">
                  <a16:creationId xmlns:a16="http://schemas.microsoft.com/office/drawing/2014/main" id="{ACBBEC2A-1B69-4FD8-9B91-5435F3FF42ED}"/>
                </a:ext>
              </a:extLst>
            </p:cNvPr>
            <p:cNvGrpSpPr>
              <a:grpSpLocks/>
            </p:cNvGrpSpPr>
            <p:nvPr/>
          </p:nvGrpSpPr>
          <p:grpSpPr bwMode="auto">
            <a:xfrm>
              <a:off x="648" y="0"/>
              <a:ext cx="97" cy="3613"/>
              <a:chOff x="226" y="0"/>
              <a:chExt cx="80" cy="3613"/>
            </a:xfrm>
          </p:grpSpPr>
          <p:sp>
            <p:nvSpPr>
              <p:cNvPr id="5128" name="Rectangle 8">
                <a:extLst>
                  <a:ext uri="{FF2B5EF4-FFF2-40B4-BE49-F238E27FC236}">
                    <a16:creationId xmlns:a16="http://schemas.microsoft.com/office/drawing/2014/main" id="{8257FEEC-481A-498A-A2AA-FAE125C0CE7C}"/>
                  </a:ext>
                </a:extLst>
              </p:cNvPr>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5129" name="Rectangle 9">
                <a:extLst>
                  <a:ext uri="{FF2B5EF4-FFF2-40B4-BE49-F238E27FC236}">
                    <a16:creationId xmlns:a16="http://schemas.microsoft.com/office/drawing/2014/main" id="{5B0EA61F-F53C-4486-B20F-9B50DF33287E}"/>
                  </a:ext>
                </a:extLst>
              </p:cNvPr>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5130" name="Rectangle 10">
              <a:extLst>
                <a:ext uri="{FF2B5EF4-FFF2-40B4-BE49-F238E27FC236}">
                  <a16:creationId xmlns:a16="http://schemas.microsoft.com/office/drawing/2014/main" id="{A010516F-17E5-4ED6-84C2-0DBAF066C831}"/>
                </a:ext>
              </a:extLst>
            </p:cNvPr>
            <p:cNvSpPr>
              <a:spLocks noChangeArrowheads="1"/>
            </p:cNvSpPr>
            <p:nvPr/>
          </p:nvSpPr>
          <p:spPr bwMode="ltGray">
            <a:xfrm>
              <a:off x="0" y="1536"/>
              <a:ext cx="4294" cy="16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5131" name="Rectangle 11">
            <a:extLst>
              <a:ext uri="{FF2B5EF4-FFF2-40B4-BE49-F238E27FC236}">
                <a16:creationId xmlns:a16="http://schemas.microsoft.com/office/drawing/2014/main" id="{B2DE63E1-1C3C-4574-8C67-4DE309A52F19}"/>
              </a:ext>
            </a:extLst>
          </p:cNvPr>
          <p:cNvSpPr>
            <a:spLocks noGrp="1" noChangeArrowheads="1"/>
          </p:cNvSpPr>
          <p:nvPr>
            <p:ph type="ctrTitle"/>
          </p:nvPr>
        </p:nvSpPr>
        <p:spPr>
          <a:xfrm>
            <a:off x="1828800" y="1100138"/>
            <a:ext cx="10363200" cy="1143000"/>
          </a:xfr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defRPr/>
            </a:lvl1pPr>
          </a:lstStyle>
          <a:p>
            <a:pPr lvl="0"/>
            <a:r>
              <a:rPr lang="en-US" altLang="en-US" noProof="0"/>
              <a:t>Click to edit Master title style</a:t>
            </a:r>
          </a:p>
        </p:txBody>
      </p:sp>
      <p:sp>
        <p:nvSpPr>
          <p:cNvPr id="5132" name="Rectangle 12">
            <a:extLst>
              <a:ext uri="{FF2B5EF4-FFF2-40B4-BE49-F238E27FC236}">
                <a16:creationId xmlns:a16="http://schemas.microsoft.com/office/drawing/2014/main" id="{2376F7C9-255F-46D7-9525-C43D3D911ACB}"/>
              </a:ext>
            </a:extLst>
          </p:cNvPr>
          <p:cNvSpPr>
            <a:spLocks noGrp="1" noChangeArrowheads="1"/>
          </p:cNvSpPr>
          <p:nvPr>
            <p:ph type="subTitle" idx="1"/>
          </p:nvPr>
        </p:nvSpPr>
        <p:spPr>
          <a:xfrm>
            <a:off x="1828800" y="3886200"/>
            <a:ext cx="8534400" cy="1752600"/>
          </a:xfrm>
        </p:spPr>
        <p:txBody>
          <a:bodyPr/>
          <a:lstStyle>
            <a:lvl1pPr marL="0" indent="0">
              <a:buFontTx/>
              <a:buNone/>
              <a:defRPr/>
            </a:lvl1pPr>
          </a:lstStyle>
          <a:p>
            <a:pPr lvl="0"/>
            <a:r>
              <a:rPr lang="en-US" altLang="en-US" noProof="0"/>
              <a:t>Click to edit Master subtitle style</a:t>
            </a:r>
          </a:p>
        </p:txBody>
      </p:sp>
      <p:sp>
        <p:nvSpPr>
          <p:cNvPr id="5133" name="Rectangle 13">
            <a:extLst>
              <a:ext uri="{FF2B5EF4-FFF2-40B4-BE49-F238E27FC236}">
                <a16:creationId xmlns:a16="http://schemas.microsoft.com/office/drawing/2014/main" id="{91EE29F4-E6BD-4C09-AC4B-A7724E6F03E9}"/>
              </a:ext>
            </a:extLst>
          </p:cNvPr>
          <p:cNvSpPr>
            <a:spLocks noGrp="1" noChangeArrowheads="1"/>
          </p:cNvSpPr>
          <p:nvPr>
            <p:ph type="dt" sz="half" idx="2"/>
          </p:nvPr>
        </p:nvSpPr>
        <p:spPr>
          <a:xfrm>
            <a:off x="914400" y="6248400"/>
            <a:ext cx="2540000" cy="457200"/>
          </a:xfrm>
        </p:spPr>
        <p:txBody>
          <a:bodyPr/>
          <a:lstStyle>
            <a:lvl1pPr>
              <a:defRPr>
                <a:solidFill>
                  <a:srgbClr val="660066"/>
                </a:solidFill>
              </a:defRPr>
            </a:lvl1pPr>
          </a:lstStyle>
          <a:p>
            <a:endParaRPr lang="en-US" altLang="en-US"/>
          </a:p>
        </p:txBody>
      </p:sp>
      <p:sp>
        <p:nvSpPr>
          <p:cNvPr id="5134" name="Rectangle 14">
            <a:extLst>
              <a:ext uri="{FF2B5EF4-FFF2-40B4-BE49-F238E27FC236}">
                <a16:creationId xmlns:a16="http://schemas.microsoft.com/office/drawing/2014/main" id="{FDFE1FA4-8046-492D-A862-BA9D62846BDA}"/>
              </a:ext>
            </a:extLst>
          </p:cNvPr>
          <p:cNvSpPr>
            <a:spLocks noGrp="1" noChangeArrowheads="1"/>
          </p:cNvSpPr>
          <p:nvPr>
            <p:ph type="ftr" sz="quarter" idx="3"/>
          </p:nvPr>
        </p:nvSpPr>
        <p:spPr>
          <a:xfrm>
            <a:off x="4165600" y="6248400"/>
            <a:ext cx="3860800" cy="457200"/>
          </a:xfrm>
        </p:spPr>
        <p:txBody>
          <a:bodyPr/>
          <a:lstStyle>
            <a:lvl1pPr>
              <a:defRPr>
                <a:solidFill>
                  <a:srgbClr val="660066"/>
                </a:solidFill>
              </a:defRPr>
            </a:lvl1pPr>
          </a:lstStyle>
          <a:p>
            <a:endParaRPr lang="en-US" altLang="en-US"/>
          </a:p>
        </p:txBody>
      </p:sp>
      <p:sp>
        <p:nvSpPr>
          <p:cNvPr id="5135" name="Rectangle 15">
            <a:extLst>
              <a:ext uri="{FF2B5EF4-FFF2-40B4-BE49-F238E27FC236}">
                <a16:creationId xmlns:a16="http://schemas.microsoft.com/office/drawing/2014/main" id="{8E742589-1DAE-4F21-8BEE-7E2E97BF31BC}"/>
              </a:ext>
            </a:extLst>
          </p:cNvPr>
          <p:cNvSpPr>
            <a:spLocks noGrp="1" noChangeArrowheads="1"/>
          </p:cNvSpPr>
          <p:nvPr>
            <p:ph type="sldNum" sz="quarter" idx="4"/>
          </p:nvPr>
        </p:nvSpPr>
        <p:spPr>
          <a:xfrm>
            <a:off x="8737600" y="6248400"/>
            <a:ext cx="2540000" cy="457200"/>
          </a:xfrm>
        </p:spPr>
        <p:txBody>
          <a:bodyPr/>
          <a:lstStyle>
            <a:lvl1pPr>
              <a:defRPr>
                <a:solidFill>
                  <a:srgbClr val="660066"/>
                </a:solidFill>
              </a:defRPr>
            </a:lvl1pPr>
          </a:lstStyle>
          <a:p>
            <a:fld id="{43DE9E60-E9EC-42A1-8B06-C2E513672E1F}" type="slidenum">
              <a:rPr lang="en-US" altLang="en-US"/>
              <a:pPr/>
              <a:t>‹#›</a:t>
            </a:fld>
            <a:endParaRPr lang="en-US" altLang="en-US"/>
          </a:p>
        </p:txBody>
      </p:sp>
    </p:spTree>
    <p:extLst>
      <p:ext uri="{BB962C8B-B14F-4D97-AF65-F5344CB8AC3E}">
        <p14:creationId xmlns:p14="http://schemas.microsoft.com/office/powerpoint/2010/main" val="35168216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3E4E4-F7EF-4FA9-9312-884DB5C422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38CF3-EB6F-4746-B35D-DC19AB364E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A475E8-C877-40CA-8FEB-0AD13F443C7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3EDE7DE-0E64-4FB2-AF83-E9AB450E202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8B7259C-7607-451C-AAA7-3B79DC787783}"/>
              </a:ext>
            </a:extLst>
          </p:cNvPr>
          <p:cNvSpPr>
            <a:spLocks noGrp="1"/>
          </p:cNvSpPr>
          <p:nvPr>
            <p:ph type="sldNum" sz="quarter" idx="12"/>
          </p:nvPr>
        </p:nvSpPr>
        <p:spPr/>
        <p:txBody>
          <a:bodyPr/>
          <a:lstStyle>
            <a:lvl1pPr>
              <a:defRPr/>
            </a:lvl1pPr>
          </a:lstStyle>
          <a:p>
            <a:fld id="{880FA782-C9AA-4946-A18A-2E6D6A980E18}" type="slidenum">
              <a:rPr lang="en-US" altLang="en-US"/>
              <a:pPr/>
              <a:t>‹#›</a:t>
            </a:fld>
            <a:endParaRPr lang="en-US" altLang="en-US"/>
          </a:p>
        </p:txBody>
      </p:sp>
    </p:spTree>
    <p:extLst>
      <p:ext uri="{BB962C8B-B14F-4D97-AF65-F5344CB8AC3E}">
        <p14:creationId xmlns:p14="http://schemas.microsoft.com/office/powerpoint/2010/main" val="21537170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0E9F-D2A4-4897-A3B6-FAC371E16B59}"/>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D641B5-3F67-40A2-803E-4F35D2A8F08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035BB825-05B1-4638-914A-30276D4529C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5ACC5B7-989A-4C08-B0A1-233D44DCDA4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7F1D23C-1A2C-492A-B93A-E805B7344CF2}"/>
              </a:ext>
            </a:extLst>
          </p:cNvPr>
          <p:cNvSpPr>
            <a:spLocks noGrp="1"/>
          </p:cNvSpPr>
          <p:nvPr>
            <p:ph type="sldNum" sz="quarter" idx="12"/>
          </p:nvPr>
        </p:nvSpPr>
        <p:spPr/>
        <p:txBody>
          <a:bodyPr/>
          <a:lstStyle>
            <a:lvl1pPr>
              <a:defRPr/>
            </a:lvl1pPr>
          </a:lstStyle>
          <a:p>
            <a:fld id="{74308882-D73B-41F4-A5F8-855105F21707}" type="slidenum">
              <a:rPr lang="en-US" altLang="en-US"/>
              <a:pPr/>
              <a:t>‹#›</a:t>
            </a:fld>
            <a:endParaRPr lang="en-US" altLang="en-US"/>
          </a:p>
        </p:txBody>
      </p:sp>
    </p:spTree>
    <p:extLst>
      <p:ext uri="{BB962C8B-B14F-4D97-AF65-F5344CB8AC3E}">
        <p14:creationId xmlns:p14="http://schemas.microsoft.com/office/powerpoint/2010/main" val="3994661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544776"/>
            <a:ext cx="6458325" cy="1955229"/>
          </a:xfrm>
        </p:spPr>
        <p:txBody>
          <a:bodyPr anchor="ctr">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Title of Lesson</a:t>
            </a:r>
            <a:endParaRPr lang="en-US" dirty="0"/>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865537"/>
            <a:ext cx="4542161" cy="4485217"/>
          </a:xfrm>
        </p:spPr>
        <p:txBody>
          <a:bodyPr anchor="b">
            <a:normAutofit/>
          </a:bodyPr>
          <a:lstStyle>
            <a:lvl1pPr marL="0" indent="0" algn="ctr">
              <a:buNone/>
              <a:defRPr sz="26533">
                <a:latin typeface="Lato Black"/>
                <a:cs typeface="Lato Black"/>
              </a:defRPr>
            </a:lvl1pPr>
          </a:lstStyle>
          <a:p>
            <a:pPr lvl="0"/>
            <a:r>
              <a:rPr lang="en-US" dirty="0"/>
              <a:t>1</a:t>
            </a:r>
          </a:p>
        </p:txBody>
      </p:sp>
      <p:pic>
        <p:nvPicPr>
          <p:cNvPr id="6" name="Picture 5"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47200" y="11938000"/>
            <a:ext cx="4978400" cy="707653"/>
          </a:xfrm>
          <a:prstGeom prst="rect">
            <a:avLst/>
          </a:prstGeom>
        </p:spPr>
      </p:pic>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982" y="6004855"/>
            <a:ext cx="2433421" cy="345899"/>
          </a:xfrm>
          <a:prstGeom prst="rect">
            <a:avLst/>
          </a:prstGeom>
        </p:spPr>
      </p:pic>
      <p:pic>
        <p:nvPicPr>
          <p:cNvPr id="8" name="Picture 7"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0400" y="12141200"/>
            <a:ext cx="4978400" cy="707653"/>
          </a:xfrm>
          <a:prstGeom prst="rect">
            <a:avLst/>
          </a:prstGeom>
        </p:spPr>
      </p:pic>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79607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3BC3F-528C-446C-A574-4B16292524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2D6C8E-9602-4856-94F2-B49BE36BA1CE}"/>
              </a:ext>
            </a:extLst>
          </p:cNvPr>
          <p:cNvSpPr>
            <a:spLocks noGrp="1"/>
          </p:cNvSpPr>
          <p:nvPr>
            <p:ph sz="half" idx="1"/>
          </p:nvPr>
        </p:nvSpPr>
        <p:spPr>
          <a:xfrm>
            <a:off x="172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6AA67B-3F8F-4D2C-9DB8-62226080AEB5}"/>
              </a:ext>
            </a:extLst>
          </p:cNvPr>
          <p:cNvSpPr>
            <a:spLocks noGrp="1"/>
          </p:cNvSpPr>
          <p:nvPr>
            <p:ph sz="half" idx="2"/>
          </p:nvPr>
        </p:nvSpPr>
        <p:spPr>
          <a:xfrm>
            <a:off x="7010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5E017A-6FC2-41AB-9FBB-D27FD6B308B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2D31652-F2C1-4CED-B65A-366F9AB9DB8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D974E87-C8EB-4A98-84D5-4361AEEEF42C}"/>
              </a:ext>
            </a:extLst>
          </p:cNvPr>
          <p:cNvSpPr>
            <a:spLocks noGrp="1"/>
          </p:cNvSpPr>
          <p:nvPr>
            <p:ph type="sldNum" sz="quarter" idx="12"/>
          </p:nvPr>
        </p:nvSpPr>
        <p:spPr/>
        <p:txBody>
          <a:bodyPr/>
          <a:lstStyle>
            <a:lvl1pPr>
              <a:defRPr/>
            </a:lvl1pPr>
          </a:lstStyle>
          <a:p>
            <a:fld id="{21EC7B00-40E4-413A-914A-7856C8C78092}" type="slidenum">
              <a:rPr lang="en-US" altLang="en-US"/>
              <a:pPr/>
              <a:t>‹#›</a:t>
            </a:fld>
            <a:endParaRPr lang="en-US" altLang="en-US"/>
          </a:p>
        </p:txBody>
      </p:sp>
    </p:spTree>
    <p:extLst>
      <p:ext uri="{BB962C8B-B14F-4D97-AF65-F5344CB8AC3E}">
        <p14:creationId xmlns:p14="http://schemas.microsoft.com/office/powerpoint/2010/main" val="40135030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5ED5-706C-4714-B8E4-AB59840FCC28}"/>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D32F73-FC89-4748-94AF-47EFE60D110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5C0BE-A8DC-4C8A-BEC8-850FF101FB69}"/>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CB875D-6B07-40EB-A926-6E2C89B153A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BB3D0D-BEC3-40AC-8DAD-53ABD91E4BE2}"/>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9487DD-D1F6-41FD-BF86-814CA1D36DF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4A7AA5F-CE98-4112-B808-0257395D9C5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000FEB1-13BA-4CBF-A051-F51D596E7F97}"/>
              </a:ext>
            </a:extLst>
          </p:cNvPr>
          <p:cNvSpPr>
            <a:spLocks noGrp="1"/>
          </p:cNvSpPr>
          <p:nvPr>
            <p:ph type="sldNum" sz="quarter" idx="12"/>
          </p:nvPr>
        </p:nvSpPr>
        <p:spPr/>
        <p:txBody>
          <a:bodyPr/>
          <a:lstStyle>
            <a:lvl1pPr>
              <a:defRPr/>
            </a:lvl1pPr>
          </a:lstStyle>
          <a:p>
            <a:fld id="{567CFF24-7A17-4E48-908D-D85A0D4E8A42}" type="slidenum">
              <a:rPr lang="en-US" altLang="en-US"/>
              <a:pPr/>
              <a:t>‹#›</a:t>
            </a:fld>
            <a:endParaRPr lang="en-US" altLang="en-US"/>
          </a:p>
        </p:txBody>
      </p:sp>
    </p:spTree>
    <p:extLst>
      <p:ext uri="{BB962C8B-B14F-4D97-AF65-F5344CB8AC3E}">
        <p14:creationId xmlns:p14="http://schemas.microsoft.com/office/powerpoint/2010/main" val="24190278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E98A0-1987-42A7-A53E-455CE5C1A9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8A6916-3D81-4351-A40B-46305B084C9F}"/>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9960B770-4D69-4AAD-B255-2A0AE986386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1F656B8-FE3A-4C20-A2FE-29157FBF2565}"/>
              </a:ext>
            </a:extLst>
          </p:cNvPr>
          <p:cNvSpPr>
            <a:spLocks noGrp="1"/>
          </p:cNvSpPr>
          <p:nvPr>
            <p:ph type="sldNum" sz="quarter" idx="12"/>
          </p:nvPr>
        </p:nvSpPr>
        <p:spPr/>
        <p:txBody>
          <a:bodyPr/>
          <a:lstStyle>
            <a:lvl1pPr>
              <a:defRPr/>
            </a:lvl1pPr>
          </a:lstStyle>
          <a:p>
            <a:fld id="{15100730-5E63-4E8A-BA79-C414D1A26FC6}" type="slidenum">
              <a:rPr lang="en-US" altLang="en-US"/>
              <a:pPr/>
              <a:t>‹#›</a:t>
            </a:fld>
            <a:endParaRPr lang="en-US" altLang="en-US"/>
          </a:p>
        </p:txBody>
      </p:sp>
    </p:spTree>
    <p:extLst>
      <p:ext uri="{BB962C8B-B14F-4D97-AF65-F5344CB8AC3E}">
        <p14:creationId xmlns:p14="http://schemas.microsoft.com/office/powerpoint/2010/main" val="7282111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707DA-B8EE-4B40-BBCE-46BF31C71C3A}"/>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C86A770B-80AA-4BA4-9035-51FBF37BEDB5}"/>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0E4E06E9-2E96-4BE6-848A-D8618B51EEC0}"/>
              </a:ext>
            </a:extLst>
          </p:cNvPr>
          <p:cNvSpPr>
            <a:spLocks noGrp="1"/>
          </p:cNvSpPr>
          <p:nvPr>
            <p:ph type="sldNum" sz="quarter" idx="12"/>
          </p:nvPr>
        </p:nvSpPr>
        <p:spPr/>
        <p:txBody>
          <a:bodyPr/>
          <a:lstStyle>
            <a:lvl1pPr>
              <a:defRPr/>
            </a:lvl1pPr>
          </a:lstStyle>
          <a:p>
            <a:fld id="{2295A6B1-482F-449B-AC02-E2A45A6B0A5D}" type="slidenum">
              <a:rPr lang="en-US" altLang="en-US"/>
              <a:pPr/>
              <a:t>‹#›</a:t>
            </a:fld>
            <a:endParaRPr lang="en-US" altLang="en-US"/>
          </a:p>
        </p:txBody>
      </p:sp>
    </p:spTree>
    <p:extLst>
      <p:ext uri="{BB962C8B-B14F-4D97-AF65-F5344CB8AC3E}">
        <p14:creationId xmlns:p14="http://schemas.microsoft.com/office/powerpoint/2010/main" val="9668274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3F967-EEA1-42E3-B535-7DB079C186E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BE299A-D54E-4047-BB71-F1501F76837D}"/>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B47D01-1F8F-4177-B59B-64996CDC700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FF82E9-28C8-47F4-9BE3-B34790C45D1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BB9B2CD-F529-47EE-8D23-8E573FF3380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1A6A64A-6200-4C2C-B979-F43B64586CD2}"/>
              </a:ext>
            </a:extLst>
          </p:cNvPr>
          <p:cNvSpPr>
            <a:spLocks noGrp="1"/>
          </p:cNvSpPr>
          <p:nvPr>
            <p:ph type="sldNum" sz="quarter" idx="12"/>
          </p:nvPr>
        </p:nvSpPr>
        <p:spPr/>
        <p:txBody>
          <a:bodyPr/>
          <a:lstStyle>
            <a:lvl1pPr>
              <a:defRPr/>
            </a:lvl1pPr>
          </a:lstStyle>
          <a:p>
            <a:fld id="{6444AA28-9186-4559-9EF5-5DE40B83D11A}" type="slidenum">
              <a:rPr lang="en-US" altLang="en-US"/>
              <a:pPr/>
              <a:t>‹#›</a:t>
            </a:fld>
            <a:endParaRPr lang="en-US" altLang="en-US"/>
          </a:p>
        </p:txBody>
      </p:sp>
    </p:spTree>
    <p:extLst>
      <p:ext uri="{BB962C8B-B14F-4D97-AF65-F5344CB8AC3E}">
        <p14:creationId xmlns:p14="http://schemas.microsoft.com/office/powerpoint/2010/main" val="25291357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38B2E-6FA4-479F-AA94-1EBAA7874E1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7F2F8F-1137-46C7-96C1-25B0872E15F2}"/>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C0F37A-A5AF-4FA6-AB10-40DF2A0BAF6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2BC4F2-C42C-43EC-96E4-89C06572753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563CF9D-8900-4196-A588-85E68CCB7AB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AB62CFD-C52C-476E-A21E-B1FD27C8E9AB}"/>
              </a:ext>
            </a:extLst>
          </p:cNvPr>
          <p:cNvSpPr>
            <a:spLocks noGrp="1"/>
          </p:cNvSpPr>
          <p:nvPr>
            <p:ph type="sldNum" sz="quarter" idx="12"/>
          </p:nvPr>
        </p:nvSpPr>
        <p:spPr/>
        <p:txBody>
          <a:bodyPr/>
          <a:lstStyle>
            <a:lvl1pPr>
              <a:defRPr/>
            </a:lvl1pPr>
          </a:lstStyle>
          <a:p>
            <a:fld id="{A84EE05B-B1E6-418B-98F8-B09D4588ED9D}" type="slidenum">
              <a:rPr lang="en-US" altLang="en-US"/>
              <a:pPr/>
              <a:t>‹#›</a:t>
            </a:fld>
            <a:endParaRPr lang="en-US" altLang="en-US"/>
          </a:p>
        </p:txBody>
      </p:sp>
    </p:spTree>
    <p:extLst>
      <p:ext uri="{BB962C8B-B14F-4D97-AF65-F5344CB8AC3E}">
        <p14:creationId xmlns:p14="http://schemas.microsoft.com/office/powerpoint/2010/main" val="4999536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0B63A-B85F-4F17-9AD8-9564BAA974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3D7B9C-5B23-4F4A-9B06-81A4F28F9D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8319AA-1B3B-4381-8D29-CA0CFA98A55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8BC8A2A-A131-4343-A4DB-7A9125C472F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2D82F47-1075-4D44-950D-283C1CBCC423}"/>
              </a:ext>
            </a:extLst>
          </p:cNvPr>
          <p:cNvSpPr>
            <a:spLocks noGrp="1"/>
          </p:cNvSpPr>
          <p:nvPr>
            <p:ph type="sldNum" sz="quarter" idx="12"/>
          </p:nvPr>
        </p:nvSpPr>
        <p:spPr/>
        <p:txBody>
          <a:bodyPr/>
          <a:lstStyle>
            <a:lvl1pPr>
              <a:defRPr/>
            </a:lvl1pPr>
          </a:lstStyle>
          <a:p>
            <a:fld id="{BF3BCA26-F3B1-4CE2-826D-0CF7AE5A4222}" type="slidenum">
              <a:rPr lang="en-US" altLang="en-US"/>
              <a:pPr/>
              <a:t>‹#›</a:t>
            </a:fld>
            <a:endParaRPr lang="en-US" altLang="en-US"/>
          </a:p>
        </p:txBody>
      </p:sp>
    </p:spTree>
    <p:extLst>
      <p:ext uri="{BB962C8B-B14F-4D97-AF65-F5344CB8AC3E}">
        <p14:creationId xmlns:p14="http://schemas.microsoft.com/office/powerpoint/2010/main" val="30438275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3F5886-E355-49C3-A3BA-A7231FF72477}"/>
              </a:ext>
            </a:extLst>
          </p:cNvPr>
          <p:cNvSpPr>
            <a:spLocks noGrp="1"/>
          </p:cNvSpPr>
          <p:nvPr>
            <p:ph type="title" orient="vert"/>
          </p:nvPr>
        </p:nvSpPr>
        <p:spPr>
          <a:xfrm>
            <a:off x="94996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4A93C-E320-4BA1-B943-E9D8CBB3F275}"/>
              </a:ext>
            </a:extLst>
          </p:cNvPr>
          <p:cNvSpPr>
            <a:spLocks noGrp="1"/>
          </p:cNvSpPr>
          <p:nvPr>
            <p:ph type="body" orient="vert" idx="1"/>
          </p:nvPr>
        </p:nvSpPr>
        <p:spPr>
          <a:xfrm>
            <a:off x="17272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BC8E9-120D-40F5-9C07-1BBA256D85A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795F919-E9AA-4A59-B0B0-6A06276A71B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36DE720-747D-4D76-ACB5-227AC59A6D6D}"/>
              </a:ext>
            </a:extLst>
          </p:cNvPr>
          <p:cNvSpPr>
            <a:spLocks noGrp="1"/>
          </p:cNvSpPr>
          <p:nvPr>
            <p:ph type="sldNum" sz="quarter" idx="12"/>
          </p:nvPr>
        </p:nvSpPr>
        <p:spPr/>
        <p:txBody>
          <a:bodyPr/>
          <a:lstStyle>
            <a:lvl1pPr>
              <a:defRPr/>
            </a:lvl1pPr>
          </a:lstStyle>
          <a:p>
            <a:fld id="{82FE75F4-E8BE-4563-9710-7F6F5C0D4682}" type="slidenum">
              <a:rPr lang="en-US" altLang="en-US"/>
              <a:pPr/>
              <a:t>‹#›</a:t>
            </a:fld>
            <a:endParaRPr lang="en-US" altLang="en-US"/>
          </a:p>
        </p:txBody>
      </p:sp>
    </p:spTree>
    <p:extLst>
      <p:ext uri="{BB962C8B-B14F-4D97-AF65-F5344CB8AC3E}">
        <p14:creationId xmlns:p14="http://schemas.microsoft.com/office/powerpoint/2010/main" val="41595748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4137736-0D3C-4218-A812-F30B9CF4A829}"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3067700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137736-0D3C-4218-A812-F30B9CF4A829}"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578844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4985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137736-0D3C-4218-A812-F30B9CF4A829}"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5592141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137736-0D3C-4218-A812-F30B9CF4A829}"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21381366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137736-0D3C-4218-A812-F30B9CF4A829}" type="datetimeFigureOut">
              <a:rPr lang="en-US" smtClean="0"/>
              <a:t>10/29/2021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39906355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137736-0D3C-4218-A812-F30B9CF4A829}" type="datetimeFigureOut">
              <a:rPr lang="en-US" smtClean="0"/>
              <a:t>10/29/2021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62353118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137736-0D3C-4218-A812-F30B9CF4A829}" type="datetimeFigureOut">
              <a:rPr lang="en-US" smtClean="0"/>
              <a:t>10/29/2021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24838083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137736-0D3C-4218-A812-F30B9CF4A829}"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142823806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137736-0D3C-4218-A812-F30B9CF4A829}"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26204519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137736-0D3C-4218-A812-F30B9CF4A829}"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12583440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137736-0D3C-4218-A812-F30B9CF4A829}"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3659783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492572B7-4256-4757-BDEA-C33D71E4B643}"/>
              </a:ext>
            </a:extLst>
          </p:cNvPr>
          <p:cNvGrpSpPr>
            <a:grpSpLocks/>
          </p:cNvGrpSpPr>
          <p:nvPr/>
        </p:nvGrpSpPr>
        <p:grpSpPr bwMode="auto">
          <a:xfrm>
            <a:off x="-4296833" y="304800"/>
            <a:ext cx="15879233" cy="4724400"/>
            <a:chOff x="-2030" y="192"/>
            <a:chExt cx="7502" cy="2976"/>
          </a:xfrm>
        </p:grpSpPr>
        <p:sp>
          <p:nvSpPr>
            <p:cNvPr id="5123" name="Line 3">
              <a:extLst>
                <a:ext uri="{FF2B5EF4-FFF2-40B4-BE49-F238E27FC236}">
                  <a16:creationId xmlns:a16="http://schemas.microsoft.com/office/drawing/2014/main" id="{AE66D395-830E-4CBB-9B41-F3AD0FA0D983}"/>
                </a:ext>
              </a:extLst>
            </p:cNvPr>
            <p:cNvSpPr>
              <a:spLocks noChangeShapeType="1"/>
            </p:cNvSpPr>
            <p:nvPr/>
          </p:nvSpPr>
          <p:spPr bwMode="auto">
            <a:xfrm>
              <a:off x="912" y="1584"/>
              <a:ext cx="45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5124" name="AutoShape 4">
              <a:extLst>
                <a:ext uri="{FF2B5EF4-FFF2-40B4-BE49-F238E27FC236}">
                  <a16:creationId xmlns:a16="http://schemas.microsoft.com/office/drawing/2014/main" id="{E6D7CAF1-9B2F-4F01-82D3-83C5383D6AF9}"/>
                </a:ext>
              </a:extLst>
            </p:cNvPr>
            <p:cNvSpPr>
              <a:spLocks noChangeArrowheads="1"/>
            </p:cNvSpPr>
            <p:nvPr/>
          </p:nvSpPr>
          <p:spPr bwMode="auto">
            <a:xfrm>
              <a:off x="-1584" y="864"/>
              <a:ext cx="2304" cy="2304"/>
            </a:xfrm>
            <a:custGeom>
              <a:avLst/>
              <a:gdLst>
                <a:gd name="G0" fmla="+- 12083 0 0"/>
                <a:gd name="G1" fmla="+- -3200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2083 -32000"/>
                <a:gd name="T13" fmla="*/ T12 w 64000"/>
                <a:gd name="T14" fmla="+- 0 -29632 -32000"/>
                <a:gd name="T15" fmla="*/ -29632 h 64000"/>
                <a:gd name="T16" fmla="+- 0 32000 -32000"/>
                <a:gd name="T17" fmla="*/ T16 w 64000"/>
                <a:gd name="T18" fmla="+- 0 0 -32000"/>
                <a:gd name="T19" fmla="*/ 0 h 64000"/>
                <a:gd name="T20" fmla="+- 0 12083 -32000"/>
                <a:gd name="T21" fmla="*/ T20 w 64000"/>
                <a:gd name="T22" fmla="+- 0 29631 -32000"/>
                <a:gd name="T23" fmla="*/ 29631 h 64000"/>
                <a:gd name="T24" fmla="+- 0 12083 -32000"/>
                <a:gd name="T25" fmla="*/ T24 w 64000"/>
                <a:gd name="T26" fmla="+- 0 29631 -32000"/>
                <a:gd name="T27" fmla="*/ 29631 h 64000"/>
                <a:gd name="T28" fmla="+- 0 12082 -32000"/>
                <a:gd name="T29" fmla="*/ T28 w 64000"/>
                <a:gd name="T30" fmla="+- 0 29631 -32000"/>
                <a:gd name="T31" fmla="*/ 29631 h 64000"/>
                <a:gd name="T32" fmla="+- 0 12083 -32000"/>
                <a:gd name="T33" fmla="*/ T32 w 64000"/>
                <a:gd name="T34" fmla="+- 0 29632 -32000"/>
                <a:gd name="T35" fmla="*/ 29632 h 64000"/>
                <a:gd name="T36" fmla="+- 0 12083 -32000"/>
                <a:gd name="T37" fmla="*/ T36 w 64000"/>
                <a:gd name="T38" fmla="+- 0 -29632 -32000"/>
                <a:gd name="T39" fmla="*/ -29632 h 64000"/>
                <a:gd name="T40" fmla="+- 0 12082 -32000"/>
                <a:gd name="T41" fmla="*/ T40 w 64000"/>
                <a:gd name="T42" fmla="+- 0 -29632 -32000"/>
                <a:gd name="T43" fmla="*/ -29632 h 64000"/>
                <a:gd name="T44" fmla="+- 0 12083 -32000"/>
                <a:gd name="T45" fmla="*/ T44 w 64000"/>
                <a:gd name="T46" fmla="+- 0 -29632 -32000"/>
                <a:gd name="T47" fmla="*/ -29632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2400">
                <a:latin typeface="Times New Roman" panose="02020603050405020304" pitchFamily="18" charset="0"/>
              </a:endParaRPr>
            </a:p>
          </p:txBody>
        </p:sp>
        <p:sp>
          <p:nvSpPr>
            <p:cNvPr id="5125" name="AutoShape 5">
              <a:extLst>
                <a:ext uri="{FF2B5EF4-FFF2-40B4-BE49-F238E27FC236}">
                  <a16:creationId xmlns:a16="http://schemas.microsoft.com/office/drawing/2014/main" id="{4575B11E-1AE6-41AB-9AAE-37F76DBB0B37}"/>
                </a:ext>
              </a:extLst>
            </p:cNvPr>
            <p:cNvSpPr>
              <a:spLocks noChangeArrowheads="1"/>
            </p:cNvSpPr>
            <p:nvPr/>
          </p:nvSpPr>
          <p:spPr bwMode="auto">
            <a:xfrm>
              <a:off x="-2030" y="192"/>
              <a:ext cx="2544" cy="2544"/>
            </a:xfrm>
            <a:custGeom>
              <a:avLst/>
              <a:gdLst>
                <a:gd name="G0" fmla="+- 18994 0 0"/>
                <a:gd name="G1" fmla="+- -30013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8994 -32000"/>
                <a:gd name="T13" fmla="*/ T12 w 64000"/>
                <a:gd name="T14" fmla="+- 0 -25754 -32000"/>
                <a:gd name="T15" fmla="*/ -25754 h 64000"/>
                <a:gd name="T16" fmla="+- 0 32000 -32000"/>
                <a:gd name="T17" fmla="*/ T16 w 64000"/>
                <a:gd name="T18" fmla="+- 0 0 -32000"/>
                <a:gd name="T19" fmla="*/ 0 h 64000"/>
                <a:gd name="T20" fmla="+- 0 18994 -32000"/>
                <a:gd name="T21" fmla="*/ T20 w 64000"/>
                <a:gd name="T22" fmla="+- 0 25753 -32000"/>
                <a:gd name="T23" fmla="*/ 25753 h 64000"/>
                <a:gd name="T24" fmla="+- 0 18994 -32000"/>
                <a:gd name="T25" fmla="*/ T24 w 64000"/>
                <a:gd name="T26" fmla="+- 0 25753 -32000"/>
                <a:gd name="T27" fmla="*/ 25753 h 64000"/>
                <a:gd name="T28" fmla="+- 0 18993 -32000"/>
                <a:gd name="T29" fmla="*/ T28 w 64000"/>
                <a:gd name="T30" fmla="+- 0 25753 -32000"/>
                <a:gd name="T31" fmla="*/ 25753 h 64000"/>
                <a:gd name="T32" fmla="+- 0 18994 -32000"/>
                <a:gd name="T33" fmla="*/ T32 w 64000"/>
                <a:gd name="T34" fmla="+- 0 25754 -32000"/>
                <a:gd name="T35" fmla="*/ 25754 h 64000"/>
                <a:gd name="T36" fmla="+- 0 18994 -32000"/>
                <a:gd name="T37" fmla="*/ T36 w 64000"/>
                <a:gd name="T38" fmla="+- 0 -25754 -32000"/>
                <a:gd name="T39" fmla="*/ -25754 h 64000"/>
                <a:gd name="T40" fmla="+- 0 18993 -32000"/>
                <a:gd name="T41" fmla="*/ T40 w 64000"/>
                <a:gd name="T42" fmla="+- 0 -25754 -32000"/>
                <a:gd name="T43" fmla="*/ -25754 h 64000"/>
                <a:gd name="T44" fmla="+- 0 18994 -32000"/>
                <a:gd name="T45" fmla="*/ T44 w 64000"/>
                <a:gd name="T46" fmla="+- 0 -25754 -32000"/>
                <a:gd name="T47" fmla="*/ -25754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a:latin typeface="Arial" panose="020B0604020202020204" pitchFamily="34" charset="0"/>
              </a:endParaRPr>
            </a:p>
          </p:txBody>
        </p:sp>
      </p:grpSp>
      <p:sp>
        <p:nvSpPr>
          <p:cNvPr id="5126" name="Rectangle 6">
            <a:extLst>
              <a:ext uri="{FF2B5EF4-FFF2-40B4-BE49-F238E27FC236}">
                <a16:creationId xmlns:a16="http://schemas.microsoft.com/office/drawing/2014/main" id="{C873AC4E-BC4D-4E70-BCF6-A38435877F5D}"/>
              </a:ext>
            </a:extLst>
          </p:cNvPr>
          <p:cNvSpPr>
            <a:spLocks noGrp="1" noChangeArrowheads="1"/>
          </p:cNvSpPr>
          <p:nvPr>
            <p:ph type="ctrTitle"/>
          </p:nvPr>
        </p:nvSpPr>
        <p:spPr>
          <a:xfrm>
            <a:off x="1924051" y="985839"/>
            <a:ext cx="9652000" cy="1444625"/>
          </a:xfrm>
        </p:spPr>
        <p:txBody>
          <a:bodyPr/>
          <a:lstStyle>
            <a:lvl1pPr>
              <a:defRPr sz="4000"/>
            </a:lvl1pPr>
          </a:lstStyle>
          <a:p>
            <a:pPr lvl="0"/>
            <a:r>
              <a:rPr lang="en-US" altLang="en-US" noProof="0"/>
              <a:t>Click to edit Master title style</a:t>
            </a:r>
          </a:p>
        </p:txBody>
      </p:sp>
      <p:sp>
        <p:nvSpPr>
          <p:cNvPr id="5127" name="Rectangle 7">
            <a:extLst>
              <a:ext uri="{FF2B5EF4-FFF2-40B4-BE49-F238E27FC236}">
                <a16:creationId xmlns:a16="http://schemas.microsoft.com/office/drawing/2014/main" id="{19BD3940-7301-4305-8635-0925748F8EBD}"/>
              </a:ext>
            </a:extLst>
          </p:cNvPr>
          <p:cNvSpPr>
            <a:spLocks noGrp="1" noChangeArrowheads="1"/>
          </p:cNvSpPr>
          <p:nvPr>
            <p:ph type="subTitle" idx="1"/>
          </p:nvPr>
        </p:nvSpPr>
        <p:spPr>
          <a:xfrm>
            <a:off x="1924051" y="3427413"/>
            <a:ext cx="9652000" cy="1752600"/>
          </a:xfrm>
          <a:noFill/>
          <a:extLst>
            <a:ext uri="{909E8E84-426E-40DD-AFC4-6F175D3DCCD1}">
              <a14:hiddenFill xmlns:a14="http://schemas.microsoft.com/office/drawing/2010/main">
                <a:solidFill>
                  <a:schemeClr val="accent1"/>
                </a:solidFill>
              </a14:hiddenFill>
            </a:ext>
          </a:extLst>
        </p:spPr>
        <p:txBody>
          <a:bodyPr/>
          <a:lstStyle>
            <a:lvl1pPr marL="0" indent="0">
              <a:buFont typeface="Wingdings" panose="05000000000000000000" pitchFamily="2" charset="2"/>
              <a:buNone/>
              <a:defRPr/>
            </a:lvl1pPr>
          </a:lstStyle>
          <a:p>
            <a:pPr lvl="0"/>
            <a:r>
              <a:rPr lang="en-US" altLang="en-US" noProof="0"/>
              <a:t>Click to edit Master subtitle style</a:t>
            </a:r>
          </a:p>
        </p:txBody>
      </p:sp>
      <p:sp>
        <p:nvSpPr>
          <p:cNvPr id="5128" name="Rectangle 8">
            <a:extLst>
              <a:ext uri="{FF2B5EF4-FFF2-40B4-BE49-F238E27FC236}">
                <a16:creationId xmlns:a16="http://schemas.microsoft.com/office/drawing/2014/main" id="{9221910D-8538-4F8C-9575-FE8DF9490B28}"/>
              </a:ext>
            </a:extLst>
          </p:cNvPr>
          <p:cNvSpPr>
            <a:spLocks noGrp="1" noChangeArrowheads="1"/>
          </p:cNvSpPr>
          <p:nvPr>
            <p:ph type="dt" sz="half" idx="2"/>
          </p:nvPr>
        </p:nvSpPr>
        <p:spPr/>
        <p:txBody>
          <a:bodyPr/>
          <a:lstStyle>
            <a:lvl1pPr>
              <a:defRPr/>
            </a:lvl1pPr>
          </a:lstStyle>
          <a:p>
            <a:endParaRPr lang="en-US" altLang="en-US"/>
          </a:p>
        </p:txBody>
      </p:sp>
      <p:sp>
        <p:nvSpPr>
          <p:cNvPr id="5129" name="Rectangle 9">
            <a:extLst>
              <a:ext uri="{FF2B5EF4-FFF2-40B4-BE49-F238E27FC236}">
                <a16:creationId xmlns:a16="http://schemas.microsoft.com/office/drawing/2014/main" id="{7FA34C87-B287-4EFD-AB5F-0DFAD66D48D8}"/>
              </a:ext>
            </a:extLst>
          </p:cNvPr>
          <p:cNvSpPr>
            <a:spLocks noGrp="1" noChangeArrowheads="1"/>
          </p:cNvSpPr>
          <p:nvPr>
            <p:ph type="ftr" sz="quarter" idx="3"/>
          </p:nvPr>
        </p:nvSpPr>
        <p:spPr/>
        <p:txBody>
          <a:bodyPr/>
          <a:lstStyle>
            <a:lvl1pPr>
              <a:defRPr/>
            </a:lvl1pPr>
          </a:lstStyle>
          <a:p>
            <a:endParaRPr lang="en-US" altLang="en-US"/>
          </a:p>
        </p:txBody>
      </p:sp>
      <p:sp>
        <p:nvSpPr>
          <p:cNvPr id="5130" name="Rectangle 10">
            <a:extLst>
              <a:ext uri="{FF2B5EF4-FFF2-40B4-BE49-F238E27FC236}">
                <a16:creationId xmlns:a16="http://schemas.microsoft.com/office/drawing/2014/main" id="{604E3BBD-F136-450B-9B96-039AEE5AB727}"/>
              </a:ext>
            </a:extLst>
          </p:cNvPr>
          <p:cNvSpPr>
            <a:spLocks noGrp="1" noChangeArrowheads="1"/>
          </p:cNvSpPr>
          <p:nvPr>
            <p:ph type="sldNum" sz="quarter" idx="4"/>
          </p:nvPr>
        </p:nvSpPr>
        <p:spPr/>
        <p:txBody>
          <a:bodyPr/>
          <a:lstStyle>
            <a:lvl1pPr>
              <a:defRPr sz="2800"/>
            </a:lvl1pPr>
          </a:lstStyle>
          <a:p>
            <a:fld id="{6DDDCF3C-2730-465F-9CEB-684557E37DAD}" type="slidenum">
              <a:rPr lang="en-US" altLang="en-US"/>
              <a:pPr/>
              <a:t>‹#›</a:t>
            </a:fld>
            <a:endParaRPr lang="en-US" altLang="en-US"/>
          </a:p>
        </p:txBody>
      </p:sp>
    </p:spTree>
    <p:extLst>
      <p:ext uri="{BB962C8B-B14F-4D97-AF65-F5344CB8AC3E}">
        <p14:creationId xmlns:p14="http://schemas.microsoft.com/office/powerpoint/2010/main" val="1269088221"/>
      </p:ext>
    </p:extLst>
  </p:cSld>
  <p:clrMapOvr>
    <a:masterClrMapping/>
  </p:clrMapOvr>
</p:sldLayout>
</file>

<file path=ppt/slideLayouts/slideLayout13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4137736-0D3C-4218-A812-F30B9CF4A829}" type="datetimeFigureOut">
              <a:rPr lang="en-US" smtClean="0"/>
              <a:t>9/26/2021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3789213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mr-IN" dirty="0"/>
              <a:t>…</a:t>
            </a:r>
            <a:endParaRPr lang="en-US" dirty="0"/>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2079389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6F54-A83A-4407-A317-1FEB162DB0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55D168-4C9E-43F4-BE9C-9D64096617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000402-EF1E-4D3F-A17D-6991309615C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9F6846E-FA1A-4FA7-9B0B-05B06DF09FE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89CA011-A453-4110-B28D-573AC80EAFAF}"/>
              </a:ext>
            </a:extLst>
          </p:cNvPr>
          <p:cNvSpPr>
            <a:spLocks noGrp="1"/>
          </p:cNvSpPr>
          <p:nvPr>
            <p:ph type="sldNum" sz="quarter" idx="12"/>
          </p:nvPr>
        </p:nvSpPr>
        <p:spPr/>
        <p:txBody>
          <a:bodyPr/>
          <a:lstStyle>
            <a:lvl1pPr>
              <a:defRPr/>
            </a:lvl1pPr>
          </a:lstStyle>
          <a:p>
            <a:fld id="{ADD8A480-C315-4734-A5F0-A77D372BBA5A}" type="slidenum">
              <a:rPr lang="en-US" altLang="en-US"/>
              <a:pPr/>
              <a:t>‹#›</a:t>
            </a:fld>
            <a:endParaRPr lang="en-US" altLang="en-US"/>
          </a:p>
        </p:txBody>
      </p:sp>
    </p:spTree>
    <p:extLst>
      <p:ext uri="{BB962C8B-B14F-4D97-AF65-F5344CB8AC3E}">
        <p14:creationId xmlns:p14="http://schemas.microsoft.com/office/powerpoint/2010/main" val="39560026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4F0D9-5C6A-407F-8F2D-87DA491EE2A2}"/>
              </a:ext>
            </a:extLst>
          </p:cNvPr>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F59017-601E-4FEA-B072-FADBCFD411F0}"/>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449D0675-7536-4C55-8AD5-E79BB3DB786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A2FEC96-D2C0-48EB-B600-271E21E891C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F7ABB72-0637-4A2C-88D7-912FC146000F}"/>
              </a:ext>
            </a:extLst>
          </p:cNvPr>
          <p:cNvSpPr>
            <a:spLocks noGrp="1"/>
          </p:cNvSpPr>
          <p:nvPr>
            <p:ph type="sldNum" sz="quarter" idx="12"/>
          </p:nvPr>
        </p:nvSpPr>
        <p:spPr/>
        <p:txBody>
          <a:bodyPr/>
          <a:lstStyle>
            <a:lvl1pPr>
              <a:defRPr/>
            </a:lvl1pPr>
          </a:lstStyle>
          <a:p>
            <a:fld id="{687B84CB-2AD7-4945-BFB8-CEC2B411A79E}" type="slidenum">
              <a:rPr lang="en-US" altLang="en-US"/>
              <a:pPr/>
              <a:t>‹#›</a:t>
            </a:fld>
            <a:endParaRPr lang="en-US" altLang="en-US"/>
          </a:p>
        </p:txBody>
      </p:sp>
    </p:spTree>
    <p:extLst>
      <p:ext uri="{BB962C8B-B14F-4D97-AF65-F5344CB8AC3E}">
        <p14:creationId xmlns:p14="http://schemas.microsoft.com/office/powerpoint/2010/main" val="19317474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D0663-C859-4D80-807E-9DA3004541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27271E-D06F-4FC4-86C5-192A41CF32C1}"/>
              </a:ext>
            </a:extLst>
          </p:cNvPr>
          <p:cNvSpPr>
            <a:spLocks noGrp="1"/>
          </p:cNvSpPr>
          <p:nvPr>
            <p:ph sz="half" idx="1"/>
          </p:nvPr>
        </p:nvSpPr>
        <p:spPr>
          <a:xfrm>
            <a:off x="1117600" y="1600200"/>
            <a:ext cx="52324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7B2F7B-8678-4F45-931A-31F716CCD5FF}"/>
              </a:ext>
            </a:extLst>
          </p:cNvPr>
          <p:cNvSpPr>
            <a:spLocks noGrp="1"/>
          </p:cNvSpPr>
          <p:nvPr>
            <p:ph sz="half" idx="2"/>
          </p:nvPr>
        </p:nvSpPr>
        <p:spPr>
          <a:xfrm>
            <a:off x="6553200" y="1600200"/>
            <a:ext cx="52324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A6B537-571A-45D0-959C-DD85CE7B67B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1F87AF6-12F8-4242-BB10-0B8DDD78263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DF00B34-F873-4609-B62C-1DA107CCD980}"/>
              </a:ext>
            </a:extLst>
          </p:cNvPr>
          <p:cNvSpPr>
            <a:spLocks noGrp="1"/>
          </p:cNvSpPr>
          <p:nvPr>
            <p:ph type="sldNum" sz="quarter" idx="12"/>
          </p:nvPr>
        </p:nvSpPr>
        <p:spPr/>
        <p:txBody>
          <a:bodyPr/>
          <a:lstStyle>
            <a:lvl1pPr>
              <a:defRPr/>
            </a:lvl1pPr>
          </a:lstStyle>
          <a:p>
            <a:fld id="{1DCF3130-732E-4D6C-8B1C-4C1591AAFCCC}" type="slidenum">
              <a:rPr lang="en-US" altLang="en-US"/>
              <a:pPr/>
              <a:t>‹#›</a:t>
            </a:fld>
            <a:endParaRPr lang="en-US" altLang="en-US"/>
          </a:p>
        </p:txBody>
      </p:sp>
    </p:spTree>
    <p:extLst>
      <p:ext uri="{BB962C8B-B14F-4D97-AF65-F5344CB8AC3E}">
        <p14:creationId xmlns:p14="http://schemas.microsoft.com/office/powerpoint/2010/main" val="12753389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1386D-A408-43DD-BAD5-84AEA108A07E}"/>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EC6A28-A9CC-43F8-83BE-823A1D6092C5}"/>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02D377-A843-4EEF-9D5F-CFC7C9EC72A3}"/>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9C3E96-86E5-4355-B2AE-8DC1A62A099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3179C0-E174-4000-A8BF-C017DF4C079E}"/>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111D36-AA4F-4687-9735-57395DC8C3C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48FD8B0-1112-4B55-9583-FD51BA150D27}"/>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3A4388D-C78F-485A-A052-63F6096227A7}"/>
              </a:ext>
            </a:extLst>
          </p:cNvPr>
          <p:cNvSpPr>
            <a:spLocks noGrp="1"/>
          </p:cNvSpPr>
          <p:nvPr>
            <p:ph type="sldNum" sz="quarter" idx="12"/>
          </p:nvPr>
        </p:nvSpPr>
        <p:spPr/>
        <p:txBody>
          <a:bodyPr/>
          <a:lstStyle>
            <a:lvl1pPr>
              <a:defRPr/>
            </a:lvl1pPr>
          </a:lstStyle>
          <a:p>
            <a:fld id="{FF77F56E-F046-433B-B519-5790ABAF917A}" type="slidenum">
              <a:rPr lang="en-US" altLang="en-US"/>
              <a:pPr/>
              <a:t>‹#›</a:t>
            </a:fld>
            <a:endParaRPr lang="en-US" altLang="en-US"/>
          </a:p>
        </p:txBody>
      </p:sp>
    </p:spTree>
    <p:extLst>
      <p:ext uri="{BB962C8B-B14F-4D97-AF65-F5344CB8AC3E}">
        <p14:creationId xmlns:p14="http://schemas.microsoft.com/office/powerpoint/2010/main" val="31709103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DB20D-E136-410C-B492-76607E9FA9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D7F5C2-6782-4098-8FDF-EBF156311AB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5568CFD-C79B-491E-921B-0AF350ACB40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5C8D05B-9867-4975-8EDA-AF38651A29BD}"/>
              </a:ext>
            </a:extLst>
          </p:cNvPr>
          <p:cNvSpPr>
            <a:spLocks noGrp="1"/>
          </p:cNvSpPr>
          <p:nvPr>
            <p:ph type="sldNum" sz="quarter" idx="12"/>
          </p:nvPr>
        </p:nvSpPr>
        <p:spPr/>
        <p:txBody>
          <a:bodyPr/>
          <a:lstStyle>
            <a:lvl1pPr>
              <a:defRPr/>
            </a:lvl1pPr>
          </a:lstStyle>
          <a:p>
            <a:fld id="{C53266A4-749B-4243-A346-9FE1B6ECF27B}" type="slidenum">
              <a:rPr lang="en-US" altLang="en-US"/>
              <a:pPr/>
              <a:t>‹#›</a:t>
            </a:fld>
            <a:endParaRPr lang="en-US" altLang="en-US"/>
          </a:p>
        </p:txBody>
      </p:sp>
    </p:spTree>
    <p:extLst>
      <p:ext uri="{BB962C8B-B14F-4D97-AF65-F5344CB8AC3E}">
        <p14:creationId xmlns:p14="http://schemas.microsoft.com/office/powerpoint/2010/main" val="38159513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8B7DA6-936D-4976-BC79-A437CDC1EA40}"/>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414C53C-3E3D-4873-BF9A-13AC93B10A12}"/>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710A03E-BF25-44B9-BF27-16DD18C24FC3}"/>
              </a:ext>
            </a:extLst>
          </p:cNvPr>
          <p:cNvSpPr>
            <a:spLocks noGrp="1"/>
          </p:cNvSpPr>
          <p:nvPr>
            <p:ph type="sldNum" sz="quarter" idx="12"/>
          </p:nvPr>
        </p:nvSpPr>
        <p:spPr/>
        <p:txBody>
          <a:bodyPr/>
          <a:lstStyle>
            <a:lvl1pPr>
              <a:defRPr/>
            </a:lvl1pPr>
          </a:lstStyle>
          <a:p>
            <a:fld id="{B0C5463A-88BD-4844-8535-62BEB4CBB081}" type="slidenum">
              <a:rPr lang="en-US" altLang="en-US"/>
              <a:pPr/>
              <a:t>‹#›</a:t>
            </a:fld>
            <a:endParaRPr lang="en-US" altLang="en-US"/>
          </a:p>
        </p:txBody>
      </p:sp>
    </p:spTree>
    <p:extLst>
      <p:ext uri="{BB962C8B-B14F-4D97-AF65-F5344CB8AC3E}">
        <p14:creationId xmlns:p14="http://schemas.microsoft.com/office/powerpoint/2010/main" val="136922139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0E6C-B3DA-453C-9B0C-E0C5F86E5202}"/>
              </a:ext>
            </a:extLst>
          </p:cNvPr>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AE3908-E270-41DA-BC39-5E573157C588}"/>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2980E8-B793-4ABE-9690-A71F92DC3F9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C0D067-CF08-4BE2-846A-2FBC814F7D5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15F0884-F2DF-47D2-A276-9FBA1D8F4F6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C40C1CD-B40C-46B0-AFF6-D0349230E50D}"/>
              </a:ext>
            </a:extLst>
          </p:cNvPr>
          <p:cNvSpPr>
            <a:spLocks noGrp="1"/>
          </p:cNvSpPr>
          <p:nvPr>
            <p:ph type="sldNum" sz="quarter" idx="12"/>
          </p:nvPr>
        </p:nvSpPr>
        <p:spPr/>
        <p:txBody>
          <a:bodyPr/>
          <a:lstStyle>
            <a:lvl1pPr>
              <a:defRPr/>
            </a:lvl1pPr>
          </a:lstStyle>
          <a:p>
            <a:fld id="{88A7FA18-F0C8-469D-BDA8-0C790C67249A}" type="slidenum">
              <a:rPr lang="en-US" altLang="en-US"/>
              <a:pPr/>
              <a:t>‹#›</a:t>
            </a:fld>
            <a:endParaRPr lang="en-US" altLang="en-US"/>
          </a:p>
        </p:txBody>
      </p:sp>
    </p:spTree>
    <p:extLst>
      <p:ext uri="{BB962C8B-B14F-4D97-AF65-F5344CB8AC3E}">
        <p14:creationId xmlns:p14="http://schemas.microsoft.com/office/powerpoint/2010/main" val="17138922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4EC18-47A0-4B2B-A88F-0C27CD88EA3B}"/>
              </a:ext>
            </a:extLst>
          </p:cNvPr>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84E4C0-7B65-4AC2-8079-D2DFC91C9482}"/>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8CA1AC-48FB-4D33-BED3-BF94BF2FA2B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9412FB-B503-4647-8A2E-08ED4CB7760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D232265-C654-422C-90DE-C4CE9F2045B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104765B-10CB-434A-8EE3-A62EF21CFE4E}"/>
              </a:ext>
            </a:extLst>
          </p:cNvPr>
          <p:cNvSpPr>
            <a:spLocks noGrp="1"/>
          </p:cNvSpPr>
          <p:nvPr>
            <p:ph type="sldNum" sz="quarter" idx="12"/>
          </p:nvPr>
        </p:nvSpPr>
        <p:spPr/>
        <p:txBody>
          <a:bodyPr/>
          <a:lstStyle>
            <a:lvl1pPr>
              <a:defRPr/>
            </a:lvl1pPr>
          </a:lstStyle>
          <a:p>
            <a:fld id="{7467C3A0-274D-42D7-AD90-E9372E3A80FB}" type="slidenum">
              <a:rPr lang="en-US" altLang="en-US"/>
              <a:pPr/>
              <a:t>‹#›</a:t>
            </a:fld>
            <a:endParaRPr lang="en-US" altLang="en-US"/>
          </a:p>
        </p:txBody>
      </p:sp>
    </p:spTree>
    <p:extLst>
      <p:ext uri="{BB962C8B-B14F-4D97-AF65-F5344CB8AC3E}">
        <p14:creationId xmlns:p14="http://schemas.microsoft.com/office/powerpoint/2010/main" val="18543155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FECA8-F78C-463E-B58C-FF1DEE73F5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41BD08-FBD2-471E-8E5B-200E08443E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45F94D-89B5-4F5D-BA4A-F3A03165193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B06B228-9E96-4C50-AF37-10303391465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EA4AACD-E902-448C-8875-B1BECA2EAAE8}"/>
              </a:ext>
            </a:extLst>
          </p:cNvPr>
          <p:cNvSpPr>
            <a:spLocks noGrp="1"/>
          </p:cNvSpPr>
          <p:nvPr>
            <p:ph type="sldNum" sz="quarter" idx="12"/>
          </p:nvPr>
        </p:nvSpPr>
        <p:spPr/>
        <p:txBody>
          <a:bodyPr/>
          <a:lstStyle>
            <a:lvl1pPr>
              <a:defRPr/>
            </a:lvl1pPr>
          </a:lstStyle>
          <a:p>
            <a:fld id="{D1DDFE2A-9EC1-4A87-A7D5-08D92764A67F}" type="slidenum">
              <a:rPr lang="en-US" altLang="en-US"/>
              <a:pPr/>
              <a:t>‹#›</a:t>
            </a:fld>
            <a:endParaRPr lang="en-US" altLang="en-US"/>
          </a:p>
        </p:txBody>
      </p:sp>
    </p:spTree>
    <p:extLst>
      <p:ext uri="{BB962C8B-B14F-4D97-AF65-F5344CB8AC3E}">
        <p14:creationId xmlns:p14="http://schemas.microsoft.com/office/powerpoint/2010/main" val="3034565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A7AA20-ECC1-4773-97EA-E6313CBB7D3E}"/>
              </a:ext>
            </a:extLst>
          </p:cNvPr>
          <p:cNvSpPr>
            <a:spLocks noGrp="1"/>
          </p:cNvSpPr>
          <p:nvPr>
            <p:ph type="title" orient="vert"/>
          </p:nvPr>
        </p:nvSpPr>
        <p:spPr>
          <a:xfrm>
            <a:off x="9118600" y="301625"/>
            <a:ext cx="2667000" cy="6556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0B9C67-83AF-4722-8937-82705AB9AD7A}"/>
              </a:ext>
            </a:extLst>
          </p:cNvPr>
          <p:cNvSpPr>
            <a:spLocks noGrp="1"/>
          </p:cNvSpPr>
          <p:nvPr>
            <p:ph type="body" orient="vert" idx="1"/>
          </p:nvPr>
        </p:nvSpPr>
        <p:spPr>
          <a:xfrm>
            <a:off x="1117600" y="301625"/>
            <a:ext cx="7797800" cy="6556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11843-17D3-4B2F-975F-9D476330D58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3EB61C9-B6E0-46FA-ABDA-E6BBD2E4379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A10A984-AA75-43D5-BFA1-90816472E5AA}"/>
              </a:ext>
            </a:extLst>
          </p:cNvPr>
          <p:cNvSpPr>
            <a:spLocks noGrp="1"/>
          </p:cNvSpPr>
          <p:nvPr>
            <p:ph type="sldNum" sz="quarter" idx="12"/>
          </p:nvPr>
        </p:nvSpPr>
        <p:spPr/>
        <p:txBody>
          <a:bodyPr/>
          <a:lstStyle>
            <a:lvl1pPr>
              <a:defRPr/>
            </a:lvl1pPr>
          </a:lstStyle>
          <a:p>
            <a:fld id="{8087F6E4-73C0-47D8-A64A-3EAF8E89057C}" type="slidenum">
              <a:rPr lang="en-US" altLang="en-US"/>
              <a:pPr/>
              <a:t>‹#›</a:t>
            </a:fld>
            <a:endParaRPr lang="en-US" altLang="en-US"/>
          </a:p>
        </p:txBody>
      </p:sp>
    </p:spTree>
    <p:extLst>
      <p:ext uri="{BB962C8B-B14F-4D97-AF65-F5344CB8AC3E}">
        <p14:creationId xmlns:p14="http://schemas.microsoft.com/office/powerpoint/2010/main" val="3201540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149026314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DDD93-1DC1-4BEE-84BA-5B3A14B937EE}"/>
              </a:ext>
            </a:extLst>
          </p:cNvPr>
          <p:cNvSpPr>
            <a:spLocks noGrp="1"/>
          </p:cNvSpPr>
          <p:nvPr>
            <p:ph type="title"/>
          </p:nvPr>
        </p:nvSpPr>
        <p:spPr>
          <a:xfrm>
            <a:off x="1219200" y="301625"/>
            <a:ext cx="10566400" cy="11430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989CA21D-0479-4CB4-967C-82ACE1949A48}"/>
              </a:ext>
            </a:extLst>
          </p:cNvPr>
          <p:cNvSpPr>
            <a:spLocks noGrp="1"/>
          </p:cNvSpPr>
          <p:nvPr>
            <p:ph type="tbl" idx="1"/>
          </p:nvPr>
        </p:nvSpPr>
        <p:spPr>
          <a:xfrm>
            <a:off x="1117600" y="1600200"/>
            <a:ext cx="10668000" cy="5257800"/>
          </a:xfrm>
        </p:spPr>
        <p:txBody>
          <a:bodyPr/>
          <a:lstStyle/>
          <a:p>
            <a:endParaRPr lang="en-US"/>
          </a:p>
        </p:txBody>
      </p:sp>
      <p:sp>
        <p:nvSpPr>
          <p:cNvPr id="4" name="Date Placeholder 3">
            <a:extLst>
              <a:ext uri="{FF2B5EF4-FFF2-40B4-BE49-F238E27FC236}">
                <a16:creationId xmlns:a16="http://schemas.microsoft.com/office/drawing/2014/main" id="{0DC9FAAA-D4CC-44D8-913C-FA1785D238BD}"/>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097383F-2EEE-4508-B81E-6B6F9274BCE8}"/>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8ABD8CE-E592-473A-B2AB-030E6979024E}"/>
              </a:ext>
            </a:extLst>
          </p:cNvPr>
          <p:cNvSpPr>
            <a:spLocks noGrp="1"/>
          </p:cNvSpPr>
          <p:nvPr>
            <p:ph type="sldNum" sz="quarter" idx="12"/>
          </p:nvPr>
        </p:nvSpPr>
        <p:spPr>
          <a:xfrm>
            <a:off x="8737600" y="0"/>
            <a:ext cx="2844800" cy="533400"/>
          </a:xfrm>
        </p:spPr>
        <p:txBody>
          <a:bodyPr/>
          <a:lstStyle>
            <a:lvl1pPr>
              <a:defRPr/>
            </a:lvl1pPr>
          </a:lstStyle>
          <a:p>
            <a:fld id="{2D4F5484-D1DC-46DB-B586-8B6BE5C760BC}" type="slidenum">
              <a:rPr lang="en-US" altLang="en-US"/>
              <a:pPr/>
              <a:t>‹#›</a:t>
            </a:fld>
            <a:endParaRPr lang="en-US" altLang="en-US"/>
          </a:p>
        </p:txBody>
      </p:sp>
    </p:spTree>
    <p:extLst>
      <p:ext uri="{BB962C8B-B14F-4D97-AF65-F5344CB8AC3E}">
        <p14:creationId xmlns:p14="http://schemas.microsoft.com/office/powerpoint/2010/main" val="181131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620585"/>
            <a:ext cx="10551240" cy="564838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2352918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769312"/>
            <a:ext cx="6492735" cy="2140704"/>
          </a:xfrm>
        </p:spPr>
        <p:txBody>
          <a:bodyPr anchor="b">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2597057"/>
            <a:ext cx="4542161" cy="4485217"/>
          </a:xfrm>
        </p:spPr>
        <p:txBody>
          <a:bodyPr anchor="b">
            <a:normAutofit/>
          </a:bodyPr>
          <a:lstStyle>
            <a:lvl1pPr marL="0" indent="0" algn="ctr">
              <a:buNone/>
              <a:defRPr sz="26533">
                <a:latin typeface="Lato Black"/>
                <a:cs typeface="Lato Black"/>
              </a:defRPr>
            </a:lvl1pPr>
          </a:lstStyle>
          <a:p>
            <a:pPr lvl="0"/>
            <a:r>
              <a:rPr lang="en-US" dirty="0"/>
              <a:t>10</a:t>
            </a:r>
          </a:p>
        </p:txBody>
      </p:sp>
      <p:pic>
        <p:nvPicPr>
          <p:cNvPr id="6" name="Picture 5"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47200" y="11938000"/>
            <a:ext cx="4978400" cy="707653"/>
          </a:xfrm>
          <a:prstGeom prst="rect">
            <a:avLst/>
          </a:prstGeom>
        </p:spPr>
      </p:pic>
      <p:pic>
        <p:nvPicPr>
          <p:cNvPr id="8" name="Picture 7"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0400" y="12141200"/>
            <a:ext cx="4978400" cy="707653"/>
          </a:xfrm>
          <a:prstGeom prst="rect">
            <a:avLst/>
          </a:prstGeom>
        </p:spPr>
      </p:pic>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0200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333F2A"/>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668507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1975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10/29/2021</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8206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333F2A"/>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312028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333F2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102259743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137736-0D3C-4218-A812-F30B9CF4A829}" type="datetimeFigureOut">
              <a:rPr lang="en-US" smtClean="0"/>
              <a:t>9/26/2021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3878225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11040533" y="2889250"/>
            <a:ext cx="95251" cy="396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7776633" y="4941888"/>
            <a:ext cx="95251" cy="191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8688918" y="3968750"/>
            <a:ext cx="95249" cy="288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space2"/>
          <p:cNvPicPr>
            <a:picLocks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22225"/>
            <a:ext cx="7535333"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space2"/>
          <p:cNvPicPr>
            <a:picLocks noChangeArrowheads="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6047317" y="7938"/>
            <a:ext cx="6144683"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10560051" y="2168526"/>
            <a:ext cx="97367" cy="468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9359901" y="1700214"/>
            <a:ext cx="97367" cy="5157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box_line_small"/>
          <p:cNvPicPr>
            <a:picLocks noChangeAspect="1" noChangeArrowheads="1"/>
          </p:cNvPicPr>
          <p:nvPr/>
        </p:nvPicPr>
        <p:blipFill>
          <a:blip r:embed="rId5">
            <a:lum contrast="66000"/>
            <a:extLst>
              <a:ext uri="{28A0092B-C50C-407E-A947-70E740481C1C}">
                <a14:useLocalDpi xmlns:a14="http://schemas.microsoft.com/office/drawing/2010/main" val="0"/>
              </a:ext>
            </a:extLst>
          </a:blip>
          <a:srcRect/>
          <a:stretch>
            <a:fillRect/>
          </a:stretch>
        </p:blipFill>
        <p:spPr bwMode="auto">
          <a:xfrm>
            <a:off x="9984318" y="836613"/>
            <a:ext cx="95249"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box_reflex"/>
          <p:cNvPicPr>
            <a:picLocks noChangeAspect="1" noChangeArrowheads="1"/>
          </p:cNvPicPr>
          <p:nvPr/>
        </p:nvPicPr>
        <p:blipFill>
          <a:blip r:embed="rId6">
            <a:lum contrast="42000"/>
            <a:extLst>
              <a:ext uri="{28A0092B-C50C-407E-A947-70E740481C1C}">
                <a14:useLocalDpi xmlns:a14="http://schemas.microsoft.com/office/drawing/2010/main" val="0"/>
              </a:ext>
            </a:extLst>
          </a:blip>
          <a:srcRect/>
          <a:stretch>
            <a:fillRect/>
          </a:stretch>
        </p:blipFill>
        <p:spPr bwMode="auto">
          <a:xfrm>
            <a:off x="10464800" y="2025650"/>
            <a:ext cx="279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3"/>
          <p:cNvSpPr>
            <a:spLocks noChangeArrowheads="1"/>
          </p:cNvSpPr>
          <p:nvPr/>
        </p:nvSpPr>
        <p:spPr bwMode="auto">
          <a:xfrm>
            <a:off x="0" y="5373688"/>
            <a:ext cx="12192000" cy="1484312"/>
          </a:xfrm>
          <a:prstGeom prst="rect">
            <a:avLst/>
          </a:prstGeom>
          <a:gradFill rotWithShape="1">
            <a:gsLst>
              <a:gs pos="0">
                <a:schemeClr val="tx2">
                  <a:gamma/>
                  <a:tint val="0"/>
                  <a:invGamma/>
                  <a:alpha val="0"/>
                </a:schemeClr>
              </a:gs>
              <a:gs pos="100000">
                <a:schemeClr val="tx2"/>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pPr algn="ctr" eaLnBrk="0" fontAlgn="base" hangingPunct="0">
              <a:spcBef>
                <a:spcPct val="0"/>
              </a:spcBef>
              <a:spcAft>
                <a:spcPct val="0"/>
              </a:spcAft>
              <a:defRPr/>
            </a:pPr>
            <a:endParaRPr lang="en-US" sz="1800">
              <a:solidFill>
                <a:srgbClr val="000000"/>
              </a:solidFill>
            </a:endParaRPr>
          </a:p>
        </p:txBody>
      </p:sp>
      <p:pic>
        <p:nvPicPr>
          <p:cNvPr id="14" name="Picture 14" descr="box_reflex"/>
          <p:cNvPicPr>
            <a:picLocks noChangeAspect="1" noChangeArrowheads="1"/>
          </p:cNvPicPr>
          <p:nvPr/>
        </p:nvPicPr>
        <p:blipFill>
          <a:blip r:embed="rId7">
            <a:lum contrast="36000"/>
            <a:extLst>
              <a:ext uri="{28A0092B-C50C-407E-A947-70E740481C1C}">
                <a14:useLocalDpi xmlns:a14="http://schemas.microsoft.com/office/drawing/2010/main" val="0"/>
              </a:ext>
            </a:extLst>
          </a:blip>
          <a:srcRect/>
          <a:stretch>
            <a:fillRect/>
          </a:stretch>
        </p:blipFill>
        <p:spPr bwMode="auto">
          <a:xfrm>
            <a:off x="7683501" y="4837114"/>
            <a:ext cx="27516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box_reflex"/>
          <p:cNvPicPr>
            <a:picLocks noChangeAspect="1" noChangeArrowheads="1"/>
          </p:cNvPicPr>
          <p:nvPr/>
        </p:nvPicPr>
        <p:blipFill>
          <a:blip r:embed="rId8">
            <a:lum contrast="36000"/>
            <a:extLst>
              <a:ext uri="{28A0092B-C50C-407E-A947-70E740481C1C}">
                <a14:useLocalDpi xmlns:a14="http://schemas.microsoft.com/office/drawing/2010/main" val="0"/>
              </a:ext>
            </a:extLst>
          </a:blip>
          <a:srcRect/>
          <a:stretch>
            <a:fillRect/>
          </a:stretch>
        </p:blipFill>
        <p:spPr bwMode="auto">
          <a:xfrm>
            <a:off x="9218085" y="1558925"/>
            <a:ext cx="3683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box_refle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45284" y="2781300"/>
            <a:ext cx="279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descr="box_reflex"/>
          <p:cNvPicPr>
            <a:picLocks noChangeAspect="1" noChangeArrowheads="1"/>
          </p:cNvPicPr>
          <p:nvPr/>
        </p:nvPicPr>
        <p:blipFill>
          <a:blip r:embed="rId6">
            <a:lum contrast="42000"/>
            <a:extLst>
              <a:ext uri="{28A0092B-C50C-407E-A947-70E740481C1C}">
                <a14:useLocalDpi xmlns:a14="http://schemas.microsoft.com/office/drawing/2010/main" val="0"/>
              </a:ext>
            </a:extLst>
          </a:blip>
          <a:srcRect/>
          <a:stretch>
            <a:fillRect/>
          </a:stretch>
        </p:blipFill>
        <p:spPr bwMode="auto">
          <a:xfrm>
            <a:off x="8591551" y="3824288"/>
            <a:ext cx="279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descr="box_reflex"/>
          <p:cNvPicPr>
            <a:picLocks noChangeAspect="1" noChangeArrowheads="1"/>
          </p:cNvPicPr>
          <p:nvPr/>
        </p:nvPicPr>
        <p:blipFill>
          <a:blip r:embed="rId9" cstate="print">
            <a:lum contrast="42000"/>
            <a:extLst>
              <a:ext uri="{28A0092B-C50C-407E-A947-70E740481C1C}">
                <a14:useLocalDpi xmlns:a14="http://schemas.microsoft.com/office/drawing/2010/main" val="0"/>
              </a:ext>
            </a:extLst>
          </a:blip>
          <a:srcRect/>
          <a:stretch>
            <a:fillRect/>
          </a:stretch>
        </p:blipFill>
        <p:spPr bwMode="auto">
          <a:xfrm>
            <a:off x="9840385" y="692151"/>
            <a:ext cx="37676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Rectangle 10"/>
          <p:cNvSpPr>
            <a:spLocks noGrp="1" noChangeArrowheads="1"/>
          </p:cNvSpPr>
          <p:nvPr>
            <p:ph type="ctrTitle" sz="quarter"/>
          </p:nvPr>
        </p:nvSpPr>
        <p:spPr>
          <a:xfrm>
            <a:off x="670984" y="1887538"/>
            <a:ext cx="8449733" cy="1143000"/>
          </a:xfrm>
        </p:spPr>
        <p:txBody>
          <a:bodyPr/>
          <a:lstStyle>
            <a:lvl1pPr>
              <a:defRPr sz="3600">
                <a:effectLst>
                  <a:outerShdw blurRad="38100" dist="38100" dir="2700000" algn="tl">
                    <a:srgbClr val="000000"/>
                  </a:outerShdw>
                </a:effectLst>
              </a:defRPr>
            </a:lvl1pPr>
          </a:lstStyle>
          <a:p>
            <a:pPr lvl="0"/>
            <a:r>
              <a:rPr lang="en-US" noProof="0"/>
              <a:t>Click to edit Master title style</a:t>
            </a:r>
          </a:p>
        </p:txBody>
      </p:sp>
      <p:sp>
        <p:nvSpPr>
          <p:cNvPr id="2059" name="Rectangle 11"/>
          <p:cNvSpPr>
            <a:spLocks noGrp="1" noChangeArrowheads="1"/>
          </p:cNvSpPr>
          <p:nvPr>
            <p:ph type="subTitle" sz="quarter" idx="1"/>
          </p:nvPr>
        </p:nvSpPr>
        <p:spPr>
          <a:xfrm>
            <a:off x="1775884" y="3068638"/>
            <a:ext cx="6096000" cy="533400"/>
          </a:xfrm>
        </p:spPr>
        <p:txBody>
          <a:bodyPr/>
          <a:lstStyle>
            <a:lvl1pPr marL="0" indent="0" algn="ctr">
              <a:buFont typeface="Wingdings" pitchFamily="2" charset="2"/>
              <a:buNone/>
              <a:defRPr sz="1800" b="0"/>
            </a:lvl1pPr>
          </a:lstStyle>
          <a:p>
            <a:pPr lvl="0"/>
            <a:r>
              <a:rPr lang="en-US" noProof="0"/>
              <a:t>Click to edit Master subtitle style</a:t>
            </a:r>
          </a:p>
        </p:txBody>
      </p:sp>
    </p:spTree>
    <p:extLst>
      <p:ext uri="{BB962C8B-B14F-4D97-AF65-F5344CB8AC3E}">
        <p14:creationId xmlns:p14="http://schemas.microsoft.com/office/powerpoint/2010/main" val="1482894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41528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84899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7034" y="1608138"/>
            <a:ext cx="5441951"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2184" y="1608138"/>
            <a:ext cx="5441949"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4074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588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42417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562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35959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10/29/2021</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243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41007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84989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137736-0D3C-4218-A812-F30B9CF4A829}" type="datetimeFigureOut">
              <a:rPr lang="en-US" smtClean="0"/>
              <a:t>9/26/2021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3419725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33418" y="0"/>
            <a:ext cx="2770716" cy="61293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7033" y="0"/>
            <a:ext cx="8113184" cy="6129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9747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07684" y="0"/>
            <a:ext cx="9601200" cy="692150"/>
          </a:xfrm>
        </p:spPr>
        <p:txBody>
          <a:bodyPr/>
          <a:lstStyle/>
          <a:p>
            <a:r>
              <a:rPr lang="en-US"/>
              <a:t>Click to edit Master title style</a:t>
            </a:r>
          </a:p>
        </p:txBody>
      </p:sp>
      <p:sp>
        <p:nvSpPr>
          <p:cNvPr id="3" name="Content Placeholder 2"/>
          <p:cNvSpPr>
            <a:spLocks noGrp="1"/>
          </p:cNvSpPr>
          <p:nvPr>
            <p:ph sz="half" idx="1"/>
          </p:nvPr>
        </p:nvSpPr>
        <p:spPr>
          <a:xfrm>
            <a:off x="817034" y="1608138"/>
            <a:ext cx="5441951"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62184" y="1608138"/>
            <a:ext cx="5441949"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462184" y="3944938"/>
            <a:ext cx="5441949"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5520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42FA71-53E6-4743-B4DC-51621DE74B56}"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BA3B-485F-4B2C-BAFB-017DB7090288}" type="slidenum">
              <a:rPr lang="en-US" smtClean="0"/>
              <a:t>‹#›</a:t>
            </a:fld>
            <a:endParaRPr lang="en-US"/>
          </a:p>
        </p:txBody>
      </p:sp>
    </p:spTree>
    <p:extLst>
      <p:ext uri="{BB962C8B-B14F-4D97-AF65-F5344CB8AC3E}">
        <p14:creationId xmlns:p14="http://schemas.microsoft.com/office/powerpoint/2010/main" val="17870455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FA71-53E6-4743-B4DC-51621DE74B56}"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BA3B-485F-4B2C-BAFB-017DB7090288}" type="slidenum">
              <a:rPr lang="en-US" smtClean="0"/>
              <a:t>‹#›</a:t>
            </a:fld>
            <a:endParaRPr lang="en-US"/>
          </a:p>
        </p:txBody>
      </p:sp>
    </p:spTree>
    <p:extLst>
      <p:ext uri="{BB962C8B-B14F-4D97-AF65-F5344CB8AC3E}">
        <p14:creationId xmlns:p14="http://schemas.microsoft.com/office/powerpoint/2010/main" val="3966584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42FA71-53E6-4743-B4DC-51621DE74B56}"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BA3B-485F-4B2C-BAFB-017DB7090288}" type="slidenum">
              <a:rPr lang="en-US" smtClean="0"/>
              <a:t>‹#›</a:t>
            </a:fld>
            <a:endParaRPr lang="en-US"/>
          </a:p>
        </p:txBody>
      </p:sp>
    </p:spTree>
    <p:extLst>
      <p:ext uri="{BB962C8B-B14F-4D97-AF65-F5344CB8AC3E}">
        <p14:creationId xmlns:p14="http://schemas.microsoft.com/office/powerpoint/2010/main" val="3039662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42FA71-53E6-4743-B4DC-51621DE74B56}"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EBA3B-485F-4B2C-BAFB-017DB7090288}" type="slidenum">
              <a:rPr lang="en-US" smtClean="0"/>
              <a:t>‹#›</a:t>
            </a:fld>
            <a:endParaRPr lang="en-US"/>
          </a:p>
        </p:txBody>
      </p:sp>
    </p:spTree>
    <p:extLst>
      <p:ext uri="{BB962C8B-B14F-4D97-AF65-F5344CB8AC3E}">
        <p14:creationId xmlns:p14="http://schemas.microsoft.com/office/powerpoint/2010/main" val="946417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42FA71-53E6-4743-B4DC-51621DE74B56}" type="datetimeFigureOut">
              <a:rPr lang="en-US" smtClean="0"/>
              <a:t>10/29/2021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FEBA3B-485F-4B2C-BAFB-017DB7090288}" type="slidenum">
              <a:rPr lang="en-US" smtClean="0"/>
              <a:t>‹#›</a:t>
            </a:fld>
            <a:endParaRPr lang="en-US"/>
          </a:p>
        </p:txBody>
      </p:sp>
    </p:spTree>
    <p:extLst>
      <p:ext uri="{BB962C8B-B14F-4D97-AF65-F5344CB8AC3E}">
        <p14:creationId xmlns:p14="http://schemas.microsoft.com/office/powerpoint/2010/main" val="30225129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42FA71-53E6-4743-B4DC-51621DE74B56}" type="datetimeFigureOut">
              <a:rPr lang="en-US" smtClean="0"/>
              <a:t>10/29/2021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FEBA3B-485F-4B2C-BAFB-017DB7090288}" type="slidenum">
              <a:rPr lang="en-US" smtClean="0"/>
              <a:t>‹#›</a:t>
            </a:fld>
            <a:endParaRPr lang="en-US"/>
          </a:p>
        </p:txBody>
      </p:sp>
    </p:spTree>
    <p:extLst>
      <p:ext uri="{BB962C8B-B14F-4D97-AF65-F5344CB8AC3E}">
        <p14:creationId xmlns:p14="http://schemas.microsoft.com/office/powerpoint/2010/main" val="247570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10/29/2021</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4034366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42FA71-53E6-4743-B4DC-51621DE74B56}" type="datetimeFigureOut">
              <a:rPr lang="en-US" smtClean="0"/>
              <a:t>10/29/2021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FEBA3B-485F-4B2C-BAFB-017DB7090288}" type="slidenum">
              <a:rPr lang="en-US" smtClean="0"/>
              <a:t>‹#›</a:t>
            </a:fld>
            <a:endParaRPr lang="en-US"/>
          </a:p>
        </p:txBody>
      </p:sp>
    </p:spTree>
    <p:extLst>
      <p:ext uri="{BB962C8B-B14F-4D97-AF65-F5344CB8AC3E}">
        <p14:creationId xmlns:p14="http://schemas.microsoft.com/office/powerpoint/2010/main" val="5262771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42FA71-53E6-4743-B4DC-51621DE74B56}"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EBA3B-485F-4B2C-BAFB-017DB7090288}" type="slidenum">
              <a:rPr lang="en-US" smtClean="0"/>
              <a:t>‹#›</a:t>
            </a:fld>
            <a:endParaRPr lang="en-US"/>
          </a:p>
        </p:txBody>
      </p:sp>
    </p:spTree>
    <p:extLst>
      <p:ext uri="{BB962C8B-B14F-4D97-AF65-F5344CB8AC3E}">
        <p14:creationId xmlns:p14="http://schemas.microsoft.com/office/powerpoint/2010/main" val="292764950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137736-0D3C-4218-A812-F30B9CF4A829}" type="datetimeFigureOut">
              <a:rPr lang="en-US" smtClean="0"/>
              <a:t>9/26/2021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31661524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42FA71-53E6-4743-B4DC-51621DE74B56}"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EBA3B-485F-4B2C-BAFB-017DB7090288}" type="slidenum">
              <a:rPr lang="en-US" smtClean="0"/>
              <a:t>‹#›</a:t>
            </a:fld>
            <a:endParaRPr lang="en-US"/>
          </a:p>
        </p:txBody>
      </p:sp>
    </p:spTree>
    <p:extLst>
      <p:ext uri="{BB962C8B-B14F-4D97-AF65-F5344CB8AC3E}">
        <p14:creationId xmlns:p14="http://schemas.microsoft.com/office/powerpoint/2010/main" val="9532980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FA71-53E6-4743-B4DC-51621DE74B56}"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BA3B-485F-4B2C-BAFB-017DB7090288}" type="slidenum">
              <a:rPr lang="en-US" smtClean="0"/>
              <a:t>‹#›</a:t>
            </a:fld>
            <a:endParaRPr lang="en-US"/>
          </a:p>
        </p:txBody>
      </p:sp>
    </p:spTree>
    <p:extLst>
      <p:ext uri="{BB962C8B-B14F-4D97-AF65-F5344CB8AC3E}">
        <p14:creationId xmlns:p14="http://schemas.microsoft.com/office/powerpoint/2010/main" val="29447710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FA71-53E6-4743-B4DC-51621DE74B56}"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BA3B-485F-4B2C-BAFB-017DB7090288}" type="slidenum">
              <a:rPr lang="en-US" smtClean="0"/>
              <a:t>‹#›</a:t>
            </a:fld>
            <a:endParaRPr lang="en-US"/>
          </a:p>
        </p:txBody>
      </p:sp>
    </p:spTree>
    <p:extLst>
      <p:ext uri="{BB962C8B-B14F-4D97-AF65-F5344CB8AC3E}">
        <p14:creationId xmlns:p14="http://schemas.microsoft.com/office/powerpoint/2010/main" val="59807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4137736-0D3C-4218-A812-F30B9CF4A829}"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28360696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137736-0D3C-4218-A812-F30B9CF4A829}"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31889511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137736-0D3C-4218-A812-F30B9CF4A829}"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40774788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137736-0D3C-4218-A812-F30B9CF4A829}"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36826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137736-0D3C-4218-A812-F30B9CF4A829}" type="datetimeFigureOut">
              <a:rPr lang="en-US" smtClean="0"/>
              <a:t>10/29/2021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3376446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10/29/2021</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277524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137736-0D3C-4218-A812-F30B9CF4A829}" type="datetimeFigureOut">
              <a:rPr lang="en-US" smtClean="0"/>
              <a:t>10/29/2021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875485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137736-0D3C-4218-A812-F30B9CF4A829}" type="datetimeFigureOut">
              <a:rPr lang="en-US" smtClean="0"/>
              <a:t>10/29/2021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327733319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137736-0D3C-4218-A812-F30B9CF4A829}" type="datetimeFigureOut">
              <a:rPr lang="en-US" smtClean="0"/>
              <a:t>9/26/2021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5845878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137736-0D3C-4218-A812-F30B9CF4A829}"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15937088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137736-0D3C-4218-A812-F30B9CF4A829}"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11857823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137736-0D3C-4218-A812-F30B9CF4A829}"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20585324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137736-0D3C-4218-A812-F30B9CF4A829}"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26928252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ctrTitle"/>
          </p:nvPr>
        </p:nvSpPr>
        <p:spPr>
          <a:xfrm>
            <a:off x="914400" y="1600201"/>
            <a:ext cx="10363200" cy="1780108"/>
          </a:xfrm>
        </p:spPr>
        <p:txBody>
          <a:bodyPr anchor="b">
            <a:normAutofit/>
          </a:bodyPr>
          <a:lstStyle>
            <a:lvl1pPr>
              <a:defRPr sz="5867">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667">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B821E3-4268-4B50-8324-783EC1287ADE}"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3040351454"/>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821E3-4268-4B50-8324-783EC1287ADE}"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1189376"/>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Freeform 14"/>
          <p:cNvSpPr>
            <a:spLocks/>
          </p:cNvSpPr>
          <p:nvPr/>
        </p:nvSpPr>
        <p:spPr bwMode="hidden">
          <a:xfrm>
            <a:off x="8063253" y="4203592"/>
            <a:ext cx="3835239" cy="714027"/>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0" name="Freeform 18"/>
          <p:cNvSpPr>
            <a:spLocks/>
          </p:cNvSpPr>
          <p:nvPr/>
        </p:nvSpPr>
        <p:spPr bwMode="hidden">
          <a:xfrm>
            <a:off x="3492427" y="4075289"/>
            <a:ext cx="7392687" cy="850139"/>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 name="Freeform 22"/>
          <p:cNvSpPr>
            <a:spLocks/>
          </p:cNvSpPr>
          <p:nvPr/>
        </p:nvSpPr>
        <p:spPr bwMode="hidden">
          <a:xfrm>
            <a:off x="3771637" y="4087563"/>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useBgFill="1">
        <p:nvSpPr>
          <p:cNvPr id="13" name="Freeform 10"/>
          <p:cNvSpPr>
            <a:spLocks/>
          </p:cNvSpPr>
          <p:nvPr/>
        </p:nvSpPr>
        <p:spPr bwMode="hidden">
          <a:xfrm>
            <a:off x="282220" y="4058555"/>
            <a:ext cx="11631168" cy="1329875"/>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 name="Title 1"/>
          <p:cNvSpPr>
            <a:spLocks noGrp="1"/>
          </p:cNvSpPr>
          <p:nvPr>
            <p:ph type="title"/>
          </p:nvPr>
        </p:nvSpPr>
        <p:spPr>
          <a:xfrm>
            <a:off x="920043" y="2463560"/>
            <a:ext cx="10363200" cy="1524000"/>
          </a:xfrm>
        </p:spPr>
        <p:txBody>
          <a:bodyPr anchor="t">
            <a:normAutofit/>
          </a:bodyPr>
          <a:lstStyle>
            <a:lvl1pPr algn="ctr">
              <a:defRPr sz="5867"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667">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B821E3-4268-4B50-8324-783EC1287ADE}"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115630393"/>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7DB821E3-4268-4B50-8324-783EC1287ADE}"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648933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10/29/2021</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363418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3"/>
            <a:ext cx="5096256" cy="639763"/>
          </a:xfrm>
        </p:spPr>
        <p:txBody>
          <a:bodyPr anchor="ctr"/>
          <a:lstStyle>
            <a:lvl1pPr marL="0" indent="0" algn="ctr">
              <a:buNone/>
              <a:defRPr sz="3200" b="0">
                <a:solidFill>
                  <a:schemeClr val="tx2"/>
                </a:solidFill>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903111" y="3429001"/>
            <a:ext cx="5093407" cy="2697163"/>
          </a:xfrm>
        </p:spPr>
        <p:txBody>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3"/>
          </a:xfrm>
        </p:spPr>
        <p:txBody>
          <a:bodyPr anchor="ctr"/>
          <a:lstStyle>
            <a:lvl1pPr marL="0" indent="0" algn="ctr">
              <a:buNone/>
              <a:defRPr sz="3200" b="0" i="0">
                <a:solidFill>
                  <a:schemeClr val="tx2"/>
                </a:solidFill>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B821E3-4268-4B50-8324-783EC1287ADE}" type="datetimeFigureOut">
              <a:rPr lang="en-US" smtClean="0"/>
              <a:t>10/29/2021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2880656308"/>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B821E3-4268-4B50-8324-783EC1287ADE}" type="datetimeFigureOut">
              <a:rPr lang="en-US" smtClean="0"/>
              <a:t>10/29/2021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2272867121"/>
      </p:ext>
    </p:extLst>
  </p:cSld>
  <p:clrMapOvr>
    <a:masterClrMapping/>
  </p:clrMapOvr>
  <p:transition spd="med">
    <p:fade/>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137736-0D3C-4218-A812-F30B9CF4A829}" type="datetimeFigureOut">
              <a:rPr lang="en-US" smtClean="0"/>
              <a:t>9/26/2021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13472618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Date Placeholder 1"/>
          <p:cNvSpPr>
            <a:spLocks noGrp="1"/>
          </p:cNvSpPr>
          <p:nvPr>
            <p:ph type="dt" sz="half" idx="10"/>
          </p:nvPr>
        </p:nvSpPr>
        <p:spPr/>
        <p:txBody>
          <a:bodyPr/>
          <a:lstStyle/>
          <a:p>
            <a:fld id="{7DB821E3-4268-4B50-8324-783EC1287ADE}" type="datetimeFigureOut">
              <a:rPr lang="en-US" smtClean="0"/>
              <a:t>10/29/2021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1364118103"/>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Date Placeholder 4"/>
          <p:cNvSpPr>
            <a:spLocks noGrp="1"/>
          </p:cNvSpPr>
          <p:nvPr>
            <p:ph type="dt" sz="half" idx="10"/>
          </p:nvPr>
        </p:nvSpPr>
        <p:spPr/>
        <p:txBody>
          <a:bodyPr/>
          <a:lstStyle/>
          <a:p>
            <a:fld id="{7DB821E3-4268-4B50-8324-783EC1287ADE}"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800"/>
              </a:spcAft>
              <a:buNone/>
              <a:defRPr sz="2400">
                <a:solidFill>
                  <a:schemeClr val="tx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2" name="Title 21"/>
          <p:cNvSpPr>
            <a:spLocks noGrp="1"/>
          </p:cNvSpPr>
          <p:nvPr>
            <p:ph type="title"/>
          </p:nvPr>
        </p:nvSpPr>
        <p:spPr>
          <a:xfrm>
            <a:off x="1219200" y="2286000"/>
            <a:ext cx="4470400" cy="1252728"/>
          </a:xfrm>
        </p:spPr>
        <p:txBody>
          <a:bodyPr anchor="b">
            <a:noAutofit/>
          </a:bodyPr>
          <a:lstStyle>
            <a:lvl1pPr algn="l">
              <a:defRPr sz="4267">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933">
                <a:solidFill>
                  <a:schemeClr val="tx2"/>
                </a:solidFill>
              </a:defRPr>
            </a:lvl1pPr>
            <a:lvl2pPr>
              <a:buClr>
                <a:schemeClr val="bg1"/>
              </a:buClr>
              <a:defRPr sz="2667">
                <a:solidFill>
                  <a:schemeClr val="tx2"/>
                </a:solidFill>
              </a:defRPr>
            </a:lvl2pPr>
            <a:lvl3pPr>
              <a:buClr>
                <a:schemeClr val="bg1"/>
              </a:buClr>
              <a:defRPr sz="2400">
                <a:solidFill>
                  <a:schemeClr val="tx2"/>
                </a:solidFill>
              </a:defRPr>
            </a:lvl3pPr>
            <a:lvl4pPr>
              <a:buClr>
                <a:schemeClr val="bg1"/>
              </a:buClr>
              <a:defRPr sz="2133">
                <a:solidFill>
                  <a:schemeClr val="tx2"/>
                </a:solidFill>
              </a:defRPr>
            </a:lvl4pPr>
            <a:lvl5pPr>
              <a:buClr>
                <a:schemeClr val="bg1"/>
              </a:buClr>
              <a:defRPr sz="2133">
                <a:solidFill>
                  <a:schemeClr val="tx2"/>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1729540"/>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title"/>
          </p:nvPr>
        </p:nvSpPr>
        <p:spPr>
          <a:xfrm>
            <a:off x="6498875" y="338667"/>
            <a:ext cx="5083527" cy="2429935"/>
          </a:xfrm>
        </p:spPr>
        <p:txBody>
          <a:bodyPr anchor="b">
            <a:normAutofit/>
          </a:bodyPr>
          <a:lstStyle>
            <a:lvl1pPr algn="l">
              <a:defRPr sz="3733"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91113" y="2785533"/>
            <a:ext cx="5091289" cy="2421467"/>
          </a:xfrm>
        </p:spPr>
        <p:txBody>
          <a:bodyPr>
            <a:normAutofit/>
          </a:bodyPr>
          <a:lstStyle>
            <a:lvl1pPr marL="0" indent="0">
              <a:buNone/>
              <a:defRPr sz="2400">
                <a:solidFill>
                  <a:srgbClr val="FFFFFF"/>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DB821E3-4268-4B50-8324-783EC1287ADE}"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4267">
                <a:solidFill>
                  <a:schemeClr val="bg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Tree>
    <p:extLst>
      <p:ext uri="{BB962C8B-B14F-4D97-AF65-F5344CB8AC3E}">
        <p14:creationId xmlns:p14="http://schemas.microsoft.com/office/powerpoint/2010/main" val="1170415930"/>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821E3-4268-4B50-8324-783EC1287ADE}"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2116478576"/>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Date Placeholder 3"/>
          <p:cNvSpPr>
            <a:spLocks noGrp="1"/>
          </p:cNvSpPr>
          <p:nvPr>
            <p:ph type="dt" sz="half" idx="10"/>
          </p:nvPr>
        </p:nvSpPr>
        <p:spPr/>
        <p:txBody>
          <a:bodyPr/>
          <a:lstStyle/>
          <a:p>
            <a:fld id="{7DB821E3-4268-4B50-8324-783EC1287ADE}"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Vertical Title 1"/>
          <p:cNvSpPr>
            <a:spLocks noGrp="1"/>
          </p:cNvSpPr>
          <p:nvPr>
            <p:ph type="title" orient="vert"/>
          </p:nvPr>
        </p:nvSpPr>
        <p:spPr>
          <a:xfrm>
            <a:off x="8839200" y="1447800"/>
            <a:ext cx="27432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1"/>
            <a:ext cx="8026400" cy="4487335"/>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8430744"/>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3095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58561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90534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10/29/2021</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9771233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0826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4901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7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137736-0D3C-4218-A812-F30B9CF4A829}" type="datetimeFigureOut">
              <a:rPr lang="en-US" smtClean="0"/>
              <a:t>9/26/2021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14433388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44300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0013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730898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1"/>
            <a:ext cx="5384800" cy="4754563"/>
          </a:xfrm>
          <a:prstGeom prst="roundRect">
            <a:avLst>
              <a:gd name="adj" fmla="val 4884"/>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1"/>
            <a:ext cx="5384800" cy="4754563"/>
          </a:xfrm>
          <a:prstGeom prst="roundRect">
            <a:avLst>
              <a:gd name="adj" fmla="val 4653"/>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28600"/>
            <a:ext cx="12090400" cy="1295400"/>
          </a:xfrm>
          <a:prstGeom prst="roundRect">
            <a:avLst>
              <a:gd name="adj" fmla="val 14506"/>
            </a:avLst>
          </a:prstGeom>
          <a:solidFill>
            <a:srgbClr val="C3FF57"/>
          </a:solidFill>
          <a:ln w="76200">
            <a:solidFill>
              <a:srgbClr val="FF9900"/>
            </a:solidFill>
          </a:ln>
        </p:spPr>
        <p:txBody>
          <a:bodyPr/>
          <a:lstStyle>
            <a:lvl1pPr marL="233363" indent="0">
              <a:defRPr b="1"/>
            </a:lvl1pPr>
          </a:lstStyle>
          <a:p>
            <a:r>
              <a:rPr lang="en-US" dirty="0"/>
              <a:t>Click to edit Master title style</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10/29/2021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649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500" fill="hold"/>
                                        <p:tgtEl>
                                          <p:spTgt spid="3">
                                            <p:bg/>
                                          </p:spTgt>
                                        </p:tgtEl>
                                        <p:attrNameLst>
                                          <p:attrName>ppt_x</p:attrName>
                                        </p:attrNameLst>
                                      </p:cBhvr>
                                      <p:tavLst>
                                        <p:tav tm="0">
                                          <p:val>
                                            <p:strVal val="#ppt_x"/>
                                          </p:val>
                                        </p:tav>
                                        <p:tav tm="100000">
                                          <p:val>
                                            <p:strVal val="#ppt_x"/>
                                          </p:val>
                                        </p:tav>
                                      </p:tavLst>
                                    </p:anim>
                                    <p:anim calcmode="lin" valueType="num">
                                      <p:cBhvr>
                                        <p:cTn id="16" dur="500" fill="hold"/>
                                        <p:tgtEl>
                                          <p:spTgt spid="3">
                                            <p:bg/>
                                          </p:spTgt>
                                        </p:tgtEl>
                                        <p:attrNameLst>
                                          <p:attrName>ppt_y</p:attrName>
                                        </p:attrNameLst>
                                      </p:cBhvr>
                                      <p:tavLst>
                                        <p:tav tm="0">
                                          <p:val>
                                            <p:strVal val="#ppt_y-#ppt_h/2"/>
                                          </p:val>
                                        </p:tav>
                                        <p:tav tm="100000">
                                          <p:val>
                                            <p:strVal val="#ppt_y"/>
                                          </p:val>
                                        </p:tav>
                                      </p:tavLst>
                                    </p:anim>
                                    <p:anim calcmode="lin" valueType="num">
                                      <p:cBhvr>
                                        <p:cTn id="17" dur="500" fill="hold"/>
                                        <p:tgtEl>
                                          <p:spTgt spid="3">
                                            <p:bg/>
                                          </p:spTgt>
                                        </p:tgtEl>
                                        <p:attrNameLst>
                                          <p:attrName>ppt_w</p:attrName>
                                        </p:attrNameLst>
                                      </p:cBhvr>
                                      <p:tavLst>
                                        <p:tav tm="0">
                                          <p:val>
                                            <p:strVal val="#ppt_w"/>
                                          </p:val>
                                        </p:tav>
                                        <p:tav tm="100000">
                                          <p:val>
                                            <p:strVal val="#ppt_w"/>
                                          </p:val>
                                        </p:tav>
                                      </p:tavLst>
                                    </p:anim>
                                    <p:anim calcmode="lin" valueType="num">
                                      <p:cBhvr>
                                        <p:cTn id="18" dur="500" fill="hold"/>
                                        <p:tgtEl>
                                          <p:spTgt spid="3">
                                            <p:bg/>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 fill="hold" grpId="0" nodeType="clickEffect">
                                  <p:stCondLst>
                                    <p:cond delay="0"/>
                                  </p:stCondLst>
                                  <p:childTnLst>
                                    <p:set>
                                      <p:cBhvr>
                                        <p:cTn id="46" dur="1" fill="hold">
                                          <p:stCondLst>
                                            <p:cond delay="0"/>
                                          </p:stCondLst>
                                        </p:cTn>
                                        <p:tgtEl>
                                          <p:spTgt spid="4">
                                            <p:bg/>
                                          </p:spTgt>
                                        </p:tgtEl>
                                        <p:attrNameLst>
                                          <p:attrName>style.visibility</p:attrName>
                                        </p:attrNameLst>
                                      </p:cBhvr>
                                      <p:to>
                                        <p:strVal val="visible"/>
                                      </p:to>
                                    </p:set>
                                    <p:anim calcmode="lin" valueType="num">
                                      <p:cBhvr>
                                        <p:cTn id="47" dur="500" fill="hold"/>
                                        <p:tgtEl>
                                          <p:spTgt spid="4">
                                            <p:bg/>
                                          </p:spTgt>
                                        </p:tgtEl>
                                        <p:attrNameLst>
                                          <p:attrName>ppt_x</p:attrName>
                                        </p:attrNameLst>
                                      </p:cBhvr>
                                      <p:tavLst>
                                        <p:tav tm="0">
                                          <p:val>
                                            <p:strVal val="#ppt_x"/>
                                          </p:val>
                                        </p:tav>
                                        <p:tav tm="100000">
                                          <p:val>
                                            <p:strVal val="#ppt_x"/>
                                          </p:val>
                                        </p:tav>
                                      </p:tavLst>
                                    </p:anim>
                                    <p:anim calcmode="lin" valueType="num">
                                      <p:cBhvr>
                                        <p:cTn id="48" dur="500" fill="hold"/>
                                        <p:tgtEl>
                                          <p:spTgt spid="4">
                                            <p:bg/>
                                          </p:spTgt>
                                        </p:tgtEl>
                                        <p:attrNameLst>
                                          <p:attrName>ppt_y</p:attrName>
                                        </p:attrNameLst>
                                      </p:cBhvr>
                                      <p:tavLst>
                                        <p:tav tm="0">
                                          <p:val>
                                            <p:strVal val="#ppt_y-#ppt_h/2"/>
                                          </p:val>
                                        </p:tav>
                                        <p:tav tm="100000">
                                          <p:val>
                                            <p:strVal val="#ppt_y"/>
                                          </p:val>
                                        </p:tav>
                                      </p:tavLst>
                                    </p:anim>
                                    <p:anim calcmode="lin" valueType="num">
                                      <p:cBhvr>
                                        <p:cTn id="49" dur="500" fill="hold"/>
                                        <p:tgtEl>
                                          <p:spTgt spid="4">
                                            <p:bg/>
                                          </p:spTgt>
                                        </p:tgtEl>
                                        <p:attrNameLst>
                                          <p:attrName>ppt_w</p:attrName>
                                        </p:attrNameLst>
                                      </p:cBhvr>
                                      <p:tavLst>
                                        <p:tav tm="0">
                                          <p:val>
                                            <p:strVal val="#ppt_w"/>
                                          </p:val>
                                        </p:tav>
                                        <p:tav tm="100000">
                                          <p:val>
                                            <p:strVal val="#ppt_w"/>
                                          </p:val>
                                        </p:tav>
                                      </p:tavLst>
                                    </p:anim>
                                    <p:anim calcmode="lin" valueType="num">
                                      <p:cBhvr>
                                        <p:cTn id="50" dur="500" fill="hold"/>
                                        <p:tgtEl>
                                          <p:spTgt spid="4">
                                            <p:bg/>
                                          </p:spTgt>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Effect transition="in" filter="fade">
                                      <p:cBhvr>
                                        <p:cTn id="59" dur="500"/>
                                        <p:tgtEl>
                                          <p:spTgt spid="4">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fade">
                                      <p:cBhvr>
                                        <p:cTn id="64" dur="500"/>
                                        <p:tgtEl>
                                          <p:spTgt spid="4">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500"/>
                                        <p:tgtEl>
                                          <p:spTgt spid="4">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
                                            <p:txEl>
                                              <p:pRg st="4" end="4"/>
                                            </p:txEl>
                                          </p:spTgt>
                                        </p:tgtEl>
                                        <p:attrNameLst>
                                          <p:attrName>style.visibility</p:attrName>
                                        </p:attrNameLst>
                                      </p:cBhvr>
                                      <p:to>
                                        <p:strVal val="visible"/>
                                      </p:to>
                                    </p:set>
                                    <p:animEffect transition="in" filter="fade">
                                      <p:cBhvr>
                                        <p:cTn id="7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Lst>
      </p:bldP>
      <p:bldP spid="4" grpId="0" uiExpand="1" build="p" animBg="1">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ppt_h/2"/>
                          </p:val>
                        </p:tav>
                        <p:tav tm="100000">
                          <p:val>
                            <p:strVal val="#ppt_y"/>
                          </p:val>
                        </p:tav>
                      </p:tavLst>
                    </p:anim>
                    <p:anim calcmode="lin" valueType="num">
                      <p:cBhvr>
                        <p:cTn dur="500" fill="hold"/>
                        <p:tgtEl>
                          <p:spTgt spid="4"/>
                        </p:tgtEl>
                        <p:attrNameLst>
                          <p:attrName>ppt_w</p:attrName>
                        </p:attrNameLst>
                      </p:cBhvr>
                      <p:tavLst>
                        <p:tav tm="0">
                          <p:val>
                            <p:strVal val="#ppt_w"/>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childTnLst>
                </p:cTn>
              </p:par>
            </p:tnLst>
          </p:tmpl>
        </p:tmplLst>
      </p:bldP>
      <p:bldP spid="2"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7661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6387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10/29/2021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7546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10/29/2021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993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10/29/2021</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737707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10/29/2021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8010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10/29/2021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886732"/>
      </p:ext>
    </p:extLst>
  </p:cSld>
  <p:clrMapOvr>
    <a:masterClrMapping/>
  </p:clrMapOvr>
  <p:transition>
    <p:fade/>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137736-0D3C-4218-A812-F30B9CF4A829}" type="datetimeFigureOut">
              <a:rPr lang="en-US" smtClean="0"/>
              <a:t>9/26/2021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10696076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10/29/2021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7749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10/29/2021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3055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8846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65146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10/29/2021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1777353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10/29/2021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4177404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10/29/2021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4501235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10/29/2021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741193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10/29/2021</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2247482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10/29/2021</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9542775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10/29/2021</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882137259"/>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137736-0D3C-4218-A812-F30B9CF4A829}" type="datetimeFigureOut">
              <a:rPr lang="en-US" smtClean="0"/>
              <a:t>9/26/2021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6B71D3-28A6-4D5C-A7BD-DEA230CFEFCC}" type="slidenum">
              <a:rPr lang="en-US" smtClean="0"/>
              <a:t>‹#›</a:t>
            </a:fld>
            <a:endParaRPr lang="en-US"/>
          </a:p>
        </p:txBody>
      </p:sp>
    </p:spTree>
    <p:extLst>
      <p:ext uri="{BB962C8B-B14F-4D97-AF65-F5344CB8AC3E}">
        <p14:creationId xmlns:p14="http://schemas.microsoft.com/office/powerpoint/2010/main" val="934485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10/29/2021</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8647670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10/29/2021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6023375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10/29/2021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6131207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10/29/2021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6198851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10/29/2021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0650490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10/29/2021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647285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10/29/2021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379754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10/29/2021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83383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23.pn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3.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30.xml.rels><?xml version="1.0" encoding="UTF-8" standalone="yes"?>
<Relationships xmlns="http://schemas.openxmlformats.org/package/2006/relationships"><Relationship Id="rId8" Type="http://schemas.openxmlformats.org/officeDocument/2006/relationships/slideLayout" Target="../slideLayouts/slideLayout810.xml"/><Relationship Id="rId3" Type="http://schemas.openxmlformats.org/officeDocument/2006/relationships/slideLayout" Target="../slideLayouts/slideLayout310.xml"/><Relationship Id="rId7" Type="http://schemas.openxmlformats.org/officeDocument/2006/relationships/slideLayout" Target="../slideLayouts/slideLayout710.xml"/><Relationship Id="rId12" Type="http://schemas.openxmlformats.org/officeDocument/2006/relationships/theme" Target="../theme/theme140.xml"/><Relationship Id="rId2" Type="http://schemas.openxmlformats.org/officeDocument/2006/relationships/slideLayout" Target="../slideLayouts/slideLayout210.xml"/><Relationship Id="rId1" Type="http://schemas.openxmlformats.org/officeDocument/2006/relationships/slideLayout" Target="../slideLayouts/slideLayout1390.xml"/><Relationship Id="rId6" Type="http://schemas.openxmlformats.org/officeDocument/2006/relationships/slideLayout" Target="../slideLayouts/slideLayout610.xml"/><Relationship Id="rId11" Type="http://schemas.openxmlformats.org/officeDocument/2006/relationships/slideLayout" Target="../slideLayouts/slideLayout1110.xml"/><Relationship Id="rId5" Type="http://schemas.openxmlformats.org/officeDocument/2006/relationships/slideLayout" Target="../slideLayouts/slideLayout510.xml"/><Relationship Id="rId10" Type="http://schemas.openxmlformats.org/officeDocument/2006/relationships/slideLayout" Target="../slideLayouts/slideLayout1010.xml"/><Relationship Id="rId4" Type="http://schemas.openxmlformats.org/officeDocument/2006/relationships/slideLayout" Target="../slideLayouts/slideLayout410.xml"/><Relationship Id="rId9" Type="http://schemas.openxmlformats.org/officeDocument/2006/relationships/slideLayout" Target="../slideLayouts/slideLayout9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18" Type="http://schemas.openxmlformats.org/officeDocument/2006/relationships/image" Target="../media/image1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11.png"/><Relationship Id="rId2" Type="http://schemas.openxmlformats.org/officeDocument/2006/relationships/slideLayout" Target="../slideLayouts/slideLayout23.xml"/><Relationship Id="rId16" Type="http://schemas.openxmlformats.org/officeDocument/2006/relationships/image" Target="../media/image10.png"/><Relationship Id="rId20" Type="http://schemas.openxmlformats.org/officeDocument/2006/relationships/image" Target="../media/image14.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9.png"/><Relationship Id="rId10" Type="http://schemas.openxmlformats.org/officeDocument/2006/relationships/slideLayout" Target="../slideLayouts/slideLayout31.xml"/><Relationship Id="rId19" Type="http://schemas.openxmlformats.org/officeDocument/2006/relationships/image" Target="../media/image13.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theme" Target="../theme/theme7.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5" Type="http://schemas.openxmlformats.org/officeDocument/2006/relationships/slideLayout" Target="../slideLayouts/slideLayout101.xml"/><Relationship Id="rId10" Type="http://schemas.openxmlformats.org/officeDocument/2006/relationships/theme" Target="../theme/theme9.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10/29/2021</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330062766"/>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06" r:id="rId6"/>
    <p:sldLayoutId id="2147483702" r:id="rId7"/>
    <p:sldLayoutId id="2147483703" r:id="rId8"/>
    <p:sldLayoutId id="2147483704" r:id="rId9"/>
    <p:sldLayoutId id="2147483705" r:id="rId10"/>
    <p:sldLayoutId id="2147483707"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EF3451-23F3-4A87-9B88-3A7A780B8EA6}" type="datetimeFigureOut">
              <a:rPr lang="en-US" smtClean="0"/>
              <a:t>10/29/2021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F34E6-4013-45EE-9B6A-89EDB6DF95F4}" type="slidenum">
              <a:rPr lang="en-US" smtClean="0"/>
              <a:t>‹#›</a:t>
            </a:fld>
            <a:endParaRPr lang="en-US"/>
          </a:p>
        </p:txBody>
      </p:sp>
    </p:spTree>
    <p:extLst>
      <p:ext uri="{BB962C8B-B14F-4D97-AF65-F5344CB8AC3E}">
        <p14:creationId xmlns:p14="http://schemas.microsoft.com/office/powerpoint/2010/main" val="1452670689"/>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4098" name="Group 1026">
            <a:extLst>
              <a:ext uri="{FF2B5EF4-FFF2-40B4-BE49-F238E27FC236}">
                <a16:creationId xmlns:a16="http://schemas.microsoft.com/office/drawing/2014/main" id="{0A4E708F-6ACC-474E-BC77-C745618316D2}"/>
              </a:ext>
            </a:extLst>
          </p:cNvPr>
          <p:cNvGrpSpPr>
            <a:grpSpLocks/>
          </p:cNvGrpSpPr>
          <p:nvPr/>
        </p:nvGrpSpPr>
        <p:grpSpPr bwMode="auto">
          <a:xfrm>
            <a:off x="0" y="0"/>
            <a:ext cx="12192000" cy="6858000"/>
            <a:chOff x="0" y="0"/>
            <a:chExt cx="5760" cy="4320"/>
          </a:xfrm>
        </p:grpSpPr>
        <p:grpSp>
          <p:nvGrpSpPr>
            <p:cNvPr id="4099" name="Group 1027">
              <a:extLst>
                <a:ext uri="{FF2B5EF4-FFF2-40B4-BE49-F238E27FC236}">
                  <a16:creationId xmlns:a16="http://schemas.microsoft.com/office/drawing/2014/main" id="{6DF34F72-A6F8-4C76-BA1C-B6468F77D6F8}"/>
                </a:ext>
              </a:extLst>
            </p:cNvPr>
            <p:cNvGrpSpPr>
              <a:grpSpLocks/>
            </p:cNvGrpSpPr>
            <p:nvPr/>
          </p:nvGrpSpPr>
          <p:grpSpPr bwMode="auto">
            <a:xfrm>
              <a:off x="0" y="0"/>
              <a:ext cx="5760" cy="4320"/>
              <a:chOff x="0" y="0"/>
              <a:chExt cx="5760" cy="4320"/>
            </a:xfrm>
          </p:grpSpPr>
          <p:sp>
            <p:nvSpPr>
              <p:cNvPr id="4100" name="Rectangle 1028">
                <a:extLst>
                  <a:ext uri="{FF2B5EF4-FFF2-40B4-BE49-F238E27FC236}">
                    <a16:creationId xmlns:a16="http://schemas.microsoft.com/office/drawing/2014/main" id="{388A5F03-C9DB-4A37-AAD3-C5C1778744A8}"/>
                  </a:ext>
                </a:extLst>
              </p:cNvPr>
              <p:cNvSpPr>
                <a:spLocks noChangeArrowheads="1"/>
              </p:cNvSpPr>
              <p:nvPr/>
            </p:nvSpPr>
            <p:spPr bwMode="white">
              <a:xfrm>
                <a:off x="0" y="0"/>
                <a:ext cx="5760" cy="384"/>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4101" name="Rectangle 1029">
                <a:extLst>
                  <a:ext uri="{FF2B5EF4-FFF2-40B4-BE49-F238E27FC236}">
                    <a16:creationId xmlns:a16="http://schemas.microsoft.com/office/drawing/2014/main" id="{5A32DE80-CA56-427C-8F44-6099F69E11F6}"/>
                  </a:ext>
                </a:extLst>
              </p:cNvPr>
              <p:cNvSpPr>
                <a:spLocks noChangeArrowheads="1"/>
              </p:cNvSpPr>
              <p:nvPr/>
            </p:nvSpPr>
            <p:spPr bwMode="white">
              <a:xfrm>
                <a:off x="0" y="384"/>
                <a:ext cx="5760" cy="393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grpSp>
          <p:nvGrpSpPr>
            <p:cNvPr id="4102" name="Group 1030">
              <a:extLst>
                <a:ext uri="{FF2B5EF4-FFF2-40B4-BE49-F238E27FC236}">
                  <a16:creationId xmlns:a16="http://schemas.microsoft.com/office/drawing/2014/main" id="{81EB3253-0303-4602-9DF5-BA24A6430CA9}"/>
                </a:ext>
              </a:extLst>
            </p:cNvPr>
            <p:cNvGrpSpPr>
              <a:grpSpLocks/>
            </p:cNvGrpSpPr>
            <p:nvPr/>
          </p:nvGrpSpPr>
          <p:grpSpPr bwMode="auto">
            <a:xfrm>
              <a:off x="0" y="0"/>
              <a:ext cx="1667" cy="3613"/>
              <a:chOff x="0" y="0"/>
              <a:chExt cx="1667" cy="3613"/>
            </a:xfrm>
          </p:grpSpPr>
          <p:pic>
            <p:nvPicPr>
              <p:cNvPr id="4103" name="Picture 1031">
                <a:extLst>
                  <a:ext uri="{FF2B5EF4-FFF2-40B4-BE49-F238E27FC236}">
                    <a16:creationId xmlns:a16="http://schemas.microsoft.com/office/drawing/2014/main" id="{5971E9A8-4B53-4C20-BA5E-75A41AAC30C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163" y="0"/>
                <a:ext cx="534" cy="3152"/>
              </a:xfrm>
              <a:prstGeom prst="rect">
                <a:avLst/>
              </a:prstGeom>
              <a:noFill/>
              <a:extLst>
                <a:ext uri="{909E8E84-426E-40DD-AFC4-6F175D3DCCD1}">
                  <a14:hiddenFill xmlns:a14="http://schemas.microsoft.com/office/drawing/2010/main">
                    <a:solidFill>
                      <a:srgbClr val="FFFFFF"/>
                    </a:solidFill>
                  </a14:hiddenFill>
                </a:ext>
              </a:extLst>
            </p:spPr>
          </p:pic>
          <p:grpSp>
            <p:nvGrpSpPr>
              <p:cNvPr id="4104" name="Group 1032">
                <a:extLst>
                  <a:ext uri="{FF2B5EF4-FFF2-40B4-BE49-F238E27FC236}">
                    <a16:creationId xmlns:a16="http://schemas.microsoft.com/office/drawing/2014/main" id="{7A14214F-F1DC-4158-B64C-2694D566338A}"/>
                  </a:ext>
                </a:extLst>
              </p:cNvPr>
              <p:cNvGrpSpPr>
                <a:grpSpLocks/>
              </p:cNvGrpSpPr>
              <p:nvPr/>
            </p:nvGrpSpPr>
            <p:grpSpPr bwMode="auto">
              <a:xfrm>
                <a:off x="226" y="0"/>
                <a:ext cx="80" cy="3613"/>
                <a:chOff x="226" y="0"/>
                <a:chExt cx="80" cy="3613"/>
              </a:xfrm>
            </p:grpSpPr>
            <p:sp>
              <p:nvSpPr>
                <p:cNvPr id="4105" name="Rectangle 1033">
                  <a:extLst>
                    <a:ext uri="{FF2B5EF4-FFF2-40B4-BE49-F238E27FC236}">
                      <a16:creationId xmlns:a16="http://schemas.microsoft.com/office/drawing/2014/main" id="{F15006B0-F4B2-4FE8-BC0C-4A05BE5477A7}"/>
                    </a:ext>
                  </a:extLst>
                </p:cNvPr>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4106" name="Rectangle 1034">
                  <a:extLst>
                    <a:ext uri="{FF2B5EF4-FFF2-40B4-BE49-F238E27FC236}">
                      <a16:creationId xmlns:a16="http://schemas.microsoft.com/office/drawing/2014/main" id="{2C3CC380-8F52-4A21-95FF-0001894F6155}"/>
                    </a:ext>
                  </a:extLst>
                </p:cNvPr>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4107" name="Rectangle 1035">
                <a:extLst>
                  <a:ext uri="{FF2B5EF4-FFF2-40B4-BE49-F238E27FC236}">
                    <a16:creationId xmlns:a16="http://schemas.microsoft.com/office/drawing/2014/main" id="{3F92B938-09B0-4D4A-8413-8C9E78F61082}"/>
                  </a:ext>
                </a:extLst>
              </p:cNvPr>
              <p:cNvSpPr>
                <a:spLocks noChangeArrowheads="1"/>
              </p:cNvSpPr>
              <p:nvPr/>
            </p:nvSpPr>
            <p:spPr bwMode="ltGray">
              <a:xfrm>
                <a:off x="0" y="347"/>
                <a:ext cx="1667" cy="8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grpSp>
      <p:sp>
        <p:nvSpPr>
          <p:cNvPr id="4108" name="Rectangle 1036">
            <a:extLst>
              <a:ext uri="{FF2B5EF4-FFF2-40B4-BE49-F238E27FC236}">
                <a16:creationId xmlns:a16="http://schemas.microsoft.com/office/drawing/2014/main" id="{6627B764-6755-4142-9AAB-7966CD37E323}"/>
              </a:ext>
            </a:extLst>
          </p:cNvPr>
          <p:cNvSpPr>
            <a:spLocks noGrp="1" noChangeArrowheads="1"/>
          </p:cNvSpPr>
          <p:nvPr>
            <p:ph type="title"/>
          </p:nvPr>
        </p:nvSpPr>
        <p:spPr bwMode="auto">
          <a:xfrm>
            <a:off x="1727200" y="609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9" name="Rectangle 1037">
            <a:extLst>
              <a:ext uri="{FF2B5EF4-FFF2-40B4-BE49-F238E27FC236}">
                <a16:creationId xmlns:a16="http://schemas.microsoft.com/office/drawing/2014/main" id="{1C0261EC-E3D5-4551-BBAD-7745821D79D0}"/>
              </a:ext>
            </a:extLst>
          </p:cNvPr>
          <p:cNvSpPr>
            <a:spLocks noGrp="1" noChangeArrowheads="1"/>
          </p:cNvSpPr>
          <p:nvPr>
            <p:ph type="body" idx="1"/>
          </p:nvPr>
        </p:nvSpPr>
        <p:spPr bwMode="auto">
          <a:xfrm>
            <a:off x="1727200"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10" name="Rectangle 1038">
            <a:extLst>
              <a:ext uri="{FF2B5EF4-FFF2-40B4-BE49-F238E27FC236}">
                <a16:creationId xmlns:a16="http://schemas.microsoft.com/office/drawing/2014/main" id="{DDD76A17-6275-4137-84BF-13E0092C3A02}"/>
              </a:ext>
            </a:extLst>
          </p:cNvPr>
          <p:cNvSpPr>
            <a:spLocks noGrp="1" noChangeArrowheads="1"/>
          </p:cNvSpPr>
          <p:nvPr>
            <p:ph type="dt" sz="half" idx="2"/>
          </p:nvPr>
        </p:nvSpPr>
        <p:spPr bwMode="auto">
          <a:xfrm>
            <a:off x="17272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endParaRPr lang="en-US" altLang="en-US"/>
          </a:p>
        </p:txBody>
      </p:sp>
      <p:sp>
        <p:nvSpPr>
          <p:cNvPr id="4111" name="Rectangle 1039">
            <a:extLst>
              <a:ext uri="{FF2B5EF4-FFF2-40B4-BE49-F238E27FC236}">
                <a16:creationId xmlns:a16="http://schemas.microsoft.com/office/drawing/2014/main" id="{877919F3-1629-4036-94FF-CE4615A01F85}"/>
              </a:ext>
            </a:extLst>
          </p:cNvPr>
          <p:cNvSpPr>
            <a:spLocks noGrp="1" noChangeArrowheads="1"/>
          </p:cNvSpPr>
          <p:nvPr>
            <p:ph type="ftr" sz="quarter" idx="3"/>
          </p:nvPr>
        </p:nvSpPr>
        <p:spPr bwMode="auto">
          <a:xfrm>
            <a:off x="49784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endParaRPr lang="en-US" altLang="en-US"/>
          </a:p>
        </p:txBody>
      </p:sp>
      <p:sp>
        <p:nvSpPr>
          <p:cNvPr id="4112" name="Rectangle 1040">
            <a:extLst>
              <a:ext uri="{FF2B5EF4-FFF2-40B4-BE49-F238E27FC236}">
                <a16:creationId xmlns:a16="http://schemas.microsoft.com/office/drawing/2014/main" id="{FFDB9DB7-D47B-4AD3-B1DA-0E657F5E650A}"/>
              </a:ext>
            </a:extLst>
          </p:cNvPr>
          <p:cNvSpPr>
            <a:spLocks noGrp="1" noChangeArrowheads="1"/>
          </p:cNvSpPr>
          <p:nvPr>
            <p:ph type="sldNum" sz="quarter" idx="4"/>
          </p:nvPr>
        </p:nvSpPr>
        <p:spPr bwMode="auto">
          <a:xfrm>
            <a:off x="95504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fld id="{994814E1-9913-45CB-AF1D-AB335347D94B}" type="slidenum">
              <a:rPr lang="en-US" altLang="en-US"/>
              <a:pPr/>
              <a:t>‹#›</a:t>
            </a:fld>
            <a:endParaRPr lang="en-US" altLang="en-US"/>
          </a:p>
        </p:txBody>
      </p:sp>
    </p:spTree>
    <p:extLst>
      <p:ext uri="{BB962C8B-B14F-4D97-AF65-F5344CB8AC3E}">
        <p14:creationId xmlns:p14="http://schemas.microsoft.com/office/powerpoint/2010/main" val="1315149702"/>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hf hdr="0" ftr="0" dt="0"/>
  <p:txStyles>
    <p:titleStyle>
      <a:lvl1pPr algn="l" rtl="0" eaLnBrk="0" fontAlgn="base" hangingPunct="0">
        <a:spcBef>
          <a:spcPct val="0"/>
        </a:spcBef>
        <a:spcAft>
          <a:spcPct val="0"/>
        </a:spcAft>
        <a:defRPr kumimoji="1" sz="4400" kern="12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Impact" panose="020B0806030902050204" pitchFamily="34" charset="0"/>
        </a:defRPr>
      </a:lvl2pPr>
      <a:lvl3pPr algn="l" rtl="0" eaLnBrk="0" fontAlgn="base" hangingPunct="0">
        <a:spcBef>
          <a:spcPct val="0"/>
        </a:spcBef>
        <a:spcAft>
          <a:spcPct val="0"/>
        </a:spcAft>
        <a:defRPr kumimoji="1" sz="4400">
          <a:solidFill>
            <a:schemeClr val="tx2"/>
          </a:solidFill>
          <a:latin typeface="Impact" panose="020B0806030902050204" pitchFamily="34" charset="0"/>
        </a:defRPr>
      </a:lvl3pPr>
      <a:lvl4pPr algn="l" rtl="0" eaLnBrk="0" fontAlgn="base" hangingPunct="0">
        <a:spcBef>
          <a:spcPct val="0"/>
        </a:spcBef>
        <a:spcAft>
          <a:spcPct val="0"/>
        </a:spcAft>
        <a:defRPr kumimoji="1" sz="4400">
          <a:solidFill>
            <a:schemeClr val="tx2"/>
          </a:solidFill>
          <a:latin typeface="Impact" panose="020B0806030902050204" pitchFamily="34" charset="0"/>
        </a:defRPr>
      </a:lvl4pPr>
      <a:lvl5pPr algn="l" rtl="0" eaLnBrk="0" fontAlgn="base" hangingPunct="0">
        <a:spcBef>
          <a:spcPct val="0"/>
        </a:spcBef>
        <a:spcAft>
          <a:spcPct val="0"/>
        </a:spcAft>
        <a:defRPr kumimoji="1" sz="4400">
          <a:solidFill>
            <a:schemeClr val="tx2"/>
          </a:solidFill>
          <a:latin typeface="Impact" panose="020B0806030902050204" pitchFamily="34" charset="0"/>
        </a:defRPr>
      </a:lvl5pPr>
      <a:lvl6pPr marL="457200" algn="l" rtl="0" eaLnBrk="0" fontAlgn="base" hangingPunct="0">
        <a:spcBef>
          <a:spcPct val="0"/>
        </a:spcBef>
        <a:spcAft>
          <a:spcPct val="0"/>
        </a:spcAft>
        <a:defRPr kumimoji="1" sz="4400">
          <a:solidFill>
            <a:schemeClr val="tx2"/>
          </a:solidFill>
          <a:latin typeface="Impact" panose="020B0806030902050204" pitchFamily="34" charset="0"/>
        </a:defRPr>
      </a:lvl6pPr>
      <a:lvl7pPr marL="914400" algn="l" rtl="0" eaLnBrk="0" fontAlgn="base" hangingPunct="0">
        <a:spcBef>
          <a:spcPct val="0"/>
        </a:spcBef>
        <a:spcAft>
          <a:spcPct val="0"/>
        </a:spcAft>
        <a:defRPr kumimoji="1" sz="4400">
          <a:solidFill>
            <a:schemeClr val="tx2"/>
          </a:solidFill>
          <a:latin typeface="Impact" panose="020B0806030902050204" pitchFamily="34" charset="0"/>
        </a:defRPr>
      </a:lvl7pPr>
      <a:lvl8pPr marL="1371600" algn="l" rtl="0" eaLnBrk="0" fontAlgn="base" hangingPunct="0">
        <a:spcBef>
          <a:spcPct val="0"/>
        </a:spcBef>
        <a:spcAft>
          <a:spcPct val="0"/>
        </a:spcAft>
        <a:defRPr kumimoji="1" sz="4400">
          <a:solidFill>
            <a:schemeClr val="tx2"/>
          </a:solidFill>
          <a:latin typeface="Impact" panose="020B0806030902050204" pitchFamily="34" charset="0"/>
        </a:defRPr>
      </a:lvl8pPr>
      <a:lvl9pPr marL="1828800" algn="l" rtl="0" eaLnBrk="0" fontAlgn="base" hangingPunct="0">
        <a:spcBef>
          <a:spcPct val="0"/>
        </a:spcBef>
        <a:spcAft>
          <a:spcPct val="0"/>
        </a:spcAft>
        <a:defRPr kumimoji="1" sz="4400">
          <a:solidFill>
            <a:schemeClr val="tx2"/>
          </a:solidFill>
          <a:latin typeface="Impact" panose="020B0806030902050204" pitchFamily="34" charset="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137736-0D3C-4218-A812-F30B9CF4A829}" type="datetimeFigureOut">
              <a:rPr lang="en-US" smtClean="0"/>
              <a:t>10/29/2021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6B71D3-28A6-4D5C-A7BD-DEA230CFEFCC}" type="slidenum">
              <a:rPr lang="en-US" smtClean="0"/>
              <a:t>‹#›</a:t>
            </a:fld>
            <a:endParaRPr lang="en-US"/>
          </a:p>
        </p:txBody>
      </p:sp>
    </p:spTree>
    <p:extLst>
      <p:ext uri="{BB962C8B-B14F-4D97-AF65-F5344CB8AC3E}">
        <p14:creationId xmlns:p14="http://schemas.microsoft.com/office/powerpoint/2010/main" val="3836890290"/>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AA0C8E2C-6E95-4F88-B366-C9AAD8B2281B}"/>
              </a:ext>
            </a:extLst>
          </p:cNvPr>
          <p:cNvGrpSpPr>
            <a:grpSpLocks/>
          </p:cNvGrpSpPr>
          <p:nvPr/>
        </p:nvGrpSpPr>
        <p:grpSpPr bwMode="auto">
          <a:xfrm>
            <a:off x="-4318000" y="0"/>
            <a:ext cx="15900400" cy="3810000"/>
            <a:chOff x="-2040" y="0"/>
            <a:chExt cx="7512" cy="2400"/>
          </a:xfrm>
        </p:grpSpPr>
        <p:sp>
          <p:nvSpPr>
            <p:cNvPr id="4099" name="AutoShape 3">
              <a:extLst>
                <a:ext uri="{FF2B5EF4-FFF2-40B4-BE49-F238E27FC236}">
                  <a16:creationId xmlns:a16="http://schemas.microsoft.com/office/drawing/2014/main" id="{F551DB0B-622D-4551-A8AA-FC6679C36767}"/>
                </a:ext>
              </a:extLst>
            </p:cNvPr>
            <p:cNvSpPr>
              <a:spLocks noChangeArrowheads="1"/>
            </p:cNvSpPr>
            <p:nvPr/>
          </p:nvSpPr>
          <p:spPr bwMode="auto">
            <a:xfrm>
              <a:off x="-2040" y="432"/>
              <a:ext cx="2592" cy="1968"/>
            </a:xfrm>
            <a:custGeom>
              <a:avLst/>
              <a:gdLst>
                <a:gd name="G0" fmla="+- 18296 0 0"/>
                <a:gd name="G1" fmla="+- -30880 0 0"/>
                <a:gd name="G2" fmla="+- 31512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8296 -32000"/>
                <a:gd name="T13" fmla="*/ T12 w 64000"/>
                <a:gd name="T14" fmla="+- 0 -26254 -32000"/>
                <a:gd name="T15" fmla="*/ -26254 h 64000"/>
                <a:gd name="T16" fmla="+- 0 32000 -32000"/>
                <a:gd name="T17" fmla="*/ T16 w 64000"/>
                <a:gd name="T18" fmla="+- 0 0 -32000"/>
                <a:gd name="T19" fmla="*/ 0 h 64000"/>
                <a:gd name="T20" fmla="+- 0 18296 -32000"/>
                <a:gd name="T21" fmla="*/ T20 w 64000"/>
                <a:gd name="T22" fmla="+- 0 26253 -32000"/>
                <a:gd name="T23" fmla="*/ 26253 h 64000"/>
                <a:gd name="T24" fmla="+- 0 18296 -32000"/>
                <a:gd name="T25" fmla="*/ T24 w 64000"/>
                <a:gd name="T26" fmla="+- 0 26253 -32000"/>
                <a:gd name="T27" fmla="*/ 26253 h 64000"/>
                <a:gd name="T28" fmla="+- 0 18295 -32000"/>
                <a:gd name="T29" fmla="*/ T28 w 64000"/>
                <a:gd name="T30" fmla="+- 0 26253 -32000"/>
                <a:gd name="T31" fmla="*/ 26253 h 64000"/>
                <a:gd name="T32" fmla="+- 0 18296 -32000"/>
                <a:gd name="T33" fmla="*/ T32 w 64000"/>
                <a:gd name="T34" fmla="+- 0 26254 -32000"/>
                <a:gd name="T35" fmla="*/ 26254 h 64000"/>
                <a:gd name="T36" fmla="+- 0 18296 -32000"/>
                <a:gd name="T37" fmla="*/ T36 w 64000"/>
                <a:gd name="T38" fmla="+- 0 -26254 -32000"/>
                <a:gd name="T39" fmla="*/ -26254 h 64000"/>
                <a:gd name="T40" fmla="+- 0 18295 -32000"/>
                <a:gd name="T41" fmla="*/ T40 w 64000"/>
                <a:gd name="T42" fmla="+- 0 -26254 -32000"/>
                <a:gd name="T43" fmla="*/ -26254 h 64000"/>
                <a:gd name="T44" fmla="+- 0 18296 -32000"/>
                <a:gd name="T45" fmla="*/ T44 w 64000"/>
                <a:gd name="T46" fmla="+- 0 -26254 -32000"/>
                <a:gd name="T47" fmla="*/ -26254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2400">
                <a:latin typeface="Times New Roman" panose="02020603050405020304" pitchFamily="18" charset="0"/>
              </a:endParaRPr>
            </a:p>
          </p:txBody>
        </p:sp>
        <p:sp>
          <p:nvSpPr>
            <p:cNvPr id="4100" name="AutoShape 4">
              <a:extLst>
                <a:ext uri="{FF2B5EF4-FFF2-40B4-BE49-F238E27FC236}">
                  <a16:creationId xmlns:a16="http://schemas.microsoft.com/office/drawing/2014/main" id="{8EE46B88-3189-4E3F-81EE-131929A3AF64}"/>
                </a:ext>
              </a:extLst>
            </p:cNvPr>
            <p:cNvSpPr>
              <a:spLocks noChangeArrowheads="1"/>
            </p:cNvSpPr>
            <p:nvPr/>
          </p:nvSpPr>
          <p:spPr bwMode="auto">
            <a:xfrm>
              <a:off x="-1528" y="0"/>
              <a:ext cx="1949" cy="1987"/>
            </a:xfrm>
            <a:custGeom>
              <a:avLst/>
              <a:gdLst>
                <a:gd name="G0" fmla="+- 18077 0 0"/>
                <a:gd name="G1" fmla="+- -3088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8077 -32000"/>
                <a:gd name="T13" fmla="*/ T12 w 64000"/>
                <a:gd name="T14" fmla="+- 0 -26405 -32000"/>
                <a:gd name="T15" fmla="*/ -26405 h 64000"/>
                <a:gd name="T16" fmla="+- 0 32000 -32000"/>
                <a:gd name="T17" fmla="*/ T16 w 64000"/>
                <a:gd name="T18" fmla="+- 0 0 -32000"/>
                <a:gd name="T19" fmla="*/ 0 h 64000"/>
                <a:gd name="T20" fmla="+- 0 18077 -32000"/>
                <a:gd name="T21" fmla="*/ T20 w 64000"/>
                <a:gd name="T22" fmla="+- 0 26404 -32000"/>
                <a:gd name="T23" fmla="*/ 26404 h 64000"/>
                <a:gd name="T24" fmla="+- 0 18077 -32000"/>
                <a:gd name="T25" fmla="*/ T24 w 64000"/>
                <a:gd name="T26" fmla="+- 0 26404 -32000"/>
                <a:gd name="T27" fmla="*/ 26404 h 64000"/>
                <a:gd name="T28" fmla="+- 0 18076 -32000"/>
                <a:gd name="T29" fmla="*/ T28 w 64000"/>
                <a:gd name="T30" fmla="+- 0 26404 -32000"/>
                <a:gd name="T31" fmla="*/ 26404 h 64000"/>
                <a:gd name="T32" fmla="+- 0 18077 -32000"/>
                <a:gd name="T33" fmla="*/ T32 w 64000"/>
                <a:gd name="T34" fmla="+- 0 26405 -32000"/>
                <a:gd name="T35" fmla="*/ 26405 h 64000"/>
                <a:gd name="T36" fmla="+- 0 18077 -32000"/>
                <a:gd name="T37" fmla="*/ T36 w 64000"/>
                <a:gd name="T38" fmla="+- 0 -26405 -32000"/>
                <a:gd name="T39" fmla="*/ -26405 h 64000"/>
                <a:gd name="T40" fmla="+- 0 18076 -32000"/>
                <a:gd name="T41" fmla="*/ T40 w 64000"/>
                <a:gd name="T42" fmla="+- 0 -26405 -32000"/>
                <a:gd name="T43" fmla="*/ -26405 h 64000"/>
                <a:gd name="T44" fmla="+- 0 18077 -32000"/>
                <a:gd name="T45" fmla="*/ T44 w 64000"/>
                <a:gd name="T46" fmla="+- 0 -26405 -32000"/>
                <a:gd name="T47" fmla="*/ -26405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a:latin typeface="Arial" panose="020B0604020202020204" pitchFamily="34" charset="0"/>
              </a:endParaRPr>
            </a:p>
          </p:txBody>
        </p:sp>
        <p:sp>
          <p:nvSpPr>
            <p:cNvPr id="4101" name="Line 5">
              <a:extLst>
                <a:ext uri="{FF2B5EF4-FFF2-40B4-BE49-F238E27FC236}">
                  <a16:creationId xmlns:a16="http://schemas.microsoft.com/office/drawing/2014/main" id="{0F5531D2-D6A3-4657-BDCD-25D26F0646B8}"/>
                </a:ext>
              </a:extLst>
            </p:cNvPr>
            <p:cNvSpPr>
              <a:spLocks noChangeShapeType="1"/>
            </p:cNvSpPr>
            <p:nvPr/>
          </p:nvSpPr>
          <p:spPr bwMode="auto">
            <a:xfrm>
              <a:off x="864" y="960"/>
              <a:ext cx="460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4102" name="Rectangle 6">
            <a:extLst>
              <a:ext uri="{FF2B5EF4-FFF2-40B4-BE49-F238E27FC236}">
                <a16:creationId xmlns:a16="http://schemas.microsoft.com/office/drawing/2014/main" id="{7BD1D16D-E84C-4FA7-A886-10B7FFC2101A}"/>
              </a:ext>
            </a:extLst>
          </p:cNvPr>
          <p:cNvSpPr>
            <a:spLocks noGrp="1" noChangeArrowheads="1"/>
          </p:cNvSpPr>
          <p:nvPr>
            <p:ph type="title"/>
          </p:nvPr>
        </p:nvSpPr>
        <p:spPr bwMode="auto">
          <a:xfrm>
            <a:off x="1219200" y="301625"/>
            <a:ext cx="10566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103" name="Rectangle 7">
            <a:extLst>
              <a:ext uri="{FF2B5EF4-FFF2-40B4-BE49-F238E27FC236}">
                <a16:creationId xmlns:a16="http://schemas.microsoft.com/office/drawing/2014/main" id="{114CC800-F3C9-4E5F-8609-509E453DFBCF}"/>
              </a:ext>
            </a:extLst>
          </p:cNvPr>
          <p:cNvSpPr>
            <a:spLocks noGrp="1" noChangeArrowheads="1"/>
          </p:cNvSpPr>
          <p:nvPr>
            <p:ph type="body" idx="1"/>
          </p:nvPr>
        </p:nvSpPr>
        <p:spPr bwMode="auto">
          <a:xfrm>
            <a:off x="1117600" y="1600200"/>
            <a:ext cx="10668000" cy="52578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4" name="Rectangle 8">
            <a:extLst>
              <a:ext uri="{FF2B5EF4-FFF2-40B4-BE49-F238E27FC236}">
                <a16:creationId xmlns:a16="http://schemas.microsoft.com/office/drawing/2014/main" id="{B884EE63-E890-4AE6-B987-AC778D54494D}"/>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4105" name="Rectangle 9">
            <a:extLst>
              <a:ext uri="{FF2B5EF4-FFF2-40B4-BE49-F238E27FC236}">
                <a16:creationId xmlns:a16="http://schemas.microsoft.com/office/drawing/2014/main" id="{054682D3-6D10-41F0-A1F3-101FF4037CE4}"/>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4106" name="Rectangle 10">
            <a:extLst>
              <a:ext uri="{FF2B5EF4-FFF2-40B4-BE49-F238E27FC236}">
                <a16:creationId xmlns:a16="http://schemas.microsoft.com/office/drawing/2014/main" id="{6C35B89C-8695-4E26-88A9-BA501342EABE}"/>
              </a:ext>
            </a:extLst>
          </p:cNvPr>
          <p:cNvSpPr>
            <a:spLocks noGrp="1" noChangeArrowheads="1"/>
          </p:cNvSpPr>
          <p:nvPr>
            <p:ph type="sldNum" sz="quarter" idx="4"/>
          </p:nvPr>
        </p:nvSpPr>
        <p:spPr bwMode="auto">
          <a:xfrm>
            <a:off x="8737600" y="0"/>
            <a:ext cx="2844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2400" b="1"/>
            </a:lvl1pPr>
          </a:lstStyle>
          <a:p>
            <a:fld id="{830409A4-8CDD-4F2D-B4FB-6497BAEAE744}" type="slidenum">
              <a:rPr lang="en-US" altLang="en-US"/>
              <a:pPr/>
              <a:t>‹#›</a:t>
            </a:fld>
            <a:endParaRPr lang="en-US" altLang="en-US"/>
          </a:p>
        </p:txBody>
      </p:sp>
    </p:spTree>
    <p:extLst>
      <p:ext uri="{BB962C8B-B14F-4D97-AF65-F5344CB8AC3E}">
        <p14:creationId xmlns:p14="http://schemas.microsoft.com/office/powerpoint/2010/main" val="4210741156"/>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Lst>
  <p:hf hdr="0" ftr="0" dt="0"/>
  <p:txStyles>
    <p:titleStyle>
      <a:lvl1pPr algn="l" rtl="0" fontAlgn="base">
        <a:spcBef>
          <a:spcPct val="0"/>
        </a:spcBef>
        <a:spcAft>
          <a:spcPct val="0"/>
        </a:spcAft>
        <a:defRPr sz="3600" b="1" kern="1200">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panose="020B0604020202020204" pitchFamily="34" charset="0"/>
        </a:defRPr>
      </a:lvl2pPr>
      <a:lvl3pPr algn="l" rtl="0" fontAlgn="base">
        <a:spcBef>
          <a:spcPct val="0"/>
        </a:spcBef>
        <a:spcAft>
          <a:spcPct val="0"/>
        </a:spcAft>
        <a:defRPr sz="3600" b="1">
          <a:solidFill>
            <a:schemeClr val="tx2"/>
          </a:solidFill>
          <a:latin typeface="Arial" panose="020B0604020202020204" pitchFamily="34" charset="0"/>
        </a:defRPr>
      </a:lvl3pPr>
      <a:lvl4pPr algn="l" rtl="0" fontAlgn="base">
        <a:spcBef>
          <a:spcPct val="0"/>
        </a:spcBef>
        <a:spcAft>
          <a:spcPct val="0"/>
        </a:spcAft>
        <a:defRPr sz="3600" b="1">
          <a:solidFill>
            <a:schemeClr val="tx2"/>
          </a:solidFill>
          <a:latin typeface="Arial" panose="020B0604020202020204" pitchFamily="34" charset="0"/>
        </a:defRPr>
      </a:lvl4pPr>
      <a:lvl5pPr algn="l" rtl="0" fontAlgn="base">
        <a:spcBef>
          <a:spcPct val="0"/>
        </a:spcBef>
        <a:spcAft>
          <a:spcPct val="0"/>
        </a:spcAft>
        <a:defRPr sz="3600" b="1">
          <a:solidFill>
            <a:schemeClr val="tx2"/>
          </a:solidFill>
          <a:latin typeface="Arial" panose="020B0604020202020204" pitchFamily="34" charset="0"/>
        </a:defRPr>
      </a:lvl5pPr>
      <a:lvl6pPr marL="457200" algn="l" rtl="0" fontAlgn="base">
        <a:spcBef>
          <a:spcPct val="0"/>
        </a:spcBef>
        <a:spcAft>
          <a:spcPct val="0"/>
        </a:spcAft>
        <a:defRPr sz="3600" b="1">
          <a:solidFill>
            <a:schemeClr val="tx2"/>
          </a:solidFill>
          <a:latin typeface="Arial" panose="020B0604020202020204" pitchFamily="34" charset="0"/>
        </a:defRPr>
      </a:lvl6pPr>
      <a:lvl7pPr marL="914400" algn="l" rtl="0" fontAlgn="base">
        <a:spcBef>
          <a:spcPct val="0"/>
        </a:spcBef>
        <a:spcAft>
          <a:spcPct val="0"/>
        </a:spcAft>
        <a:defRPr sz="3600" b="1">
          <a:solidFill>
            <a:schemeClr val="tx2"/>
          </a:solidFill>
          <a:latin typeface="Arial" panose="020B0604020202020204" pitchFamily="34" charset="0"/>
        </a:defRPr>
      </a:lvl7pPr>
      <a:lvl8pPr marL="1371600" algn="l" rtl="0" fontAlgn="base">
        <a:spcBef>
          <a:spcPct val="0"/>
        </a:spcBef>
        <a:spcAft>
          <a:spcPct val="0"/>
        </a:spcAft>
        <a:defRPr sz="3600" b="1">
          <a:solidFill>
            <a:schemeClr val="tx2"/>
          </a:solidFill>
          <a:latin typeface="Arial" panose="020B0604020202020204" pitchFamily="34" charset="0"/>
        </a:defRPr>
      </a:lvl8pPr>
      <a:lvl9pPr marL="1828800" algn="l" rtl="0" fontAlgn="base">
        <a:spcBef>
          <a:spcPct val="0"/>
        </a:spcBef>
        <a:spcAft>
          <a:spcPct val="0"/>
        </a:spcAft>
        <a:defRPr sz="36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lr>
          <a:schemeClr val="tx2"/>
        </a:buClr>
        <a:buSzPct val="70000"/>
        <a:buFont typeface="Wingdings" panose="05000000000000000000" pitchFamily="2" charset="2"/>
        <a:buChar char="¡"/>
        <a:defRPr sz="2900" b="1" kern="1200">
          <a:solidFill>
            <a:schemeClr val="bg1"/>
          </a:solidFill>
          <a:latin typeface="+mn-lt"/>
          <a:ea typeface="+mn-ea"/>
          <a:cs typeface="+mn-cs"/>
        </a:defRPr>
      </a:lvl1pPr>
      <a:lvl2pPr marL="742950" indent="-285750" algn="l" rtl="0" fontAlgn="base">
        <a:spcBef>
          <a:spcPct val="20000"/>
        </a:spcBef>
        <a:spcAft>
          <a:spcPct val="0"/>
        </a:spcAft>
        <a:buClr>
          <a:schemeClr val="accent2"/>
        </a:buClr>
        <a:buSzPct val="70000"/>
        <a:buFont typeface="Wingdings" panose="05000000000000000000" pitchFamily="2" charset="2"/>
        <a:buChar char="l"/>
        <a:defRPr sz="2500" b="1" kern="1200">
          <a:solidFill>
            <a:schemeClr val="bg1"/>
          </a:solidFill>
          <a:latin typeface="+mn-lt"/>
          <a:ea typeface="+mn-ea"/>
          <a:cs typeface="+mn-cs"/>
        </a:defRPr>
      </a:lvl2pPr>
      <a:lvl3pPr marL="1143000" indent="-228600" algn="l" rtl="0" fontAlgn="base">
        <a:spcBef>
          <a:spcPct val="20000"/>
        </a:spcBef>
        <a:spcAft>
          <a:spcPct val="0"/>
        </a:spcAft>
        <a:buClr>
          <a:schemeClr val="tx2"/>
        </a:buClr>
        <a:buSzPct val="65000"/>
        <a:buFont typeface="Wingdings" panose="05000000000000000000" pitchFamily="2" charset="2"/>
        <a:buChar char="¡"/>
        <a:defRPr sz="22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l"/>
        <a:defRPr sz="1900" kern="1200">
          <a:solidFill>
            <a:schemeClr val="tx1"/>
          </a:solidFill>
          <a:latin typeface="+mn-lt"/>
          <a:ea typeface="+mn-ea"/>
          <a:cs typeface="+mn-cs"/>
        </a:defRPr>
      </a:lvl4pPr>
      <a:lvl5pPr marL="2057400" indent="-228600" algn="l" rtl="0" fontAlgn="base">
        <a:spcBef>
          <a:spcPct val="20000"/>
        </a:spcBef>
        <a:spcAft>
          <a:spcPct val="0"/>
        </a:spcAft>
        <a:buClr>
          <a:schemeClr val="tx2"/>
        </a:buClr>
        <a:buSzPct val="60000"/>
        <a:buFont typeface="Wingdings" panose="05000000000000000000" pitchFamily="2" charset="2"/>
        <a:buChar char="¡"/>
        <a:defRPr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137736-0D3C-4218-A812-F30B9CF4A829}" type="datetimeFigureOut">
              <a:rPr lang="en-US" smtClean="0"/>
              <a:t>9/26/2021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6B71D3-28A6-4D5C-A7BD-DEA230CFEFCC}" type="slidenum">
              <a:rPr lang="en-US" smtClean="0"/>
              <a:t>‹#›</a:t>
            </a:fld>
            <a:endParaRPr lang="en-US"/>
          </a:p>
        </p:txBody>
      </p:sp>
    </p:spTree>
    <p:extLst>
      <p:ext uri="{BB962C8B-B14F-4D97-AF65-F5344CB8AC3E}">
        <p14:creationId xmlns:p14="http://schemas.microsoft.com/office/powerpoint/2010/main" val="929104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7640" y="274639"/>
            <a:ext cx="1055124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7640" y="1757977"/>
            <a:ext cx="1055124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210066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Lst>
  <p:txStyles>
    <p:titleStyle>
      <a:lvl1pPr algn="l" defTabSz="609585" rtl="0" eaLnBrk="1" latinLnBrk="0" hangingPunct="1">
        <a:spcBef>
          <a:spcPct val="0"/>
        </a:spcBef>
        <a:buNone/>
        <a:defRPr sz="4800" b="1" kern="1200" spc="-200">
          <a:solidFill>
            <a:schemeClr val="tx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Lato Regular"/>
          <a:ea typeface="+mn-ea"/>
          <a:cs typeface="Lato Regular"/>
        </a:defRPr>
      </a:lvl1pPr>
      <a:lvl2pPr marL="990575" indent="-380990" algn="l" defTabSz="609585" rtl="0" eaLnBrk="1" latinLnBrk="0" hangingPunct="1">
        <a:spcBef>
          <a:spcPct val="20000"/>
        </a:spcBef>
        <a:buFont typeface="Arial"/>
        <a:buChar char="–"/>
        <a:defRPr sz="3733" kern="1200">
          <a:solidFill>
            <a:schemeClr val="tx1"/>
          </a:solidFill>
          <a:latin typeface="Lato Regular"/>
          <a:ea typeface="+mn-ea"/>
          <a:cs typeface="Lato Regular"/>
        </a:defRPr>
      </a:lvl2pPr>
      <a:lvl3pPr marL="1523962" indent="-304792" algn="l" defTabSz="609585" rtl="0" eaLnBrk="1" latinLnBrk="0" hangingPunct="1">
        <a:spcBef>
          <a:spcPct val="20000"/>
        </a:spcBef>
        <a:buFont typeface="Arial"/>
        <a:buChar char="•"/>
        <a:defRPr sz="3200" kern="1200">
          <a:solidFill>
            <a:schemeClr val="tx1"/>
          </a:solidFill>
          <a:latin typeface="Lato Regular"/>
          <a:ea typeface="+mn-ea"/>
          <a:cs typeface="Lato Regular"/>
        </a:defRPr>
      </a:lvl3pPr>
      <a:lvl4pPr marL="2133547"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4pPr>
      <a:lvl5pPr marL="2743131"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chemeClr val="accent1">
                <a:gamma/>
                <a:shade val="0"/>
                <a:invGamma/>
              </a:schemeClr>
            </a:gs>
            <a:gs pos="100000">
              <a:schemeClr val="accent1"/>
            </a:gs>
          </a:gsLst>
          <a:lin ang="5400000" scaled="1"/>
        </a:gradFill>
        <a:effectLst/>
      </p:bgPr>
    </p:bg>
    <p:spTree>
      <p:nvGrpSpPr>
        <p:cNvPr id="1" name=""/>
        <p:cNvGrpSpPr/>
        <p:nvPr/>
      </p:nvGrpSpPr>
      <p:grpSpPr>
        <a:xfrm>
          <a:off x="0" y="0"/>
          <a:ext cx="0" cy="0"/>
          <a:chOff x="0" y="0"/>
          <a:chExt cx="0" cy="0"/>
        </a:xfrm>
      </p:grpSpPr>
      <p:pic>
        <p:nvPicPr>
          <p:cNvPr id="1026" name="Picture 2" descr="Untitled-25"/>
          <p:cNvPicPr>
            <a:picLocks noChangeAspect="1" noChangeArrowheads="1"/>
          </p:cNvPicPr>
          <p:nvPr/>
        </p:nvPicPr>
        <p:blipFill>
          <a:blip r:embed="rId14">
            <a:lum contrast="24000"/>
            <a:extLst>
              <a:ext uri="{28A0092B-C50C-407E-A947-70E740481C1C}">
                <a14:useLocalDpi xmlns:a14="http://schemas.microsoft.com/office/drawing/2010/main" val="0"/>
              </a:ext>
            </a:extLst>
          </a:blip>
          <a:srcRect/>
          <a:stretch>
            <a:fillRect/>
          </a:stretch>
        </p:blipFill>
        <p:spPr bwMode="auto">
          <a:xfrm>
            <a:off x="8496301" y="6381750"/>
            <a:ext cx="36957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ox_reflex_transparen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631084" y="6453189"/>
            <a:ext cx="370416"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space2"/>
          <p:cNvPicPr>
            <a:picLocks noChangeArrowheads="1"/>
          </p:cNvPicPr>
          <p:nvPr/>
        </p:nvPicPr>
        <p:blipFill>
          <a:blip r:embed="rId16">
            <a:lum bright="100000" contrast="100000"/>
            <a:extLst>
              <a:ext uri="{28A0092B-C50C-407E-A947-70E740481C1C}">
                <a14:useLocalDpi xmlns:a14="http://schemas.microsoft.com/office/drawing/2010/main" val="0"/>
              </a:ext>
            </a:extLst>
          </a:blip>
          <a:srcRect/>
          <a:stretch>
            <a:fillRect/>
          </a:stretch>
        </p:blipFill>
        <p:spPr bwMode="auto">
          <a:xfrm>
            <a:off x="719667" y="-22225"/>
            <a:ext cx="6815667"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5"/>
          <p:cNvSpPr>
            <a:spLocks noGrp="1" noChangeArrowheads="1"/>
          </p:cNvSpPr>
          <p:nvPr>
            <p:ph type="body" idx="1"/>
          </p:nvPr>
        </p:nvSpPr>
        <p:spPr bwMode="auto">
          <a:xfrm>
            <a:off x="817034" y="1608138"/>
            <a:ext cx="11087100" cy="452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title"/>
          </p:nvPr>
        </p:nvSpPr>
        <p:spPr bwMode="auto">
          <a:xfrm>
            <a:off x="2207684" y="0"/>
            <a:ext cx="9601200"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31" name="Picture 7"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33680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4165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48618"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453467"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60434"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865285"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7225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7710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84067"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688918"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395885"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100734"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9"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80770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514667"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1" descr="space2"/>
          <p:cNvPicPr>
            <a:picLocks noChangeArrowheads="1"/>
          </p:cNvPicPr>
          <p:nvPr/>
        </p:nvPicPr>
        <p:blipFill>
          <a:blip r:embed="rId18">
            <a:lum bright="100000"/>
            <a:extLst>
              <a:ext uri="{28A0092B-C50C-407E-A947-70E740481C1C}">
                <a14:useLocalDpi xmlns:a14="http://schemas.microsoft.com/office/drawing/2010/main" val="0"/>
              </a:ext>
            </a:extLst>
          </a:blip>
          <a:srcRect/>
          <a:stretch>
            <a:fillRect/>
          </a:stretch>
        </p:blipFill>
        <p:spPr bwMode="auto">
          <a:xfrm>
            <a:off x="6047317" y="7938"/>
            <a:ext cx="6144683"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6" name="Rectangle 22"/>
          <p:cNvSpPr>
            <a:spLocks noChangeArrowheads="1"/>
          </p:cNvSpPr>
          <p:nvPr/>
        </p:nvSpPr>
        <p:spPr bwMode="auto">
          <a:xfrm>
            <a:off x="8544984" y="6500814"/>
            <a:ext cx="3647016"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r>
              <a:rPr lang="en-US" sz="1200">
                <a:solidFill>
                  <a:srgbClr val="FFFFFF"/>
                </a:solidFill>
                <a:effectLst>
                  <a:outerShdw blurRad="38100" dist="38100" dir="2700000" algn="tl">
                    <a:srgbClr val="000000"/>
                  </a:outerShdw>
                </a:effectLst>
                <a:ea typeface="Gulim" pitchFamily="34" charset="-127"/>
              </a:rPr>
              <a:t>Your company slogan</a:t>
            </a:r>
          </a:p>
        </p:txBody>
      </p:sp>
      <p:pic>
        <p:nvPicPr>
          <p:cNvPr id="1047" name="Picture 23" descr="box_reflex_transparent"/>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8085" y="69851"/>
            <a:ext cx="1452033"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76688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Verdana" pitchFamily="34" charset="0"/>
          <a:ea typeface="HY견고딕" pitchFamily="2" charset="-127"/>
        </a:defRPr>
      </a:lvl2pPr>
      <a:lvl3pPr algn="l" rtl="0" eaLnBrk="0" fontAlgn="base" hangingPunct="0">
        <a:spcBef>
          <a:spcPct val="0"/>
        </a:spcBef>
        <a:spcAft>
          <a:spcPct val="0"/>
        </a:spcAft>
        <a:defRPr sz="3200" b="1">
          <a:solidFill>
            <a:schemeClr val="tx2"/>
          </a:solidFill>
          <a:latin typeface="Verdana" pitchFamily="34" charset="0"/>
          <a:ea typeface="HY견고딕" pitchFamily="2" charset="-127"/>
        </a:defRPr>
      </a:lvl3pPr>
      <a:lvl4pPr algn="l" rtl="0" eaLnBrk="0" fontAlgn="base" hangingPunct="0">
        <a:spcBef>
          <a:spcPct val="0"/>
        </a:spcBef>
        <a:spcAft>
          <a:spcPct val="0"/>
        </a:spcAft>
        <a:defRPr sz="3200" b="1">
          <a:solidFill>
            <a:schemeClr val="tx2"/>
          </a:solidFill>
          <a:latin typeface="Verdana" pitchFamily="34" charset="0"/>
          <a:ea typeface="HY견고딕" pitchFamily="2" charset="-127"/>
        </a:defRPr>
      </a:lvl4pPr>
      <a:lvl5pPr algn="l" rtl="0" eaLnBrk="0" fontAlgn="base" hangingPunct="0">
        <a:spcBef>
          <a:spcPct val="0"/>
        </a:spcBef>
        <a:spcAft>
          <a:spcPct val="0"/>
        </a:spcAft>
        <a:defRPr sz="3200" b="1">
          <a:solidFill>
            <a:schemeClr val="tx2"/>
          </a:solidFill>
          <a:latin typeface="Verdana" pitchFamily="34" charset="0"/>
          <a:ea typeface="HY견고딕" pitchFamily="2" charset="-127"/>
        </a:defRPr>
      </a:lvl5pPr>
      <a:lvl6pPr marL="457200" algn="l" rtl="0" fontAlgn="base">
        <a:spcBef>
          <a:spcPct val="0"/>
        </a:spcBef>
        <a:spcAft>
          <a:spcPct val="0"/>
        </a:spcAft>
        <a:defRPr sz="3200" b="1">
          <a:solidFill>
            <a:schemeClr val="tx2"/>
          </a:solidFill>
          <a:latin typeface="Verdana" pitchFamily="34" charset="0"/>
          <a:ea typeface="HY견고딕" pitchFamily="2" charset="-127"/>
        </a:defRPr>
      </a:lvl6pPr>
      <a:lvl7pPr marL="914400" algn="l" rtl="0" fontAlgn="base">
        <a:spcBef>
          <a:spcPct val="0"/>
        </a:spcBef>
        <a:spcAft>
          <a:spcPct val="0"/>
        </a:spcAft>
        <a:defRPr sz="3200" b="1">
          <a:solidFill>
            <a:schemeClr val="tx2"/>
          </a:solidFill>
          <a:latin typeface="Verdana" pitchFamily="34" charset="0"/>
          <a:ea typeface="HY견고딕" pitchFamily="2" charset="-127"/>
        </a:defRPr>
      </a:lvl7pPr>
      <a:lvl8pPr marL="1371600" algn="l" rtl="0" fontAlgn="base">
        <a:spcBef>
          <a:spcPct val="0"/>
        </a:spcBef>
        <a:spcAft>
          <a:spcPct val="0"/>
        </a:spcAft>
        <a:defRPr sz="3200" b="1">
          <a:solidFill>
            <a:schemeClr val="tx2"/>
          </a:solidFill>
          <a:latin typeface="Verdana" pitchFamily="34" charset="0"/>
          <a:ea typeface="HY견고딕" pitchFamily="2" charset="-127"/>
        </a:defRPr>
      </a:lvl8pPr>
      <a:lvl9pPr marL="1828800" algn="l" rtl="0" fontAlgn="base">
        <a:spcBef>
          <a:spcPct val="0"/>
        </a:spcBef>
        <a:spcAft>
          <a:spcPct val="0"/>
        </a:spcAft>
        <a:defRPr sz="3200" b="1">
          <a:solidFill>
            <a:schemeClr val="tx2"/>
          </a:solidFill>
          <a:latin typeface="Verdana" pitchFamily="34" charset="0"/>
          <a:ea typeface="HY견고딕" pitchFamily="2" charset="-127"/>
        </a:defRPr>
      </a:lvl9pPr>
    </p:titleStyle>
    <p:bodyStyle>
      <a:lvl1pPr marL="342900" indent="-342900" algn="l" rtl="0" eaLnBrk="0" fontAlgn="base" hangingPunct="0">
        <a:spcBef>
          <a:spcPct val="20000"/>
        </a:spcBef>
        <a:spcAft>
          <a:spcPct val="0"/>
        </a:spcAft>
        <a:buFont typeface="Wingdings" pitchFamily="2" charset="2"/>
        <a:buBlip>
          <a:blip r:embed="rId20"/>
        </a:buBlip>
        <a:defRPr sz="2000" b="1">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ea typeface="+mj-ea"/>
        </a:defRPr>
      </a:lvl2pPr>
      <a:lvl3pPr marL="1143000" indent="-228600" algn="l" rtl="0" eaLnBrk="0" fontAlgn="base" hangingPunct="0">
        <a:spcBef>
          <a:spcPct val="20000"/>
        </a:spcBef>
        <a:spcAft>
          <a:spcPct val="0"/>
        </a:spcAft>
        <a:buFont typeface="Wingdings" pitchFamily="2" charset="2"/>
        <a:buChar char="§"/>
        <a:defRPr>
          <a:solidFill>
            <a:schemeClr val="bg1"/>
          </a:solidFill>
          <a:latin typeface="+mn-lt"/>
          <a:ea typeface="+mj-ea"/>
        </a:defRPr>
      </a:lvl3pPr>
      <a:lvl4pPr marL="1600200" indent="-228600" algn="l" rtl="0" eaLnBrk="0" fontAlgn="base" hangingPunct="0">
        <a:spcBef>
          <a:spcPct val="20000"/>
        </a:spcBef>
        <a:spcAft>
          <a:spcPct val="0"/>
        </a:spcAft>
        <a:buFont typeface="Wingdings" pitchFamily="2" charset="2"/>
        <a:buChar char="ü"/>
        <a:defRPr>
          <a:solidFill>
            <a:schemeClr val="bg1"/>
          </a:solidFill>
          <a:latin typeface="+mn-lt"/>
          <a:ea typeface="+mj-ea"/>
        </a:defRPr>
      </a:lvl4pPr>
      <a:lvl5pPr marL="2057400" indent="-228600" algn="l" rtl="0" eaLnBrk="0" fontAlgn="base" hangingPunct="0">
        <a:spcBef>
          <a:spcPct val="20000"/>
        </a:spcBef>
        <a:spcAft>
          <a:spcPct val="0"/>
        </a:spcAft>
        <a:buFont typeface="Wingdings" pitchFamily="2" charset="2"/>
        <a:buChar char="ü"/>
        <a:defRPr>
          <a:solidFill>
            <a:schemeClr val="bg1"/>
          </a:solidFill>
          <a:latin typeface="+mn-lt"/>
          <a:ea typeface="+mj-ea"/>
        </a:defRPr>
      </a:lvl5pPr>
      <a:lvl6pPr marL="2514600" indent="-228600" algn="l" rtl="0" fontAlgn="base">
        <a:spcBef>
          <a:spcPct val="20000"/>
        </a:spcBef>
        <a:spcAft>
          <a:spcPct val="0"/>
        </a:spcAft>
        <a:buFont typeface="Wingdings" pitchFamily="2" charset="2"/>
        <a:buChar char="ü"/>
        <a:defRPr>
          <a:solidFill>
            <a:schemeClr val="bg1"/>
          </a:solidFill>
          <a:latin typeface="+mn-lt"/>
          <a:ea typeface="+mj-ea"/>
        </a:defRPr>
      </a:lvl6pPr>
      <a:lvl7pPr marL="2971800" indent="-228600" algn="l" rtl="0" fontAlgn="base">
        <a:spcBef>
          <a:spcPct val="20000"/>
        </a:spcBef>
        <a:spcAft>
          <a:spcPct val="0"/>
        </a:spcAft>
        <a:buFont typeface="Wingdings" pitchFamily="2" charset="2"/>
        <a:buChar char="ü"/>
        <a:defRPr>
          <a:solidFill>
            <a:schemeClr val="bg1"/>
          </a:solidFill>
          <a:latin typeface="+mn-lt"/>
          <a:ea typeface="+mj-ea"/>
        </a:defRPr>
      </a:lvl7pPr>
      <a:lvl8pPr marL="3429000" indent="-228600" algn="l" rtl="0" fontAlgn="base">
        <a:spcBef>
          <a:spcPct val="20000"/>
        </a:spcBef>
        <a:spcAft>
          <a:spcPct val="0"/>
        </a:spcAft>
        <a:buFont typeface="Wingdings" pitchFamily="2" charset="2"/>
        <a:buChar char="ü"/>
        <a:defRPr>
          <a:solidFill>
            <a:schemeClr val="bg1"/>
          </a:solidFill>
          <a:latin typeface="+mn-lt"/>
          <a:ea typeface="+mj-ea"/>
        </a:defRPr>
      </a:lvl8pPr>
      <a:lvl9pPr marL="3886200" indent="-228600" algn="l" rtl="0" fontAlgn="base">
        <a:spcBef>
          <a:spcPct val="20000"/>
        </a:spcBef>
        <a:spcAft>
          <a:spcPct val="0"/>
        </a:spcAft>
        <a:buFont typeface="Wingdings" pitchFamily="2" charset="2"/>
        <a:buChar char="ü"/>
        <a:defRPr>
          <a:solidFill>
            <a:schemeClr val="bg1"/>
          </a:solidFill>
          <a:latin typeface="+mn-lt"/>
          <a:ea typeface="+mj-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42FA71-53E6-4743-B4DC-51621DE74B56}" type="datetimeFigureOut">
              <a:rPr lang="en-US" smtClean="0"/>
              <a:t>10/29/2021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EBA3B-485F-4B2C-BAFB-017DB7090288}" type="slidenum">
              <a:rPr lang="en-US" smtClean="0"/>
              <a:t>‹#›</a:t>
            </a:fld>
            <a:endParaRPr lang="en-US"/>
          </a:p>
        </p:txBody>
      </p:sp>
    </p:spTree>
    <p:extLst>
      <p:ext uri="{BB962C8B-B14F-4D97-AF65-F5344CB8AC3E}">
        <p14:creationId xmlns:p14="http://schemas.microsoft.com/office/powerpoint/2010/main" val="3430142082"/>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137736-0D3C-4218-A812-F30B9CF4A829}" type="datetimeFigureOut">
              <a:rPr lang="en-US" smtClean="0"/>
              <a:t>10/29/2021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6B71D3-28A6-4D5C-A7BD-DEA230CFEFCC}" type="slidenum">
              <a:rPr lang="en-US" smtClean="0"/>
              <a:t>‹#›</a:t>
            </a:fld>
            <a:endParaRPr lang="en-US"/>
          </a:p>
        </p:txBody>
      </p:sp>
    </p:spTree>
    <p:extLst>
      <p:ext uri="{BB962C8B-B14F-4D97-AF65-F5344CB8AC3E}">
        <p14:creationId xmlns:p14="http://schemas.microsoft.com/office/powerpoint/2010/main" val="300343867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15"/>
          <p:cNvGrpSpPr>
            <a:grpSpLocks noChangeAspect="1"/>
          </p:cNvGrpSpPr>
          <p:nvPr/>
        </p:nvGrpSpPr>
        <p:grpSpPr bwMode="hidden">
          <a:xfrm>
            <a:off x="282220" y="1679429"/>
            <a:ext cx="11631168" cy="132987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4"/>
            <a:ext cx="5048920" cy="365125"/>
          </a:xfrm>
          <a:prstGeom prst="rect">
            <a:avLst/>
          </a:prstGeom>
        </p:spPr>
        <p:txBody>
          <a:bodyPr vert="horz" lIns="91440" tIns="45720" rIns="91440" bIns="45720" rtlCol="0" anchor="ctr"/>
          <a:lstStyle>
            <a:lvl1pPr algn="r">
              <a:defRPr sz="1333">
                <a:solidFill>
                  <a:schemeClr val="tx2"/>
                </a:solidFill>
              </a:defRPr>
            </a:lvl1pPr>
          </a:lstStyle>
          <a:p>
            <a:fld id="{7DB821E3-4268-4B50-8324-783EC1287ADE}" type="datetimeFigureOut">
              <a:rPr lang="en-US" smtClean="0"/>
              <a:t>10/29/2021</a:t>
            </a:fld>
            <a:endParaRPr lang="en-US"/>
          </a:p>
        </p:txBody>
      </p:sp>
      <p:sp>
        <p:nvSpPr>
          <p:cNvPr id="5" name="Footer Placeholder 4"/>
          <p:cNvSpPr>
            <a:spLocks noGrp="1"/>
          </p:cNvSpPr>
          <p:nvPr>
            <p:ph type="ftr" sz="quarter" idx="3"/>
          </p:nvPr>
        </p:nvSpPr>
        <p:spPr>
          <a:xfrm>
            <a:off x="258186" y="6250164"/>
            <a:ext cx="5048921" cy="365125"/>
          </a:xfrm>
          <a:prstGeom prst="rect">
            <a:avLst/>
          </a:prstGeom>
        </p:spPr>
        <p:txBody>
          <a:bodyPr vert="horz" lIns="91440" tIns="45720" rIns="91440" bIns="45720" rtlCol="0" anchor="ctr"/>
          <a:lstStyle>
            <a:lvl1pPr algn="l">
              <a:defRPr sz="1333">
                <a:solidFill>
                  <a:schemeClr val="tx2"/>
                </a:solidFill>
              </a:defRPr>
            </a:lvl1pPr>
          </a:lstStyle>
          <a:p>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333">
                <a:solidFill>
                  <a:schemeClr val="tx2"/>
                </a:solidFill>
              </a:defRPr>
            </a:lvl1pPr>
          </a:lstStyle>
          <a:p>
            <a:fld id="{C5FF674C-557E-4F3E-8422-07FCDC82C344}" type="slidenum">
              <a:rPr lang="en-US" smtClean="0"/>
              <a:t>‹#›</a:t>
            </a:fld>
            <a:endParaRPr lang="en-US"/>
          </a:p>
        </p:txBody>
      </p:sp>
      <p:sp>
        <p:nvSpPr>
          <p:cNvPr id="3" name="Text Placeholder 2"/>
          <p:cNvSpPr>
            <a:spLocks noGrp="1"/>
          </p:cNvSpPr>
          <p:nvPr>
            <p:ph type="body" idx="1"/>
          </p:nvPr>
        </p:nvSpPr>
        <p:spPr>
          <a:xfrm>
            <a:off x="1162758"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2984197"/>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ransition spd="med">
    <p:fade/>
  </p:transition>
  <p:txStyles>
    <p:titleStyle>
      <a:lvl1pPr algn="ctr" defTabSz="1219170" rtl="0" eaLnBrk="1" latinLnBrk="0" hangingPunct="1">
        <a:spcBef>
          <a:spcPct val="0"/>
        </a:spcBef>
        <a:buNone/>
        <a:defRPr sz="5867"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51" indent="-365751" algn="l" defTabSz="1219170" rtl="0" eaLnBrk="1" latinLnBrk="0" hangingPunct="1">
        <a:spcBef>
          <a:spcPct val="20000"/>
        </a:spcBef>
        <a:buClr>
          <a:schemeClr val="accent1"/>
        </a:buClr>
        <a:buSzPct val="100000"/>
        <a:buFont typeface="Symbol" pitchFamily="18" charset="2"/>
        <a:buChar char=""/>
        <a:defRPr sz="3200" kern="1200">
          <a:solidFill>
            <a:schemeClr val="tx2"/>
          </a:solidFill>
          <a:latin typeface="+mn-lt"/>
          <a:ea typeface="+mn-ea"/>
          <a:cs typeface="+mn-cs"/>
        </a:defRPr>
      </a:lvl1pPr>
      <a:lvl2pPr marL="768331" indent="-365751" algn="l" defTabSz="1219170" rtl="0" eaLnBrk="1" latinLnBrk="0" hangingPunct="1">
        <a:spcBef>
          <a:spcPct val="20000"/>
        </a:spcBef>
        <a:buClr>
          <a:schemeClr val="accent1"/>
        </a:buClr>
        <a:buSzPct val="100000"/>
        <a:buFont typeface="Symbol" pitchFamily="18" charset="2"/>
        <a:buChar char=""/>
        <a:defRPr sz="2933" kern="1200">
          <a:solidFill>
            <a:schemeClr val="tx2"/>
          </a:solidFill>
          <a:latin typeface="+mn-lt"/>
          <a:ea typeface="+mn-ea"/>
          <a:cs typeface="+mn-cs"/>
        </a:defRPr>
      </a:lvl2pPr>
      <a:lvl3pPr marL="1140855" indent="-304792" algn="l" defTabSz="1219170" rtl="0" eaLnBrk="1" latinLnBrk="0" hangingPunct="1">
        <a:spcBef>
          <a:spcPct val="20000"/>
        </a:spcBef>
        <a:buClr>
          <a:schemeClr val="accent1"/>
        </a:buClr>
        <a:buSzPct val="100000"/>
        <a:buFont typeface="Symbol" pitchFamily="18" charset="2"/>
        <a:buChar char=""/>
        <a:defRPr sz="2667" kern="1200">
          <a:solidFill>
            <a:schemeClr val="tx2"/>
          </a:solidFill>
          <a:latin typeface="+mn-lt"/>
          <a:ea typeface="+mn-ea"/>
          <a:cs typeface="+mn-cs"/>
        </a:defRPr>
      </a:lvl3pPr>
      <a:lvl4pPr marL="1523962" indent="-304792" algn="l" defTabSz="121917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4pPr>
      <a:lvl5pPr marL="1950671" indent="-304792" algn="l" defTabSz="1219170" rtl="0" eaLnBrk="1" latinLnBrk="0" hangingPunct="1">
        <a:spcBef>
          <a:spcPct val="20000"/>
        </a:spcBef>
        <a:buClr>
          <a:schemeClr val="accent1"/>
        </a:buClr>
        <a:buSzPct val="100000"/>
        <a:buFont typeface="Symbol" pitchFamily="18" charset="2"/>
        <a:buChar char=""/>
        <a:defRPr sz="2133" kern="1200">
          <a:solidFill>
            <a:schemeClr val="tx2"/>
          </a:solidFill>
          <a:latin typeface="+mn-lt"/>
          <a:ea typeface="+mn-ea"/>
          <a:cs typeface="+mn-cs"/>
        </a:defRPr>
      </a:lvl5pPr>
      <a:lvl6pPr marL="2377381"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6pPr>
      <a:lvl7pPr marL="2804090"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7pPr>
      <a:lvl8pPr marL="323079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8pPr>
      <a:lvl9pPr marL="365750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10/29/2021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544442"/>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10/29/2021</a:t>
            </a:fld>
            <a:endParaRPr lang="en-US">
              <a:solidFill>
                <a:srgbClr val="072F54">
                  <a:tint val="75000"/>
                </a:srgb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156090264"/>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10/29/2021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54318020"/>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slide" Target="slide14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0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2.xml"/></Relationships>
</file>

<file path=ppt/slides/_rels/slide101.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62.xml"/></Relationships>
</file>

<file path=ppt/slides/_rels/slide102.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2.xml"/></Relationships>
</file>

<file path=ppt/slides/_rels/slide103.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2.xml"/></Relationships>
</file>

<file path=ppt/slides/_rels/slide104.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2.xml"/></Relationships>
</file>

<file path=ppt/slides/_rels/slide105.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2.xml"/></Relationships>
</file>

<file path=ppt/slides/_rels/slide10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62.xml"/></Relationships>
</file>

<file path=ppt/slides/_rels/slide10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62.xml"/></Relationships>
</file>

<file path=ppt/slides/_rels/slide108.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62.xml"/></Relationships>
</file>

<file path=ppt/slides/_rels/slide10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5.jpg"/><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1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5.jpg"/><Relationship Id="rId1" Type="http://schemas.openxmlformats.org/officeDocument/2006/relationships/slideLayout" Target="../slideLayouts/slideLayout6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5.jpg"/><Relationship Id="rId1" Type="http://schemas.openxmlformats.org/officeDocument/2006/relationships/slideLayout" Target="../slideLayouts/slideLayout6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95.jpg"/><Relationship Id="rId1" Type="http://schemas.openxmlformats.org/officeDocument/2006/relationships/slideLayout" Target="../slideLayouts/slideLayout6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95.jpg"/><Relationship Id="rId1" Type="http://schemas.openxmlformats.org/officeDocument/2006/relationships/slideLayout" Target="../slideLayouts/slideLayout6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72.jpg"/><Relationship Id="rId1" Type="http://schemas.openxmlformats.org/officeDocument/2006/relationships/slideLayout" Target="../slideLayouts/slideLayout6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72.jpg"/><Relationship Id="rId1" Type="http://schemas.openxmlformats.org/officeDocument/2006/relationships/slideLayout" Target="../slideLayouts/slideLayout6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20.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6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6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6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6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30.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6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6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6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6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3.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134.xml"/></Relationships>
</file>

<file path=ppt/slides/_rels/slide1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4.xml"/></Relationships>
</file>

<file path=ppt/slides/_rels/slide14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xml"/><Relationship Id="rId1" Type="http://schemas.openxmlformats.org/officeDocument/2006/relationships/slideLayout" Target="../slideLayouts/slideLayout134.xml"/></Relationships>
</file>

<file path=ppt/slides/_rels/slide14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xml"/><Relationship Id="rId1" Type="http://schemas.openxmlformats.org/officeDocument/2006/relationships/slideLayout" Target="../slideLayouts/slideLayout134.xml"/></Relationships>
</file>

<file path=ppt/slides/_rels/slide14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xml"/><Relationship Id="rId1" Type="http://schemas.openxmlformats.org/officeDocument/2006/relationships/slideLayout" Target="../slideLayouts/slideLayout134.xml"/><Relationship Id="rId6" Type="http://schemas.openxmlformats.org/officeDocument/2006/relationships/image" Target="../media/image40.png"/><Relationship Id="rId5" Type="http://schemas.openxmlformats.org/officeDocument/2006/relationships/slide" Target="slide1710.xml"/><Relationship Id="rId4" Type="http://schemas.openxmlformats.org/officeDocument/2006/relationships/image" Target="../media/image115.png"/></Relationships>
</file>

<file path=ppt/slides/_rels/slide14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xml"/><Relationship Id="rId1" Type="http://schemas.openxmlformats.org/officeDocument/2006/relationships/slideLayout" Target="../slideLayouts/slideLayout134.xml"/></Relationships>
</file>

<file path=ppt/slides/_rels/slide14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xml"/><Relationship Id="rId1" Type="http://schemas.openxmlformats.org/officeDocument/2006/relationships/slideLayout" Target="../slideLayouts/slideLayout1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5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xml"/><Relationship Id="rId1" Type="http://schemas.openxmlformats.org/officeDocument/2006/relationships/slideLayout" Target="../slideLayouts/slideLayout134.xml"/></Relationships>
</file>

<file path=ppt/slides/_rels/slide15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xml"/><Relationship Id="rId1" Type="http://schemas.openxmlformats.org/officeDocument/2006/relationships/slideLayout" Target="../slideLayouts/slideLayout134.xml"/></Relationships>
</file>

<file path=ppt/slides/_rels/slide15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xml"/><Relationship Id="rId1" Type="http://schemas.openxmlformats.org/officeDocument/2006/relationships/slideLayout" Target="../slideLayouts/slideLayout134.xml"/></Relationships>
</file>

<file path=ppt/slides/_rels/slide15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5.xml"/><Relationship Id="rId1" Type="http://schemas.openxmlformats.org/officeDocument/2006/relationships/slideLayout" Target="../slideLayouts/slideLayout134.xml"/></Relationships>
</file>

<file path=ppt/slides/_rels/slide15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6.xml"/><Relationship Id="rId1" Type="http://schemas.openxmlformats.org/officeDocument/2006/relationships/slideLayout" Target="../slideLayouts/slideLayout134.xml"/></Relationships>
</file>

<file path=ppt/slides/_rels/slide15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34.xml"/></Relationships>
</file>

<file path=ppt/slides/_rels/slide15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34.xml"/></Relationships>
</file>

<file path=ppt/slides/_rels/slide15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7.xml"/><Relationship Id="rId1" Type="http://schemas.openxmlformats.org/officeDocument/2006/relationships/slideLayout" Target="../slideLayouts/slideLayout134.xml"/></Relationships>
</file>

<file path=ppt/slides/_rels/slide15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8.xml"/><Relationship Id="rId1" Type="http://schemas.openxmlformats.org/officeDocument/2006/relationships/slideLayout" Target="../slideLayouts/slideLayout134.xml"/></Relationships>
</file>

<file path=ppt/slides/_rels/slide15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9.xml"/><Relationship Id="rId1" Type="http://schemas.openxmlformats.org/officeDocument/2006/relationships/slideLayout" Target="../slideLayouts/slideLayout13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60.xml.rels><?xml version="1.0" encoding="UTF-8" standalone="yes"?>
<Relationships xmlns="http://schemas.openxmlformats.org/package/2006/relationships"><Relationship Id="rId3" Type="http://schemas.openxmlformats.org/officeDocument/2006/relationships/slide" Target="slide147.xml"/><Relationship Id="rId2" Type="http://schemas.openxmlformats.org/officeDocument/2006/relationships/image" Target="../media/image117.png"/><Relationship Id="rId1" Type="http://schemas.openxmlformats.org/officeDocument/2006/relationships/slideLayout" Target="../slideLayouts/slideLayout13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62.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62.xml"/></Relationships>
</file>

<file path=ppt/slides/_rels/slide16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62.xml"/></Relationships>
</file>

<file path=ppt/slides/_rels/slide164.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62.xml"/></Relationships>
</file>

<file path=ppt/slides/_rels/slide165.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62.xml"/></Relationships>
</file>

<file path=ppt/slides/_rels/slide166.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62.xml"/></Relationships>
</file>

<file path=ppt/slides/_rels/slide167.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19.jpg"/><Relationship Id="rId1" Type="http://schemas.openxmlformats.org/officeDocument/2006/relationships/slideLayout" Target="../slideLayouts/slideLayout62.xml"/></Relationships>
</file>

<file path=ppt/slides/_rels/slide16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19.jpg"/><Relationship Id="rId1" Type="http://schemas.openxmlformats.org/officeDocument/2006/relationships/slideLayout" Target="../slideLayouts/slideLayout62.xml"/></Relationships>
</file>

<file path=ppt/slides/_rels/slide169.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3.xml"/></Relationships>
</file>

<file path=ppt/slides/_rels/slide170.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19.jpg"/><Relationship Id="rId1" Type="http://schemas.openxmlformats.org/officeDocument/2006/relationships/slideLayout" Target="../slideLayouts/slideLayout62.xml"/></Relationships>
</file>

<file path=ppt/slides/_rels/slide171.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62.xml"/></Relationships>
</file>

<file path=ppt/slides/_rels/slide171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0.xml"/><Relationship Id="rId1" Type="http://schemas.openxmlformats.org/officeDocument/2006/relationships/slideLayout" Target="../slideLayouts/slideLayout710.xml"/></Relationships>
</file>

<file path=ppt/slides/_rels/slide172.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62.xml"/><Relationship Id="rId4" Type="http://schemas.openxmlformats.org/officeDocument/2006/relationships/image" Target="../media/image131.jpg"/></Relationships>
</file>

<file path=ppt/slides/_rels/slide173.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62.xml"/></Relationships>
</file>

<file path=ppt/slides/_rels/slide174.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23.jpg"/><Relationship Id="rId1" Type="http://schemas.openxmlformats.org/officeDocument/2006/relationships/slideLayout" Target="../slideLayouts/slideLayout62.xml"/></Relationships>
</file>

<file path=ppt/slides/_rels/slide175.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21.jpg"/><Relationship Id="rId1" Type="http://schemas.openxmlformats.org/officeDocument/2006/relationships/slideLayout" Target="../slideLayouts/slideLayout62.xml"/></Relationships>
</file>

<file path=ppt/slides/_rels/slide176.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21.jpg"/><Relationship Id="rId1" Type="http://schemas.openxmlformats.org/officeDocument/2006/relationships/slideLayout" Target="../slideLayouts/slideLayout62.xml"/></Relationships>
</file>

<file path=ppt/slides/_rels/slide177.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62.xml"/></Relationships>
</file>

<file path=ppt/slides/_rels/slide178.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62.xml"/></Relationships>
</file>

<file path=ppt/slides/_rels/slide179.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3.xml"/></Relationships>
</file>

<file path=ppt/slides/_rels/slide180.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62.xml"/></Relationships>
</file>

<file path=ppt/slides/_rels/slide181.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3.jpg"/><Relationship Id="rId1" Type="http://schemas.openxmlformats.org/officeDocument/2006/relationships/slideLayout" Target="../slideLayouts/slideLayout62.xml"/></Relationships>
</file>

<file path=ppt/slides/_rels/slide18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3.jpg"/><Relationship Id="rId1" Type="http://schemas.openxmlformats.org/officeDocument/2006/relationships/slideLayout" Target="../slideLayouts/slideLayout62.xml"/></Relationships>
</file>

<file path=ppt/slides/_rels/slide183.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3.jpg"/><Relationship Id="rId1" Type="http://schemas.openxmlformats.org/officeDocument/2006/relationships/slideLayout" Target="../slideLayouts/slideLayout62.xml"/></Relationships>
</file>

<file path=ppt/slides/_rels/slide184.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62.xml"/></Relationships>
</file>

<file path=ppt/slides/_rels/slide185.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62.xml"/></Relationships>
</file>

<file path=ppt/slides/_rels/slide186.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62.xml"/></Relationships>
</file>

<file path=ppt/slides/_rels/slide187.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62.xml"/></Relationships>
</file>

<file path=ppt/slides/_rels/slide188.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62.xml"/></Relationships>
</file>

<file path=ppt/slides/_rels/slide189.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90.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6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s://ref.ly/logosres/mcgaroca?ref=Bible.Ac3.16&amp;off=559&amp;ctx=ht+already+uttered.+~Perhaps+the+formula+" TargetMode="External"/><Relationship Id="rId1" Type="http://schemas.openxmlformats.org/officeDocument/2006/relationships/slideLayout" Target="../slideLayouts/slideLayout69.xml"/></Relationships>
</file>

<file path=ppt/slides/_rels/slide21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4.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s://ref.ly/logosres/mcgaroca?ref=Bible.Ac3.18&amp;off=1087&amp;ctx=+to+the+fatal+deed.%0a~In+connection%2c+with+" TargetMode="External"/><Relationship Id="rId1" Type="http://schemas.openxmlformats.org/officeDocument/2006/relationships/slideLayout" Target="../slideLayouts/slideLayout69.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s://ref.ly/logosres/mcgaroca?ref=Bible.Ac3.21&amp;off=574&amp;ctx=+the+world+began.%EF%BB%BF%E2%80%9D%0a~Here%2c+as+in+his+form" TargetMode="External"/><Relationship Id="rId1" Type="http://schemas.openxmlformats.org/officeDocument/2006/relationships/slideLayout" Target="../slideLayouts/slideLayout69.xml"/></Relationships>
</file>

<file path=ppt/slides/_rels/slide22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s://ref.ly/logosres/mcgaroca?ref=Bible.Ac3.21&amp;off=1890&amp;ctx=%2c+Reform%2c+and+turn.%0a~In+order+to+a+proper" TargetMode="External"/><Relationship Id="rId1" Type="http://schemas.openxmlformats.org/officeDocument/2006/relationships/slideLayout" Target="../slideLayouts/slideLayout69.xml"/></Relationships>
</file>

<file path=ppt/slides/_rels/slide22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s://ref.ly/logosres/mcgaroca?ref=Bible.Ac3.21&amp;off=3129&amp;ctx=he+idea+of+remorse.%0a~In+thus+tracing+the+" TargetMode="External"/><Relationship Id="rId1" Type="http://schemas.openxmlformats.org/officeDocument/2006/relationships/slideLayout" Target="../slideLayouts/slideLayout69.xml"/></Relationships>
</file>

<file path=ppt/slides/_rels/slide22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s://ref.ly/logosres/mcgaroca?ref=Page.p+55&amp;off=1612" TargetMode="External"/><Relationship Id="rId1" Type="http://schemas.openxmlformats.org/officeDocument/2006/relationships/slideLayout" Target="../slideLayouts/slideLayout69.xml"/></Relationships>
</file>

<file path=ppt/slides/_rels/slide22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s://ref.ly/logosres/mcgaroca?ref=Page.p+56&amp;off=264&amp;ctx=out+redundancy.%EF%BB%BF10%EF%BB%BF%0a~We+can+now+perceive%2c" TargetMode="External"/><Relationship Id="rId1" Type="http://schemas.openxmlformats.org/officeDocument/2006/relationships/slideLayout" Target="../slideLayouts/slideLayout69.xml"/></Relationships>
</file>

<file path=ppt/slides/_rels/slide22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s://ref.ly/logosres/mcgaroca?ref=Page.p+56&amp;off=1324&amp;ctx=gnate+by+this+term.%0a~As+already+observed%2c" TargetMode="External"/><Relationship Id="rId1" Type="http://schemas.openxmlformats.org/officeDocument/2006/relationships/slideLayout" Target="../slideLayouts/slideLayout69.xml"/></Relationships>
</file>

<file path=ppt/slides/_rels/slide22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s://ref.ly/logosres/mcgaroca?ref=Page.p+57&amp;off=2495&amp;ctx=inal+to+justify+it.%0a~Not+less+worthy+of+o" TargetMode="External"/><Relationship Id="rId1" Type="http://schemas.openxmlformats.org/officeDocument/2006/relationships/slideLayout" Target="../slideLayouts/slideLayout69.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s://ref.ly/logosres/mcgaroca?ref=Bible.Ac4.3&amp;off=3470&amp;ctx=+friendly+sympathy.%0a~With+the+apostles+th" TargetMode="External"/><Relationship Id="rId1" Type="http://schemas.openxmlformats.org/officeDocument/2006/relationships/slideLayout" Target="../slideLayouts/slideLayout69.xml"/></Relationships>
</file>

<file path=ppt/slides/_rels/slide233.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23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s://ref.ly/logosres/mcgaroca?ref=Bible.Ac4.7&amp;off=1407&amp;ctx=ble+to+the+latter.+%0a~The+prisoners+had+be" TargetMode="External"/><Relationship Id="rId1" Type="http://schemas.openxmlformats.org/officeDocument/2006/relationships/slideLayout" Target="../slideLayouts/slideLayout69.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s://ref.ly/logosres/mcgaroca?ref=Bible.Ac4.17&amp;off=5&amp;ctx=+such+a+course.%0a17.+~The+real+motive+whic" TargetMode="External"/><Relationship Id="rId1" Type="http://schemas.openxmlformats.org/officeDocument/2006/relationships/slideLayout" Target="../slideLayouts/slideLayout69.xml"/></Relationships>
</file>

<file path=ppt/slides/_rels/slide25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s://ref.ly/logosres/mcgaroca?ref=Page.p+64&amp;off=1993&amp;ctx=18.+~The+resolution+was+no+sooner+formed+" TargetMode="External"/><Relationship Id="rId1" Type="http://schemas.openxmlformats.org/officeDocument/2006/relationships/slideLayout" Target="../slideLayouts/slideLayout69.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s://ref.ly/logosres/mcgaroca?ref=Bible.Ac4.20&amp;off=9&amp;ctx=+abundance.%0a19%2c+20.+~The+apostles%2c+if+at+" TargetMode="External"/><Relationship Id="rId1" Type="http://schemas.openxmlformats.org/officeDocument/2006/relationships/slideLayout" Target="../slideLayouts/slideLayout69.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s://ref.ly/logosres/mcgaroca?ref=Bible.Ac4.22&amp;off=9&amp;ctx=understood.%0a21%2c+22.+~It+was+a+sore+trial+" TargetMode="External"/><Relationship Id="rId1" Type="http://schemas.openxmlformats.org/officeDocument/2006/relationships/slideLayout" Target="../slideLayouts/slideLayout69.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3.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s://ref.ly/logosres/mcgaroca?ref=Bible.Ac4.30&amp;off=1700&amp;ctx=ords+of+the+leader.%0a~In+all+the+prayers+o" TargetMode="External"/><Relationship Id="rId1" Type="http://schemas.openxmlformats.org/officeDocument/2006/relationships/slideLayout" Target="../slideLayouts/slideLayout69.xml"/></Relationships>
</file>

<file path=ppt/slides/_rels/slide26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s://ref.ly/logosres/mcgaroca?ref=Bible.Ac4.30&amp;off=2561&amp;ctx=+of+all+opposition.%0a~In+these+days+of+pas" TargetMode="External"/><Relationship Id="rId1" Type="http://schemas.openxmlformats.org/officeDocument/2006/relationships/slideLayout" Target="../slideLayouts/slideLayout69.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s://ref.ly/logosres/mcgaroca?ref=Bible.Ac4.35&amp;off=918&amp;ctx=any+one+had+need.%EF%BB%BF%E2%80%9D%0a~Considering+the+imme" TargetMode="External"/><Relationship Id="rId1" Type="http://schemas.openxmlformats.org/officeDocument/2006/relationships/slideLayout" Target="../slideLayouts/slideLayout69.xml"/></Relationships>
</file>

<file path=ppt/slides/_rels/slide26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s://ref.ly/logosres/mcgaroca?ref=Bible.Ac4.35&amp;off=2413&amp;ctx=%EF%BB%BF%E2%80%9D+with+the+people.%0a~The+fact+that+distri" TargetMode="External"/><Relationship Id="rId1" Type="http://schemas.openxmlformats.org/officeDocument/2006/relationships/slideLayout" Target="../slideLayouts/slideLayout69.xml"/></Relationships>
</file>

<file path=ppt/slides/_rels/slide26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s://ref.ly/logosres/mcgaroca?ref=Bible.Ac4.37&amp;off=9&amp;ctx=ntrol%3f%EF%BB%BF%E2%80%9D%EF%BB%BF7%EF%BB%BF%0a36%2c+37.+~After+stating+that+m" TargetMode="External"/><Relationship Id="rId1" Type="http://schemas.openxmlformats.org/officeDocument/2006/relationships/slideLayout" Target="../slideLayouts/slideLayout69.xml"/></Relationships>
</file>

<file path=ppt/slides/_rels/slide26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3.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3.xml"/></Relationships>
</file>

<file path=ppt/slides/_rels/slide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3.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3.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8.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2.xml"/></Relationships>
</file>

<file path=ppt/slides/_rels/slide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ref.ly/logosres/gng65ac?ref=Page.p+5&amp;off=1602&amp;ctx=OUTLINE+OF+THE+BOOK%0a~PART+ONE%E2%80%94The+infancy" TargetMode="External"/><Relationship Id="rId1" Type="http://schemas.openxmlformats.org/officeDocument/2006/relationships/slideLayout" Target="../slideLayouts/slideLayout7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06.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46.png"/><Relationship Id="rId1" Type="http://schemas.openxmlformats.org/officeDocument/2006/relationships/slideLayout" Target="../slideLayouts/slideLayout40.xml"/><Relationship Id="rId5" Type="http://schemas.openxmlformats.org/officeDocument/2006/relationships/image" Target="../media/image511.png"/><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8" Type="http://schemas.openxmlformats.org/officeDocument/2006/relationships/hyperlink" Target="http://www.crossbooks.com/verse.asp?ref=Ac+22:17" TargetMode="External"/><Relationship Id="rId3" Type="http://schemas.openxmlformats.org/officeDocument/2006/relationships/image" Target="../media/image910.png"/><Relationship Id="rId7" Type="http://schemas.openxmlformats.org/officeDocument/2006/relationships/hyperlink" Target="http://www.crossbooks.com/verse.asp?ref=Ac+11:5" TargetMode="External"/><Relationship Id="rId12" Type="http://schemas.openxmlformats.org/officeDocument/2006/relationships/hyperlink" Target="http://www.crossbooks.com/book.asp?pub=0&amp;book=68&amp;sec=00095065#trance" TargetMode="External"/><Relationship Id="rId2" Type="http://schemas.openxmlformats.org/officeDocument/2006/relationships/image" Target="../media/image51.png"/><Relationship Id="rId1" Type="http://schemas.openxmlformats.org/officeDocument/2006/relationships/slideLayout" Target="../slideLayouts/slideLayout40.xml"/><Relationship Id="rId6" Type="http://schemas.openxmlformats.org/officeDocument/2006/relationships/hyperlink" Target="http://www.crossbooks.com/verse.asp?ref=Ac+10:10" TargetMode="External"/><Relationship Id="rId11" Type="http://schemas.openxmlformats.org/officeDocument/2006/relationships/hyperlink" Target="http://www.crossbooks.com/verse.asp?ref=Mk+16:8" TargetMode="External"/><Relationship Id="rId5" Type="http://schemas.openxmlformats.org/officeDocument/2006/relationships/hyperlink" Target="http://www.crossbooks.com/verse.asp?ref=Ac+3:10" TargetMode="External"/><Relationship Id="rId10" Type="http://schemas.openxmlformats.org/officeDocument/2006/relationships/hyperlink" Target="http://www.crossbooks.com/verse.asp?ref=Lk+5:26" TargetMode="External"/><Relationship Id="rId4" Type="http://schemas.openxmlformats.org/officeDocument/2006/relationships/hyperlink" Target="http://www.crossbooks.com/book.asp?strongs=G1611" TargetMode="External"/><Relationship Id="rId9" Type="http://schemas.openxmlformats.org/officeDocument/2006/relationships/hyperlink" Target="http://www.crossbooks.com/verse.asp?ref=Mk+5:42"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s://ref.ly/logosres/gng65ac?ref=Page.p+3&amp;off=60&amp;ctx=DUCTION+TO+THE+BOOK%0a~I.+THE+AUTHOR+OF+THE" TargetMode="External"/><Relationship Id="rId1" Type="http://schemas.openxmlformats.org/officeDocument/2006/relationships/slideLayout" Target="../slideLayouts/slideLayout74.xml"/></Relationships>
</file>

<file path=ppt/slides/_rels/slide60.xml.rels><?xml version="1.0" encoding="UTF-8" standalone="yes"?>
<Relationships xmlns="http://schemas.openxmlformats.org/package/2006/relationships"><Relationship Id="rId3" Type="http://schemas.openxmlformats.org/officeDocument/2006/relationships/hyperlink" Target="http://www.crossbooks.com/verse.asp?ref=Ac+3:15" TargetMode="External"/><Relationship Id="rId2" Type="http://schemas.openxmlformats.org/officeDocument/2006/relationships/hyperlink" Target="http://www.crossbooks.com/book.asp?strongs=G747" TargetMode="External"/><Relationship Id="rId1" Type="http://schemas.openxmlformats.org/officeDocument/2006/relationships/slideLayout" Target="../slideLayouts/slideLayout40.xml"/><Relationship Id="rId4" Type="http://schemas.openxmlformats.org/officeDocument/2006/relationships/hyperlink" Target="http://www.crossbooks.com/verse.asp?ref=Ac+5:31"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101.png"/></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1000.png"/><Relationship Id="rId5" Type="http://schemas.openxmlformats.org/officeDocument/2006/relationships/image" Target="../media/image47.png"/><Relationship Id="rId4" Type="http://schemas.openxmlformats.org/officeDocument/2006/relationships/image" Target="../media/image110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6.png"/><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9.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0.png"/><Relationship Id="rId1" Type="http://schemas.openxmlformats.org/officeDocument/2006/relationships/slideLayout" Target="../slideLayouts/slideLayout40.xml"/><Relationship Id="rId4" Type="http://schemas.openxmlformats.org/officeDocument/2006/relationships/slide" Target="slide61.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image" Target="../media/image63.png"/><Relationship Id="rId1" Type="http://schemas.openxmlformats.org/officeDocument/2006/relationships/slideLayout" Target="../slideLayouts/slideLayout40.xml"/><Relationship Id="rId4" Type="http://schemas.openxmlformats.org/officeDocument/2006/relationships/image" Target="../media/image62.png"/></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slide" Target="slide62.xml"/><Relationship Id="rId5" Type="http://schemas.openxmlformats.org/officeDocument/2006/relationships/hyperlink" Target="http://www.crossbooks.com/book.asp?pub=0&amp;book=66&amp;sec=00036129#g3539" TargetMode="External"/><Relationship Id="rId4" Type="http://schemas.openxmlformats.org/officeDocument/2006/relationships/hyperlink" Target="http://www.crossbooks.com/book.asp?pub=0&amp;book=66&amp;sec=00033958#g3326" TargetMode="External"/></Relationships>
</file>

<file path=ppt/slides/_rels/slide74.xml.rels><?xml version="1.0" encoding="UTF-8" standalone="yes"?>
<Relationships xmlns="http://schemas.openxmlformats.org/package/2006/relationships"><Relationship Id="rId8" Type="http://schemas.openxmlformats.org/officeDocument/2006/relationships/slide" Target="slide75.xml"/><Relationship Id="rId3" Type="http://schemas.openxmlformats.org/officeDocument/2006/relationships/image" Target="../media/image65.png"/><Relationship Id="rId7" Type="http://schemas.openxmlformats.org/officeDocument/2006/relationships/slide" Target="slide81.xml"/><Relationship Id="rId12"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slide" Target="slide79.xml"/><Relationship Id="rId11" Type="http://schemas.openxmlformats.org/officeDocument/2006/relationships/slide" Target="slide62.xml"/><Relationship Id="rId5" Type="http://schemas.openxmlformats.org/officeDocument/2006/relationships/slide" Target="slide80.xml"/><Relationship Id="rId10" Type="http://schemas.openxmlformats.org/officeDocument/2006/relationships/slide" Target="slide77.xml"/><Relationship Id="rId4" Type="http://schemas.openxmlformats.org/officeDocument/2006/relationships/slide" Target="slide78.xml"/><Relationship Id="rId9" Type="http://schemas.openxmlformats.org/officeDocument/2006/relationships/slide" Target="slide76.xml"/></Relationships>
</file>

<file path=ppt/slides/_rels/slide75.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image" Target="../media/image66.jpeg"/><Relationship Id="rId1" Type="http://schemas.openxmlformats.org/officeDocument/2006/relationships/slideLayout" Target="../slideLayouts/slideLayout40.xml"/><Relationship Id="rId4" Type="http://schemas.openxmlformats.org/officeDocument/2006/relationships/audio" Target="../media/audio1.wav"/></Relationships>
</file>

<file path=ppt/slides/_rels/slide7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 Target="slide74.xml"/><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 Target="slide74.xml"/><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 Target="slide74.xml"/><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 Target="slide74.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8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 Target="slide74.xml"/><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 Target="slide74.xml"/><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image" Target="../media/image70.jpeg"/><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2.xml"/></Relationships>
</file>

<file path=ppt/slides/_rels/slide8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2.xml"/><Relationship Id="rId4" Type="http://schemas.openxmlformats.org/officeDocument/2006/relationships/image" Target="../media/image75.jpg"/></Relationships>
</file>

<file path=ppt/slides/_rels/slide9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3.png"/><Relationship Id="rId1" Type="http://schemas.openxmlformats.org/officeDocument/2006/relationships/slideLayout" Target="../slideLayouts/slideLayout62.xml"/><Relationship Id="rId5" Type="http://schemas.openxmlformats.org/officeDocument/2006/relationships/image" Target="../media/image78.png"/><Relationship Id="rId4" Type="http://schemas.openxmlformats.org/officeDocument/2006/relationships/image" Target="../media/image77.png"/></Relationships>
</file>

<file path=ppt/slides/_rels/slide9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3.png"/><Relationship Id="rId1" Type="http://schemas.openxmlformats.org/officeDocument/2006/relationships/slideLayout" Target="../slideLayouts/slideLayout62.xml"/><Relationship Id="rId4" Type="http://schemas.openxmlformats.org/officeDocument/2006/relationships/image" Target="../media/image80.jpg"/></Relationships>
</file>

<file path=ppt/slides/_rels/slide9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73.png"/><Relationship Id="rId1" Type="http://schemas.openxmlformats.org/officeDocument/2006/relationships/slideLayout" Target="../slideLayouts/slideLayout62.xml"/><Relationship Id="rId4" Type="http://schemas.openxmlformats.org/officeDocument/2006/relationships/image" Target="../media/image82.jpeg"/></Relationships>
</file>

<file path=ppt/slides/_rels/slide9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73.png"/><Relationship Id="rId1" Type="http://schemas.openxmlformats.org/officeDocument/2006/relationships/slideLayout" Target="../slideLayouts/slideLayout62.xml"/></Relationships>
</file>

<file path=ppt/slides/_rels/slide9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73.png"/><Relationship Id="rId1" Type="http://schemas.openxmlformats.org/officeDocument/2006/relationships/slideLayout" Target="../slideLayouts/slideLayout62.xml"/></Relationships>
</file>

<file path=ppt/slides/_rels/slide96.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2.xml"/></Relationships>
</file>

<file path=ppt/slides/_rels/slide9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2.xml"/></Relationships>
</file>

<file path=ppt/slides/_rels/slide98.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2.xml"/></Relationships>
</file>

<file path=ppt/slides/_rels/slide99.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278A1CCB-54F7-4968-85CB-3F99F4182267}"/>
              </a:ext>
            </a:extLst>
          </p:cNvPr>
          <p:cNvPicPr>
            <a:picLocks noChangeAspect="1"/>
          </p:cNvPicPr>
          <p:nvPr/>
        </p:nvPicPr>
        <p:blipFill rotWithShape="1">
          <a:blip r:embed="rId2"/>
          <a:srcRect t="14877" b="1012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A2A0D5DD-0326-45F5-88E5-1B53FD4BAFF5}"/>
              </a:ext>
            </a:extLst>
          </p:cNvPr>
          <p:cNvSpPr>
            <a:spLocks noGrp="1"/>
          </p:cNvSpPr>
          <p:nvPr>
            <p:ph type="ctrTitle"/>
          </p:nvPr>
        </p:nvSpPr>
        <p:spPr>
          <a:xfrm>
            <a:off x="-1" y="939567"/>
            <a:ext cx="4893545" cy="2489433"/>
          </a:xfrm>
        </p:spPr>
        <p:txBody>
          <a:bodyPr anchor="ctr">
            <a:noAutofit/>
          </a:bodyPr>
          <a:lstStyle/>
          <a:p>
            <a:r>
              <a:rPr lang="en-US" sz="5400" dirty="0">
                <a:solidFill>
                  <a:srgbClr val="FFFF00"/>
                </a:solidFill>
                <a:effectLst>
                  <a:outerShdw blurRad="38100" dist="38100" dir="2700000" algn="tl">
                    <a:srgbClr val="000000">
                      <a:alpha val="43137"/>
                    </a:srgbClr>
                  </a:outerShdw>
                </a:effectLst>
                <a:latin typeface="Broadway" panose="04040905080B02020502" pitchFamily="82" charset="0"/>
              </a:rPr>
              <a:t>The NEW TESTAMENT </a:t>
            </a:r>
            <a:r>
              <a:rPr lang="en-US" sz="7200" dirty="0">
                <a:solidFill>
                  <a:srgbClr val="FFFF00"/>
                </a:solidFill>
                <a:effectLst>
                  <a:outerShdw blurRad="38100" dist="38100" dir="2700000" algn="tl">
                    <a:srgbClr val="000000">
                      <a:alpha val="43137"/>
                    </a:srgbClr>
                  </a:outerShdw>
                </a:effectLst>
                <a:latin typeface="Broadway" panose="04040905080B02020502" pitchFamily="82" charset="0"/>
              </a:rPr>
              <a:t>BOOK OF </a:t>
            </a:r>
            <a:r>
              <a:rPr lang="en-US" sz="9600" b="1" dirty="0">
                <a:solidFill>
                  <a:srgbClr val="FFFF00"/>
                </a:solidFill>
                <a:effectLst>
                  <a:outerShdw blurRad="38100" dist="38100" dir="2700000" algn="tl">
                    <a:srgbClr val="000000">
                      <a:alpha val="43137"/>
                    </a:srgbClr>
                  </a:outerShdw>
                </a:effectLst>
                <a:latin typeface="Broadway" panose="04040905080B02020502" pitchFamily="82" charset="0"/>
              </a:rPr>
              <a:t>ACTS</a:t>
            </a:r>
          </a:p>
        </p:txBody>
      </p:sp>
      <p:sp>
        <p:nvSpPr>
          <p:cNvPr id="3" name="Subtitle 2">
            <a:extLst>
              <a:ext uri="{FF2B5EF4-FFF2-40B4-BE49-F238E27FC236}">
                <a16:creationId xmlns:a16="http://schemas.microsoft.com/office/drawing/2014/main" id="{FB93CEDD-9B49-41BD-9DC4-84993992A3DF}"/>
              </a:ext>
            </a:extLst>
          </p:cNvPr>
          <p:cNvSpPr>
            <a:spLocks noGrp="1"/>
          </p:cNvSpPr>
          <p:nvPr>
            <p:ph type="subTitle" idx="1"/>
          </p:nvPr>
        </p:nvSpPr>
        <p:spPr>
          <a:xfrm>
            <a:off x="8221211" y="310393"/>
            <a:ext cx="3970765" cy="1006679"/>
          </a:xfrm>
        </p:spPr>
        <p:txBody>
          <a:bodyPr anchor="ctr">
            <a:noAutofit/>
          </a:bodyPr>
          <a:lstStyle/>
          <a:p>
            <a:r>
              <a:rPr lang="en-US" sz="2800" b="1" dirty="0">
                <a:solidFill>
                  <a:srgbClr val="00B0F0"/>
                </a:solidFill>
                <a:effectLst>
                  <a:outerShdw blurRad="38100" dist="38100" dir="2700000" algn="tl">
                    <a:srgbClr val="000000">
                      <a:alpha val="43137"/>
                    </a:srgbClr>
                  </a:outerShdw>
                </a:effectLst>
                <a:latin typeface="Script MT Bold" panose="03040602040607080904" pitchFamily="66" charset="0"/>
              </a:rPr>
              <a:t>By David Lee Burris</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AE82D7E-377C-40CD-82FC-80E03C74A588}"/>
              </a:ext>
            </a:extLst>
          </p:cNvPr>
          <p:cNvSpPr/>
          <p:nvPr/>
        </p:nvSpPr>
        <p:spPr>
          <a:xfrm>
            <a:off x="7228572" y="5669281"/>
            <a:ext cx="4504617"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Chapters </a:t>
            </a:r>
            <a:r>
              <a:rPr kumimoji="0" lang="en-US" sz="44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hlinkClick r:id="rId3" action="ppaction://hlinksldjump"/>
              </a:rPr>
              <a:t>3</a:t>
            </a:r>
            <a:r>
              <a:rPr kumimoji="0" lang="en-US" sz="44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 &amp; </a:t>
            </a:r>
            <a:r>
              <a:rPr kumimoji="0" lang="en-US" sz="44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hlinkClick r:id="rId4" action="ppaction://hlinksldjump"/>
              </a:rPr>
              <a:t>4</a:t>
            </a:r>
            <a:endParaRPr kumimoji="0" lang="en-US" sz="44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endParaRPr>
          </a:p>
        </p:txBody>
      </p:sp>
      <p:pic>
        <p:nvPicPr>
          <p:cNvPr id="10" name="Picture 9">
            <a:extLst>
              <a:ext uri="{FF2B5EF4-FFF2-40B4-BE49-F238E27FC236}">
                <a16:creationId xmlns:a16="http://schemas.microsoft.com/office/drawing/2014/main" id="{90EB43FF-672E-4454-B5CF-E7B1C6139C8D}"/>
              </a:ext>
            </a:extLst>
          </p:cNvPr>
          <p:cNvPicPr>
            <a:picLocks noChangeAspect="1"/>
          </p:cNvPicPr>
          <p:nvPr/>
        </p:nvPicPr>
        <p:blipFill>
          <a:blip r:embed="rId5"/>
          <a:stretch>
            <a:fillRect/>
          </a:stretch>
        </p:blipFill>
        <p:spPr>
          <a:xfrm>
            <a:off x="796970" y="4368557"/>
            <a:ext cx="3072385" cy="2326193"/>
          </a:xfrm>
          <a:prstGeom prst="rect">
            <a:avLst/>
          </a:prstGeom>
        </p:spPr>
      </p:pic>
    </p:spTree>
    <p:extLst>
      <p:ext uri="{BB962C8B-B14F-4D97-AF65-F5344CB8AC3E}">
        <p14:creationId xmlns:p14="http://schemas.microsoft.com/office/powerpoint/2010/main" val="182131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path" presetSubtype="0" accel="50000" decel="50000" fill="hold" grpId="0"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6" dur="2000" fill="hold"/>
                                        <p:tgtEl>
                                          <p:spTgt spid="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80">
                                          <p:stCondLst>
                                            <p:cond delay="0"/>
                                          </p:stCondLst>
                                        </p:cTn>
                                        <p:tgtEl>
                                          <p:spTgt spid="5">
                                            <p:txEl>
                                              <p:pRg st="0" end="0"/>
                                            </p:txEl>
                                          </p:spTgt>
                                        </p:tgtEl>
                                      </p:cBhvr>
                                    </p:animEffect>
                                    <p:anim calcmode="lin" valueType="num">
                                      <p:cBhvr>
                                        <p:cTn id="12"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xEl>
                                              <p:pRg st="0" end="0"/>
                                            </p:txEl>
                                          </p:spTgt>
                                        </p:tgtEl>
                                      </p:cBhvr>
                                      <p:to x="100000" y="60000"/>
                                    </p:animScale>
                                    <p:animScale>
                                      <p:cBhvr>
                                        <p:cTn id="18" dur="166" decel="50000">
                                          <p:stCondLst>
                                            <p:cond delay="676"/>
                                          </p:stCondLst>
                                        </p:cTn>
                                        <p:tgtEl>
                                          <p:spTgt spid="5">
                                            <p:txEl>
                                              <p:pRg st="0" end="0"/>
                                            </p:txEl>
                                          </p:spTgt>
                                        </p:tgtEl>
                                      </p:cBhvr>
                                      <p:to x="100000" y="100000"/>
                                    </p:animScale>
                                    <p:animScale>
                                      <p:cBhvr>
                                        <p:cTn id="19" dur="26">
                                          <p:stCondLst>
                                            <p:cond delay="1312"/>
                                          </p:stCondLst>
                                        </p:cTn>
                                        <p:tgtEl>
                                          <p:spTgt spid="5">
                                            <p:txEl>
                                              <p:pRg st="0" end="0"/>
                                            </p:txEl>
                                          </p:spTgt>
                                        </p:tgtEl>
                                      </p:cBhvr>
                                      <p:to x="100000" y="80000"/>
                                    </p:animScale>
                                    <p:animScale>
                                      <p:cBhvr>
                                        <p:cTn id="20" dur="166" decel="50000">
                                          <p:stCondLst>
                                            <p:cond delay="1338"/>
                                          </p:stCondLst>
                                        </p:cTn>
                                        <p:tgtEl>
                                          <p:spTgt spid="5">
                                            <p:txEl>
                                              <p:pRg st="0" end="0"/>
                                            </p:txEl>
                                          </p:spTgt>
                                        </p:tgtEl>
                                      </p:cBhvr>
                                      <p:to x="100000" y="100000"/>
                                    </p:animScale>
                                    <p:animScale>
                                      <p:cBhvr>
                                        <p:cTn id="21" dur="26">
                                          <p:stCondLst>
                                            <p:cond delay="1642"/>
                                          </p:stCondLst>
                                        </p:cTn>
                                        <p:tgtEl>
                                          <p:spTgt spid="5">
                                            <p:txEl>
                                              <p:pRg st="0" end="0"/>
                                            </p:txEl>
                                          </p:spTgt>
                                        </p:tgtEl>
                                      </p:cBhvr>
                                      <p:to x="100000" y="90000"/>
                                    </p:animScale>
                                    <p:animScale>
                                      <p:cBhvr>
                                        <p:cTn id="22" dur="166" decel="50000">
                                          <p:stCondLst>
                                            <p:cond delay="1668"/>
                                          </p:stCondLst>
                                        </p:cTn>
                                        <p:tgtEl>
                                          <p:spTgt spid="5">
                                            <p:txEl>
                                              <p:pRg st="0" end="0"/>
                                            </p:txEl>
                                          </p:spTgt>
                                        </p:tgtEl>
                                      </p:cBhvr>
                                      <p:to x="100000" y="100000"/>
                                    </p:animScale>
                                    <p:animScale>
                                      <p:cBhvr>
                                        <p:cTn id="23" dur="26">
                                          <p:stCondLst>
                                            <p:cond delay="1808"/>
                                          </p:stCondLst>
                                        </p:cTn>
                                        <p:tgtEl>
                                          <p:spTgt spid="5">
                                            <p:txEl>
                                              <p:pRg st="0" end="0"/>
                                            </p:txEl>
                                          </p:spTgt>
                                        </p:tgtEl>
                                      </p:cBhvr>
                                      <p:to x="100000" y="95000"/>
                                    </p:animScale>
                                    <p:animScale>
                                      <p:cBhvr>
                                        <p:cTn id="24"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F41F5C-6FAE-4FE5-9DB3-27317079383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51F42D1-0F9B-49CD-ACBD-29D955D6B305}"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10</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2530" name="Text Box 2">
            <a:extLst>
              <a:ext uri="{FF2B5EF4-FFF2-40B4-BE49-F238E27FC236}">
                <a16:creationId xmlns:a16="http://schemas.microsoft.com/office/drawing/2014/main" id="{0AC79E3A-B5DC-4C3C-9FEF-EBCA9E9F98DF}"/>
              </a:ext>
            </a:extLst>
          </p:cNvPr>
          <p:cNvSpPr txBox="1">
            <a:spLocks noChangeArrowheads="1"/>
          </p:cNvSpPr>
          <p:nvPr/>
        </p:nvSpPr>
        <p:spPr bwMode="auto">
          <a:xfrm>
            <a:off x="2743200" y="762000"/>
            <a:ext cx="762000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Prologue and Ascension (1:1-11)</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Post-resurrection appearances …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 visible ascension into heaven;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Matthias chosen to replace Judas Iscariot (1.12-26);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Luke’s understanding of an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Apostle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1.21-22;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0" i="1"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Note: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Saul (later Paul) meets those qualifications Acts 9 when Christ appeared to him while on the Damascus Road.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2530">
                                            <p:txEl>
                                              <p:pRg st="0" end="0"/>
                                            </p:txEl>
                                          </p:spTgt>
                                        </p:tgtEl>
                                        <p:attrNameLst>
                                          <p:attrName>style.visibility</p:attrName>
                                        </p:attrNameLst>
                                      </p:cBhvr>
                                      <p:to>
                                        <p:strVal val="visible"/>
                                      </p:to>
                                    </p:set>
                                    <p:anim calcmode="lin" valueType="num">
                                      <p:cBhvr additive="base">
                                        <p:cTn id="7" dur="300" fill="hold"/>
                                        <p:tgtEl>
                                          <p:spTgt spid="2253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25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2530">
                                            <p:txEl>
                                              <p:pRg st="1" end="1"/>
                                            </p:txEl>
                                          </p:spTgt>
                                        </p:tgtEl>
                                        <p:attrNameLst>
                                          <p:attrName>style.visibility</p:attrName>
                                        </p:attrNameLst>
                                      </p:cBhvr>
                                      <p:to>
                                        <p:strVal val="visible"/>
                                      </p:to>
                                    </p:set>
                                    <p:anim calcmode="lin" valueType="num">
                                      <p:cBhvr additive="base">
                                        <p:cTn id="13" dur="300" fill="hold"/>
                                        <p:tgtEl>
                                          <p:spTgt spid="2253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253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2530">
                                            <p:txEl>
                                              <p:pRg st="2" end="2"/>
                                            </p:txEl>
                                          </p:spTgt>
                                        </p:tgtEl>
                                        <p:attrNameLst>
                                          <p:attrName>style.visibility</p:attrName>
                                        </p:attrNameLst>
                                      </p:cBhvr>
                                      <p:to>
                                        <p:strVal val="visible"/>
                                      </p:to>
                                    </p:set>
                                    <p:anim calcmode="lin" valueType="num">
                                      <p:cBhvr additive="base">
                                        <p:cTn id="19" dur="300" fill="hold"/>
                                        <p:tgtEl>
                                          <p:spTgt spid="2253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25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2530">
                                            <p:txEl>
                                              <p:pRg st="3" end="3"/>
                                            </p:txEl>
                                          </p:spTgt>
                                        </p:tgtEl>
                                        <p:attrNameLst>
                                          <p:attrName>style.visibility</p:attrName>
                                        </p:attrNameLst>
                                      </p:cBhvr>
                                      <p:to>
                                        <p:strVal val="visible"/>
                                      </p:to>
                                    </p:set>
                                    <p:anim calcmode="lin" valueType="num">
                                      <p:cBhvr additive="base">
                                        <p:cTn id="25" dur="300" fill="hold"/>
                                        <p:tgtEl>
                                          <p:spTgt spid="2253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253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2530">
                                            <p:txEl>
                                              <p:pRg st="4" end="4"/>
                                            </p:txEl>
                                          </p:spTgt>
                                        </p:tgtEl>
                                        <p:attrNameLst>
                                          <p:attrName>style.visibility</p:attrName>
                                        </p:attrNameLst>
                                      </p:cBhvr>
                                      <p:to>
                                        <p:strVal val="visible"/>
                                      </p:to>
                                    </p:set>
                                    <p:anim calcmode="lin" valueType="num">
                                      <p:cBhvr additive="base">
                                        <p:cTn id="31" dur="300" fill="hold"/>
                                        <p:tgtEl>
                                          <p:spTgt spid="2253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253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2530">
                                            <p:txEl>
                                              <p:pRg st="5" end="5"/>
                                            </p:txEl>
                                          </p:spTgt>
                                        </p:tgtEl>
                                        <p:attrNameLst>
                                          <p:attrName>style.visibility</p:attrName>
                                        </p:attrNameLst>
                                      </p:cBhvr>
                                      <p:to>
                                        <p:strVal val="visible"/>
                                      </p:to>
                                    </p:set>
                                    <p:anim calcmode="lin" valueType="num">
                                      <p:cBhvr additive="base">
                                        <p:cTn id="37" dur="300" fill="hold"/>
                                        <p:tgtEl>
                                          <p:spTgt spid="2253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253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4" y="1219200"/>
            <a:ext cx="11352368" cy="4876184"/>
          </a:xfrm>
          <a:prstGeom prst="rect">
            <a:avLst/>
          </a:prstGeom>
        </p:spPr>
      </p:pic>
      <p:sp>
        <p:nvSpPr>
          <p:cNvPr id="3" name="TextBox 2"/>
          <p:cNvSpPr txBox="1"/>
          <p:nvPr/>
        </p:nvSpPr>
        <p:spPr>
          <a:xfrm>
            <a:off x="711200" y="1803401"/>
            <a:ext cx="2235200" cy="3518977"/>
          </a:xfrm>
          <a:prstGeom prst="rect">
            <a:avLst/>
          </a:prstGeom>
          <a:noFill/>
        </p:spPr>
        <p:txBody>
          <a:bodyPr wrap="square" rtlCol="0">
            <a:spAutoFit/>
          </a:bodyPr>
          <a:lstStyle/>
          <a:p>
            <a:pPr defTabSz="1219170"/>
            <a:r>
              <a:rPr lang="en-US" sz="1600" dirty="0">
                <a:solidFill>
                  <a:prstClr val="white"/>
                </a:solidFill>
                <a:latin typeface="Candara"/>
              </a:rPr>
              <a:t>"The Beautiful Gate" of Herod's temple was the outer one, made of Corinthian brass, surpassing in costliness even nine others of the outer court, which were covered with gold and silver. It was so heavy that twenty men were required to close it …”</a:t>
            </a:r>
          </a:p>
          <a:p>
            <a:pPr defTabSz="1219170"/>
            <a:endParaRPr lang="en-US" sz="1600" dirty="0">
              <a:solidFill>
                <a:prstClr val="white"/>
              </a:solidFill>
              <a:latin typeface="Candara"/>
            </a:endParaRPr>
          </a:p>
          <a:p>
            <a:pPr defTabSz="1219170"/>
            <a:r>
              <a:rPr lang="en-US" sz="1467" i="1" dirty="0" err="1">
                <a:solidFill>
                  <a:prstClr val="white"/>
                </a:solidFill>
                <a:latin typeface="Candara"/>
              </a:rPr>
              <a:t>Fausset’s</a:t>
            </a:r>
            <a:r>
              <a:rPr lang="en-US" sz="1467" i="1" dirty="0">
                <a:solidFill>
                  <a:prstClr val="white"/>
                </a:solidFill>
                <a:latin typeface="Candara"/>
              </a:rPr>
              <a:t> Bible Dictionary</a:t>
            </a:r>
          </a:p>
        </p:txBody>
      </p:sp>
    </p:spTree>
    <p:extLst>
      <p:ext uri="{BB962C8B-B14F-4D97-AF65-F5344CB8AC3E}">
        <p14:creationId xmlns:p14="http://schemas.microsoft.com/office/powerpoint/2010/main" val="36634626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4" y="1219200"/>
            <a:ext cx="11352368" cy="4876184"/>
          </a:xfrm>
          <a:prstGeom prst="rect">
            <a:avLst/>
          </a:prstGeom>
        </p:spPr>
      </p:pic>
      <p:sp>
        <p:nvSpPr>
          <p:cNvPr id="6" name="TextBox 5"/>
          <p:cNvSpPr txBox="1"/>
          <p:nvPr/>
        </p:nvSpPr>
        <p:spPr>
          <a:xfrm>
            <a:off x="711200" y="1789192"/>
            <a:ext cx="2438400" cy="3458063"/>
          </a:xfrm>
          <a:prstGeom prst="rect">
            <a:avLst/>
          </a:prstGeom>
          <a:noFill/>
        </p:spPr>
        <p:txBody>
          <a:bodyPr wrap="square" rtlCol="0">
            <a:spAutoFit/>
          </a:bodyPr>
          <a:lstStyle/>
          <a:p>
            <a:pPr defTabSz="1219170"/>
            <a:r>
              <a:rPr lang="en-US" sz="1867" dirty="0">
                <a:solidFill>
                  <a:prstClr val="white"/>
                </a:solidFill>
                <a:latin typeface="Candara"/>
              </a:rPr>
              <a:t>This is where Jesus honored the widow who put her last two mites into the treasury.</a:t>
            </a:r>
          </a:p>
          <a:p>
            <a:pPr defTabSz="1219170">
              <a:spcBef>
                <a:spcPts val="1600"/>
              </a:spcBef>
            </a:pPr>
            <a:r>
              <a:rPr lang="en-US" sz="1867" b="1" dirty="0">
                <a:solidFill>
                  <a:prstClr val="white"/>
                </a:solidFill>
                <a:latin typeface="Candara"/>
              </a:rPr>
              <a:t>Mark 12:44 </a:t>
            </a:r>
            <a:r>
              <a:rPr lang="en-US" sz="1867" dirty="0">
                <a:solidFill>
                  <a:prstClr val="white"/>
                </a:solidFill>
                <a:latin typeface="Candara"/>
              </a:rPr>
              <a:t> </a:t>
            </a:r>
            <a:br>
              <a:rPr lang="en-US" sz="1867" dirty="0">
                <a:solidFill>
                  <a:prstClr val="white"/>
                </a:solidFill>
                <a:latin typeface="Candara"/>
              </a:rPr>
            </a:br>
            <a:r>
              <a:rPr lang="en-US" sz="1867" dirty="0">
                <a:solidFill>
                  <a:prstClr val="white"/>
                </a:solidFill>
                <a:latin typeface="Candara"/>
              </a:rPr>
              <a:t>For all </a:t>
            </a:r>
            <a:r>
              <a:rPr lang="en-US" sz="1867" i="1" dirty="0">
                <a:solidFill>
                  <a:prstClr val="white"/>
                </a:solidFill>
                <a:latin typeface="Candara"/>
              </a:rPr>
              <a:t>they </a:t>
            </a:r>
            <a:r>
              <a:rPr lang="en-US" sz="1867" dirty="0">
                <a:solidFill>
                  <a:prstClr val="white"/>
                </a:solidFill>
                <a:latin typeface="Candara"/>
              </a:rPr>
              <a:t>did cast in of their abundance; but she of her want did cast in all that she had, </a:t>
            </a:r>
            <a:r>
              <a:rPr lang="en-US" sz="1867" i="1" dirty="0">
                <a:solidFill>
                  <a:prstClr val="white"/>
                </a:solidFill>
                <a:latin typeface="Candara"/>
              </a:rPr>
              <a:t>even </a:t>
            </a:r>
            <a:r>
              <a:rPr lang="en-US" sz="1867" dirty="0">
                <a:solidFill>
                  <a:prstClr val="white"/>
                </a:solidFill>
                <a:latin typeface="Candara"/>
              </a:rPr>
              <a:t>all her living. </a:t>
            </a:r>
          </a:p>
        </p:txBody>
      </p:sp>
    </p:spTree>
    <p:extLst>
      <p:ext uri="{BB962C8B-B14F-4D97-AF65-F5344CB8AC3E}">
        <p14:creationId xmlns:p14="http://schemas.microsoft.com/office/powerpoint/2010/main" val="41502980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4" y="1219200"/>
            <a:ext cx="11352368" cy="4876184"/>
          </a:xfrm>
          <a:prstGeom prst="rect">
            <a:avLst/>
          </a:prstGeom>
        </p:spPr>
      </p:pic>
      <p:sp>
        <p:nvSpPr>
          <p:cNvPr id="3" name="Rectangle 2"/>
          <p:cNvSpPr/>
          <p:nvPr/>
        </p:nvSpPr>
        <p:spPr>
          <a:xfrm flipH="1">
            <a:off x="711200" y="2194560"/>
            <a:ext cx="2235200" cy="2061718"/>
          </a:xfrm>
          <a:prstGeom prst="rect">
            <a:avLst/>
          </a:prstGeom>
        </p:spPr>
        <p:txBody>
          <a:bodyPr wrap="square">
            <a:spAutoFit/>
          </a:bodyPr>
          <a:lstStyle/>
          <a:p>
            <a:pPr defTabSz="1219170"/>
            <a:r>
              <a:rPr lang="en-US" sz="2133" dirty="0">
                <a:solidFill>
                  <a:prstClr val="white"/>
                </a:solidFill>
                <a:latin typeface="Candara"/>
              </a:rPr>
              <a:t>The men of Israel who were not priests could observe the rites from here, but go no further. </a:t>
            </a:r>
          </a:p>
        </p:txBody>
      </p:sp>
    </p:spTree>
    <p:extLst>
      <p:ext uri="{BB962C8B-B14F-4D97-AF65-F5344CB8AC3E}">
        <p14:creationId xmlns:p14="http://schemas.microsoft.com/office/powerpoint/2010/main" val="17209757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6" y="1219200"/>
            <a:ext cx="11352365" cy="4876184"/>
          </a:xfrm>
          <a:prstGeom prst="rect">
            <a:avLst/>
          </a:prstGeom>
        </p:spPr>
      </p:pic>
      <p:sp>
        <p:nvSpPr>
          <p:cNvPr id="4" name="TextBox 3"/>
          <p:cNvSpPr txBox="1"/>
          <p:nvPr/>
        </p:nvSpPr>
        <p:spPr>
          <a:xfrm>
            <a:off x="812800" y="2209800"/>
            <a:ext cx="2133600" cy="1077026"/>
          </a:xfrm>
          <a:prstGeom prst="rect">
            <a:avLst/>
          </a:prstGeom>
          <a:noFill/>
        </p:spPr>
        <p:txBody>
          <a:bodyPr wrap="square" rtlCol="0">
            <a:spAutoFit/>
          </a:bodyPr>
          <a:lstStyle/>
          <a:p>
            <a:pPr defTabSz="1219170"/>
            <a:r>
              <a:rPr lang="en-US" sz="2133" dirty="0">
                <a:solidFill>
                  <a:prstClr val="white"/>
                </a:solidFill>
                <a:latin typeface="Candara"/>
              </a:rPr>
              <a:t>This area was reserved for the temple priests.</a:t>
            </a:r>
          </a:p>
        </p:txBody>
      </p:sp>
    </p:spTree>
    <p:extLst>
      <p:ext uri="{BB962C8B-B14F-4D97-AF65-F5344CB8AC3E}">
        <p14:creationId xmlns:p14="http://schemas.microsoft.com/office/powerpoint/2010/main" val="8176052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4" y="1219200"/>
            <a:ext cx="11352368" cy="4876184"/>
          </a:xfrm>
          <a:prstGeom prst="rect">
            <a:avLst/>
          </a:prstGeom>
        </p:spPr>
      </p:pic>
      <p:sp>
        <p:nvSpPr>
          <p:cNvPr id="5" name="TextBox 4"/>
          <p:cNvSpPr txBox="1"/>
          <p:nvPr/>
        </p:nvSpPr>
        <p:spPr>
          <a:xfrm>
            <a:off x="609600" y="1621077"/>
            <a:ext cx="2438400" cy="3847976"/>
          </a:xfrm>
          <a:prstGeom prst="rect">
            <a:avLst/>
          </a:prstGeom>
          <a:noFill/>
        </p:spPr>
        <p:txBody>
          <a:bodyPr wrap="square" rtlCol="0">
            <a:spAutoFit/>
          </a:bodyPr>
          <a:lstStyle/>
          <a:p>
            <a:pPr defTabSz="1219170"/>
            <a:r>
              <a:rPr lang="en-US" sz="1867" dirty="0">
                <a:solidFill>
                  <a:prstClr val="white"/>
                </a:solidFill>
                <a:latin typeface="Candara"/>
              </a:rPr>
              <a:t>Jesus never stepped </a:t>
            </a:r>
            <a:r>
              <a:rPr lang="en-US" sz="1867">
                <a:solidFill>
                  <a:prstClr val="white"/>
                </a:solidFill>
                <a:latin typeface="Candara"/>
              </a:rPr>
              <a:t>foot inside </a:t>
            </a:r>
            <a:r>
              <a:rPr lang="en-US" sz="1867" dirty="0">
                <a:solidFill>
                  <a:prstClr val="white"/>
                </a:solidFill>
                <a:latin typeface="Candara"/>
              </a:rPr>
              <a:t>this place.</a:t>
            </a:r>
          </a:p>
          <a:p>
            <a:pPr defTabSz="1219170">
              <a:spcBef>
                <a:spcPts val="2400"/>
              </a:spcBef>
            </a:pPr>
            <a:r>
              <a:rPr lang="en-US" sz="1867" b="1" dirty="0">
                <a:solidFill>
                  <a:prstClr val="white"/>
                </a:solidFill>
                <a:latin typeface="Candara"/>
              </a:rPr>
              <a:t>Hebrews 9:24: </a:t>
            </a:r>
            <a:r>
              <a:rPr lang="en-US" sz="1867" dirty="0">
                <a:solidFill>
                  <a:prstClr val="white"/>
                </a:solidFill>
                <a:latin typeface="Candara"/>
              </a:rPr>
              <a:t>  </a:t>
            </a:r>
            <a:br>
              <a:rPr lang="en-US" sz="1867" dirty="0">
                <a:solidFill>
                  <a:prstClr val="white"/>
                </a:solidFill>
                <a:latin typeface="Candara"/>
              </a:rPr>
            </a:br>
            <a:r>
              <a:rPr lang="en-US" sz="1867" dirty="0">
                <a:solidFill>
                  <a:prstClr val="white"/>
                </a:solidFill>
                <a:latin typeface="Candara"/>
              </a:rPr>
              <a:t>For Christ is not entered into the holy places made with hands, </a:t>
            </a:r>
            <a:r>
              <a:rPr lang="en-US" sz="1867" i="1" dirty="0">
                <a:solidFill>
                  <a:prstClr val="white"/>
                </a:solidFill>
                <a:latin typeface="Candara"/>
              </a:rPr>
              <a:t>which are </a:t>
            </a:r>
            <a:r>
              <a:rPr lang="en-US" sz="1867" dirty="0">
                <a:solidFill>
                  <a:prstClr val="white"/>
                </a:solidFill>
                <a:latin typeface="Candara"/>
              </a:rPr>
              <a:t>the figures of the true; but into heaven itself, now to appear in the presence of God for us: </a:t>
            </a:r>
          </a:p>
        </p:txBody>
      </p:sp>
    </p:spTree>
    <p:extLst>
      <p:ext uri="{BB962C8B-B14F-4D97-AF65-F5344CB8AC3E}">
        <p14:creationId xmlns:p14="http://schemas.microsoft.com/office/powerpoint/2010/main" val="8838517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6" y="1219200"/>
            <a:ext cx="11352365" cy="4876184"/>
          </a:xfrm>
          <a:prstGeom prst="rect">
            <a:avLst/>
          </a:prstGeom>
        </p:spPr>
      </p:pic>
      <p:sp>
        <p:nvSpPr>
          <p:cNvPr id="3" name="TextBox 2"/>
          <p:cNvSpPr txBox="1"/>
          <p:nvPr/>
        </p:nvSpPr>
        <p:spPr>
          <a:xfrm>
            <a:off x="812800" y="2328624"/>
            <a:ext cx="2235200" cy="2061718"/>
          </a:xfrm>
          <a:prstGeom prst="rect">
            <a:avLst/>
          </a:prstGeom>
          <a:noFill/>
        </p:spPr>
        <p:txBody>
          <a:bodyPr wrap="square" rtlCol="0">
            <a:spAutoFit/>
          </a:bodyPr>
          <a:lstStyle/>
          <a:p>
            <a:pPr defTabSz="1219170"/>
            <a:r>
              <a:rPr lang="en-US" sz="2133" dirty="0">
                <a:solidFill>
                  <a:prstClr val="white"/>
                </a:solidFill>
                <a:latin typeface="Candara"/>
              </a:rPr>
              <a:t>This was a beautiful column-lined walkway located on the east side of the temple area.</a:t>
            </a:r>
          </a:p>
        </p:txBody>
      </p:sp>
    </p:spTree>
    <p:extLst>
      <p:ext uri="{BB962C8B-B14F-4D97-AF65-F5344CB8AC3E}">
        <p14:creationId xmlns:p14="http://schemas.microsoft.com/office/powerpoint/2010/main" val="42582735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6" y="1219200"/>
            <a:ext cx="11352365" cy="4876184"/>
          </a:xfrm>
          <a:prstGeom prst="rect">
            <a:avLst/>
          </a:prstGeom>
        </p:spPr>
      </p:pic>
      <p:sp>
        <p:nvSpPr>
          <p:cNvPr id="3" name="TextBox 2"/>
          <p:cNvSpPr txBox="1"/>
          <p:nvPr/>
        </p:nvSpPr>
        <p:spPr>
          <a:xfrm>
            <a:off x="711200" y="1789192"/>
            <a:ext cx="2336800" cy="3765198"/>
          </a:xfrm>
          <a:prstGeom prst="rect">
            <a:avLst/>
          </a:prstGeom>
          <a:noFill/>
        </p:spPr>
        <p:txBody>
          <a:bodyPr wrap="square" rtlCol="0">
            <a:spAutoFit/>
          </a:bodyPr>
          <a:lstStyle/>
          <a:p>
            <a:pPr defTabSz="1219170"/>
            <a:r>
              <a:rPr lang="en-US" sz="1600" dirty="0">
                <a:solidFill>
                  <a:prstClr val="white"/>
                </a:solidFill>
                <a:latin typeface="Candara"/>
              </a:rPr>
              <a:t>“… a portion of the temple which </a:t>
            </a:r>
            <a:r>
              <a:rPr lang="en-US" sz="1600" dirty="0">
                <a:solidFill>
                  <a:srgbClr val="F5C040">
                    <a:lumMod val="40000"/>
                    <a:lumOff val="60000"/>
                  </a:srgbClr>
                </a:solidFill>
                <a:latin typeface="Candara"/>
              </a:rPr>
              <a:t>according to Josephus</a:t>
            </a:r>
            <a:r>
              <a:rPr lang="en-US" sz="1600" dirty="0">
                <a:solidFill>
                  <a:prstClr val="white"/>
                </a:solidFill>
                <a:latin typeface="Candara"/>
              </a:rPr>
              <a:t> remained from Solomon's time. It rose from a great depth, occupying part of the valley, and supported by a wall 400 cubits high, formed of immense stones, some 20 cubits long. The </a:t>
            </a:r>
            <a:r>
              <a:rPr lang="en-US" sz="1600" dirty="0" err="1">
                <a:solidFill>
                  <a:prstClr val="white"/>
                </a:solidFill>
                <a:latin typeface="Candara"/>
              </a:rPr>
              <a:t>Chaldaeans</a:t>
            </a:r>
            <a:r>
              <a:rPr lang="en-US" sz="1600" dirty="0">
                <a:solidFill>
                  <a:prstClr val="white"/>
                </a:solidFill>
                <a:latin typeface="Candara"/>
              </a:rPr>
              <a:t> spared it, perhaps for its strength and beauty.”</a:t>
            </a:r>
          </a:p>
          <a:p>
            <a:pPr defTabSz="1219170"/>
            <a:endParaRPr lang="en-US" sz="1600" dirty="0">
              <a:solidFill>
                <a:prstClr val="white"/>
              </a:solidFill>
              <a:latin typeface="Candara"/>
            </a:endParaRPr>
          </a:p>
          <a:p>
            <a:pPr defTabSz="1219170"/>
            <a:r>
              <a:rPr lang="en-US" sz="1467" dirty="0" err="1">
                <a:solidFill>
                  <a:prstClr val="white"/>
                </a:solidFill>
                <a:latin typeface="Candara"/>
              </a:rPr>
              <a:t>Fausett’s</a:t>
            </a:r>
            <a:r>
              <a:rPr lang="en-US" sz="1467" dirty="0">
                <a:solidFill>
                  <a:prstClr val="white"/>
                </a:solidFill>
                <a:latin typeface="Candara"/>
              </a:rPr>
              <a:t> Bible Dictionary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40000">
            <a:off x="2961547" y="3552986"/>
            <a:ext cx="2066968" cy="20588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221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4" y="1219201"/>
            <a:ext cx="11352368" cy="487618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600200"/>
            <a:ext cx="5608320" cy="3979469"/>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812800" y="1905001"/>
            <a:ext cx="2235200" cy="3540200"/>
          </a:xfrm>
          <a:prstGeom prst="rect">
            <a:avLst/>
          </a:prstGeom>
          <a:noFill/>
        </p:spPr>
        <p:txBody>
          <a:bodyPr wrap="square" rtlCol="0">
            <a:spAutoFit/>
          </a:bodyPr>
          <a:lstStyle/>
          <a:p>
            <a:pPr defTabSz="1219170"/>
            <a:r>
              <a:rPr lang="en-US" sz="1867" b="1" dirty="0">
                <a:solidFill>
                  <a:prstClr val="white"/>
                </a:solidFill>
                <a:latin typeface="Candara"/>
              </a:rPr>
              <a:t>John 10:23-24 </a:t>
            </a:r>
            <a:endParaRPr lang="en-US" sz="1867" dirty="0">
              <a:solidFill>
                <a:prstClr val="white"/>
              </a:solidFill>
              <a:latin typeface="Candara"/>
            </a:endParaRPr>
          </a:p>
          <a:p>
            <a:pPr defTabSz="1219170"/>
            <a:r>
              <a:rPr lang="en-US" sz="1867" baseline="30000" dirty="0">
                <a:solidFill>
                  <a:prstClr val="white"/>
                </a:solidFill>
                <a:latin typeface="Candara"/>
              </a:rPr>
              <a:t>23</a:t>
            </a:r>
            <a:r>
              <a:rPr lang="en-US" sz="1867" dirty="0">
                <a:solidFill>
                  <a:prstClr val="white"/>
                </a:solidFill>
                <a:latin typeface="Candara"/>
              </a:rPr>
              <a:t> And Jesus walked in the temple in Solomon's porch. </a:t>
            </a:r>
          </a:p>
          <a:p>
            <a:pPr defTabSz="1219170"/>
            <a:r>
              <a:rPr lang="en-US" sz="1867" baseline="30000" dirty="0">
                <a:solidFill>
                  <a:prstClr val="white"/>
                </a:solidFill>
                <a:latin typeface="Candara"/>
              </a:rPr>
              <a:t>24</a:t>
            </a:r>
            <a:r>
              <a:rPr lang="en-US" sz="1867" dirty="0">
                <a:solidFill>
                  <a:prstClr val="white"/>
                </a:solidFill>
                <a:latin typeface="Candara"/>
              </a:rPr>
              <a:t> Then came the Jews round about him, and said unto him, How long dost thou make us to doubt? If thou be the Christ, tell us plainly.  </a:t>
            </a:r>
          </a:p>
        </p:txBody>
      </p:sp>
    </p:spTree>
    <p:extLst>
      <p:ext uri="{BB962C8B-B14F-4D97-AF65-F5344CB8AC3E}">
        <p14:creationId xmlns:p14="http://schemas.microsoft.com/office/powerpoint/2010/main" val="33643549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4" y="1219200"/>
            <a:ext cx="11352368" cy="4876184"/>
          </a:xfrm>
          <a:prstGeom prst="rect">
            <a:avLst/>
          </a:prstGeom>
        </p:spPr>
      </p:pic>
    </p:spTree>
    <p:extLst>
      <p:ext uri="{BB962C8B-B14F-4D97-AF65-F5344CB8AC3E}">
        <p14:creationId xmlns:p14="http://schemas.microsoft.com/office/powerpoint/2010/main" val="3678847174"/>
      </p:ext>
    </p:extLst>
  </p:cSld>
  <p:clrMapOvr>
    <a:masterClrMapping/>
  </p:clrMapOvr>
  <p:transition spd="med">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3" y="1219200"/>
            <a:ext cx="11352372" cy="4876187"/>
          </a:xfrm>
          <a:prstGeom prst="rect">
            <a:avLst/>
          </a:prstGeom>
        </p:spPr>
      </p:pic>
      <p:sp>
        <p:nvSpPr>
          <p:cNvPr id="3" name="TextBox 2"/>
          <p:cNvSpPr txBox="1"/>
          <p:nvPr/>
        </p:nvSpPr>
        <p:spPr>
          <a:xfrm>
            <a:off x="711200" y="1974850"/>
            <a:ext cx="2336800" cy="1405256"/>
          </a:xfrm>
          <a:prstGeom prst="rect">
            <a:avLst/>
          </a:prstGeom>
          <a:noFill/>
        </p:spPr>
        <p:txBody>
          <a:bodyPr wrap="square" rtlCol="0">
            <a:spAutoFit/>
          </a:bodyPr>
          <a:lstStyle/>
          <a:p>
            <a:pPr defTabSz="1219170">
              <a:spcBef>
                <a:spcPts val="800"/>
              </a:spcBef>
              <a:buClr>
                <a:srgbClr val="C6E7FC">
                  <a:lumMod val="75000"/>
                </a:srgbClr>
              </a:buClr>
              <a:buSzPct val="70000"/>
            </a:pPr>
            <a:r>
              <a:rPr lang="en-US" sz="2133" dirty="0">
                <a:solidFill>
                  <a:prstClr val="white"/>
                </a:solidFill>
                <a:latin typeface="Candara"/>
                <a:cs typeface="Arial" panose="020B0604020202020204" pitchFamily="34" charset="0"/>
              </a:rPr>
              <a:t>Herod’s temple was more than twice the size of Solomon’s.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601" y="1536795"/>
            <a:ext cx="6794500" cy="4127405"/>
          </a:xfrm>
          <a:prstGeom prst="rect">
            <a:avLst/>
          </a:prstGeom>
        </p:spPr>
      </p:pic>
    </p:spTree>
    <p:extLst>
      <p:ext uri="{BB962C8B-B14F-4D97-AF65-F5344CB8AC3E}">
        <p14:creationId xmlns:p14="http://schemas.microsoft.com/office/powerpoint/2010/main" val="1211726000"/>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1E5E0E-8BEF-4B7F-954C-F4D42433454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0F40C27B-4D56-4B2D-8B2A-F54DEEF4F45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11</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5602" name="Text Box 2">
            <a:extLst>
              <a:ext uri="{FF2B5EF4-FFF2-40B4-BE49-F238E27FC236}">
                <a16:creationId xmlns:a16="http://schemas.microsoft.com/office/drawing/2014/main" id="{DFD2E256-4698-4F73-8459-52FFDD7C5102}"/>
              </a:ext>
            </a:extLst>
          </p:cNvPr>
          <p:cNvSpPr txBox="1">
            <a:spLocks noChangeArrowheads="1"/>
          </p:cNvSpPr>
          <p:nvPr/>
        </p:nvSpPr>
        <p:spPr bwMode="auto">
          <a:xfrm>
            <a:off x="2743200" y="685800"/>
            <a:ext cx="76962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2.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Founding of the Jerusalem Church - the role of the Holy Spirit</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(2.12-2.47):</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The Jerusalem Church increases in numbers by means of divine power;</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The work of the Holy Spirit, e.g.,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Glossolalia</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(2.1-24; see Joel 2.28-32);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Peter’s speech interprets the meaning of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Pentecost</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The character of the Jerusalem Church (2.43-45; 4.32-35);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5602">
                                            <p:txEl>
                                              <p:pRg st="0" end="0"/>
                                            </p:txEl>
                                          </p:spTgt>
                                        </p:tgtEl>
                                        <p:attrNameLst>
                                          <p:attrName>style.visibility</p:attrName>
                                        </p:attrNameLst>
                                      </p:cBhvr>
                                      <p:to>
                                        <p:strVal val="visible"/>
                                      </p:to>
                                    </p:set>
                                    <p:anim calcmode="lin" valueType="num">
                                      <p:cBhvr additive="base">
                                        <p:cTn id="7" dur="300" fill="hold"/>
                                        <p:tgtEl>
                                          <p:spTgt spid="2560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560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5602">
                                            <p:txEl>
                                              <p:pRg st="1" end="1"/>
                                            </p:txEl>
                                          </p:spTgt>
                                        </p:tgtEl>
                                        <p:attrNameLst>
                                          <p:attrName>style.visibility</p:attrName>
                                        </p:attrNameLst>
                                      </p:cBhvr>
                                      <p:to>
                                        <p:strVal val="visible"/>
                                      </p:to>
                                    </p:set>
                                    <p:anim calcmode="lin" valueType="num">
                                      <p:cBhvr additive="base">
                                        <p:cTn id="13" dur="300" fill="hold"/>
                                        <p:tgtEl>
                                          <p:spTgt spid="2560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560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5602">
                                            <p:txEl>
                                              <p:pRg st="2" end="2"/>
                                            </p:txEl>
                                          </p:spTgt>
                                        </p:tgtEl>
                                        <p:attrNameLst>
                                          <p:attrName>style.visibility</p:attrName>
                                        </p:attrNameLst>
                                      </p:cBhvr>
                                      <p:to>
                                        <p:strVal val="visible"/>
                                      </p:to>
                                    </p:set>
                                    <p:anim calcmode="lin" valueType="num">
                                      <p:cBhvr additive="base">
                                        <p:cTn id="19" dur="300" fill="hold"/>
                                        <p:tgtEl>
                                          <p:spTgt spid="2560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560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5602">
                                            <p:txEl>
                                              <p:pRg st="3" end="3"/>
                                            </p:txEl>
                                          </p:spTgt>
                                        </p:tgtEl>
                                        <p:attrNameLst>
                                          <p:attrName>style.visibility</p:attrName>
                                        </p:attrNameLst>
                                      </p:cBhvr>
                                      <p:to>
                                        <p:strVal val="visible"/>
                                      </p:to>
                                    </p:set>
                                    <p:anim calcmode="lin" valueType="num">
                                      <p:cBhvr additive="base">
                                        <p:cTn id="25" dur="300" fill="hold"/>
                                        <p:tgtEl>
                                          <p:spTgt spid="2560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560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5602">
                                            <p:txEl>
                                              <p:pRg st="4" end="4"/>
                                            </p:txEl>
                                          </p:spTgt>
                                        </p:tgtEl>
                                        <p:attrNameLst>
                                          <p:attrName>style.visibility</p:attrName>
                                        </p:attrNameLst>
                                      </p:cBhvr>
                                      <p:to>
                                        <p:strVal val="visible"/>
                                      </p:to>
                                    </p:set>
                                    <p:anim calcmode="lin" valueType="num">
                                      <p:cBhvr additive="base">
                                        <p:cTn id="31" dur="300" fill="hold"/>
                                        <p:tgtEl>
                                          <p:spTgt spid="2560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560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3" y="1219200"/>
            <a:ext cx="11352372" cy="4876187"/>
          </a:xfrm>
          <a:prstGeom prst="rect">
            <a:avLst/>
          </a:prstGeom>
        </p:spPr>
      </p:pic>
      <p:sp>
        <p:nvSpPr>
          <p:cNvPr id="3" name="TextBox 2"/>
          <p:cNvSpPr txBox="1"/>
          <p:nvPr/>
        </p:nvSpPr>
        <p:spPr>
          <a:xfrm>
            <a:off x="711200" y="2563257"/>
            <a:ext cx="2438400" cy="1241622"/>
          </a:xfrm>
          <a:prstGeom prst="rect">
            <a:avLst/>
          </a:prstGeom>
          <a:noFill/>
        </p:spPr>
        <p:txBody>
          <a:bodyPr wrap="square" rtlCol="0">
            <a:spAutoFit/>
          </a:bodyPr>
          <a:lstStyle/>
          <a:p>
            <a:pPr defTabSz="1219170">
              <a:spcBef>
                <a:spcPts val="1600"/>
              </a:spcBef>
              <a:buClr>
                <a:srgbClr val="C6E7FC">
                  <a:lumMod val="75000"/>
                </a:srgbClr>
              </a:buClr>
              <a:buSzPct val="70000"/>
            </a:pPr>
            <a:r>
              <a:rPr lang="en-US" sz="1867" dirty="0">
                <a:solidFill>
                  <a:prstClr val="white"/>
                </a:solidFill>
                <a:latin typeface="Candara"/>
                <a:cs typeface="Arial" panose="020B0604020202020204" pitchFamily="34" charset="0"/>
              </a:rPr>
              <a:t>It was destroyed by the Romans in 70 AD,  just 6 years after it was completed.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550234"/>
            <a:ext cx="5486400" cy="4113967"/>
          </a:xfrm>
          <a:prstGeom prst="rect">
            <a:avLst/>
          </a:prstGeom>
        </p:spPr>
      </p:pic>
    </p:spTree>
    <p:extLst>
      <p:ext uri="{BB962C8B-B14F-4D97-AF65-F5344CB8AC3E}">
        <p14:creationId xmlns:p14="http://schemas.microsoft.com/office/powerpoint/2010/main" val="3898431973"/>
      </p:ext>
    </p:extLst>
  </p:cSld>
  <p:clrMapOvr>
    <a:masterClrMapping/>
  </p:clrMapOvr>
  <p:transition spd="med">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3" y="1219200"/>
            <a:ext cx="11352372" cy="4876187"/>
          </a:xfrm>
          <a:prstGeom prst="rect">
            <a:avLst/>
          </a:prstGeom>
        </p:spPr>
      </p:pic>
      <p:sp>
        <p:nvSpPr>
          <p:cNvPr id="3" name="TextBox 2"/>
          <p:cNvSpPr txBox="1"/>
          <p:nvPr/>
        </p:nvSpPr>
        <p:spPr>
          <a:xfrm>
            <a:off x="609600" y="1653838"/>
            <a:ext cx="2540000" cy="3877087"/>
          </a:xfrm>
          <a:prstGeom prst="rect">
            <a:avLst/>
          </a:prstGeom>
          <a:noFill/>
        </p:spPr>
        <p:txBody>
          <a:bodyPr wrap="square" rtlCol="0">
            <a:spAutoFit/>
          </a:bodyPr>
          <a:lstStyle/>
          <a:p>
            <a:pPr defTabSz="1219170">
              <a:spcBef>
                <a:spcPts val="400"/>
              </a:spcBef>
              <a:buClr>
                <a:srgbClr val="C6E7FC">
                  <a:lumMod val="75000"/>
                </a:srgbClr>
              </a:buClr>
              <a:buSzPct val="70000"/>
            </a:pPr>
            <a:r>
              <a:rPr lang="en-US" sz="1733" b="1" dirty="0">
                <a:solidFill>
                  <a:prstClr val="white"/>
                </a:solidFill>
                <a:latin typeface="Candara"/>
              </a:rPr>
              <a:t>Mark 13:1-2</a:t>
            </a:r>
            <a:br>
              <a:rPr lang="en-US" sz="1733" b="1" dirty="0">
                <a:solidFill>
                  <a:prstClr val="white"/>
                </a:solidFill>
                <a:latin typeface="Candara"/>
              </a:rPr>
            </a:br>
            <a:r>
              <a:rPr lang="en-US" sz="1733" baseline="30000" dirty="0">
                <a:solidFill>
                  <a:prstClr val="white"/>
                </a:solidFill>
                <a:latin typeface="Candara"/>
              </a:rPr>
              <a:t>1</a:t>
            </a:r>
            <a:r>
              <a:rPr lang="en-US" sz="1733" dirty="0">
                <a:solidFill>
                  <a:prstClr val="white"/>
                </a:solidFill>
                <a:latin typeface="Candara"/>
              </a:rPr>
              <a:t> And as he went out of the temple, one of his disciples saith unto him, Master, see what manner of stones and what buildings </a:t>
            </a:r>
            <a:r>
              <a:rPr lang="en-US" sz="1733" i="1" dirty="0">
                <a:solidFill>
                  <a:prstClr val="white"/>
                </a:solidFill>
                <a:latin typeface="Candara"/>
              </a:rPr>
              <a:t>are here</a:t>
            </a:r>
            <a:r>
              <a:rPr lang="en-US" sz="1733" dirty="0">
                <a:solidFill>
                  <a:prstClr val="white"/>
                </a:solidFill>
                <a:latin typeface="Candara"/>
              </a:rPr>
              <a:t>!  </a:t>
            </a:r>
          </a:p>
          <a:p>
            <a:pPr defTabSz="1219170">
              <a:spcBef>
                <a:spcPts val="400"/>
              </a:spcBef>
              <a:buClr>
                <a:srgbClr val="C6E7FC">
                  <a:lumMod val="75000"/>
                </a:srgbClr>
              </a:buClr>
              <a:buSzPct val="70000"/>
            </a:pPr>
            <a:r>
              <a:rPr lang="en-US" sz="1733" baseline="30000" dirty="0">
                <a:solidFill>
                  <a:prstClr val="white"/>
                </a:solidFill>
                <a:latin typeface="Candara"/>
              </a:rPr>
              <a:t>2</a:t>
            </a:r>
            <a:r>
              <a:rPr lang="en-US" sz="1733" dirty="0">
                <a:solidFill>
                  <a:prstClr val="white"/>
                </a:solidFill>
                <a:latin typeface="Candara"/>
              </a:rPr>
              <a:t> And Jesus answering said unto him, </a:t>
            </a:r>
            <a:r>
              <a:rPr lang="en-US" sz="1733" dirty="0" err="1">
                <a:solidFill>
                  <a:prstClr val="white"/>
                </a:solidFill>
                <a:latin typeface="Candara"/>
              </a:rPr>
              <a:t>Seest</a:t>
            </a:r>
            <a:r>
              <a:rPr lang="en-US" sz="1733" dirty="0">
                <a:solidFill>
                  <a:prstClr val="white"/>
                </a:solidFill>
                <a:latin typeface="Candara"/>
              </a:rPr>
              <a:t> thou these great buildings?  there shall not be left one stone upon another, that shall not be thrown down.</a:t>
            </a:r>
            <a:endParaRPr lang="en-US" sz="1733" dirty="0">
              <a:solidFill>
                <a:prstClr val="white"/>
              </a:solidFill>
              <a:latin typeface="Candara"/>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0" y="1584960"/>
            <a:ext cx="6315456" cy="4102608"/>
          </a:xfrm>
          <a:prstGeom prst="rect">
            <a:avLst/>
          </a:prstGeom>
        </p:spPr>
      </p:pic>
    </p:spTree>
    <p:extLst>
      <p:ext uri="{BB962C8B-B14F-4D97-AF65-F5344CB8AC3E}">
        <p14:creationId xmlns:p14="http://schemas.microsoft.com/office/powerpoint/2010/main" val="1875479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2" y="1219201"/>
            <a:ext cx="11352375" cy="4876188"/>
          </a:xfrm>
          <a:prstGeom prst="rect">
            <a:avLst/>
          </a:prstGeom>
        </p:spPr>
      </p:pic>
      <p:sp>
        <p:nvSpPr>
          <p:cNvPr id="3" name="TextBox 2"/>
          <p:cNvSpPr txBox="1"/>
          <p:nvPr/>
        </p:nvSpPr>
        <p:spPr>
          <a:xfrm>
            <a:off x="711200" y="1803401"/>
            <a:ext cx="2336800" cy="3251596"/>
          </a:xfrm>
          <a:prstGeom prst="rect">
            <a:avLst/>
          </a:prstGeom>
          <a:noFill/>
        </p:spPr>
        <p:txBody>
          <a:bodyPr wrap="square" rtlCol="0">
            <a:spAutoFit/>
          </a:bodyPr>
          <a:lstStyle/>
          <a:p>
            <a:pPr defTabSz="1219170">
              <a:spcBef>
                <a:spcPts val="800"/>
              </a:spcBef>
              <a:buClr>
                <a:srgbClr val="C6E7FC">
                  <a:lumMod val="75000"/>
                </a:srgbClr>
              </a:buClr>
              <a:buSzPct val="70000"/>
            </a:pPr>
            <a:r>
              <a:rPr lang="en-US" sz="2133" dirty="0">
                <a:solidFill>
                  <a:prstClr val="white"/>
                </a:solidFill>
                <a:latin typeface="Candara"/>
                <a:cs typeface="Arial" panose="020B0604020202020204" pitchFamily="34" charset="0"/>
              </a:rPr>
              <a:t>All that remains are the stones in the lowest section of the walls around the Temple Mount.</a:t>
            </a:r>
          </a:p>
          <a:p>
            <a:pPr defTabSz="1219170">
              <a:spcBef>
                <a:spcPts val="1600"/>
              </a:spcBef>
              <a:buClr>
                <a:srgbClr val="C6E7FC">
                  <a:lumMod val="75000"/>
                </a:srgbClr>
              </a:buClr>
              <a:buSzPct val="70000"/>
            </a:pPr>
            <a:r>
              <a:rPr lang="en-US" sz="2133" dirty="0">
                <a:solidFill>
                  <a:prstClr val="white"/>
                </a:solidFill>
                <a:latin typeface="Candara"/>
                <a:cs typeface="Arial" panose="020B0604020202020204" pitchFamily="34" charset="0"/>
              </a:rPr>
              <a:t>The Western Wall is also known as the Wailing Wall .</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42680" y="1524000"/>
            <a:ext cx="5839512" cy="4145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2483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2" y="1219201"/>
            <a:ext cx="11352375" cy="4876188"/>
          </a:xfrm>
          <a:prstGeom prst="rect">
            <a:avLst/>
          </a:prstGeom>
        </p:spPr>
      </p:pic>
      <p:sp>
        <p:nvSpPr>
          <p:cNvPr id="3" name="TextBox 2"/>
          <p:cNvSpPr txBox="1"/>
          <p:nvPr/>
        </p:nvSpPr>
        <p:spPr>
          <a:xfrm>
            <a:off x="711200" y="1803401"/>
            <a:ext cx="2336800" cy="3251596"/>
          </a:xfrm>
          <a:prstGeom prst="rect">
            <a:avLst/>
          </a:prstGeom>
          <a:noFill/>
        </p:spPr>
        <p:txBody>
          <a:bodyPr wrap="square" rtlCol="0">
            <a:spAutoFit/>
          </a:bodyPr>
          <a:lstStyle/>
          <a:p>
            <a:pPr defTabSz="1219170">
              <a:spcBef>
                <a:spcPts val="800"/>
              </a:spcBef>
              <a:buClr>
                <a:srgbClr val="C6E7FC">
                  <a:lumMod val="75000"/>
                </a:srgbClr>
              </a:buClr>
              <a:buSzPct val="70000"/>
            </a:pPr>
            <a:r>
              <a:rPr lang="en-US" sz="2133" dirty="0">
                <a:solidFill>
                  <a:prstClr val="white"/>
                </a:solidFill>
                <a:latin typeface="Candara"/>
                <a:cs typeface="Arial" panose="020B0604020202020204" pitchFamily="34" charset="0"/>
              </a:rPr>
              <a:t>All that remains are the stones in the lowest section of the walls around the Temple Mount.</a:t>
            </a:r>
          </a:p>
          <a:p>
            <a:pPr defTabSz="1219170">
              <a:spcBef>
                <a:spcPts val="1600"/>
              </a:spcBef>
              <a:buClr>
                <a:srgbClr val="C6E7FC">
                  <a:lumMod val="75000"/>
                </a:srgbClr>
              </a:buClr>
              <a:buSzPct val="70000"/>
            </a:pPr>
            <a:r>
              <a:rPr lang="en-US" sz="2133" dirty="0">
                <a:solidFill>
                  <a:prstClr val="white"/>
                </a:solidFill>
                <a:latin typeface="Candara"/>
                <a:cs typeface="Arial" panose="020B0604020202020204" pitchFamily="34" charset="0"/>
              </a:rPr>
              <a:t>The Western Wall is also known as the Wailing Wall .</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42680" y="1655314"/>
            <a:ext cx="5839512" cy="388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773489"/>
      </p:ext>
    </p:extLst>
  </p:cSld>
  <p:clrMapOvr>
    <a:masterClrMapping/>
  </p:clrMapOvr>
  <p:transition spd="med">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 y="487680"/>
            <a:ext cx="6096000" cy="6072909"/>
          </a:xfrm>
          <a:prstGeom prst="rect">
            <a:avLst/>
          </a:prstGeom>
          <a:ln w="28575">
            <a:solidFill>
              <a:schemeClr val="accent6"/>
            </a:solidFill>
          </a:ln>
        </p:spPr>
      </p:pic>
      <p:sp>
        <p:nvSpPr>
          <p:cNvPr id="4" name="TextBox 3"/>
          <p:cNvSpPr txBox="1"/>
          <p:nvPr/>
        </p:nvSpPr>
        <p:spPr>
          <a:xfrm>
            <a:off x="1117600" y="1240155"/>
            <a:ext cx="4876800" cy="3579826"/>
          </a:xfrm>
          <a:prstGeom prst="rect">
            <a:avLst/>
          </a:prstGeom>
          <a:noFill/>
        </p:spPr>
        <p:txBody>
          <a:bodyPr wrap="square" rtlCol="0">
            <a:spAutoFit/>
          </a:bodyPr>
          <a:lstStyle/>
          <a:p>
            <a:pPr defTabSz="1219170"/>
            <a:r>
              <a:rPr lang="en-US" sz="2133" baseline="30000" dirty="0">
                <a:solidFill>
                  <a:prstClr val="black"/>
                </a:solidFill>
                <a:latin typeface="Candara"/>
              </a:rPr>
              <a:t>1</a:t>
            </a:r>
            <a:r>
              <a:rPr lang="en-US" sz="2133" dirty="0">
                <a:solidFill>
                  <a:prstClr val="black"/>
                </a:solidFill>
                <a:latin typeface="Candara"/>
              </a:rPr>
              <a:t> Now Peter and John went up together into the temple at the hour of prayer, </a:t>
            </a:r>
            <a:r>
              <a:rPr lang="en-US" sz="2133" i="1" dirty="0">
                <a:solidFill>
                  <a:prstClr val="black"/>
                </a:solidFill>
                <a:latin typeface="Candara"/>
              </a:rPr>
              <a:t>being </a:t>
            </a:r>
            <a:r>
              <a:rPr lang="en-US" sz="2133" dirty="0">
                <a:solidFill>
                  <a:prstClr val="black"/>
                </a:solidFill>
                <a:latin typeface="Candara"/>
              </a:rPr>
              <a:t>the ninth </a:t>
            </a:r>
            <a:r>
              <a:rPr lang="en-US" sz="2133" i="1" dirty="0">
                <a:solidFill>
                  <a:prstClr val="black"/>
                </a:solidFill>
                <a:latin typeface="Candara"/>
              </a:rPr>
              <a:t>hour</a:t>
            </a:r>
            <a:r>
              <a:rPr lang="en-US" sz="2133" dirty="0">
                <a:solidFill>
                  <a:prstClr val="black"/>
                </a:solidFill>
                <a:latin typeface="Candara"/>
              </a:rPr>
              <a:t>.  </a:t>
            </a:r>
          </a:p>
          <a:p>
            <a:pPr defTabSz="1219170">
              <a:spcBef>
                <a:spcPts val="800"/>
              </a:spcBef>
            </a:pPr>
            <a:r>
              <a:rPr lang="en-US" sz="2133" baseline="30000" dirty="0">
                <a:solidFill>
                  <a:prstClr val="black"/>
                </a:solidFill>
                <a:latin typeface="Candara"/>
              </a:rPr>
              <a:t>2</a:t>
            </a:r>
            <a:r>
              <a:rPr lang="en-US" sz="2133" dirty="0">
                <a:solidFill>
                  <a:prstClr val="black"/>
                </a:solidFill>
                <a:latin typeface="Candara"/>
              </a:rPr>
              <a:t> And a certain man lame from his mother's womb was carried, whom they laid daily at the gate of the temple which is called Beautiful, to ask alms of them that entered into the temple; </a:t>
            </a:r>
          </a:p>
          <a:p>
            <a:pPr defTabSz="1219170">
              <a:spcBef>
                <a:spcPts val="800"/>
              </a:spcBef>
            </a:pPr>
            <a:r>
              <a:rPr lang="en-US" sz="2133" baseline="30000" dirty="0">
                <a:solidFill>
                  <a:prstClr val="black"/>
                </a:solidFill>
                <a:latin typeface="Candara"/>
              </a:rPr>
              <a:t>3</a:t>
            </a:r>
            <a:r>
              <a:rPr lang="en-US" sz="2133" dirty="0">
                <a:solidFill>
                  <a:prstClr val="black"/>
                </a:solidFill>
                <a:latin typeface="Candara"/>
              </a:rPr>
              <a:t> Who seeing Peter and John about to go into the temple asked an alms.</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87156" y="2025604"/>
            <a:ext cx="5014499" cy="33936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9280" y="640796"/>
            <a:ext cx="2560320" cy="420564"/>
          </a:xfrm>
          <a:prstGeom prst="rect">
            <a:avLst/>
          </a:prstGeom>
          <a:noFill/>
        </p:spPr>
        <p:txBody>
          <a:bodyPr wrap="square" rtlCol="0">
            <a:spAutoFit/>
          </a:bodyPr>
          <a:lstStyle/>
          <a:p>
            <a:pPr defTabSz="1219170"/>
            <a:r>
              <a:rPr lang="en-US" sz="2133" dirty="0">
                <a:solidFill>
                  <a:srgbClr val="C00000"/>
                </a:solidFill>
                <a:latin typeface="Candara"/>
              </a:rPr>
              <a:t>Back to Chapter 3:</a:t>
            </a:r>
          </a:p>
        </p:txBody>
      </p:sp>
    </p:spTree>
    <p:extLst>
      <p:ext uri="{BB962C8B-B14F-4D97-AF65-F5344CB8AC3E}">
        <p14:creationId xmlns:p14="http://schemas.microsoft.com/office/powerpoint/2010/main" val="625847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 y="487680"/>
            <a:ext cx="6096000" cy="6072909"/>
          </a:xfrm>
          <a:prstGeom prst="rect">
            <a:avLst/>
          </a:prstGeom>
          <a:ln w="28575">
            <a:solidFill>
              <a:schemeClr val="accent6"/>
            </a:solidFill>
          </a:ln>
        </p:spPr>
      </p:pic>
      <p:sp>
        <p:nvSpPr>
          <p:cNvPr id="4" name="TextBox 3"/>
          <p:cNvSpPr txBox="1"/>
          <p:nvPr/>
        </p:nvSpPr>
        <p:spPr>
          <a:xfrm>
            <a:off x="1117600" y="1498601"/>
            <a:ext cx="4978400" cy="2820772"/>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4</a:t>
            </a:r>
            <a:r>
              <a:rPr lang="en-US" sz="2133" dirty="0">
                <a:solidFill>
                  <a:prstClr val="black"/>
                </a:solidFill>
                <a:latin typeface="Candara"/>
              </a:rPr>
              <a:t> And Peter, fastening his eyes upon him with John, said, Look on us.  </a:t>
            </a:r>
          </a:p>
          <a:p>
            <a:pPr defTabSz="1219170">
              <a:spcBef>
                <a:spcPts val="400"/>
              </a:spcBef>
            </a:pPr>
            <a:r>
              <a:rPr lang="en-US" sz="2133" baseline="30000" dirty="0">
                <a:solidFill>
                  <a:prstClr val="black"/>
                </a:solidFill>
                <a:latin typeface="Candara"/>
              </a:rPr>
              <a:t>5</a:t>
            </a:r>
            <a:r>
              <a:rPr lang="en-US" sz="2133" dirty="0">
                <a:solidFill>
                  <a:prstClr val="black"/>
                </a:solidFill>
                <a:latin typeface="Candara"/>
              </a:rPr>
              <a:t> And he gave heed unto them, expecting to receive something of them.  </a:t>
            </a:r>
          </a:p>
          <a:p>
            <a:pPr defTabSz="1219170">
              <a:spcBef>
                <a:spcPts val="400"/>
              </a:spcBef>
            </a:pPr>
            <a:r>
              <a:rPr lang="en-US" sz="2133" baseline="30000" dirty="0">
                <a:solidFill>
                  <a:prstClr val="black"/>
                </a:solidFill>
                <a:latin typeface="Candara"/>
              </a:rPr>
              <a:t>6</a:t>
            </a:r>
            <a:r>
              <a:rPr lang="en-US" sz="2133" dirty="0">
                <a:solidFill>
                  <a:prstClr val="black"/>
                </a:solidFill>
                <a:latin typeface="Candara"/>
              </a:rPr>
              <a:t> Then Peter said, Silver and gold have I none; but such as I have give I thee: </a:t>
            </a:r>
            <a:br>
              <a:rPr lang="en-US" sz="2133" dirty="0">
                <a:solidFill>
                  <a:prstClr val="black"/>
                </a:solidFill>
                <a:latin typeface="Candara"/>
              </a:rPr>
            </a:br>
            <a:r>
              <a:rPr lang="en-US" sz="2133" dirty="0">
                <a:solidFill>
                  <a:srgbClr val="C00000"/>
                </a:solidFill>
                <a:latin typeface="Candara"/>
              </a:rPr>
              <a:t>In the name of Jesus Christ of Nazareth rise up and walk. </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87156" y="2025604"/>
            <a:ext cx="5014499" cy="3393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0470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279402"/>
            <a:ext cx="8534400" cy="6235445"/>
          </a:xfrm>
          <a:prstGeom prst="rect">
            <a:avLst/>
          </a:prstGeom>
        </p:spPr>
      </p:pic>
    </p:spTree>
    <p:extLst>
      <p:ext uri="{BB962C8B-B14F-4D97-AF65-F5344CB8AC3E}">
        <p14:creationId xmlns:p14="http://schemas.microsoft.com/office/powerpoint/2010/main" val="2124979008"/>
      </p:ext>
    </p:extLst>
  </p:cSld>
  <p:clrMapOvr>
    <a:masterClrMapping/>
  </p:clrMapOvr>
  <p:transition spd="med">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1" y="279402"/>
            <a:ext cx="8534399" cy="6235445"/>
          </a:xfrm>
          <a:prstGeom prst="rect">
            <a:avLst/>
          </a:prstGeom>
        </p:spPr>
      </p:pic>
      <p:sp>
        <p:nvSpPr>
          <p:cNvPr id="2" name="TextBox 1"/>
          <p:cNvSpPr txBox="1"/>
          <p:nvPr/>
        </p:nvSpPr>
        <p:spPr>
          <a:xfrm>
            <a:off x="508000" y="990600"/>
            <a:ext cx="3048000" cy="4790157"/>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7</a:t>
            </a:r>
            <a:r>
              <a:rPr lang="en-US" sz="2133" dirty="0">
                <a:solidFill>
                  <a:prstClr val="black"/>
                </a:solidFill>
                <a:latin typeface="Candara"/>
              </a:rPr>
              <a:t> And he took him by the right hand, and lifted </a:t>
            </a:r>
            <a:r>
              <a:rPr lang="en-US" sz="2133" i="1" dirty="0">
                <a:solidFill>
                  <a:prstClr val="black"/>
                </a:solidFill>
                <a:latin typeface="Candara"/>
              </a:rPr>
              <a:t>him </a:t>
            </a:r>
            <a:r>
              <a:rPr lang="en-US" sz="2133" dirty="0">
                <a:solidFill>
                  <a:prstClr val="black"/>
                </a:solidFill>
                <a:latin typeface="Candara"/>
              </a:rPr>
              <a:t>up: and immediately his feet and ankle bones received strength. </a:t>
            </a:r>
          </a:p>
          <a:p>
            <a:pPr defTabSz="1219170">
              <a:spcBef>
                <a:spcPts val="400"/>
              </a:spcBef>
            </a:pPr>
            <a:r>
              <a:rPr lang="en-US" sz="2133" baseline="30000" dirty="0">
                <a:solidFill>
                  <a:prstClr val="black"/>
                </a:solidFill>
                <a:latin typeface="Candara"/>
              </a:rPr>
              <a:t>8</a:t>
            </a:r>
            <a:r>
              <a:rPr lang="en-US" sz="2133" dirty="0">
                <a:solidFill>
                  <a:prstClr val="black"/>
                </a:solidFill>
                <a:latin typeface="Candara"/>
              </a:rPr>
              <a:t> And he leaping up stood, and walked, and entered with them into the temple, walking, and leaping, and praising God. </a:t>
            </a:r>
          </a:p>
          <a:p>
            <a:pPr defTabSz="1219170">
              <a:spcBef>
                <a:spcPts val="400"/>
              </a:spcBef>
            </a:pPr>
            <a:r>
              <a:rPr lang="en-US" sz="2133" baseline="30000" dirty="0">
                <a:solidFill>
                  <a:prstClr val="black"/>
                </a:solidFill>
                <a:latin typeface="Candara"/>
              </a:rPr>
              <a:t>9</a:t>
            </a:r>
            <a:r>
              <a:rPr lang="en-US" sz="2133" dirty="0">
                <a:solidFill>
                  <a:prstClr val="black"/>
                </a:solidFill>
                <a:latin typeface="Candara"/>
              </a:rPr>
              <a:t> And all the people saw him walking and praising God:  </a:t>
            </a:r>
          </a:p>
        </p:txBody>
      </p:sp>
      <p:sp>
        <p:nvSpPr>
          <p:cNvPr id="5" name="TextBox 4"/>
          <p:cNvSpPr txBox="1"/>
          <p:nvPr/>
        </p:nvSpPr>
        <p:spPr>
          <a:xfrm>
            <a:off x="7924800" y="990601"/>
            <a:ext cx="3454400" cy="5446619"/>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10</a:t>
            </a:r>
            <a:r>
              <a:rPr lang="en-US" sz="2133" dirty="0">
                <a:solidFill>
                  <a:prstClr val="black"/>
                </a:solidFill>
                <a:latin typeface="Candara"/>
              </a:rPr>
              <a:t> And they knew that it was he which sat for alms at the Beautiful gate of the temple: and they were filled with wonder and amazement at that which had happened unto him.  </a:t>
            </a:r>
          </a:p>
          <a:p>
            <a:pPr defTabSz="1219170">
              <a:spcBef>
                <a:spcPts val="400"/>
              </a:spcBef>
            </a:pPr>
            <a:r>
              <a:rPr lang="en-US" sz="2133" baseline="30000" dirty="0">
                <a:solidFill>
                  <a:prstClr val="black"/>
                </a:solidFill>
                <a:latin typeface="Candara"/>
              </a:rPr>
              <a:t>11</a:t>
            </a:r>
            <a:r>
              <a:rPr lang="en-US" sz="2133" dirty="0">
                <a:solidFill>
                  <a:prstClr val="black"/>
                </a:solidFill>
                <a:latin typeface="Candara"/>
              </a:rPr>
              <a:t> And as the lame man which was healed held Peter and John, all the people ran together unto them in the porch that is called Solomon's, greatly wondering. </a:t>
            </a:r>
          </a:p>
          <a:p>
            <a:pPr defTabSz="1219170">
              <a:spcBef>
                <a:spcPts val="400"/>
              </a:spcBef>
            </a:pPr>
            <a:r>
              <a:rPr lang="en-US" sz="2133" i="1" dirty="0">
                <a:solidFill>
                  <a:srgbClr val="C00000"/>
                </a:solidFill>
                <a:latin typeface="Candara"/>
              </a:rPr>
              <a:t>Here Peter begins his second recorded sermon:</a:t>
            </a:r>
          </a:p>
        </p:txBody>
      </p:sp>
    </p:spTree>
    <p:extLst>
      <p:ext uri="{BB962C8B-B14F-4D97-AF65-F5344CB8AC3E}">
        <p14:creationId xmlns:p14="http://schemas.microsoft.com/office/powerpoint/2010/main" val="27992988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1" y="487680"/>
            <a:ext cx="5342692" cy="6096000"/>
          </a:xfrm>
          <a:prstGeom prst="rect">
            <a:avLst/>
          </a:prstGeom>
          <a:ln w="28575">
            <a:solidFill>
              <a:schemeClr val="accent6"/>
            </a:solidFill>
          </a:ln>
        </p:spPr>
      </p:pic>
      <p:sp>
        <p:nvSpPr>
          <p:cNvPr id="4" name="TextBox 3"/>
          <p:cNvSpPr txBox="1"/>
          <p:nvPr/>
        </p:nvSpPr>
        <p:spPr>
          <a:xfrm>
            <a:off x="1097280" y="853441"/>
            <a:ext cx="4876800" cy="4082400"/>
          </a:xfrm>
          <a:prstGeom prst="rect">
            <a:avLst/>
          </a:prstGeom>
          <a:noFill/>
        </p:spPr>
        <p:txBody>
          <a:bodyPr wrap="square" rtlCol="0">
            <a:spAutoFit/>
          </a:bodyPr>
          <a:lstStyle/>
          <a:p>
            <a:pPr defTabSz="1219170"/>
            <a:r>
              <a:rPr lang="en-US" sz="2133" baseline="30000" dirty="0">
                <a:solidFill>
                  <a:prstClr val="black"/>
                </a:solidFill>
                <a:latin typeface="Candara"/>
              </a:rPr>
              <a:t>12</a:t>
            </a:r>
            <a:r>
              <a:rPr lang="en-US" sz="2133" dirty="0">
                <a:solidFill>
                  <a:prstClr val="black"/>
                </a:solidFill>
                <a:latin typeface="Candara"/>
              </a:rPr>
              <a:t> And when Peter saw </a:t>
            </a:r>
            <a:r>
              <a:rPr lang="en-US" sz="2133" i="1" dirty="0">
                <a:solidFill>
                  <a:prstClr val="black"/>
                </a:solidFill>
                <a:latin typeface="Candara"/>
              </a:rPr>
              <a:t>it</a:t>
            </a:r>
            <a:r>
              <a:rPr lang="en-US" sz="2133" dirty="0">
                <a:solidFill>
                  <a:prstClr val="black"/>
                </a:solidFill>
                <a:latin typeface="Candara"/>
              </a:rPr>
              <a:t>, he answered unto the people, Ye men of Israel, why marvel ye at this? or why look ye so earnestly on us, </a:t>
            </a:r>
            <a:r>
              <a:rPr lang="en-US" sz="2133" dirty="0">
                <a:solidFill>
                  <a:srgbClr val="C00000"/>
                </a:solidFill>
                <a:latin typeface="Candara"/>
              </a:rPr>
              <a:t>as though by our own power or holiness we had made this man to walk? </a:t>
            </a:r>
            <a:r>
              <a:rPr lang="en-US" sz="2133" dirty="0">
                <a:solidFill>
                  <a:prstClr val="black"/>
                </a:solidFill>
                <a:latin typeface="Candara"/>
              </a:rPr>
              <a:t> </a:t>
            </a:r>
          </a:p>
          <a:p>
            <a:pPr defTabSz="1219170">
              <a:spcBef>
                <a:spcPts val="400"/>
              </a:spcBef>
            </a:pPr>
            <a:r>
              <a:rPr lang="en-US" sz="2133" baseline="30000" dirty="0">
                <a:solidFill>
                  <a:prstClr val="black"/>
                </a:solidFill>
                <a:latin typeface="Candara"/>
              </a:rPr>
              <a:t>13</a:t>
            </a:r>
            <a:r>
              <a:rPr lang="en-US" sz="2133" dirty="0">
                <a:solidFill>
                  <a:prstClr val="black"/>
                </a:solidFill>
                <a:latin typeface="Candara"/>
              </a:rPr>
              <a:t> The God of Abraham, and of Isaac, </a:t>
            </a:r>
            <a:br>
              <a:rPr lang="en-US" sz="2133" dirty="0">
                <a:solidFill>
                  <a:prstClr val="black"/>
                </a:solidFill>
                <a:latin typeface="Candara"/>
              </a:rPr>
            </a:br>
            <a:r>
              <a:rPr lang="en-US" sz="2133" dirty="0">
                <a:solidFill>
                  <a:prstClr val="black"/>
                </a:solidFill>
                <a:latin typeface="Candara"/>
              </a:rPr>
              <a:t>and of Jacob, the God of our fathers, hath glorified his Son Jesus; whom ye delivered up, and denied him in the presence of Pilate, when he was determined to let </a:t>
            </a:r>
            <a:r>
              <a:rPr lang="en-US" sz="2133" i="1" dirty="0">
                <a:solidFill>
                  <a:prstClr val="black"/>
                </a:solidFill>
                <a:latin typeface="Candara"/>
              </a:rPr>
              <a:t>him </a:t>
            </a:r>
            <a:r>
              <a:rPr lang="en-US" sz="2133" dirty="0">
                <a:solidFill>
                  <a:prstClr val="black"/>
                </a:solidFill>
                <a:latin typeface="Candara"/>
              </a:rPr>
              <a:t>go.  </a:t>
            </a:r>
          </a:p>
        </p:txBody>
      </p:sp>
      <p:sp>
        <p:nvSpPr>
          <p:cNvPr id="5" name="TextBox 4"/>
          <p:cNvSpPr txBox="1"/>
          <p:nvPr/>
        </p:nvSpPr>
        <p:spPr>
          <a:xfrm>
            <a:off x="6593840" y="1905001"/>
            <a:ext cx="4988560" cy="2472087"/>
          </a:xfrm>
          <a:prstGeom prst="rect">
            <a:avLst/>
          </a:prstGeom>
          <a:noFill/>
        </p:spPr>
        <p:txBody>
          <a:bodyPr wrap="square" rtlCol="0">
            <a:spAutoFit/>
          </a:bodyPr>
          <a:lstStyle/>
          <a:p>
            <a:pPr defTabSz="1219170">
              <a:spcBef>
                <a:spcPts val="6400"/>
              </a:spcBef>
              <a:buClr>
                <a:srgbClr val="C6E7FC">
                  <a:lumMod val="75000"/>
                </a:srgbClr>
              </a:buClr>
              <a:buSzPct val="70000"/>
            </a:pPr>
            <a:r>
              <a:rPr lang="en-US" sz="2133" dirty="0">
                <a:solidFill>
                  <a:srgbClr val="073E87"/>
                </a:solidFill>
                <a:latin typeface="Candara"/>
                <a:cs typeface="Arial" panose="020B0604020202020204" pitchFamily="34" charset="0"/>
              </a:rPr>
              <a:t>Christianity is not about </a:t>
            </a:r>
            <a:r>
              <a:rPr lang="en-US" sz="2133" i="1" dirty="0">
                <a:solidFill>
                  <a:srgbClr val="073E87"/>
                </a:solidFill>
                <a:latin typeface="Candara"/>
                <a:cs typeface="Arial" panose="020B0604020202020204" pitchFamily="34" charset="0"/>
              </a:rPr>
              <a:t>our</a:t>
            </a:r>
            <a:r>
              <a:rPr lang="en-US" sz="2133" dirty="0">
                <a:solidFill>
                  <a:srgbClr val="073E87"/>
                </a:solidFill>
                <a:latin typeface="Candara"/>
                <a:cs typeface="Arial" panose="020B0604020202020204" pitchFamily="34" charset="0"/>
              </a:rPr>
              <a:t> power or holiness. It is about the power and holiness of Christ.</a:t>
            </a:r>
          </a:p>
          <a:p>
            <a:pPr defTabSz="1219170">
              <a:spcBef>
                <a:spcPts val="3200"/>
              </a:spcBef>
              <a:buClr>
                <a:srgbClr val="C6E7FC">
                  <a:lumMod val="75000"/>
                </a:srgbClr>
              </a:buClr>
              <a:buSzPct val="70000"/>
            </a:pPr>
            <a:r>
              <a:rPr lang="en-US" sz="2133" dirty="0">
                <a:solidFill>
                  <a:srgbClr val="073E87"/>
                </a:solidFill>
                <a:latin typeface="Candara"/>
                <a:cs typeface="Arial" panose="020B0604020202020204" pitchFamily="34" charset="0"/>
              </a:rPr>
              <a:t>For the second time, Peter charged the Jews with complicity in the death of Christ.</a:t>
            </a:r>
          </a:p>
        </p:txBody>
      </p:sp>
    </p:spTree>
    <p:extLst>
      <p:ext uri="{BB962C8B-B14F-4D97-AF65-F5344CB8AC3E}">
        <p14:creationId xmlns:p14="http://schemas.microsoft.com/office/powerpoint/2010/main" val="21654135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1" y="487680"/>
            <a:ext cx="5342692" cy="6096000"/>
          </a:xfrm>
          <a:prstGeom prst="rect">
            <a:avLst/>
          </a:prstGeom>
          <a:ln w="28575">
            <a:solidFill>
              <a:schemeClr val="accent6"/>
            </a:solidFill>
          </a:ln>
        </p:spPr>
      </p:pic>
      <p:sp>
        <p:nvSpPr>
          <p:cNvPr id="4" name="TextBox 3"/>
          <p:cNvSpPr txBox="1"/>
          <p:nvPr/>
        </p:nvSpPr>
        <p:spPr>
          <a:xfrm>
            <a:off x="1097280" y="853440"/>
            <a:ext cx="4876800" cy="2061718"/>
          </a:xfrm>
          <a:prstGeom prst="rect">
            <a:avLst/>
          </a:prstGeom>
          <a:noFill/>
        </p:spPr>
        <p:txBody>
          <a:bodyPr wrap="square" rtlCol="0">
            <a:spAutoFit/>
          </a:bodyPr>
          <a:lstStyle/>
          <a:p>
            <a:pPr defTabSz="1219170"/>
            <a:r>
              <a:rPr lang="en-US" sz="2133" baseline="30000" dirty="0">
                <a:solidFill>
                  <a:prstClr val="black"/>
                </a:solidFill>
                <a:latin typeface="Candara"/>
              </a:rPr>
              <a:t>14</a:t>
            </a:r>
            <a:r>
              <a:rPr lang="en-US" sz="2133" dirty="0">
                <a:solidFill>
                  <a:prstClr val="black"/>
                </a:solidFill>
                <a:latin typeface="Candara"/>
              </a:rPr>
              <a:t> But ye denied the Holy One </a:t>
            </a:r>
            <a:br>
              <a:rPr lang="en-US" sz="2133" dirty="0">
                <a:solidFill>
                  <a:prstClr val="black"/>
                </a:solidFill>
                <a:latin typeface="Candara"/>
              </a:rPr>
            </a:br>
            <a:r>
              <a:rPr lang="en-US" sz="2133" dirty="0">
                <a:solidFill>
                  <a:prstClr val="black"/>
                </a:solidFill>
                <a:latin typeface="Candara"/>
              </a:rPr>
              <a:t>and the Just, and desired a murderer to be granted unto you;  </a:t>
            </a:r>
          </a:p>
          <a:p>
            <a:pPr defTabSz="1219170"/>
            <a:r>
              <a:rPr lang="en-US" sz="2133" baseline="30000" dirty="0">
                <a:solidFill>
                  <a:prstClr val="black"/>
                </a:solidFill>
                <a:latin typeface="Candara"/>
              </a:rPr>
              <a:t>15</a:t>
            </a:r>
            <a:r>
              <a:rPr lang="en-US" sz="2133" dirty="0">
                <a:solidFill>
                  <a:prstClr val="black"/>
                </a:solidFill>
                <a:latin typeface="Candara"/>
              </a:rPr>
              <a:t> And killed the Prince of life, </a:t>
            </a:r>
            <a:br>
              <a:rPr lang="en-US" sz="2133" dirty="0">
                <a:solidFill>
                  <a:prstClr val="black"/>
                </a:solidFill>
                <a:latin typeface="Candara"/>
              </a:rPr>
            </a:br>
            <a:r>
              <a:rPr lang="en-US" sz="2133" dirty="0">
                <a:solidFill>
                  <a:prstClr val="black"/>
                </a:solidFill>
                <a:latin typeface="Candara"/>
              </a:rPr>
              <a:t>whom God hath raised from the dead; whereof we are witnesses.  </a:t>
            </a:r>
          </a:p>
        </p:txBody>
      </p:sp>
      <p:sp>
        <p:nvSpPr>
          <p:cNvPr id="5" name="TextBox 4"/>
          <p:cNvSpPr txBox="1"/>
          <p:nvPr/>
        </p:nvSpPr>
        <p:spPr>
          <a:xfrm>
            <a:off x="6502400" y="1656161"/>
            <a:ext cx="5181600" cy="4689489"/>
          </a:xfrm>
          <a:prstGeom prst="rect">
            <a:avLst/>
          </a:prstGeom>
          <a:noFill/>
        </p:spPr>
        <p:txBody>
          <a:bodyPr wrap="square" rtlCol="0">
            <a:spAutoFit/>
          </a:bodyPr>
          <a:lstStyle/>
          <a:p>
            <a:pPr defTabSz="1219170">
              <a:buClr>
                <a:srgbClr val="C6E7FC">
                  <a:lumMod val="75000"/>
                </a:srgbClr>
              </a:buClr>
              <a:buSzPct val="70000"/>
            </a:pPr>
            <a:r>
              <a:rPr lang="en-US" sz="1867" b="1" dirty="0">
                <a:solidFill>
                  <a:srgbClr val="073E87"/>
                </a:solidFill>
                <a:latin typeface="Candara"/>
                <a:cs typeface="Arial" panose="020B0604020202020204" pitchFamily="34" charset="0"/>
              </a:rPr>
              <a:t>Mark 15:7-13:  </a:t>
            </a:r>
            <a:r>
              <a:rPr lang="en-US" sz="1867" dirty="0">
                <a:solidFill>
                  <a:srgbClr val="073E87"/>
                </a:solidFill>
                <a:latin typeface="Candara"/>
                <a:cs typeface="Arial" panose="020B0604020202020204" pitchFamily="34" charset="0"/>
              </a:rPr>
              <a:t>And there was </a:t>
            </a:r>
            <a:r>
              <a:rPr lang="en-US" sz="1867" i="1" dirty="0">
                <a:solidFill>
                  <a:srgbClr val="073E87"/>
                </a:solidFill>
                <a:latin typeface="Candara"/>
                <a:cs typeface="Arial" panose="020B0604020202020204" pitchFamily="34" charset="0"/>
              </a:rPr>
              <a:t>one </a:t>
            </a:r>
            <a:r>
              <a:rPr lang="en-US" sz="1867" dirty="0">
                <a:solidFill>
                  <a:srgbClr val="073E87"/>
                </a:solidFill>
                <a:latin typeface="Candara"/>
                <a:cs typeface="Arial" panose="020B0604020202020204" pitchFamily="34" charset="0"/>
              </a:rPr>
              <a:t>named Barabbas, </a:t>
            </a:r>
            <a:r>
              <a:rPr lang="en-US" sz="1867" i="1" dirty="0">
                <a:solidFill>
                  <a:srgbClr val="073E87"/>
                </a:solidFill>
                <a:latin typeface="Candara"/>
                <a:cs typeface="Arial" panose="020B0604020202020204" pitchFamily="34" charset="0"/>
              </a:rPr>
              <a:t>which lay </a:t>
            </a:r>
            <a:r>
              <a:rPr lang="en-US" sz="1867" dirty="0">
                <a:solidFill>
                  <a:srgbClr val="073E87"/>
                </a:solidFill>
                <a:latin typeface="Candara"/>
                <a:cs typeface="Arial" panose="020B0604020202020204" pitchFamily="34" charset="0"/>
              </a:rPr>
              <a:t>bound with them that had made insurrection with him, who had committed murder in the insurrection.  </a:t>
            </a:r>
          </a:p>
          <a:p>
            <a:pPr defTabSz="1219170">
              <a:buClr>
                <a:srgbClr val="C6E7FC">
                  <a:lumMod val="75000"/>
                </a:srgbClr>
              </a:buClr>
              <a:buSzPct val="70000"/>
            </a:pPr>
            <a:r>
              <a:rPr lang="en-US" sz="1867" baseline="30000" dirty="0">
                <a:solidFill>
                  <a:srgbClr val="073E87"/>
                </a:solidFill>
                <a:latin typeface="Candara"/>
                <a:cs typeface="Arial" panose="020B0604020202020204" pitchFamily="34" charset="0"/>
              </a:rPr>
              <a:t>8</a:t>
            </a:r>
            <a:r>
              <a:rPr lang="en-US" sz="1867" dirty="0">
                <a:solidFill>
                  <a:srgbClr val="073E87"/>
                </a:solidFill>
                <a:latin typeface="Candara"/>
                <a:cs typeface="Arial" panose="020B0604020202020204" pitchFamily="34" charset="0"/>
              </a:rPr>
              <a:t> And the multitude crying aloud began to desire </a:t>
            </a:r>
            <a:r>
              <a:rPr lang="en-US" sz="1867" i="1" dirty="0">
                <a:solidFill>
                  <a:srgbClr val="073E87"/>
                </a:solidFill>
                <a:latin typeface="Candara"/>
                <a:cs typeface="Arial" panose="020B0604020202020204" pitchFamily="34" charset="0"/>
              </a:rPr>
              <a:t>him to do </a:t>
            </a:r>
            <a:r>
              <a:rPr lang="en-US" sz="1867" dirty="0">
                <a:solidFill>
                  <a:srgbClr val="073E87"/>
                </a:solidFill>
                <a:latin typeface="Candara"/>
                <a:cs typeface="Arial" panose="020B0604020202020204" pitchFamily="34" charset="0"/>
              </a:rPr>
              <a:t>as he had ever done unto them.  </a:t>
            </a:r>
          </a:p>
          <a:p>
            <a:pPr defTabSz="1219170">
              <a:buClr>
                <a:srgbClr val="C6E7FC">
                  <a:lumMod val="75000"/>
                </a:srgbClr>
              </a:buClr>
              <a:buSzPct val="70000"/>
            </a:pPr>
            <a:r>
              <a:rPr lang="en-US" sz="1867" baseline="30000" dirty="0">
                <a:solidFill>
                  <a:srgbClr val="073E87"/>
                </a:solidFill>
                <a:latin typeface="Candara"/>
                <a:cs typeface="Arial" panose="020B0604020202020204" pitchFamily="34" charset="0"/>
              </a:rPr>
              <a:t>9</a:t>
            </a:r>
            <a:r>
              <a:rPr lang="en-US" sz="1867" dirty="0">
                <a:solidFill>
                  <a:srgbClr val="073E87"/>
                </a:solidFill>
                <a:latin typeface="Candara"/>
                <a:cs typeface="Arial" panose="020B0604020202020204" pitchFamily="34" charset="0"/>
              </a:rPr>
              <a:t> But Pilate answered them, saying, Will ye that I release unto you the King of the Jews?  </a:t>
            </a:r>
          </a:p>
          <a:p>
            <a:pPr defTabSz="1219170">
              <a:buClr>
                <a:srgbClr val="C6E7FC">
                  <a:lumMod val="75000"/>
                </a:srgbClr>
              </a:buClr>
              <a:buSzPct val="70000"/>
            </a:pPr>
            <a:r>
              <a:rPr lang="en-US" sz="1867" baseline="30000" dirty="0">
                <a:solidFill>
                  <a:srgbClr val="073E87"/>
                </a:solidFill>
                <a:latin typeface="Candara"/>
                <a:cs typeface="Arial" panose="020B0604020202020204" pitchFamily="34" charset="0"/>
              </a:rPr>
              <a:t>10</a:t>
            </a:r>
            <a:r>
              <a:rPr lang="en-US" sz="1867" dirty="0">
                <a:solidFill>
                  <a:srgbClr val="073E87"/>
                </a:solidFill>
                <a:latin typeface="Candara"/>
                <a:cs typeface="Arial" panose="020B0604020202020204" pitchFamily="34" charset="0"/>
              </a:rPr>
              <a:t> For he knew that the chief priests had delivered him for envy.  </a:t>
            </a:r>
          </a:p>
          <a:p>
            <a:pPr defTabSz="1219170">
              <a:buClr>
                <a:srgbClr val="C6E7FC">
                  <a:lumMod val="75000"/>
                </a:srgbClr>
              </a:buClr>
              <a:buSzPct val="70000"/>
            </a:pPr>
            <a:r>
              <a:rPr lang="en-US" sz="1867" baseline="30000" dirty="0">
                <a:solidFill>
                  <a:srgbClr val="073E87"/>
                </a:solidFill>
                <a:latin typeface="Candara"/>
                <a:cs typeface="Arial" panose="020B0604020202020204" pitchFamily="34" charset="0"/>
              </a:rPr>
              <a:t>11</a:t>
            </a:r>
            <a:r>
              <a:rPr lang="en-US" sz="1867" dirty="0">
                <a:solidFill>
                  <a:srgbClr val="073E87"/>
                </a:solidFill>
                <a:latin typeface="Candara"/>
                <a:cs typeface="Arial" panose="020B0604020202020204" pitchFamily="34" charset="0"/>
              </a:rPr>
              <a:t> But the chief priests moved the people, that he should rather release Barabbas unto them.  </a:t>
            </a:r>
          </a:p>
          <a:p>
            <a:pPr defTabSz="1219170">
              <a:buClr>
                <a:srgbClr val="C6E7FC">
                  <a:lumMod val="75000"/>
                </a:srgbClr>
              </a:buClr>
              <a:buSzPct val="70000"/>
            </a:pPr>
            <a:r>
              <a:rPr lang="en-US" sz="1867" baseline="30000" dirty="0">
                <a:solidFill>
                  <a:srgbClr val="073E87"/>
                </a:solidFill>
                <a:latin typeface="Candara"/>
                <a:cs typeface="Arial" panose="020B0604020202020204" pitchFamily="34" charset="0"/>
              </a:rPr>
              <a:t>12</a:t>
            </a:r>
            <a:r>
              <a:rPr lang="en-US" sz="1867" dirty="0">
                <a:solidFill>
                  <a:srgbClr val="073E87"/>
                </a:solidFill>
                <a:latin typeface="Candara"/>
                <a:cs typeface="Arial" panose="020B0604020202020204" pitchFamily="34" charset="0"/>
              </a:rPr>
              <a:t> And Pilate answered and said again unto them, What will ye then that I shall do </a:t>
            </a:r>
            <a:r>
              <a:rPr lang="en-US" sz="1867" i="1" dirty="0">
                <a:solidFill>
                  <a:srgbClr val="073E87"/>
                </a:solidFill>
                <a:latin typeface="Candara"/>
                <a:cs typeface="Arial" panose="020B0604020202020204" pitchFamily="34" charset="0"/>
              </a:rPr>
              <a:t>unto him </a:t>
            </a:r>
            <a:r>
              <a:rPr lang="en-US" sz="1867" dirty="0">
                <a:solidFill>
                  <a:srgbClr val="073E87"/>
                </a:solidFill>
                <a:latin typeface="Candara"/>
                <a:cs typeface="Arial" panose="020B0604020202020204" pitchFamily="34" charset="0"/>
              </a:rPr>
              <a:t>whom ye call the King of the Jews?  </a:t>
            </a:r>
          </a:p>
          <a:p>
            <a:pPr defTabSz="1219170">
              <a:buClr>
                <a:srgbClr val="C6E7FC">
                  <a:lumMod val="75000"/>
                </a:srgbClr>
              </a:buClr>
              <a:buSzPct val="70000"/>
            </a:pPr>
            <a:r>
              <a:rPr lang="en-US" sz="1867" baseline="30000" dirty="0">
                <a:solidFill>
                  <a:srgbClr val="073E87"/>
                </a:solidFill>
                <a:latin typeface="Candara"/>
                <a:cs typeface="Arial" panose="020B0604020202020204" pitchFamily="34" charset="0"/>
              </a:rPr>
              <a:t>13</a:t>
            </a:r>
            <a:r>
              <a:rPr lang="en-US" sz="1867" dirty="0">
                <a:solidFill>
                  <a:srgbClr val="073E87"/>
                </a:solidFill>
                <a:latin typeface="Candara"/>
                <a:cs typeface="Arial" panose="020B0604020202020204" pitchFamily="34" charset="0"/>
              </a:rPr>
              <a:t> And they cried out again, Crucify him.</a:t>
            </a:r>
          </a:p>
        </p:txBody>
      </p:sp>
    </p:spTree>
    <p:extLst>
      <p:ext uri="{BB962C8B-B14F-4D97-AF65-F5344CB8AC3E}">
        <p14:creationId xmlns:p14="http://schemas.microsoft.com/office/powerpoint/2010/main" val="23921449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764BC5-D7B9-4FCA-A733-B6482AB8B3AE}"/>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8DE2D0E5-A71D-4400-9D80-A4C0034F540E}"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12</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6626" name="Text Box 2">
            <a:extLst>
              <a:ext uri="{FF2B5EF4-FFF2-40B4-BE49-F238E27FC236}">
                <a16:creationId xmlns:a16="http://schemas.microsoft.com/office/drawing/2014/main" id="{FD30077C-9604-4168-B119-2471991F065C}"/>
              </a:ext>
            </a:extLst>
          </p:cNvPr>
          <p:cNvSpPr txBox="1">
            <a:spLocks noChangeArrowheads="1"/>
          </p:cNvSpPr>
          <p:nvPr/>
        </p:nvSpPr>
        <p:spPr bwMode="auto">
          <a:xfrm>
            <a:off x="2743200" y="685800"/>
            <a:ext cx="7696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3.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The Work of Peter and the other Apostles</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(3.1-5.42):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Confrontation between the Apostles and the Jerusalem authorities (4.1-22);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Luke’s attitude towards both the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Sadducees</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and the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Pharisees </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(4.8-11);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6626">
                                            <p:txEl>
                                              <p:pRg st="0" end="0"/>
                                            </p:txEl>
                                          </p:spTgt>
                                        </p:tgtEl>
                                        <p:attrNameLst>
                                          <p:attrName>style.visibility</p:attrName>
                                        </p:attrNameLst>
                                      </p:cBhvr>
                                      <p:to>
                                        <p:strVal val="visible"/>
                                      </p:to>
                                    </p:set>
                                    <p:anim calcmode="lin" valueType="num">
                                      <p:cBhvr additive="base">
                                        <p:cTn id="7" dur="300" fill="hold"/>
                                        <p:tgtEl>
                                          <p:spTgt spid="2662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662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6626">
                                            <p:txEl>
                                              <p:pRg st="1" end="1"/>
                                            </p:txEl>
                                          </p:spTgt>
                                        </p:tgtEl>
                                        <p:attrNameLst>
                                          <p:attrName>style.visibility</p:attrName>
                                        </p:attrNameLst>
                                      </p:cBhvr>
                                      <p:to>
                                        <p:strVal val="visible"/>
                                      </p:to>
                                    </p:set>
                                    <p:anim calcmode="lin" valueType="num">
                                      <p:cBhvr additive="base">
                                        <p:cTn id="13" dur="300" fill="hold"/>
                                        <p:tgtEl>
                                          <p:spTgt spid="2662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662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6626">
                                            <p:txEl>
                                              <p:pRg st="2" end="2"/>
                                            </p:txEl>
                                          </p:spTgt>
                                        </p:tgtEl>
                                        <p:attrNameLst>
                                          <p:attrName>style.visibility</p:attrName>
                                        </p:attrNameLst>
                                      </p:cBhvr>
                                      <p:to>
                                        <p:strVal val="visible"/>
                                      </p:to>
                                    </p:set>
                                    <p:anim calcmode="lin" valueType="num">
                                      <p:cBhvr additive="base">
                                        <p:cTn id="19" dur="300" fill="hold"/>
                                        <p:tgtEl>
                                          <p:spTgt spid="2662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662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1" y="487680"/>
            <a:ext cx="5342692" cy="6096000"/>
          </a:xfrm>
          <a:prstGeom prst="rect">
            <a:avLst/>
          </a:prstGeom>
          <a:ln w="28575">
            <a:solidFill>
              <a:schemeClr val="accent6"/>
            </a:solidFill>
          </a:ln>
        </p:spPr>
      </p:pic>
      <p:sp>
        <p:nvSpPr>
          <p:cNvPr id="4" name="TextBox 3"/>
          <p:cNvSpPr txBox="1"/>
          <p:nvPr/>
        </p:nvSpPr>
        <p:spPr>
          <a:xfrm>
            <a:off x="1097280" y="853440"/>
            <a:ext cx="4876800" cy="1733488"/>
          </a:xfrm>
          <a:prstGeom prst="rect">
            <a:avLst/>
          </a:prstGeom>
          <a:noFill/>
        </p:spPr>
        <p:txBody>
          <a:bodyPr wrap="square" rtlCol="0">
            <a:spAutoFit/>
          </a:bodyPr>
          <a:lstStyle/>
          <a:p>
            <a:pPr defTabSz="1219170"/>
            <a:r>
              <a:rPr lang="en-US" sz="2133" baseline="30000" dirty="0">
                <a:solidFill>
                  <a:prstClr val="black"/>
                </a:solidFill>
                <a:latin typeface="Candara"/>
              </a:rPr>
              <a:t>16</a:t>
            </a:r>
            <a:r>
              <a:rPr lang="en-US" sz="2133" dirty="0">
                <a:solidFill>
                  <a:prstClr val="black"/>
                </a:solidFill>
                <a:latin typeface="Candara"/>
              </a:rPr>
              <a:t> And his name through faith in his name hath made this man strong, whom ye see and know: yea, the faith which is by him hath given him this perfect soundness in the presence of you all. </a:t>
            </a:r>
          </a:p>
        </p:txBody>
      </p:sp>
      <p:sp>
        <p:nvSpPr>
          <p:cNvPr id="5" name="TextBox 4"/>
          <p:cNvSpPr txBox="1"/>
          <p:nvPr/>
        </p:nvSpPr>
        <p:spPr>
          <a:xfrm>
            <a:off x="6502400" y="1574085"/>
            <a:ext cx="5181600" cy="4770665"/>
          </a:xfrm>
          <a:prstGeom prst="rect">
            <a:avLst/>
          </a:prstGeom>
          <a:noFill/>
        </p:spPr>
        <p:txBody>
          <a:bodyPr wrap="square" rtlCol="0">
            <a:spAutoFit/>
          </a:bodyPr>
          <a:lstStyle/>
          <a:p>
            <a:pPr defTabSz="1219170">
              <a:spcBef>
                <a:spcPts val="800"/>
              </a:spcBef>
              <a:buClr>
                <a:srgbClr val="C6E7FC">
                  <a:lumMod val="75000"/>
                </a:srgbClr>
              </a:buClr>
              <a:buSzPct val="70000"/>
            </a:pPr>
            <a:r>
              <a:rPr lang="en-US" sz="2133" dirty="0">
                <a:solidFill>
                  <a:srgbClr val="073E87"/>
                </a:solidFill>
                <a:latin typeface="Candara"/>
                <a:cs typeface="Arial" panose="020B0604020202020204" pitchFamily="34" charset="0"/>
              </a:rPr>
              <a:t>This was not the first healing done by Peter and John. But this </a:t>
            </a:r>
            <a:r>
              <a:rPr lang="en-US" sz="2133" i="1" dirty="0">
                <a:solidFill>
                  <a:srgbClr val="073E87"/>
                </a:solidFill>
                <a:latin typeface="Candara"/>
                <a:cs typeface="Arial" panose="020B0604020202020204" pitchFamily="34" charset="0"/>
              </a:rPr>
              <a:t>was</a:t>
            </a:r>
            <a:r>
              <a:rPr lang="en-US" sz="2133" dirty="0">
                <a:solidFill>
                  <a:srgbClr val="073E87"/>
                </a:solidFill>
                <a:latin typeface="Candara"/>
                <a:cs typeface="Arial" panose="020B0604020202020204" pitchFamily="34" charset="0"/>
              </a:rPr>
              <a:t> the first done in the name of Jesus Christ!</a:t>
            </a:r>
          </a:p>
          <a:p>
            <a:pPr defTabSz="1219170">
              <a:spcBef>
                <a:spcPts val="800"/>
              </a:spcBef>
              <a:buClr>
                <a:srgbClr val="C6E7FC">
                  <a:lumMod val="75000"/>
                </a:srgbClr>
              </a:buClr>
              <a:buSzPct val="70000"/>
            </a:pPr>
            <a:r>
              <a:rPr lang="en-US" sz="2133" dirty="0">
                <a:solidFill>
                  <a:srgbClr val="073E87"/>
                </a:solidFill>
                <a:latin typeface="Candara"/>
                <a:cs typeface="Arial" panose="020B0604020202020204" pitchFamily="34" charset="0"/>
              </a:rPr>
              <a:t>This was not an entirely new thing.</a:t>
            </a:r>
          </a:p>
          <a:p>
            <a:pPr defTabSz="1219170">
              <a:spcBef>
                <a:spcPts val="800"/>
              </a:spcBef>
              <a:buClr>
                <a:srgbClr val="C6E7FC">
                  <a:lumMod val="75000"/>
                </a:srgbClr>
              </a:buClr>
              <a:buSzPct val="70000"/>
            </a:pPr>
            <a:r>
              <a:rPr lang="en-US" sz="1867" b="1" dirty="0">
                <a:solidFill>
                  <a:prstClr val="black"/>
                </a:solidFill>
                <a:latin typeface="Candara"/>
              </a:rPr>
              <a:t>Deuteronomy 18:7:  </a:t>
            </a:r>
            <a:r>
              <a:rPr lang="en-US" sz="1867" dirty="0">
                <a:solidFill>
                  <a:prstClr val="black"/>
                </a:solidFill>
                <a:latin typeface="Candara"/>
              </a:rPr>
              <a:t>Then he shall minister</a:t>
            </a:r>
            <a:r>
              <a:rPr lang="en-US" sz="1867" dirty="0">
                <a:solidFill>
                  <a:srgbClr val="C00000"/>
                </a:solidFill>
                <a:latin typeface="Candara"/>
              </a:rPr>
              <a:t> in the name of the LORD his God, </a:t>
            </a:r>
            <a:r>
              <a:rPr lang="en-US" sz="1867" dirty="0">
                <a:solidFill>
                  <a:prstClr val="black"/>
                </a:solidFill>
                <a:latin typeface="Candara"/>
              </a:rPr>
              <a:t>as all his brethren the Levites </a:t>
            </a:r>
            <a:r>
              <a:rPr lang="en-US" sz="1867" i="1" dirty="0">
                <a:solidFill>
                  <a:prstClr val="black"/>
                </a:solidFill>
                <a:latin typeface="Candara"/>
              </a:rPr>
              <a:t>do</a:t>
            </a:r>
            <a:r>
              <a:rPr lang="en-US" sz="1867" dirty="0">
                <a:solidFill>
                  <a:prstClr val="black"/>
                </a:solidFill>
                <a:latin typeface="Candara"/>
              </a:rPr>
              <a:t>, which stand there before the LORD. </a:t>
            </a:r>
            <a:endParaRPr lang="en-US" sz="1867" b="1" dirty="0">
              <a:solidFill>
                <a:prstClr val="black"/>
              </a:solidFill>
              <a:latin typeface="Candara"/>
            </a:endParaRPr>
          </a:p>
          <a:p>
            <a:pPr defTabSz="1219170">
              <a:spcBef>
                <a:spcPts val="800"/>
              </a:spcBef>
              <a:buClr>
                <a:srgbClr val="C6E7FC">
                  <a:lumMod val="75000"/>
                </a:srgbClr>
              </a:buClr>
              <a:buSzPct val="70000"/>
            </a:pPr>
            <a:r>
              <a:rPr lang="en-US" sz="1867" b="1" dirty="0">
                <a:solidFill>
                  <a:prstClr val="black"/>
                </a:solidFill>
                <a:latin typeface="Candara"/>
              </a:rPr>
              <a:t>1 Samuel 17:45:</a:t>
            </a:r>
            <a:r>
              <a:rPr lang="en-US" sz="1867" dirty="0">
                <a:solidFill>
                  <a:prstClr val="black"/>
                </a:solidFill>
                <a:latin typeface="Candara"/>
              </a:rPr>
              <a:t>  Then said David to the Philistine, Thou </a:t>
            </a:r>
            <a:r>
              <a:rPr lang="en-US" sz="1867" dirty="0" err="1">
                <a:solidFill>
                  <a:prstClr val="black"/>
                </a:solidFill>
                <a:latin typeface="Candara"/>
              </a:rPr>
              <a:t>comest</a:t>
            </a:r>
            <a:r>
              <a:rPr lang="en-US" sz="1867" dirty="0">
                <a:solidFill>
                  <a:prstClr val="black"/>
                </a:solidFill>
                <a:latin typeface="Candara"/>
              </a:rPr>
              <a:t> to me with a sword, and with a spear, and with a shield: but I come to thee </a:t>
            </a:r>
            <a:r>
              <a:rPr lang="en-US" sz="1867" dirty="0">
                <a:solidFill>
                  <a:srgbClr val="C00000"/>
                </a:solidFill>
                <a:latin typeface="Candara"/>
              </a:rPr>
              <a:t>in the name of the LORD of hosts,</a:t>
            </a:r>
            <a:r>
              <a:rPr lang="en-US" sz="1867" dirty="0">
                <a:solidFill>
                  <a:prstClr val="black"/>
                </a:solidFill>
                <a:latin typeface="Candara"/>
              </a:rPr>
              <a:t> the God of the armies of Israel, whom thou hast defied.</a:t>
            </a:r>
          </a:p>
          <a:p>
            <a:pPr defTabSz="1219170">
              <a:spcBef>
                <a:spcPts val="800"/>
              </a:spcBef>
              <a:buClr>
                <a:srgbClr val="C6E7FC">
                  <a:lumMod val="75000"/>
                </a:srgbClr>
              </a:buClr>
              <a:buSzPct val="70000"/>
            </a:pPr>
            <a:r>
              <a:rPr lang="en-US" sz="2133" dirty="0">
                <a:solidFill>
                  <a:srgbClr val="073E87"/>
                </a:solidFill>
                <a:latin typeface="Candara"/>
                <a:cs typeface="Arial" panose="020B0604020202020204" pitchFamily="34" charset="0"/>
              </a:rPr>
              <a:t>To act in the name of Jesus is to act in the name of the LORD. </a:t>
            </a:r>
          </a:p>
        </p:txBody>
      </p:sp>
    </p:spTree>
    <p:extLst>
      <p:ext uri="{BB962C8B-B14F-4D97-AF65-F5344CB8AC3E}">
        <p14:creationId xmlns:p14="http://schemas.microsoft.com/office/powerpoint/2010/main" val="32210224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1" y="487681"/>
            <a:ext cx="5327777" cy="6078983"/>
          </a:xfrm>
          <a:prstGeom prst="rect">
            <a:avLst/>
          </a:prstGeom>
          <a:ln w="28575">
            <a:solidFill>
              <a:schemeClr val="accent6"/>
            </a:solidFill>
          </a:ln>
        </p:spPr>
      </p:pic>
      <p:sp>
        <p:nvSpPr>
          <p:cNvPr id="4" name="TextBox 3"/>
          <p:cNvSpPr txBox="1"/>
          <p:nvPr/>
        </p:nvSpPr>
        <p:spPr>
          <a:xfrm>
            <a:off x="1001027" y="853441"/>
            <a:ext cx="5024388" cy="3425938"/>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17</a:t>
            </a:r>
            <a:r>
              <a:rPr lang="en-US" sz="2133" dirty="0">
                <a:solidFill>
                  <a:prstClr val="black"/>
                </a:solidFill>
                <a:latin typeface="Candara"/>
              </a:rPr>
              <a:t> And now, brethren, I know that through ignorance ye did </a:t>
            </a:r>
            <a:r>
              <a:rPr lang="en-US" sz="2133" i="1" dirty="0">
                <a:solidFill>
                  <a:prstClr val="black"/>
                </a:solidFill>
                <a:latin typeface="Candara"/>
              </a:rPr>
              <a:t>it</a:t>
            </a:r>
            <a:r>
              <a:rPr lang="en-US" sz="2133" dirty="0">
                <a:solidFill>
                  <a:prstClr val="black"/>
                </a:solidFill>
                <a:latin typeface="Candara"/>
              </a:rPr>
              <a:t>, as </a:t>
            </a:r>
            <a:r>
              <a:rPr lang="en-US" sz="2133" i="1" dirty="0">
                <a:solidFill>
                  <a:prstClr val="black"/>
                </a:solidFill>
                <a:latin typeface="Candara"/>
              </a:rPr>
              <a:t>did </a:t>
            </a:r>
            <a:r>
              <a:rPr lang="en-US" sz="2133" dirty="0">
                <a:solidFill>
                  <a:prstClr val="black"/>
                </a:solidFill>
                <a:latin typeface="Candara"/>
              </a:rPr>
              <a:t>also your rulers.  </a:t>
            </a:r>
          </a:p>
          <a:p>
            <a:pPr defTabSz="1219170"/>
            <a:r>
              <a:rPr lang="en-US" sz="2133" baseline="30000" dirty="0">
                <a:solidFill>
                  <a:prstClr val="black"/>
                </a:solidFill>
                <a:latin typeface="Candara"/>
              </a:rPr>
              <a:t>18</a:t>
            </a:r>
            <a:r>
              <a:rPr lang="en-US" sz="2133" dirty="0">
                <a:solidFill>
                  <a:prstClr val="black"/>
                </a:solidFill>
                <a:latin typeface="Candara"/>
              </a:rPr>
              <a:t> But those things, which </a:t>
            </a:r>
            <a:r>
              <a:rPr lang="en-US" sz="2133" dirty="0">
                <a:solidFill>
                  <a:srgbClr val="C00000"/>
                </a:solidFill>
                <a:latin typeface="Candara"/>
              </a:rPr>
              <a:t>God before had shewed by the mouth of all his prophets,</a:t>
            </a:r>
            <a:r>
              <a:rPr lang="en-US" sz="2133" dirty="0">
                <a:solidFill>
                  <a:prstClr val="black"/>
                </a:solidFill>
                <a:latin typeface="Candara"/>
              </a:rPr>
              <a:t> that Christ should suffer, he hath so fulfilled.  </a:t>
            </a:r>
          </a:p>
          <a:p>
            <a:pPr defTabSz="1219170">
              <a:spcBef>
                <a:spcPts val="400"/>
              </a:spcBef>
            </a:pPr>
            <a:r>
              <a:rPr lang="en-US" sz="2133" baseline="30000" dirty="0">
                <a:solidFill>
                  <a:prstClr val="black"/>
                </a:solidFill>
                <a:latin typeface="Candara"/>
              </a:rPr>
              <a:t>19</a:t>
            </a:r>
            <a:r>
              <a:rPr lang="en-US" sz="2133" dirty="0">
                <a:solidFill>
                  <a:prstClr val="black"/>
                </a:solidFill>
                <a:latin typeface="Candara"/>
              </a:rPr>
              <a:t> Repent ye therefore, and be converted, that your sins may be blotted out, when the times of refreshing shall come from the presence of the Lord; </a:t>
            </a:r>
          </a:p>
        </p:txBody>
      </p:sp>
      <p:sp>
        <p:nvSpPr>
          <p:cNvPr id="2" name="TextBox 1"/>
          <p:cNvSpPr txBox="1"/>
          <p:nvPr/>
        </p:nvSpPr>
        <p:spPr>
          <a:xfrm>
            <a:off x="6807200" y="1806733"/>
            <a:ext cx="4978400" cy="4319067"/>
          </a:xfrm>
          <a:prstGeom prst="rect">
            <a:avLst/>
          </a:prstGeom>
          <a:noFill/>
        </p:spPr>
        <p:txBody>
          <a:bodyPr wrap="square" rtlCol="0">
            <a:spAutoFit/>
          </a:bodyPr>
          <a:lstStyle/>
          <a:p>
            <a:pPr defTabSz="1219170"/>
            <a:r>
              <a:rPr lang="en-US" sz="2133" dirty="0">
                <a:solidFill>
                  <a:prstClr val="black"/>
                </a:solidFill>
                <a:latin typeface="Candara"/>
              </a:rPr>
              <a:t>A main theme in this sermon is that Christ is the Messiah of prophecy.</a:t>
            </a:r>
          </a:p>
          <a:p>
            <a:pPr defTabSz="1219170">
              <a:spcBef>
                <a:spcPts val="1600"/>
              </a:spcBef>
            </a:pPr>
            <a:endParaRPr lang="en-US" sz="1867" b="1" dirty="0">
              <a:solidFill>
                <a:prstClr val="black"/>
              </a:solidFill>
              <a:latin typeface="Candara"/>
            </a:endParaRPr>
          </a:p>
          <a:p>
            <a:pPr defTabSz="1219170">
              <a:spcBef>
                <a:spcPts val="1600"/>
              </a:spcBef>
            </a:pPr>
            <a:r>
              <a:rPr lang="en-US" sz="1867" b="1" dirty="0">
                <a:solidFill>
                  <a:prstClr val="black"/>
                </a:solidFill>
                <a:latin typeface="Candara"/>
              </a:rPr>
              <a:t>Acts 2:38  </a:t>
            </a:r>
            <a:r>
              <a:rPr lang="en-US" sz="1867" dirty="0">
                <a:solidFill>
                  <a:prstClr val="black"/>
                </a:solidFill>
                <a:latin typeface="Candara"/>
              </a:rPr>
              <a:t>Then Peter said unto them, Repent, and be baptized every one of you in the name of Jesus Christ for the remission of sins, and ye shall receive the gift of the Holy Ghost.</a:t>
            </a:r>
          </a:p>
          <a:p>
            <a:pPr defTabSz="1219170">
              <a:spcBef>
                <a:spcPts val="1600"/>
              </a:spcBef>
            </a:pPr>
            <a:r>
              <a:rPr lang="en-US" sz="2133" dirty="0">
                <a:solidFill>
                  <a:prstClr val="black"/>
                </a:solidFill>
                <a:latin typeface="Candara"/>
              </a:rPr>
              <a:t>To preach </a:t>
            </a:r>
            <a:r>
              <a:rPr lang="en-US" sz="2133" dirty="0">
                <a:solidFill>
                  <a:srgbClr val="073E87"/>
                </a:solidFill>
                <a:latin typeface="Candara"/>
              </a:rPr>
              <a:t>forgiveness </a:t>
            </a:r>
            <a:r>
              <a:rPr lang="en-US" sz="2133" dirty="0">
                <a:solidFill>
                  <a:prstClr val="black"/>
                </a:solidFill>
                <a:latin typeface="Candara"/>
              </a:rPr>
              <a:t>without preaching </a:t>
            </a:r>
            <a:r>
              <a:rPr lang="en-US" sz="2133" dirty="0">
                <a:solidFill>
                  <a:srgbClr val="073E87"/>
                </a:solidFill>
                <a:latin typeface="Candara"/>
              </a:rPr>
              <a:t>repentance </a:t>
            </a:r>
            <a:r>
              <a:rPr lang="en-US" sz="2133" dirty="0">
                <a:solidFill>
                  <a:prstClr val="black"/>
                </a:solidFill>
                <a:latin typeface="Candara"/>
              </a:rPr>
              <a:t>gives license to sin.</a:t>
            </a:r>
          </a:p>
          <a:p>
            <a:pPr defTabSz="1219170">
              <a:spcBef>
                <a:spcPts val="1600"/>
              </a:spcBef>
            </a:pPr>
            <a:r>
              <a:rPr lang="en-US" sz="2133" dirty="0">
                <a:solidFill>
                  <a:prstClr val="black"/>
                </a:solidFill>
                <a:latin typeface="Candara"/>
              </a:rPr>
              <a:t>To preach </a:t>
            </a:r>
            <a:r>
              <a:rPr lang="en-US" sz="2133" dirty="0">
                <a:solidFill>
                  <a:srgbClr val="073E87"/>
                </a:solidFill>
                <a:latin typeface="Candara"/>
              </a:rPr>
              <a:t>repentance </a:t>
            </a:r>
            <a:r>
              <a:rPr lang="en-US" sz="2133" dirty="0">
                <a:solidFill>
                  <a:prstClr val="black"/>
                </a:solidFill>
                <a:latin typeface="Candara"/>
              </a:rPr>
              <a:t>without preaching </a:t>
            </a:r>
            <a:r>
              <a:rPr lang="en-US" sz="2133" dirty="0">
                <a:solidFill>
                  <a:srgbClr val="073E87"/>
                </a:solidFill>
                <a:latin typeface="Candara"/>
              </a:rPr>
              <a:t>forgiveness </a:t>
            </a:r>
            <a:r>
              <a:rPr lang="en-US" sz="2133" dirty="0">
                <a:solidFill>
                  <a:prstClr val="black"/>
                </a:solidFill>
                <a:latin typeface="Candara"/>
              </a:rPr>
              <a:t>leads to legalism.</a:t>
            </a:r>
          </a:p>
        </p:txBody>
      </p:sp>
    </p:spTree>
    <p:extLst>
      <p:ext uri="{BB962C8B-B14F-4D97-AF65-F5344CB8AC3E}">
        <p14:creationId xmlns:p14="http://schemas.microsoft.com/office/powerpoint/2010/main" val="30568559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1" y="487680"/>
            <a:ext cx="5342692" cy="6096000"/>
          </a:xfrm>
          <a:prstGeom prst="rect">
            <a:avLst/>
          </a:prstGeom>
          <a:ln w="28575">
            <a:solidFill>
              <a:schemeClr val="accent6"/>
            </a:solidFill>
          </a:ln>
        </p:spPr>
      </p:pic>
      <p:sp>
        <p:nvSpPr>
          <p:cNvPr id="4" name="TextBox 3"/>
          <p:cNvSpPr txBox="1"/>
          <p:nvPr/>
        </p:nvSpPr>
        <p:spPr>
          <a:xfrm>
            <a:off x="1097280" y="853441"/>
            <a:ext cx="4876800" cy="2441246"/>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20</a:t>
            </a:r>
            <a:r>
              <a:rPr lang="en-US" sz="2133" dirty="0">
                <a:solidFill>
                  <a:prstClr val="black"/>
                </a:solidFill>
                <a:latin typeface="Candara"/>
              </a:rPr>
              <a:t> And he shall send Jesus Christ, which before was preached unto you:  </a:t>
            </a:r>
          </a:p>
          <a:p>
            <a:pPr defTabSz="1219170">
              <a:spcBef>
                <a:spcPts val="400"/>
              </a:spcBef>
            </a:pPr>
            <a:r>
              <a:rPr lang="en-US" sz="2133" baseline="30000" dirty="0">
                <a:solidFill>
                  <a:prstClr val="black"/>
                </a:solidFill>
                <a:latin typeface="Candara"/>
              </a:rPr>
              <a:t>21</a:t>
            </a:r>
            <a:r>
              <a:rPr lang="en-US" sz="2133" dirty="0">
                <a:solidFill>
                  <a:prstClr val="black"/>
                </a:solidFill>
                <a:latin typeface="Candara"/>
              </a:rPr>
              <a:t> Whom the heaven must receive until the times of restitution of all things, which God hath spoken by the mouth of all his holy prophets since the world began. </a:t>
            </a:r>
          </a:p>
        </p:txBody>
      </p:sp>
    </p:spTree>
    <p:extLst>
      <p:ext uri="{BB962C8B-B14F-4D97-AF65-F5344CB8AC3E}">
        <p14:creationId xmlns:p14="http://schemas.microsoft.com/office/powerpoint/2010/main" val="3243457739"/>
      </p:ext>
    </p:extLst>
  </p:cSld>
  <p:clrMapOvr>
    <a:masterClrMapping/>
  </p:clrMapOvr>
  <p:transition spd="med">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0" y="487680"/>
            <a:ext cx="5342691" cy="6096000"/>
          </a:xfrm>
          <a:prstGeom prst="rect">
            <a:avLst/>
          </a:prstGeom>
          <a:ln w="28575">
            <a:solidFill>
              <a:schemeClr val="accent6"/>
            </a:solidFill>
          </a:ln>
        </p:spPr>
      </p:pic>
      <p:sp>
        <p:nvSpPr>
          <p:cNvPr id="4" name="TextBox 3"/>
          <p:cNvSpPr txBox="1"/>
          <p:nvPr/>
        </p:nvSpPr>
        <p:spPr>
          <a:xfrm>
            <a:off x="1097280" y="853441"/>
            <a:ext cx="4876800" cy="4461927"/>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22</a:t>
            </a:r>
            <a:r>
              <a:rPr lang="en-US" sz="2133" dirty="0">
                <a:solidFill>
                  <a:prstClr val="black"/>
                </a:solidFill>
                <a:latin typeface="Candara"/>
              </a:rPr>
              <a:t> For Moses truly said unto the fathers, A prophet shall the Lord your God raise up unto you of your brethren, like unto me; him shall ye hear in all things whatsoever he shall say unto you.</a:t>
            </a:r>
          </a:p>
          <a:p>
            <a:pPr defTabSz="1219170">
              <a:spcBef>
                <a:spcPts val="400"/>
              </a:spcBef>
            </a:pPr>
            <a:r>
              <a:rPr lang="en-US" sz="2133" baseline="30000" dirty="0">
                <a:solidFill>
                  <a:prstClr val="black"/>
                </a:solidFill>
                <a:latin typeface="Candara"/>
              </a:rPr>
              <a:t>23</a:t>
            </a:r>
            <a:r>
              <a:rPr lang="en-US" sz="2133" dirty="0">
                <a:solidFill>
                  <a:prstClr val="black"/>
                </a:solidFill>
                <a:latin typeface="Candara"/>
              </a:rPr>
              <a:t> And it shall come to pass, </a:t>
            </a:r>
            <a:r>
              <a:rPr lang="en-US" sz="2133" i="1" dirty="0">
                <a:solidFill>
                  <a:prstClr val="black"/>
                </a:solidFill>
                <a:latin typeface="Candara"/>
              </a:rPr>
              <a:t>that </a:t>
            </a:r>
            <a:r>
              <a:rPr lang="en-US" sz="2133" dirty="0">
                <a:solidFill>
                  <a:prstClr val="black"/>
                </a:solidFill>
                <a:latin typeface="Candara"/>
              </a:rPr>
              <a:t>every soul, which will not hear that prophet, shall be destroyed from among the people.  </a:t>
            </a:r>
          </a:p>
          <a:p>
            <a:pPr defTabSz="1219170">
              <a:spcBef>
                <a:spcPts val="400"/>
              </a:spcBef>
            </a:pPr>
            <a:r>
              <a:rPr lang="en-US" sz="2133" baseline="30000" dirty="0">
                <a:solidFill>
                  <a:prstClr val="black"/>
                </a:solidFill>
                <a:latin typeface="Candara"/>
              </a:rPr>
              <a:t>24</a:t>
            </a:r>
            <a:r>
              <a:rPr lang="en-US" sz="2133" dirty="0">
                <a:solidFill>
                  <a:prstClr val="black"/>
                </a:solidFill>
                <a:latin typeface="Candara"/>
              </a:rPr>
              <a:t> Yea, and all the prophets from Samuel and those that follow after, as many as have spoken, have likewise foretold of these days.</a:t>
            </a:r>
          </a:p>
        </p:txBody>
      </p:sp>
      <p:sp>
        <p:nvSpPr>
          <p:cNvPr id="2" name="Rectangle 1"/>
          <p:cNvSpPr/>
          <p:nvPr/>
        </p:nvSpPr>
        <p:spPr>
          <a:xfrm>
            <a:off x="6502400" y="1295401"/>
            <a:ext cx="5181600" cy="2719142"/>
          </a:xfrm>
          <a:prstGeom prst="rect">
            <a:avLst/>
          </a:prstGeom>
        </p:spPr>
        <p:txBody>
          <a:bodyPr wrap="square">
            <a:spAutoFit/>
          </a:bodyPr>
          <a:lstStyle/>
          <a:p>
            <a:pPr defTabSz="1219170"/>
            <a:r>
              <a:rPr lang="en-US" sz="1867" b="1" dirty="0">
                <a:solidFill>
                  <a:srgbClr val="073E87"/>
                </a:solidFill>
                <a:latin typeface="Candara"/>
              </a:rPr>
              <a:t>Deuteronomy 18:15 </a:t>
            </a:r>
            <a:r>
              <a:rPr lang="en-US" sz="1867" dirty="0">
                <a:solidFill>
                  <a:srgbClr val="073E87"/>
                </a:solidFill>
                <a:latin typeface="Candara"/>
              </a:rPr>
              <a:t> </a:t>
            </a:r>
            <a:br>
              <a:rPr lang="en-US" sz="1867" dirty="0">
                <a:solidFill>
                  <a:srgbClr val="073E87"/>
                </a:solidFill>
                <a:latin typeface="Candara"/>
              </a:rPr>
            </a:br>
            <a:r>
              <a:rPr lang="en-US" sz="1867" dirty="0">
                <a:solidFill>
                  <a:srgbClr val="073E87"/>
                </a:solidFill>
                <a:latin typeface="Candara"/>
              </a:rPr>
              <a:t>The LORD thy God will raise up unto thee a Prophet from the midst of thee, of thy brethren, like unto me; unto him ye shall hearken;</a:t>
            </a:r>
          </a:p>
          <a:p>
            <a:pPr defTabSz="1219170"/>
            <a:endParaRPr lang="en-US" sz="2133" dirty="0">
              <a:solidFill>
                <a:prstClr val="black"/>
              </a:solidFill>
              <a:latin typeface="Candara"/>
            </a:endParaRPr>
          </a:p>
          <a:p>
            <a:pPr defTabSz="1219170"/>
            <a:r>
              <a:rPr lang="en-US" sz="1867" b="1" dirty="0">
                <a:solidFill>
                  <a:srgbClr val="073E87"/>
                </a:solidFill>
                <a:latin typeface="Candara"/>
              </a:rPr>
              <a:t>Deuteronomy 18:19 </a:t>
            </a:r>
            <a:r>
              <a:rPr lang="en-US" sz="1867" dirty="0">
                <a:solidFill>
                  <a:srgbClr val="073E87"/>
                </a:solidFill>
                <a:latin typeface="Candara"/>
              </a:rPr>
              <a:t> </a:t>
            </a:r>
            <a:br>
              <a:rPr lang="en-US" sz="1867" dirty="0">
                <a:solidFill>
                  <a:srgbClr val="073E87"/>
                </a:solidFill>
                <a:latin typeface="Candara"/>
              </a:rPr>
            </a:br>
            <a:r>
              <a:rPr lang="en-US" sz="1867" dirty="0">
                <a:solidFill>
                  <a:srgbClr val="073E87"/>
                </a:solidFill>
                <a:latin typeface="Candara"/>
              </a:rPr>
              <a:t>And it shall come to pass, </a:t>
            </a:r>
            <a:r>
              <a:rPr lang="en-US" sz="1867" i="1" dirty="0">
                <a:solidFill>
                  <a:srgbClr val="073E87"/>
                </a:solidFill>
                <a:latin typeface="Candara"/>
              </a:rPr>
              <a:t>that </a:t>
            </a:r>
            <a:r>
              <a:rPr lang="en-US" sz="1867" dirty="0">
                <a:solidFill>
                  <a:srgbClr val="073E87"/>
                </a:solidFill>
                <a:latin typeface="Candara"/>
              </a:rPr>
              <a:t>whosoever will not hearken unto my words which he shall speak in my name, I will require </a:t>
            </a:r>
            <a:r>
              <a:rPr lang="en-US" sz="1867" i="1" dirty="0">
                <a:solidFill>
                  <a:srgbClr val="073E87"/>
                </a:solidFill>
                <a:latin typeface="Candara"/>
              </a:rPr>
              <a:t>it </a:t>
            </a:r>
            <a:r>
              <a:rPr lang="en-US" sz="1867" dirty="0">
                <a:solidFill>
                  <a:srgbClr val="073E87"/>
                </a:solidFill>
                <a:latin typeface="Candara"/>
              </a:rPr>
              <a:t>of him. </a:t>
            </a:r>
          </a:p>
        </p:txBody>
      </p:sp>
    </p:spTree>
    <p:extLst>
      <p:ext uri="{BB962C8B-B14F-4D97-AF65-F5344CB8AC3E}">
        <p14:creationId xmlns:p14="http://schemas.microsoft.com/office/powerpoint/2010/main" val="3861288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0" y="487680"/>
            <a:ext cx="5342691" cy="6096000"/>
          </a:xfrm>
          <a:prstGeom prst="rect">
            <a:avLst/>
          </a:prstGeom>
          <a:ln w="28575">
            <a:solidFill>
              <a:schemeClr val="accent6"/>
            </a:solidFill>
          </a:ln>
        </p:spPr>
      </p:pic>
      <p:sp>
        <p:nvSpPr>
          <p:cNvPr id="4" name="TextBox 3"/>
          <p:cNvSpPr txBox="1"/>
          <p:nvPr/>
        </p:nvSpPr>
        <p:spPr>
          <a:xfrm>
            <a:off x="1097280" y="853440"/>
            <a:ext cx="4876800" cy="1733488"/>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25</a:t>
            </a:r>
            <a:r>
              <a:rPr lang="en-US" sz="2133" dirty="0">
                <a:solidFill>
                  <a:prstClr val="black"/>
                </a:solidFill>
                <a:latin typeface="Candara"/>
              </a:rPr>
              <a:t> Ye are the children of the prophets, and of the covenant which God made with our fathers, saying unto Abraham, </a:t>
            </a:r>
            <a:r>
              <a:rPr lang="en-US" sz="2133" dirty="0">
                <a:solidFill>
                  <a:srgbClr val="C00000"/>
                </a:solidFill>
                <a:latin typeface="Candara"/>
              </a:rPr>
              <a:t>And in thy seed shall all the </a:t>
            </a:r>
            <a:r>
              <a:rPr lang="en-US" sz="2133" dirty="0" err="1">
                <a:solidFill>
                  <a:srgbClr val="C00000"/>
                </a:solidFill>
                <a:latin typeface="Candara"/>
              </a:rPr>
              <a:t>kindreds</a:t>
            </a:r>
            <a:r>
              <a:rPr lang="en-US" sz="2133" dirty="0">
                <a:solidFill>
                  <a:srgbClr val="C00000"/>
                </a:solidFill>
                <a:latin typeface="Candara"/>
              </a:rPr>
              <a:t> of the earth be blessed.</a:t>
            </a:r>
            <a:r>
              <a:rPr lang="en-US" sz="2133" dirty="0">
                <a:solidFill>
                  <a:prstClr val="black"/>
                </a:solidFill>
                <a:latin typeface="Candara"/>
              </a:rPr>
              <a:t> </a:t>
            </a:r>
          </a:p>
        </p:txBody>
      </p:sp>
      <p:sp>
        <p:nvSpPr>
          <p:cNvPr id="3" name="TextBox 2"/>
          <p:cNvSpPr txBox="1"/>
          <p:nvPr/>
        </p:nvSpPr>
        <p:spPr>
          <a:xfrm>
            <a:off x="6705600" y="1800781"/>
            <a:ext cx="5080000" cy="4443076"/>
          </a:xfrm>
          <a:prstGeom prst="rect">
            <a:avLst/>
          </a:prstGeom>
          <a:noFill/>
        </p:spPr>
        <p:txBody>
          <a:bodyPr wrap="square" rtlCol="0">
            <a:spAutoFit/>
          </a:bodyPr>
          <a:lstStyle/>
          <a:p>
            <a:pPr defTabSz="1219170">
              <a:spcBef>
                <a:spcPts val="800"/>
              </a:spcBef>
              <a:buClr>
                <a:srgbClr val="C6E7FC">
                  <a:lumMod val="75000"/>
                </a:srgbClr>
              </a:buClr>
              <a:buSzPct val="70000"/>
            </a:pPr>
            <a:r>
              <a:rPr lang="en-US" sz="1867" b="1" dirty="0">
                <a:solidFill>
                  <a:prstClr val="black"/>
                </a:solidFill>
                <a:latin typeface="Candara"/>
              </a:rPr>
              <a:t>Genesis 12:3 </a:t>
            </a:r>
            <a:r>
              <a:rPr lang="en-US" sz="1867" dirty="0">
                <a:solidFill>
                  <a:prstClr val="black"/>
                </a:solidFill>
                <a:latin typeface="Candara"/>
              </a:rPr>
              <a:t> And I will bless them that bless thee, and curse him that </a:t>
            </a:r>
            <a:r>
              <a:rPr lang="en-US" sz="1867" dirty="0" err="1">
                <a:solidFill>
                  <a:prstClr val="black"/>
                </a:solidFill>
                <a:latin typeface="Candara"/>
              </a:rPr>
              <a:t>curseth</a:t>
            </a:r>
            <a:r>
              <a:rPr lang="en-US" sz="1867" dirty="0">
                <a:solidFill>
                  <a:prstClr val="black"/>
                </a:solidFill>
                <a:latin typeface="Candara"/>
              </a:rPr>
              <a:t> thee: </a:t>
            </a:r>
            <a:r>
              <a:rPr lang="en-US" sz="1867" dirty="0">
                <a:solidFill>
                  <a:srgbClr val="C00000"/>
                </a:solidFill>
                <a:latin typeface="Candara"/>
              </a:rPr>
              <a:t>and in thee shall all families of the earth be blessed. </a:t>
            </a:r>
            <a:endParaRPr lang="en-US" sz="1867" dirty="0">
              <a:solidFill>
                <a:srgbClr val="C00000"/>
              </a:solidFill>
              <a:latin typeface="Candara"/>
              <a:cs typeface="Arial" panose="020B0604020202020204" pitchFamily="34" charset="0"/>
            </a:endParaRPr>
          </a:p>
          <a:p>
            <a:pPr defTabSz="1219170">
              <a:spcBef>
                <a:spcPts val="2400"/>
              </a:spcBef>
              <a:buClr>
                <a:srgbClr val="C6E7FC">
                  <a:lumMod val="75000"/>
                </a:srgbClr>
              </a:buClr>
              <a:buSzPct val="70000"/>
            </a:pPr>
            <a:r>
              <a:rPr lang="en-US" sz="1867" dirty="0">
                <a:solidFill>
                  <a:srgbClr val="073E87"/>
                </a:solidFill>
                <a:latin typeface="Candara"/>
                <a:cs typeface="Arial" panose="020B0604020202020204" pitchFamily="34" charset="0"/>
              </a:rPr>
              <a:t>The covenants God had made with Abraham, Isaac, and Jacob defined the Jews as a people, and established their relationship with God.</a:t>
            </a:r>
          </a:p>
          <a:p>
            <a:pPr defTabSz="1219170">
              <a:spcBef>
                <a:spcPts val="800"/>
              </a:spcBef>
              <a:buClr>
                <a:srgbClr val="C6E7FC">
                  <a:lumMod val="75000"/>
                </a:srgbClr>
              </a:buClr>
              <a:buSzPct val="70000"/>
            </a:pPr>
            <a:r>
              <a:rPr lang="en-US" sz="1867" dirty="0">
                <a:solidFill>
                  <a:srgbClr val="073E87"/>
                </a:solidFill>
                <a:latin typeface="Candara"/>
                <a:cs typeface="Arial" panose="020B0604020202020204" pitchFamily="34" charset="0"/>
              </a:rPr>
              <a:t>They were </a:t>
            </a:r>
            <a:r>
              <a:rPr lang="en-US" sz="1867" dirty="0">
                <a:solidFill>
                  <a:prstClr val="black"/>
                </a:solidFill>
                <a:latin typeface="Candara"/>
                <a:cs typeface="Arial" panose="020B0604020202020204" pitchFamily="34" charset="0"/>
              </a:rPr>
              <a:t>the men of Israel </a:t>
            </a:r>
            <a:r>
              <a:rPr lang="en-US" sz="1867" dirty="0">
                <a:solidFill>
                  <a:srgbClr val="073E87"/>
                </a:solidFill>
                <a:latin typeface="Candara"/>
                <a:cs typeface="Arial" panose="020B0604020202020204" pitchFamily="34" charset="0"/>
              </a:rPr>
              <a:t>– Israel being a MAN, not a PLACE.</a:t>
            </a:r>
          </a:p>
          <a:p>
            <a:pPr defTabSz="1219170">
              <a:spcBef>
                <a:spcPts val="800"/>
              </a:spcBef>
              <a:buClr>
                <a:srgbClr val="C6E7FC">
                  <a:lumMod val="75000"/>
                </a:srgbClr>
              </a:buClr>
              <a:buSzPct val="70000"/>
            </a:pPr>
            <a:r>
              <a:rPr lang="en-US" sz="1867" dirty="0">
                <a:solidFill>
                  <a:srgbClr val="073E87"/>
                </a:solidFill>
                <a:latin typeface="Candara"/>
                <a:cs typeface="Arial" panose="020B0604020202020204" pitchFamily="34" charset="0"/>
              </a:rPr>
              <a:t>Not all of Israel (the place) are of Israel (the man).</a:t>
            </a:r>
          </a:p>
          <a:p>
            <a:pPr defTabSz="1219170">
              <a:spcBef>
                <a:spcPts val="800"/>
              </a:spcBef>
              <a:buClr>
                <a:srgbClr val="C6E7FC">
                  <a:lumMod val="75000"/>
                </a:srgbClr>
              </a:buClr>
              <a:buSzPct val="70000"/>
            </a:pPr>
            <a:r>
              <a:rPr lang="en-US" sz="1867" b="1" dirty="0">
                <a:solidFill>
                  <a:prstClr val="black"/>
                </a:solidFill>
                <a:latin typeface="Candara"/>
              </a:rPr>
              <a:t>Romans 9:6 </a:t>
            </a:r>
            <a:r>
              <a:rPr lang="en-US" sz="1867" dirty="0">
                <a:solidFill>
                  <a:prstClr val="black"/>
                </a:solidFill>
                <a:latin typeface="Candara"/>
              </a:rPr>
              <a:t> Not as though the word of God hath taken none effect. For they </a:t>
            </a:r>
            <a:r>
              <a:rPr lang="en-US" sz="1867" i="1" dirty="0">
                <a:solidFill>
                  <a:prstClr val="black"/>
                </a:solidFill>
                <a:latin typeface="Candara"/>
              </a:rPr>
              <a:t>are </a:t>
            </a:r>
            <a:r>
              <a:rPr lang="en-US" sz="1867" dirty="0">
                <a:solidFill>
                  <a:prstClr val="black"/>
                </a:solidFill>
                <a:latin typeface="Candara"/>
              </a:rPr>
              <a:t>not all Israel, which are of Israel:</a:t>
            </a:r>
            <a:endParaRPr lang="en-US" sz="1867" dirty="0">
              <a:solidFill>
                <a:srgbClr val="073E87"/>
              </a:solidFill>
              <a:latin typeface="Candara"/>
              <a:cs typeface="Arial" panose="020B0604020202020204" pitchFamily="34" charset="0"/>
            </a:endParaRPr>
          </a:p>
        </p:txBody>
      </p:sp>
    </p:spTree>
    <p:extLst>
      <p:ext uri="{BB962C8B-B14F-4D97-AF65-F5344CB8AC3E}">
        <p14:creationId xmlns:p14="http://schemas.microsoft.com/office/powerpoint/2010/main" val="28873864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800" y="1219201"/>
            <a:ext cx="5549201" cy="4876185"/>
          </a:xfrm>
          <a:prstGeom prst="rect">
            <a:avLst/>
          </a:prstGeom>
        </p:spPr>
      </p:pic>
      <p:sp>
        <p:nvSpPr>
          <p:cNvPr id="6" name="Rectangle 5"/>
          <p:cNvSpPr/>
          <p:nvPr/>
        </p:nvSpPr>
        <p:spPr>
          <a:xfrm>
            <a:off x="6705600" y="1828801"/>
            <a:ext cx="4876800" cy="851387"/>
          </a:xfrm>
          <a:prstGeom prst="rect">
            <a:avLst/>
          </a:prstGeom>
        </p:spPr>
        <p:txBody>
          <a:bodyPr wrap="square">
            <a:spAutoFit/>
          </a:bodyPr>
          <a:lstStyle/>
          <a:p>
            <a:pPr defTabSz="1219170">
              <a:spcBef>
                <a:spcPts val="800"/>
              </a:spcBef>
              <a:buClr>
                <a:prstClr val="white"/>
              </a:buClr>
              <a:buSzPct val="100000"/>
            </a:pPr>
            <a:r>
              <a:rPr lang="en-US" sz="2133" dirty="0">
                <a:solidFill>
                  <a:prstClr val="black"/>
                </a:solidFill>
                <a:latin typeface="Candara"/>
                <a:cs typeface="Arial" panose="020B0604020202020204" pitchFamily="34" charset="0"/>
              </a:rPr>
              <a:t>Abraham had two sons.</a:t>
            </a:r>
          </a:p>
          <a:p>
            <a:pPr defTabSz="1219170">
              <a:spcBef>
                <a:spcPts val="800"/>
              </a:spcBef>
              <a:buClr>
                <a:prstClr val="white"/>
              </a:buClr>
              <a:buSzPct val="100000"/>
            </a:pPr>
            <a:endParaRPr lang="en-US" sz="2133" dirty="0">
              <a:solidFill>
                <a:prstClr val="white"/>
              </a:solidFill>
              <a:latin typeface="Candara"/>
              <a:cs typeface="Arial" panose="020B0604020202020204" pitchFamily="34" charset="0"/>
            </a:endParaRPr>
          </a:p>
        </p:txBody>
      </p:sp>
    </p:spTree>
    <p:extLst>
      <p:ext uri="{BB962C8B-B14F-4D97-AF65-F5344CB8AC3E}">
        <p14:creationId xmlns:p14="http://schemas.microsoft.com/office/powerpoint/2010/main" val="588729376"/>
      </p:ext>
    </p:extLst>
  </p:cSld>
  <p:clrMapOvr>
    <a:masterClrMapping/>
  </p:clrMapOvr>
  <p:transition spd="med">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799" y="1219201"/>
            <a:ext cx="5549200" cy="4876185"/>
          </a:xfrm>
          <a:prstGeom prst="rect">
            <a:avLst/>
          </a:prstGeom>
        </p:spPr>
      </p:pic>
      <p:sp>
        <p:nvSpPr>
          <p:cNvPr id="6" name="Rectangle 5"/>
          <p:cNvSpPr/>
          <p:nvPr/>
        </p:nvSpPr>
        <p:spPr>
          <a:xfrm>
            <a:off x="6705600" y="1828799"/>
            <a:ext cx="4876800" cy="851387"/>
          </a:xfrm>
          <a:prstGeom prst="rect">
            <a:avLst/>
          </a:prstGeom>
        </p:spPr>
        <p:txBody>
          <a:bodyPr wrap="square">
            <a:spAutoFit/>
          </a:bodyPr>
          <a:lstStyle/>
          <a:p>
            <a:pPr defTabSz="1219170">
              <a:spcBef>
                <a:spcPts val="800"/>
              </a:spcBef>
              <a:buClr>
                <a:prstClr val="white"/>
              </a:buClr>
              <a:buSzPct val="100000"/>
            </a:pPr>
            <a:r>
              <a:rPr lang="en-US" sz="2133" dirty="0">
                <a:solidFill>
                  <a:prstClr val="black"/>
                </a:solidFill>
                <a:latin typeface="Candara"/>
                <a:cs typeface="Arial" panose="020B0604020202020204" pitchFamily="34" charset="0"/>
              </a:rPr>
              <a:t>Abraham had two sons.</a:t>
            </a:r>
            <a:endParaRPr lang="en-US" sz="2133" dirty="0">
              <a:solidFill>
                <a:prstClr val="white"/>
              </a:solidFill>
              <a:latin typeface="Candara"/>
              <a:cs typeface="Arial" panose="020B0604020202020204" pitchFamily="34" charset="0"/>
            </a:endParaRPr>
          </a:p>
          <a:p>
            <a:pPr defTabSz="1219170">
              <a:spcBef>
                <a:spcPts val="800"/>
              </a:spcBef>
              <a:buClr>
                <a:prstClr val="white"/>
              </a:buClr>
              <a:buSzPct val="100000"/>
            </a:pPr>
            <a:r>
              <a:rPr lang="en-US" sz="2133" dirty="0">
                <a:solidFill>
                  <a:prstClr val="black"/>
                </a:solidFill>
                <a:latin typeface="Candara"/>
                <a:cs typeface="Arial" panose="020B0604020202020204" pitchFamily="34" charset="0"/>
              </a:rPr>
              <a:t>The Covenant included only Isaac.</a:t>
            </a:r>
            <a:endParaRPr lang="en-US" sz="2133" dirty="0">
              <a:solidFill>
                <a:prstClr val="white"/>
              </a:solidFill>
              <a:latin typeface="Candara"/>
              <a:cs typeface="Arial" panose="020B0604020202020204" pitchFamily="34" charset="0"/>
            </a:endParaRPr>
          </a:p>
        </p:txBody>
      </p:sp>
    </p:spTree>
    <p:extLst>
      <p:ext uri="{BB962C8B-B14F-4D97-AF65-F5344CB8AC3E}">
        <p14:creationId xmlns:p14="http://schemas.microsoft.com/office/powerpoint/2010/main" val="22660886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799" y="1219200"/>
            <a:ext cx="5549200" cy="4876184"/>
          </a:xfrm>
          <a:prstGeom prst="rect">
            <a:avLst/>
          </a:prstGeom>
        </p:spPr>
      </p:pic>
      <p:sp>
        <p:nvSpPr>
          <p:cNvPr id="6" name="Rectangle 5"/>
          <p:cNvSpPr/>
          <p:nvPr/>
        </p:nvSpPr>
        <p:spPr>
          <a:xfrm>
            <a:off x="6705600" y="1828800"/>
            <a:ext cx="4876800" cy="851387"/>
          </a:xfrm>
          <a:prstGeom prst="rect">
            <a:avLst/>
          </a:prstGeom>
        </p:spPr>
        <p:txBody>
          <a:bodyPr wrap="square">
            <a:spAutoFit/>
          </a:bodyPr>
          <a:lstStyle/>
          <a:p>
            <a:pPr defTabSz="1219170">
              <a:spcBef>
                <a:spcPts val="800"/>
              </a:spcBef>
              <a:buClr>
                <a:prstClr val="white"/>
              </a:buClr>
              <a:buSzPct val="100000"/>
            </a:pPr>
            <a:r>
              <a:rPr lang="en-US" sz="2133" dirty="0">
                <a:solidFill>
                  <a:prstClr val="black"/>
                </a:solidFill>
                <a:latin typeface="Candara"/>
                <a:cs typeface="Arial" panose="020B0604020202020204" pitchFamily="34" charset="0"/>
              </a:rPr>
              <a:t>Abraham had two sons.</a:t>
            </a:r>
            <a:endParaRPr lang="en-US" sz="2133" dirty="0">
              <a:solidFill>
                <a:prstClr val="white"/>
              </a:solidFill>
              <a:latin typeface="Candara"/>
              <a:cs typeface="Arial" panose="020B0604020202020204" pitchFamily="34" charset="0"/>
            </a:endParaRPr>
          </a:p>
          <a:p>
            <a:pPr defTabSz="1219170">
              <a:spcBef>
                <a:spcPts val="800"/>
              </a:spcBef>
              <a:buClr>
                <a:prstClr val="white"/>
              </a:buClr>
              <a:buSzPct val="100000"/>
            </a:pPr>
            <a:r>
              <a:rPr lang="en-US" sz="2133" dirty="0">
                <a:solidFill>
                  <a:prstClr val="black"/>
                </a:solidFill>
                <a:latin typeface="Candara"/>
                <a:cs typeface="Arial" panose="020B0604020202020204" pitchFamily="34" charset="0"/>
              </a:rPr>
              <a:t>The Covenant included only Isaac.</a:t>
            </a:r>
            <a:endParaRPr lang="en-US" sz="2133" dirty="0">
              <a:solidFill>
                <a:prstClr val="white"/>
              </a:solidFill>
              <a:latin typeface="Candara"/>
              <a:cs typeface="Arial" panose="020B0604020202020204" pitchFamily="34" charset="0"/>
            </a:endParaRPr>
          </a:p>
        </p:txBody>
      </p:sp>
      <p:sp>
        <p:nvSpPr>
          <p:cNvPr id="3" name="TextBox 2"/>
          <p:cNvSpPr txBox="1"/>
          <p:nvPr/>
        </p:nvSpPr>
        <p:spPr>
          <a:xfrm>
            <a:off x="6705600" y="3048000"/>
            <a:ext cx="4876800" cy="2061718"/>
          </a:xfrm>
          <a:prstGeom prst="rect">
            <a:avLst/>
          </a:prstGeom>
          <a:noFill/>
        </p:spPr>
        <p:txBody>
          <a:bodyPr wrap="square" rtlCol="0">
            <a:spAutoFit/>
          </a:bodyPr>
          <a:lstStyle/>
          <a:p>
            <a:pPr defTabSz="1219170"/>
            <a:r>
              <a:rPr lang="en-US" sz="2133" b="1" dirty="0">
                <a:solidFill>
                  <a:srgbClr val="073E87"/>
                </a:solidFill>
                <a:latin typeface="Candara"/>
                <a:cs typeface="Adobe Hebrew" pitchFamily="18" charset="-79"/>
              </a:rPr>
              <a:t>Genesis 17:19</a:t>
            </a:r>
            <a:br>
              <a:rPr lang="en-US" sz="2133" b="1" dirty="0">
                <a:solidFill>
                  <a:srgbClr val="073E87"/>
                </a:solidFill>
                <a:latin typeface="Candara"/>
                <a:cs typeface="Adobe Hebrew" pitchFamily="18" charset="-79"/>
              </a:rPr>
            </a:br>
            <a:r>
              <a:rPr lang="en-US" sz="2133" dirty="0">
                <a:solidFill>
                  <a:srgbClr val="073E87"/>
                </a:solidFill>
                <a:latin typeface="Candara"/>
                <a:cs typeface="Adobe Hebrew" pitchFamily="18" charset="-79"/>
              </a:rPr>
              <a:t>And God said, Sarah thy wife shall bear thee a son indeed; and thou shalt call his name Isaac: and I will establish my covenant with him for an everlasting covenant, </a:t>
            </a:r>
            <a:r>
              <a:rPr lang="en-US" sz="2133" i="1" dirty="0">
                <a:solidFill>
                  <a:srgbClr val="073E87"/>
                </a:solidFill>
                <a:latin typeface="Candara"/>
                <a:cs typeface="Adobe Hebrew" pitchFamily="18" charset="-79"/>
              </a:rPr>
              <a:t>and </a:t>
            </a:r>
            <a:r>
              <a:rPr lang="en-US" sz="2133" dirty="0">
                <a:solidFill>
                  <a:srgbClr val="073E87"/>
                </a:solidFill>
                <a:latin typeface="Candara"/>
                <a:cs typeface="Adobe Hebrew" pitchFamily="18" charset="-79"/>
              </a:rPr>
              <a:t>with his seed after him.</a:t>
            </a:r>
          </a:p>
        </p:txBody>
      </p:sp>
    </p:spTree>
    <p:extLst>
      <p:ext uri="{BB962C8B-B14F-4D97-AF65-F5344CB8AC3E}">
        <p14:creationId xmlns:p14="http://schemas.microsoft.com/office/powerpoint/2010/main" val="1291100845"/>
      </p:ext>
    </p:extLst>
  </p:cSld>
  <p:clrMapOvr>
    <a:masterClrMapping/>
  </p:clrMapOvr>
  <p:transition spd="med">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799" y="1219200"/>
            <a:ext cx="5549200" cy="4876184"/>
          </a:xfrm>
          <a:prstGeom prst="rect">
            <a:avLst/>
          </a:prstGeom>
        </p:spPr>
      </p:pic>
      <p:sp>
        <p:nvSpPr>
          <p:cNvPr id="6" name="Rectangle 5"/>
          <p:cNvSpPr/>
          <p:nvPr/>
        </p:nvSpPr>
        <p:spPr>
          <a:xfrm>
            <a:off x="6705600" y="1828800"/>
            <a:ext cx="4876800" cy="420564"/>
          </a:xfrm>
          <a:prstGeom prst="rect">
            <a:avLst/>
          </a:prstGeom>
        </p:spPr>
        <p:txBody>
          <a:bodyPr wrap="square">
            <a:spAutoFit/>
          </a:bodyPr>
          <a:lstStyle/>
          <a:p>
            <a:pPr defTabSz="1219170">
              <a:spcBef>
                <a:spcPts val="800"/>
              </a:spcBef>
              <a:buClr>
                <a:prstClr val="white"/>
              </a:buClr>
              <a:buSzPct val="100000"/>
            </a:pPr>
            <a:r>
              <a:rPr lang="en-US" sz="2133" dirty="0">
                <a:solidFill>
                  <a:prstClr val="black"/>
                </a:solidFill>
                <a:latin typeface="Candara"/>
                <a:cs typeface="Arial" panose="020B0604020202020204" pitchFamily="34" charset="0"/>
              </a:rPr>
              <a:t>Isaac had two sons.</a:t>
            </a:r>
            <a:endParaRPr lang="en-US" sz="2133" dirty="0">
              <a:solidFill>
                <a:prstClr val="white"/>
              </a:solidFill>
              <a:latin typeface="Candara"/>
              <a:cs typeface="Arial" panose="020B0604020202020204" pitchFamily="34" charset="0"/>
            </a:endParaRPr>
          </a:p>
        </p:txBody>
      </p:sp>
    </p:spTree>
    <p:extLst>
      <p:ext uri="{BB962C8B-B14F-4D97-AF65-F5344CB8AC3E}">
        <p14:creationId xmlns:p14="http://schemas.microsoft.com/office/powerpoint/2010/main" val="924200889"/>
      </p:ext>
    </p:extLst>
  </p:cSld>
  <p:clrMapOvr>
    <a:masterClrMapping/>
  </p:clrMapOvr>
  <p:transition spd="med">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799" y="1219200"/>
            <a:ext cx="5549199" cy="4876184"/>
          </a:xfrm>
          <a:prstGeom prst="rect">
            <a:avLst/>
          </a:prstGeom>
        </p:spPr>
      </p:pic>
      <p:sp>
        <p:nvSpPr>
          <p:cNvPr id="6" name="Rectangle 5"/>
          <p:cNvSpPr/>
          <p:nvPr/>
        </p:nvSpPr>
        <p:spPr>
          <a:xfrm>
            <a:off x="6705600" y="1828800"/>
            <a:ext cx="4876800" cy="851387"/>
          </a:xfrm>
          <a:prstGeom prst="rect">
            <a:avLst/>
          </a:prstGeom>
        </p:spPr>
        <p:txBody>
          <a:bodyPr wrap="square">
            <a:spAutoFit/>
          </a:bodyPr>
          <a:lstStyle/>
          <a:p>
            <a:pPr defTabSz="1219170">
              <a:spcBef>
                <a:spcPts val="800"/>
              </a:spcBef>
              <a:buClr>
                <a:prstClr val="white"/>
              </a:buClr>
              <a:buSzPct val="100000"/>
            </a:pPr>
            <a:r>
              <a:rPr lang="en-US" sz="2133" dirty="0">
                <a:solidFill>
                  <a:prstClr val="black"/>
                </a:solidFill>
                <a:latin typeface="Candara"/>
                <a:cs typeface="Arial" panose="020B0604020202020204" pitchFamily="34" charset="0"/>
              </a:rPr>
              <a:t>Isaac had two sons:</a:t>
            </a:r>
            <a:endParaRPr lang="en-US" sz="2133" dirty="0">
              <a:solidFill>
                <a:prstClr val="white"/>
              </a:solidFill>
              <a:latin typeface="Candara"/>
              <a:cs typeface="Arial" panose="020B0604020202020204" pitchFamily="34" charset="0"/>
            </a:endParaRPr>
          </a:p>
          <a:p>
            <a:pPr defTabSz="1219170">
              <a:spcBef>
                <a:spcPts val="800"/>
              </a:spcBef>
              <a:buClr>
                <a:prstClr val="white"/>
              </a:buClr>
              <a:buSzPct val="100000"/>
            </a:pPr>
            <a:r>
              <a:rPr lang="en-US" sz="2133" dirty="0">
                <a:solidFill>
                  <a:prstClr val="black"/>
                </a:solidFill>
                <a:latin typeface="Candara"/>
                <a:cs typeface="Arial" panose="020B0604020202020204" pitchFamily="34" charset="0"/>
              </a:rPr>
              <a:t>The Covenant included only Jacob.</a:t>
            </a:r>
            <a:endParaRPr lang="en-US" sz="2133" dirty="0">
              <a:solidFill>
                <a:prstClr val="white"/>
              </a:solidFill>
              <a:latin typeface="Candara"/>
              <a:cs typeface="Arial" panose="020B0604020202020204" pitchFamily="34" charset="0"/>
            </a:endParaRPr>
          </a:p>
        </p:txBody>
      </p:sp>
    </p:spTree>
    <p:extLst>
      <p:ext uri="{BB962C8B-B14F-4D97-AF65-F5344CB8AC3E}">
        <p14:creationId xmlns:p14="http://schemas.microsoft.com/office/powerpoint/2010/main" val="27865434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342EE7-2FE0-494B-9641-5805F8E3440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4405CF9-451B-45F8-91A6-8F453752BC2F}"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13</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7650" name="Text Box 2">
            <a:extLst>
              <a:ext uri="{FF2B5EF4-FFF2-40B4-BE49-F238E27FC236}">
                <a16:creationId xmlns:a16="http://schemas.microsoft.com/office/drawing/2014/main" id="{50ED95F6-D66F-42E4-A677-399CEBED7207}"/>
              </a:ext>
            </a:extLst>
          </p:cNvPr>
          <p:cNvSpPr txBox="1">
            <a:spLocks noChangeArrowheads="1"/>
          </p:cNvSpPr>
          <p:nvPr/>
        </p:nvSpPr>
        <p:spPr bwMode="auto">
          <a:xfrm>
            <a:off x="2743200" y="685801"/>
            <a:ext cx="76200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4.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Persecution of the “Hellenists”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(6.1-8.40):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Stephen</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leading “Hellenist” or Greek-speaking Jew (6. 5, 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Stephen is presented as the first Christian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Martyr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(7.60);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subsequent persecution and the growth of the Church (8.1b-40); </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“new way” carried to such individuals as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Simon</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Magician (8.9) and an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Ethiopian Eunuch</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(8.27);</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role of Philip in this work of evangelization (6.5; 8.4; 21,8).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7650">
                                            <p:txEl>
                                              <p:pRg st="0" end="0"/>
                                            </p:txEl>
                                          </p:spTgt>
                                        </p:tgtEl>
                                        <p:attrNameLst>
                                          <p:attrName>style.visibility</p:attrName>
                                        </p:attrNameLst>
                                      </p:cBhvr>
                                      <p:to>
                                        <p:strVal val="visible"/>
                                      </p:to>
                                    </p:set>
                                    <p:anim calcmode="lin" valueType="num">
                                      <p:cBhvr additive="base">
                                        <p:cTn id="7" dur="300" fill="hold"/>
                                        <p:tgtEl>
                                          <p:spTgt spid="2765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76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7650">
                                            <p:txEl>
                                              <p:pRg st="1" end="1"/>
                                            </p:txEl>
                                          </p:spTgt>
                                        </p:tgtEl>
                                        <p:attrNameLst>
                                          <p:attrName>style.visibility</p:attrName>
                                        </p:attrNameLst>
                                      </p:cBhvr>
                                      <p:to>
                                        <p:strVal val="visible"/>
                                      </p:to>
                                    </p:set>
                                    <p:anim calcmode="lin" valueType="num">
                                      <p:cBhvr additive="base">
                                        <p:cTn id="13" dur="300" fill="hold"/>
                                        <p:tgtEl>
                                          <p:spTgt spid="2765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765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7650">
                                            <p:txEl>
                                              <p:pRg st="2" end="2"/>
                                            </p:txEl>
                                          </p:spTgt>
                                        </p:tgtEl>
                                        <p:attrNameLst>
                                          <p:attrName>style.visibility</p:attrName>
                                        </p:attrNameLst>
                                      </p:cBhvr>
                                      <p:to>
                                        <p:strVal val="visible"/>
                                      </p:to>
                                    </p:set>
                                    <p:anim calcmode="lin" valueType="num">
                                      <p:cBhvr additive="base">
                                        <p:cTn id="19" dur="300" fill="hold"/>
                                        <p:tgtEl>
                                          <p:spTgt spid="2765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765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7650">
                                            <p:txEl>
                                              <p:pRg st="3" end="3"/>
                                            </p:txEl>
                                          </p:spTgt>
                                        </p:tgtEl>
                                        <p:attrNameLst>
                                          <p:attrName>style.visibility</p:attrName>
                                        </p:attrNameLst>
                                      </p:cBhvr>
                                      <p:to>
                                        <p:strVal val="visible"/>
                                      </p:to>
                                    </p:set>
                                    <p:anim calcmode="lin" valueType="num">
                                      <p:cBhvr additive="base">
                                        <p:cTn id="25" dur="300" fill="hold"/>
                                        <p:tgtEl>
                                          <p:spTgt spid="2765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765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7650">
                                            <p:txEl>
                                              <p:pRg st="4" end="4"/>
                                            </p:txEl>
                                          </p:spTgt>
                                        </p:tgtEl>
                                        <p:attrNameLst>
                                          <p:attrName>style.visibility</p:attrName>
                                        </p:attrNameLst>
                                      </p:cBhvr>
                                      <p:to>
                                        <p:strVal val="visible"/>
                                      </p:to>
                                    </p:set>
                                    <p:anim calcmode="lin" valueType="num">
                                      <p:cBhvr additive="base">
                                        <p:cTn id="31" dur="300" fill="hold"/>
                                        <p:tgtEl>
                                          <p:spTgt spid="2765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765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7650">
                                            <p:txEl>
                                              <p:pRg st="5" end="5"/>
                                            </p:txEl>
                                          </p:spTgt>
                                        </p:tgtEl>
                                        <p:attrNameLst>
                                          <p:attrName>style.visibility</p:attrName>
                                        </p:attrNameLst>
                                      </p:cBhvr>
                                      <p:to>
                                        <p:strVal val="visible"/>
                                      </p:to>
                                    </p:set>
                                    <p:anim calcmode="lin" valueType="num">
                                      <p:cBhvr additive="base">
                                        <p:cTn id="37" dur="300" fill="hold"/>
                                        <p:tgtEl>
                                          <p:spTgt spid="2765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765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799" y="1219201"/>
            <a:ext cx="5549199" cy="4876183"/>
          </a:xfrm>
          <a:prstGeom prst="rect">
            <a:avLst/>
          </a:prstGeom>
        </p:spPr>
      </p:pic>
      <p:sp>
        <p:nvSpPr>
          <p:cNvPr id="6" name="Rectangle 5"/>
          <p:cNvSpPr/>
          <p:nvPr/>
        </p:nvSpPr>
        <p:spPr>
          <a:xfrm>
            <a:off x="6705600" y="1828800"/>
            <a:ext cx="4876800" cy="851387"/>
          </a:xfrm>
          <a:prstGeom prst="rect">
            <a:avLst/>
          </a:prstGeom>
        </p:spPr>
        <p:txBody>
          <a:bodyPr wrap="square">
            <a:spAutoFit/>
          </a:bodyPr>
          <a:lstStyle/>
          <a:p>
            <a:pPr defTabSz="1219170">
              <a:spcBef>
                <a:spcPts val="800"/>
              </a:spcBef>
              <a:buClr>
                <a:prstClr val="white"/>
              </a:buClr>
              <a:buSzPct val="100000"/>
            </a:pPr>
            <a:r>
              <a:rPr lang="en-US" sz="2133" dirty="0">
                <a:solidFill>
                  <a:prstClr val="black"/>
                </a:solidFill>
                <a:latin typeface="Candara"/>
                <a:cs typeface="Arial" panose="020B0604020202020204" pitchFamily="34" charset="0"/>
              </a:rPr>
              <a:t>Isaac had two sons. </a:t>
            </a:r>
          </a:p>
          <a:p>
            <a:pPr defTabSz="1219170">
              <a:spcBef>
                <a:spcPts val="800"/>
              </a:spcBef>
              <a:buClr>
                <a:prstClr val="white"/>
              </a:buClr>
              <a:buSzPct val="100000"/>
            </a:pPr>
            <a:r>
              <a:rPr lang="en-US" sz="2133" dirty="0">
                <a:solidFill>
                  <a:prstClr val="black"/>
                </a:solidFill>
                <a:latin typeface="Candara"/>
                <a:cs typeface="Arial" panose="020B0604020202020204" pitchFamily="34" charset="0"/>
              </a:rPr>
              <a:t>The Covenant included only Jacob.</a:t>
            </a:r>
          </a:p>
        </p:txBody>
      </p:sp>
      <p:sp>
        <p:nvSpPr>
          <p:cNvPr id="3" name="TextBox 2"/>
          <p:cNvSpPr txBox="1"/>
          <p:nvPr/>
        </p:nvSpPr>
        <p:spPr>
          <a:xfrm>
            <a:off x="6705600" y="3048001"/>
            <a:ext cx="5080000" cy="2769476"/>
          </a:xfrm>
          <a:prstGeom prst="rect">
            <a:avLst/>
          </a:prstGeom>
          <a:noFill/>
        </p:spPr>
        <p:txBody>
          <a:bodyPr wrap="square" rtlCol="0">
            <a:spAutoFit/>
          </a:bodyPr>
          <a:lstStyle/>
          <a:p>
            <a:pPr defTabSz="1219170">
              <a:spcBef>
                <a:spcPts val="1600"/>
              </a:spcBef>
            </a:pPr>
            <a:r>
              <a:rPr lang="en-US" sz="2133" b="1" dirty="0">
                <a:solidFill>
                  <a:srgbClr val="073E87"/>
                </a:solidFill>
                <a:latin typeface="Candara"/>
              </a:rPr>
              <a:t>Genesis 35:10-12 </a:t>
            </a:r>
            <a:r>
              <a:rPr lang="en-US" sz="2133" dirty="0">
                <a:solidFill>
                  <a:srgbClr val="073E87"/>
                </a:solidFill>
                <a:latin typeface="Candara"/>
              </a:rPr>
              <a:t> </a:t>
            </a:r>
            <a:br>
              <a:rPr lang="en-US" sz="2133" dirty="0">
                <a:solidFill>
                  <a:srgbClr val="073E87"/>
                </a:solidFill>
                <a:latin typeface="Candara"/>
              </a:rPr>
            </a:br>
            <a:r>
              <a:rPr lang="en-US" sz="2133" baseline="30000" dirty="0">
                <a:solidFill>
                  <a:srgbClr val="073E87"/>
                </a:solidFill>
                <a:latin typeface="Candara"/>
              </a:rPr>
              <a:t>11</a:t>
            </a:r>
            <a:r>
              <a:rPr lang="en-US" sz="2133" dirty="0">
                <a:solidFill>
                  <a:srgbClr val="073E87"/>
                </a:solidFill>
                <a:latin typeface="Candara"/>
              </a:rPr>
              <a:t> And God said unto him, I </a:t>
            </a:r>
            <a:r>
              <a:rPr lang="en-US" sz="2133" i="1" dirty="0">
                <a:solidFill>
                  <a:srgbClr val="073E87"/>
                </a:solidFill>
                <a:latin typeface="Candara"/>
              </a:rPr>
              <a:t>am </a:t>
            </a:r>
            <a:r>
              <a:rPr lang="en-US" sz="2133" dirty="0">
                <a:solidFill>
                  <a:srgbClr val="073E87"/>
                </a:solidFill>
                <a:latin typeface="Candara"/>
              </a:rPr>
              <a:t>God Almighty: be fruitful and multiply; a nation and a company of nations shall be of thee, and kings shall come out of thy loins;  </a:t>
            </a:r>
          </a:p>
          <a:p>
            <a:pPr defTabSz="1219170">
              <a:spcBef>
                <a:spcPts val="400"/>
              </a:spcBef>
            </a:pPr>
            <a:r>
              <a:rPr lang="en-US" sz="2133" baseline="30000" dirty="0">
                <a:solidFill>
                  <a:srgbClr val="073E87"/>
                </a:solidFill>
                <a:latin typeface="Candara"/>
              </a:rPr>
              <a:t>12</a:t>
            </a:r>
            <a:r>
              <a:rPr lang="en-US" sz="2133" dirty="0">
                <a:solidFill>
                  <a:srgbClr val="073E87"/>
                </a:solidFill>
                <a:latin typeface="Candara"/>
              </a:rPr>
              <a:t> And the land which I gave Abraham and Isaac, to thee I will give it, and to thy seed after thee will I give the land.</a:t>
            </a:r>
          </a:p>
        </p:txBody>
      </p:sp>
    </p:spTree>
    <p:extLst>
      <p:ext uri="{BB962C8B-B14F-4D97-AF65-F5344CB8AC3E}">
        <p14:creationId xmlns:p14="http://schemas.microsoft.com/office/powerpoint/2010/main" val="263442606"/>
      </p:ext>
    </p:extLst>
  </p:cSld>
  <p:clrMapOvr>
    <a:masterClrMapping/>
  </p:clrMapOvr>
  <p:transition spd="med">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799" y="1219201"/>
            <a:ext cx="5549199" cy="4876183"/>
          </a:xfrm>
          <a:prstGeom prst="rect">
            <a:avLst/>
          </a:prstGeom>
        </p:spPr>
      </p:pic>
      <p:sp>
        <p:nvSpPr>
          <p:cNvPr id="6" name="Rectangle 5"/>
          <p:cNvSpPr/>
          <p:nvPr/>
        </p:nvSpPr>
        <p:spPr>
          <a:xfrm>
            <a:off x="6705600" y="1828800"/>
            <a:ext cx="4876800" cy="1077026"/>
          </a:xfrm>
          <a:prstGeom prst="rect">
            <a:avLst/>
          </a:prstGeom>
        </p:spPr>
        <p:txBody>
          <a:bodyPr wrap="square">
            <a:spAutoFit/>
          </a:bodyPr>
          <a:lstStyle/>
          <a:p>
            <a:pPr defTabSz="1219170">
              <a:spcBef>
                <a:spcPts val="1600"/>
              </a:spcBef>
              <a:buClr>
                <a:prstClr val="white"/>
              </a:buClr>
              <a:buSzPct val="100000"/>
            </a:pPr>
            <a:r>
              <a:rPr lang="en-US" sz="2133" dirty="0">
                <a:solidFill>
                  <a:prstClr val="black"/>
                </a:solidFill>
                <a:latin typeface="Candara"/>
                <a:cs typeface="Arial" panose="020B0604020202020204" pitchFamily="34" charset="0"/>
              </a:rPr>
              <a:t>God changed Jacob’s name to Israel, and made him the patriarch of the twelve tribes.</a:t>
            </a:r>
          </a:p>
        </p:txBody>
      </p:sp>
    </p:spTree>
    <p:extLst>
      <p:ext uri="{BB962C8B-B14F-4D97-AF65-F5344CB8AC3E}">
        <p14:creationId xmlns:p14="http://schemas.microsoft.com/office/powerpoint/2010/main" val="2873827924"/>
      </p:ext>
    </p:extLst>
  </p:cSld>
  <p:clrMapOvr>
    <a:masterClrMapping/>
  </p:clrMapOvr>
  <p:transition spd="med">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799" y="1219201"/>
            <a:ext cx="5549197" cy="4876183"/>
          </a:xfrm>
          <a:prstGeom prst="rect">
            <a:avLst/>
          </a:prstGeom>
        </p:spPr>
      </p:pic>
      <p:sp>
        <p:nvSpPr>
          <p:cNvPr id="6" name="Rectangle 5"/>
          <p:cNvSpPr/>
          <p:nvPr/>
        </p:nvSpPr>
        <p:spPr>
          <a:xfrm>
            <a:off x="6705600" y="1828800"/>
            <a:ext cx="4876800" cy="1077026"/>
          </a:xfrm>
          <a:prstGeom prst="rect">
            <a:avLst/>
          </a:prstGeom>
        </p:spPr>
        <p:txBody>
          <a:bodyPr wrap="square">
            <a:spAutoFit/>
          </a:bodyPr>
          <a:lstStyle/>
          <a:p>
            <a:pPr defTabSz="1219170">
              <a:spcBef>
                <a:spcPts val="1600"/>
              </a:spcBef>
              <a:buClr>
                <a:prstClr val="white"/>
              </a:buClr>
              <a:buSzPct val="100000"/>
            </a:pPr>
            <a:r>
              <a:rPr lang="en-US" sz="2133" dirty="0">
                <a:solidFill>
                  <a:prstClr val="black"/>
                </a:solidFill>
                <a:latin typeface="Candara"/>
                <a:cs typeface="Arial" panose="020B0604020202020204" pitchFamily="34" charset="0"/>
              </a:rPr>
              <a:t>God changed Jacob’s name to Israel, and made him the patriarch of the twelve tribes.</a:t>
            </a:r>
          </a:p>
        </p:txBody>
      </p:sp>
      <p:sp>
        <p:nvSpPr>
          <p:cNvPr id="3" name="TextBox 2"/>
          <p:cNvSpPr txBox="1"/>
          <p:nvPr/>
        </p:nvSpPr>
        <p:spPr>
          <a:xfrm>
            <a:off x="6705600" y="3048000"/>
            <a:ext cx="5080000" cy="1733488"/>
          </a:xfrm>
          <a:prstGeom prst="rect">
            <a:avLst/>
          </a:prstGeom>
          <a:noFill/>
        </p:spPr>
        <p:txBody>
          <a:bodyPr wrap="square" rtlCol="0">
            <a:spAutoFit/>
          </a:bodyPr>
          <a:lstStyle/>
          <a:p>
            <a:pPr defTabSz="1219170">
              <a:spcBef>
                <a:spcPts val="1600"/>
              </a:spcBef>
            </a:pPr>
            <a:r>
              <a:rPr lang="en-US" sz="2133" b="1" dirty="0">
                <a:solidFill>
                  <a:srgbClr val="073E87"/>
                </a:solidFill>
                <a:latin typeface="Candara"/>
              </a:rPr>
              <a:t>Genesis 35:10-12 </a:t>
            </a:r>
            <a:r>
              <a:rPr lang="en-US" sz="2133" dirty="0">
                <a:solidFill>
                  <a:srgbClr val="073E87"/>
                </a:solidFill>
                <a:latin typeface="Candara"/>
              </a:rPr>
              <a:t> </a:t>
            </a:r>
          </a:p>
          <a:p>
            <a:pPr defTabSz="1219170"/>
            <a:r>
              <a:rPr lang="en-US" sz="2133" dirty="0">
                <a:solidFill>
                  <a:srgbClr val="073E87"/>
                </a:solidFill>
                <a:latin typeface="Candara"/>
              </a:rPr>
              <a:t>And God said unto him, Thy name </a:t>
            </a:r>
            <a:r>
              <a:rPr lang="en-US" sz="2133" i="1" dirty="0">
                <a:solidFill>
                  <a:srgbClr val="073E87"/>
                </a:solidFill>
                <a:latin typeface="Candara"/>
              </a:rPr>
              <a:t>is </a:t>
            </a:r>
            <a:r>
              <a:rPr lang="en-US" sz="2133" dirty="0">
                <a:solidFill>
                  <a:srgbClr val="073E87"/>
                </a:solidFill>
                <a:latin typeface="Candara"/>
              </a:rPr>
              <a:t>Jacob: thy name shall not be called any more Jacob, but Israel shall be thy name: and he called his name Israel.  </a:t>
            </a:r>
          </a:p>
        </p:txBody>
      </p:sp>
    </p:spTree>
    <p:extLst>
      <p:ext uri="{BB962C8B-B14F-4D97-AF65-F5344CB8AC3E}">
        <p14:creationId xmlns:p14="http://schemas.microsoft.com/office/powerpoint/2010/main" val="3972006784"/>
      </p:ext>
    </p:extLst>
  </p:cSld>
  <p:clrMapOvr>
    <a:masterClrMapping/>
  </p:clrMapOvr>
  <p:transition spd="med">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799" y="1219201"/>
            <a:ext cx="5549197" cy="4876183"/>
          </a:xfrm>
          <a:prstGeom prst="rect">
            <a:avLst/>
          </a:prstGeom>
        </p:spPr>
      </p:pic>
      <p:sp>
        <p:nvSpPr>
          <p:cNvPr id="6" name="Rectangle 5"/>
          <p:cNvSpPr/>
          <p:nvPr/>
        </p:nvSpPr>
        <p:spPr>
          <a:xfrm>
            <a:off x="6705600" y="1828800"/>
            <a:ext cx="4876800" cy="3354188"/>
          </a:xfrm>
          <a:prstGeom prst="rect">
            <a:avLst/>
          </a:prstGeom>
        </p:spPr>
        <p:txBody>
          <a:bodyPr wrap="square">
            <a:spAutoFit/>
          </a:bodyPr>
          <a:lstStyle/>
          <a:p>
            <a:pPr defTabSz="1219170">
              <a:spcBef>
                <a:spcPts val="800"/>
              </a:spcBef>
              <a:buClr>
                <a:prstClr val="white"/>
              </a:buClr>
              <a:buSzPct val="100000"/>
            </a:pPr>
            <a:r>
              <a:rPr lang="en-US" sz="2133" dirty="0">
                <a:solidFill>
                  <a:prstClr val="black"/>
                </a:solidFill>
                <a:latin typeface="Candara"/>
                <a:cs typeface="Arial" panose="020B0604020202020204" pitchFamily="34" charset="0"/>
              </a:rPr>
              <a:t>When God appeared to Moses, he said, </a:t>
            </a:r>
            <a:r>
              <a:rPr lang="en-US" sz="2133" dirty="0">
                <a:solidFill>
                  <a:srgbClr val="073E87"/>
                </a:solidFill>
                <a:latin typeface="Candara"/>
                <a:cs typeface="Arial" panose="020B0604020202020204" pitchFamily="34" charset="0"/>
              </a:rPr>
              <a:t>“I AM the God of thy father, the God of Abraham, the God of Isaac, and the God of Jacob” </a:t>
            </a:r>
            <a:r>
              <a:rPr lang="en-US" sz="2133" dirty="0">
                <a:solidFill>
                  <a:prstClr val="black"/>
                </a:solidFill>
                <a:latin typeface="Candara"/>
                <a:cs typeface="Arial" panose="020B0604020202020204" pitchFamily="34" charset="0"/>
              </a:rPr>
              <a:t>(Exodus 3:6).</a:t>
            </a:r>
          </a:p>
          <a:p>
            <a:pPr defTabSz="1219170">
              <a:spcBef>
                <a:spcPts val="800"/>
              </a:spcBef>
              <a:buClr>
                <a:prstClr val="white"/>
              </a:buClr>
              <a:buSzPct val="100000"/>
            </a:pPr>
            <a:endParaRPr lang="en-US" sz="2133" dirty="0">
              <a:solidFill>
                <a:prstClr val="black"/>
              </a:solidFill>
              <a:latin typeface="Candara"/>
              <a:cs typeface="Arial" panose="020B0604020202020204" pitchFamily="34" charset="0"/>
            </a:endParaRPr>
          </a:p>
          <a:p>
            <a:pPr defTabSz="1219170">
              <a:spcBef>
                <a:spcPts val="800"/>
              </a:spcBef>
              <a:buClr>
                <a:prstClr val="white"/>
              </a:buClr>
              <a:buSzPct val="100000"/>
            </a:pPr>
            <a:r>
              <a:rPr lang="en-US" sz="2133" dirty="0">
                <a:solidFill>
                  <a:prstClr val="black"/>
                </a:solidFill>
                <a:latin typeface="Candara"/>
                <a:cs typeface="Arial" panose="020B0604020202020204" pitchFamily="34" charset="0"/>
              </a:rPr>
              <a:t>The LORD God is the God of Abraham, Isaac, and Jacob. </a:t>
            </a:r>
          </a:p>
          <a:p>
            <a:pPr defTabSz="1219170">
              <a:spcBef>
                <a:spcPts val="800"/>
              </a:spcBef>
              <a:buClr>
                <a:prstClr val="white"/>
              </a:buClr>
              <a:buSzPct val="100000"/>
            </a:pPr>
            <a:r>
              <a:rPr lang="en-US" sz="2133" dirty="0">
                <a:solidFill>
                  <a:prstClr val="black"/>
                </a:solidFill>
                <a:latin typeface="Candara"/>
                <a:cs typeface="Arial" panose="020B0604020202020204" pitchFamily="34" charset="0"/>
              </a:rPr>
              <a:t>The Children of Israel are the children of the covenant.</a:t>
            </a:r>
          </a:p>
        </p:txBody>
      </p:sp>
    </p:spTree>
    <p:extLst>
      <p:ext uri="{BB962C8B-B14F-4D97-AF65-F5344CB8AC3E}">
        <p14:creationId xmlns:p14="http://schemas.microsoft.com/office/powerpoint/2010/main" val="23574103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546" y="365760"/>
            <a:ext cx="5588455" cy="6376416"/>
          </a:xfrm>
          <a:prstGeom prst="rect">
            <a:avLst/>
          </a:prstGeom>
          <a:ln w="28575">
            <a:solidFill>
              <a:schemeClr val="accent6"/>
            </a:solidFill>
          </a:ln>
        </p:spPr>
      </p:pic>
      <p:sp>
        <p:nvSpPr>
          <p:cNvPr id="4" name="TextBox 3"/>
          <p:cNvSpPr txBox="1"/>
          <p:nvPr/>
        </p:nvSpPr>
        <p:spPr>
          <a:xfrm>
            <a:off x="914400" y="990600"/>
            <a:ext cx="4876800" cy="3367845"/>
          </a:xfrm>
          <a:prstGeom prst="rect">
            <a:avLst/>
          </a:prstGeom>
          <a:noFill/>
        </p:spPr>
        <p:txBody>
          <a:bodyPr wrap="square" rtlCol="0">
            <a:spAutoFit/>
          </a:bodyPr>
          <a:lstStyle/>
          <a:p>
            <a:pPr defTabSz="1219170">
              <a:spcBef>
                <a:spcPts val="400"/>
              </a:spcBef>
            </a:pPr>
            <a:r>
              <a:rPr lang="en-US" sz="2133" i="1" baseline="30000" dirty="0">
                <a:solidFill>
                  <a:srgbClr val="073E87"/>
                </a:solidFill>
                <a:latin typeface="Candara"/>
              </a:rPr>
              <a:t>Here is the finale to Peter’s sermon:</a:t>
            </a:r>
          </a:p>
          <a:p>
            <a:pPr defTabSz="1219170">
              <a:spcBef>
                <a:spcPts val="400"/>
              </a:spcBef>
            </a:pPr>
            <a:r>
              <a:rPr lang="en-US" sz="2133" baseline="30000" dirty="0">
                <a:solidFill>
                  <a:prstClr val="black"/>
                </a:solidFill>
                <a:latin typeface="Candara"/>
              </a:rPr>
              <a:t>25</a:t>
            </a:r>
            <a:r>
              <a:rPr lang="en-US" sz="2133" dirty="0">
                <a:solidFill>
                  <a:prstClr val="black"/>
                </a:solidFill>
                <a:latin typeface="Candara"/>
              </a:rPr>
              <a:t> Ye are the children of the prophets, and of the covenant which God made with our fathers, saying unto Abraham, And in thy seed shall all the </a:t>
            </a:r>
            <a:r>
              <a:rPr lang="en-US" sz="2133" dirty="0" err="1">
                <a:solidFill>
                  <a:prstClr val="black"/>
                </a:solidFill>
                <a:latin typeface="Candara"/>
              </a:rPr>
              <a:t>kindreds</a:t>
            </a:r>
            <a:r>
              <a:rPr lang="en-US" sz="2133" dirty="0">
                <a:solidFill>
                  <a:prstClr val="black"/>
                </a:solidFill>
                <a:latin typeface="Candara"/>
              </a:rPr>
              <a:t> of the earth be blessed. </a:t>
            </a:r>
          </a:p>
          <a:p>
            <a:pPr defTabSz="1219170">
              <a:spcBef>
                <a:spcPts val="400"/>
              </a:spcBef>
            </a:pPr>
            <a:r>
              <a:rPr lang="en-US" sz="2133" baseline="30000" dirty="0">
                <a:solidFill>
                  <a:prstClr val="black"/>
                </a:solidFill>
                <a:latin typeface="Candara"/>
              </a:rPr>
              <a:t>26</a:t>
            </a:r>
            <a:r>
              <a:rPr lang="en-US" sz="2133" dirty="0">
                <a:solidFill>
                  <a:prstClr val="black"/>
                </a:solidFill>
                <a:latin typeface="Candara"/>
              </a:rPr>
              <a:t> </a:t>
            </a:r>
            <a:r>
              <a:rPr lang="en-US" sz="2133" dirty="0">
                <a:solidFill>
                  <a:srgbClr val="C00000"/>
                </a:solidFill>
                <a:latin typeface="Candara"/>
              </a:rPr>
              <a:t>Unto you first </a:t>
            </a:r>
            <a:r>
              <a:rPr lang="en-US" sz="2133" dirty="0">
                <a:solidFill>
                  <a:prstClr val="black"/>
                </a:solidFill>
                <a:latin typeface="Candara"/>
              </a:rPr>
              <a:t>God, having raised up his Son Jesus, sent him to bless you, in turning away every one of you from his iniquities. </a:t>
            </a:r>
          </a:p>
        </p:txBody>
      </p:sp>
      <p:sp>
        <p:nvSpPr>
          <p:cNvPr id="2" name="TextBox 1"/>
          <p:cNvSpPr txBox="1"/>
          <p:nvPr/>
        </p:nvSpPr>
        <p:spPr>
          <a:xfrm>
            <a:off x="6604000" y="3083838"/>
            <a:ext cx="4978400" cy="2041585"/>
          </a:xfrm>
          <a:prstGeom prst="rect">
            <a:avLst/>
          </a:prstGeom>
          <a:noFill/>
        </p:spPr>
        <p:txBody>
          <a:bodyPr wrap="square" rtlCol="0">
            <a:spAutoFit/>
          </a:bodyPr>
          <a:lstStyle/>
          <a:p>
            <a:pPr defTabSz="1219170">
              <a:spcBef>
                <a:spcPts val="800"/>
              </a:spcBef>
            </a:pPr>
            <a:r>
              <a:rPr lang="en-US" sz="2400" dirty="0">
                <a:solidFill>
                  <a:prstClr val="black"/>
                </a:solidFill>
                <a:latin typeface="Candara"/>
              </a:rPr>
              <a:t>If Peter thought about it, he might have wondered why he didn’t say, </a:t>
            </a:r>
            <a:r>
              <a:rPr lang="en-US" sz="2400" dirty="0">
                <a:solidFill>
                  <a:srgbClr val="C00000"/>
                </a:solidFill>
                <a:latin typeface="Candara"/>
              </a:rPr>
              <a:t>“unto you ONLY.”</a:t>
            </a:r>
          </a:p>
          <a:p>
            <a:pPr defTabSz="1219170">
              <a:spcBef>
                <a:spcPts val="800"/>
              </a:spcBef>
            </a:pPr>
            <a:r>
              <a:rPr lang="en-US" sz="2400" dirty="0">
                <a:solidFill>
                  <a:prstClr val="black"/>
                </a:solidFill>
                <a:latin typeface="Candara"/>
              </a:rPr>
              <a:t>But the Gospel of Jesus always was, and always will be </a:t>
            </a:r>
            <a:r>
              <a:rPr lang="en-US" sz="2400" dirty="0">
                <a:solidFill>
                  <a:srgbClr val="C00000"/>
                </a:solidFill>
                <a:latin typeface="Candara"/>
              </a:rPr>
              <a:t>“to the Jew first.”</a:t>
            </a:r>
          </a:p>
        </p:txBody>
      </p:sp>
    </p:spTree>
    <p:extLst>
      <p:ext uri="{BB962C8B-B14F-4D97-AF65-F5344CB8AC3E}">
        <p14:creationId xmlns:p14="http://schemas.microsoft.com/office/powerpoint/2010/main" val="41207384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2819400" y="1592263"/>
            <a:ext cx="6337300" cy="1143000"/>
          </a:xfrm>
        </p:spPr>
        <p:txBody>
          <a:bodyPr/>
          <a:lstStyle/>
          <a:p>
            <a:pPr algn="ctr" eaLnBrk="1" hangingPunct="1">
              <a:defRPr/>
            </a:pPr>
            <a:r>
              <a:rPr lang="en-US" altLang="en-US" sz="4800" dirty="0">
                <a:ea typeface="Gulim" pitchFamily="34" charset="-127"/>
              </a:rPr>
              <a:t>The Acts </a:t>
            </a:r>
            <a:br>
              <a:rPr lang="en-US" altLang="en-US" sz="4800" dirty="0">
                <a:ea typeface="Gulim" pitchFamily="34" charset="-127"/>
              </a:rPr>
            </a:br>
            <a:r>
              <a:rPr lang="en-US" altLang="en-US" sz="4800" dirty="0">
                <a:ea typeface="Gulim" pitchFamily="34" charset="-127"/>
              </a:rPr>
              <a:t>of the Apostles</a:t>
            </a:r>
            <a:br>
              <a:rPr lang="en-US" altLang="en-US" sz="4800" dirty="0">
                <a:ea typeface="Gulim" pitchFamily="34" charset="-127"/>
              </a:rPr>
            </a:br>
            <a:r>
              <a:rPr lang="en-US" altLang="en-US" dirty="0">
                <a:ea typeface="Gulim" pitchFamily="34" charset="-127"/>
              </a:rPr>
              <a:t>Chapter 3</a:t>
            </a:r>
            <a:r>
              <a:rPr lang="en-US" altLang="en-US" sz="4800" dirty="0">
                <a:ea typeface="Gulim" pitchFamily="34" charset="-127"/>
              </a:rPr>
              <a:t> </a:t>
            </a:r>
            <a:endParaRPr lang="ko-KR" altLang="en-US" sz="4800" dirty="0">
              <a:solidFill>
                <a:schemeClr val="accent1"/>
              </a:solidFill>
              <a:ea typeface="Gulim" pitchFamily="34" charset="-127"/>
            </a:endParaRPr>
          </a:p>
        </p:txBody>
      </p:sp>
    </p:spTree>
    <p:extLst>
      <p:ext uri="{BB962C8B-B14F-4D97-AF65-F5344CB8AC3E}">
        <p14:creationId xmlns:p14="http://schemas.microsoft.com/office/powerpoint/2010/main" val="44322862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316164" y="36513"/>
            <a:ext cx="8207375" cy="692150"/>
          </a:xfrm>
        </p:spPr>
        <p:txBody>
          <a:bodyPr/>
          <a:lstStyle/>
          <a:p>
            <a:pPr algn="ctr" eaLnBrk="1" hangingPunct="1"/>
            <a:r>
              <a:rPr lang="en-US" dirty="0"/>
              <a:t>Acts 3:1-5  The Lame Man</a:t>
            </a:r>
            <a:endParaRPr lang="en-US" sz="3600" dirty="0"/>
          </a:p>
        </p:txBody>
      </p:sp>
      <p:sp>
        <p:nvSpPr>
          <p:cNvPr id="7171" name="Rectangle 3"/>
          <p:cNvSpPr>
            <a:spLocks noGrp="1" noChangeArrowheads="1"/>
          </p:cNvSpPr>
          <p:nvPr>
            <p:ph idx="1"/>
          </p:nvPr>
        </p:nvSpPr>
        <p:spPr>
          <a:xfrm>
            <a:off x="1703389" y="1031875"/>
            <a:ext cx="8785225" cy="4521200"/>
          </a:xfrm>
        </p:spPr>
        <p:txBody>
          <a:bodyPr/>
          <a:lstStyle/>
          <a:p>
            <a:pPr eaLnBrk="1" hangingPunct="1">
              <a:buFont typeface="Arial" pitchFamily="34" charset="0"/>
              <a:buChar char="•"/>
              <a:defRPr/>
            </a:pPr>
            <a:r>
              <a:rPr lang="en-US" sz="2800" dirty="0">
                <a:ea typeface="Gulim" pitchFamily="34" charset="-127"/>
              </a:rPr>
              <a:t>“Hour of prayer,” a church ordinance? </a:t>
            </a:r>
            <a:r>
              <a:rPr lang="en-US" dirty="0">
                <a:ea typeface="Gulim" pitchFamily="34" charset="-127"/>
              </a:rPr>
              <a:t>(1)</a:t>
            </a:r>
            <a:endParaRPr lang="en-US" sz="2800" dirty="0">
              <a:ea typeface="Gulim" pitchFamily="34" charset="-127"/>
            </a:endParaRPr>
          </a:p>
          <a:p>
            <a:pPr lvl="1" eaLnBrk="1" hangingPunct="1">
              <a:buFont typeface="Arial" pitchFamily="34" charset="0"/>
              <a:buChar char="•"/>
              <a:defRPr/>
            </a:pPr>
            <a:r>
              <a:rPr lang="en-US" sz="2600" dirty="0">
                <a:ea typeface="Gulim" pitchFamily="34" charset="-127"/>
              </a:rPr>
              <a:t>Note: 2:46 … can we use the temple today?</a:t>
            </a:r>
          </a:p>
          <a:p>
            <a:pPr lvl="1" eaLnBrk="1" hangingPunct="1">
              <a:buFont typeface="Arial" pitchFamily="34" charset="0"/>
              <a:buChar char="•"/>
              <a:defRPr/>
            </a:pPr>
            <a:r>
              <a:rPr lang="en-US" sz="2600" dirty="0">
                <a:ea typeface="Gulim" pitchFamily="34" charset="-127"/>
              </a:rPr>
              <a:t>Jewish “hour of prayer” (</a:t>
            </a:r>
            <a:r>
              <a:rPr lang="en-US" sz="2600" dirty="0" err="1">
                <a:ea typeface="Gulim" pitchFamily="34" charset="-127"/>
              </a:rPr>
              <a:t>Lk</a:t>
            </a:r>
            <a:r>
              <a:rPr lang="en-US" sz="2600" dirty="0">
                <a:ea typeface="Gulim" pitchFamily="34" charset="-127"/>
              </a:rPr>
              <a:t>. 1:10; Dan. 6:10)</a:t>
            </a:r>
          </a:p>
          <a:p>
            <a:pPr lvl="1" eaLnBrk="1" hangingPunct="1">
              <a:buFont typeface="Arial" pitchFamily="34" charset="0"/>
              <a:buChar char="•"/>
              <a:defRPr/>
            </a:pPr>
            <a:r>
              <a:rPr lang="en-US" sz="2600" dirty="0">
                <a:ea typeface="Gulim" pitchFamily="34" charset="-127"/>
              </a:rPr>
              <a:t>Many Jewish traditions kept at this time</a:t>
            </a:r>
          </a:p>
          <a:p>
            <a:pPr eaLnBrk="1" hangingPunct="1">
              <a:buFont typeface="Arial" pitchFamily="34" charset="0"/>
              <a:buChar char="•"/>
              <a:defRPr/>
            </a:pPr>
            <a:r>
              <a:rPr lang="en-US" sz="2800" dirty="0">
                <a:ea typeface="Gulim" pitchFamily="34" charset="-127"/>
              </a:rPr>
              <a:t>How did lame man get to the temple? </a:t>
            </a:r>
            <a:r>
              <a:rPr lang="en-US" sz="2400" dirty="0">
                <a:ea typeface="Gulim" pitchFamily="34" charset="-127"/>
              </a:rPr>
              <a:t>(2)</a:t>
            </a:r>
          </a:p>
          <a:p>
            <a:pPr eaLnBrk="1" hangingPunct="1">
              <a:buFont typeface="Arial" pitchFamily="34" charset="0"/>
              <a:buChar char="•"/>
              <a:defRPr/>
            </a:pPr>
            <a:r>
              <a:rPr lang="en-US" sz="2400" dirty="0">
                <a:ea typeface="Gulim" pitchFamily="34" charset="-127"/>
              </a:rPr>
              <a:t>What did Peter and John first command? (4)</a:t>
            </a:r>
          </a:p>
          <a:p>
            <a:pPr eaLnBrk="1" hangingPunct="1">
              <a:buFont typeface="Arial" pitchFamily="34" charset="0"/>
              <a:buChar char="•"/>
              <a:defRPr/>
            </a:pPr>
            <a:r>
              <a:rPr lang="en-US" sz="2800" dirty="0">
                <a:ea typeface="Gulim" pitchFamily="34" charset="-127"/>
              </a:rPr>
              <a:t>What did he expect from this? (5)</a:t>
            </a:r>
          </a:p>
          <a:p>
            <a:pPr eaLnBrk="1" hangingPunct="1">
              <a:buFont typeface="Arial" pitchFamily="34" charset="0"/>
              <a:buChar char="•"/>
              <a:defRPr/>
            </a:pPr>
            <a:r>
              <a:rPr lang="en-US" sz="2800" dirty="0">
                <a:ea typeface="Gulim" pitchFamily="34" charset="-127"/>
              </a:rPr>
              <a:t>What is the significance …</a:t>
            </a:r>
          </a:p>
          <a:p>
            <a:pPr lvl="1" eaLnBrk="1" hangingPunct="1">
              <a:buFont typeface="Arial" pitchFamily="34" charset="0"/>
              <a:buChar char="•"/>
              <a:defRPr/>
            </a:pPr>
            <a:r>
              <a:rPr lang="en-US" sz="2600" dirty="0">
                <a:ea typeface="Gulim" pitchFamily="34" charset="-127"/>
              </a:rPr>
              <a:t>“In the name of Jesus Christ of Nazareth …” </a:t>
            </a:r>
            <a:r>
              <a:rPr lang="en-US" sz="2000" dirty="0">
                <a:ea typeface="Gulim" pitchFamily="34" charset="-127"/>
              </a:rPr>
              <a:t>(6)</a:t>
            </a:r>
          </a:p>
          <a:p>
            <a:pPr lvl="1" eaLnBrk="1" hangingPunct="1">
              <a:buFont typeface="Arial" pitchFamily="34" charset="0"/>
              <a:buChar char="•"/>
              <a:defRPr/>
            </a:pPr>
            <a:r>
              <a:rPr lang="en-US" sz="2600" dirty="0">
                <a:ea typeface="Gulim" pitchFamily="34" charset="-127"/>
              </a:rPr>
              <a:t>Let’s hold of until vs. 16</a:t>
            </a:r>
          </a:p>
          <a:p>
            <a:pPr marL="457200" lvl="1" indent="0" eaLnBrk="1" hangingPunct="1">
              <a:buNone/>
              <a:defRPr/>
            </a:pP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1709551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1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752601" y="69850"/>
            <a:ext cx="8435975" cy="692150"/>
          </a:xfrm>
        </p:spPr>
        <p:txBody>
          <a:bodyPr/>
          <a:lstStyle/>
          <a:p>
            <a:pPr algn="ctr" eaLnBrk="1" hangingPunct="1"/>
            <a:r>
              <a:rPr lang="en-US" sz="3000" dirty="0"/>
              <a:t>Acts 3:7-11  Nature of Bible Miracles</a:t>
            </a:r>
          </a:p>
        </p:txBody>
      </p:sp>
      <p:sp>
        <p:nvSpPr>
          <p:cNvPr id="7171" name="Rectangle 3"/>
          <p:cNvSpPr>
            <a:spLocks noGrp="1" noChangeArrowheads="1"/>
          </p:cNvSpPr>
          <p:nvPr>
            <p:ph idx="1"/>
          </p:nvPr>
        </p:nvSpPr>
        <p:spPr>
          <a:xfrm>
            <a:off x="1703389" y="1031875"/>
            <a:ext cx="8785225" cy="4521200"/>
          </a:xfrm>
        </p:spPr>
        <p:txBody>
          <a:bodyPr/>
          <a:lstStyle/>
          <a:p>
            <a:pPr eaLnBrk="1" hangingPunct="1">
              <a:buFont typeface="Arial" pitchFamily="34" charset="0"/>
              <a:buChar char="•"/>
              <a:defRPr/>
            </a:pPr>
            <a:r>
              <a:rPr lang="en-US" sz="2800" dirty="0">
                <a:ea typeface="Gulim" pitchFamily="34" charset="-127"/>
              </a:rPr>
              <a:t>How many hands did Peter use? (7)</a:t>
            </a:r>
          </a:p>
          <a:p>
            <a:pPr lvl="1" eaLnBrk="1" hangingPunct="1">
              <a:buFont typeface="Arial" pitchFamily="34" charset="0"/>
              <a:buChar char="•"/>
              <a:defRPr/>
            </a:pPr>
            <a:r>
              <a:rPr lang="en-US" sz="2600" dirty="0">
                <a:ea typeface="Gulim" pitchFamily="34" charset="-127"/>
              </a:rPr>
              <a:t>How long did it take? (7)</a:t>
            </a:r>
          </a:p>
          <a:p>
            <a:pPr lvl="1" eaLnBrk="1" hangingPunct="1">
              <a:buFont typeface="Arial" pitchFamily="34" charset="0"/>
              <a:buChar char="•"/>
              <a:defRPr/>
            </a:pPr>
            <a:r>
              <a:rPr lang="en-US" sz="2600" dirty="0">
                <a:ea typeface="Gulim" pitchFamily="34" charset="-127"/>
              </a:rPr>
              <a:t>Did he require rehab?</a:t>
            </a:r>
          </a:p>
          <a:p>
            <a:pPr eaLnBrk="1" hangingPunct="1">
              <a:buFont typeface="Arial" pitchFamily="34" charset="0"/>
              <a:buChar char="•"/>
              <a:defRPr/>
            </a:pPr>
            <a:r>
              <a:rPr lang="en-US" sz="2800" dirty="0">
                <a:ea typeface="Gulim" pitchFamily="34" charset="-127"/>
              </a:rPr>
              <a:t>How public was this event? (9)</a:t>
            </a:r>
          </a:p>
          <a:p>
            <a:pPr lvl="1" eaLnBrk="1" hangingPunct="1">
              <a:buFont typeface="Arial" pitchFamily="34" charset="0"/>
              <a:buChar char="•"/>
              <a:defRPr/>
            </a:pPr>
            <a:r>
              <a:rPr lang="en-US" sz="2400" dirty="0">
                <a:ea typeface="Gulim" pitchFamily="34" charset="-127"/>
              </a:rPr>
              <a:t>Were they familiar with the man? (10)</a:t>
            </a:r>
          </a:p>
          <a:p>
            <a:pPr lvl="1" eaLnBrk="1" hangingPunct="1">
              <a:buFont typeface="Arial" pitchFamily="34" charset="0"/>
              <a:buChar char="•"/>
              <a:defRPr/>
            </a:pPr>
            <a:r>
              <a:rPr lang="en-US" sz="2400" dirty="0">
                <a:ea typeface="Gulim" pitchFamily="34" charset="-127"/>
              </a:rPr>
              <a:t>What were there responses? (10)</a:t>
            </a:r>
          </a:p>
          <a:p>
            <a:pPr lvl="1" eaLnBrk="1" hangingPunct="1">
              <a:buFont typeface="Arial" pitchFamily="34" charset="0"/>
              <a:buChar char="•"/>
              <a:defRPr/>
            </a:pPr>
            <a:r>
              <a:rPr lang="en-US" sz="2400" dirty="0">
                <a:ea typeface="Gulim" pitchFamily="34" charset="-127"/>
              </a:rPr>
              <a:t>Did they just let it go at that? (11)</a:t>
            </a:r>
          </a:p>
          <a:p>
            <a:pPr eaLnBrk="1" hangingPunct="1">
              <a:buFont typeface="Arial" pitchFamily="34" charset="0"/>
              <a:buChar char="•"/>
              <a:defRPr/>
            </a:pPr>
            <a:r>
              <a:rPr lang="en-US" sz="2800" dirty="0">
                <a:ea typeface="Gulim" pitchFamily="34" charset="-127"/>
              </a:rPr>
              <a:t>Note 2:43 – this is just one such miracle</a:t>
            </a:r>
          </a:p>
          <a:p>
            <a:pPr lvl="1" eaLnBrk="1" hangingPunct="1">
              <a:buFont typeface="Arial" pitchFamily="34" charset="0"/>
              <a:buChar char="•"/>
              <a:defRPr/>
            </a:pPr>
            <a:r>
              <a:rPr lang="en-US" sz="2400" dirty="0">
                <a:ea typeface="Gulim" pitchFamily="34" charset="-127"/>
              </a:rPr>
              <a:t>Probably noted because of what follows …</a:t>
            </a:r>
            <a:r>
              <a:rPr lang="en-US" sz="2800" dirty="0"/>
              <a:t> </a:t>
            </a:r>
          </a:p>
        </p:txBody>
      </p:sp>
    </p:spTree>
    <p:extLst>
      <p:ext uri="{BB962C8B-B14F-4D97-AF65-F5344CB8AC3E}">
        <p14:creationId xmlns:p14="http://schemas.microsoft.com/office/powerpoint/2010/main" val="1149337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027239" y="36513"/>
            <a:ext cx="8207375" cy="692150"/>
          </a:xfrm>
        </p:spPr>
        <p:txBody>
          <a:bodyPr/>
          <a:lstStyle/>
          <a:p>
            <a:pPr algn="ctr" eaLnBrk="1" hangingPunct="1"/>
            <a:r>
              <a:rPr lang="en-US" dirty="0"/>
              <a:t>Acts 3:12-16 Peter’s 2nd Recorded</a:t>
            </a:r>
            <a:endParaRPr lang="en-US" sz="3600" dirty="0"/>
          </a:p>
        </p:txBody>
      </p:sp>
      <p:sp>
        <p:nvSpPr>
          <p:cNvPr id="7171" name="Rectangle 3"/>
          <p:cNvSpPr>
            <a:spLocks noGrp="1" noChangeArrowheads="1"/>
          </p:cNvSpPr>
          <p:nvPr>
            <p:ph idx="1"/>
          </p:nvPr>
        </p:nvSpPr>
        <p:spPr>
          <a:xfrm>
            <a:off x="1703389" y="1031875"/>
            <a:ext cx="8785225" cy="4521200"/>
          </a:xfrm>
        </p:spPr>
        <p:txBody>
          <a:bodyPr/>
          <a:lstStyle/>
          <a:p>
            <a:pPr eaLnBrk="1" hangingPunct="1">
              <a:buFont typeface="Arial" pitchFamily="34" charset="0"/>
              <a:buChar char="•"/>
              <a:defRPr/>
            </a:pPr>
            <a:r>
              <a:rPr lang="en-US" sz="2800" dirty="0">
                <a:ea typeface="Gulim" pitchFamily="34" charset="-127"/>
              </a:rPr>
              <a:t>Would they generally have heard …</a:t>
            </a:r>
          </a:p>
          <a:p>
            <a:pPr lvl="1" eaLnBrk="1" hangingPunct="1">
              <a:buFont typeface="Arial" pitchFamily="34" charset="0"/>
              <a:buChar char="•"/>
              <a:defRPr/>
            </a:pPr>
            <a:r>
              <a:rPr lang="en-US" sz="2600" dirty="0">
                <a:ea typeface="Gulim" pitchFamily="34" charset="-127"/>
              </a:rPr>
              <a:t>Of Pentecost?</a:t>
            </a:r>
          </a:p>
          <a:p>
            <a:pPr lvl="1" eaLnBrk="1" hangingPunct="1">
              <a:buFont typeface="Arial" pitchFamily="34" charset="0"/>
              <a:buChar char="•"/>
              <a:defRPr/>
            </a:pPr>
            <a:r>
              <a:rPr lang="en-US" sz="2600" dirty="0">
                <a:ea typeface="Gulim" pitchFamily="34" charset="-127"/>
              </a:rPr>
              <a:t>Of Jesus in general?</a:t>
            </a:r>
          </a:p>
          <a:p>
            <a:pPr eaLnBrk="1" hangingPunct="1">
              <a:buFont typeface="Arial" pitchFamily="34" charset="0"/>
              <a:buChar char="•"/>
              <a:defRPr/>
            </a:pPr>
            <a:r>
              <a:rPr lang="en-US" sz="2800" dirty="0">
                <a:ea typeface="Gulim" pitchFamily="34" charset="-127"/>
              </a:rPr>
              <a:t>What was the purpose of the miracle? </a:t>
            </a:r>
            <a:r>
              <a:rPr lang="en-US" sz="1600" dirty="0">
                <a:ea typeface="Gulim" pitchFamily="34" charset="-127"/>
              </a:rPr>
              <a:t>(12)</a:t>
            </a:r>
            <a:endParaRPr lang="en-US" sz="2800" dirty="0">
              <a:ea typeface="Gulim" pitchFamily="34" charset="-127"/>
            </a:endParaRPr>
          </a:p>
          <a:p>
            <a:pPr eaLnBrk="1" hangingPunct="1">
              <a:buFont typeface="Arial" pitchFamily="34" charset="0"/>
              <a:buChar char="•"/>
              <a:defRPr/>
            </a:pPr>
            <a:r>
              <a:rPr lang="en-US" sz="2800" dirty="0">
                <a:ea typeface="Gulim" pitchFamily="34" charset="-127"/>
              </a:rPr>
              <a:t>Who did Peter give the credit to? (12)</a:t>
            </a:r>
          </a:p>
          <a:p>
            <a:pPr eaLnBrk="1" hangingPunct="1">
              <a:buFont typeface="Arial" pitchFamily="34" charset="0"/>
              <a:buChar char="•"/>
              <a:defRPr/>
            </a:pPr>
            <a:r>
              <a:rPr lang="en-US" sz="2800" dirty="0">
                <a:ea typeface="Gulim" pitchFamily="34" charset="-127"/>
              </a:rPr>
              <a:t>Who did he blame? (13-14)</a:t>
            </a:r>
          </a:p>
          <a:p>
            <a:pPr eaLnBrk="1" hangingPunct="1">
              <a:buFont typeface="Arial" pitchFamily="34" charset="0"/>
              <a:buChar char="•"/>
              <a:defRPr/>
            </a:pPr>
            <a:r>
              <a:rPr lang="en-US" sz="2800" dirty="0">
                <a:ea typeface="Gulim" pitchFamily="34" charset="-127"/>
              </a:rPr>
              <a:t>Who were the </a:t>
            </a:r>
            <a:r>
              <a:rPr lang="en-US" sz="2800" dirty="0">
                <a:solidFill>
                  <a:srgbClr val="FFC000"/>
                </a:solidFill>
                <a:ea typeface="Gulim" pitchFamily="34" charset="-127"/>
              </a:rPr>
              <a:t>witnesses</a:t>
            </a:r>
            <a:r>
              <a:rPr lang="en-US" sz="2800" dirty="0">
                <a:ea typeface="Gulim" pitchFamily="34" charset="-127"/>
              </a:rPr>
              <a:t>? (15)</a:t>
            </a:r>
          </a:p>
          <a:p>
            <a:pPr eaLnBrk="1" hangingPunct="1">
              <a:buFont typeface="Arial" pitchFamily="34" charset="0"/>
              <a:buChar char="•"/>
              <a:defRPr/>
            </a:pPr>
            <a:r>
              <a:rPr lang="en-US" sz="2800" dirty="0">
                <a:ea typeface="Gulim" pitchFamily="34" charset="-127"/>
              </a:rPr>
              <a:t>What role did faith play? (16)</a:t>
            </a:r>
          </a:p>
          <a:p>
            <a:pPr lvl="1" eaLnBrk="1" hangingPunct="1">
              <a:buFont typeface="Arial" pitchFamily="34" charset="0"/>
              <a:buChar char="•"/>
              <a:defRPr/>
            </a:pPr>
            <a:r>
              <a:rPr lang="en-US" sz="2600" dirty="0">
                <a:ea typeface="Gulim" pitchFamily="34" charset="-127"/>
              </a:rPr>
              <a:t>Who had faith?</a:t>
            </a:r>
          </a:p>
          <a:p>
            <a:pPr lvl="1" eaLnBrk="1" hangingPunct="1">
              <a:buFont typeface="Arial" pitchFamily="34" charset="0"/>
              <a:buChar char="•"/>
              <a:defRPr/>
            </a:pPr>
            <a:r>
              <a:rPr lang="en-US" sz="2600" dirty="0">
                <a:ea typeface="Gulim" pitchFamily="34" charset="-127"/>
              </a:rPr>
              <a:t>Who was “his name?”</a:t>
            </a:r>
          </a:p>
          <a:p>
            <a:pPr lvl="1" eaLnBrk="1" hangingPunct="1">
              <a:buFont typeface="Arial" pitchFamily="34" charset="0"/>
              <a:buChar char="•"/>
              <a:defRPr/>
            </a:pPr>
            <a:r>
              <a:rPr lang="en-US" sz="2600" dirty="0">
                <a:ea typeface="Gulim" pitchFamily="34" charset="-127"/>
              </a:rPr>
              <a:t>Acting by Jesus authority (John 16:23)</a:t>
            </a:r>
          </a:p>
          <a:p>
            <a:pPr marL="457200" lvl="1" indent="0" eaLnBrk="1" hangingPunct="1">
              <a:buNone/>
              <a:defRPr/>
            </a:pP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2943771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7171">
                                            <p:txEl>
                                              <p:pRg st="12" end="12"/>
                                            </p:txEl>
                                          </p:spTgt>
                                        </p:tgtEl>
                                        <p:attrNameLst>
                                          <p:attrName>style.visibility</p:attrName>
                                        </p:attrNameLst>
                                      </p:cBhvr>
                                      <p:to>
                                        <p:strVal val="visible"/>
                                      </p:to>
                                    </p:set>
                                    <p:animEffect transition="in" filter="fade">
                                      <p:cBhvr>
                                        <p:cTn id="62" dur="500"/>
                                        <p:tgtEl>
                                          <p:spTgt spid="717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027239" y="2279650"/>
            <a:ext cx="8207375" cy="692150"/>
          </a:xfrm>
        </p:spPr>
        <p:txBody>
          <a:bodyPr/>
          <a:lstStyle/>
          <a:p>
            <a:pPr algn="ctr" eaLnBrk="1" hangingPunct="1"/>
            <a:r>
              <a:rPr lang="en-US" dirty="0"/>
              <a:t>Acts 3:17-19 Peter’s Admonition</a:t>
            </a:r>
            <a:endParaRPr lang="en-US" sz="3600" dirty="0"/>
          </a:p>
        </p:txBody>
      </p:sp>
      <p:sp>
        <p:nvSpPr>
          <p:cNvPr id="7171" name="Rectangle 3"/>
          <p:cNvSpPr>
            <a:spLocks noGrp="1" noChangeArrowheads="1"/>
          </p:cNvSpPr>
          <p:nvPr>
            <p:ph idx="1"/>
          </p:nvPr>
        </p:nvSpPr>
        <p:spPr>
          <a:xfrm>
            <a:off x="1703389" y="3251200"/>
            <a:ext cx="8785225" cy="4521200"/>
          </a:xfrm>
        </p:spPr>
        <p:txBody>
          <a:bodyPr/>
          <a:lstStyle/>
          <a:p>
            <a:pPr eaLnBrk="1" hangingPunct="1">
              <a:buFont typeface="Arial" pitchFamily="34" charset="0"/>
              <a:buChar char="•"/>
              <a:defRPr/>
            </a:pPr>
            <a:r>
              <a:rPr lang="en-US" sz="2800" dirty="0">
                <a:ea typeface="Gulim" pitchFamily="34" charset="-127"/>
              </a:rPr>
              <a:t>Was ignorance an excuse? (17-18)</a:t>
            </a:r>
          </a:p>
          <a:p>
            <a:pPr lvl="1" eaLnBrk="1" hangingPunct="1">
              <a:buFont typeface="Arial" pitchFamily="34" charset="0"/>
              <a:buChar char="•"/>
              <a:defRPr/>
            </a:pPr>
            <a:r>
              <a:rPr lang="en-US" sz="2600" dirty="0">
                <a:ea typeface="Gulim" pitchFamily="34" charset="-127"/>
              </a:rPr>
              <a:t>Why not, especially in their case? (18)</a:t>
            </a:r>
          </a:p>
          <a:p>
            <a:pPr lvl="1" eaLnBrk="1" hangingPunct="1">
              <a:buFont typeface="Arial" pitchFamily="34" charset="0"/>
              <a:buChar char="•"/>
              <a:defRPr/>
            </a:pPr>
            <a:r>
              <a:rPr lang="en-US" sz="2600" dirty="0">
                <a:ea typeface="Gulim" pitchFamily="34" charset="-127"/>
              </a:rPr>
              <a:t> Mitigated by their misunderstanding</a:t>
            </a:r>
          </a:p>
          <a:p>
            <a:pPr eaLnBrk="1" hangingPunct="1">
              <a:buFont typeface="Arial" pitchFamily="34" charset="0"/>
              <a:buChar char="•"/>
              <a:defRPr/>
            </a:pPr>
            <a:r>
              <a:rPr lang="en-US" sz="2800" dirty="0">
                <a:ea typeface="Gulim" pitchFamily="34" charset="-127"/>
              </a:rPr>
              <a:t>So what did Peter command? (19)</a:t>
            </a:r>
          </a:p>
          <a:p>
            <a:pPr lvl="1" eaLnBrk="1" hangingPunct="1">
              <a:buFont typeface="Arial" pitchFamily="34" charset="0"/>
              <a:buChar char="•"/>
              <a:defRPr/>
            </a:pPr>
            <a:r>
              <a:rPr lang="en-US" sz="2600" dirty="0">
                <a:ea typeface="Gulim" pitchFamily="34" charset="-127"/>
              </a:rPr>
              <a:t>Is this the total solution, as in Acts 2:38?</a:t>
            </a:r>
          </a:p>
          <a:p>
            <a:pPr lvl="1" eaLnBrk="1" hangingPunct="1">
              <a:buFont typeface="Arial" pitchFamily="34" charset="0"/>
              <a:buChar char="•"/>
              <a:defRPr/>
            </a:pPr>
            <a:r>
              <a:rPr lang="en-US" sz="2600" dirty="0">
                <a:ea typeface="Gulim" pitchFamily="34" charset="-127"/>
              </a:rPr>
              <a:t>Or was it part of his initial remarks?</a:t>
            </a:r>
          </a:p>
          <a:p>
            <a:pPr marL="0" indent="0" eaLnBrk="1" hangingPunct="1">
              <a:buNone/>
              <a:defRPr/>
            </a:pPr>
            <a:endParaRPr lang="en-US" sz="2800" dirty="0">
              <a:ea typeface="Gulim" pitchFamily="34" charset="-127"/>
            </a:endParaRPr>
          </a:p>
          <a:p>
            <a:pPr eaLnBrk="1" hangingPunct="1">
              <a:buFont typeface="Arial" pitchFamily="34" charset="0"/>
              <a:buChar char="•"/>
              <a:defRPr/>
            </a:pPr>
            <a:endParaRPr lang="en-US" sz="2800" dirty="0">
              <a:ea typeface="Gulim" pitchFamily="34" charset="-127"/>
            </a:endParaRPr>
          </a:p>
          <a:p>
            <a:pPr marL="457200" lvl="1" indent="0" eaLnBrk="1" hangingPunct="1">
              <a:buNone/>
              <a:defRPr/>
            </a:pPr>
            <a:endParaRPr lang="en-US" sz="3600" dirty="0">
              <a:ea typeface="Gulim" pitchFamily="34" charset="-127"/>
            </a:endParaRPr>
          </a:p>
          <a:p>
            <a:pPr marL="0" indent="0" eaLnBrk="1" hangingPunct="1">
              <a:buNone/>
              <a:defRPr/>
            </a:pPr>
            <a:r>
              <a:rPr lang="en-US" sz="2800" b="0" dirty="0"/>
              <a:t> </a:t>
            </a:r>
          </a:p>
        </p:txBody>
      </p:sp>
      <p:sp>
        <p:nvSpPr>
          <p:cNvPr id="3" name="Rectangle 2"/>
          <p:cNvSpPr/>
          <p:nvPr/>
        </p:nvSpPr>
        <p:spPr>
          <a:xfrm>
            <a:off x="1828800" y="1"/>
            <a:ext cx="8229600" cy="2246769"/>
          </a:xfrm>
          <a:prstGeom prst="rect">
            <a:avLst/>
          </a:prstGeom>
        </p:spPr>
        <p:txBody>
          <a:bodyPr wrap="square">
            <a:spAutoFit/>
          </a:bodyPr>
          <a:lstStyle/>
          <a:p>
            <a:r>
              <a:rPr lang="en-US" sz="2800" dirty="0">
                <a:solidFill>
                  <a:srgbClr val="FFFFFF"/>
                </a:solidFill>
                <a:latin typeface="Verdana"/>
              </a:rPr>
              <a:t> </a:t>
            </a:r>
          </a:p>
          <a:p>
            <a:r>
              <a:rPr lang="en-US" sz="2800" dirty="0">
                <a:solidFill>
                  <a:srgbClr val="FFFFFF"/>
                </a:solidFill>
                <a:latin typeface="Verdana"/>
              </a:rPr>
              <a:t>John 16:23</a:t>
            </a:r>
          </a:p>
          <a:p>
            <a:r>
              <a:rPr lang="en-US" sz="2800" dirty="0">
                <a:solidFill>
                  <a:srgbClr val="FFFFFF"/>
                </a:solidFill>
                <a:latin typeface="Verdana"/>
              </a:rPr>
              <a:t>Whatsoever ye shall ask the Father </a:t>
            </a:r>
            <a:r>
              <a:rPr lang="en-US" sz="2800" b="1" dirty="0">
                <a:solidFill>
                  <a:srgbClr val="FFC000"/>
                </a:solidFill>
                <a:latin typeface="Verdana"/>
              </a:rPr>
              <a:t>in my name,</a:t>
            </a:r>
            <a:r>
              <a:rPr lang="en-US" sz="2800" dirty="0">
                <a:solidFill>
                  <a:srgbClr val="FFFFFF"/>
                </a:solidFill>
                <a:latin typeface="Verdana"/>
              </a:rPr>
              <a:t> He will give it you.</a:t>
            </a:r>
          </a:p>
          <a:p>
            <a:endParaRPr lang="en-US" sz="2800" dirty="0">
              <a:solidFill>
                <a:srgbClr val="FFFFFF"/>
              </a:solidFill>
              <a:latin typeface="Verdana"/>
            </a:endParaRPr>
          </a:p>
        </p:txBody>
      </p:sp>
    </p:spTree>
    <p:extLst>
      <p:ext uri="{BB962C8B-B14F-4D97-AF65-F5344CB8AC3E}">
        <p14:creationId xmlns:p14="http://schemas.microsoft.com/office/powerpoint/2010/main" val="11253747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171">
                                            <p:txEl>
                                              <p:pRg st="0" end="0"/>
                                            </p:txEl>
                                          </p:spTgt>
                                        </p:tgtEl>
                                        <p:attrNameLst>
                                          <p:attrName>style.visibility</p:attrName>
                                        </p:attrNameLst>
                                      </p:cBhvr>
                                      <p:to>
                                        <p:strVal val="visible"/>
                                      </p:to>
                                    </p:set>
                                    <p:animEffect transition="in" filter="fade">
                                      <p:cBhvr>
                                        <p:cTn id="11" dur="500"/>
                                        <p:tgtEl>
                                          <p:spTgt spid="717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7171">
                                            <p:txEl>
                                              <p:pRg st="1" end="1"/>
                                            </p:txEl>
                                          </p:spTgt>
                                        </p:tgtEl>
                                        <p:attrNameLst>
                                          <p:attrName>style.visibility</p:attrName>
                                        </p:attrNameLst>
                                      </p:cBhvr>
                                      <p:to>
                                        <p:strVal val="visible"/>
                                      </p:to>
                                    </p:set>
                                    <p:animEffect transition="in" filter="fade">
                                      <p:cBhvr>
                                        <p:cTn id="16" dur="500"/>
                                        <p:tgtEl>
                                          <p:spTgt spid="717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171">
                                            <p:txEl>
                                              <p:pRg st="2" end="2"/>
                                            </p:txEl>
                                          </p:spTgt>
                                        </p:tgtEl>
                                        <p:attrNameLst>
                                          <p:attrName>style.visibility</p:attrName>
                                        </p:attrNameLst>
                                      </p:cBhvr>
                                      <p:to>
                                        <p:strVal val="visible"/>
                                      </p:to>
                                    </p:set>
                                    <p:animEffect transition="in" filter="fade">
                                      <p:cBhvr>
                                        <p:cTn id="21" dur="500"/>
                                        <p:tgtEl>
                                          <p:spTgt spid="7171">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7171">
                                            <p:txEl>
                                              <p:pRg st="3" end="3"/>
                                            </p:txEl>
                                          </p:spTgt>
                                        </p:tgtEl>
                                        <p:attrNameLst>
                                          <p:attrName>style.visibility</p:attrName>
                                        </p:attrNameLst>
                                      </p:cBhvr>
                                      <p:to>
                                        <p:strVal val="visible"/>
                                      </p:to>
                                    </p:set>
                                    <p:animEffect transition="in" filter="fade">
                                      <p:cBhvr>
                                        <p:cTn id="26" dur="500"/>
                                        <p:tgtEl>
                                          <p:spTgt spid="717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Effect transition="in" filter="fade">
                                      <p:cBhvr>
                                        <p:cTn id="31" dur="500"/>
                                        <p:tgtEl>
                                          <p:spTgt spid="7171">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171">
                                            <p:txEl>
                                              <p:pRg st="5" end="5"/>
                                            </p:txEl>
                                          </p:spTgt>
                                        </p:tgtEl>
                                        <p:attrNameLst>
                                          <p:attrName>style.visibility</p:attrName>
                                        </p:attrNameLst>
                                      </p:cBhvr>
                                      <p:to>
                                        <p:strVal val="visible"/>
                                      </p:to>
                                    </p:set>
                                    <p:animEffect transition="in" filter="fade">
                                      <p:cBhvr>
                                        <p:cTn id="36" dur="5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F854D9-364C-4E4D-A11A-739F820BBDD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78DE14B-B623-4256-B360-4FD2B384EABF}"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14</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8674" name="Text Box 2">
            <a:extLst>
              <a:ext uri="{FF2B5EF4-FFF2-40B4-BE49-F238E27FC236}">
                <a16:creationId xmlns:a16="http://schemas.microsoft.com/office/drawing/2014/main" id="{D3A32EB0-7449-4651-AC57-B02F66104A13}"/>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5.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Preparation for the Gentile Mission (9.1-12.25)</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progress of Christianity …. as world adversary to pagan religion and human schools of philosophy;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for example, the conversion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Saul of Tarsus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(9.1-19) and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Cornelius,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the Roman centurion (</a:t>
            </a:r>
            <a:r>
              <a:rPr kumimoji="0" lang="en-US" altLang="en-US" sz="2400" b="0"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mn-cs"/>
              </a:rPr>
              <a:t>Chs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10-11);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Peter</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is depicted as the one who first opens the door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Gentiles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that is, non-Jews;</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Peter’s persuasion of the “circumcision party” (11.1-18); </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10.44-48 and 11.15-18: the “Gentile Pentecost”;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8674">
                                            <p:txEl>
                                              <p:pRg st="0" end="0"/>
                                            </p:txEl>
                                          </p:spTgt>
                                        </p:tgtEl>
                                        <p:attrNameLst>
                                          <p:attrName>style.visibility</p:attrName>
                                        </p:attrNameLst>
                                      </p:cBhvr>
                                      <p:to>
                                        <p:strVal val="visible"/>
                                      </p:to>
                                    </p:set>
                                    <p:anim calcmode="lin" valueType="num">
                                      <p:cBhvr additive="base">
                                        <p:cTn id="7" dur="300" fill="hold"/>
                                        <p:tgtEl>
                                          <p:spTgt spid="2867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867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8674">
                                            <p:txEl>
                                              <p:pRg st="1" end="1"/>
                                            </p:txEl>
                                          </p:spTgt>
                                        </p:tgtEl>
                                        <p:attrNameLst>
                                          <p:attrName>style.visibility</p:attrName>
                                        </p:attrNameLst>
                                      </p:cBhvr>
                                      <p:to>
                                        <p:strVal val="visible"/>
                                      </p:to>
                                    </p:set>
                                    <p:anim calcmode="lin" valueType="num">
                                      <p:cBhvr additive="base">
                                        <p:cTn id="13" dur="300" fill="hold"/>
                                        <p:tgtEl>
                                          <p:spTgt spid="2867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867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8674">
                                            <p:txEl>
                                              <p:pRg st="2" end="2"/>
                                            </p:txEl>
                                          </p:spTgt>
                                        </p:tgtEl>
                                        <p:attrNameLst>
                                          <p:attrName>style.visibility</p:attrName>
                                        </p:attrNameLst>
                                      </p:cBhvr>
                                      <p:to>
                                        <p:strVal val="visible"/>
                                      </p:to>
                                    </p:set>
                                    <p:anim calcmode="lin" valueType="num">
                                      <p:cBhvr additive="base">
                                        <p:cTn id="19" dur="300" fill="hold"/>
                                        <p:tgtEl>
                                          <p:spTgt spid="2867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867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8674">
                                            <p:txEl>
                                              <p:pRg st="3" end="3"/>
                                            </p:txEl>
                                          </p:spTgt>
                                        </p:tgtEl>
                                        <p:attrNameLst>
                                          <p:attrName>style.visibility</p:attrName>
                                        </p:attrNameLst>
                                      </p:cBhvr>
                                      <p:to>
                                        <p:strVal val="visible"/>
                                      </p:to>
                                    </p:set>
                                    <p:anim calcmode="lin" valueType="num">
                                      <p:cBhvr additive="base">
                                        <p:cTn id="25" dur="300" fill="hold"/>
                                        <p:tgtEl>
                                          <p:spTgt spid="2867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867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8674">
                                            <p:txEl>
                                              <p:pRg st="4" end="4"/>
                                            </p:txEl>
                                          </p:spTgt>
                                        </p:tgtEl>
                                        <p:attrNameLst>
                                          <p:attrName>style.visibility</p:attrName>
                                        </p:attrNameLst>
                                      </p:cBhvr>
                                      <p:to>
                                        <p:strVal val="visible"/>
                                      </p:to>
                                    </p:set>
                                    <p:anim calcmode="lin" valueType="num">
                                      <p:cBhvr additive="base">
                                        <p:cTn id="31" dur="300" fill="hold"/>
                                        <p:tgtEl>
                                          <p:spTgt spid="28674">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867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8674">
                                            <p:txEl>
                                              <p:pRg st="5" end="5"/>
                                            </p:txEl>
                                          </p:spTgt>
                                        </p:tgtEl>
                                        <p:attrNameLst>
                                          <p:attrName>style.visibility</p:attrName>
                                        </p:attrNameLst>
                                      </p:cBhvr>
                                      <p:to>
                                        <p:strVal val="visible"/>
                                      </p:to>
                                    </p:set>
                                    <p:anim calcmode="lin" valueType="num">
                                      <p:cBhvr additive="base">
                                        <p:cTn id="37" dur="300" fill="hold"/>
                                        <p:tgtEl>
                                          <p:spTgt spid="28674">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867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027239" y="36513"/>
            <a:ext cx="8207375" cy="692150"/>
          </a:xfrm>
        </p:spPr>
        <p:txBody>
          <a:bodyPr/>
          <a:lstStyle/>
          <a:p>
            <a:pPr algn="ctr" eaLnBrk="1" hangingPunct="1"/>
            <a:r>
              <a:rPr lang="en-US" dirty="0"/>
              <a:t>Acts 3:19-21 The Promises</a:t>
            </a:r>
            <a:endParaRPr lang="en-US" sz="3600" dirty="0"/>
          </a:p>
        </p:txBody>
      </p:sp>
      <p:sp>
        <p:nvSpPr>
          <p:cNvPr id="7171" name="Rectangle 3"/>
          <p:cNvSpPr>
            <a:spLocks noGrp="1" noChangeArrowheads="1"/>
          </p:cNvSpPr>
          <p:nvPr>
            <p:ph idx="1"/>
          </p:nvPr>
        </p:nvSpPr>
        <p:spPr>
          <a:xfrm>
            <a:off x="1730376" y="1031875"/>
            <a:ext cx="8785225" cy="4521200"/>
          </a:xfrm>
        </p:spPr>
        <p:txBody>
          <a:bodyPr/>
          <a:lstStyle/>
          <a:p>
            <a:pPr eaLnBrk="1" hangingPunct="1">
              <a:buFont typeface="Arial" pitchFamily="34" charset="0"/>
              <a:buChar char="•"/>
              <a:defRPr/>
            </a:pPr>
            <a:r>
              <a:rPr lang="en-US" sz="2800" dirty="0">
                <a:ea typeface="Gulim" pitchFamily="34" charset="-127"/>
              </a:rPr>
              <a:t>What was promised if they obeyed? </a:t>
            </a:r>
          </a:p>
          <a:p>
            <a:pPr lvl="1" eaLnBrk="1" hangingPunct="1">
              <a:buFont typeface="Arial" pitchFamily="34" charset="0"/>
              <a:buChar char="•"/>
              <a:defRPr/>
            </a:pPr>
            <a:r>
              <a:rPr lang="en-US" sz="2600" dirty="0">
                <a:ea typeface="Gulim" pitchFamily="34" charset="-127"/>
              </a:rPr>
              <a:t>Sins blotted out (19)</a:t>
            </a:r>
          </a:p>
          <a:p>
            <a:pPr lvl="1" eaLnBrk="1" hangingPunct="1">
              <a:buFont typeface="Arial" pitchFamily="34" charset="0"/>
              <a:buChar char="•"/>
              <a:defRPr/>
            </a:pPr>
            <a:r>
              <a:rPr lang="en-US" sz="2600" dirty="0">
                <a:ea typeface="Gulim" pitchFamily="34" charset="-127"/>
              </a:rPr>
              <a:t>“Seasons of refreshing” (19)  Mt. 11:28-30</a:t>
            </a:r>
          </a:p>
          <a:p>
            <a:pPr lvl="1" eaLnBrk="1" hangingPunct="1">
              <a:buFont typeface="Arial" pitchFamily="34" charset="0"/>
              <a:buChar char="•"/>
              <a:defRPr/>
            </a:pPr>
            <a:r>
              <a:rPr lang="en-US" sz="2600" dirty="0">
                <a:ea typeface="Gulim" pitchFamily="34" charset="-127"/>
              </a:rPr>
              <a:t>“Send the Christ” (20)</a:t>
            </a:r>
          </a:p>
          <a:p>
            <a:pPr eaLnBrk="1" hangingPunct="1">
              <a:buFont typeface="Arial" pitchFamily="34" charset="0"/>
              <a:buChar char="•"/>
              <a:defRPr/>
            </a:pPr>
            <a:r>
              <a:rPr lang="en-US" sz="2800" dirty="0">
                <a:ea typeface="Gulim" pitchFamily="34" charset="-127"/>
              </a:rPr>
              <a:t>What delays the return of Christ? (21)</a:t>
            </a:r>
          </a:p>
          <a:p>
            <a:pPr lvl="1" eaLnBrk="1" hangingPunct="1">
              <a:buFont typeface="Arial" pitchFamily="34" charset="0"/>
              <a:buChar char="•"/>
              <a:defRPr/>
            </a:pPr>
            <a:r>
              <a:rPr lang="en-US" sz="2600" dirty="0">
                <a:ea typeface="Gulim" pitchFamily="34" charset="-127"/>
              </a:rPr>
              <a:t>Heaven must receive (Jn. 16:7)</a:t>
            </a:r>
          </a:p>
          <a:p>
            <a:pPr lvl="1" eaLnBrk="1" hangingPunct="1">
              <a:buFont typeface="Arial" pitchFamily="34" charset="0"/>
              <a:buChar char="•"/>
              <a:defRPr/>
            </a:pPr>
            <a:r>
              <a:rPr lang="en-US" sz="2600" dirty="0">
                <a:ea typeface="Gulim" pitchFamily="34" charset="-127"/>
              </a:rPr>
              <a:t>Restoration, restitution …</a:t>
            </a:r>
          </a:p>
          <a:p>
            <a:pPr lvl="2" eaLnBrk="1" hangingPunct="1">
              <a:buFont typeface="Arial" pitchFamily="34" charset="0"/>
              <a:buChar char="•"/>
              <a:defRPr/>
            </a:pPr>
            <a:r>
              <a:rPr lang="en-US" sz="2400" dirty="0">
                <a:ea typeface="Gulim" pitchFamily="34" charset="-127"/>
              </a:rPr>
              <a:t>… whereof God spoke by whom? (21)</a:t>
            </a:r>
          </a:p>
          <a:p>
            <a:pPr lvl="2" eaLnBrk="1" hangingPunct="1">
              <a:buFont typeface="Arial" pitchFamily="34" charset="0"/>
              <a:buChar char="•"/>
              <a:defRPr/>
            </a:pPr>
            <a:r>
              <a:rPr lang="en-US" sz="2400" dirty="0">
                <a:ea typeface="Gulim" pitchFamily="34" charset="-127"/>
              </a:rPr>
              <a:t>Compare with Acts 2:35:</a:t>
            </a:r>
            <a:endParaRPr lang="en-US" dirty="0"/>
          </a:p>
          <a:p>
            <a:pPr marL="0" indent="0">
              <a:buNone/>
            </a:pPr>
            <a:r>
              <a:rPr lang="en-US" sz="1200" b="0" dirty="0"/>
              <a:t>.</a:t>
            </a:r>
            <a:endParaRPr lang="en-US" b="0" dirty="0"/>
          </a:p>
          <a:p>
            <a:pPr marL="0" indent="0" algn="ctr">
              <a:buNone/>
            </a:pPr>
            <a:r>
              <a:rPr lang="en-US" sz="2400" b="0" dirty="0"/>
              <a:t>Till I make </a:t>
            </a:r>
            <a:r>
              <a:rPr lang="en-US" sz="2400" b="0" dirty="0" err="1"/>
              <a:t>thine</a:t>
            </a:r>
            <a:r>
              <a:rPr lang="en-US" sz="2400" b="0" dirty="0"/>
              <a:t> enemies the footstool of thy feet.</a:t>
            </a:r>
            <a:endParaRPr lang="en-US" sz="4000" dirty="0">
              <a:ea typeface="Gulim" pitchFamily="34" charset="-127"/>
            </a:endParaRPr>
          </a:p>
          <a:p>
            <a:pPr marL="457200" lvl="1" indent="0" eaLnBrk="1" hangingPunct="1">
              <a:buNone/>
              <a:defRPr/>
            </a:pPr>
            <a:endParaRPr lang="en-US" sz="3600" dirty="0">
              <a:ea typeface="Gulim" pitchFamily="34" charset="-127"/>
            </a:endParaRPr>
          </a:p>
          <a:p>
            <a:pPr marL="0" indent="0" eaLnBrk="1" hangingPunct="1">
              <a:buNone/>
              <a:defRPr/>
            </a:pPr>
            <a:endParaRPr lang="en-US" sz="2800" b="0" dirty="0"/>
          </a:p>
        </p:txBody>
      </p:sp>
    </p:spTree>
    <p:extLst>
      <p:ext uri="{BB962C8B-B14F-4D97-AF65-F5344CB8AC3E}">
        <p14:creationId xmlns:p14="http://schemas.microsoft.com/office/powerpoint/2010/main" val="1323221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10" end="10"/>
                                            </p:txEl>
                                          </p:spTgt>
                                        </p:tgtEl>
                                        <p:attrNameLst>
                                          <p:attrName>style.visibility</p:attrName>
                                        </p:attrNameLst>
                                      </p:cBhvr>
                                      <p:to>
                                        <p:strVal val="visible"/>
                                      </p:to>
                                    </p:set>
                                    <p:animEffect transition="in" filter="fade">
                                      <p:cBhvr>
                                        <p:cTn id="52"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027239" y="36513"/>
            <a:ext cx="8207375" cy="692150"/>
          </a:xfrm>
        </p:spPr>
        <p:txBody>
          <a:bodyPr/>
          <a:lstStyle/>
          <a:p>
            <a:pPr algn="ctr" eaLnBrk="1" hangingPunct="1"/>
            <a:r>
              <a:rPr lang="en-US" dirty="0"/>
              <a:t>Acts 3:22-26 (Dt. 18:15-19)</a:t>
            </a:r>
            <a:endParaRPr lang="en-US" sz="3600" dirty="0"/>
          </a:p>
        </p:txBody>
      </p:sp>
      <p:sp>
        <p:nvSpPr>
          <p:cNvPr id="7171" name="Rectangle 3"/>
          <p:cNvSpPr>
            <a:spLocks noGrp="1" noChangeArrowheads="1"/>
          </p:cNvSpPr>
          <p:nvPr>
            <p:ph idx="1"/>
          </p:nvPr>
        </p:nvSpPr>
        <p:spPr>
          <a:xfrm>
            <a:off x="1703389" y="685800"/>
            <a:ext cx="8785225" cy="4521200"/>
          </a:xfrm>
        </p:spPr>
        <p:txBody>
          <a:bodyPr/>
          <a:lstStyle/>
          <a:p>
            <a:pPr eaLnBrk="1" hangingPunct="1">
              <a:buFont typeface="Arial" pitchFamily="34" charset="0"/>
              <a:buChar char="•"/>
              <a:defRPr/>
            </a:pPr>
            <a:r>
              <a:rPr lang="en-US" sz="2800" dirty="0">
                <a:ea typeface="Gulim" pitchFamily="34" charset="-127"/>
              </a:rPr>
              <a:t>How was Jesus like Moses? (22)</a:t>
            </a:r>
          </a:p>
          <a:p>
            <a:pPr eaLnBrk="1" hangingPunct="1">
              <a:buFont typeface="Arial" pitchFamily="34" charset="0"/>
              <a:buChar char="•"/>
              <a:defRPr/>
            </a:pPr>
            <a:r>
              <a:rPr lang="en-US" sz="2800" dirty="0">
                <a:ea typeface="Gulim" pitchFamily="34" charset="-127"/>
              </a:rPr>
              <a:t>What was Moses’ command? (22)</a:t>
            </a:r>
            <a:endParaRPr lang="en-US" sz="2600" dirty="0">
              <a:ea typeface="Gulim" pitchFamily="34" charset="-127"/>
            </a:endParaRPr>
          </a:p>
          <a:p>
            <a:pPr eaLnBrk="1" hangingPunct="1">
              <a:buFont typeface="Arial" pitchFamily="34" charset="0"/>
              <a:buChar char="•"/>
              <a:defRPr/>
            </a:pPr>
            <a:r>
              <a:rPr lang="en-US" sz="2800" dirty="0">
                <a:ea typeface="Gulim" pitchFamily="34" charset="-127"/>
              </a:rPr>
              <a:t>What consequences of disobedience? </a:t>
            </a:r>
            <a:r>
              <a:rPr lang="en-US" dirty="0">
                <a:ea typeface="Gulim" pitchFamily="34" charset="-127"/>
              </a:rPr>
              <a:t>(23)</a:t>
            </a:r>
            <a:endParaRPr lang="en-US" sz="2800" dirty="0">
              <a:ea typeface="Gulim" pitchFamily="34" charset="-127"/>
            </a:endParaRPr>
          </a:p>
          <a:p>
            <a:pPr lvl="1" eaLnBrk="1" hangingPunct="1">
              <a:buFont typeface="Arial" pitchFamily="34" charset="0"/>
              <a:buChar char="•"/>
              <a:defRPr/>
            </a:pPr>
            <a:r>
              <a:rPr lang="en-US" sz="2600" dirty="0">
                <a:ea typeface="Gulim" pitchFamily="34" charset="-127"/>
              </a:rPr>
              <a:t>Examples from the Old Testament?</a:t>
            </a:r>
          </a:p>
          <a:p>
            <a:pPr lvl="1" eaLnBrk="1" hangingPunct="1">
              <a:buFont typeface="Arial" pitchFamily="34" charset="0"/>
              <a:buChar char="•"/>
              <a:defRPr/>
            </a:pPr>
            <a:r>
              <a:rPr lang="en-US" sz="2600" dirty="0">
                <a:ea typeface="Gulim" pitchFamily="34" charset="-127"/>
              </a:rPr>
              <a:t>Examples in Acts? (Acts 5)</a:t>
            </a:r>
          </a:p>
          <a:p>
            <a:pPr lvl="1" eaLnBrk="1" hangingPunct="1">
              <a:buFont typeface="Arial" pitchFamily="34" charset="0"/>
              <a:buChar char="•"/>
              <a:defRPr/>
            </a:pPr>
            <a:r>
              <a:rPr lang="en-US" sz="2600" dirty="0">
                <a:ea typeface="Gulim" pitchFamily="34" charset="-127"/>
              </a:rPr>
              <a:t>Was this absolutely applied to everyone?</a:t>
            </a:r>
          </a:p>
          <a:p>
            <a:pPr lvl="1" eaLnBrk="1" hangingPunct="1">
              <a:buFont typeface="Arial" pitchFamily="34" charset="0"/>
              <a:buChar char="•"/>
              <a:defRPr/>
            </a:pPr>
            <a:r>
              <a:rPr lang="en-US" sz="2600" dirty="0">
                <a:ea typeface="Gulim" pitchFamily="34" charset="-127"/>
              </a:rPr>
              <a:t>Is this absolute in the spiritual sense?</a:t>
            </a:r>
          </a:p>
          <a:p>
            <a:pPr eaLnBrk="1" hangingPunct="1">
              <a:buFont typeface="Arial" pitchFamily="34" charset="0"/>
              <a:buChar char="•"/>
              <a:defRPr/>
            </a:pPr>
            <a:r>
              <a:rPr lang="en-US" sz="2800" dirty="0">
                <a:ea typeface="Gulim" pitchFamily="34" charset="-127"/>
              </a:rPr>
              <a:t>Who told of “these days?” (24)</a:t>
            </a:r>
          </a:p>
          <a:p>
            <a:pPr eaLnBrk="1" hangingPunct="1">
              <a:buFont typeface="Arial" pitchFamily="34" charset="0"/>
              <a:buChar char="•"/>
              <a:defRPr/>
            </a:pPr>
            <a:r>
              <a:rPr lang="en-US" sz="2800" dirty="0">
                <a:ea typeface="Gulim" pitchFamily="34" charset="-127"/>
              </a:rPr>
              <a:t>Should they be familiar with this? (25)</a:t>
            </a:r>
          </a:p>
          <a:p>
            <a:pPr eaLnBrk="1" hangingPunct="1">
              <a:buFont typeface="Arial" pitchFamily="34" charset="0"/>
              <a:buChar char="•"/>
              <a:defRPr/>
            </a:pPr>
            <a:r>
              <a:rPr lang="en-US" sz="2800" dirty="0">
                <a:ea typeface="Gulim" pitchFamily="34" charset="-127"/>
              </a:rPr>
              <a:t>What covenant did he remind them? </a:t>
            </a:r>
            <a:r>
              <a:rPr lang="en-US" sz="2400" dirty="0">
                <a:ea typeface="Gulim" pitchFamily="34" charset="-127"/>
              </a:rPr>
              <a:t>(25)</a:t>
            </a:r>
            <a:endParaRPr lang="en-US" sz="2800" dirty="0">
              <a:ea typeface="Gulim" pitchFamily="34" charset="-127"/>
            </a:endParaRPr>
          </a:p>
          <a:p>
            <a:pPr eaLnBrk="1" hangingPunct="1">
              <a:buFont typeface="Arial" pitchFamily="34" charset="0"/>
              <a:buChar char="•"/>
              <a:defRPr/>
            </a:pPr>
            <a:r>
              <a:rPr lang="en-US" sz="2800" dirty="0">
                <a:ea typeface="Gulim" pitchFamily="34" charset="-127"/>
              </a:rPr>
              <a:t>Who was to be blessed first? (26) </a:t>
            </a:r>
          </a:p>
          <a:p>
            <a:pPr lvl="1" eaLnBrk="1" hangingPunct="1">
              <a:buFont typeface="Arial" pitchFamily="34" charset="0"/>
              <a:buChar char="•"/>
              <a:defRPr/>
            </a:pPr>
            <a:r>
              <a:rPr lang="en-US" sz="2600" dirty="0">
                <a:ea typeface="Gulim" pitchFamily="34" charset="-127"/>
              </a:rPr>
              <a:t>What does this imply? … others next?</a:t>
            </a:r>
          </a:p>
          <a:p>
            <a:pPr marL="457200" lvl="1" indent="0" eaLnBrk="1" hangingPunct="1">
              <a:buNone/>
              <a:defRPr/>
            </a:pP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1183412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7171">
                                            <p:txEl>
                                              <p:pRg st="11" end="11"/>
                                            </p:txEl>
                                          </p:spTgt>
                                        </p:tgtEl>
                                        <p:attrNameLst>
                                          <p:attrName>style.visibility</p:attrName>
                                        </p:attrNameLst>
                                      </p:cBhvr>
                                      <p:to>
                                        <p:strVal val="visible"/>
                                      </p:to>
                                    </p:set>
                                    <p:animEffect transition="in" filter="fade">
                                      <p:cBhvr>
                                        <p:cTn id="62" dur="500"/>
                                        <p:tgtEl>
                                          <p:spTgt spid="717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349910" y="1447800"/>
            <a:ext cx="7022690" cy="4572000"/>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rPr>
              <a:t>Chapter</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 1 – “Jesus’ Work On Earth Is Done”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baseline="0" dirty="0">
                <a:solidFill>
                  <a:prstClr val="black"/>
                </a:solidFill>
                <a:effectLst>
                  <a:outerShdw blurRad="38100" dist="38100" dir="2700000" algn="tl">
                    <a:srgbClr val="000000">
                      <a:alpha val="43137"/>
                    </a:srgbClr>
                  </a:outerShdw>
                </a:effectLst>
                <a:latin typeface="Calibri"/>
              </a:rPr>
              <a:t>Chapter 2 – “Peter Baptizes</a:t>
            </a:r>
            <a:r>
              <a:rPr lang="en-US" sz="2800" b="1" dirty="0">
                <a:solidFill>
                  <a:prstClr val="black"/>
                </a:solidFill>
                <a:effectLst>
                  <a:outerShdw blurRad="38100" dist="38100" dir="2700000" algn="tl">
                    <a:srgbClr val="000000">
                      <a:alpha val="43137"/>
                    </a:srgbClr>
                  </a:outerShdw>
                </a:effectLst>
                <a:latin typeface="Calibri"/>
              </a:rPr>
              <a:t> A Crew”</a:t>
            </a:r>
            <a:endParaRPr lang="en-US" sz="2800" b="1" baseline="0" dirty="0">
              <a:solidFill>
                <a:prstClr val="black"/>
              </a:solidFill>
              <a:effectLst>
                <a:outerShdw blurRad="38100" dist="38100" dir="2700000" algn="tl">
                  <a:srgbClr val="000000">
                    <a:alpha val="43137"/>
                  </a:srgbClr>
                </a:outerShdw>
              </a:effectLst>
              <a:latin typeface="Calibri"/>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Chapter 3 – “A Beggar’s Plea”</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baseline="0" dirty="0">
                <a:solidFill>
                  <a:prstClr val="black"/>
                </a:solidFill>
                <a:effectLst>
                  <a:outerShdw blurRad="38100" dist="38100" dir="2700000" algn="tl">
                    <a:srgbClr val="000000">
                      <a:alpha val="43137"/>
                    </a:srgbClr>
                  </a:outerShdw>
                </a:effectLst>
                <a:latin typeface="Calibri"/>
              </a:rPr>
              <a:t>Chapter 4 – “A Jailhouse Door”</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Chapter 5 – “</a:t>
            </a:r>
            <a:r>
              <a:rPr kumimoji="0" lang="en-US" sz="24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Ananias &amp; Sapphira Don’t Survive”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baseline="0" dirty="0">
                <a:solidFill>
                  <a:prstClr val="black"/>
                </a:solidFill>
                <a:effectLst>
                  <a:outerShdw blurRad="38100" dist="38100" dir="2700000" algn="tl">
                    <a:srgbClr val="000000">
                      <a:alpha val="43137"/>
                    </a:srgbClr>
                  </a:outerShdw>
                </a:effectLst>
                <a:latin typeface="Calibri"/>
              </a:rPr>
              <a:t>Chapter 6 – “The Widow’s Fix”</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Chapter 8 – “Stephen Looks Into Heaven”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baseline="0" dirty="0">
                <a:solidFill>
                  <a:prstClr val="black"/>
                </a:solidFill>
                <a:effectLst>
                  <a:outerShdw blurRad="38100" dist="38100" dir="2700000" algn="tl">
                    <a:srgbClr val="000000">
                      <a:alpha val="43137"/>
                    </a:srgbClr>
                  </a:outerShdw>
                </a:effectLst>
                <a:latin typeface="Calibri"/>
              </a:rPr>
              <a:t>Chapter 9 – “Saul Struck</a:t>
            </a:r>
            <a:r>
              <a:rPr lang="en-US" sz="2800" b="1" dirty="0">
                <a:solidFill>
                  <a:prstClr val="black"/>
                </a:solidFill>
                <a:effectLst>
                  <a:outerShdw blurRad="38100" dist="38100" dir="2700000" algn="tl">
                    <a:srgbClr val="000000">
                      <a:alpha val="43137"/>
                    </a:srgbClr>
                  </a:outerShdw>
                </a:effectLst>
                <a:latin typeface="Calibri"/>
              </a:rPr>
              <a:t> Blind”</a:t>
            </a:r>
            <a:endParaRPr lang="en-US" sz="2800" b="1" baseline="0" dirty="0">
              <a:solidFill>
                <a:prstClr val="black"/>
              </a:solidFill>
              <a:effectLst>
                <a:outerShdw blurRad="38100" dist="38100" dir="2700000" algn="tl">
                  <a:srgbClr val="000000">
                    <a:alpha val="43137"/>
                  </a:srgbClr>
                </a:outerShdw>
              </a:effectLst>
              <a:latin typeface="Calibri"/>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effectLst>
                  <a:outerShdw blurRad="38100" dist="38100" dir="2700000" algn="tl">
                    <a:srgbClr val="000000">
                      <a:alpha val="43137"/>
                    </a:srgbClr>
                  </a:outerShdw>
                </a:effectLst>
                <a:latin typeface="Calibri"/>
              </a:rPr>
              <a:t>L.D. CARY &amp; SAM HOLT CATCH PHRASES</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ndParaRPr>
          </a:p>
        </p:txBody>
      </p:sp>
      <p:grpSp>
        <p:nvGrpSpPr>
          <p:cNvPr id="7" name="Group 6">
            <a:extLst>
              <a:ext uri="{FF2B5EF4-FFF2-40B4-BE49-F238E27FC236}">
                <a16:creationId xmlns:a16="http://schemas.microsoft.com/office/drawing/2014/main" id="{EE770738-2E1A-4A17-905C-B7993B35B18F}"/>
              </a:ext>
            </a:extLst>
          </p:cNvPr>
          <p:cNvGrpSpPr/>
          <p:nvPr/>
        </p:nvGrpSpPr>
        <p:grpSpPr>
          <a:xfrm>
            <a:off x="2421359" y="1674796"/>
            <a:ext cx="6860602" cy="4273617"/>
            <a:chOff x="4200002" y="-3457847"/>
            <a:chExt cx="4190020" cy="9553847"/>
          </a:xfrm>
        </p:grpSpPr>
        <p:sp>
          <p:nvSpPr>
            <p:cNvPr id="8" name="Oval 7">
              <a:extLst>
                <a:ext uri="{FF2B5EF4-FFF2-40B4-BE49-F238E27FC236}">
                  <a16:creationId xmlns:a16="http://schemas.microsoft.com/office/drawing/2014/main" id="{DA89C463-1519-4310-9F7B-7C732C919D13}"/>
                </a:ext>
              </a:extLst>
            </p:cNvPr>
            <p:cNvSpPr/>
            <p:nvPr/>
          </p:nvSpPr>
          <p:spPr>
            <a:xfrm>
              <a:off x="4200002" y="-3457847"/>
              <a:ext cx="4190020" cy="9553847"/>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4200002" y="-2261824"/>
              <a:ext cx="4063646" cy="6284595"/>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5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“A Jailhouse </a:t>
              </a:r>
              <a:r>
                <a:rPr lang="en-US" sz="5400" b="1" i="1" dirty="0">
                  <a:ln w="6350">
                    <a:solidFill>
                      <a:prstClr val="black"/>
                    </a:solidFill>
                  </a:ln>
                  <a:solidFill>
                    <a:prstClr val="white"/>
                  </a:solidFill>
                  <a:effectLst>
                    <a:outerShdw blurRad="50800" dist="38100" dir="2700000" algn="tl" rotWithShape="0">
                      <a:prstClr val="black">
                        <a:alpha val="40000"/>
                      </a:prstClr>
                    </a:outerShdw>
                  </a:effectLst>
                  <a:uFill>
                    <a:solidFill>
                      <a:prstClr val="white"/>
                    </a:solidFill>
                  </a:uFill>
                  <a:latin typeface="Arial" pitchFamily="34" charset="0"/>
                  <a:cs typeface="Arial" pitchFamily="34" charset="0"/>
                </a:rPr>
                <a:t>Door</a:t>
              </a:r>
              <a:r>
                <a:rPr kumimoji="0" lang="en-US" sz="5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lang="en-US" sz="5400" b="1" i="1" dirty="0">
                  <a:ln w="19050">
                    <a:solidFill>
                      <a:prstClr val="black"/>
                    </a:solidFill>
                  </a:ln>
                  <a:solidFill>
                    <a:srgbClr val="B2FF4D"/>
                  </a:solidFill>
                  <a:effectLst>
                    <a:outerShdw blurRad="50800" dist="38100" dir="2700000" algn="tl" rotWithShape="0">
                      <a:prstClr val="black">
                        <a:alpha val="40000"/>
                      </a:prstClr>
                    </a:outerShdw>
                  </a:effectLst>
                  <a:uFill>
                    <a:solidFill>
                      <a:prstClr val="white"/>
                    </a:solidFill>
                  </a:uFill>
                  <a:latin typeface="Bookman Old Style" pitchFamily="18" charset="0"/>
                </a:rPr>
                <a:t>Catch Phrase</a:t>
              </a:r>
              <a:endPar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endParaRP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72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Chapter Four</a:t>
              </a:r>
            </a:p>
          </p:txBody>
        </p:sp>
      </p:grpSp>
    </p:spTree>
    <p:extLst>
      <p:ext uri="{BB962C8B-B14F-4D97-AF65-F5344CB8AC3E}">
        <p14:creationId xmlns:p14="http://schemas.microsoft.com/office/powerpoint/2010/main" val="42162348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extBox 1"/>
          <p:cNvSpPr txBox="1"/>
          <p:nvPr/>
        </p:nvSpPr>
        <p:spPr>
          <a:xfrm>
            <a:off x="0" y="0"/>
            <a:ext cx="37022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ACTS 4</a:t>
            </a:r>
          </a:p>
        </p:txBody>
      </p:sp>
      <p:sp>
        <p:nvSpPr>
          <p:cNvPr id="3" name="TextBox 2"/>
          <p:cNvSpPr txBox="1"/>
          <p:nvPr/>
        </p:nvSpPr>
        <p:spPr>
          <a:xfrm>
            <a:off x="8776010" y="5921298"/>
            <a:ext cx="34159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HEROD’S TEMPLE</a:t>
            </a:r>
          </a:p>
        </p:txBody>
      </p:sp>
      <p:sp>
        <p:nvSpPr>
          <p:cNvPr id="4" name="Subtitle 2">
            <a:extLst>
              <a:ext uri="{FF2B5EF4-FFF2-40B4-BE49-F238E27FC236}">
                <a16:creationId xmlns:a16="http://schemas.microsoft.com/office/drawing/2014/main" id="{3F8644FE-BF57-4BE2-B370-4C4606160E8A}"/>
              </a:ext>
            </a:extLst>
          </p:cNvPr>
          <p:cNvSpPr txBox="1">
            <a:spLocks/>
          </p:cNvSpPr>
          <p:nvPr/>
        </p:nvSpPr>
        <p:spPr>
          <a:xfrm>
            <a:off x="2872563" y="3585053"/>
            <a:ext cx="6446874" cy="672250"/>
          </a:xfrm>
          <a:prstGeom prst="rect">
            <a:avLst/>
          </a:prstGeom>
          <a:solidFill>
            <a:srgbClr val="E5C39E">
              <a:alpha val="50000"/>
            </a:srgbClr>
          </a:solidFill>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Times New Roman" panose="02020603050405020304" pitchFamily="18" charset="0"/>
                <a:cs typeface="Times New Roman" panose="02020603050405020304" pitchFamily="18" charset="0"/>
              </a:rPr>
              <a:t>Jesus’ Primary Religious Opponents – Pharisees</a:t>
            </a:r>
          </a:p>
          <a:p>
            <a:r>
              <a:rPr lang="en-US">
                <a:latin typeface="Times New Roman" panose="02020603050405020304" pitchFamily="18" charset="0"/>
                <a:cs typeface="Times New Roman" panose="02020603050405020304" pitchFamily="18" charset="0"/>
              </a:rPr>
              <a:t>Apostle’s Primary Religious Opponents - Sadducees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465880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4758" y="0"/>
            <a:ext cx="5862484" cy="6858000"/>
          </a:xfrm>
          <a:prstGeom prst="rect">
            <a:avLst/>
          </a:prstGeom>
        </p:spPr>
      </p:pic>
      <p:sp>
        <p:nvSpPr>
          <p:cNvPr id="3" name="TextBox 2"/>
          <p:cNvSpPr txBox="1"/>
          <p:nvPr/>
        </p:nvSpPr>
        <p:spPr>
          <a:xfrm>
            <a:off x="9121422" y="5982935"/>
            <a:ext cx="3026510" cy="830997"/>
          </a:xfrm>
          <a:prstGeom prst="rect">
            <a:avLst/>
          </a:prstGeom>
          <a:solidFill>
            <a:srgbClr val="FFFF00"/>
          </a:solidFill>
          <a:ln w="38100">
            <a:solidFill>
              <a:srgbClr val="FF3399"/>
            </a:solid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CHART BY</a:t>
            </a:r>
          </a:p>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Mark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Dunagan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92555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blipFill>
          <a:blip r:embed="rId3">
            <a:alphaModFix amt="75000"/>
          </a:blip>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0"/>
            <a:ext cx="12192000" cy="7017306"/>
          </a:xfrm>
          <a:prstGeom prst="rect">
            <a:avLst/>
          </a:prstGeom>
          <a:blipFill>
            <a:blip r:embed="rId3"/>
            <a:tile tx="0" ty="0" sx="100000" sy="100000" flip="none" algn="tl"/>
          </a:blipFill>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4:1-4</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As they were speaking to the people, the priests and the captain of the temple 	guard and the Sadducees came up to them,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being greatly disturbed because they were teaching the people and proclaiming in 	Jesus the resurrection from the dead.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they laid hands on them and put them in jail until the next day, for it was 	already evening.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many of those who had heard the message believed; and the number of the 	men came to be about five thousand.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 Priests were of the Sadducee party. The Temple guard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was of the 	Priests family and was considered a stepping stone office leading to High Priest.</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 Sadducees did not accept Oral Traditions as authoritative. They								maintained that only the scriptures were authoritative.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16:6-12</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Up until this point, Jewish Christians had no resistance from Jewish leaders or 		the people.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2:47</a:t>
            </a:r>
          </a:p>
        </p:txBody>
      </p:sp>
      <p:sp>
        <p:nvSpPr>
          <p:cNvPr id="3" name="TextBox 2"/>
          <p:cNvSpPr txBox="1"/>
          <p:nvPr/>
        </p:nvSpPr>
        <p:spPr>
          <a:xfrm>
            <a:off x="0" y="78057"/>
            <a:ext cx="12192000" cy="4832092"/>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16:6-12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p>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And Jesus said to them,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"Watch out and beware of the leaven of the Pharisees and 	Sadducees." </a:t>
            </a:r>
          </a:p>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They began to discuss this among themselves, saying,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"He said that because we 	did not bring any bread." </a:t>
            </a:r>
          </a:p>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But Jesus, aware of this, said,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men of little faith, why do you discuss among 	yourselves that you have no bread? </a:t>
            </a:r>
          </a:p>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"Do you not yet understand or remember the five loaves of the five thousand, and 	how many baskets full you picked up? </a:t>
            </a:r>
          </a:p>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"Or the seven loaves of the four thousand, and how many large baskets full you 	picked up? </a:t>
            </a:r>
          </a:p>
        </p:txBody>
      </p:sp>
      <p:sp>
        <p:nvSpPr>
          <p:cNvPr id="5" name="TextBox 4"/>
          <p:cNvSpPr txBox="1"/>
          <p:nvPr/>
        </p:nvSpPr>
        <p:spPr>
          <a:xfrm>
            <a:off x="0" y="651185"/>
            <a:ext cx="12192000" cy="4231928"/>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"How is it that you do not understand that I did not speak to you concerning 	bread? But beware of the leaven of the Pharisees and Sadducees." </a:t>
            </a:r>
          </a:p>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Then they understood that He did not say to beware of the leaven of bread, but 	of the teaching of the Pharisees and Sadducees. </a:t>
            </a: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0" y="3854674"/>
            <a:ext cx="12192000" cy="2246769"/>
          </a:xfrm>
          <a:prstGeom prst="rect">
            <a:avLst/>
          </a:prstGeom>
          <a:solidFill>
            <a:schemeClr val="bg1"/>
          </a:solidFill>
          <a:ln w="38100">
            <a:solidFill>
              <a:srgbClr val="FF3399"/>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2:47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praising God and having favor with all the people. And the Lord was adding to 	their number day by day those who were being saved.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7065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5"/>
                                        </p:tgtEl>
                                        <p:attrNameLst>
                                          <p:attrName>ppt_w</p:attrName>
                                        </p:attrNameLst>
                                      </p:cBhvr>
                                      <p:tavLst>
                                        <p:tav tm="0">
                                          <p:val>
                                            <p:strVal val="ppt_w"/>
                                          </p:val>
                                        </p:tav>
                                        <p:tav tm="100000">
                                          <p:val>
                                            <p:fltVal val="0"/>
                                          </p:val>
                                        </p:tav>
                                      </p:tavLst>
                                    </p:anim>
                                    <p:anim calcmode="lin" valueType="num">
                                      <p:cBhvr>
                                        <p:cTn id="29" dur="500"/>
                                        <p:tgtEl>
                                          <p:spTgt spid="5"/>
                                        </p:tgtEl>
                                        <p:attrNameLst>
                                          <p:attrName>ppt_h</p:attrName>
                                        </p:attrNameLst>
                                      </p:cBhvr>
                                      <p:tavLst>
                                        <p:tav tm="0">
                                          <p:val>
                                            <p:strVal val="ppt_h"/>
                                          </p:val>
                                        </p:tav>
                                        <p:tav tm="100000">
                                          <p:val>
                                            <p:fltVal val="0"/>
                                          </p:val>
                                        </p:tav>
                                      </p:tavLst>
                                    </p:anim>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3"/>
                                        </p:tgtEl>
                                        <p:attrNameLst>
                                          <p:attrName>ppt_w</p:attrName>
                                        </p:attrNameLst>
                                      </p:cBhvr>
                                      <p:tavLst>
                                        <p:tav tm="0">
                                          <p:val>
                                            <p:strVal val="ppt_w"/>
                                          </p:val>
                                        </p:tav>
                                        <p:tav tm="100000">
                                          <p:val>
                                            <p:fltVal val="0"/>
                                          </p:val>
                                        </p:tav>
                                      </p:tavLst>
                                    </p:anim>
                                    <p:anim calcmode="lin" valueType="num">
                                      <p:cBhvr>
                                        <p:cTn id="34" dur="500"/>
                                        <p:tgtEl>
                                          <p:spTgt spid="3"/>
                                        </p:tgtEl>
                                        <p:attrNameLst>
                                          <p:attrName>ppt_h</p:attrName>
                                        </p:attrNameLst>
                                      </p:cBhvr>
                                      <p:tavLst>
                                        <p:tav tm="0">
                                          <p:val>
                                            <p:strVal val="ppt_h"/>
                                          </p:val>
                                        </p:tav>
                                        <p:tav tm="100000">
                                          <p:val>
                                            <p:fltVal val="0"/>
                                          </p:val>
                                        </p:tav>
                                      </p:tavLst>
                                    </p:anim>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6"/>
                                        </p:tgtEl>
                                        <p:attrNameLst>
                                          <p:attrName>ppt_w</p:attrName>
                                        </p:attrNameLst>
                                      </p:cBhvr>
                                      <p:tavLst>
                                        <p:tav tm="0">
                                          <p:val>
                                            <p:strVal val="ppt_w"/>
                                          </p:val>
                                        </p:tav>
                                        <p:tav tm="100000">
                                          <p:val>
                                            <p:fltVal val="0"/>
                                          </p:val>
                                        </p:tav>
                                      </p:tavLst>
                                    </p:anim>
                                    <p:anim calcmode="lin" valueType="num">
                                      <p:cBhvr>
                                        <p:cTn id="52" dur="500"/>
                                        <p:tgtEl>
                                          <p:spTgt spid="6"/>
                                        </p:tgtEl>
                                        <p:attrNameLst>
                                          <p:attrName>ppt_h</p:attrName>
                                        </p:attrNameLst>
                                      </p:cBhvr>
                                      <p:tavLst>
                                        <p:tav tm="0">
                                          <p:val>
                                            <p:strVal val="ppt_h"/>
                                          </p:val>
                                        </p:tav>
                                        <p:tav tm="100000">
                                          <p:val>
                                            <p:fltVal val="0"/>
                                          </p:val>
                                        </p:tav>
                                      </p:tavLst>
                                    </p:anim>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a:blip r:embed="rId3">
            <a:alphaModFix amt="75000"/>
          </a:blip>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0"/>
            <a:ext cx="12192000" cy="5724644"/>
          </a:xfrm>
          <a:prstGeom prst="rect">
            <a:avLst/>
          </a:prstGeom>
          <a:blipFill>
            <a:blip r:embed="rId3"/>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4:1-4</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As they were speaking to the people, the priests and the captain of the temple 	guard and the Sadducees came up to them,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being greatly disturbed because they were teaching the people and proclaiming in 	Jesus the 	resurrection from the dead.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they laid hands on them and put them in jail until the next day, for it was 	already evening.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many of those who had heard the message believed; and the number of the 	men came to be about five thousand.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The outcome of this days preaching was spiritually profitable for the church.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4:4</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It was the doctrines being taught that alarmed the Sadducees.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23:6-9</a:t>
            </a:r>
          </a:p>
        </p:txBody>
      </p:sp>
      <p:sp>
        <p:nvSpPr>
          <p:cNvPr id="4" name="TextBox 3"/>
          <p:cNvSpPr txBox="1"/>
          <p:nvPr/>
        </p:nvSpPr>
        <p:spPr>
          <a:xfrm>
            <a:off x="0" y="4951592"/>
            <a:ext cx="12192000" cy="1384995"/>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4:4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many of those who had heard the message believed; and the number of the 	men came to be about five thousand. </a:t>
            </a:r>
          </a:p>
        </p:txBody>
      </p:sp>
      <p:sp>
        <p:nvSpPr>
          <p:cNvPr id="8" name="TextBox 7"/>
          <p:cNvSpPr txBox="1"/>
          <p:nvPr/>
        </p:nvSpPr>
        <p:spPr>
          <a:xfrm>
            <a:off x="0" y="0"/>
            <a:ext cx="12192000" cy="5262979"/>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23:6-9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perceiving that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one group were Sadducees and the other Pharisees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Paul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crying out 	in the Council,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"Brethren, I am a Pharisee, a son of Pharisees; I 	am on trial for the hope and resurrection of the dead!"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 he said this, there occurred a dissension between the Pharisees and Sadducees, 	and the assembly was divided.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For the Sadducees say that there is no resurrection, nor an angel, nor a spirit,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but the Pharisees acknowledge them all. </a:t>
            </a:r>
            <a:b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there occurred a great uproar; and some of the scribes of the Pharisaic party 	stood up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argue heatedly, saying,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"We find nothing wrong with this 	man; suppose a spirit or an 	angel has spoken to him?" </a:t>
            </a:r>
          </a:p>
        </p:txBody>
      </p:sp>
    </p:spTree>
    <p:extLst>
      <p:ext uri="{BB962C8B-B14F-4D97-AF65-F5344CB8AC3E}">
        <p14:creationId xmlns:p14="http://schemas.microsoft.com/office/powerpoint/2010/main" val="17254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4"/>
                                        </p:tgtEl>
                                        <p:attrNameLst>
                                          <p:attrName>ppt_w</p:attrName>
                                        </p:attrNameLst>
                                      </p:cBhvr>
                                      <p:tavLst>
                                        <p:tav tm="0">
                                          <p:val>
                                            <p:strVal val="ppt_w"/>
                                          </p:val>
                                        </p:tav>
                                        <p:tav tm="100000">
                                          <p:val>
                                            <p:fltVal val="0"/>
                                          </p:val>
                                        </p:tav>
                                      </p:tavLst>
                                    </p:anim>
                                    <p:anim calcmode="lin" valueType="num">
                                      <p:cBhvr>
                                        <p:cTn id="18" dur="500"/>
                                        <p:tgtEl>
                                          <p:spTgt spid="4"/>
                                        </p:tgtEl>
                                        <p:attrNameLst>
                                          <p:attrName>ppt_h</p:attrName>
                                        </p:attrNameLst>
                                      </p:cBhvr>
                                      <p:tavLst>
                                        <p:tav tm="0">
                                          <p:val>
                                            <p:strVal val="ppt_h"/>
                                          </p:val>
                                        </p:tav>
                                        <p:tav tm="100000">
                                          <p:val>
                                            <p:fltVal val="0"/>
                                          </p:val>
                                        </p:tav>
                                      </p:tavLst>
                                    </p:anim>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8"/>
                                        </p:tgtEl>
                                        <p:attrNameLst>
                                          <p:attrName>ppt_w</p:attrName>
                                        </p:attrNameLst>
                                      </p:cBhvr>
                                      <p:tavLst>
                                        <p:tav tm="0">
                                          <p:val>
                                            <p:strVal val="ppt_w"/>
                                          </p:val>
                                        </p:tav>
                                        <p:tav tm="100000">
                                          <p:val>
                                            <p:fltVal val="0"/>
                                          </p:val>
                                        </p:tav>
                                      </p:tavLst>
                                    </p:anim>
                                    <p:anim calcmode="lin" valueType="num">
                                      <p:cBhvr>
                                        <p:cTn id="36" dur="500"/>
                                        <p:tgtEl>
                                          <p:spTgt spid="8"/>
                                        </p:tgtEl>
                                        <p:attrNameLst>
                                          <p:attrName>ppt_h</p:attrName>
                                        </p:attrNameLst>
                                      </p:cBhvr>
                                      <p:tavLst>
                                        <p:tav tm="0">
                                          <p:val>
                                            <p:strVal val="ppt_h"/>
                                          </p:val>
                                        </p:tav>
                                        <p:tav tm="100000">
                                          <p:val>
                                            <p:fltVal val="0"/>
                                          </p:val>
                                        </p:tav>
                                      </p:tavLst>
                                    </p:anim>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P spid="8" grpId="1" animBg="1"/>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blipFill>
          <a:blip r:embed="rId3">
            <a:alphaModFix amt="75000"/>
          </a:blip>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0"/>
            <a:ext cx="12192000" cy="5037276"/>
          </a:xfrm>
          <a:prstGeom prst="rect">
            <a:avLst/>
          </a:prstGeom>
          <a:blipFill dpi="0" rotWithShape="1">
            <a:blip r:embed="rId3"/>
            <a:srcRect/>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60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4:5-7 (NASB)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On the next day, their rulers and elders and scribes were gathered together in 	Jerusalem;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Annas the high priest was there, and Caiaphas and John and Alexander, and 	all who were of high-priestly descent.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When they had placed them in the center, they began to inquire, </a:t>
            </a:r>
            <a:r>
              <a:rPr kumimoji="0" lang="en-US" sz="28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"By what power, 	or in what name, have you done this?" </a:t>
            </a:r>
          </a:p>
          <a:p>
            <a:pPr marL="0" marR="0" lvl="0" indent="0" algn="l" defTabSz="365760" rtl="0" eaLnBrk="1" fontAlgn="auto" latinLnBrk="0" hangingPunct="1">
              <a:lnSpc>
                <a:spcPct val="100000"/>
              </a:lnSpc>
              <a:spcBef>
                <a:spcPts val="1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Verses 5-6</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rulers, elders, and scribes. Annas the High Priest, Caiaphas and 	those of priestly decent: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Sanhedrin is the Roman authorized authority over 	the Jewish people in religious matters, with certain limitations.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5:22;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Jn 18:12-13; Lk 22:66-67;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(two slides)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Jn 18:28-31;</a:t>
            </a:r>
          </a:p>
        </p:txBody>
      </p:sp>
      <mc:AlternateContent xmlns:mc="http://schemas.openxmlformats.org/markup-compatibility/2006" xmlns:pslz="http://schemas.microsoft.com/office/powerpoint/2016/slidezoom">
        <mc:Choice Requires="pslz">
          <p:graphicFrame>
            <p:nvGraphicFramePr>
              <p:cNvPr id="11" name="Slide Zoom 10"/>
              <p:cNvGraphicFramePr>
                <a:graphicFrameLocks noChangeAspect="1"/>
              </p:cNvGraphicFramePr>
              <p:nvPr/>
            </p:nvGraphicFramePr>
            <p:xfrm>
              <a:off x="4369805" y="4598041"/>
              <a:ext cx="561371" cy="315771"/>
            </p:xfrm>
            <a:graphic>
              <a:graphicData uri="http://schemas.microsoft.com/office/powerpoint/2016/slidezoom">
                <pslz:sldZm>
                  <pslz:sldZmObj sldId="267" cId="711339217">
                    <pslz:zmPr id="{98ED21DE-423F-4863-A18B-575124A6EE84}" returnToParent="0" transitionDur="1000">
                      <p166:blipFill xmlns:p166="http://schemas.microsoft.com/office/powerpoint/2016/6/main">
                        <a:blip r:embed="rId4"/>
                        <a:stretch>
                          <a:fillRect/>
                        </a:stretch>
                      </p166:blipFill>
                      <p166:spPr xmlns:p166="http://schemas.microsoft.com/office/powerpoint/2016/6/main">
                        <a:xfrm>
                          <a:off x="0" y="0"/>
                          <a:ext cx="561371" cy="315771"/>
                        </a:xfrm>
                        <a:prstGeom prst="rect">
                          <a:avLst/>
                        </a:prstGeom>
                        <a:ln w="3175">
                          <a:solidFill>
                            <a:prstClr val="ltGray"/>
                          </a:solidFill>
                        </a:ln>
                      </p166:spPr>
                    </pslz:zmPr>
                  </pslz:sldZmObj>
                </pslz:sldZm>
              </a:graphicData>
            </a:graphic>
          </p:graphicFrame>
        </mc:Choice>
        <mc:Fallback xmlns="">
          <p:pic>
            <p:nvPicPr>
              <p:cNvPr id="11" name="Slide Zoom 10">
                <a:hlinkClick r:id="rId5" action="ppaction://hlinksldjump"/>
              </p:cNvPr>
              <p:cNvPicPr>
                <a:picLocks noGrp="1" noRot="1" noChangeAspect="1" noMove="1" noResize="1" noEditPoints="1" noAdjustHandles="1" noChangeArrowheads="1" noChangeShapeType="1"/>
              </p:cNvPicPr>
              <p:nvPr/>
            </p:nvPicPr>
            <p:blipFill>
              <a:blip r:embed="rId6"/>
              <a:stretch>
                <a:fillRect/>
              </a:stretch>
            </p:blipFill>
            <p:spPr>
              <a:xfrm>
                <a:off x="4369805" y="4598041"/>
                <a:ext cx="561371" cy="315771"/>
              </a:xfrm>
              <a:prstGeom prst="rect">
                <a:avLst/>
              </a:prstGeom>
              <a:ln w="3175">
                <a:solidFill>
                  <a:prstClr val="ltGray"/>
                </a:solidFill>
              </a:ln>
            </p:spPr>
          </p:pic>
        </mc:Fallback>
      </mc:AlternateContent>
      <p:sp>
        <p:nvSpPr>
          <p:cNvPr id="6" name="TextBox 5"/>
          <p:cNvSpPr txBox="1"/>
          <p:nvPr/>
        </p:nvSpPr>
        <p:spPr>
          <a:xfrm>
            <a:off x="11151" y="0"/>
            <a:ext cx="12192000" cy="3108543"/>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5:22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I say to you that everyone who is angry with his brother shall be guilty 	before the court; and whoever says to his brother, 'You good-for-nothing,' shall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be guilty before the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supreme court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whoever says, 'You fool,' shall be guilty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enough to go</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into the fiery hell.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11151" y="0"/>
            <a:ext cx="12192000" cy="3108543"/>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18:12-13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NASB77</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So the </a:t>
            </a:r>
            <a:r>
              <a:rPr kumimoji="0" lang="en-US" sz="2800" b="0" i="1" u="none" strike="sng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cohort and the commander, and the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officers of the Jews, arrested 	Jesus and bound Him,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led Him to Annas first; for he was father-in-law of Caiaphas, who was high 	priest that year. </a:t>
            </a: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11151" y="0"/>
            <a:ext cx="12192000" cy="3108543"/>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22:66-67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When it was day, the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Council of elders of the people assembled, both chief 	priests and scribes,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they led Him away to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their council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chamber,</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saying,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"If You are the Christ, tell us."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But He said to them,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"If I tell you, you will not 	believe;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D30CEC0D-979C-4559-995A-C5378B62F63D}"/>
              </a:ext>
            </a:extLst>
          </p:cNvPr>
          <p:cNvSpPr txBox="1"/>
          <p:nvPr/>
        </p:nvSpPr>
        <p:spPr>
          <a:xfrm>
            <a:off x="11151" y="0"/>
            <a:ext cx="12169698" cy="3108543"/>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18:28-31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NASB77</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28   They •led Jesus therefore from Caiaphas into the Praetorium, and it was early; 	and they themselves did not enter into the Praetorium in order that they might not 	be defiled, but might eat the Passover.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   Pilate therefore went out to them, and •said, </a:t>
            </a:r>
            <a:r>
              <a:rPr kumimoji="0" lang="en-US" sz="28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"What accusation do you bring 	against this Man?"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0ADE6567-47B5-4073-A1D6-B7AA4F8418F1}"/>
              </a:ext>
            </a:extLst>
          </p:cNvPr>
          <p:cNvSpPr txBox="1"/>
          <p:nvPr/>
        </p:nvSpPr>
        <p:spPr>
          <a:xfrm>
            <a:off x="11151" y="499730"/>
            <a:ext cx="12180849" cy="2677656"/>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They answered and said to him,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"If this Man were not an evildoer, we would not 	have delivered Him up to you."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  Pilate therefore said to them, </a:t>
            </a:r>
            <a:r>
              <a:rPr kumimoji="0" lang="en-US" sz="28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"Take Him yourselves, and judge Him according 	to your law."</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Jews said to him,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"We are not permitted to put anyone to 	death,"  </a:t>
            </a:r>
            <a:r>
              <a:rPr kumimoji="0" lang="en-US" sz="28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(this is a Roman limitation to the Sanhedrin’s rule)</a:t>
            </a:r>
            <a:br>
              <a:rPr kumimoji="0" lang="en-US" sz="28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9722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1" nodeType="clickEffect">
                                  <p:stCondLst>
                                    <p:cond delay="0"/>
                                  </p:stCondLst>
                                  <p:childTnLst>
                                    <p:anim calcmode="lin" valueType="num">
                                      <p:cBhvr>
                                        <p:cTn id="19" dur="500"/>
                                        <p:tgtEl>
                                          <p:spTgt spid="6"/>
                                        </p:tgtEl>
                                        <p:attrNameLst>
                                          <p:attrName>ppt_w</p:attrName>
                                        </p:attrNameLst>
                                      </p:cBhvr>
                                      <p:tavLst>
                                        <p:tav tm="0">
                                          <p:val>
                                            <p:strVal val="ppt_w"/>
                                          </p:val>
                                        </p:tav>
                                        <p:tav tm="100000">
                                          <p:val>
                                            <p:fltVal val="0"/>
                                          </p:val>
                                        </p:tav>
                                      </p:tavLst>
                                    </p:anim>
                                    <p:anim calcmode="lin" valueType="num">
                                      <p:cBhvr>
                                        <p:cTn id="20" dur="500"/>
                                        <p:tgtEl>
                                          <p:spTgt spid="6"/>
                                        </p:tgtEl>
                                        <p:attrNameLst>
                                          <p:attrName>ppt_h</p:attrName>
                                        </p:attrNameLst>
                                      </p:cBhvr>
                                      <p:tavLst>
                                        <p:tav tm="0">
                                          <p:val>
                                            <p:strVal val="ppt_h"/>
                                          </p:val>
                                        </p:tav>
                                        <p:tav tm="100000">
                                          <p:val>
                                            <p:fltVal val="0"/>
                                          </p:val>
                                        </p:tav>
                                      </p:tavLst>
                                    </p:anim>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53" presetClass="entr" presetSubtype="16"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7"/>
                                        </p:tgtEl>
                                        <p:attrNameLst>
                                          <p:attrName>ppt_w</p:attrName>
                                        </p:attrNameLst>
                                      </p:cBhvr>
                                      <p:tavLst>
                                        <p:tav tm="0">
                                          <p:val>
                                            <p:strVal val="ppt_w"/>
                                          </p:val>
                                        </p:tav>
                                        <p:tav tm="100000">
                                          <p:val>
                                            <p:fltVal val="0"/>
                                          </p:val>
                                        </p:tav>
                                      </p:tavLst>
                                    </p:anim>
                                    <p:anim calcmode="lin" valueType="num">
                                      <p:cBhvr>
                                        <p:cTn id="32" dur="500"/>
                                        <p:tgtEl>
                                          <p:spTgt spid="7"/>
                                        </p:tgtEl>
                                        <p:attrNameLst>
                                          <p:attrName>ppt_h</p:attrName>
                                        </p:attrNameLst>
                                      </p:cBhvr>
                                      <p:tavLst>
                                        <p:tav tm="0">
                                          <p:val>
                                            <p:strVal val="ppt_h"/>
                                          </p:val>
                                        </p:tav>
                                        <p:tav tm="100000">
                                          <p:val>
                                            <p:fltVal val="0"/>
                                          </p:val>
                                        </p:tav>
                                      </p:tavLst>
                                    </p:anim>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53" presetClass="entr" presetSubtype="16"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grpId="1" nodeType="clickEffect">
                                  <p:stCondLst>
                                    <p:cond delay="0"/>
                                  </p:stCondLst>
                                  <p:childTnLst>
                                    <p:anim calcmode="lin" valueType="num">
                                      <p:cBhvr>
                                        <p:cTn id="43" dur="500"/>
                                        <p:tgtEl>
                                          <p:spTgt spid="3"/>
                                        </p:tgtEl>
                                        <p:attrNameLst>
                                          <p:attrName>ppt_w</p:attrName>
                                        </p:attrNameLst>
                                      </p:cBhvr>
                                      <p:tavLst>
                                        <p:tav tm="0">
                                          <p:val>
                                            <p:strVal val="ppt_w"/>
                                          </p:val>
                                        </p:tav>
                                        <p:tav tm="100000">
                                          <p:val>
                                            <p:fltVal val="0"/>
                                          </p:val>
                                        </p:tav>
                                      </p:tavLst>
                                    </p:anim>
                                    <p:anim calcmode="lin" valueType="num">
                                      <p:cBhvr>
                                        <p:cTn id="44" dur="500"/>
                                        <p:tgtEl>
                                          <p:spTgt spid="3"/>
                                        </p:tgtEl>
                                        <p:attrNameLst>
                                          <p:attrName>ppt_h</p:attrName>
                                        </p:attrNameLst>
                                      </p:cBhvr>
                                      <p:tavLst>
                                        <p:tav tm="0">
                                          <p:val>
                                            <p:strVal val="ppt_h"/>
                                          </p:val>
                                        </p:tav>
                                        <p:tav tm="100000">
                                          <p:val>
                                            <p:fltVal val="0"/>
                                          </p:val>
                                        </p:tav>
                                      </p:tavLst>
                                    </p:anim>
                                    <p:animEffect transition="out" filter="fade">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500" fill="hold"/>
                                        <p:tgtEl>
                                          <p:spTgt spid="10"/>
                                        </p:tgtEl>
                                        <p:attrNameLst>
                                          <p:attrName>ppt_w</p:attrName>
                                        </p:attrNameLst>
                                      </p:cBhvr>
                                      <p:tavLst>
                                        <p:tav tm="0">
                                          <p:val>
                                            <p:fltVal val="0"/>
                                          </p:val>
                                        </p:tav>
                                        <p:tav tm="100000">
                                          <p:val>
                                            <p:strVal val="#ppt_w"/>
                                          </p:val>
                                        </p:tav>
                                      </p:tavLst>
                                    </p:anim>
                                    <p:anim calcmode="lin" valueType="num">
                                      <p:cBhvr>
                                        <p:cTn id="59" dur="500" fill="hold"/>
                                        <p:tgtEl>
                                          <p:spTgt spid="10"/>
                                        </p:tgtEl>
                                        <p:attrNameLst>
                                          <p:attrName>ppt_h</p:attrName>
                                        </p:attrNameLst>
                                      </p:cBhvr>
                                      <p:tavLst>
                                        <p:tav tm="0">
                                          <p:val>
                                            <p:fltVal val="0"/>
                                          </p:val>
                                        </p:tav>
                                        <p:tav tm="100000">
                                          <p:val>
                                            <p:strVal val="#ppt_h"/>
                                          </p:val>
                                        </p:tav>
                                      </p:tavLst>
                                    </p:anim>
                                    <p:animEffect transition="in" filter="fade">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0"/>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3" grpId="0" animBg="1"/>
      <p:bldP spid="3" grpId="1" animBg="1"/>
      <p:bldP spid="9" grpId="0" animBg="1"/>
      <p:bldP spid="9" grpId="1" animBg="1"/>
      <p:bldP spid="10" grpId="0" animBg="1"/>
      <p:bldP spid="10" grpId="1" animBg="1"/>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blipFill>
          <a:blip r:embed="rId3">
            <a:alphaModFix amt="75000"/>
          </a:blip>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0"/>
            <a:ext cx="12192000" cy="5293757"/>
          </a:xfrm>
          <a:prstGeom prst="rect">
            <a:avLst/>
          </a:prstGeom>
          <a:blipFill dpi="0" rotWithShape="1">
            <a:blip r:embed="rId3"/>
            <a:srcRect/>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4:8-10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Then Peter, filled with the Holy Spirit, said to them, "Rulers and elders of the 	people,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if we are on trial today for a benefit done to a sick man, as to how this man has 	been made well,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let it be known to all of you and to all the people of Israel, that by the name of 	Jesus Christ the Nazarene, whom you crucified, whom God raised from the 	dead—by this name this man stands here before you in good health.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Peter and John did not need to plan their defense: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Lk 12:11-12; 21:14-15</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Holy Spirit does not use tact but gets right to the truth of the matter: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 2:22-23; Acts 3:12-15</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11151" y="0"/>
            <a:ext cx="12180849" cy="4401205"/>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2:22-23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"Men of Israel, listen to these words: Jesus the Nazarene, a man attested to you 	by God with miracles and wonders and signs which God performed through Him 	in your midst, just as you yourselves know—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this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delivered over by the predetermined plan and foreknowledge of God, 	you nailed to a cross by the hands of godless men and put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death. </a:t>
            </a: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661378AC-9A0A-428F-B957-6543593FCD62}"/>
              </a:ext>
            </a:extLst>
          </p:cNvPr>
          <p:cNvSpPr txBox="1"/>
          <p:nvPr/>
        </p:nvSpPr>
        <p:spPr>
          <a:xfrm>
            <a:off x="0" y="0"/>
            <a:ext cx="12192000" cy="4401205"/>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3:12-15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when Peter saw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 replied to the people,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"Men of Israel, why are you 	amazed at this, or why do you gaze at us, as if by our own power or piety we had 	made him walk?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God of Abraham, Isaac and Jacob, the God of our fathers, has glorified His 	servant Jesus,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one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whom you delivered and disowned in the presence of 	Pilate, when he had decided to	release Him.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5C42C1EE-28EE-40AD-BF4E-E63D96687C8A}"/>
              </a:ext>
            </a:extLst>
          </p:cNvPr>
          <p:cNvSpPr txBox="1"/>
          <p:nvPr/>
        </p:nvSpPr>
        <p:spPr>
          <a:xfrm>
            <a:off x="0" y="1297171"/>
            <a:ext cx="12192000" cy="3108543"/>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you disowned the Holy and Righteous One and asked for a murderer to be 	granted to you,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put to death the Prince of life,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one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whom God raised from the dead,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fact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which we are witnesses.</a:t>
            </a:r>
          </a:p>
          <a:p>
            <a:pPr marL="0" marR="0" lvl="0" indent="0" algn="l" defTabSz="36576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0" y="4134781"/>
            <a:ext cx="12192000" cy="2246769"/>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12:11-12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"When they bring you before the synagogues and the rulers and the authorities,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do not worry about how or what you are to speak in your defense, or what you 	are to say;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the Holy Spirit will teach you in that very hour what you ought to say." </a:t>
            </a:r>
          </a:p>
        </p:txBody>
      </p:sp>
      <p:sp>
        <p:nvSpPr>
          <p:cNvPr id="12" name="TextBox 11">
            <a:extLst>
              <a:ext uri="{FF2B5EF4-FFF2-40B4-BE49-F238E27FC236}">
                <a16:creationId xmlns:a16="http://schemas.microsoft.com/office/drawing/2014/main" id="{7EF098CB-DD01-47D2-98E3-A7BEDCA6D7E5}"/>
              </a:ext>
            </a:extLst>
          </p:cNvPr>
          <p:cNvSpPr txBox="1"/>
          <p:nvPr/>
        </p:nvSpPr>
        <p:spPr>
          <a:xfrm>
            <a:off x="14436" y="4134781"/>
            <a:ext cx="12163128" cy="1815882"/>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21:14-15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 make up your minds not to prepare beforehand to defend yourselves;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I will give you utterance and wisdom which none of your opponents will be 	able to resist or refute.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0506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4"/>
                                        </p:tgtEl>
                                        <p:attrNameLst>
                                          <p:attrName>ppt_w</p:attrName>
                                        </p:attrNameLst>
                                      </p:cBhvr>
                                      <p:tavLst>
                                        <p:tav tm="0">
                                          <p:val>
                                            <p:strVal val="ppt_w"/>
                                          </p:val>
                                        </p:tav>
                                        <p:tav tm="100000">
                                          <p:val>
                                            <p:fltVal val="0"/>
                                          </p:val>
                                        </p:tav>
                                      </p:tavLst>
                                    </p:anim>
                                    <p:anim calcmode="lin" valueType="num">
                                      <p:cBhvr>
                                        <p:cTn id="18" dur="500"/>
                                        <p:tgtEl>
                                          <p:spTgt spid="4"/>
                                        </p:tgtEl>
                                        <p:attrNameLst>
                                          <p:attrName>ppt_h</p:attrName>
                                        </p:attrNameLst>
                                      </p:cBhvr>
                                      <p:tavLst>
                                        <p:tav tm="0">
                                          <p:val>
                                            <p:strVal val="ppt_h"/>
                                          </p:val>
                                        </p:tav>
                                        <p:tav tm="100000">
                                          <p:val>
                                            <p:fltVal val="0"/>
                                          </p:val>
                                        </p:tav>
                                      </p:tavLst>
                                    </p:anim>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grpId="1" nodeType="clickEffect">
                                  <p:stCondLst>
                                    <p:cond delay="0"/>
                                  </p:stCondLst>
                                  <p:childTnLst>
                                    <p:anim calcmode="lin" valueType="num">
                                      <p:cBhvr>
                                        <p:cTn id="46" dur="500"/>
                                        <p:tgtEl>
                                          <p:spTgt spid="5"/>
                                        </p:tgtEl>
                                        <p:attrNameLst>
                                          <p:attrName>ppt_w</p:attrName>
                                        </p:attrNameLst>
                                      </p:cBhvr>
                                      <p:tavLst>
                                        <p:tav tm="0">
                                          <p:val>
                                            <p:strVal val="ppt_w"/>
                                          </p:val>
                                        </p:tav>
                                        <p:tav tm="100000">
                                          <p:val>
                                            <p:fltVal val="0"/>
                                          </p:val>
                                        </p:tav>
                                      </p:tavLst>
                                    </p:anim>
                                    <p:anim calcmode="lin" valueType="num">
                                      <p:cBhvr>
                                        <p:cTn id="47" dur="500"/>
                                        <p:tgtEl>
                                          <p:spTgt spid="5"/>
                                        </p:tgtEl>
                                        <p:attrNameLst>
                                          <p:attrName>ppt_h</p:attrName>
                                        </p:attrNameLst>
                                      </p:cBhvr>
                                      <p:tavLst>
                                        <p:tav tm="0">
                                          <p:val>
                                            <p:strVal val="ppt_h"/>
                                          </p:val>
                                        </p:tav>
                                        <p:tav tm="100000">
                                          <p:val>
                                            <p:fltVal val="0"/>
                                          </p:val>
                                        </p:tav>
                                      </p:tavLst>
                                    </p:anim>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Effect transition="in" filter="fad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Effect transition="in" filter="fade">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10"/>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P spid="10" grpId="0" animBg="1"/>
      <p:bldP spid="10" grpId="1" animBg="1"/>
      <p:bldP spid="4" grpId="0" animBg="1"/>
      <p:bldP spid="4" grpId="1" animBg="1"/>
      <p:bldP spid="12" grpId="0" animBg="1"/>
      <p:bldP spid="12" grpId="1" animBg="1"/>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0"/>
            <a:ext cx="12192000" cy="6155531"/>
          </a:xfrm>
          <a:prstGeom prst="rect">
            <a:avLst/>
          </a:prstGeom>
          <a:blipFill>
            <a:blip r:embed="rId3"/>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4:11-14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"He is the </a:t>
            </a:r>
            <a:r>
              <a:rPr kumimoji="0" lang="en-US" sz="2800" b="1"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STONE WHICH WAS</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REJECTED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by you, </a:t>
            </a:r>
            <a:r>
              <a:rPr kumimoji="0" lang="en-US" sz="2800" b="1"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BUILDERS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a:t>
            </a:r>
            <a:r>
              <a:rPr kumimoji="0" lang="en-US" sz="2800" b="1"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WHICH BECAME THE CHIEF CORNER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stone.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there is salvation in no one else; for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 is no other name under heaven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that has been given among men by which we must be saved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Now as they observed the confidence of Peter and John and understood that they 	were uneducated and untrained men, they were amazed, and began to recognize 	them as having been with Jesus.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seeing the man who had been healed standing with them, they had nothing 	to say in reply.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Holy Spirit’s use of prophecy is reminiscent to our Lords use of this 	same prophecy: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118:22; Isa 28:16;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 Jews applied this to David, in the Targum.</a:t>
            </a:r>
          </a:p>
        </p:txBody>
      </p:sp>
      <p:sp>
        <p:nvSpPr>
          <p:cNvPr id="3" name="TextBox 2"/>
          <p:cNvSpPr txBox="1"/>
          <p:nvPr/>
        </p:nvSpPr>
        <p:spPr>
          <a:xfrm>
            <a:off x="0" y="1279544"/>
            <a:ext cx="12192000" cy="3339376"/>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Psalm 118:22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stone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which the builders rejected Has become the chief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corner </a:t>
            </a:r>
            <a:r>
              <a:rPr kumimoji="0" lang="en-US" sz="2800" b="1"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stone</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36576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COMPARE</a:t>
            </a:r>
          </a:p>
          <a:p>
            <a:pPr marL="0" marR="0" lvl="0" indent="0" algn="l" defTabSz="36576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Isaiah 28:16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thus says the Lord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"Behold, I am laying in Zion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stone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 tested 	stone, A costly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cornerstone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foundation, firmly placed. He who believes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 it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will not be disturbed. </a:t>
            </a:r>
          </a:p>
        </p:txBody>
      </p:sp>
    </p:spTree>
    <p:extLst>
      <p:ext uri="{BB962C8B-B14F-4D97-AF65-F5344CB8AC3E}">
        <p14:creationId xmlns:p14="http://schemas.microsoft.com/office/powerpoint/2010/main" val="281050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ED1D48-0689-4B1E-8652-4A386CA325F7}"/>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650400F-62D6-4F62-802D-02A5F83681EA}"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15</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9698" name="Text Box 2">
            <a:extLst>
              <a:ext uri="{FF2B5EF4-FFF2-40B4-BE49-F238E27FC236}">
                <a16:creationId xmlns:a16="http://schemas.microsoft.com/office/drawing/2014/main" id="{E4CC55F2-0855-4AA9-9C5B-78E870E6D464}"/>
              </a:ext>
            </a:extLst>
          </p:cNvPr>
          <p:cNvSpPr txBox="1">
            <a:spLocks noChangeArrowheads="1"/>
          </p:cNvSpPr>
          <p:nvPr/>
        </p:nvSpPr>
        <p:spPr bwMode="auto">
          <a:xfrm>
            <a:off x="2743200" y="685801"/>
            <a:ext cx="76962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5.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Preparation for the Gentile Mission</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(9.1-12.25)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Gentiles flock to the Church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Antioch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(11.19-26);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Jerusalem Church sends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Barnabas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to report on the situation (11.22);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Barnabas with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Apostle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Antioch (11.25-30);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Gospel preached “all over Judea and Samaria”;</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first half concludes with an account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Herod Agrippa I’s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persecution (41-44 CE) of the Jerusalem community;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God is unhappy with Herod (12.20-23).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9698">
                                            <p:txEl>
                                              <p:pRg st="0" end="0"/>
                                            </p:txEl>
                                          </p:spTgt>
                                        </p:tgtEl>
                                        <p:attrNameLst>
                                          <p:attrName>style.visibility</p:attrName>
                                        </p:attrNameLst>
                                      </p:cBhvr>
                                      <p:to>
                                        <p:strVal val="visible"/>
                                      </p:to>
                                    </p:set>
                                    <p:anim calcmode="lin" valueType="num">
                                      <p:cBhvr additive="base">
                                        <p:cTn id="7" dur="300" fill="hold"/>
                                        <p:tgtEl>
                                          <p:spTgt spid="29698">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969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9698">
                                            <p:txEl>
                                              <p:pRg st="1" end="1"/>
                                            </p:txEl>
                                          </p:spTgt>
                                        </p:tgtEl>
                                        <p:attrNameLst>
                                          <p:attrName>style.visibility</p:attrName>
                                        </p:attrNameLst>
                                      </p:cBhvr>
                                      <p:to>
                                        <p:strVal val="visible"/>
                                      </p:to>
                                    </p:set>
                                    <p:anim calcmode="lin" valueType="num">
                                      <p:cBhvr additive="base">
                                        <p:cTn id="13" dur="300" fill="hold"/>
                                        <p:tgtEl>
                                          <p:spTgt spid="29698">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969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9698">
                                            <p:txEl>
                                              <p:pRg st="2" end="2"/>
                                            </p:txEl>
                                          </p:spTgt>
                                        </p:tgtEl>
                                        <p:attrNameLst>
                                          <p:attrName>style.visibility</p:attrName>
                                        </p:attrNameLst>
                                      </p:cBhvr>
                                      <p:to>
                                        <p:strVal val="visible"/>
                                      </p:to>
                                    </p:set>
                                    <p:anim calcmode="lin" valueType="num">
                                      <p:cBhvr additive="base">
                                        <p:cTn id="19" dur="300" fill="hold"/>
                                        <p:tgtEl>
                                          <p:spTgt spid="29698">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969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9698">
                                            <p:txEl>
                                              <p:pRg st="3" end="3"/>
                                            </p:txEl>
                                          </p:spTgt>
                                        </p:tgtEl>
                                        <p:attrNameLst>
                                          <p:attrName>style.visibility</p:attrName>
                                        </p:attrNameLst>
                                      </p:cBhvr>
                                      <p:to>
                                        <p:strVal val="visible"/>
                                      </p:to>
                                    </p:set>
                                    <p:anim calcmode="lin" valueType="num">
                                      <p:cBhvr additive="base">
                                        <p:cTn id="25" dur="300" fill="hold"/>
                                        <p:tgtEl>
                                          <p:spTgt spid="29698">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969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9698">
                                            <p:txEl>
                                              <p:pRg st="4" end="4"/>
                                            </p:txEl>
                                          </p:spTgt>
                                        </p:tgtEl>
                                        <p:attrNameLst>
                                          <p:attrName>style.visibility</p:attrName>
                                        </p:attrNameLst>
                                      </p:cBhvr>
                                      <p:to>
                                        <p:strVal val="visible"/>
                                      </p:to>
                                    </p:set>
                                    <p:anim calcmode="lin" valueType="num">
                                      <p:cBhvr additive="base">
                                        <p:cTn id="31" dur="300" fill="hold"/>
                                        <p:tgtEl>
                                          <p:spTgt spid="29698">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969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9698">
                                            <p:txEl>
                                              <p:pRg st="5" end="5"/>
                                            </p:txEl>
                                          </p:spTgt>
                                        </p:tgtEl>
                                        <p:attrNameLst>
                                          <p:attrName>style.visibility</p:attrName>
                                        </p:attrNameLst>
                                      </p:cBhvr>
                                      <p:to>
                                        <p:strVal val="visible"/>
                                      </p:to>
                                    </p:set>
                                    <p:anim calcmode="lin" valueType="num">
                                      <p:cBhvr additive="base">
                                        <p:cTn id="37" dur="300" fill="hold"/>
                                        <p:tgtEl>
                                          <p:spTgt spid="29698">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969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iterate type="wd">
                                    <p:tmPct val="100000"/>
                                  </p:iterate>
                                  <p:childTnLst>
                                    <p:set>
                                      <p:cBhvr>
                                        <p:cTn id="42" dur="1" fill="hold">
                                          <p:stCondLst>
                                            <p:cond delay="0"/>
                                          </p:stCondLst>
                                        </p:cTn>
                                        <p:tgtEl>
                                          <p:spTgt spid="29698">
                                            <p:txEl>
                                              <p:pRg st="6" end="6"/>
                                            </p:txEl>
                                          </p:spTgt>
                                        </p:tgtEl>
                                        <p:attrNameLst>
                                          <p:attrName>style.visibility</p:attrName>
                                        </p:attrNameLst>
                                      </p:cBhvr>
                                      <p:to>
                                        <p:strVal val="visible"/>
                                      </p:to>
                                    </p:set>
                                    <p:anim calcmode="lin" valueType="num">
                                      <p:cBhvr additive="base">
                                        <p:cTn id="43" dur="300" fill="hold"/>
                                        <p:tgtEl>
                                          <p:spTgt spid="29698">
                                            <p:txEl>
                                              <p:pRg st="6" end="6"/>
                                            </p:txEl>
                                          </p:spTgt>
                                        </p:tgtEl>
                                        <p:attrNameLst>
                                          <p:attrName>ppt_x</p:attrName>
                                        </p:attrNameLst>
                                      </p:cBhvr>
                                      <p:tavLst>
                                        <p:tav tm="0">
                                          <p:val>
                                            <p:strVal val="0-#ppt_w/2"/>
                                          </p:val>
                                        </p:tav>
                                        <p:tav tm="100000">
                                          <p:val>
                                            <p:strVal val="#ppt_x"/>
                                          </p:val>
                                        </p:tav>
                                      </p:tavLst>
                                    </p:anim>
                                    <p:anim calcmode="lin" valueType="num">
                                      <p:cBhvr additive="base">
                                        <p:cTn id="44" dur="300" fill="hold"/>
                                        <p:tgtEl>
                                          <p:spTgt spid="2969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0"/>
            <a:ext cx="12192000" cy="7017306"/>
          </a:xfrm>
          <a:prstGeom prst="rect">
            <a:avLst/>
          </a:prstGeom>
          <a:blipFill>
            <a:blip r:embed="rId3"/>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4:11-14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"He is the </a:t>
            </a:r>
            <a:r>
              <a:rPr kumimoji="0" lang="en-US" sz="2800" b="1"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STONE WHICH WAS</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REJECTED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by you, </a:t>
            </a:r>
            <a:r>
              <a:rPr kumimoji="0" lang="en-US" sz="2800" b="1"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BUILDERS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a:t>
            </a:r>
            <a:r>
              <a:rPr kumimoji="0" lang="en-US" sz="2800" b="1"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WHICH BECAME THE CHIEF CORNER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stone.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there is salvation in no one else; for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 is no other name under heaven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that has been given among men by which we must be saved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Now as they observed the confidence of Peter and John and understood that they 	were uneducated and untrained men, they were amazed, and began to recognize 	them as having been with Jesus.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seeing the man who had been healed standing with them, they had nothing 	to say in reply.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But Jesus applied it to himself and so did Peter and Paul through the Holy 		Spirit: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21:42-45;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1Pet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2:6-8; Ro 9:30-33; Eph 2:19-22</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The Sanhedrin observed them to be ignorant men, who crafted an eloquent 			argument with undeniable proof that pressed them into a corner from which 			there was no escape. </a:t>
            </a:r>
          </a:p>
        </p:txBody>
      </p:sp>
      <p:sp>
        <p:nvSpPr>
          <p:cNvPr id="4" name="TextBox 3"/>
          <p:cNvSpPr txBox="1"/>
          <p:nvPr/>
        </p:nvSpPr>
        <p:spPr>
          <a:xfrm>
            <a:off x="-13063" y="26118"/>
            <a:ext cx="12192000" cy="4401205"/>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21:42-45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Jesus *said to them,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"Did you never read in the Scriptures,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STONE 	WHICH THE BUILDERS REJECTED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THIS BECAME THE CHIEF CORNER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stone;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THIS CAME ABOUT FROM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IT IS MARVELOUS 	IN OUR EYES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"Therefore I say to you, the kingdom of God will be taken away from you and 	given to a people, producing the fruit of it.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he who falls on this stone will be broken to pieces; but on whomever it 	falls, it will scatter him like dust."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0FFB5088-4A66-483A-8FF8-CCA7A85A7FE2}"/>
              </a:ext>
            </a:extLst>
          </p:cNvPr>
          <p:cNvSpPr txBox="1"/>
          <p:nvPr/>
        </p:nvSpPr>
        <p:spPr>
          <a:xfrm>
            <a:off x="0" y="489098"/>
            <a:ext cx="12178937" cy="3970318"/>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When the chief priests and the Pharisees heard His parables</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they understood 	that He was speaking about them.</a:t>
            </a: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0" y="0"/>
            <a:ext cx="12178937" cy="4401205"/>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Peter 2:4-8</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coming to Him as to a living stone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which has been rejected by men, but is 	choice and precious in the sight of God,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also, as living stones, are being built up as a spiritual house for a holy 	priesthood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offer up spiritual sacrifices acceptable to God through Jesus Christ.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contained in Scripture: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BEHOLD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LAY IN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ZION A CHOICE 	STONE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PRECIOUS CORNER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stone,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HE WHO BELIEVES IN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HIM 	WILL NOT BE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DISAPPOINTED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996D4B8F-CF5A-4594-8382-27457195B683}"/>
              </a:ext>
            </a:extLst>
          </p:cNvPr>
          <p:cNvSpPr txBox="1"/>
          <p:nvPr/>
        </p:nvSpPr>
        <p:spPr>
          <a:xfrm>
            <a:off x="13063" y="489098"/>
            <a:ext cx="12165874" cy="3970318"/>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This precious value, then, is for you who believe; but for those who disbelieve,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STONE WHICH THE BUILDERS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REJECTED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THIS BECAME THE 	VERY CORNER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stone,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STONE OF STUMBLING AND A ROCK OF OFFENSE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they 	stumble because they are disobedient to the word, and to this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doom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were 	also appointed.</a:t>
            </a: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0" y="26118"/>
            <a:ext cx="12178937" cy="4401205"/>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9:30-33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What shall we say then? That Gentiles, who did not pursue righteousness, 	attained righteousness, even the righteousness which is by faith;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Israel, pursuing a law of righteousness, did not arrive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law.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Why? Because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they did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pursue it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by faith, but as though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it were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by works. 	They stumbled over the stumbling stone,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just as it is written,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BEHOLD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LAY IN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ZION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STONE OF</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STUMBLING 	AND A ROCK OF OFFENSE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HE WHO BELIEVES IN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WILL NOT 	BE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DISAPPOINTED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0" y="0"/>
            <a:ext cx="12178937" cy="4401205"/>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Ephesians 2:19-22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then you are no longer strangers and aliens, but you are fellow citizens with 	the saints, and are of God's household,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having been built on the foundation of the apostles and prophets,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Christ Jesus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Himself being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corner </a:t>
            </a:r>
            <a:r>
              <a:rPr kumimoji="0" lang="en-US" sz="2800" b="1"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stone</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whom the whole building, being fitted together, is growing into a holy temple 	in the Lord,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whom you also are being built together into a dwelling of God in the Spirit. </a:t>
            </a: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6408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53" presetClass="exit" presetSubtype="32" fill="hold" grpId="1" nodeType="withEffect">
                                  <p:stCondLst>
                                    <p:cond delay="0"/>
                                  </p:stCondLst>
                                  <p:childTnLst>
                                    <p:anim calcmode="lin" valueType="num">
                                      <p:cBhvr>
                                        <p:cTn id="26" dur="500"/>
                                        <p:tgtEl>
                                          <p:spTgt spid="4"/>
                                        </p:tgtEl>
                                        <p:attrNameLst>
                                          <p:attrName>ppt_w</p:attrName>
                                        </p:attrNameLst>
                                      </p:cBhvr>
                                      <p:tavLst>
                                        <p:tav tm="0">
                                          <p:val>
                                            <p:strVal val="ppt_w"/>
                                          </p:val>
                                        </p:tav>
                                        <p:tav tm="100000">
                                          <p:val>
                                            <p:fltVal val="0"/>
                                          </p:val>
                                        </p:tav>
                                      </p:tavLst>
                                    </p:anim>
                                    <p:anim calcmode="lin" valueType="num">
                                      <p:cBhvr>
                                        <p:cTn id="27" dur="500"/>
                                        <p:tgtEl>
                                          <p:spTgt spid="4"/>
                                        </p:tgtEl>
                                        <p:attrNameLst>
                                          <p:attrName>ppt_h</p:attrName>
                                        </p:attrNameLst>
                                      </p:cBhvr>
                                      <p:tavLst>
                                        <p:tav tm="0">
                                          <p:val>
                                            <p:strVal val="ppt_h"/>
                                          </p:val>
                                        </p:tav>
                                        <p:tav tm="100000">
                                          <p:val>
                                            <p:fltVal val="0"/>
                                          </p:val>
                                        </p:tav>
                                      </p:tavLst>
                                    </p:anim>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9"/>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5"/>
                                        </p:tgtEl>
                                        <p:attrNameLst>
                                          <p:attrName>ppt_w</p:attrName>
                                        </p:attrNameLst>
                                      </p:cBhvr>
                                      <p:tavLst>
                                        <p:tav tm="0">
                                          <p:val>
                                            <p:strVal val="ppt_w"/>
                                          </p:val>
                                        </p:tav>
                                        <p:tav tm="100000">
                                          <p:val>
                                            <p:fltVal val="0"/>
                                          </p:val>
                                        </p:tav>
                                      </p:tavLst>
                                    </p:anim>
                                    <p:anim calcmode="lin" valueType="num">
                                      <p:cBhvr>
                                        <p:cTn id="50" dur="500"/>
                                        <p:tgtEl>
                                          <p:spTgt spid="5"/>
                                        </p:tgtEl>
                                        <p:attrNameLst>
                                          <p:attrName>ppt_h</p:attrName>
                                        </p:attrNameLst>
                                      </p:cBhvr>
                                      <p:tavLst>
                                        <p:tav tm="0">
                                          <p:val>
                                            <p:strVal val="ppt_h"/>
                                          </p:val>
                                        </p:tav>
                                        <p:tav tm="100000">
                                          <p:val>
                                            <p:fltVal val="0"/>
                                          </p:val>
                                        </p:tav>
                                      </p:tavLst>
                                    </p:anim>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fltVal val="0"/>
                                          </p:val>
                                        </p:tav>
                                        <p:tav tm="100000">
                                          <p:val>
                                            <p:strVal val="#ppt_h"/>
                                          </p:val>
                                        </p:tav>
                                      </p:tavLst>
                                    </p:anim>
                                    <p:animEffect transition="in" filter="fade">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7"/>
                                        </p:tgtEl>
                                        <p:attrNameLst>
                                          <p:attrName>ppt_w</p:attrName>
                                        </p:attrNameLst>
                                      </p:cBhvr>
                                      <p:tavLst>
                                        <p:tav tm="0">
                                          <p:val>
                                            <p:strVal val="ppt_w"/>
                                          </p:val>
                                        </p:tav>
                                        <p:tav tm="100000">
                                          <p:val>
                                            <p:fltVal val="0"/>
                                          </p:val>
                                        </p:tav>
                                      </p:tavLst>
                                    </p:anim>
                                    <p:anim calcmode="lin" valueType="num">
                                      <p:cBhvr>
                                        <p:cTn id="64" dur="500"/>
                                        <p:tgtEl>
                                          <p:spTgt spid="7"/>
                                        </p:tgtEl>
                                        <p:attrNameLst>
                                          <p:attrName>ppt_h</p:attrName>
                                        </p:attrNameLst>
                                      </p:cBhvr>
                                      <p:tavLst>
                                        <p:tav tm="0">
                                          <p:val>
                                            <p:strVal val="ppt_h"/>
                                          </p:val>
                                        </p:tav>
                                        <p:tav tm="100000">
                                          <p:val>
                                            <p:fltVal val="0"/>
                                          </p:val>
                                        </p:tav>
                                      </p:tavLst>
                                    </p:anim>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animEffect transition="in" filter="fade">
                                      <p:cBhvr>
                                        <p:cTn id="73" dur="500"/>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1" nodeType="clickEffect">
                                  <p:stCondLst>
                                    <p:cond delay="0"/>
                                  </p:stCondLst>
                                  <p:childTnLst>
                                    <p:anim calcmode="lin" valueType="num">
                                      <p:cBhvr>
                                        <p:cTn id="77" dur="500"/>
                                        <p:tgtEl>
                                          <p:spTgt spid="8"/>
                                        </p:tgtEl>
                                        <p:attrNameLst>
                                          <p:attrName>ppt_w</p:attrName>
                                        </p:attrNameLst>
                                      </p:cBhvr>
                                      <p:tavLst>
                                        <p:tav tm="0">
                                          <p:val>
                                            <p:strVal val="ppt_w"/>
                                          </p:val>
                                        </p:tav>
                                        <p:tav tm="100000">
                                          <p:val>
                                            <p:fltVal val="0"/>
                                          </p:val>
                                        </p:tav>
                                      </p:tavLst>
                                    </p:anim>
                                    <p:anim calcmode="lin" valueType="num">
                                      <p:cBhvr>
                                        <p:cTn id="78" dur="500"/>
                                        <p:tgtEl>
                                          <p:spTgt spid="8"/>
                                        </p:tgtEl>
                                        <p:attrNameLst>
                                          <p:attrName>ppt_h</p:attrName>
                                        </p:attrNameLst>
                                      </p:cBhvr>
                                      <p:tavLst>
                                        <p:tav tm="0">
                                          <p:val>
                                            <p:strVal val="ppt_h"/>
                                          </p:val>
                                        </p:tav>
                                        <p:tav tm="100000">
                                          <p:val>
                                            <p:fltVal val="0"/>
                                          </p:val>
                                        </p:tav>
                                      </p:tavLst>
                                    </p:anim>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5" grpId="0" animBg="1"/>
      <p:bldP spid="5" grpId="1" animBg="1"/>
      <p:bldP spid="9" grpId="0" animBg="1"/>
      <p:bldP spid="9" grpId="1" animBg="1"/>
      <p:bldP spid="7" grpId="0" animBg="1"/>
      <p:bldP spid="7" grpId="1" animBg="1"/>
      <p:bldP spid="8" grpId="0" animBg="1"/>
      <p:bldP spid="8" grpId="1" animBg="1"/>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0"/>
            <a:ext cx="12192000" cy="6786473"/>
          </a:xfrm>
          <a:prstGeom prst="rect">
            <a:avLst/>
          </a:prstGeom>
          <a:blipFill>
            <a:blip r:embed="rId3"/>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4:15-20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But when they had ordered them to leave the Council, they began to confer with 	one another,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saying, </a:t>
            </a:r>
            <a:r>
              <a:rPr kumimoji="0" lang="en-US" sz="28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"What shall we do with these men? For the fact that a noteworthy miracle 	has taken place through them is apparent to all who live in Jerusalem, and we 	cannot deny it. </a:t>
            </a:r>
            <a:br>
              <a:rPr kumimoji="0" lang="en-US" sz="28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"But so that it will not spread any further among the people, let us warn them to 	speak no longer to any man in this name." </a:t>
            </a:r>
            <a:br>
              <a:rPr kumimoji="0" lang="en-US" sz="28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when they had summoned them, they commanded them not to speak or 	teach at all in the name of Jesus.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But Peter and John answered and said to them,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"Whether it is right in the sight of 	God to give heed to you rather than to God, you be the judge;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 we cannot stop speaking about what we have seen and heard."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 matter what men may do - God must be obeyed: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10:26-28;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Mt 5:11-16; Heb 13:6-7;</a:t>
            </a:r>
          </a:p>
        </p:txBody>
      </p:sp>
      <p:sp>
        <p:nvSpPr>
          <p:cNvPr id="3" name="TextBox 2"/>
          <p:cNvSpPr txBox="1"/>
          <p:nvPr/>
        </p:nvSpPr>
        <p:spPr>
          <a:xfrm>
            <a:off x="0" y="0"/>
            <a:ext cx="12192000" cy="5693866"/>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10:26-28</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"Therefore do not fear them, for there is nothing concealed that will not be 	revealed, or hidden that will not be known.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"What I tell you in the darkness, speak in the light; and what you hear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whispered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in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ear, proclaim upon the housetops.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"Do not fear those who kill the body but are unable to kill the soul; but rather fear 	Him who is able to destroy both soul and body in hell. </a:t>
            </a: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0" y="0"/>
            <a:ext cx="12192000" cy="5693866"/>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5:11-16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"Blessed are you when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people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insult you and persecute you, and falsely say all 	kinds of evil against you because of Me.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"Rejoice and be glad, for your reward in heaven is great; for in the same way 	they persecuted the prophets who were before you.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are the salt of the earth; but if the salt has become tasteless, how can it be 	made salty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again?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It is no longer good for anything, except to be thrown out and 	trampled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under foot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by men.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are the light of the world. A city set on a hill cannot be hidden;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nor does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anyone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light a lamp and put it under a basket, but on the lampstand, and 	it gives light to all who are in the house.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"Let your light shine before men in such a way that they may see your good 	works, and glorify your Father who is in heaven. </a:t>
            </a:r>
          </a:p>
        </p:txBody>
      </p:sp>
      <p:sp>
        <p:nvSpPr>
          <p:cNvPr id="5" name="TextBox 4"/>
          <p:cNvSpPr txBox="1"/>
          <p:nvPr/>
        </p:nvSpPr>
        <p:spPr>
          <a:xfrm>
            <a:off x="0" y="0"/>
            <a:ext cx="12192000" cy="5693866"/>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Hebrews 13:6-7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that we confidently say,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 IS MY HELPER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WILL NOT BE 	AFRAID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WHAT WILL MAN DO TO ME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Remember those who led you, who spoke the word of God to you; and 	considering the result of their conduct, imitate their faith. </a:t>
            </a: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7699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5"/>
                                        </p:tgtEl>
                                        <p:attrNameLst>
                                          <p:attrName>ppt_w</p:attrName>
                                        </p:attrNameLst>
                                      </p:cBhvr>
                                      <p:tavLst>
                                        <p:tav tm="0">
                                          <p:val>
                                            <p:strVal val="ppt_w"/>
                                          </p:val>
                                        </p:tav>
                                        <p:tav tm="100000">
                                          <p:val>
                                            <p:fltVal val="0"/>
                                          </p:val>
                                        </p:tav>
                                      </p:tavLst>
                                    </p:anim>
                                    <p:anim calcmode="lin" valueType="num">
                                      <p:cBhvr>
                                        <p:cTn id="46" dur="500"/>
                                        <p:tgtEl>
                                          <p:spTgt spid="5"/>
                                        </p:tgtEl>
                                        <p:attrNameLst>
                                          <p:attrName>ppt_h</p:attrName>
                                        </p:attrNameLst>
                                      </p:cBhvr>
                                      <p:tavLst>
                                        <p:tav tm="0">
                                          <p:val>
                                            <p:strVal val="ppt_h"/>
                                          </p:val>
                                        </p:tav>
                                        <p:tav tm="100000">
                                          <p:val>
                                            <p:fltVal val="0"/>
                                          </p:val>
                                        </p:tav>
                                      </p:tavLst>
                                    </p:anim>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10630" y="0"/>
            <a:ext cx="12192000" cy="3770263"/>
          </a:xfrm>
          <a:prstGeom prst="rect">
            <a:avLst/>
          </a:prstGeom>
          <a:blipFill>
            <a:blip r:embed="rId3"/>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4:21-22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When they had threatened them further, they let them go (finding no basis on 	which to punish them) on account of the people, because they were all glorifying 	God for what had happened;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 the man was more than forty years old on whom this miracle of healing had 	been performed.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Evidence, an undeniable miracle prevented punishment and confirmed 			the word they spoke: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Mk 16:20; Heb 2:1-4</a:t>
            </a:r>
          </a:p>
        </p:txBody>
      </p:sp>
      <p:sp>
        <p:nvSpPr>
          <p:cNvPr id="7" name="TextBox 6"/>
          <p:cNvSpPr txBox="1"/>
          <p:nvPr/>
        </p:nvSpPr>
        <p:spPr>
          <a:xfrm>
            <a:off x="0" y="3726585"/>
            <a:ext cx="12192000" cy="1384995"/>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Mark 16:20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they went out and preached everywhere, while the Lord worked with them, 	and confirmed the word by the signs that followed.</a:t>
            </a:r>
          </a:p>
        </p:txBody>
      </p:sp>
      <p:sp>
        <p:nvSpPr>
          <p:cNvPr id="6" name="TextBox 5">
            <a:extLst>
              <a:ext uri="{FF2B5EF4-FFF2-40B4-BE49-F238E27FC236}">
                <a16:creationId xmlns:a16="http://schemas.microsoft.com/office/drawing/2014/main" id="{82F09F29-A8A4-4E67-91CE-FC96FD84DD7A}"/>
              </a:ext>
            </a:extLst>
          </p:cNvPr>
          <p:cNvSpPr txBox="1"/>
          <p:nvPr/>
        </p:nvSpPr>
        <p:spPr>
          <a:xfrm>
            <a:off x="0" y="3727726"/>
            <a:ext cx="12192000" cy="2677656"/>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Hebrews 2:1-4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this reason we must pay much closer attention to what we have heard, so that 	we do not drift away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from it.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if the word spoken through angels proved unalterable, and every transgression 	and disobedience received a just penalty,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3B7A12E8-3E9A-4475-8D21-9AC827C64ADC}"/>
              </a:ext>
            </a:extLst>
          </p:cNvPr>
          <p:cNvSpPr txBox="1"/>
          <p:nvPr/>
        </p:nvSpPr>
        <p:spPr>
          <a:xfrm>
            <a:off x="10630" y="4221126"/>
            <a:ext cx="12181370" cy="2246769"/>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how will we escape if we neglect so great a salvation? After it was at the first 	spoken through the Lord,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was confirmed to us by those who heard,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God also testifying with them, both by signs and wonders and by various miracles 	and by gifts of the Holy Spirit according to His own will.</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2630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7"/>
                                        </p:tgtEl>
                                        <p:attrNameLst>
                                          <p:attrName>ppt_w</p:attrName>
                                        </p:attrNameLst>
                                      </p:cBhvr>
                                      <p:tavLst>
                                        <p:tav tm="0">
                                          <p:val>
                                            <p:strVal val="ppt_w"/>
                                          </p:val>
                                        </p:tav>
                                        <p:tav tm="100000">
                                          <p:val>
                                            <p:fltVal val="0"/>
                                          </p:val>
                                        </p:tav>
                                      </p:tavLst>
                                    </p:anim>
                                    <p:anim calcmode="lin" valueType="num">
                                      <p:cBhvr>
                                        <p:cTn id="18" dur="500"/>
                                        <p:tgtEl>
                                          <p:spTgt spid="7"/>
                                        </p:tgtEl>
                                        <p:attrNameLst>
                                          <p:attrName>ppt_h</p:attrName>
                                        </p:attrNameLst>
                                      </p:cBhvr>
                                      <p:tavLst>
                                        <p:tav tm="0">
                                          <p:val>
                                            <p:strVal val="ppt_h"/>
                                          </p:val>
                                        </p:tav>
                                        <p:tav tm="100000">
                                          <p:val>
                                            <p:fltVal val="0"/>
                                          </p:val>
                                        </p:tav>
                                      </p:tavLst>
                                    </p:anim>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6" grpId="0" animBg="1"/>
      <p:bldP spid="6" grpId="1" animBg="1"/>
      <p:bldP spid="8" grpId="0" animBg="1"/>
      <p:bldP spid="8" grpId="1" animBg="1"/>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0"/>
            <a:ext cx="12192000" cy="4862870"/>
          </a:xfrm>
          <a:prstGeom prst="rect">
            <a:avLst/>
          </a:prstGeom>
          <a:blipFill>
            <a:blip r:embed="rId3"/>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4:23-24</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23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When they had been released, they went to their own companions and reported 	all that the chief priests and the elders had said to them.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when they heard this, they lifted their voices to God with one accord and 	said, "O Lord, it is You who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MADE THE HEAVEN AND THE EARTH AND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SEA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ALL THAT IS IN THEM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Their prayer (lifted their voiced). They recognize God as having authority over 	those who forbid them to speak in Jesus name: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146:6</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 Key idea of their prayer is - Even the enemies of Christ must submit to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His rule and cannot withstand Him.</a:t>
            </a:r>
          </a:p>
        </p:txBody>
      </p:sp>
      <p:sp>
        <p:nvSpPr>
          <p:cNvPr id="3" name="TextBox 2"/>
          <p:cNvSpPr txBox="1"/>
          <p:nvPr/>
        </p:nvSpPr>
        <p:spPr>
          <a:xfrm>
            <a:off x="0" y="3775159"/>
            <a:ext cx="12192000" cy="1384995"/>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Psalm 146:6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 made heaven and earth, The sea and all that is in them; Who keeps faith 	forever; </a:t>
            </a:r>
          </a:p>
        </p:txBody>
      </p:sp>
    </p:spTree>
    <p:extLst>
      <p:ext uri="{BB962C8B-B14F-4D97-AF65-F5344CB8AC3E}">
        <p14:creationId xmlns:p14="http://schemas.microsoft.com/office/powerpoint/2010/main" val="252445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1" nodeType="clickEffect">
                                  <p:stCondLst>
                                    <p:cond delay="0"/>
                                  </p:stCondLst>
                                  <p:childTnLst>
                                    <p:anim calcmode="lin" valueType="num">
                                      <p:cBhvr>
                                        <p:cTn id="14" dur="500"/>
                                        <p:tgtEl>
                                          <p:spTgt spid="3"/>
                                        </p:tgtEl>
                                        <p:attrNameLst>
                                          <p:attrName>ppt_w</p:attrName>
                                        </p:attrNameLst>
                                      </p:cBhvr>
                                      <p:tavLst>
                                        <p:tav tm="0">
                                          <p:val>
                                            <p:strVal val="ppt_w"/>
                                          </p:val>
                                        </p:tav>
                                        <p:tav tm="100000">
                                          <p:val>
                                            <p:fltVal val="0"/>
                                          </p:val>
                                        </p:tav>
                                      </p:tavLst>
                                    </p:anim>
                                    <p:anim calcmode="lin" valueType="num">
                                      <p:cBhvr>
                                        <p:cTn id="15" dur="500"/>
                                        <p:tgtEl>
                                          <p:spTgt spid="3"/>
                                        </p:tgtEl>
                                        <p:attrNameLst>
                                          <p:attrName>ppt_h</p:attrName>
                                        </p:attrNameLst>
                                      </p:cBhvr>
                                      <p:tavLst>
                                        <p:tav tm="0">
                                          <p:val>
                                            <p:strVal val="ppt_h"/>
                                          </p:val>
                                        </p:tav>
                                        <p:tav tm="100000">
                                          <p:val>
                                            <p:fltVal val="0"/>
                                          </p:val>
                                        </p:tav>
                                      </p:tavLst>
                                    </p:anim>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0"/>
            <a:ext cx="12192000" cy="4201150"/>
          </a:xfrm>
          <a:prstGeom prst="rect">
            <a:avLst/>
          </a:prstGeom>
          <a:blipFill>
            <a:blip r:embed="rId3"/>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4:25-26</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25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who by the Holy Spirit,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through the mouth of our father David Your servant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said,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WHY DID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GENTILES RAGE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THE PEOPLES DEVISE 	FUTILE THINGS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26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KINGS OF THE EARTH</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TOOK THEIR STAND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THE RULERS 	WERE GATHERED TOGETHER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AGAINST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 AND AGAINST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CHRIST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David is clearly seen as an inspired prophet. David foresaw the rise of the 	enemies of the Gospel, trying to prevent its being preached: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2:1-12</a:t>
            </a:r>
          </a:p>
        </p:txBody>
      </p:sp>
      <p:sp>
        <p:nvSpPr>
          <p:cNvPr id="4" name="TextBox 3"/>
          <p:cNvSpPr txBox="1"/>
          <p:nvPr/>
        </p:nvSpPr>
        <p:spPr>
          <a:xfrm>
            <a:off x="0" y="4124558"/>
            <a:ext cx="12192000" cy="2677656"/>
          </a:xfrm>
          <a:prstGeom prst="rect">
            <a:avLst/>
          </a:prstGeom>
          <a:solidFill>
            <a:schemeClr val="bg1"/>
          </a:solidFill>
          <a:ln w="38100">
            <a:solidFill>
              <a:srgbClr val="FF3399"/>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Psalm 2:1-2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Why are the nations in an uproar And the peoples devising a vain thing?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kings of the earth take their stand And the rulers take counsel together 	Against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against His Anointed, saying,</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"Let us tear their fetters apart, And cast away their cords from us!"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He who sits in the heavens laughs, The Lord scoffs at them. </a:t>
            </a:r>
          </a:p>
        </p:txBody>
      </p:sp>
      <p:sp>
        <p:nvSpPr>
          <p:cNvPr id="8" name="TextBox 7">
            <a:extLst>
              <a:ext uri="{FF2B5EF4-FFF2-40B4-BE49-F238E27FC236}">
                <a16:creationId xmlns:a16="http://schemas.microsoft.com/office/drawing/2014/main" id="{8AB8B49E-ACAE-44B7-9EF6-F9ABCC8A5CB1}"/>
              </a:ext>
            </a:extLst>
          </p:cNvPr>
          <p:cNvSpPr txBox="1"/>
          <p:nvPr/>
        </p:nvSpPr>
        <p:spPr>
          <a:xfrm>
            <a:off x="0" y="4582885"/>
            <a:ext cx="12192000" cy="2246769"/>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Then He will speak to them in His anger And terrify them in His fury: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as for Me, I have installed My King Upon Zion, My holy mountain."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will surely tell of the decree of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He said to Me, 'Thou art My Son, 	Today I have begotten Thee.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F205BF5C-0BE8-4636-B0E6-3A374BE4BDDF}"/>
              </a:ext>
            </a:extLst>
          </p:cNvPr>
          <p:cNvSpPr txBox="1"/>
          <p:nvPr/>
        </p:nvSpPr>
        <p:spPr>
          <a:xfrm>
            <a:off x="0" y="4582885"/>
            <a:ext cx="12192000" cy="2246769"/>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'Ask of Me, and I will surely give the nations as Thine inheritance, And the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very</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ends of the earth as Thy possession.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'Thou shalt break them with a rod of iron, Thou shalt shatter them like 	earthenware.'"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DE991573-47F8-4615-97F8-9DCF681D8470}"/>
              </a:ext>
            </a:extLst>
          </p:cNvPr>
          <p:cNvSpPr txBox="1"/>
          <p:nvPr/>
        </p:nvSpPr>
        <p:spPr>
          <a:xfrm>
            <a:off x="-1" y="4582885"/>
            <a:ext cx="12192000" cy="2246769"/>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Now therefore, O kings, show discernment; Take warning, O judges of the 	earth.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Worship the </a:t>
            </a:r>
            <a:r>
              <a:rPr kumimoji="0" lang="en-US" sz="2800" b="0" i="0" u="none" strike="noStrike" kern="1200" cap="small"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with reverence, And rejoice with trembling.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Do homage to the Son,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lest He become angry, and you perish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in</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the way, For 	His wrath may soon be kindled. How blessed are all who take refuge in Him!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6113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0"/>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9"/>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8"/>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P spid="8" grpId="1" animBg="1"/>
      <p:bldP spid="9" grpId="0" animBg="1"/>
      <p:bldP spid="9" grpId="1" animBg="1"/>
      <p:bldP spid="10" grpId="0" animBg="1"/>
      <p:bldP spid="10" grpId="1" animBg="1"/>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0"/>
            <a:ext cx="12192000" cy="6709529"/>
          </a:xfrm>
          <a:prstGeom prst="rect">
            <a:avLst/>
          </a:prstGeom>
          <a:blipFill>
            <a:blip r:embed="rId2"/>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4:27-31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27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"For truly in this city there were gathered together against Your holy servant 	Jesus, whom You anointed, both Herod and Pontius Pilate, along with the 	Gentiles and the peoples of Israel,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28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to do whatever Your hand and Your purpose predestined to occur.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29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"And now, Lord, take note of their threats, and grant that Your bond-servants may 	speak Your word with all confidence,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30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while You extend Your hand to heal, and signs and wonders take place through 	the name of Your holy servant Jesus."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And when they had prayed, the place where they had gathered together was 	shaken, and they were all filled with the Holy Spirit and began to speak the 	word of God with boldness. </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Their prayer continues as they look back at the crucifixion and point out that 	even when the enemies thought they were gaining victory over Jesus by killing 	him, they only ended up fulfilling God’s plan.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2:22; 3:18</a:t>
            </a:r>
          </a:p>
        </p:txBody>
      </p:sp>
      <p:sp>
        <p:nvSpPr>
          <p:cNvPr id="3" name="TextBox 2"/>
          <p:cNvSpPr txBox="1"/>
          <p:nvPr/>
        </p:nvSpPr>
        <p:spPr>
          <a:xfrm>
            <a:off x="0" y="0"/>
            <a:ext cx="12192000" cy="5062924"/>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2:22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"Men of Israel, listen to these words: Jesus the Nazarene, a man attested to you 	by God with miracles and wonders and signs which God performed through Him 	in your midst, just as you yourselves know—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3:18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"But the things which God announced beforehand by the mouth of all the 	prophets, that His Christ would suffer, He has thus fulfilled.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7819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build="allAtOnce" animBg="1"/>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0"/>
            <a:ext cx="12192000" cy="6863417"/>
          </a:xfrm>
          <a:prstGeom prst="rect">
            <a:avLst/>
          </a:prstGeom>
          <a:blipFill>
            <a:blip r:embed="rId2"/>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4:27-31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27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"For truly in this city there were gathered together against Your holy servant 	Jesus, whom You anointed, both Herod and Pontius Pilate, along with the 	Gentiles and the peoples of Israel,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28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to do whatever Your hand and Your purpose predestined to occur.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29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"And now, Lord, take note of their threats, and grant that Your bond-servants may 	speak Your word with all confidence,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30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while You extend Your hand to heal, and signs and wonders take place through 	the name of Your holy servant Jesus."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And when they had prayed, the place where they had gathered together was 	shaken, and they were all filled with the Holy Spirit and began to speak the word 	of God with boldness. </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Now Lord continues to confirm by miracles, the Apostolic message. They defied 	the Sanhedrin’s command to stop preaching in Jesus’ name.</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God responds miraculously, encouraging the Apostles to be bold.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Verse 33</a:t>
            </a:r>
          </a:p>
        </p:txBody>
      </p:sp>
      <p:sp>
        <p:nvSpPr>
          <p:cNvPr id="5" name="TextBox 4"/>
          <p:cNvSpPr txBox="1"/>
          <p:nvPr/>
        </p:nvSpPr>
        <p:spPr>
          <a:xfrm>
            <a:off x="0" y="0"/>
            <a:ext cx="12192000" cy="6124754"/>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4:33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with great power the apostles were giving testimony to the resurrection of 	the Lord Jesus, and abundant grace was upon them all.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6411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5"/>
                                        </p:tgtEl>
                                        <p:attrNameLst>
                                          <p:attrName>ppt_w</p:attrName>
                                        </p:attrNameLst>
                                      </p:cBhvr>
                                      <p:tavLst>
                                        <p:tav tm="0">
                                          <p:val>
                                            <p:strVal val="ppt_w"/>
                                          </p:val>
                                        </p:tav>
                                        <p:tav tm="100000">
                                          <p:val>
                                            <p:fltVal val="0"/>
                                          </p:val>
                                        </p:tav>
                                      </p:tavLst>
                                    </p:anim>
                                    <p:anim calcmode="lin" valueType="num">
                                      <p:cBhvr>
                                        <p:cTn id="22" dur="500"/>
                                        <p:tgtEl>
                                          <p:spTgt spid="5"/>
                                        </p:tgtEl>
                                        <p:attrNameLst>
                                          <p:attrName>ppt_h</p:attrName>
                                        </p:attrNameLst>
                                      </p:cBhvr>
                                      <p:tavLst>
                                        <p:tav tm="0">
                                          <p:val>
                                            <p:strVal val="ppt_h"/>
                                          </p:val>
                                        </p:tav>
                                        <p:tav tm="100000">
                                          <p:val>
                                            <p:fltVal val="0"/>
                                          </p:val>
                                        </p:tav>
                                      </p:tavLst>
                                    </p:anim>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0"/>
            <a:ext cx="12192000" cy="6817251"/>
          </a:xfrm>
          <a:prstGeom prst="rect">
            <a:avLst/>
          </a:prstGeom>
          <a:blipFill>
            <a:blip r:embed="rId3"/>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4:32-35 (NASB)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32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the congregation of those who believed were of one heart and soul; and not 	one of them 	claimed that anything belonging to him was his own, but all things 	were common property to them.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33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with great power the apostles were giving testimony to the resurrection of 	the Lord Jesus, and abundant grace was upon them all.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 there was not a needy person among them, for all who were owners of land 	or houses 	would sell them and bring the proceeds of the sales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35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lay them at the apostles' feet, and they would be distributed to each as any 	had need.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Matter of unity demonstrated by freely sharing their possessions as families do: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Eph 2:19-22;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1Cor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12:25-26;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1Jn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5:1-3</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 church possessed a common treasury since Acts 2:</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2:44-46</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Answer to the Apostles prayer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(4:29-31)</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1:8; 2:43; 4:33; 5:12; Heb 2:1-4 </a:t>
            </a:r>
          </a:p>
        </p:txBody>
      </p:sp>
      <p:sp>
        <p:nvSpPr>
          <p:cNvPr id="3" name="TextBox 2"/>
          <p:cNvSpPr txBox="1"/>
          <p:nvPr/>
        </p:nvSpPr>
        <p:spPr>
          <a:xfrm>
            <a:off x="0" y="31530"/>
            <a:ext cx="12160469" cy="4401205"/>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Ephesians 2:19-22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then you are no longer strangers and aliens, but you are fellow citizens with 	the saints,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are of God's household,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having been built on the foundation of the apostles and prophets, Christ Jesus 	Himself being the corner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stone,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whom the whole building, being fitted together, is growing into a holy temple 	in the Lord,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whom you also are being built together into a dwelling of God in the Spirit.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10510" y="31530"/>
            <a:ext cx="12118428" cy="4401205"/>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12:25-26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that there may be no division in the body,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members may have the 	same care for one another.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if one member suffers, all the members suffer with it; if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member is 	honored, all the members rejoice with it. </a:t>
            </a:r>
          </a:p>
          <a:p>
            <a:pPr marL="0" marR="0" lvl="0" indent="0" algn="l" defTabSz="36576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153AF549-BF33-472A-8A21-C69B1255F5DA}"/>
              </a:ext>
            </a:extLst>
          </p:cNvPr>
          <p:cNvSpPr txBox="1"/>
          <p:nvPr/>
        </p:nvSpPr>
        <p:spPr>
          <a:xfrm>
            <a:off x="31531" y="31530"/>
            <a:ext cx="12097407" cy="4401205"/>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John 5:1-3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Whoever believes that Jesus is the Christ is born of God,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whoever loves the 	Father loves the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child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born of Him.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By this we know that we love the children of God, when we love God and 	observe His commandments.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this is the love of God, that we keep His commandments; and His 	commandments are not burdensome. </a:t>
            </a:r>
          </a:p>
          <a:p>
            <a:pPr marL="0" marR="0" lvl="0" indent="0" algn="l" defTabSz="3657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31531" y="31530"/>
            <a:ext cx="12128938" cy="6124754"/>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4:29-31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"And now, Lord, take note of their threats, and grant that Your bond-servants 	may speak Your word with all confidence,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while You extend Your hand to heal, and signs and wonders take place through 	the name of Your holy servant Jesus."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when they had prayed, the place where they had gathered together was 	shaken, and they were all filled with the Holy Spirit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speak the word 	of God with boldness.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10510" y="0"/>
            <a:ext cx="12149959" cy="6155531"/>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you will receive power when the Holy Spirit has come upon you; and you 	shall be My witnesses both in Jerusalem, and in all Judea and Samaria, and even 	to the remotest part of 	the earth.“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(“YOU” refers to the Apostles)</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2:43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Everyone kept feeling a sense of awe; and many wonders and signs were taking 	place </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through the apostles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4:33</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NASB77</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  And </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 great power the apostles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were giving witness to the resurrection of 	the Lord Jesus, and abundant grace was upon them all. </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5:12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the hands of the apostles many signs and wonders were taking place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among the people; and they were all with one accord in Solomon's portico. </a:t>
            </a:r>
          </a:p>
        </p:txBody>
      </p:sp>
      <p:sp>
        <p:nvSpPr>
          <p:cNvPr id="9" name="TextBox 8"/>
          <p:cNvSpPr txBox="1"/>
          <p:nvPr/>
        </p:nvSpPr>
        <p:spPr>
          <a:xfrm>
            <a:off x="0" y="0"/>
            <a:ext cx="12128938" cy="6124754"/>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Hebrews 2:1-4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this reason we must pay much closer attention to what we have heard, so that 	we do not drift away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from it.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if the word spoken through angels proved unalterable, and every 	transgression and disobedience received a just penalty,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how will we escape if we neglect so great a salvation? After it was at the first 	spoken through the Lord,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it was confirmed to us by those who heard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God also testifying with them, both by signs and wonders and by various miracles 	and by gifts of the Holy Spirit according to His own will.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0510" y="0"/>
            <a:ext cx="12149959" cy="5693866"/>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2:44-46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all those who had believed were together and had all things in common;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they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selling their property and possessions and were sharing them with all, as 	anyone might have need.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Day by day continuing with one mind in the temple, and breaking bread from house to house, 	they were taking their meals together with gladness and sincerity of heart,</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363001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5"/>
                                        </p:tgtEl>
                                        <p:attrNameLst>
                                          <p:attrName>ppt_w</p:attrName>
                                        </p:attrNameLst>
                                      </p:cBhvr>
                                      <p:tavLst>
                                        <p:tav tm="0">
                                          <p:val>
                                            <p:strVal val="ppt_w"/>
                                          </p:val>
                                        </p:tav>
                                        <p:tav tm="100000">
                                          <p:val>
                                            <p:fltVal val="0"/>
                                          </p:val>
                                        </p:tav>
                                      </p:tavLst>
                                    </p:anim>
                                    <p:anim calcmode="lin" valueType="num">
                                      <p:cBhvr>
                                        <p:cTn id="30" dur="500"/>
                                        <p:tgtEl>
                                          <p:spTgt spid="5"/>
                                        </p:tgtEl>
                                        <p:attrNameLst>
                                          <p:attrName>ppt_h</p:attrName>
                                        </p:attrNameLst>
                                      </p:cBhvr>
                                      <p:tavLst>
                                        <p:tav tm="0">
                                          <p:val>
                                            <p:strVal val="ppt_h"/>
                                          </p:val>
                                        </p:tav>
                                        <p:tav tm="100000">
                                          <p:val>
                                            <p:fltVal val="0"/>
                                          </p:val>
                                        </p:tav>
                                      </p:tavLst>
                                    </p:anim>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53" presetClass="entr" presetSubtype="16"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500" fill="hold"/>
                                        <p:tgtEl>
                                          <p:spTgt spid="6"/>
                                        </p:tgtEl>
                                        <p:attrNameLst>
                                          <p:attrName>ppt_w</p:attrName>
                                        </p:attrNameLst>
                                      </p:cBhvr>
                                      <p:tavLst>
                                        <p:tav tm="0">
                                          <p:val>
                                            <p:fltVal val="0"/>
                                          </p:val>
                                        </p:tav>
                                        <p:tav tm="100000">
                                          <p:val>
                                            <p:strVal val="#ppt_w"/>
                                          </p:val>
                                        </p:tav>
                                      </p:tavLst>
                                    </p:anim>
                                    <p:anim calcmode="lin" valueType="num">
                                      <p:cBhvr>
                                        <p:cTn id="51" dur="500" fill="hold"/>
                                        <p:tgtEl>
                                          <p:spTgt spid="6"/>
                                        </p:tgtEl>
                                        <p:attrNameLst>
                                          <p:attrName>ppt_h</p:attrName>
                                        </p:attrNameLst>
                                      </p:cBhvr>
                                      <p:tavLst>
                                        <p:tav tm="0">
                                          <p:val>
                                            <p:fltVal val="0"/>
                                          </p:val>
                                        </p:tav>
                                        <p:tav tm="100000">
                                          <p:val>
                                            <p:strVal val="#ppt_h"/>
                                          </p:val>
                                        </p:tav>
                                      </p:tavLst>
                                    </p:anim>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6"/>
                                        </p:tgtEl>
                                        <p:attrNameLst>
                                          <p:attrName>ppt_w</p:attrName>
                                        </p:attrNameLst>
                                      </p:cBhvr>
                                      <p:tavLst>
                                        <p:tav tm="0">
                                          <p:val>
                                            <p:strVal val="ppt_w"/>
                                          </p:val>
                                        </p:tav>
                                        <p:tav tm="100000">
                                          <p:val>
                                            <p:fltVal val="0"/>
                                          </p:val>
                                        </p:tav>
                                      </p:tavLst>
                                    </p:anim>
                                    <p:anim calcmode="lin" valueType="num">
                                      <p:cBhvr>
                                        <p:cTn id="57" dur="500"/>
                                        <p:tgtEl>
                                          <p:spTgt spid="6"/>
                                        </p:tgtEl>
                                        <p:attrNameLst>
                                          <p:attrName>ppt_h</p:attrName>
                                        </p:attrNameLst>
                                      </p:cBhvr>
                                      <p:tavLst>
                                        <p:tav tm="0">
                                          <p:val>
                                            <p:strVal val="ppt_h"/>
                                          </p:val>
                                        </p:tav>
                                        <p:tav tm="100000">
                                          <p:val>
                                            <p:fltVal val="0"/>
                                          </p:val>
                                        </p:tav>
                                      </p:tavLst>
                                    </p:anim>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 calcmode="lin" valueType="num">
                                      <p:cBhvr>
                                        <p:cTn id="68" dur="500" fill="hold"/>
                                        <p:tgtEl>
                                          <p:spTgt spid="7"/>
                                        </p:tgtEl>
                                        <p:attrNameLst>
                                          <p:attrName>ppt_w</p:attrName>
                                        </p:attrNameLst>
                                      </p:cBhvr>
                                      <p:tavLst>
                                        <p:tav tm="0">
                                          <p:val>
                                            <p:fltVal val="0"/>
                                          </p:val>
                                        </p:tav>
                                        <p:tav tm="100000">
                                          <p:val>
                                            <p:strVal val="#ppt_w"/>
                                          </p:val>
                                        </p:tav>
                                      </p:tavLst>
                                    </p:anim>
                                    <p:anim calcmode="lin" valueType="num">
                                      <p:cBhvr>
                                        <p:cTn id="69" dur="500" fill="hold"/>
                                        <p:tgtEl>
                                          <p:spTgt spid="7"/>
                                        </p:tgtEl>
                                        <p:attrNameLst>
                                          <p:attrName>ppt_h</p:attrName>
                                        </p:attrNameLst>
                                      </p:cBhvr>
                                      <p:tavLst>
                                        <p:tav tm="0">
                                          <p:val>
                                            <p:fltVal val="0"/>
                                          </p:val>
                                        </p:tav>
                                        <p:tav tm="100000">
                                          <p:val>
                                            <p:strVal val="#ppt_h"/>
                                          </p:val>
                                        </p:tav>
                                      </p:tavLst>
                                    </p:anim>
                                    <p:animEffect transition="in" filter="fade">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grpId="1" nodeType="clickEffect">
                                  <p:stCondLst>
                                    <p:cond delay="0"/>
                                  </p:stCondLst>
                                  <p:childTnLst>
                                    <p:anim calcmode="lin" valueType="num">
                                      <p:cBhvr>
                                        <p:cTn id="74" dur="500"/>
                                        <p:tgtEl>
                                          <p:spTgt spid="7"/>
                                        </p:tgtEl>
                                        <p:attrNameLst>
                                          <p:attrName>ppt_w</p:attrName>
                                        </p:attrNameLst>
                                      </p:cBhvr>
                                      <p:tavLst>
                                        <p:tav tm="0">
                                          <p:val>
                                            <p:strVal val="ppt_w"/>
                                          </p:val>
                                        </p:tav>
                                        <p:tav tm="100000">
                                          <p:val>
                                            <p:fltVal val="0"/>
                                          </p:val>
                                        </p:tav>
                                      </p:tavLst>
                                    </p:anim>
                                    <p:anim calcmode="lin" valueType="num">
                                      <p:cBhvr>
                                        <p:cTn id="75" dur="500"/>
                                        <p:tgtEl>
                                          <p:spTgt spid="7"/>
                                        </p:tgtEl>
                                        <p:attrNameLst>
                                          <p:attrName>ppt_h</p:attrName>
                                        </p:attrNameLst>
                                      </p:cBhvr>
                                      <p:tavLst>
                                        <p:tav tm="0">
                                          <p:val>
                                            <p:strVal val="ppt_h"/>
                                          </p:val>
                                        </p:tav>
                                        <p:tav tm="100000">
                                          <p:val>
                                            <p:fltVal val="0"/>
                                          </p:val>
                                        </p:tav>
                                      </p:tavLst>
                                    </p:anim>
                                    <p:animEffect transition="out" filter="fade">
                                      <p:cBhvr>
                                        <p:cTn id="76" dur="500"/>
                                        <p:tgtEl>
                                          <p:spTgt spid="7"/>
                                        </p:tgtEl>
                                      </p:cBhvr>
                                    </p:animEffect>
                                    <p:set>
                                      <p:cBhvr>
                                        <p:cTn id="77" dur="1" fill="hold">
                                          <p:stCondLst>
                                            <p:cond delay="499"/>
                                          </p:stCondLst>
                                        </p:cTn>
                                        <p:tgtEl>
                                          <p:spTgt spid="7"/>
                                        </p:tgtEl>
                                        <p:attrNameLst>
                                          <p:attrName>style.visibility</p:attrName>
                                        </p:attrNameLst>
                                      </p:cBhvr>
                                      <p:to>
                                        <p:strVal val="hidden"/>
                                      </p:to>
                                    </p:set>
                                  </p:childTnLst>
                                </p:cTn>
                              </p:par>
                              <p:par>
                                <p:cTn id="78" presetID="1" presetClass="entr" presetSubtype="0" fill="hold" grpId="0" nodeType="withEffect">
                                  <p:stCondLst>
                                    <p:cond delay="0"/>
                                  </p:stCondLst>
                                  <p:childTnLst>
                                    <p:set>
                                      <p:cBhvr>
                                        <p:cTn id="79" dur="1" fill="hold">
                                          <p:stCondLst>
                                            <p:cond delay="0"/>
                                          </p:stCondLst>
                                        </p:cTn>
                                        <p:tgtEl>
                                          <p:spTgt spid="8"/>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grpId="1" nodeType="clickEffect">
                                  <p:stCondLst>
                                    <p:cond delay="0"/>
                                  </p:stCondLst>
                                  <p:childTnLst>
                                    <p:set>
                                      <p:cBhvr>
                                        <p:cTn id="97" dur="1" fill="hold">
                                          <p:stCondLst>
                                            <p:cond delay="0"/>
                                          </p:stCondLst>
                                        </p:cTn>
                                        <p:tgtEl>
                                          <p:spTgt spid="8">
                                            <p:txEl>
                                              <p:pRg st="0" end="0"/>
                                            </p:txEl>
                                          </p:spTgt>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8">
                                            <p:txEl>
                                              <p:pRg st="1" end="1"/>
                                            </p:txEl>
                                          </p:spTgt>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8">
                                            <p:txEl>
                                              <p:pRg st="2" end="2"/>
                                            </p:txEl>
                                          </p:spTgt>
                                        </p:tgtEl>
                                        <p:attrNameLst>
                                          <p:attrName>style.visibility</p:attrName>
                                        </p:attrNameLst>
                                      </p:cBhvr>
                                      <p:to>
                                        <p:strVal val="hidden"/>
                                      </p:to>
                                    </p:set>
                                  </p:childTnLst>
                                </p:cTn>
                              </p:par>
                              <p:par>
                                <p:cTn id="102" presetID="1" presetClass="exit" presetSubtype="0" fill="hold" grpId="1" nodeType="withEffect">
                                  <p:stCondLst>
                                    <p:cond delay="0"/>
                                  </p:stCondLst>
                                  <p:childTnLst>
                                    <p:set>
                                      <p:cBhvr>
                                        <p:cTn id="103" dur="1" fill="hold">
                                          <p:stCondLst>
                                            <p:cond delay="0"/>
                                          </p:stCondLst>
                                        </p:cTn>
                                        <p:tgtEl>
                                          <p:spTgt spid="8">
                                            <p:txEl>
                                              <p:pRg st="3" end="3"/>
                                            </p:txEl>
                                          </p:spTgt>
                                        </p:tgtEl>
                                        <p:attrNameLst>
                                          <p:attrName>style.visibility</p:attrName>
                                        </p:attrNameLst>
                                      </p:cBhvr>
                                      <p:to>
                                        <p:strVal val="hidden"/>
                                      </p:to>
                                    </p:set>
                                  </p:childTnLst>
                                </p:cTn>
                              </p:par>
                              <p:par>
                                <p:cTn id="104" presetID="1" presetClass="exit" presetSubtype="0" fill="hold" grpId="1" nodeType="withEffect">
                                  <p:stCondLst>
                                    <p:cond delay="0"/>
                                  </p:stCondLst>
                                  <p:childTnLst>
                                    <p:set>
                                      <p:cBhvr>
                                        <p:cTn id="105" dur="1" fill="hold">
                                          <p:stCondLst>
                                            <p:cond delay="0"/>
                                          </p:stCondLst>
                                        </p:cTn>
                                        <p:tgtEl>
                                          <p:spTgt spid="8">
                                            <p:bg/>
                                          </p:spTgt>
                                        </p:tgtEl>
                                        <p:attrNameLst>
                                          <p:attrName>style.visibility</p:attrName>
                                        </p:attrNameLst>
                                      </p:cBhvr>
                                      <p:to>
                                        <p:strVal val="hidden"/>
                                      </p:to>
                                    </p:set>
                                  </p:childTnLst>
                                </p:cTn>
                              </p:par>
                              <p:par>
                                <p:cTn id="106" presetID="53" presetClass="entr" presetSubtype="16" fill="hold" grpId="0" nodeType="withEffect">
                                  <p:stCondLst>
                                    <p:cond delay="0"/>
                                  </p:stCondLst>
                                  <p:childTnLst>
                                    <p:set>
                                      <p:cBhvr>
                                        <p:cTn id="107" dur="1" fill="hold">
                                          <p:stCondLst>
                                            <p:cond delay="0"/>
                                          </p:stCondLst>
                                        </p:cTn>
                                        <p:tgtEl>
                                          <p:spTgt spid="9"/>
                                        </p:tgtEl>
                                        <p:attrNameLst>
                                          <p:attrName>style.visibility</p:attrName>
                                        </p:attrNameLst>
                                      </p:cBhvr>
                                      <p:to>
                                        <p:strVal val="visible"/>
                                      </p:to>
                                    </p:set>
                                    <p:anim calcmode="lin" valueType="num">
                                      <p:cBhvr>
                                        <p:cTn id="108" dur="500" fill="hold"/>
                                        <p:tgtEl>
                                          <p:spTgt spid="9"/>
                                        </p:tgtEl>
                                        <p:attrNameLst>
                                          <p:attrName>ppt_w</p:attrName>
                                        </p:attrNameLst>
                                      </p:cBhvr>
                                      <p:tavLst>
                                        <p:tav tm="0">
                                          <p:val>
                                            <p:fltVal val="0"/>
                                          </p:val>
                                        </p:tav>
                                        <p:tav tm="100000">
                                          <p:val>
                                            <p:strVal val="#ppt_w"/>
                                          </p:val>
                                        </p:tav>
                                      </p:tavLst>
                                    </p:anim>
                                    <p:anim calcmode="lin" valueType="num">
                                      <p:cBhvr>
                                        <p:cTn id="109" dur="500" fill="hold"/>
                                        <p:tgtEl>
                                          <p:spTgt spid="9"/>
                                        </p:tgtEl>
                                        <p:attrNameLst>
                                          <p:attrName>ppt_h</p:attrName>
                                        </p:attrNameLst>
                                      </p:cBhvr>
                                      <p:tavLst>
                                        <p:tav tm="0">
                                          <p:val>
                                            <p:fltVal val="0"/>
                                          </p:val>
                                        </p:tav>
                                        <p:tav tm="100000">
                                          <p:val>
                                            <p:strVal val="#ppt_h"/>
                                          </p:val>
                                        </p:tav>
                                      </p:tavLst>
                                    </p:anim>
                                    <p:animEffect transition="in" filter="fade">
                                      <p:cBhvr>
                                        <p:cTn id="110" dur="500"/>
                                        <p:tgtEl>
                                          <p:spTgt spid="9"/>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xit" presetSubtype="32" fill="hold" grpId="1" nodeType="clickEffect">
                                  <p:stCondLst>
                                    <p:cond delay="0"/>
                                  </p:stCondLst>
                                  <p:childTnLst>
                                    <p:anim calcmode="lin" valueType="num">
                                      <p:cBhvr>
                                        <p:cTn id="114" dur="500"/>
                                        <p:tgtEl>
                                          <p:spTgt spid="9"/>
                                        </p:tgtEl>
                                        <p:attrNameLst>
                                          <p:attrName>ppt_w</p:attrName>
                                        </p:attrNameLst>
                                      </p:cBhvr>
                                      <p:tavLst>
                                        <p:tav tm="0">
                                          <p:val>
                                            <p:strVal val="ppt_w"/>
                                          </p:val>
                                        </p:tav>
                                        <p:tav tm="100000">
                                          <p:val>
                                            <p:fltVal val="0"/>
                                          </p:val>
                                        </p:tav>
                                      </p:tavLst>
                                    </p:anim>
                                    <p:anim calcmode="lin" valueType="num">
                                      <p:cBhvr>
                                        <p:cTn id="115" dur="500"/>
                                        <p:tgtEl>
                                          <p:spTgt spid="9"/>
                                        </p:tgtEl>
                                        <p:attrNameLst>
                                          <p:attrName>ppt_h</p:attrName>
                                        </p:attrNameLst>
                                      </p:cBhvr>
                                      <p:tavLst>
                                        <p:tav tm="0">
                                          <p:val>
                                            <p:strVal val="ppt_h"/>
                                          </p:val>
                                        </p:tav>
                                        <p:tav tm="100000">
                                          <p:val>
                                            <p:fltVal val="0"/>
                                          </p:val>
                                        </p:tav>
                                      </p:tavLst>
                                    </p:anim>
                                    <p:animEffect transition="out" filter="fade">
                                      <p:cBhvr>
                                        <p:cTn id="116" dur="500"/>
                                        <p:tgtEl>
                                          <p:spTgt spid="9"/>
                                        </p:tgtEl>
                                      </p:cBhvr>
                                    </p:animEffect>
                                    <p:set>
                                      <p:cBhvr>
                                        <p:cTn id="1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4" grpId="0" animBg="1"/>
      <p:bldP spid="4" grpId="1" animBg="1"/>
      <p:bldP spid="7" grpId="0" animBg="1"/>
      <p:bldP spid="7" grpId="1" animBg="1"/>
      <p:bldP spid="8" grpId="0" animBg="1"/>
      <p:bldP spid="8" grpId="1" build="allAtOnce" animBg="1"/>
      <p:bldP spid="9" grpId="0" animBg="1"/>
      <p:bldP spid="9" grpId="1" animBg="1"/>
      <p:bldP spid="6" grpId="0" animBg="1"/>
      <p:bldP spid="6" grpId="1" animBg="1"/>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0"/>
            <a:ext cx="12192000" cy="2908489"/>
          </a:xfrm>
          <a:prstGeom prst="rect">
            <a:avLst/>
          </a:prstGeom>
          <a:blipFill>
            <a:blip r:embed="rId3"/>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4:36-37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36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Now Joseph, a Levite of Cyprian birth, who was also called Barnabas by the 	apostles (which translated means Son of Encouragement),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37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who owned a tract of land, sold it and brought the money and laid it at the 	apostles' feet.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Joseph (Barnabas) a Levite, is an example of the selfless sharing: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2:44-46</a:t>
            </a:r>
          </a:p>
        </p:txBody>
      </p:sp>
      <p:sp>
        <p:nvSpPr>
          <p:cNvPr id="6" name="TextBox 5"/>
          <p:cNvSpPr txBox="1"/>
          <p:nvPr/>
        </p:nvSpPr>
        <p:spPr>
          <a:xfrm>
            <a:off x="10510" y="2923102"/>
            <a:ext cx="12149959" cy="3108543"/>
          </a:xfrm>
          <a:prstGeom prst="rect">
            <a:avLst/>
          </a:prstGeom>
          <a:solidFill>
            <a:schemeClr val="bg1"/>
          </a:solidFill>
          <a:ln w="38100">
            <a:solidFill>
              <a:srgbClr val="FF3399"/>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2:44-46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all those who had believed were together and had all things in common;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they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selling their property and possessions and were sharing them 	with all, as anyone might have need.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Day by day continuing with one mind in the temple, and breaking bread from 	house to house, they were taking their meals together with gladness and sincerity 	of heart, </a:t>
            </a:r>
          </a:p>
        </p:txBody>
      </p:sp>
    </p:spTree>
    <p:extLst>
      <p:ext uri="{BB962C8B-B14F-4D97-AF65-F5344CB8AC3E}">
        <p14:creationId xmlns:p14="http://schemas.microsoft.com/office/powerpoint/2010/main" val="251984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6"/>
                                        </p:tgtEl>
                                        <p:attrNameLst>
                                          <p:attrName>ppt_w</p:attrName>
                                        </p:attrNameLst>
                                      </p:cBhvr>
                                      <p:tavLst>
                                        <p:tav tm="0">
                                          <p:val>
                                            <p:strVal val="ppt_w"/>
                                          </p:val>
                                        </p:tav>
                                        <p:tav tm="100000">
                                          <p:val>
                                            <p:fltVal val="0"/>
                                          </p:val>
                                        </p:tav>
                                      </p:tavLst>
                                    </p:anim>
                                    <p:anim calcmode="lin" valueType="num">
                                      <p:cBhvr>
                                        <p:cTn id="18" dur="500"/>
                                        <p:tgtEl>
                                          <p:spTgt spid="6"/>
                                        </p:tgtEl>
                                        <p:attrNameLst>
                                          <p:attrName>ppt_h</p:attrName>
                                        </p:attrNameLst>
                                      </p:cBhvr>
                                      <p:tavLst>
                                        <p:tav tm="0">
                                          <p:val>
                                            <p:strVal val="ppt_h"/>
                                          </p:val>
                                        </p:tav>
                                        <p:tav tm="100000">
                                          <p:val>
                                            <p:fltVal val="0"/>
                                          </p:val>
                                        </p:tav>
                                      </p:tavLst>
                                    </p:anim>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a:stretch/>
        </p:blipFill>
        <p:spPr>
          <a:xfrm>
            <a:off x="3119118" y="0"/>
            <a:ext cx="5276490" cy="6831873"/>
          </a:xfrm>
          <a:prstGeom prst="rect">
            <a:avLst/>
          </a:prstGeom>
        </p:spPr>
      </p:pic>
      <p:sp>
        <p:nvSpPr>
          <p:cNvPr id="5" name="TextBox 4"/>
          <p:cNvSpPr txBox="1"/>
          <p:nvPr/>
        </p:nvSpPr>
        <p:spPr>
          <a:xfrm>
            <a:off x="8395608" y="0"/>
            <a:ext cx="3796393" cy="1138773"/>
          </a:xfrm>
          <a:prstGeom prst="rect">
            <a:avLst/>
          </a:prstGeom>
          <a:solidFill>
            <a:schemeClr val="bg1"/>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Plan of the Herodian Temple and its Courts</a:t>
            </a:r>
          </a:p>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By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Leen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Kathleen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Ritmeyer</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Oval 6"/>
          <p:cNvSpPr/>
          <p:nvPr/>
        </p:nvSpPr>
        <p:spPr>
          <a:xfrm>
            <a:off x="2655277" y="3094892"/>
            <a:ext cx="2022231" cy="10550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allout: Line 8"/>
          <p:cNvSpPr/>
          <p:nvPr/>
        </p:nvSpPr>
        <p:spPr>
          <a:xfrm flipH="1">
            <a:off x="0" y="2321168"/>
            <a:ext cx="2215662" cy="760659"/>
          </a:xfrm>
          <a:prstGeom prst="borderCallout1">
            <a:avLst>
              <a:gd name="adj1" fmla="val 56491"/>
              <a:gd name="adj2" fmla="val -655"/>
              <a:gd name="adj3" fmla="val 112500"/>
              <a:gd name="adj4" fmla="val -38333"/>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Meeting place of the Sanhedrin</a:t>
            </a:r>
          </a:p>
        </p:txBody>
      </p:sp>
    </p:spTree>
    <p:extLst>
      <p:ext uri="{BB962C8B-B14F-4D97-AF65-F5344CB8AC3E}">
        <p14:creationId xmlns:p14="http://schemas.microsoft.com/office/powerpoint/2010/main" val="711339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1E8299-25DD-45B8-92B9-A2EF7DC18E1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1F776271-6E5C-44A9-A651-93BEA2A58A54}"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16</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0722" name="Text Box 2">
            <a:extLst>
              <a:ext uri="{FF2B5EF4-FFF2-40B4-BE49-F238E27FC236}">
                <a16:creationId xmlns:a16="http://schemas.microsoft.com/office/drawing/2014/main" id="{24A33F2C-AA75-41AE-904F-06EF2149522A}"/>
              </a:ext>
            </a:extLst>
          </p:cNvPr>
          <p:cNvSpPr txBox="1">
            <a:spLocks noChangeArrowheads="1"/>
          </p:cNvSpPr>
          <p:nvPr/>
        </p:nvSpPr>
        <p:spPr bwMode="auto">
          <a:xfrm>
            <a:off x="2743200" y="685801"/>
            <a:ext cx="76962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Barnabas and Paul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rest of Acts is devoted mainly to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Missionary Journeys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of the Apostle Paul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and his fellow workers;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work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and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Barnabas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in the various Hellenistic cities of Asia Minor;</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Dissension between Gentile and Jewish Christians over adherence to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Mosaic Torah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(15.1-35);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must Gentile Christians be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circumcised</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and observe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Jewish dietary laws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0722">
                                            <p:txEl>
                                              <p:pRg st="0" end="0"/>
                                            </p:txEl>
                                          </p:spTgt>
                                        </p:tgtEl>
                                        <p:attrNameLst>
                                          <p:attrName>style.visibility</p:attrName>
                                        </p:attrNameLst>
                                      </p:cBhvr>
                                      <p:to>
                                        <p:strVal val="visible"/>
                                      </p:to>
                                    </p:set>
                                    <p:anim calcmode="lin" valueType="num">
                                      <p:cBhvr additive="base">
                                        <p:cTn id="7" dur="300" fill="hold"/>
                                        <p:tgtEl>
                                          <p:spTgt spid="3072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07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0722">
                                            <p:txEl>
                                              <p:pRg st="1" end="1"/>
                                            </p:txEl>
                                          </p:spTgt>
                                        </p:tgtEl>
                                        <p:attrNameLst>
                                          <p:attrName>style.visibility</p:attrName>
                                        </p:attrNameLst>
                                      </p:cBhvr>
                                      <p:to>
                                        <p:strVal val="visible"/>
                                      </p:to>
                                    </p:set>
                                    <p:anim calcmode="lin" valueType="num">
                                      <p:cBhvr additive="base">
                                        <p:cTn id="13" dur="300" fill="hold"/>
                                        <p:tgtEl>
                                          <p:spTgt spid="3072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072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0722">
                                            <p:txEl>
                                              <p:pRg st="2" end="2"/>
                                            </p:txEl>
                                          </p:spTgt>
                                        </p:tgtEl>
                                        <p:attrNameLst>
                                          <p:attrName>style.visibility</p:attrName>
                                        </p:attrNameLst>
                                      </p:cBhvr>
                                      <p:to>
                                        <p:strVal val="visible"/>
                                      </p:to>
                                    </p:set>
                                    <p:anim calcmode="lin" valueType="num">
                                      <p:cBhvr additive="base">
                                        <p:cTn id="19" dur="300" fill="hold"/>
                                        <p:tgtEl>
                                          <p:spTgt spid="3072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07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0722">
                                            <p:txEl>
                                              <p:pRg st="3" end="3"/>
                                            </p:txEl>
                                          </p:spTgt>
                                        </p:tgtEl>
                                        <p:attrNameLst>
                                          <p:attrName>style.visibility</p:attrName>
                                        </p:attrNameLst>
                                      </p:cBhvr>
                                      <p:to>
                                        <p:strVal val="visible"/>
                                      </p:to>
                                    </p:set>
                                    <p:anim calcmode="lin" valueType="num">
                                      <p:cBhvr additive="base">
                                        <p:cTn id="25" dur="300" fill="hold"/>
                                        <p:tgtEl>
                                          <p:spTgt spid="3072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072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0722">
                                            <p:txEl>
                                              <p:pRg st="4" end="4"/>
                                            </p:txEl>
                                          </p:spTgt>
                                        </p:tgtEl>
                                        <p:attrNameLst>
                                          <p:attrName>style.visibility</p:attrName>
                                        </p:attrNameLst>
                                      </p:cBhvr>
                                      <p:to>
                                        <p:strVal val="visible"/>
                                      </p:to>
                                    </p:set>
                                    <p:anim calcmode="lin" valueType="num">
                                      <p:cBhvr additive="base">
                                        <p:cTn id="31" dur="300" fill="hold"/>
                                        <p:tgtEl>
                                          <p:spTgt spid="3072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072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7677" y="0"/>
            <a:ext cx="8116645" cy="6858000"/>
          </a:xfrm>
          <a:prstGeom prst="rect">
            <a:avLst/>
          </a:prstGeom>
        </p:spPr>
      </p:pic>
      <p:sp>
        <p:nvSpPr>
          <p:cNvPr id="3" name="Oval 2"/>
          <p:cNvSpPr/>
          <p:nvPr/>
        </p:nvSpPr>
        <p:spPr>
          <a:xfrm>
            <a:off x="1956391" y="3006969"/>
            <a:ext cx="1859471" cy="13891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allout: Line 3"/>
          <p:cNvSpPr/>
          <p:nvPr/>
        </p:nvSpPr>
        <p:spPr>
          <a:xfrm flipH="1">
            <a:off x="0" y="1160584"/>
            <a:ext cx="2037677" cy="1846385"/>
          </a:xfrm>
          <a:prstGeom prst="borderCallout1">
            <a:avLst>
              <a:gd name="adj1" fmla="val 50998"/>
              <a:gd name="adj2" fmla="val -1028"/>
              <a:gd name="adj3" fmla="val 99255"/>
              <a:gd name="adj4" fmla="val -38333"/>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Chamber of Hewn Stone</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Meeting place of the Sanhedrin</a:t>
            </a:r>
          </a:p>
        </p:txBody>
      </p:sp>
      <p:sp>
        <p:nvSpPr>
          <p:cNvPr id="5" name="Action Button: Go Back or Previous 4">
            <a:hlinkClick r:id="" action="ppaction://noaction" highlightClick="1"/>
            <a:hlinkHover r:id="rId3" action="ppaction://hlinksldjump"/>
          </p:cNvPr>
          <p:cNvSpPr/>
          <p:nvPr/>
        </p:nvSpPr>
        <p:spPr>
          <a:xfrm>
            <a:off x="11422642" y="53165"/>
            <a:ext cx="720969" cy="33410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54635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Acts Chapter Four</a:t>
            </a:r>
          </a:p>
        </p:txBody>
      </p:sp>
    </p:spTree>
    <p:extLst>
      <p:ext uri="{BB962C8B-B14F-4D97-AF65-F5344CB8AC3E}">
        <p14:creationId xmlns:p14="http://schemas.microsoft.com/office/powerpoint/2010/main" val="675392106"/>
      </p:ext>
    </p:extLst>
  </p:cSld>
  <p:clrMapOvr>
    <a:masterClrMapping/>
  </p:clrMapOvr>
  <p:transition spd="med">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
        <p:nvSpPr>
          <p:cNvPr id="4" name="TextBox 3"/>
          <p:cNvSpPr txBox="1"/>
          <p:nvPr/>
        </p:nvSpPr>
        <p:spPr>
          <a:xfrm>
            <a:off x="914400" y="975361"/>
            <a:ext cx="4876800" cy="3579826"/>
          </a:xfrm>
          <a:prstGeom prst="rect">
            <a:avLst/>
          </a:prstGeom>
          <a:noFill/>
        </p:spPr>
        <p:txBody>
          <a:bodyPr wrap="square" rtlCol="0">
            <a:spAutoFit/>
          </a:bodyPr>
          <a:lstStyle/>
          <a:p>
            <a:pPr defTabSz="1219170"/>
            <a:r>
              <a:rPr lang="en-US" sz="2133" b="1" dirty="0">
                <a:solidFill>
                  <a:prstClr val="black"/>
                </a:solidFill>
                <a:latin typeface="Candara"/>
              </a:rPr>
              <a:t>Acts 4:</a:t>
            </a:r>
          </a:p>
          <a:p>
            <a:pPr defTabSz="1219170"/>
            <a:r>
              <a:rPr lang="en-US" sz="2133" baseline="30000" dirty="0">
                <a:solidFill>
                  <a:prstClr val="black"/>
                </a:solidFill>
                <a:latin typeface="Candara"/>
              </a:rPr>
              <a:t>1</a:t>
            </a:r>
            <a:r>
              <a:rPr lang="en-US" sz="2133" dirty="0">
                <a:solidFill>
                  <a:prstClr val="black"/>
                </a:solidFill>
                <a:latin typeface="Candara"/>
              </a:rPr>
              <a:t> And as they </a:t>
            </a:r>
            <a:r>
              <a:rPr lang="en-US" sz="2133" dirty="0" err="1">
                <a:solidFill>
                  <a:prstClr val="black"/>
                </a:solidFill>
                <a:latin typeface="Candara"/>
              </a:rPr>
              <a:t>spake</a:t>
            </a:r>
            <a:r>
              <a:rPr lang="en-US" sz="2133" dirty="0">
                <a:solidFill>
                  <a:prstClr val="black"/>
                </a:solidFill>
                <a:latin typeface="Candara"/>
              </a:rPr>
              <a:t> unto the people, the priests, and the captain of the temple, and the Sadducees, came upon them,  </a:t>
            </a:r>
          </a:p>
          <a:p>
            <a:pPr defTabSz="1219170">
              <a:spcBef>
                <a:spcPts val="800"/>
              </a:spcBef>
            </a:pPr>
            <a:r>
              <a:rPr lang="en-US" sz="2133" baseline="30000" dirty="0">
                <a:solidFill>
                  <a:prstClr val="black"/>
                </a:solidFill>
                <a:latin typeface="Candara"/>
              </a:rPr>
              <a:t>2</a:t>
            </a:r>
            <a:r>
              <a:rPr lang="en-US" sz="2133" dirty="0">
                <a:solidFill>
                  <a:prstClr val="black"/>
                </a:solidFill>
                <a:latin typeface="Candara"/>
              </a:rPr>
              <a:t> Being grieved that they taught the people, and preached through Jesus the resurrection from the dead.  </a:t>
            </a:r>
          </a:p>
          <a:p>
            <a:pPr defTabSz="1219170">
              <a:spcBef>
                <a:spcPts val="800"/>
              </a:spcBef>
            </a:pPr>
            <a:r>
              <a:rPr lang="en-US" sz="2133" baseline="30000" dirty="0">
                <a:solidFill>
                  <a:prstClr val="black"/>
                </a:solidFill>
                <a:latin typeface="Candara"/>
              </a:rPr>
              <a:t>3</a:t>
            </a:r>
            <a:r>
              <a:rPr lang="en-US" sz="2133" dirty="0">
                <a:solidFill>
                  <a:prstClr val="black"/>
                </a:solidFill>
                <a:latin typeface="Candara"/>
              </a:rPr>
              <a:t> And they laid hands on them, and put </a:t>
            </a:r>
            <a:r>
              <a:rPr lang="en-US" sz="2133" i="1" dirty="0">
                <a:solidFill>
                  <a:prstClr val="black"/>
                </a:solidFill>
                <a:latin typeface="Candara"/>
              </a:rPr>
              <a:t>them </a:t>
            </a:r>
            <a:r>
              <a:rPr lang="en-US" sz="2133" dirty="0">
                <a:solidFill>
                  <a:prstClr val="black"/>
                </a:solidFill>
                <a:latin typeface="Candara"/>
              </a:rPr>
              <a:t>in hold unto the next day: for it was now eventide. </a:t>
            </a:r>
            <a:r>
              <a:rPr lang="en-US" sz="2133" b="1" dirty="0">
                <a:solidFill>
                  <a:prstClr val="black"/>
                </a:solidFill>
                <a:latin typeface="Candara"/>
              </a:rPr>
              <a:t> </a:t>
            </a:r>
            <a:r>
              <a:rPr lang="en-US" sz="2133" dirty="0">
                <a:solidFill>
                  <a:prstClr val="black"/>
                </a:solidFill>
                <a:latin typeface="Candara"/>
              </a:rPr>
              <a:t> </a:t>
            </a:r>
          </a:p>
        </p:txBody>
      </p:sp>
      <p:sp>
        <p:nvSpPr>
          <p:cNvPr id="5" name="TextBox 4"/>
          <p:cNvSpPr txBox="1"/>
          <p:nvPr/>
        </p:nvSpPr>
        <p:spPr>
          <a:xfrm>
            <a:off x="7010400" y="3733800"/>
            <a:ext cx="4368800" cy="2143857"/>
          </a:xfrm>
          <a:prstGeom prst="rect">
            <a:avLst/>
          </a:prstGeom>
          <a:noFill/>
        </p:spPr>
        <p:txBody>
          <a:bodyPr wrap="square" rtlCol="0">
            <a:spAutoFit/>
          </a:bodyPr>
          <a:lstStyle/>
          <a:p>
            <a:pPr marL="380990" indent="-380990" defTabSz="1219170">
              <a:spcBef>
                <a:spcPts val="1600"/>
              </a:spcBef>
              <a:buFont typeface="Arial" panose="020B0604020202020204" pitchFamily="34" charset="0"/>
              <a:buChar char="•"/>
            </a:pPr>
            <a:r>
              <a:rPr lang="en-US" sz="2133" dirty="0">
                <a:solidFill>
                  <a:srgbClr val="073E87"/>
                </a:solidFill>
                <a:latin typeface="Candara"/>
              </a:rPr>
              <a:t>Who were the Sadducees?</a:t>
            </a:r>
          </a:p>
          <a:p>
            <a:pPr marL="380990" indent="-380990" defTabSz="1219170">
              <a:spcBef>
                <a:spcPts val="1600"/>
              </a:spcBef>
              <a:buFont typeface="Arial" panose="020B0604020202020204" pitchFamily="34" charset="0"/>
              <a:buChar char="•"/>
            </a:pPr>
            <a:r>
              <a:rPr lang="en-US" sz="2133" dirty="0">
                <a:solidFill>
                  <a:srgbClr val="073E87"/>
                </a:solidFill>
                <a:latin typeface="Candara"/>
              </a:rPr>
              <a:t>How did they differ from the Pharisees?</a:t>
            </a:r>
          </a:p>
          <a:p>
            <a:pPr marL="380990" indent="-380990" defTabSz="1219170">
              <a:spcBef>
                <a:spcPts val="1600"/>
              </a:spcBef>
              <a:buFont typeface="Arial" panose="020B0604020202020204" pitchFamily="34" charset="0"/>
              <a:buChar char="•"/>
            </a:pPr>
            <a:r>
              <a:rPr lang="en-US" sz="2133" dirty="0">
                <a:solidFill>
                  <a:srgbClr val="073E87"/>
                </a:solidFill>
                <a:latin typeface="Candara"/>
              </a:rPr>
              <a:t>What gave them the authority to arrest Peter and John?</a:t>
            </a:r>
          </a:p>
        </p:txBody>
      </p:sp>
    </p:spTree>
    <p:extLst>
      <p:ext uri="{BB962C8B-B14F-4D97-AF65-F5344CB8AC3E}">
        <p14:creationId xmlns:p14="http://schemas.microsoft.com/office/powerpoint/2010/main" val="13216243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
        <p:nvSpPr>
          <p:cNvPr id="3" name="TextBox 2"/>
          <p:cNvSpPr txBox="1"/>
          <p:nvPr/>
        </p:nvSpPr>
        <p:spPr>
          <a:xfrm>
            <a:off x="1219200" y="2194560"/>
            <a:ext cx="4216400" cy="1733488"/>
          </a:xfrm>
          <a:prstGeom prst="rect">
            <a:avLst/>
          </a:prstGeom>
          <a:noFill/>
        </p:spPr>
        <p:txBody>
          <a:bodyPr wrap="square" rtlCol="0">
            <a:spAutoFit/>
          </a:bodyPr>
          <a:lstStyle/>
          <a:p>
            <a:pPr defTabSz="1219170"/>
            <a:r>
              <a:rPr lang="en-US" sz="2133" dirty="0">
                <a:solidFill>
                  <a:srgbClr val="073E87"/>
                </a:solidFill>
                <a:latin typeface="Candara"/>
                <a:cs typeface="Arial" panose="020B0604020202020204" pitchFamily="34" charset="0"/>
              </a:rPr>
              <a:t>The Sadducees were a family of priests who claimed to be descendants of </a:t>
            </a:r>
            <a:r>
              <a:rPr lang="en-US" sz="2133" dirty="0" err="1">
                <a:solidFill>
                  <a:srgbClr val="C00000"/>
                </a:solidFill>
                <a:latin typeface="Candara"/>
                <a:cs typeface="Arial" panose="020B0604020202020204" pitchFamily="34" charset="0"/>
              </a:rPr>
              <a:t>Zadok</a:t>
            </a:r>
            <a:r>
              <a:rPr lang="en-US" sz="2133" dirty="0">
                <a:solidFill>
                  <a:srgbClr val="073E87"/>
                </a:solidFill>
                <a:latin typeface="Candara"/>
                <a:cs typeface="Arial" panose="020B0604020202020204" pitchFamily="34" charset="0"/>
              </a:rPr>
              <a:t>, the high priest during the reigns of David and Solomon.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1" y="622300"/>
            <a:ext cx="3615031" cy="5613400"/>
          </a:xfrm>
          <a:prstGeom prst="rect">
            <a:avLst/>
          </a:prstGeom>
        </p:spPr>
      </p:pic>
    </p:spTree>
    <p:extLst>
      <p:ext uri="{BB962C8B-B14F-4D97-AF65-F5344CB8AC3E}">
        <p14:creationId xmlns:p14="http://schemas.microsoft.com/office/powerpoint/2010/main" val="4175525009"/>
      </p:ext>
    </p:extLst>
  </p:cSld>
  <p:clrMapOvr>
    <a:masterClrMapping/>
  </p:clrMapOvr>
  <p:transition spd="med">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943" y="381000"/>
            <a:ext cx="10882115" cy="6096000"/>
          </a:xfrm>
          <a:prstGeom prst="rect">
            <a:avLst/>
          </a:prstGeom>
        </p:spPr>
      </p:pic>
      <p:sp>
        <p:nvSpPr>
          <p:cNvPr id="5" name="TextBox 4"/>
          <p:cNvSpPr txBox="1"/>
          <p:nvPr/>
        </p:nvSpPr>
        <p:spPr>
          <a:xfrm>
            <a:off x="6400800" y="1539320"/>
            <a:ext cx="4876800" cy="2061718"/>
          </a:xfrm>
          <a:prstGeom prst="rect">
            <a:avLst/>
          </a:prstGeom>
          <a:noFill/>
        </p:spPr>
        <p:txBody>
          <a:bodyPr wrap="square" rtlCol="0">
            <a:spAutoFit/>
          </a:bodyPr>
          <a:lstStyle/>
          <a:p>
            <a:pPr marL="0" lvl="1" defTabSz="1219170"/>
            <a:r>
              <a:rPr lang="en-US" sz="2133" b="1" dirty="0">
                <a:solidFill>
                  <a:prstClr val="white"/>
                </a:solidFill>
                <a:latin typeface="Candara"/>
              </a:rPr>
              <a:t>1 Kings 1:39:</a:t>
            </a:r>
            <a:r>
              <a:rPr lang="en-US" sz="2133" dirty="0">
                <a:solidFill>
                  <a:prstClr val="white"/>
                </a:solidFill>
                <a:latin typeface="Candara"/>
              </a:rPr>
              <a:t> </a:t>
            </a:r>
            <a:br>
              <a:rPr lang="en-US" sz="2133" baseline="30000" dirty="0">
                <a:solidFill>
                  <a:prstClr val="white"/>
                </a:solidFill>
                <a:latin typeface="Candara"/>
              </a:rPr>
            </a:br>
            <a:r>
              <a:rPr lang="en-US" sz="2133" dirty="0">
                <a:solidFill>
                  <a:prstClr val="white"/>
                </a:solidFill>
                <a:latin typeface="Candara"/>
              </a:rPr>
              <a:t>And </a:t>
            </a:r>
            <a:r>
              <a:rPr lang="en-US" sz="2133" dirty="0" err="1">
                <a:solidFill>
                  <a:srgbClr val="FFFF00"/>
                </a:solidFill>
                <a:latin typeface="Candara"/>
              </a:rPr>
              <a:t>Zadok</a:t>
            </a:r>
            <a:r>
              <a:rPr lang="en-US" sz="2133" dirty="0">
                <a:solidFill>
                  <a:srgbClr val="FFFF00"/>
                </a:solidFill>
                <a:latin typeface="Candara"/>
              </a:rPr>
              <a:t> the priest </a:t>
            </a:r>
            <a:r>
              <a:rPr lang="en-US" sz="2133" dirty="0">
                <a:solidFill>
                  <a:prstClr val="white"/>
                </a:solidFill>
                <a:latin typeface="Candara"/>
              </a:rPr>
              <a:t>took an horn of oil out of the tabernacle, and anointed Solomon. And they blew the trumpet; and all the people said, God save king Solomon.</a:t>
            </a:r>
            <a:endParaRPr lang="en-US" sz="2133" b="1" dirty="0">
              <a:solidFill>
                <a:prstClr val="white"/>
              </a:solidFill>
              <a:latin typeface="Candara"/>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1" y="1308101"/>
            <a:ext cx="4910729" cy="4152900"/>
          </a:xfrm>
          <a:prstGeom prst="rect">
            <a:avLst/>
          </a:prstGeom>
        </p:spPr>
      </p:pic>
    </p:spTree>
    <p:extLst>
      <p:ext uri="{BB962C8B-B14F-4D97-AF65-F5344CB8AC3E}">
        <p14:creationId xmlns:p14="http://schemas.microsoft.com/office/powerpoint/2010/main" val="1725054957"/>
      </p:ext>
    </p:extLst>
  </p:cSld>
  <p:clrMapOvr>
    <a:masterClrMapping/>
  </p:clrMapOvr>
  <p:transition spd="med">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943" y="406191"/>
            <a:ext cx="10882115" cy="6045619"/>
          </a:xfrm>
          <a:prstGeom prst="rect">
            <a:avLst/>
          </a:prstGeom>
        </p:spPr>
      </p:pic>
      <p:sp>
        <p:nvSpPr>
          <p:cNvPr id="5" name="TextBox 4"/>
          <p:cNvSpPr txBox="1"/>
          <p:nvPr/>
        </p:nvSpPr>
        <p:spPr>
          <a:xfrm>
            <a:off x="6502400" y="1156415"/>
            <a:ext cx="4673600" cy="1733488"/>
          </a:xfrm>
          <a:prstGeom prst="rect">
            <a:avLst/>
          </a:prstGeom>
          <a:noFill/>
        </p:spPr>
        <p:txBody>
          <a:bodyPr wrap="square" rtlCol="0">
            <a:spAutoFit/>
          </a:bodyPr>
          <a:lstStyle/>
          <a:p>
            <a:pPr marL="0" lvl="1" defTabSz="1219170"/>
            <a:r>
              <a:rPr lang="en-US" sz="2133" dirty="0">
                <a:solidFill>
                  <a:prstClr val="black"/>
                </a:solidFill>
                <a:latin typeface="Candara"/>
              </a:rPr>
              <a:t>George </a:t>
            </a:r>
            <a:r>
              <a:rPr lang="en-US" sz="2133" dirty="0" err="1">
                <a:solidFill>
                  <a:prstClr val="black"/>
                </a:solidFill>
                <a:latin typeface="Candara"/>
              </a:rPr>
              <a:t>Frideric</a:t>
            </a:r>
            <a:r>
              <a:rPr lang="en-US" sz="2133" dirty="0">
                <a:solidFill>
                  <a:prstClr val="black"/>
                </a:solidFill>
                <a:latin typeface="Candara"/>
              </a:rPr>
              <a:t> Handel composed the anthem </a:t>
            </a:r>
            <a:r>
              <a:rPr lang="en-US" sz="2133" dirty="0">
                <a:solidFill>
                  <a:srgbClr val="C00000"/>
                </a:solidFill>
                <a:latin typeface="Candara"/>
              </a:rPr>
              <a:t>“</a:t>
            </a:r>
            <a:r>
              <a:rPr lang="en-US" sz="2133" dirty="0" err="1">
                <a:solidFill>
                  <a:srgbClr val="C00000"/>
                </a:solidFill>
                <a:latin typeface="Candara"/>
              </a:rPr>
              <a:t>Zadok</a:t>
            </a:r>
            <a:r>
              <a:rPr lang="en-US" sz="2133" dirty="0">
                <a:solidFill>
                  <a:srgbClr val="C00000"/>
                </a:solidFill>
                <a:latin typeface="Candara"/>
              </a:rPr>
              <a:t> the Priest” </a:t>
            </a:r>
            <a:r>
              <a:rPr lang="en-US" sz="2133" dirty="0">
                <a:solidFill>
                  <a:prstClr val="black"/>
                </a:solidFill>
                <a:latin typeface="Candara"/>
              </a:rPr>
              <a:t>for the coronation of King George II in 1727. </a:t>
            </a:r>
            <a:br>
              <a:rPr lang="en-US" sz="2133" dirty="0">
                <a:solidFill>
                  <a:prstClr val="black"/>
                </a:solidFill>
                <a:latin typeface="Candara"/>
              </a:rPr>
            </a:br>
            <a:r>
              <a:rPr lang="en-US" sz="2133" dirty="0">
                <a:solidFill>
                  <a:prstClr val="black"/>
                </a:solidFill>
                <a:latin typeface="Candara"/>
              </a:rPr>
              <a:t>It has been sung at every British coronation since then.</a:t>
            </a:r>
          </a:p>
        </p:txBody>
      </p:sp>
      <p:sp>
        <p:nvSpPr>
          <p:cNvPr id="2" name="TextBox 1"/>
          <p:cNvSpPr txBox="1"/>
          <p:nvPr/>
        </p:nvSpPr>
        <p:spPr>
          <a:xfrm>
            <a:off x="6604000" y="3124200"/>
            <a:ext cx="4470400" cy="2759282"/>
          </a:xfrm>
          <a:prstGeom prst="rect">
            <a:avLst/>
          </a:prstGeom>
          <a:noFill/>
        </p:spPr>
        <p:txBody>
          <a:bodyPr wrap="square" rtlCol="0">
            <a:spAutoFit/>
          </a:bodyPr>
          <a:lstStyle/>
          <a:p>
            <a:pPr marL="0" lvl="1" algn="ctr" defTabSz="1219170"/>
            <a:r>
              <a:rPr lang="en-US" sz="2133" dirty="0">
                <a:solidFill>
                  <a:srgbClr val="073E87"/>
                </a:solidFill>
                <a:latin typeface="Candara"/>
                <a:cs typeface="Arial" panose="020B0604020202020204" pitchFamily="34" charset="0"/>
              </a:rPr>
              <a:t>“</a:t>
            </a:r>
            <a:r>
              <a:rPr lang="en-US" sz="2133" dirty="0" err="1">
                <a:solidFill>
                  <a:srgbClr val="073E87"/>
                </a:solidFill>
                <a:latin typeface="Candara"/>
                <a:cs typeface="Arial" panose="020B0604020202020204" pitchFamily="34" charset="0"/>
              </a:rPr>
              <a:t>Zadok</a:t>
            </a:r>
            <a:r>
              <a:rPr lang="en-US" sz="2133" dirty="0">
                <a:solidFill>
                  <a:srgbClr val="073E87"/>
                </a:solidFill>
                <a:latin typeface="Candara"/>
                <a:cs typeface="Arial" panose="020B0604020202020204" pitchFamily="34" charset="0"/>
              </a:rPr>
              <a:t> the Priest, </a:t>
            </a:r>
          </a:p>
          <a:p>
            <a:pPr marL="0" lvl="1" algn="ctr" defTabSz="1219170"/>
            <a:r>
              <a:rPr lang="en-US" sz="2133" dirty="0">
                <a:solidFill>
                  <a:srgbClr val="073E87"/>
                </a:solidFill>
                <a:latin typeface="Candara"/>
                <a:cs typeface="Arial" panose="020B0604020202020204" pitchFamily="34" charset="0"/>
              </a:rPr>
              <a:t>and Nathan the Prophet </a:t>
            </a:r>
          </a:p>
          <a:p>
            <a:pPr marL="0" lvl="1" algn="ctr" defTabSz="1219170"/>
            <a:r>
              <a:rPr lang="en-US" sz="2133" dirty="0">
                <a:solidFill>
                  <a:srgbClr val="073E87"/>
                </a:solidFill>
                <a:latin typeface="Candara"/>
                <a:cs typeface="Arial" panose="020B0604020202020204" pitchFamily="34" charset="0"/>
              </a:rPr>
              <a:t>anointed Solomon King.</a:t>
            </a:r>
          </a:p>
          <a:p>
            <a:pPr marL="0" lvl="1" algn="ctr" defTabSz="1219170"/>
            <a:r>
              <a:rPr lang="en-US" sz="2133" dirty="0">
                <a:solidFill>
                  <a:srgbClr val="073E87"/>
                </a:solidFill>
                <a:latin typeface="Candara"/>
                <a:cs typeface="Arial" panose="020B0604020202020204" pitchFamily="34" charset="0"/>
              </a:rPr>
              <a:t>And all the people rejoiced, and said:</a:t>
            </a:r>
          </a:p>
          <a:p>
            <a:pPr marL="0" lvl="1" algn="ctr" defTabSz="1219170"/>
            <a:r>
              <a:rPr lang="en-US" sz="2133" dirty="0">
                <a:solidFill>
                  <a:srgbClr val="073E87"/>
                </a:solidFill>
                <a:latin typeface="Candara"/>
                <a:cs typeface="Arial" panose="020B0604020202020204" pitchFamily="34" charset="0"/>
              </a:rPr>
              <a:t>God save the King! </a:t>
            </a:r>
          </a:p>
          <a:p>
            <a:pPr marL="0" lvl="1" algn="ctr" defTabSz="1219170"/>
            <a:r>
              <a:rPr lang="en-US" sz="2133" dirty="0">
                <a:solidFill>
                  <a:srgbClr val="073E87"/>
                </a:solidFill>
                <a:latin typeface="Candara"/>
                <a:cs typeface="Arial" panose="020B0604020202020204" pitchFamily="34" charset="0"/>
              </a:rPr>
              <a:t>Long live the King!</a:t>
            </a:r>
          </a:p>
          <a:p>
            <a:pPr marL="0" lvl="1" algn="ctr" defTabSz="1219170"/>
            <a:r>
              <a:rPr lang="en-US" sz="2133" dirty="0">
                <a:solidFill>
                  <a:srgbClr val="073E87"/>
                </a:solidFill>
                <a:latin typeface="Candara"/>
                <a:cs typeface="Arial" panose="020B0604020202020204" pitchFamily="34" charset="0"/>
              </a:rPr>
              <a:t>May the King live for ever,</a:t>
            </a:r>
          </a:p>
          <a:p>
            <a:pPr marL="0" lvl="1" algn="ctr" defTabSz="1219170"/>
            <a:r>
              <a:rPr lang="en-US" sz="2133" dirty="0">
                <a:solidFill>
                  <a:srgbClr val="073E87"/>
                </a:solidFill>
                <a:latin typeface="Candara"/>
                <a:cs typeface="Arial" panose="020B0604020202020204" pitchFamily="34" charset="0"/>
              </a:rPr>
              <a:t>Amen, </a:t>
            </a:r>
            <a:r>
              <a:rPr lang="en-US" sz="2133" dirty="0" err="1">
                <a:solidFill>
                  <a:srgbClr val="073E87"/>
                </a:solidFill>
                <a:latin typeface="Candara"/>
                <a:cs typeface="Arial" panose="020B0604020202020204" pitchFamily="34" charset="0"/>
              </a:rPr>
              <a:t>Allelujah</a:t>
            </a:r>
            <a:r>
              <a:rPr lang="en-US" sz="2133" dirty="0">
                <a:solidFill>
                  <a:srgbClr val="073E87"/>
                </a:solidFill>
                <a:latin typeface="Candara"/>
                <a:cs typeface="Arial" panose="020B0604020202020204" pitchFamily="34" charset="0"/>
              </a:rPr>
              <a:t>.</a:t>
            </a:r>
            <a:r>
              <a:rPr lang="en-US" sz="2400" dirty="0">
                <a:solidFill>
                  <a:srgbClr val="073E87"/>
                </a:solidFill>
                <a:latin typeface="Candara"/>
              </a:rPr>
              <a:t>”</a:t>
            </a:r>
            <a:endParaRPr lang="en-US" sz="2133" dirty="0">
              <a:solidFill>
                <a:srgbClr val="073E87"/>
              </a:solidFill>
              <a:latin typeface="Candara"/>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601" y="685801"/>
            <a:ext cx="3657599" cy="5494248"/>
          </a:xfrm>
          <a:prstGeom prst="rect">
            <a:avLst/>
          </a:prstGeom>
        </p:spPr>
      </p:pic>
    </p:spTree>
    <p:extLst>
      <p:ext uri="{BB962C8B-B14F-4D97-AF65-F5344CB8AC3E}">
        <p14:creationId xmlns:p14="http://schemas.microsoft.com/office/powerpoint/2010/main" val="28686180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fade">
                                      <p:cBhvr>
                                        <p:cTn id="2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
        <p:nvSpPr>
          <p:cNvPr id="3" name="TextBox 2"/>
          <p:cNvSpPr txBox="1"/>
          <p:nvPr/>
        </p:nvSpPr>
        <p:spPr>
          <a:xfrm>
            <a:off x="1219200" y="2194560"/>
            <a:ext cx="4216400" cy="1077026"/>
          </a:xfrm>
          <a:prstGeom prst="rect">
            <a:avLst/>
          </a:prstGeom>
          <a:noFill/>
        </p:spPr>
        <p:txBody>
          <a:bodyPr wrap="square" rtlCol="0">
            <a:spAutoFit/>
          </a:bodyPr>
          <a:lstStyle/>
          <a:p>
            <a:pPr defTabSz="1219170">
              <a:spcBef>
                <a:spcPts val="1600"/>
              </a:spcBef>
            </a:pPr>
            <a:r>
              <a:rPr lang="en-US" sz="2133" dirty="0">
                <a:solidFill>
                  <a:srgbClr val="073E87"/>
                </a:solidFill>
                <a:latin typeface="Candara"/>
                <a:cs typeface="Arial" panose="020B0604020202020204" pitchFamily="34" charset="0"/>
              </a:rPr>
              <a:t>In the days of Ezekiel, the sons of </a:t>
            </a:r>
            <a:r>
              <a:rPr lang="en-US" sz="2133" dirty="0" err="1">
                <a:solidFill>
                  <a:srgbClr val="073E87"/>
                </a:solidFill>
                <a:latin typeface="Candara"/>
                <a:cs typeface="Arial" panose="020B0604020202020204" pitchFamily="34" charset="0"/>
              </a:rPr>
              <a:t>Zadok</a:t>
            </a:r>
            <a:r>
              <a:rPr lang="en-US" sz="2133" dirty="0">
                <a:solidFill>
                  <a:srgbClr val="073E87"/>
                </a:solidFill>
                <a:latin typeface="Candara"/>
                <a:cs typeface="Arial" panose="020B0604020202020204" pitchFamily="34" charset="0"/>
              </a:rPr>
              <a:t> were entrusted with the ministry of the Temple.</a:t>
            </a:r>
          </a:p>
        </p:txBody>
      </p:sp>
      <p:sp>
        <p:nvSpPr>
          <p:cNvPr id="5" name="TextBox 4"/>
          <p:cNvSpPr txBox="1"/>
          <p:nvPr/>
        </p:nvSpPr>
        <p:spPr>
          <a:xfrm>
            <a:off x="6604000" y="787401"/>
            <a:ext cx="4470400" cy="4359335"/>
          </a:xfrm>
          <a:prstGeom prst="rect">
            <a:avLst/>
          </a:prstGeom>
          <a:noFill/>
        </p:spPr>
        <p:txBody>
          <a:bodyPr wrap="square" rtlCol="0">
            <a:spAutoFit/>
          </a:bodyPr>
          <a:lstStyle/>
          <a:p>
            <a:pPr marL="0" lvl="1" defTabSz="1219170">
              <a:spcBef>
                <a:spcPts val="800"/>
              </a:spcBef>
            </a:pPr>
            <a:r>
              <a:rPr lang="en-US" sz="2133" b="1" dirty="0">
                <a:solidFill>
                  <a:prstClr val="white"/>
                </a:solidFill>
                <a:latin typeface="Candara"/>
              </a:rPr>
              <a:t>Ezekiel 44:15-16:</a:t>
            </a:r>
            <a:br>
              <a:rPr lang="en-US" sz="2133" b="1" dirty="0">
                <a:solidFill>
                  <a:prstClr val="white"/>
                </a:solidFill>
                <a:latin typeface="Candara"/>
              </a:rPr>
            </a:br>
            <a:r>
              <a:rPr lang="en-US" sz="2133" baseline="30000" dirty="0">
                <a:solidFill>
                  <a:prstClr val="white"/>
                </a:solidFill>
                <a:latin typeface="Candara"/>
              </a:rPr>
              <a:t>15</a:t>
            </a:r>
            <a:r>
              <a:rPr lang="en-US" sz="2133" dirty="0">
                <a:solidFill>
                  <a:prstClr val="white"/>
                </a:solidFill>
                <a:latin typeface="Candara"/>
              </a:rPr>
              <a:t> But the priests the Levites, </a:t>
            </a:r>
            <a:r>
              <a:rPr lang="en-US" sz="2133" dirty="0">
                <a:solidFill>
                  <a:srgbClr val="FFFF00"/>
                </a:solidFill>
                <a:latin typeface="Candara"/>
              </a:rPr>
              <a:t>the sons of </a:t>
            </a:r>
            <a:r>
              <a:rPr lang="en-US" sz="2133" dirty="0" err="1">
                <a:solidFill>
                  <a:srgbClr val="FFFF00"/>
                </a:solidFill>
                <a:latin typeface="Candara"/>
              </a:rPr>
              <a:t>Zadok</a:t>
            </a:r>
            <a:r>
              <a:rPr lang="en-US" sz="2133" dirty="0">
                <a:solidFill>
                  <a:srgbClr val="FFFF00"/>
                </a:solidFill>
                <a:latin typeface="Candara"/>
              </a:rPr>
              <a:t>,</a:t>
            </a:r>
            <a:r>
              <a:rPr lang="en-US" sz="2133" dirty="0">
                <a:solidFill>
                  <a:prstClr val="white"/>
                </a:solidFill>
                <a:latin typeface="Candara"/>
              </a:rPr>
              <a:t> that kept the charge of my sanctuary when the children of Israel went astray from me, they shall come near to me to minister unto me, and they shall stand before me to offer unto me the fat and the blood, saith the Lord GOD:  </a:t>
            </a:r>
          </a:p>
          <a:p>
            <a:pPr marL="0" lvl="1" defTabSz="1219170"/>
            <a:r>
              <a:rPr lang="en-US" sz="2133" baseline="30000" dirty="0">
                <a:solidFill>
                  <a:prstClr val="white"/>
                </a:solidFill>
                <a:latin typeface="Candara"/>
              </a:rPr>
              <a:t>16</a:t>
            </a:r>
            <a:r>
              <a:rPr lang="en-US" sz="2133" dirty="0">
                <a:solidFill>
                  <a:prstClr val="white"/>
                </a:solidFill>
                <a:latin typeface="Candara"/>
              </a:rPr>
              <a:t> They shall enter into my sanctuary, and they shall come near to my table, to minister unto me, and they shall keep my charge. </a:t>
            </a:r>
            <a:endParaRPr lang="en-US" sz="2133" b="1" dirty="0">
              <a:solidFill>
                <a:prstClr val="white"/>
              </a:solidFill>
              <a:latin typeface="Candara"/>
              <a:cs typeface="Arial" panose="020B0604020202020204" pitchFamily="34" charset="0"/>
            </a:endParaRPr>
          </a:p>
        </p:txBody>
      </p:sp>
    </p:spTree>
    <p:extLst>
      <p:ext uri="{BB962C8B-B14F-4D97-AF65-F5344CB8AC3E}">
        <p14:creationId xmlns:p14="http://schemas.microsoft.com/office/powerpoint/2010/main" val="33245437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
        <p:nvSpPr>
          <p:cNvPr id="6" name="Rectangle 5"/>
          <p:cNvSpPr/>
          <p:nvPr/>
        </p:nvSpPr>
        <p:spPr>
          <a:xfrm>
            <a:off x="1320800" y="1905000"/>
            <a:ext cx="4064000" cy="2492542"/>
          </a:xfrm>
          <a:prstGeom prst="rect">
            <a:avLst/>
          </a:prstGeom>
        </p:spPr>
        <p:txBody>
          <a:bodyPr wrap="square">
            <a:spAutoFit/>
          </a:bodyPr>
          <a:lstStyle/>
          <a:p>
            <a:pPr defTabSz="1219170">
              <a:spcBef>
                <a:spcPts val="800"/>
              </a:spcBef>
            </a:pPr>
            <a:r>
              <a:rPr lang="en-US" sz="2133" dirty="0">
                <a:solidFill>
                  <a:srgbClr val="073E87"/>
                </a:solidFill>
                <a:latin typeface="Candara"/>
                <a:cs typeface="Arial" panose="020B0604020202020204" pitchFamily="34" charset="0"/>
              </a:rPr>
              <a:t>As a result, the Sadducees had authority over everything to do with the temple, including the selection of the high priest, and command of the temple guard.</a:t>
            </a:r>
          </a:p>
          <a:p>
            <a:pPr defTabSz="1219170">
              <a:spcBef>
                <a:spcPts val="800"/>
              </a:spcBef>
            </a:pPr>
            <a:r>
              <a:rPr lang="en-US" sz="2133" dirty="0">
                <a:solidFill>
                  <a:srgbClr val="073E87"/>
                </a:solidFill>
                <a:latin typeface="Candara"/>
                <a:cs typeface="Arial" panose="020B0604020202020204" pitchFamily="34" charset="0"/>
              </a:rPr>
              <a:t>This continued throughout the existence of the second temple.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7200" y="669032"/>
            <a:ext cx="4064000" cy="5503168"/>
          </a:xfrm>
          <a:prstGeom prst="rect">
            <a:avLst/>
          </a:prstGeom>
        </p:spPr>
      </p:pic>
    </p:spTree>
    <p:extLst>
      <p:ext uri="{BB962C8B-B14F-4D97-AF65-F5344CB8AC3E}">
        <p14:creationId xmlns:p14="http://schemas.microsoft.com/office/powerpoint/2010/main" val="11583222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
        <p:nvSpPr>
          <p:cNvPr id="3" name="TextBox 2"/>
          <p:cNvSpPr txBox="1"/>
          <p:nvPr/>
        </p:nvSpPr>
        <p:spPr>
          <a:xfrm>
            <a:off x="1198880" y="1803400"/>
            <a:ext cx="4389120" cy="3682418"/>
          </a:xfrm>
          <a:prstGeom prst="rect">
            <a:avLst/>
          </a:prstGeom>
          <a:noFill/>
        </p:spPr>
        <p:txBody>
          <a:bodyPr wrap="square" rtlCol="0">
            <a:spAutoFit/>
          </a:bodyPr>
          <a:lstStyle/>
          <a:p>
            <a:pPr defTabSz="1219170">
              <a:spcBef>
                <a:spcPts val="800"/>
              </a:spcBef>
            </a:pPr>
            <a:r>
              <a:rPr lang="en-US" sz="2133" dirty="0">
                <a:solidFill>
                  <a:srgbClr val="073E87"/>
                </a:solidFill>
                <a:latin typeface="Candara"/>
                <a:cs typeface="Arial" panose="020B0604020202020204" pitchFamily="34" charset="0"/>
              </a:rPr>
              <a:t>The Sadducees held the majority of seats in the </a:t>
            </a:r>
            <a:r>
              <a:rPr lang="en-US" sz="2133" dirty="0">
                <a:solidFill>
                  <a:srgbClr val="C00000"/>
                </a:solidFill>
                <a:latin typeface="Candara"/>
                <a:cs typeface="Arial" panose="020B0604020202020204" pitchFamily="34" charset="0"/>
              </a:rPr>
              <a:t>Sanhedrin,</a:t>
            </a:r>
            <a:r>
              <a:rPr lang="en-US" sz="2133" dirty="0">
                <a:solidFill>
                  <a:srgbClr val="073E87"/>
                </a:solidFill>
                <a:latin typeface="Candara"/>
                <a:cs typeface="Arial" panose="020B0604020202020204" pitchFamily="34" charset="0"/>
              </a:rPr>
              <a:t> the Jewish high court of justice. </a:t>
            </a:r>
          </a:p>
          <a:p>
            <a:pPr defTabSz="1219170">
              <a:spcBef>
                <a:spcPts val="800"/>
              </a:spcBef>
            </a:pPr>
            <a:r>
              <a:rPr lang="en-US" sz="2133" dirty="0">
                <a:solidFill>
                  <a:srgbClr val="073E87"/>
                </a:solidFill>
                <a:latin typeface="Candara"/>
                <a:cs typeface="Arial" panose="020B0604020202020204" pitchFamily="34" charset="0"/>
              </a:rPr>
              <a:t>This court was made up of 71 men, led by the high priest. </a:t>
            </a:r>
          </a:p>
          <a:p>
            <a:pPr defTabSz="1219170">
              <a:spcBef>
                <a:spcPts val="800"/>
              </a:spcBef>
            </a:pPr>
            <a:r>
              <a:rPr lang="en-US" sz="2133" dirty="0">
                <a:solidFill>
                  <a:srgbClr val="073E87"/>
                </a:solidFill>
                <a:latin typeface="Candara"/>
                <a:cs typeface="Arial" panose="020B0604020202020204" pitchFamily="34" charset="0"/>
              </a:rPr>
              <a:t>It could pronounce judgments and mete out punishments.</a:t>
            </a:r>
          </a:p>
          <a:p>
            <a:pPr defTabSz="1219170">
              <a:spcBef>
                <a:spcPts val="800"/>
              </a:spcBef>
            </a:pPr>
            <a:r>
              <a:rPr lang="en-US" sz="2133" dirty="0">
                <a:solidFill>
                  <a:srgbClr val="073E87"/>
                </a:solidFill>
                <a:latin typeface="Candara"/>
                <a:cs typeface="Arial" panose="020B0604020202020204" pitchFamily="34" charset="0"/>
              </a:rPr>
              <a:t>In the Gospels and Acts, the Sanhedrin is always referred to as </a:t>
            </a:r>
            <a:r>
              <a:rPr lang="en-US" sz="2133" dirty="0">
                <a:solidFill>
                  <a:srgbClr val="C00000"/>
                </a:solidFill>
                <a:latin typeface="Candara"/>
                <a:cs typeface="Arial" panose="020B0604020202020204" pitchFamily="34" charset="0"/>
              </a:rPr>
              <a:t>“the council.”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2720" y="832739"/>
            <a:ext cx="4572000" cy="4363213"/>
          </a:xfrm>
          <a:prstGeom prst="rect">
            <a:avLst/>
          </a:prstGeom>
        </p:spPr>
      </p:pic>
      <p:sp>
        <p:nvSpPr>
          <p:cNvPr id="5" name="TextBox 4"/>
          <p:cNvSpPr txBox="1"/>
          <p:nvPr/>
        </p:nvSpPr>
        <p:spPr>
          <a:xfrm>
            <a:off x="6522720" y="5359400"/>
            <a:ext cx="4572000" cy="830997"/>
          </a:xfrm>
          <a:prstGeom prst="rect">
            <a:avLst/>
          </a:prstGeom>
          <a:noFill/>
        </p:spPr>
        <p:txBody>
          <a:bodyPr wrap="square" rtlCol="0">
            <a:spAutoFit/>
          </a:bodyPr>
          <a:lstStyle/>
          <a:p>
            <a:pPr defTabSz="1219170"/>
            <a:r>
              <a:rPr lang="en-US" sz="1600" b="1" dirty="0">
                <a:solidFill>
                  <a:prstClr val="white"/>
                </a:solidFill>
                <a:latin typeface="Candara"/>
              </a:rPr>
              <a:t>Matthew 26:59: </a:t>
            </a:r>
            <a:r>
              <a:rPr lang="en-US" sz="1600" dirty="0">
                <a:solidFill>
                  <a:prstClr val="white"/>
                </a:solidFill>
                <a:latin typeface="Candara"/>
              </a:rPr>
              <a:t> Now the chief priests, and elders, and all the council, sought false witness against Jesus, to put him to death;</a:t>
            </a:r>
          </a:p>
        </p:txBody>
      </p:sp>
    </p:spTree>
    <p:extLst>
      <p:ext uri="{BB962C8B-B14F-4D97-AF65-F5344CB8AC3E}">
        <p14:creationId xmlns:p14="http://schemas.microsoft.com/office/powerpoint/2010/main" val="28830623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
        <p:nvSpPr>
          <p:cNvPr id="5" name="TextBox 4"/>
          <p:cNvSpPr txBox="1"/>
          <p:nvPr/>
        </p:nvSpPr>
        <p:spPr>
          <a:xfrm>
            <a:off x="6604000" y="1295401"/>
            <a:ext cx="4673600" cy="3477234"/>
          </a:xfrm>
          <a:prstGeom prst="rect">
            <a:avLst/>
          </a:prstGeom>
          <a:noFill/>
        </p:spPr>
        <p:txBody>
          <a:bodyPr wrap="square" rtlCol="0">
            <a:spAutoFit/>
          </a:bodyPr>
          <a:lstStyle/>
          <a:p>
            <a:pPr defTabSz="1219170">
              <a:spcBef>
                <a:spcPts val="1600"/>
              </a:spcBef>
            </a:pPr>
            <a:r>
              <a:rPr lang="en-US" sz="2133" b="1" dirty="0">
                <a:solidFill>
                  <a:prstClr val="white"/>
                </a:solidFill>
                <a:latin typeface="Candara"/>
              </a:rPr>
              <a:t>Luke 22:52-53: </a:t>
            </a:r>
            <a:r>
              <a:rPr lang="en-US" sz="2133" dirty="0">
                <a:solidFill>
                  <a:prstClr val="white"/>
                </a:solidFill>
                <a:latin typeface="Candara"/>
              </a:rPr>
              <a:t> </a:t>
            </a:r>
            <a:br>
              <a:rPr lang="en-US" sz="2133" dirty="0">
                <a:solidFill>
                  <a:prstClr val="white"/>
                </a:solidFill>
                <a:latin typeface="Candara"/>
              </a:rPr>
            </a:br>
            <a:r>
              <a:rPr lang="en-US" sz="2133" baseline="30000" dirty="0">
                <a:solidFill>
                  <a:prstClr val="white"/>
                </a:solidFill>
                <a:latin typeface="Candara"/>
              </a:rPr>
              <a:t>52</a:t>
            </a:r>
            <a:r>
              <a:rPr lang="en-US" sz="2133" dirty="0">
                <a:solidFill>
                  <a:prstClr val="white"/>
                </a:solidFill>
                <a:latin typeface="Candara"/>
              </a:rPr>
              <a:t> Then Jesus said unto </a:t>
            </a:r>
            <a:r>
              <a:rPr lang="en-US" sz="2133" dirty="0">
                <a:solidFill>
                  <a:srgbClr val="FFFF00"/>
                </a:solidFill>
                <a:latin typeface="Candara"/>
              </a:rPr>
              <a:t>the chief priests, and captains of the temple, </a:t>
            </a:r>
            <a:r>
              <a:rPr lang="en-US" sz="2133" dirty="0">
                <a:solidFill>
                  <a:prstClr val="white"/>
                </a:solidFill>
                <a:latin typeface="Candara"/>
              </a:rPr>
              <a:t>and the elders, which were come to him, Be ye come out, as against a thief, with swords and staves?  </a:t>
            </a:r>
          </a:p>
          <a:p>
            <a:pPr defTabSz="1219170">
              <a:spcBef>
                <a:spcPts val="800"/>
              </a:spcBef>
            </a:pPr>
            <a:r>
              <a:rPr lang="en-US" sz="2133" baseline="30000" dirty="0">
                <a:solidFill>
                  <a:prstClr val="white"/>
                </a:solidFill>
                <a:latin typeface="Candara"/>
              </a:rPr>
              <a:t>53</a:t>
            </a:r>
            <a:r>
              <a:rPr lang="en-US" sz="2133" dirty="0">
                <a:solidFill>
                  <a:prstClr val="white"/>
                </a:solidFill>
                <a:latin typeface="Candara"/>
              </a:rPr>
              <a:t> When I was daily with you in the temple, ye stretched forth no hands against me: but this is your hour, and the power of darkness. </a:t>
            </a:r>
            <a:endParaRPr lang="en-US" sz="2133" dirty="0">
              <a:solidFill>
                <a:prstClr val="white"/>
              </a:solidFill>
              <a:latin typeface="Candara"/>
              <a:cs typeface="Arial" panose="020B0604020202020204" pitchFamily="34" charset="0"/>
            </a:endParaRPr>
          </a:p>
        </p:txBody>
      </p:sp>
      <p:sp>
        <p:nvSpPr>
          <p:cNvPr id="6" name="Rectangle 5"/>
          <p:cNvSpPr/>
          <p:nvPr/>
        </p:nvSpPr>
        <p:spPr>
          <a:xfrm>
            <a:off x="1219200" y="2194560"/>
            <a:ext cx="4389120" cy="748795"/>
          </a:xfrm>
          <a:prstGeom prst="rect">
            <a:avLst/>
          </a:prstGeom>
        </p:spPr>
        <p:txBody>
          <a:bodyPr wrap="square">
            <a:spAutoFit/>
          </a:bodyPr>
          <a:lstStyle/>
          <a:p>
            <a:pPr defTabSz="1219170">
              <a:spcBef>
                <a:spcPts val="800"/>
              </a:spcBef>
            </a:pPr>
            <a:r>
              <a:rPr lang="en-US" sz="2133" dirty="0">
                <a:solidFill>
                  <a:srgbClr val="073E87"/>
                </a:solidFill>
                <a:latin typeface="Candara"/>
                <a:cs typeface="Arial" panose="020B0604020202020204" pitchFamily="34" charset="0"/>
              </a:rPr>
              <a:t>In the Gospels and in Acts, the Sadducees are the </a:t>
            </a:r>
            <a:r>
              <a:rPr lang="en-US" sz="2133" dirty="0">
                <a:solidFill>
                  <a:srgbClr val="C00000"/>
                </a:solidFill>
                <a:latin typeface="Candara"/>
                <a:cs typeface="Arial" panose="020B0604020202020204" pitchFamily="34" charset="0"/>
              </a:rPr>
              <a:t>chief priests.</a:t>
            </a:r>
          </a:p>
        </p:txBody>
      </p:sp>
    </p:spTree>
    <p:extLst>
      <p:ext uri="{BB962C8B-B14F-4D97-AF65-F5344CB8AC3E}">
        <p14:creationId xmlns:p14="http://schemas.microsoft.com/office/powerpoint/2010/main" val="20462386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56E257FB-9F81-42C7-A4A9-13E06673E80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ABF8D353-AF08-44AD-A84C-04C2AD8BD4B9}"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17</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45058" name="Picture 2">
            <a:extLst>
              <a:ext uri="{FF2B5EF4-FFF2-40B4-BE49-F238E27FC236}">
                <a16:creationId xmlns:a16="http://schemas.microsoft.com/office/drawing/2014/main" id="{92E745F9-7744-4843-A677-187E31B90D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609600"/>
            <a:ext cx="7772400" cy="5372100"/>
          </a:xfrm>
          <a:prstGeom prst="rect">
            <a:avLst/>
          </a:prstGeom>
          <a:noFill/>
          <a:extLst>
            <a:ext uri="{909E8E84-426E-40DD-AFC4-6F175D3DCCD1}">
              <a14:hiddenFill xmlns:a14="http://schemas.microsoft.com/office/drawing/2010/main">
                <a:solidFill>
                  <a:srgbClr val="FFFFFF"/>
                </a:solidFill>
              </a14:hiddenFill>
            </a:ext>
          </a:extLst>
        </p:spPr>
      </p:pic>
      <p:sp>
        <p:nvSpPr>
          <p:cNvPr id="45059" name="Text Box 3">
            <a:extLst>
              <a:ext uri="{FF2B5EF4-FFF2-40B4-BE49-F238E27FC236}">
                <a16:creationId xmlns:a16="http://schemas.microsoft.com/office/drawing/2014/main" id="{8BDD63AA-3E9B-4991-9173-184C86DB92DC}"/>
              </a:ext>
            </a:extLst>
          </p:cNvPr>
          <p:cNvSpPr txBox="1">
            <a:spLocks noChangeArrowheads="1"/>
          </p:cNvSpPr>
          <p:nvPr/>
        </p:nvSpPr>
        <p:spPr bwMode="auto">
          <a:xfrm>
            <a:off x="2971800" y="60960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Paul: Map of His World.</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
        <p:nvSpPr>
          <p:cNvPr id="3" name="TextBox 2"/>
          <p:cNvSpPr txBox="1"/>
          <p:nvPr/>
        </p:nvSpPr>
        <p:spPr>
          <a:xfrm>
            <a:off x="1219200" y="2194560"/>
            <a:ext cx="4389120" cy="1077026"/>
          </a:xfrm>
          <a:prstGeom prst="rect">
            <a:avLst/>
          </a:prstGeom>
          <a:noFill/>
        </p:spPr>
        <p:txBody>
          <a:bodyPr wrap="square" rtlCol="0">
            <a:spAutoFit/>
          </a:bodyPr>
          <a:lstStyle/>
          <a:p>
            <a:pPr defTabSz="1219170">
              <a:spcBef>
                <a:spcPts val="1600"/>
              </a:spcBef>
            </a:pPr>
            <a:r>
              <a:rPr lang="en-US" sz="2133" dirty="0">
                <a:solidFill>
                  <a:srgbClr val="073E87"/>
                </a:solidFill>
                <a:latin typeface="Candara"/>
                <a:cs typeface="Arial" panose="020B0604020202020204" pitchFamily="34" charset="0"/>
              </a:rPr>
              <a:t>Over the years, the aspirations of the Sadducees went from spiritual to political.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9840" y="1097281"/>
            <a:ext cx="4998720" cy="4609327"/>
          </a:xfrm>
          <a:prstGeom prst="rect">
            <a:avLst/>
          </a:prstGeom>
        </p:spPr>
      </p:pic>
    </p:spTree>
    <p:extLst>
      <p:ext uri="{BB962C8B-B14F-4D97-AF65-F5344CB8AC3E}">
        <p14:creationId xmlns:p14="http://schemas.microsoft.com/office/powerpoint/2010/main" val="2802470080"/>
      </p:ext>
    </p:extLst>
  </p:cSld>
  <p:clrMapOvr>
    <a:masterClrMapping/>
  </p:clrMapOvr>
  <p:transition spd="med">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
        <p:nvSpPr>
          <p:cNvPr id="3" name="TextBox 2"/>
          <p:cNvSpPr txBox="1"/>
          <p:nvPr/>
        </p:nvSpPr>
        <p:spPr>
          <a:xfrm>
            <a:off x="1219200" y="2194560"/>
            <a:ext cx="4389120" cy="1405256"/>
          </a:xfrm>
          <a:prstGeom prst="rect">
            <a:avLst/>
          </a:prstGeom>
          <a:noFill/>
        </p:spPr>
        <p:txBody>
          <a:bodyPr wrap="square" rtlCol="0">
            <a:spAutoFit/>
          </a:bodyPr>
          <a:lstStyle/>
          <a:p>
            <a:pPr defTabSz="1219170">
              <a:spcBef>
                <a:spcPts val="1600"/>
              </a:spcBef>
            </a:pPr>
            <a:r>
              <a:rPr lang="en-US" sz="2133" dirty="0">
                <a:solidFill>
                  <a:srgbClr val="073E87"/>
                </a:solidFill>
                <a:latin typeface="Candara"/>
                <a:cs typeface="Arial" panose="020B0604020202020204" pitchFamily="34" charset="0"/>
              </a:rPr>
              <a:t>They became wealthy aristocrats who protected their social position by acting as </a:t>
            </a:r>
            <a:r>
              <a:rPr lang="en-US" sz="2133" dirty="0" err="1">
                <a:solidFill>
                  <a:srgbClr val="073E87"/>
                </a:solidFill>
                <a:latin typeface="Candara"/>
                <a:cs typeface="Arial" panose="020B0604020202020204" pitchFamily="34" charset="0"/>
              </a:rPr>
              <a:t>menpleasers</a:t>
            </a:r>
            <a:r>
              <a:rPr lang="en-US" sz="2133" dirty="0">
                <a:solidFill>
                  <a:srgbClr val="073E87"/>
                </a:solidFill>
                <a:latin typeface="Candara"/>
                <a:cs typeface="Arial" panose="020B0604020202020204" pitchFamily="34" charset="0"/>
              </a:rPr>
              <a:t> first to the Greeks and then to Rome.</a:t>
            </a:r>
          </a:p>
        </p:txBody>
      </p:sp>
      <p:sp>
        <p:nvSpPr>
          <p:cNvPr id="5" name="TextBox 4"/>
          <p:cNvSpPr txBox="1"/>
          <p:nvPr/>
        </p:nvSpPr>
        <p:spPr>
          <a:xfrm>
            <a:off x="6604000" y="1295401"/>
            <a:ext cx="4673600" cy="3477234"/>
          </a:xfrm>
          <a:prstGeom prst="rect">
            <a:avLst/>
          </a:prstGeom>
          <a:noFill/>
        </p:spPr>
        <p:txBody>
          <a:bodyPr wrap="square" rtlCol="0">
            <a:spAutoFit/>
          </a:bodyPr>
          <a:lstStyle/>
          <a:p>
            <a:pPr defTabSz="1219170">
              <a:spcBef>
                <a:spcPts val="1600"/>
              </a:spcBef>
            </a:pPr>
            <a:r>
              <a:rPr lang="en-US" sz="2133" b="1" dirty="0">
                <a:solidFill>
                  <a:prstClr val="white"/>
                </a:solidFill>
                <a:latin typeface="Candara"/>
              </a:rPr>
              <a:t>John 19:14-15:</a:t>
            </a:r>
            <a:br>
              <a:rPr lang="en-US" sz="2133" b="1" dirty="0">
                <a:solidFill>
                  <a:prstClr val="white"/>
                </a:solidFill>
                <a:latin typeface="Candara"/>
              </a:rPr>
            </a:br>
            <a:r>
              <a:rPr lang="en-US" sz="2133" baseline="30000" dirty="0">
                <a:solidFill>
                  <a:prstClr val="white"/>
                </a:solidFill>
                <a:latin typeface="Candara"/>
              </a:rPr>
              <a:t>14</a:t>
            </a:r>
            <a:r>
              <a:rPr lang="en-US" sz="2133" dirty="0">
                <a:solidFill>
                  <a:prstClr val="white"/>
                </a:solidFill>
                <a:latin typeface="Candara"/>
              </a:rPr>
              <a:t> And it was the preparation of the </a:t>
            </a:r>
            <a:r>
              <a:rPr lang="en-US" sz="2133" dirty="0" err="1">
                <a:solidFill>
                  <a:prstClr val="white"/>
                </a:solidFill>
                <a:latin typeface="Candara"/>
              </a:rPr>
              <a:t>passover</a:t>
            </a:r>
            <a:r>
              <a:rPr lang="en-US" sz="2133" dirty="0">
                <a:solidFill>
                  <a:prstClr val="white"/>
                </a:solidFill>
                <a:latin typeface="Candara"/>
              </a:rPr>
              <a:t>, and about the sixth hour: and he [Pilate] saith unto the Jews, Behold your King!  </a:t>
            </a:r>
          </a:p>
          <a:p>
            <a:pPr defTabSz="1219170">
              <a:spcBef>
                <a:spcPts val="800"/>
              </a:spcBef>
            </a:pPr>
            <a:r>
              <a:rPr lang="en-US" sz="2133" baseline="30000" dirty="0">
                <a:solidFill>
                  <a:prstClr val="white"/>
                </a:solidFill>
                <a:latin typeface="Candara"/>
              </a:rPr>
              <a:t>15</a:t>
            </a:r>
            <a:r>
              <a:rPr lang="en-US" sz="2133" dirty="0">
                <a:solidFill>
                  <a:prstClr val="white"/>
                </a:solidFill>
                <a:latin typeface="Candara"/>
              </a:rPr>
              <a:t> But they cried out, Away with </a:t>
            </a:r>
            <a:r>
              <a:rPr lang="en-US" sz="2133" i="1" dirty="0">
                <a:solidFill>
                  <a:prstClr val="white"/>
                </a:solidFill>
                <a:latin typeface="Candara"/>
              </a:rPr>
              <a:t>him</a:t>
            </a:r>
            <a:r>
              <a:rPr lang="en-US" sz="2133" dirty="0">
                <a:solidFill>
                  <a:prstClr val="white"/>
                </a:solidFill>
                <a:latin typeface="Candara"/>
              </a:rPr>
              <a:t>, away with </a:t>
            </a:r>
            <a:r>
              <a:rPr lang="en-US" sz="2133" i="1" dirty="0">
                <a:solidFill>
                  <a:prstClr val="white"/>
                </a:solidFill>
                <a:latin typeface="Candara"/>
              </a:rPr>
              <a:t>him</a:t>
            </a:r>
            <a:r>
              <a:rPr lang="en-US" sz="2133" dirty="0">
                <a:solidFill>
                  <a:prstClr val="white"/>
                </a:solidFill>
                <a:latin typeface="Candara"/>
              </a:rPr>
              <a:t>, crucify him. Pilate saith unto them, Shall I crucify your King? </a:t>
            </a:r>
            <a:r>
              <a:rPr lang="en-US" sz="2133" dirty="0">
                <a:solidFill>
                  <a:srgbClr val="FFFF00"/>
                </a:solidFill>
                <a:latin typeface="Candara"/>
              </a:rPr>
              <a:t>The chief priests answered, We have no king but Caesar.</a:t>
            </a:r>
            <a:endParaRPr lang="en-US" sz="2133" dirty="0">
              <a:solidFill>
                <a:srgbClr val="FFFF00"/>
              </a:solidFill>
              <a:latin typeface="Candara"/>
              <a:cs typeface="Arial" panose="020B0604020202020204" pitchFamily="34" charset="0"/>
            </a:endParaRPr>
          </a:p>
        </p:txBody>
      </p:sp>
    </p:spTree>
    <p:extLst>
      <p:ext uri="{BB962C8B-B14F-4D97-AF65-F5344CB8AC3E}">
        <p14:creationId xmlns:p14="http://schemas.microsoft.com/office/powerpoint/2010/main" val="22839838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a:stretch/>
        </p:blipFill>
        <p:spPr>
          <a:xfrm>
            <a:off x="3119118" y="0"/>
            <a:ext cx="5276490" cy="6831873"/>
          </a:xfrm>
          <a:prstGeom prst="rect">
            <a:avLst/>
          </a:prstGeom>
        </p:spPr>
      </p:pic>
      <p:sp>
        <p:nvSpPr>
          <p:cNvPr id="5" name="TextBox 4"/>
          <p:cNvSpPr txBox="1"/>
          <p:nvPr/>
        </p:nvSpPr>
        <p:spPr>
          <a:xfrm>
            <a:off x="8395608" y="0"/>
            <a:ext cx="3796393" cy="1138773"/>
          </a:xfrm>
          <a:prstGeom prst="rect">
            <a:avLst/>
          </a:prstGeom>
          <a:solidFill>
            <a:schemeClr val="bg1"/>
          </a:solidFill>
          <a:ln w="38100">
            <a:solidFill>
              <a:schemeClr val="tx1"/>
            </a:solidFill>
          </a:ln>
        </p:spPr>
        <p:txBody>
          <a:bodyPr wrap="square" rtlCol="0">
            <a:spAutoFit/>
          </a:bodyPr>
          <a:lstStyle/>
          <a:p>
            <a:pPr algn="ctr" defTabSz="274320"/>
            <a:r>
              <a:rPr lang="en-US" sz="2400" dirty="0">
                <a:solidFill>
                  <a:srgbClr val="FF0000"/>
                </a:solidFill>
                <a:latin typeface="Times New Roman" panose="02020603050405020304" pitchFamily="18" charset="0"/>
                <a:cs typeface="Times New Roman" panose="02020603050405020304" pitchFamily="18" charset="0"/>
              </a:rPr>
              <a:t>Plan of the Herodian Temple and its Courts</a:t>
            </a:r>
          </a:p>
          <a:p>
            <a:pPr algn="ctr" defTabSz="274320"/>
            <a:r>
              <a:rPr lang="en-US" sz="2000" dirty="0">
                <a:latin typeface="Times New Roman" panose="02020603050405020304" pitchFamily="18" charset="0"/>
                <a:cs typeface="Times New Roman" panose="02020603050405020304" pitchFamily="18" charset="0"/>
              </a:rPr>
              <a:t>By </a:t>
            </a:r>
            <a:r>
              <a:rPr lang="en-US" sz="2000" dirty="0" err="1">
                <a:latin typeface="Times New Roman" panose="02020603050405020304" pitchFamily="18" charset="0"/>
                <a:cs typeface="Times New Roman" panose="02020603050405020304" pitchFamily="18" charset="0"/>
              </a:rPr>
              <a:t>Leen</a:t>
            </a:r>
            <a:r>
              <a:rPr lang="en-US" sz="2000" dirty="0">
                <a:latin typeface="Times New Roman" panose="02020603050405020304" pitchFamily="18" charset="0"/>
                <a:cs typeface="Times New Roman" panose="02020603050405020304" pitchFamily="18" charset="0"/>
              </a:rPr>
              <a:t> and Kathleen </a:t>
            </a:r>
            <a:r>
              <a:rPr lang="en-US" sz="2000" dirty="0" err="1">
                <a:latin typeface="Times New Roman" panose="02020603050405020304" pitchFamily="18" charset="0"/>
                <a:cs typeface="Times New Roman" panose="02020603050405020304" pitchFamily="18" charset="0"/>
              </a:rPr>
              <a:t>Ritmeyer</a:t>
            </a:r>
            <a:endParaRPr lang="en-US" sz="2000" dirty="0">
              <a:latin typeface="Times New Roman" panose="02020603050405020304" pitchFamily="18" charset="0"/>
              <a:cs typeface="Times New Roman" panose="02020603050405020304" pitchFamily="18" charset="0"/>
            </a:endParaRPr>
          </a:p>
        </p:txBody>
      </p:sp>
      <p:sp>
        <p:nvSpPr>
          <p:cNvPr id="7" name="Oval 6"/>
          <p:cNvSpPr/>
          <p:nvPr/>
        </p:nvSpPr>
        <p:spPr>
          <a:xfrm>
            <a:off x="2655277" y="3094892"/>
            <a:ext cx="2022231" cy="10550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llout: Line 8"/>
          <p:cNvSpPr/>
          <p:nvPr/>
        </p:nvSpPr>
        <p:spPr>
          <a:xfrm flipH="1">
            <a:off x="0" y="2321168"/>
            <a:ext cx="2215662" cy="760659"/>
          </a:xfrm>
          <a:prstGeom prst="borderCallout1">
            <a:avLst>
              <a:gd name="adj1" fmla="val 56491"/>
              <a:gd name="adj2" fmla="val -655"/>
              <a:gd name="adj3" fmla="val 112500"/>
              <a:gd name="adj4" fmla="val -38333"/>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Meeting place of the Sanhedrin</a:t>
            </a:r>
          </a:p>
        </p:txBody>
      </p:sp>
    </p:spTree>
    <p:extLst>
      <p:ext uri="{BB962C8B-B14F-4D97-AF65-F5344CB8AC3E}">
        <p14:creationId xmlns:p14="http://schemas.microsoft.com/office/powerpoint/2010/main" val="71133921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944" y="406191"/>
            <a:ext cx="10882113" cy="6045619"/>
          </a:xfrm>
          <a:prstGeom prst="rect">
            <a:avLst/>
          </a:prstGeom>
        </p:spPr>
      </p:pic>
      <p:sp>
        <p:nvSpPr>
          <p:cNvPr id="5" name="TextBox 4"/>
          <p:cNvSpPr txBox="1"/>
          <p:nvPr/>
        </p:nvSpPr>
        <p:spPr>
          <a:xfrm>
            <a:off x="1117600" y="787401"/>
            <a:ext cx="5994400" cy="830997"/>
          </a:xfrm>
          <a:prstGeom prst="rect">
            <a:avLst/>
          </a:prstGeom>
          <a:noFill/>
        </p:spPr>
        <p:txBody>
          <a:bodyPr wrap="square" rtlCol="0">
            <a:spAutoFit/>
          </a:bodyPr>
          <a:lstStyle/>
          <a:p>
            <a:pPr defTabSz="1219170"/>
            <a:r>
              <a:rPr lang="en-US" sz="2400" b="1" dirty="0">
                <a:solidFill>
                  <a:prstClr val="white"/>
                </a:solidFill>
                <a:latin typeface="Candara"/>
              </a:rPr>
              <a:t>How did the Sadducees differ from the Pharisees?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1803400"/>
            <a:ext cx="5215467" cy="40233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853440"/>
            <a:ext cx="4033520" cy="5201920"/>
          </a:xfrm>
          <a:prstGeom prst="rect">
            <a:avLst/>
          </a:prstGeom>
        </p:spPr>
      </p:pic>
    </p:spTree>
    <p:extLst>
      <p:ext uri="{BB962C8B-B14F-4D97-AF65-F5344CB8AC3E}">
        <p14:creationId xmlns:p14="http://schemas.microsoft.com/office/powerpoint/2010/main" val="509851000"/>
      </p:ext>
    </p:extLst>
  </p:cSld>
  <p:clrMapOvr>
    <a:masterClrMapping/>
  </p:clrMapOvr>
  <p:transition spd="med">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944" y="406191"/>
            <a:ext cx="10882113" cy="6045619"/>
          </a:xfrm>
          <a:prstGeom prst="rect">
            <a:avLst/>
          </a:prstGeom>
        </p:spPr>
      </p:pic>
      <p:sp>
        <p:nvSpPr>
          <p:cNvPr id="3" name="TextBox 2"/>
          <p:cNvSpPr txBox="1"/>
          <p:nvPr/>
        </p:nvSpPr>
        <p:spPr>
          <a:xfrm>
            <a:off x="914400" y="1463041"/>
            <a:ext cx="4876800" cy="3867149"/>
          </a:xfrm>
          <a:prstGeom prst="rect">
            <a:avLst/>
          </a:prstGeom>
          <a:noFill/>
        </p:spPr>
        <p:txBody>
          <a:bodyPr wrap="square" rtlCol="0">
            <a:spAutoFit/>
          </a:bodyPr>
          <a:lstStyle/>
          <a:p>
            <a:pPr marL="380990" indent="-380990" defTabSz="1219170">
              <a:spcBef>
                <a:spcPts val="800"/>
              </a:spcBef>
              <a:buFont typeface="Arial" panose="020B0604020202020204" pitchFamily="34" charset="0"/>
              <a:buChar char="•"/>
            </a:pPr>
            <a:r>
              <a:rPr lang="en-US" sz="2133" dirty="0">
                <a:solidFill>
                  <a:prstClr val="white"/>
                </a:solidFill>
                <a:latin typeface="Candara"/>
                <a:cs typeface="Arial" panose="020B0604020202020204" pitchFamily="34" charset="0"/>
              </a:rPr>
              <a:t>Belonged to the privileged minority. </a:t>
            </a:r>
          </a:p>
          <a:p>
            <a:pPr marL="380990" indent="-380990" defTabSz="1219170">
              <a:spcBef>
                <a:spcPts val="1600"/>
              </a:spcBef>
              <a:buFont typeface="Arial" panose="020B0604020202020204" pitchFamily="34" charset="0"/>
              <a:buChar char="•"/>
            </a:pPr>
            <a:r>
              <a:rPr lang="en-US" sz="2133" dirty="0">
                <a:solidFill>
                  <a:prstClr val="white"/>
                </a:solidFill>
                <a:latin typeface="Candara"/>
                <a:cs typeface="Arial" panose="020B0604020202020204" pitchFamily="34" charset="0"/>
              </a:rPr>
              <a:t>Had the power of the law on their side. </a:t>
            </a:r>
          </a:p>
          <a:p>
            <a:pPr marL="380990" indent="-380990" defTabSz="1219170">
              <a:spcBef>
                <a:spcPts val="1600"/>
              </a:spcBef>
              <a:buFont typeface="Arial" panose="020B0604020202020204" pitchFamily="34" charset="0"/>
              <a:buChar char="•"/>
            </a:pPr>
            <a:r>
              <a:rPr lang="en-US" sz="2133" dirty="0">
                <a:solidFill>
                  <a:prstClr val="white"/>
                </a:solidFill>
                <a:latin typeface="Candara"/>
                <a:cs typeface="Arial" panose="020B0604020202020204" pitchFamily="34" charset="0"/>
              </a:rPr>
              <a:t>Kept good relations with the Gentile overlords, and used those </a:t>
            </a:r>
            <a:r>
              <a:rPr lang="en-US" sz="2133" dirty="0" err="1">
                <a:solidFill>
                  <a:prstClr val="white"/>
                </a:solidFill>
                <a:latin typeface="Candara"/>
                <a:cs typeface="Arial" panose="020B0604020202020204" pitchFamily="34" charset="0"/>
              </a:rPr>
              <a:t>connec-tions</a:t>
            </a:r>
            <a:r>
              <a:rPr lang="en-US" sz="2133" dirty="0">
                <a:solidFill>
                  <a:prstClr val="white"/>
                </a:solidFill>
                <a:latin typeface="Candara"/>
                <a:cs typeface="Arial" panose="020B0604020202020204" pitchFamily="34" charset="0"/>
              </a:rPr>
              <a:t> to increase their wealth.</a:t>
            </a:r>
          </a:p>
          <a:p>
            <a:pPr marL="380990" indent="-380990" defTabSz="1219170">
              <a:spcBef>
                <a:spcPts val="1600"/>
              </a:spcBef>
              <a:buFont typeface="Arial" panose="020B0604020202020204" pitchFamily="34" charset="0"/>
              <a:buChar char="•"/>
            </a:pPr>
            <a:r>
              <a:rPr lang="en-US" sz="2133" dirty="0">
                <a:solidFill>
                  <a:prstClr val="white"/>
                </a:solidFill>
                <a:latin typeface="Candara"/>
                <a:cs typeface="Arial" panose="020B0604020202020204" pitchFamily="34" charset="0"/>
              </a:rPr>
              <a:t>Ruled in the Temple. </a:t>
            </a:r>
          </a:p>
          <a:p>
            <a:pPr marL="380990" indent="-380990" defTabSz="1219170">
              <a:spcBef>
                <a:spcPts val="1600"/>
              </a:spcBef>
              <a:buFont typeface="Arial" panose="020B0604020202020204" pitchFamily="34" charset="0"/>
              <a:buChar char="•"/>
            </a:pPr>
            <a:r>
              <a:rPr lang="en-US" sz="2133" dirty="0">
                <a:solidFill>
                  <a:prstClr val="white"/>
                </a:solidFill>
                <a:latin typeface="Candara"/>
                <a:cs typeface="Arial" panose="020B0604020202020204" pitchFamily="34" charset="0"/>
              </a:rPr>
              <a:t>Recognized the authority of the five books of Moses only.</a:t>
            </a:r>
          </a:p>
        </p:txBody>
      </p:sp>
      <p:sp>
        <p:nvSpPr>
          <p:cNvPr id="4" name="TextBox 3"/>
          <p:cNvSpPr txBox="1"/>
          <p:nvPr/>
        </p:nvSpPr>
        <p:spPr>
          <a:xfrm>
            <a:off x="6339840" y="1463041"/>
            <a:ext cx="4876800" cy="4195379"/>
          </a:xfrm>
          <a:prstGeom prst="rect">
            <a:avLst/>
          </a:prstGeom>
          <a:noFill/>
        </p:spPr>
        <p:txBody>
          <a:bodyPr wrap="square" rtlCol="0">
            <a:spAutoFit/>
          </a:bodyPr>
          <a:lstStyle/>
          <a:p>
            <a:pPr marL="380990" indent="-380990" defTabSz="1219170">
              <a:spcBef>
                <a:spcPts val="800"/>
              </a:spcBef>
              <a:buFont typeface="Arial" panose="020B0604020202020204" pitchFamily="34" charset="0"/>
              <a:buChar char="•"/>
            </a:pPr>
            <a:r>
              <a:rPr lang="en-US" sz="2133" dirty="0">
                <a:solidFill>
                  <a:prstClr val="white"/>
                </a:solidFill>
                <a:latin typeface="Candara"/>
                <a:cs typeface="Arial" panose="020B0604020202020204" pitchFamily="34" charset="0"/>
              </a:rPr>
              <a:t>Represented the working-class. </a:t>
            </a:r>
          </a:p>
          <a:p>
            <a:pPr marL="380990" indent="-380990" defTabSz="1219170">
              <a:spcBef>
                <a:spcPts val="1600"/>
              </a:spcBef>
              <a:buFont typeface="Arial" panose="020B0604020202020204" pitchFamily="34" charset="0"/>
              <a:buChar char="•"/>
            </a:pPr>
            <a:r>
              <a:rPr lang="en-US" sz="2133" dirty="0">
                <a:solidFill>
                  <a:prstClr val="white"/>
                </a:solidFill>
                <a:latin typeface="Candara"/>
                <a:cs typeface="Arial" panose="020B0604020202020204" pitchFamily="34" charset="0"/>
              </a:rPr>
              <a:t>Had the power of the people on their side.</a:t>
            </a:r>
          </a:p>
          <a:p>
            <a:pPr marL="380990" indent="-380990" defTabSz="1219170">
              <a:spcBef>
                <a:spcPts val="1600"/>
              </a:spcBef>
              <a:buFont typeface="Arial" panose="020B0604020202020204" pitchFamily="34" charset="0"/>
              <a:buChar char="•"/>
            </a:pPr>
            <a:r>
              <a:rPr lang="en-US" sz="2133" dirty="0">
                <a:solidFill>
                  <a:prstClr val="white"/>
                </a:solidFill>
                <a:latin typeface="Candara"/>
                <a:cs typeface="Arial" panose="020B0604020202020204" pitchFamily="34" charset="0"/>
              </a:rPr>
              <a:t>Criticized the wealth of the Sadducees and their friendliness to foreign rule.</a:t>
            </a:r>
          </a:p>
          <a:p>
            <a:pPr marL="380990" indent="-380990" defTabSz="1219170">
              <a:spcBef>
                <a:spcPts val="1600"/>
              </a:spcBef>
              <a:buFont typeface="Arial" panose="020B0604020202020204" pitchFamily="34" charset="0"/>
              <a:buChar char="•"/>
            </a:pPr>
            <a:r>
              <a:rPr lang="en-US" sz="2133" dirty="0">
                <a:solidFill>
                  <a:prstClr val="white"/>
                </a:solidFill>
                <a:latin typeface="Candara"/>
                <a:cs typeface="Arial" panose="020B0604020202020204" pitchFamily="34" charset="0"/>
              </a:rPr>
              <a:t>Ruled in the synagogues.</a:t>
            </a:r>
          </a:p>
          <a:p>
            <a:pPr marL="380990" indent="-380990" defTabSz="1219170">
              <a:spcBef>
                <a:spcPts val="1600"/>
              </a:spcBef>
              <a:buFont typeface="Arial" panose="020B0604020202020204" pitchFamily="34" charset="0"/>
              <a:buChar char="•"/>
            </a:pPr>
            <a:r>
              <a:rPr lang="en-US" sz="2133" dirty="0">
                <a:solidFill>
                  <a:prstClr val="white"/>
                </a:solidFill>
                <a:latin typeface="Candara"/>
                <a:cs typeface="Arial" panose="020B0604020202020204" pitchFamily="34" charset="0"/>
              </a:rPr>
              <a:t>Recognized all the writings of the Old Testament, but gave even more weight to oral tradition. </a:t>
            </a:r>
          </a:p>
        </p:txBody>
      </p:sp>
      <p:sp>
        <p:nvSpPr>
          <p:cNvPr id="5" name="TextBox 4"/>
          <p:cNvSpPr txBox="1"/>
          <p:nvPr/>
        </p:nvSpPr>
        <p:spPr>
          <a:xfrm>
            <a:off x="1219200" y="843995"/>
            <a:ext cx="4572000" cy="584775"/>
          </a:xfrm>
          <a:prstGeom prst="rect">
            <a:avLst/>
          </a:prstGeom>
          <a:noFill/>
        </p:spPr>
        <p:txBody>
          <a:bodyPr wrap="square" rtlCol="0">
            <a:spAutoFit/>
          </a:bodyPr>
          <a:lstStyle/>
          <a:p>
            <a:pPr defTabSz="1219170"/>
            <a:r>
              <a:rPr lang="en-US" sz="3200" b="1" dirty="0">
                <a:solidFill>
                  <a:prstClr val="white"/>
                </a:solidFill>
                <a:latin typeface="Candara"/>
              </a:rPr>
              <a:t>The Sadducees</a:t>
            </a:r>
          </a:p>
        </p:txBody>
      </p:sp>
      <p:sp>
        <p:nvSpPr>
          <p:cNvPr id="6" name="TextBox 5"/>
          <p:cNvSpPr txBox="1"/>
          <p:nvPr/>
        </p:nvSpPr>
        <p:spPr>
          <a:xfrm>
            <a:off x="6807200" y="843995"/>
            <a:ext cx="4409440" cy="584775"/>
          </a:xfrm>
          <a:prstGeom prst="rect">
            <a:avLst/>
          </a:prstGeom>
          <a:noFill/>
        </p:spPr>
        <p:txBody>
          <a:bodyPr wrap="square" rtlCol="0">
            <a:spAutoFit/>
          </a:bodyPr>
          <a:lstStyle/>
          <a:p>
            <a:pPr defTabSz="1219170"/>
            <a:r>
              <a:rPr lang="en-US" sz="3200" b="1" dirty="0">
                <a:solidFill>
                  <a:prstClr val="white"/>
                </a:solidFill>
                <a:latin typeface="Candara"/>
              </a:rPr>
              <a:t>The Pharisees</a:t>
            </a:r>
          </a:p>
        </p:txBody>
      </p:sp>
      <p:cxnSp>
        <p:nvCxnSpPr>
          <p:cNvPr id="8" name="Straight Connector 7"/>
          <p:cNvCxnSpPr/>
          <p:nvPr/>
        </p:nvCxnSpPr>
        <p:spPr>
          <a:xfrm>
            <a:off x="6096000" y="1295400"/>
            <a:ext cx="1" cy="457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3342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fade">
                                      <p:cBhvr>
                                        <p:cTn id="42" dur="5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fade">
                                      <p:cBhvr>
                                        <p:cTn id="47" dur="500"/>
                                        <p:tgtEl>
                                          <p:spTgt spid="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fade">
                                      <p:cBhvr>
                                        <p:cTn id="5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390951"/>
            <a:ext cx="10882113" cy="6045619"/>
          </a:xfrm>
          <a:prstGeom prst="rect">
            <a:avLst/>
          </a:prstGeom>
        </p:spPr>
      </p:pic>
      <p:sp>
        <p:nvSpPr>
          <p:cNvPr id="4" name="Rectangle 3"/>
          <p:cNvSpPr/>
          <p:nvPr/>
        </p:nvSpPr>
        <p:spPr>
          <a:xfrm>
            <a:off x="6705600" y="1589960"/>
            <a:ext cx="4368800" cy="3456780"/>
          </a:xfrm>
          <a:prstGeom prst="rect">
            <a:avLst/>
          </a:prstGeom>
        </p:spPr>
        <p:txBody>
          <a:bodyPr wrap="square">
            <a:spAutoFit/>
          </a:bodyPr>
          <a:lstStyle/>
          <a:p>
            <a:pPr defTabSz="1219170">
              <a:spcBef>
                <a:spcPts val="1600"/>
              </a:spcBef>
            </a:pPr>
            <a:r>
              <a:rPr lang="en-US" sz="2133" dirty="0">
                <a:solidFill>
                  <a:prstClr val="black"/>
                </a:solidFill>
                <a:latin typeface="Candara"/>
                <a:cs typeface="Arial" panose="020B0604020202020204" pitchFamily="34" charset="0"/>
              </a:rPr>
              <a:t>The SCRIBES and LAWYERS were a branch of the Pharisees.  </a:t>
            </a:r>
          </a:p>
          <a:p>
            <a:pPr defTabSz="1219170">
              <a:spcBef>
                <a:spcPts val="1600"/>
              </a:spcBef>
            </a:pPr>
            <a:r>
              <a:rPr lang="en-US" sz="2133" dirty="0">
                <a:solidFill>
                  <a:prstClr val="black"/>
                </a:solidFill>
                <a:latin typeface="Candara"/>
                <a:cs typeface="Arial" panose="020B0604020202020204" pitchFamily="34" charset="0"/>
              </a:rPr>
              <a:t>They were theologians and scholars who considered themselves the only true interpreters of Jewish laws and customs.</a:t>
            </a:r>
          </a:p>
          <a:p>
            <a:pPr defTabSz="1219170">
              <a:spcBef>
                <a:spcPts val="1600"/>
              </a:spcBef>
            </a:pPr>
            <a:r>
              <a:rPr lang="en-US" sz="2133" dirty="0">
                <a:solidFill>
                  <a:prstClr val="black"/>
                </a:solidFill>
                <a:latin typeface="Candara"/>
                <a:cs typeface="Arial" panose="020B0604020202020204" pitchFamily="34" charset="0"/>
              </a:rPr>
              <a:t>Jesus chastised them for honoring tradition more than they honored God.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975360"/>
            <a:ext cx="4809067" cy="4809067"/>
          </a:xfrm>
          <a:prstGeom prst="rect">
            <a:avLst/>
          </a:prstGeom>
        </p:spPr>
      </p:pic>
    </p:spTree>
    <p:extLst>
      <p:ext uri="{BB962C8B-B14F-4D97-AF65-F5344CB8AC3E}">
        <p14:creationId xmlns:p14="http://schemas.microsoft.com/office/powerpoint/2010/main" val="22186491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65761"/>
            <a:ext cx="10882112" cy="6095999"/>
          </a:xfrm>
          <a:prstGeom prst="rect">
            <a:avLst/>
          </a:prstGeom>
        </p:spPr>
      </p:pic>
      <p:sp>
        <p:nvSpPr>
          <p:cNvPr id="4" name="Rectangle 3"/>
          <p:cNvSpPr/>
          <p:nvPr/>
        </p:nvSpPr>
        <p:spPr>
          <a:xfrm>
            <a:off x="6400800" y="865864"/>
            <a:ext cx="4876800" cy="4461927"/>
          </a:xfrm>
          <a:prstGeom prst="rect">
            <a:avLst/>
          </a:prstGeom>
        </p:spPr>
        <p:txBody>
          <a:bodyPr wrap="square">
            <a:spAutoFit/>
          </a:bodyPr>
          <a:lstStyle/>
          <a:p>
            <a:pPr defTabSz="1219170">
              <a:spcBef>
                <a:spcPts val="800"/>
              </a:spcBef>
            </a:pPr>
            <a:r>
              <a:rPr lang="en-US" sz="2133" b="1" dirty="0">
                <a:solidFill>
                  <a:prstClr val="white"/>
                </a:solidFill>
                <a:latin typeface="Candara"/>
              </a:rPr>
              <a:t>Mark 7:5-9</a:t>
            </a:r>
            <a:br>
              <a:rPr lang="en-US" sz="2133" b="1" dirty="0">
                <a:solidFill>
                  <a:prstClr val="white"/>
                </a:solidFill>
                <a:latin typeface="Candara"/>
              </a:rPr>
            </a:br>
            <a:r>
              <a:rPr lang="en-US" sz="2133" baseline="30000" dirty="0">
                <a:solidFill>
                  <a:prstClr val="white"/>
                </a:solidFill>
                <a:latin typeface="Candara"/>
              </a:rPr>
              <a:t>5</a:t>
            </a:r>
            <a:r>
              <a:rPr lang="en-US" sz="2133" dirty="0">
                <a:solidFill>
                  <a:prstClr val="white"/>
                </a:solidFill>
                <a:latin typeface="Candara"/>
              </a:rPr>
              <a:t> Then the Pharisees and scribes asked him, Why walk not thy disciples according to the tradition of the elders, but eat bread with </a:t>
            </a:r>
            <a:r>
              <a:rPr lang="en-US" sz="2133" dirty="0" err="1">
                <a:solidFill>
                  <a:prstClr val="white"/>
                </a:solidFill>
                <a:latin typeface="Candara"/>
              </a:rPr>
              <a:t>unwashen</a:t>
            </a:r>
            <a:r>
              <a:rPr lang="en-US" sz="2133" dirty="0">
                <a:solidFill>
                  <a:prstClr val="white"/>
                </a:solidFill>
                <a:latin typeface="Candara"/>
              </a:rPr>
              <a:t> hands?  </a:t>
            </a:r>
          </a:p>
          <a:p>
            <a:pPr defTabSz="1219170">
              <a:spcBef>
                <a:spcPts val="400"/>
              </a:spcBef>
            </a:pPr>
            <a:r>
              <a:rPr lang="en-US" sz="2133" baseline="30000" dirty="0">
                <a:solidFill>
                  <a:prstClr val="white"/>
                </a:solidFill>
                <a:latin typeface="Candara"/>
              </a:rPr>
              <a:t>6</a:t>
            </a:r>
            <a:r>
              <a:rPr lang="en-US" sz="2133" dirty="0">
                <a:solidFill>
                  <a:prstClr val="white"/>
                </a:solidFill>
                <a:latin typeface="Candara"/>
              </a:rPr>
              <a:t> He answered and said unto them, </a:t>
            </a:r>
            <a:br>
              <a:rPr lang="en-US" sz="2133" dirty="0">
                <a:solidFill>
                  <a:prstClr val="white"/>
                </a:solidFill>
                <a:latin typeface="Candara"/>
              </a:rPr>
            </a:br>
            <a:r>
              <a:rPr lang="en-US" sz="2133" dirty="0">
                <a:solidFill>
                  <a:prstClr val="white"/>
                </a:solidFill>
                <a:latin typeface="Candara"/>
              </a:rPr>
              <a:t>Well hath Esaias prophesied of you hypocrites, as it is written, This people </a:t>
            </a:r>
            <a:r>
              <a:rPr lang="en-US" sz="2133" dirty="0" err="1">
                <a:solidFill>
                  <a:prstClr val="white"/>
                </a:solidFill>
                <a:latin typeface="Candara"/>
              </a:rPr>
              <a:t>honoureth</a:t>
            </a:r>
            <a:r>
              <a:rPr lang="en-US" sz="2133" dirty="0">
                <a:solidFill>
                  <a:prstClr val="white"/>
                </a:solidFill>
                <a:latin typeface="Candara"/>
              </a:rPr>
              <a:t> me with </a:t>
            </a:r>
            <a:r>
              <a:rPr lang="en-US" sz="2133" i="1" dirty="0">
                <a:solidFill>
                  <a:prstClr val="white"/>
                </a:solidFill>
                <a:latin typeface="Candara"/>
              </a:rPr>
              <a:t>their </a:t>
            </a:r>
            <a:r>
              <a:rPr lang="en-US" sz="2133" dirty="0">
                <a:solidFill>
                  <a:prstClr val="white"/>
                </a:solidFill>
                <a:latin typeface="Candara"/>
              </a:rPr>
              <a:t>lips, but their heart is far from me.  </a:t>
            </a:r>
          </a:p>
          <a:p>
            <a:pPr defTabSz="1219170">
              <a:spcBef>
                <a:spcPts val="400"/>
              </a:spcBef>
            </a:pPr>
            <a:r>
              <a:rPr lang="en-US" sz="2133" baseline="30000" dirty="0">
                <a:solidFill>
                  <a:prstClr val="white"/>
                </a:solidFill>
                <a:latin typeface="Candara"/>
              </a:rPr>
              <a:t>7</a:t>
            </a:r>
            <a:r>
              <a:rPr lang="en-US" sz="2133" dirty="0">
                <a:solidFill>
                  <a:prstClr val="white"/>
                </a:solidFill>
                <a:latin typeface="Candara"/>
              </a:rPr>
              <a:t> Howbeit in vain do they worship me, teaching </a:t>
            </a:r>
            <a:r>
              <a:rPr lang="en-US" sz="2133" i="1" dirty="0">
                <a:solidFill>
                  <a:prstClr val="white"/>
                </a:solidFill>
                <a:latin typeface="Candara"/>
              </a:rPr>
              <a:t>for </a:t>
            </a:r>
            <a:r>
              <a:rPr lang="en-US" sz="2133" dirty="0">
                <a:solidFill>
                  <a:prstClr val="white"/>
                </a:solidFill>
                <a:latin typeface="Candara"/>
              </a:rPr>
              <a:t>doctrines the command-</a:t>
            </a:r>
            <a:r>
              <a:rPr lang="en-US" sz="2133" dirty="0" err="1">
                <a:solidFill>
                  <a:prstClr val="white"/>
                </a:solidFill>
                <a:latin typeface="Candara"/>
              </a:rPr>
              <a:t>ments</a:t>
            </a:r>
            <a:r>
              <a:rPr lang="en-US" sz="2133" dirty="0">
                <a:solidFill>
                  <a:prstClr val="white"/>
                </a:solidFill>
                <a:latin typeface="Candara"/>
              </a:rPr>
              <a:t> of men.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975360"/>
            <a:ext cx="4809067" cy="4809067"/>
          </a:xfrm>
          <a:prstGeom prst="rect">
            <a:avLst/>
          </a:prstGeom>
        </p:spPr>
      </p:pic>
    </p:spTree>
    <p:extLst>
      <p:ext uri="{BB962C8B-B14F-4D97-AF65-F5344CB8AC3E}">
        <p14:creationId xmlns:p14="http://schemas.microsoft.com/office/powerpoint/2010/main" val="21407579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65761"/>
            <a:ext cx="10882112" cy="6095999"/>
          </a:xfrm>
          <a:prstGeom prst="rect">
            <a:avLst/>
          </a:prstGeom>
        </p:spPr>
      </p:pic>
      <p:sp>
        <p:nvSpPr>
          <p:cNvPr id="4" name="Rectangle 3"/>
          <p:cNvSpPr/>
          <p:nvPr/>
        </p:nvSpPr>
        <p:spPr>
          <a:xfrm>
            <a:off x="6400800" y="1803401"/>
            <a:ext cx="4876800" cy="2492542"/>
          </a:xfrm>
          <a:prstGeom prst="rect">
            <a:avLst/>
          </a:prstGeom>
        </p:spPr>
        <p:txBody>
          <a:bodyPr wrap="square">
            <a:spAutoFit/>
          </a:bodyPr>
          <a:lstStyle/>
          <a:p>
            <a:pPr defTabSz="1219170">
              <a:spcBef>
                <a:spcPts val="800"/>
              </a:spcBef>
            </a:pPr>
            <a:r>
              <a:rPr lang="en-US" sz="2133" baseline="30000" dirty="0">
                <a:solidFill>
                  <a:prstClr val="white"/>
                </a:solidFill>
                <a:latin typeface="Candara"/>
              </a:rPr>
              <a:t>8</a:t>
            </a:r>
            <a:r>
              <a:rPr lang="en-US" sz="2133" dirty="0">
                <a:solidFill>
                  <a:prstClr val="white"/>
                </a:solidFill>
                <a:latin typeface="Candara"/>
              </a:rPr>
              <a:t> For laying aside the commandment of God, ye hold the tradition of men, </a:t>
            </a:r>
            <a:r>
              <a:rPr lang="en-US" sz="2133" i="1" dirty="0">
                <a:solidFill>
                  <a:prstClr val="white"/>
                </a:solidFill>
                <a:latin typeface="Candara"/>
              </a:rPr>
              <a:t>as </a:t>
            </a:r>
            <a:r>
              <a:rPr lang="en-US" sz="2133" dirty="0">
                <a:solidFill>
                  <a:prstClr val="white"/>
                </a:solidFill>
                <a:latin typeface="Candara"/>
              </a:rPr>
              <a:t>the washing of pots and cups: and many other such like things ye do.  </a:t>
            </a:r>
          </a:p>
          <a:p>
            <a:pPr defTabSz="1219170">
              <a:spcBef>
                <a:spcPts val="800"/>
              </a:spcBef>
            </a:pPr>
            <a:r>
              <a:rPr lang="en-US" sz="2133" baseline="30000" dirty="0">
                <a:solidFill>
                  <a:prstClr val="white"/>
                </a:solidFill>
                <a:latin typeface="Candara"/>
              </a:rPr>
              <a:t>9</a:t>
            </a:r>
            <a:r>
              <a:rPr lang="en-US" sz="2133" dirty="0">
                <a:solidFill>
                  <a:prstClr val="white"/>
                </a:solidFill>
                <a:latin typeface="Candara"/>
              </a:rPr>
              <a:t> And he said unto them, Full well ye reject the commandment of God, that ye may keep your own tradition.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975360"/>
            <a:ext cx="4809067" cy="4809067"/>
          </a:xfrm>
          <a:prstGeom prst="rect">
            <a:avLst/>
          </a:prstGeom>
        </p:spPr>
      </p:pic>
    </p:spTree>
    <p:extLst>
      <p:ext uri="{BB962C8B-B14F-4D97-AF65-F5344CB8AC3E}">
        <p14:creationId xmlns:p14="http://schemas.microsoft.com/office/powerpoint/2010/main" val="35579263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
        <p:nvSpPr>
          <p:cNvPr id="4" name="TextBox 3"/>
          <p:cNvSpPr txBox="1"/>
          <p:nvPr/>
        </p:nvSpPr>
        <p:spPr>
          <a:xfrm>
            <a:off x="1219200" y="1870928"/>
            <a:ext cx="4470400" cy="2441246"/>
          </a:xfrm>
          <a:prstGeom prst="rect">
            <a:avLst/>
          </a:prstGeom>
          <a:noFill/>
        </p:spPr>
        <p:txBody>
          <a:bodyPr wrap="square" rtlCol="0">
            <a:spAutoFit/>
          </a:bodyPr>
          <a:lstStyle/>
          <a:p>
            <a:pPr defTabSz="1219170"/>
            <a:r>
              <a:rPr lang="en-US" sz="2133" baseline="30000" dirty="0">
                <a:solidFill>
                  <a:prstClr val="black"/>
                </a:solidFill>
                <a:latin typeface="Candara"/>
              </a:rPr>
              <a:t>1</a:t>
            </a:r>
            <a:r>
              <a:rPr lang="en-US" sz="2133" dirty="0">
                <a:solidFill>
                  <a:prstClr val="black"/>
                </a:solidFill>
                <a:latin typeface="Candara"/>
              </a:rPr>
              <a:t> And as they </a:t>
            </a:r>
            <a:r>
              <a:rPr lang="en-US" sz="2133" dirty="0" err="1">
                <a:solidFill>
                  <a:prstClr val="black"/>
                </a:solidFill>
                <a:latin typeface="Candara"/>
              </a:rPr>
              <a:t>spake</a:t>
            </a:r>
            <a:r>
              <a:rPr lang="en-US" sz="2133" dirty="0">
                <a:solidFill>
                  <a:prstClr val="black"/>
                </a:solidFill>
                <a:latin typeface="Candara"/>
              </a:rPr>
              <a:t> unto the people, the priests, and the captain of the temple, and the Sadducees, came upon them,  </a:t>
            </a:r>
          </a:p>
          <a:p>
            <a:pPr defTabSz="1219170">
              <a:spcBef>
                <a:spcPts val="400"/>
              </a:spcBef>
            </a:pPr>
            <a:r>
              <a:rPr lang="en-US" sz="2133" baseline="30000" dirty="0">
                <a:solidFill>
                  <a:prstClr val="black"/>
                </a:solidFill>
                <a:latin typeface="Candara"/>
              </a:rPr>
              <a:t>2</a:t>
            </a:r>
            <a:r>
              <a:rPr lang="en-US" sz="2133" dirty="0">
                <a:solidFill>
                  <a:prstClr val="black"/>
                </a:solidFill>
                <a:latin typeface="Candara"/>
              </a:rPr>
              <a:t> Being grieved that they taught the people, and preached through Jesus the resurrection from the dead.  </a:t>
            </a:r>
          </a:p>
        </p:txBody>
      </p:sp>
      <p:sp>
        <p:nvSpPr>
          <p:cNvPr id="3" name="TextBox 2"/>
          <p:cNvSpPr txBox="1"/>
          <p:nvPr/>
        </p:nvSpPr>
        <p:spPr>
          <a:xfrm>
            <a:off x="6807200" y="1828800"/>
            <a:ext cx="4165600" cy="2923364"/>
          </a:xfrm>
          <a:prstGeom prst="rect">
            <a:avLst/>
          </a:prstGeom>
          <a:noFill/>
        </p:spPr>
        <p:txBody>
          <a:bodyPr wrap="square" rtlCol="0">
            <a:spAutoFit/>
          </a:bodyPr>
          <a:lstStyle/>
          <a:p>
            <a:pPr defTabSz="1219170">
              <a:spcBef>
                <a:spcPts val="800"/>
              </a:spcBef>
              <a:buClr>
                <a:srgbClr val="C6E7FC">
                  <a:lumMod val="75000"/>
                </a:srgbClr>
              </a:buClr>
              <a:buSzPct val="70000"/>
            </a:pPr>
            <a:r>
              <a:rPr lang="en-US" sz="2133" dirty="0">
                <a:solidFill>
                  <a:srgbClr val="073E87"/>
                </a:solidFill>
                <a:latin typeface="Candara"/>
                <a:cs typeface="Arial" panose="020B0604020202020204" pitchFamily="34" charset="0"/>
              </a:rPr>
              <a:t>The Sadducees were offended by Peter and John for two reasons:</a:t>
            </a:r>
          </a:p>
          <a:p>
            <a:pPr marL="457189" indent="-457189" defTabSz="1219170">
              <a:spcBef>
                <a:spcPts val="800"/>
              </a:spcBef>
              <a:buClr>
                <a:srgbClr val="073E87"/>
              </a:buClr>
              <a:buSzPct val="100000"/>
              <a:buFont typeface="+mj-lt"/>
              <a:buAutoNum type="arabicPeriod"/>
            </a:pPr>
            <a:r>
              <a:rPr lang="en-US" sz="2133" dirty="0">
                <a:solidFill>
                  <a:srgbClr val="073E87"/>
                </a:solidFill>
                <a:latin typeface="Candara"/>
                <a:cs typeface="Arial" panose="020B0604020202020204" pitchFamily="34" charset="0"/>
              </a:rPr>
              <a:t>That these unschooled fishermen would present themselves as teachers of the Scriptures.</a:t>
            </a:r>
          </a:p>
          <a:p>
            <a:pPr marL="457189" indent="-457189" defTabSz="1219170">
              <a:spcBef>
                <a:spcPts val="800"/>
              </a:spcBef>
              <a:buClr>
                <a:srgbClr val="073E87"/>
              </a:buClr>
              <a:buSzPct val="100000"/>
              <a:buFont typeface="+mj-lt"/>
              <a:buAutoNum type="arabicPeriod"/>
            </a:pPr>
            <a:r>
              <a:rPr lang="en-US" sz="2133" dirty="0">
                <a:solidFill>
                  <a:srgbClr val="073E87"/>
                </a:solidFill>
                <a:latin typeface="Candara"/>
                <a:cs typeface="Arial" panose="020B0604020202020204" pitchFamily="34" charset="0"/>
              </a:rPr>
              <a:t>That they preached the resurrection of the dead.</a:t>
            </a:r>
          </a:p>
        </p:txBody>
      </p:sp>
      <p:sp>
        <p:nvSpPr>
          <p:cNvPr id="5" name="TextBox 4"/>
          <p:cNvSpPr txBox="1"/>
          <p:nvPr/>
        </p:nvSpPr>
        <p:spPr>
          <a:xfrm>
            <a:off x="1219200" y="990600"/>
            <a:ext cx="3759200" cy="420564"/>
          </a:xfrm>
          <a:prstGeom prst="rect">
            <a:avLst/>
          </a:prstGeom>
          <a:noFill/>
        </p:spPr>
        <p:txBody>
          <a:bodyPr wrap="square" rtlCol="0">
            <a:spAutoFit/>
          </a:bodyPr>
          <a:lstStyle/>
          <a:p>
            <a:pPr defTabSz="1219170"/>
            <a:r>
              <a:rPr lang="en-US" sz="2133" dirty="0">
                <a:solidFill>
                  <a:prstClr val="black"/>
                </a:solidFill>
                <a:latin typeface="Candara"/>
              </a:rPr>
              <a:t>Back to Acts 4:</a:t>
            </a:r>
          </a:p>
        </p:txBody>
      </p:sp>
    </p:spTree>
    <p:extLst>
      <p:ext uri="{BB962C8B-B14F-4D97-AF65-F5344CB8AC3E}">
        <p14:creationId xmlns:p14="http://schemas.microsoft.com/office/powerpoint/2010/main" val="21143345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
        <p:nvSpPr>
          <p:cNvPr id="3" name="TextBox 2"/>
          <p:cNvSpPr txBox="1"/>
          <p:nvPr/>
        </p:nvSpPr>
        <p:spPr>
          <a:xfrm>
            <a:off x="6807200" y="2172415"/>
            <a:ext cx="4064000" cy="1733488"/>
          </a:xfrm>
          <a:prstGeom prst="rect">
            <a:avLst/>
          </a:prstGeom>
          <a:noFill/>
        </p:spPr>
        <p:txBody>
          <a:bodyPr wrap="square" rtlCol="0">
            <a:spAutoFit/>
          </a:bodyPr>
          <a:lstStyle/>
          <a:p>
            <a:pPr defTabSz="1219170">
              <a:spcBef>
                <a:spcPts val="1600"/>
              </a:spcBef>
              <a:buClr>
                <a:srgbClr val="C6E7FC">
                  <a:lumMod val="75000"/>
                </a:srgbClr>
              </a:buClr>
              <a:buSzPct val="70000"/>
            </a:pPr>
            <a:r>
              <a:rPr lang="en-US" sz="2133" b="1" dirty="0">
                <a:solidFill>
                  <a:prstClr val="white"/>
                </a:solidFill>
                <a:latin typeface="Candara"/>
              </a:rPr>
              <a:t>Acts 23:8: </a:t>
            </a:r>
            <a:br>
              <a:rPr lang="en-US" sz="2133" dirty="0">
                <a:solidFill>
                  <a:prstClr val="white"/>
                </a:solidFill>
                <a:latin typeface="Candara"/>
              </a:rPr>
            </a:br>
            <a:r>
              <a:rPr lang="en-US" sz="2133" dirty="0">
                <a:solidFill>
                  <a:prstClr val="white"/>
                </a:solidFill>
                <a:latin typeface="Candara"/>
              </a:rPr>
              <a:t>For the Sadducees say that there is no resurrection, neither angel, nor spirit: but the Pharisees confess both. </a:t>
            </a:r>
            <a:endParaRPr lang="en-US" sz="2133" dirty="0">
              <a:solidFill>
                <a:prstClr val="white"/>
              </a:solidFill>
              <a:latin typeface="Candara"/>
              <a:cs typeface="Arial" panose="020B0604020202020204" pitchFamily="34" charset="0"/>
            </a:endParaRPr>
          </a:p>
        </p:txBody>
      </p:sp>
      <p:sp>
        <p:nvSpPr>
          <p:cNvPr id="5" name="Rectangle 4"/>
          <p:cNvSpPr/>
          <p:nvPr/>
        </p:nvSpPr>
        <p:spPr>
          <a:xfrm>
            <a:off x="1219200" y="1877219"/>
            <a:ext cx="4470400" cy="2800318"/>
          </a:xfrm>
          <a:prstGeom prst="rect">
            <a:avLst/>
          </a:prstGeom>
        </p:spPr>
        <p:txBody>
          <a:bodyPr wrap="square">
            <a:spAutoFit/>
          </a:bodyPr>
          <a:lstStyle/>
          <a:p>
            <a:pPr defTabSz="1219170">
              <a:spcBef>
                <a:spcPts val="800"/>
              </a:spcBef>
              <a:buClr>
                <a:srgbClr val="C6E7FC">
                  <a:lumMod val="75000"/>
                </a:srgbClr>
              </a:buClr>
              <a:buSzPct val="70000"/>
            </a:pPr>
            <a:r>
              <a:rPr lang="en-US" sz="2133" dirty="0">
                <a:solidFill>
                  <a:srgbClr val="073E87"/>
                </a:solidFill>
                <a:latin typeface="Candara"/>
                <a:cs typeface="Arial" panose="020B0604020202020204" pitchFamily="34" charset="0"/>
              </a:rPr>
              <a:t>The fact that the Sadducees did not believe in the resurrection of the dead is stated 4 times in the Bible:</a:t>
            </a:r>
          </a:p>
          <a:p>
            <a:pPr marL="457189" indent="-457189" defTabSz="1219170">
              <a:spcBef>
                <a:spcPts val="800"/>
              </a:spcBef>
              <a:buClr>
                <a:srgbClr val="073E87"/>
              </a:buClr>
              <a:buSzPct val="100000"/>
              <a:buFont typeface="+mj-lt"/>
              <a:buAutoNum type="arabicPeriod"/>
            </a:pPr>
            <a:r>
              <a:rPr lang="en-US" sz="2133" dirty="0">
                <a:solidFill>
                  <a:srgbClr val="C00000"/>
                </a:solidFill>
                <a:latin typeface="Candara"/>
                <a:cs typeface="Arial" panose="020B0604020202020204" pitchFamily="34" charset="0"/>
              </a:rPr>
              <a:t>Matthew 22:23</a:t>
            </a:r>
          </a:p>
          <a:p>
            <a:pPr marL="457189" indent="-457189" defTabSz="1219170">
              <a:spcBef>
                <a:spcPts val="800"/>
              </a:spcBef>
              <a:buClr>
                <a:srgbClr val="073E87"/>
              </a:buClr>
              <a:buSzPct val="100000"/>
              <a:buFont typeface="+mj-lt"/>
              <a:buAutoNum type="arabicPeriod"/>
            </a:pPr>
            <a:r>
              <a:rPr lang="en-US" sz="2133" dirty="0">
                <a:solidFill>
                  <a:srgbClr val="C00000"/>
                </a:solidFill>
                <a:latin typeface="Candara"/>
                <a:cs typeface="Arial" panose="020B0604020202020204" pitchFamily="34" charset="0"/>
              </a:rPr>
              <a:t>Mark 12:18</a:t>
            </a:r>
          </a:p>
          <a:p>
            <a:pPr marL="457189" indent="-457189" defTabSz="1219170">
              <a:spcBef>
                <a:spcPts val="800"/>
              </a:spcBef>
              <a:buClr>
                <a:srgbClr val="073E87"/>
              </a:buClr>
              <a:buSzPct val="100000"/>
              <a:buFont typeface="+mj-lt"/>
              <a:buAutoNum type="arabicPeriod"/>
            </a:pPr>
            <a:r>
              <a:rPr lang="en-US" sz="2133" dirty="0">
                <a:solidFill>
                  <a:srgbClr val="C00000"/>
                </a:solidFill>
                <a:latin typeface="Candara"/>
                <a:cs typeface="Arial" panose="020B0604020202020204" pitchFamily="34" charset="0"/>
              </a:rPr>
              <a:t>Luke 20:27</a:t>
            </a:r>
          </a:p>
          <a:p>
            <a:pPr marL="457189" indent="-457189" defTabSz="1219170">
              <a:spcBef>
                <a:spcPts val="800"/>
              </a:spcBef>
              <a:buClr>
                <a:srgbClr val="073E87"/>
              </a:buClr>
              <a:buSzPct val="100000"/>
              <a:buFont typeface="+mj-lt"/>
              <a:buAutoNum type="arabicPeriod"/>
            </a:pPr>
            <a:r>
              <a:rPr lang="en-US" sz="2133" dirty="0">
                <a:solidFill>
                  <a:srgbClr val="C00000"/>
                </a:solidFill>
                <a:latin typeface="Candara"/>
                <a:cs typeface="Arial" panose="020B0604020202020204" pitchFamily="34" charset="0"/>
              </a:rPr>
              <a:t>Acts 23:8</a:t>
            </a:r>
          </a:p>
        </p:txBody>
      </p:sp>
    </p:spTree>
    <p:extLst>
      <p:ext uri="{BB962C8B-B14F-4D97-AF65-F5344CB8AC3E}">
        <p14:creationId xmlns:p14="http://schemas.microsoft.com/office/powerpoint/2010/main" val="22216208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77952"/>
            <a:ext cx="10972800" cy="6096000"/>
          </a:xfrm>
          <a:prstGeom prst="rect">
            <a:avLst/>
          </a:prstGeom>
        </p:spPr>
      </p:pic>
      <p:sp>
        <p:nvSpPr>
          <p:cNvPr id="4" name="TextBox 3"/>
          <p:cNvSpPr txBox="1"/>
          <p:nvPr/>
        </p:nvSpPr>
        <p:spPr>
          <a:xfrm>
            <a:off x="914400" y="1341121"/>
            <a:ext cx="4876800" cy="3374642"/>
          </a:xfrm>
          <a:prstGeom prst="rect">
            <a:avLst/>
          </a:prstGeom>
          <a:noFill/>
        </p:spPr>
        <p:txBody>
          <a:bodyPr wrap="square" rtlCol="0">
            <a:spAutoFit/>
          </a:bodyPr>
          <a:lstStyle/>
          <a:p>
            <a:pPr defTabSz="1219170"/>
            <a:r>
              <a:rPr lang="en-US" sz="2133" baseline="30000" dirty="0">
                <a:solidFill>
                  <a:prstClr val="black"/>
                </a:solidFill>
                <a:latin typeface="Candara"/>
              </a:rPr>
              <a:t>5</a:t>
            </a:r>
            <a:r>
              <a:rPr lang="en-US" sz="2133" dirty="0">
                <a:solidFill>
                  <a:prstClr val="black"/>
                </a:solidFill>
                <a:latin typeface="Candara"/>
              </a:rPr>
              <a:t> And it came to pass on the morrow, that their rulers, and elders, and scribes,</a:t>
            </a:r>
          </a:p>
          <a:p>
            <a:pPr defTabSz="1219170"/>
            <a:r>
              <a:rPr lang="en-US" sz="2133" baseline="30000" dirty="0">
                <a:solidFill>
                  <a:prstClr val="black"/>
                </a:solidFill>
                <a:latin typeface="Candara"/>
              </a:rPr>
              <a:t>6</a:t>
            </a:r>
            <a:r>
              <a:rPr lang="en-US" sz="2133" dirty="0">
                <a:solidFill>
                  <a:prstClr val="black"/>
                </a:solidFill>
                <a:latin typeface="Candara"/>
              </a:rPr>
              <a:t> And </a:t>
            </a:r>
            <a:r>
              <a:rPr lang="en-US" sz="2133" dirty="0" err="1">
                <a:solidFill>
                  <a:prstClr val="black"/>
                </a:solidFill>
                <a:latin typeface="Candara"/>
              </a:rPr>
              <a:t>Annas</a:t>
            </a:r>
            <a:r>
              <a:rPr lang="en-US" sz="2133" dirty="0">
                <a:solidFill>
                  <a:prstClr val="black"/>
                </a:solidFill>
                <a:latin typeface="Candara"/>
              </a:rPr>
              <a:t> the high priest, and Caiaphas, and John, and Alexander, </a:t>
            </a:r>
            <a:r>
              <a:rPr lang="en-US" sz="2133" dirty="0">
                <a:solidFill>
                  <a:srgbClr val="C00000"/>
                </a:solidFill>
                <a:latin typeface="Candara"/>
              </a:rPr>
              <a:t>and as many as were of the kindred of the high priest,</a:t>
            </a:r>
            <a:r>
              <a:rPr lang="en-US" sz="2133" dirty="0">
                <a:solidFill>
                  <a:prstClr val="black"/>
                </a:solidFill>
                <a:latin typeface="Candara"/>
              </a:rPr>
              <a:t> were gathered together at Jerusalem.  </a:t>
            </a:r>
          </a:p>
          <a:p>
            <a:pPr defTabSz="1219170"/>
            <a:r>
              <a:rPr lang="en-US" sz="2133" baseline="30000" dirty="0">
                <a:solidFill>
                  <a:prstClr val="black"/>
                </a:solidFill>
                <a:latin typeface="Candara"/>
              </a:rPr>
              <a:t>7</a:t>
            </a:r>
            <a:r>
              <a:rPr lang="en-US" sz="2133" dirty="0">
                <a:solidFill>
                  <a:prstClr val="black"/>
                </a:solidFill>
                <a:latin typeface="Candara"/>
              </a:rPr>
              <a:t> And when they had set them in the midst, they asked, By what power, or by what name, have ye done this?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760" y="1950720"/>
            <a:ext cx="4741333" cy="3295227"/>
          </a:xfrm>
          <a:prstGeom prst="rect">
            <a:avLst/>
          </a:prstGeom>
        </p:spPr>
      </p:pic>
    </p:spTree>
    <p:extLst>
      <p:ext uri="{BB962C8B-B14F-4D97-AF65-F5344CB8AC3E}">
        <p14:creationId xmlns:p14="http://schemas.microsoft.com/office/powerpoint/2010/main" val="22409109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E411EA-98EF-4955-96A8-8A6865987C9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7EB08E23-E5AF-4B74-A61E-E87CBE07FE1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18</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64514" name="Picture 2">
            <a:extLst>
              <a:ext uri="{FF2B5EF4-FFF2-40B4-BE49-F238E27FC236}">
                <a16:creationId xmlns:a16="http://schemas.microsoft.com/office/drawing/2014/main" id="{E6E56DA2-EEC1-4FDE-A4A4-6A03C9D28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28600"/>
            <a:ext cx="5486400"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
        <p:nvSpPr>
          <p:cNvPr id="4" name="TextBox 3"/>
          <p:cNvSpPr txBox="1"/>
          <p:nvPr/>
        </p:nvSpPr>
        <p:spPr>
          <a:xfrm>
            <a:off x="914400" y="1023701"/>
            <a:ext cx="4876800" cy="748795"/>
          </a:xfrm>
          <a:prstGeom prst="rect">
            <a:avLst/>
          </a:prstGeom>
          <a:noFill/>
        </p:spPr>
        <p:txBody>
          <a:bodyPr wrap="square" rtlCol="0">
            <a:spAutoFit/>
          </a:bodyPr>
          <a:lstStyle/>
          <a:p>
            <a:pPr defTabSz="1219170"/>
            <a:r>
              <a:rPr lang="en-US" sz="2133" baseline="30000" dirty="0">
                <a:solidFill>
                  <a:prstClr val="black"/>
                </a:solidFill>
                <a:latin typeface="Candara"/>
              </a:rPr>
              <a:t>8</a:t>
            </a:r>
            <a:r>
              <a:rPr lang="en-US" sz="2133" dirty="0">
                <a:solidFill>
                  <a:prstClr val="black"/>
                </a:solidFill>
                <a:latin typeface="Candara"/>
              </a:rPr>
              <a:t> Then Peter, filled with the Holy Ghost, said unto them…</a:t>
            </a:r>
          </a:p>
        </p:txBody>
      </p:sp>
      <p:sp>
        <p:nvSpPr>
          <p:cNvPr id="2" name="TextBox 1"/>
          <p:cNvSpPr txBox="1"/>
          <p:nvPr/>
        </p:nvSpPr>
        <p:spPr>
          <a:xfrm>
            <a:off x="6604000" y="975360"/>
            <a:ext cx="4572000" cy="4769704"/>
          </a:xfrm>
          <a:prstGeom prst="rect">
            <a:avLst/>
          </a:prstGeom>
          <a:noFill/>
        </p:spPr>
        <p:txBody>
          <a:bodyPr wrap="square" rtlCol="0">
            <a:spAutoFit/>
          </a:bodyPr>
          <a:lstStyle/>
          <a:p>
            <a:pPr defTabSz="1219170">
              <a:spcBef>
                <a:spcPts val="800"/>
              </a:spcBef>
            </a:pPr>
            <a:r>
              <a:rPr lang="en-US" sz="2133" dirty="0">
                <a:solidFill>
                  <a:srgbClr val="073E87"/>
                </a:solidFill>
                <a:latin typeface="Candara"/>
              </a:rPr>
              <a:t>The phrases </a:t>
            </a:r>
            <a:r>
              <a:rPr lang="en-US" sz="2133" dirty="0">
                <a:solidFill>
                  <a:srgbClr val="C00000"/>
                </a:solidFill>
                <a:latin typeface="Candara"/>
              </a:rPr>
              <a:t>God said </a:t>
            </a:r>
            <a:r>
              <a:rPr lang="en-US" sz="2133" dirty="0">
                <a:solidFill>
                  <a:srgbClr val="073E87"/>
                </a:solidFill>
                <a:latin typeface="Candara"/>
              </a:rPr>
              <a:t>or </a:t>
            </a:r>
            <a:r>
              <a:rPr lang="en-US" sz="2133" dirty="0">
                <a:solidFill>
                  <a:srgbClr val="C00000"/>
                </a:solidFill>
                <a:latin typeface="Candara"/>
              </a:rPr>
              <a:t>thus saith the LORD </a:t>
            </a:r>
            <a:r>
              <a:rPr lang="en-US" sz="2133" dirty="0">
                <a:solidFill>
                  <a:srgbClr val="073E87"/>
                </a:solidFill>
                <a:latin typeface="Candara"/>
              </a:rPr>
              <a:t>are not found in the Book of Acts.</a:t>
            </a:r>
          </a:p>
          <a:p>
            <a:pPr defTabSz="1219170">
              <a:spcBef>
                <a:spcPts val="800"/>
              </a:spcBef>
            </a:pPr>
            <a:r>
              <a:rPr lang="en-US" sz="2133" dirty="0">
                <a:solidFill>
                  <a:srgbClr val="C00000"/>
                </a:solidFill>
                <a:latin typeface="Candara"/>
              </a:rPr>
              <a:t>The Lord said </a:t>
            </a:r>
            <a:r>
              <a:rPr lang="en-US" sz="2133" dirty="0">
                <a:solidFill>
                  <a:srgbClr val="073E87"/>
                </a:solidFill>
                <a:latin typeface="Candara"/>
              </a:rPr>
              <a:t>is only used in Paul’s vision of Christ, </a:t>
            </a:r>
          </a:p>
          <a:p>
            <a:pPr defTabSz="1219170">
              <a:spcBef>
                <a:spcPts val="800"/>
              </a:spcBef>
            </a:pPr>
            <a:r>
              <a:rPr lang="en-US" sz="2133" dirty="0">
                <a:solidFill>
                  <a:srgbClr val="073E87"/>
                </a:solidFill>
                <a:latin typeface="Candara"/>
              </a:rPr>
              <a:t>(the one exception being </a:t>
            </a:r>
            <a:r>
              <a:rPr lang="en-US" sz="2133" dirty="0">
                <a:solidFill>
                  <a:srgbClr val="C00000"/>
                </a:solidFill>
                <a:latin typeface="Candara"/>
              </a:rPr>
              <a:t>the LORD said to my Lord </a:t>
            </a:r>
            <a:r>
              <a:rPr lang="en-US" sz="2133" dirty="0">
                <a:solidFill>
                  <a:srgbClr val="073E87"/>
                </a:solidFill>
                <a:latin typeface="Candara"/>
              </a:rPr>
              <a:t>in Acts 2:34).</a:t>
            </a:r>
          </a:p>
          <a:p>
            <a:pPr defTabSz="1219170">
              <a:spcBef>
                <a:spcPts val="800"/>
              </a:spcBef>
            </a:pPr>
            <a:r>
              <a:rPr lang="en-US" sz="2133" dirty="0">
                <a:solidFill>
                  <a:srgbClr val="073E87"/>
                </a:solidFill>
                <a:latin typeface="Candara"/>
              </a:rPr>
              <a:t>In Acts, we read of men being moved by the Holy Spirit, speaking as the oracles of God.</a:t>
            </a:r>
          </a:p>
          <a:p>
            <a:pPr defTabSz="1219170">
              <a:spcBef>
                <a:spcPts val="800"/>
              </a:spcBef>
            </a:pPr>
            <a:r>
              <a:rPr lang="en-US" sz="2133" b="1" dirty="0">
                <a:solidFill>
                  <a:prstClr val="black"/>
                </a:solidFill>
                <a:latin typeface="Candara"/>
              </a:rPr>
              <a:t>1 Peter 4:11a:</a:t>
            </a:r>
            <a:br>
              <a:rPr lang="en-US" sz="2133" b="1" dirty="0">
                <a:solidFill>
                  <a:prstClr val="black"/>
                </a:solidFill>
                <a:latin typeface="Candara"/>
              </a:rPr>
            </a:br>
            <a:r>
              <a:rPr lang="en-US" sz="2133" dirty="0">
                <a:solidFill>
                  <a:prstClr val="black"/>
                </a:solidFill>
                <a:latin typeface="Candara"/>
              </a:rPr>
              <a:t>If any man speak, </a:t>
            </a:r>
            <a:r>
              <a:rPr lang="en-US" sz="2133" i="1" dirty="0">
                <a:solidFill>
                  <a:prstClr val="black"/>
                </a:solidFill>
                <a:latin typeface="Candara"/>
              </a:rPr>
              <a:t>let him speak </a:t>
            </a:r>
            <a:r>
              <a:rPr lang="en-US" sz="2133" dirty="0">
                <a:solidFill>
                  <a:prstClr val="black"/>
                </a:solidFill>
                <a:latin typeface="Candara"/>
              </a:rPr>
              <a:t>as the oracles of God…</a:t>
            </a:r>
            <a:endParaRPr lang="en-US" sz="2133" dirty="0">
              <a:solidFill>
                <a:srgbClr val="073E87"/>
              </a:solidFill>
              <a:latin typeface="Candara"/>
            </a:endParaRPr>
          </a:p>
        </p:txBody>
      </p:sp>
    </p:spTree>
    <p:extLst>
      <p:ext uri="{BB962C8B-B14F-4D97-AF65-F5344CB8AC3E}">
        <p14:creationId xmlns:p14="http://schemas.microsoft.com/office/powerpoint/2010/main" val="6123725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
        <p:nvSpPr>
          <p:cNvPr id="4" name="TextBox 3"/>
          <p:cNvSpPr txBox="1"/>
          <p:nvPr/>
        </p:nvSpPr>
        <p:spPr>
          <a:xfrm>
            <a:off x="914400" y="890350"/>
            <a:ext cx="4876800" cy="4031104"/>
          </a:xfrm>
          <a:prstGeom prst="rect">
            <a:avLst/>
          </a:prstGeom>
          <a:noFill/>
        </p:spPr>
        <p:txBody>
          <a:bodyPr wrap="square" rtlCol="0">
            <a:spAutoFit/>
          </a:bodyPr>
          <a:lstStyle/>
          <a:p>
            <a:pPr defTabSz="1219170"/>
            <a:r>
              <a:rPr lang="en-US" sz="2133" baseline="30000" dirty="0">
                <a:solidFill>
                  <a:prstClr val="black"/>
                </a:solidFill>
                <a:latin typeface="Candara"/>
              </a:rPr>
              <a:t>8</a:t>
            </a:r>
            <a:r>
              <a:rPr lang="en-US" sz="2133" dirty="0">
                <a:solidFill>
                  <a:prstClr val="black"/>
                </a:solidFill>
                <a:latin typeface="Candara"/>
              </a:rPr>
              <a:t> Then Peter, filled with the Holy Ghost, said unto them, Ye rulers of the people, and elders of Israel,  </a:t>
            </a:r>
          </a:p>
          <a:p>
            <a:pPr defTabSz="1219170"/>
            <a:r>
              <a:rPr lang="en-US" sz="2133" baseline="30000" dirty="0">
                <a:solidFill>
                  <a:prstClr val="black"/>
                </a:solidFill>
                <a:latin typeface="Candara"/>
              </a:rPr>
              <a:t>9</a:t>
            </a:r>
            <a:r>
              <a:rPr lang="en-US" sz="2133" dirty="0">
                <a:solidFill>
                  <a:prstClr val="black"/>
                </a:solidFill>
                <a:latin typeface="Candara"/>
              </a:rPr>
              <a:t> If we this day be examined of the good deed done to the impotent man, by what means he is made whole;  </a:t>
            </a:r>
          </a:p>
          <a:p>
            <a:pPr defTabSz="1219170"/>
            <a:r>
              <a:rPr lang="en-US" sz="2133" baseline="30000" dirty="0">
                <a:solidFill>
                  <a:prstClr val="black"/>
                </a:solidFill>
                <a:latin typeface="Candara"/>
              </a:rPr>
              <a:t>10</a:t>
            </a:r>
            <a:r>
              <a:rPr lang="en-US" sz="2133" dirty="0">
                <a:solidFill>
                  <a:prstClr val="black"/>
                </a:solidFill>
                <a:latin typeface="Candara"/>
              </a:rPr>
              <a:t> Be it known unto you all, and to all the people of Israel, that by the name of Jesus Christ of Nazareth, whom ye crucified, whom God raised from the dead, </a:t>
            </a:r>
            <a:r>
              <a:rPr lang="en-US" sz="2133" i="1" dirty="0">
                <a:solidFill>
                  <a:prstClr val="black"/>
                </a:solidFill>
                <a:latin typeface="Candara"/>
              </a:rPr>
              <a:t>even </a:t>
            </a:r>
            <a:r>
              <a:rPr lang="en-US" sz="2133" dirty="0">
                <a:solidFill>
                  <a:prstClr val="black"/>
                </a:solidFill>
                <a:latin typeface="Candara"/>
              </a:rPr>
              <a:t>by him doth this man stand here before you whole.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200" y="990600"/>
            <a:ext cx="4112768" cy="4876800"/>
          </a:xfrm>
          <a:prstGeom prst="rect">
            <a:avLst/>
          </a:prstGeom>
        </p:spPr>
      </p:pic>
    </p:spTree>
    <p:extLst>
      <p:ext uri="{BB962C8B-B14F-4D97-AF65-F5344CB8AC3E}">
        <p14:creationId xmlns:p14="http://schemas.microsoft.com/office/powerpoint/2010/main" val="3183118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
        <p:nvSpPr>
          <p:cNvPr id="4" name="TextBox 3"/>
          <p:cNvSpPr txBox="1"/>
          <p:nvPr/>
        </p:nvSpPr>
        <p:spPr>
          <a:xfrm>
            <a:off x="914400" y="889000"/>
            <a:ext cx="4876800" cy="2492542"/>
          </a:xfrm>
          <a:prstGeom prst="rect">
            <a:avLst/>
          </a:prstGeom>
          <a:noFill/>
        </p:spPr>
        <p:txBody>
          <a:bodyPr wrap="square" rtlCol="0">
            <a:spAutoFit/>
          </a:bodyPr>
          <a:lstStyle/>
          <a:p>
            <a:pPr defTabSz="1219170"/>
            <a:r>
              <a:rPr lang="en-US" sz="2133" baseline="30000" dirty="0">
                <a:solidFill>
                  <a:prstClr val="black"/>
                </a:solidFill>
                <a:latin typeface="Candara"/>
              </a:rPr>
              <a:t>11</a:t>
            </a:r>
            <a:r>
              <a:rPr lang="en-US" sz="2133" dirty="0">
                <a:solidFill>
                  <a:prstClr val="black"/>
                </a:solidFill>
                <a:latin typeface="Candara"/>
              </a:rPr>
              <a:t> This is the stone which was set at </a:t>
            </a:r>
            <a:r>
              <a:rPr lang="en-US" sz="2133" dirty="0" err="1">
                <a:solidFill>
                  <a:prstClr val="black"/>
                </a:solidFill>
                <a:latin typeface="Candara"/>
              </a:rPr>
              <a:t>nought</a:t>
            </a:r>
            <a:r>
              <a:rPr lang="en-US" sz="2133" dirty="0">
                <a:solidFill>
                  <a:prstClr val="black"/>
                </a:solidFill>
                <a:latin typeface="Candara"/>
              </a:rPr>
              <a:t> of you builders, which is become the head of the corner.  </a:t>
            </a:r>
          </a:p>
          <a:p>
            <a:pPr defTabSz="1219170">
              <a:spcBef>
                <a:spcPts val="800"/>
              </a:spcBef>
            </a:pPr>
            <a:r>
              <a:rPr lang="en-US" sz="2133" baseline="30000" dirty="0">
                <a:solidFill>
                  <a:prstClr val="black"/>
                </a:solidFill>
                <a:latin typeface="Candara"/>
              </a:rPr>
              <a:t>12</a:t>
            </a:r>
            <a:r>
              <a:rPr lang="en-US" sz="2133" dirty="0">
                <a:solidFill>
                  <a:prstClr val="black"/>
                </a:solidFill>
                <a:latin typeface="Candara"/>
              </a:rPr>
              <a:t> Neither is there salvation in any other: for there is none other name under heaven given among men, whereby we must be saved. </a:t>
            </a:r>
          </a:p>
        </p:txBody>
      </p:sp>
      <p:sp>
        <p:nvSpPr>
          <p:cNvPr id="5" name="TextBox 4"/>
          <p:cNvSpPr txBox="1"/>
          <p:nvPr/>
        </p:nvSpPr>
        <p:spPr>
          <a:xfrm>
            <a:off x="6400800" y="685800"/>
            <a:ext cx="4831080" cy="1077026"/>
          </a:xfrm>
          <a:prstGeom prst="rect">
            <a:avLst/>
          </a:prstGeom>
          <a:noFill/>
        </p:spPr>
        <p:txBody>
          <a:bodyPr wrap="square" rtlCol="0">
            <a:spAutoFit/>
          </a:bodyPr>
          <a:lstStyle/>
          <a:p>
            <a:pPr defTabSz="1219170"/>
            <a:r>
              <a:rPr lang="en-US" sz="2133" b="1" dirty="0">
                <a:solidFill>
                  <a:prstClr val="white"/>
                </a:solidFill>
                <a:latin typeface="Candara"/>
              </a:rPr>
              <a:t>Psalm 118:22:</a:t>
            </a:r>
            <a:br>
              <a:rPr lang="en-US" sz="2133" b="1" dirty="0">
                <a:solidFill>
                  <a:prstClr val="white"/>
                </a:solidFill>
                <a:latin typeface="Candara"/>
              </a:rPr>
            </a:br>
            <a:r>
              <a:rPr lang="en-US" sz="2133" dirty="0">
                <a:solidFill>
                  <a:prstClr val="white"/>
                </a:solidFill>
                <a:latin typeface="Candara"/>
              </a:rPr>
              <a:t>The stone </a:t>
            </a:r>
            <a:r>
              <a:rPr lang="en-US" sz="2133" i="1" dirty="0">
                <a:solidFill>
                  <a:prstClr val="white"/>
                </a:solidFill>
                <a:latin typeface="Candara"/>
              </a:rPr>
              <a:t>which </a:t>
            </a:r>
            <a:r>
              <a:rPr lang="en-US" sz="2133" dirty="0">
                <a:solidFill>
                  <a:prstClr val="white"/>
                </a:solidFill>
                <a:latin typeface="Candara"/>
              </a:rPr>
              <a:t>the builders refused is become the head </a:t>
            </a:r>
            <a:r>
              <a:rPr lang="en-US" sz="2133" i="1" dirty="0">
                <a:solidFill>
                  <a:prstClr val="white"/>
                </a:solidFill>
                <a:latin typeface="Candara"/>
              </a:rPr>
              <a:t>stone </a:t>
            </a:r>
            <a:r>
              <a:rPr lang="en-US" sz="2133" dirty="0">
                <a:solidFill>
                  <a:prstClr val="white"/>
                </a:solidFill>
                <a:latin typeface="Candara"/>
              </a:rPr>
              <a:t>of the corner.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200" y="2045461"/>
            <a:ext cx="4064000" cy="3923539"/>
          </a:xfrm>
          <a:prstGeom prst="rect">
            <a:avLst/>
          </a:prstGeom>
        </p:spPr>
      </p:pic>
    </p:spTree>
    <p:extLst>
      <p:ext uri="{BB962C8B-B14F-4D97-AF65-F5344CB8AC3E}">
        <p14:creationId xmlns:p14="http://schemas.microsoft.com/office/powerpoint/2010/main" val="21768315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86080"/>
            <a:ext cx="10972800" cy="6096000"/>
          </a:xfrm>
          <a:prstGeom prst="rect">
            <a:avLst/>
          </a:prstGeom>
        </p:spPr>
      </p:pic>
      <p:sp>
        <p:nvSpPr>
          <p:cNvPr id="4" name="TextBox 3"/>
          <p:cNvSpPr txBox="1"/>
          <p:nvPr/>
        </p:nvSpPr>
        <p:spPr>
          <a:xfrm>
            <a:off x="914400" y="889001"/>
            <a:ext cx="4876800" cy="2820772"/>
          </a:xfrm>
          <a:prstGeom prst="rect">
            <a:avLst/>
          </a:prstGeom>
          <a:noFill/>
        </p:spPr>
        <p:txBody>
          <a:bodyPr wrap="square" rtlCol="0">
            <a:spAutoFit/>
          </a:bodyPr>
          <a:lstStyle/>
          <a:p>
            <a:pPr defTabSz="1219170"/>
            <a:r>
              <a:rPr lang="en-US" sz="2133" baseline="30000" dirty="0">
                <a:solidFill>
                  <a:prstClr val="black"/>
                </a:solidFill>
                <a:latin typeface="Candara"/>
              </a:rPr>
              <a:t>13</a:t>
            </a:r>
            <a:r>
              <a:rPr lang="en-US" sz="2133" dirty="0">
                <a:solidFill>
                  <a:prstClr val="black"/>
                </a:solidFill>
                <a:latin typeface="Candara"/>
              </a:rPr>
              <a:t> Now when they saw the boldness of Peter and John, and perceived that they were unlearned and ignorant men, they </a:t>
            </a:r>
            <a:r>
              <a:rPr lang="en-US" sz="2133" dirty="0" err="1">
                <a:solidFill>
                  <a:prstClr val="black"/>
                </a:solidFill>
                <a:latin typeface="Candara"/>
              </a:rPr>
              <a:t>marvelled</a:t>
            </a:r>
            <a:r>
              <a:rPr lang="en-US" sz="2133" dirty="0">
                <a:solidFill>
                  <a:prstClr val="black"/>
                </a:solidFill>
                <a:latin typeface="Candara"/>
              </a:rPr>
              <a:t>; and they took knowledge of them, that they had been with Jesus.  </a:t>
            </a:r>
          </a:p>
          <a:p>
            <a:pPr defTabSz="1219170">
              <a:spcBef>
                <a:spcPts val="800"/>
              </a:spcBef>
            </a:pPr>
            <a:r>
              <a:rPr lang="en-US" sz="2133" baseline="30000" dirty="0">
                <a:solidFill>
                  <a:prstClr val="black"/>
                </a:solidFill>
                <a:latin typeface="Candara"/>
              </a:rPr>
              <a:t>14</a:t>
            </a:r>
            <a:r>
              <a:rPr lang="en-US" sz="2133" dirty="0">
                <a:solidFill>
                  <a:prstClr val="black"/>
                </a:solidFill>
                <a:latin typeface="Candara"/>
              </a:rPr>
              <a:t> And </a:t>
            </a:r>
            <a:r>
              <a:rPr lang="en-US" sz="2133" dirty="0">
                <a:solidFill>
                  <a:srgbClr val="C00000"/>
                </a:solidFill>
                <a:latin typeface="Candara"/>
              </a:rPr>
              <a:t>beholding the man which was healed standing with them, </a:t>
            </a:r>
            <a:r>
              <a:rPr lang="en-US" sz="2133" dirty="0">
                <a:solidFill>
                  <a:prstClr val="black"/>
                </a:solidFill>
                <a:latin typeface="Candara"/>
              </a:rPr>
              <a:t>they could say nothing against it.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853440"/>
            <a:ext cx="4267200" cy="5078413"/>
          </a:xfrm>
          <a:prstGeom prst="rect">
            <a:avLst/>
          </a:prstGeom>
        </p:spPr>
      </p:pic>
    </p:spTree>
    <p:extLst>
      <p:ext uri="{BB962C8B-B14F-4D97-AF65-F5344CB8AC3E}">
        <p14:creationId xmlns:p14="http://schemas.microsoft.com/office/powerpoint/2010/main" val="40074142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974" y="386080"/>
            <a:ext cx="10700053" cy="6096000"/>
          </a:xfrm>
          <a:prstGeom prst="rect">
            <a:avLst/>
          </a:prstGeom>
        </p:spPr>
      </p:pic>
      <p:sp>
        <p:nvSpPr>
          <p:cNvPr id="2" name="TextBox 1"/>
          <p:cNvSpPr txBox="1"/>
          <p:nvPr/>
        </p:nvSpPr>
        <p:spPr>
          <a:xfrm>
            <a:off x="1219200" y="889000"/>
            <a:ext cx="9753600" cy="3046411"/>
          </a:xfrm>
          <a:prstGeom prst="rect">
            <a:avLst/>
          </a:prstGeom>
          <a:noFill/>
        </p:spPr>
        <p:txBody>
          <a:bodyPr wrap="square" rtlCol="0">
            <a:spAutoFit/>
          </a:bodyPr>
          <a:lstStyle/>
          <a:p>
            <a:pPr defTabSz="1219170"/>
            <a:r>
              <a:rPr lang="en-US" sz="2133" baseline="30000" dirty="0">
                <a:solidFill>
                  <a:prstClr val="black"/>
                </a:solidFill>
                <a:latin typeface="Candara"/>
              </a:rPr>
              <a:t>15</a:t>
            </a:r>
            <a:r>
              <a:rPr lang="en-US" sz="2133" dirty="0">
                <a:solidFill>
                  <a:prstClr val="black"/>
                </a:solidFill>
                <a:latin typeface="Candara"/>
              </a:rPr>
              <a:t> But when they had commanded them to go aside out of the council, they conferred among themselves,  </a:t>
            </a:r>
          </a:p>
          <a:p>
            <a:pPr defTabSz="1219170"/>
            <a:r>
              <a:rPr lang="en-US" sz="2133" baseline="30000" dirty="0">
                <a:solidFill>
                  <a:prstClr val="black"/>
                </a:solidFill>
                <a:latin typeface="Candara"/>
              </a:rPr>
              <a:t>16</a:t>
            </a:r>
            <a:r>
              <a:rPr lang="en-US" sz="2133" dirty="0">
                <a:solidFill>
                  <a:prstClr val="black"/>
                </a:solidFill>
                <a:latin typeface="Candara"/>
              </a:rPr>
              <a:t> Saying, What shall we do to these men? for that indeed a notable miracle hath been done by them </a:t>
            </a:r>
            <a:r>
              <a:rPr lang="en-US" sz="2133" i="1" dirty="0">
                <a:solidFill>
                  <a:prstClr val="black"/>
                </a:solidFill>
                <a:latin typeface="Candara"/>
              </a:rPr>
              <a:t>is </a:t>
            </a:r>
            <a:r>
              <a:rPr lang="en-US" sz="2133" dirty="0">
                <a:solidFill>
                  <a:prstClr val="black"/>
                </a:solidFill>
                <a:latin typeface="Candara"/>
              </a:rPr>
              <a:t>manifest to all them that dwell in Jerusalem; and we cannot deny </a:t>
            </a:r>
            <a:r>
              <a:rPr lang="en-US" sz="2133" i="1" dirty="0">
                <a:solidFill>
                  <a:prstClr val="black"/>
                </a:solidFill>
                <a:latin typeface="Candara"/>
              </a:rPr>
              <a:t>it</a:t>
            </a:r>
            <a:r>
              <a:rPr lang="en-US" sz="2133" dirty="0">
                <a:solidFill>
                  <a:prstClr val="black"/>
                </a:solidFill>
                <a:latin typeface="Candara"/>
              </a:rPr>
              <a:t>.  </a:t>
            </a:r>
          </a:p>
          <a:p>
            <a:pPr defTabSz="1219170"/>
            <a:r>
              <a:rPr lang="en-US" sz="2133" baseline="30000" dirty="0">
                <a:solidFill>
                  <a:prstClr val="black"/>
                </a:solidFill>
                <a:latin typeface="Candara"/>
              </a:rPr>
              <a:t>17</a:t>
            </a:r>
            <a:r>
              <a:rPr lang="en-US" sz="2133" dirty="0">
                <a:solidFill>
                  <a:prstClr val="black"/>
                </a:solidFill>
                <a:latin typeface="Candara"/>
              </a:rPr>
              <a:t> But that it spread no further among the people, let us </a:t>
            </a:r>
            <a:r>
              <a:rPr lang="en-US" sz="2133" dirty="0" err="1">
                <a:solidFill>
                  <a:prstClr val="black"/>
                </a:solidFill>
                <a:latin typeface="Candara"/>
              </a:rPr>
              <a:t>straitly</a:t>
            </a:r>
            <a:r>
              <a:rPr lang="en-US" sz="2133" dirty="0">
                <a:solidFill>
                  <a:prstClr val="black"/>
                </a:solidFill>
                <a:latin typeface="Candara"/>
              </a:rPr>
              <a:t> threaten them, that they speak henceforth to no man in this name.  </a:t>
            </a:r>
          </a:p>
          <a:p>
            <a:pPr defTabSz="1219170"/>
            <a:r>
              <a:rPr lang="en-US" sz="2133" baseline="30000" dirty="0">
                <a:solidFill>
                  <a:prstClr val="black"/>
                </a:solidFill>
                <a:latin typeface="Candara"/>
              </a:rPr>
              <a:t>18</a:t>
            </a:r>
            <a:r>
              <a:rPr lang="en-US" sz="2133" dirty="0">
                <a:solidFill>
                  <a:prstClr val="black"/>
                </a:solidFill>
                <a:latin typeface="Candara"/>
              </a:rPr>
              <a:t> And they called them, and commanded them not to speak at all nor teach in the name of Jesus.  </a:t>
            </a:r>
          </a:p>
        </p:txBody>
      </p:sp>
    </p:spTree>
    <p:extLst>
      <p:ext uri="{BB962C8B-B14F-4D97-AF65-F5344CB8AC3E}">
        <p14:creationId xmlns:p14="http://schemas.microsoft.com/office/powerpoint/2010/main" val="4033392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974" y="386080"/>
            <a:ext cx="10700053" cy="6096000"/>
          </a:xfrm>
          <a:prstGeom prst="rect">
            <a:avLst/>
          </a:prstGeom>
        </p:spPr>
      </p:pic>
      <p:sp>
        <p:nvSpPr>
          <p:cNvPr id="2" name="TextBox 1"/>
          <p:cNvSpPr txBox="1"/>
          <p:nvPr/>
        </p:nvSpPr>
        <p:spPr>
          <a:xfrm>
            <a:off x="1219200" y="787401"/>
            <a:ext cx="9753600" cy="3374642"/>
          </a:xfrm>
          <a:prstGeom prst="rect">
            <a:avLst/>
          </a:prstGeom>
          <a:noFill/>
        </p:spPr>
        <p:txBody>
          <a:bodyPr wrap="square" rtlCol="0">
            <a:spAutoFit/>
          </a:bodyPr>
          <a:lstStyle/>
          <a:p>
            <a:pPr defTabSz="1219170"/>
            <a:r>
              <a:rPr lang="en-US" sz="2133" baseline="30000" dirty="0">
                <a:solidFill>
                  <a:prstClr val="black"/>
                </a:solidFill>
                <a:latin typeface="Candara"/>
              </a:rPr>
              <a:t>19</a:t>
            </a:r>
            <a:r>
              <a:rPr lang="en-US" sz="2133" dirty="0">
                <a:solidFill>
                  <a:prstClr val="black"/>
                </a:solidFill>
                <a:latin typeface="Candara"/>
              </a:rPr>
              <a:t> But Peter and John answered and said unto them, Whether it be right in the sight of God to hearken unto you more than unto God, judge ye.  </a:t>
            </a:r>
          </a:p>
          <a:p>
            <a:pPr defTabSz="1219170"/>
            <a:r>
              <a:rPr lang="en-US" sz="2133" baseline="30000" dirty="0">
                <a:solidFill>
                  <a:prstClr val="black"/>
                </a:solidFill>
                <a:latin typeface="Candara"/>
              </a:rPr>
              <a:t>20</a:t>
            </a:r>
            <a:r>
              <a:rPr lang="en-US" sz="2133" dirty="0">
                <a:solidFill>
                  <a:prstClr val="black"/>
                </a:solidFill>
                <a:latin typeface="Candara"/>
              </a:rPr>
              <a:t> For we cannot but speak the things which we have seen and heard.  </a:t>
            </a:r>
          </a:p>
          <a:p>
            <a:pPr defTabSz="1219170"/>
            <a:r>
              <a:rPr lang="en-US" sz="2133" baseline="30000" dirty="0">
                <a:solidFill>
                  <a:prstClr val="black"/>
                </a:solidFill>
                <a:latin typeface="Candara"/>
              </a:rPr>
              <a:t>21</a:t>
            </a:r>
            <a:r>
              <a:rPr lang="en-US" sz="2133" dirty="0">
                <a:solidFill>
                  <a:prstClr val="black"/>
                </a:solidFill>
                <a:latin typeface="Candara"/>
              </a:rPr>
              <a:t> So when they had further threatened them, they let them go, finding nothing how they might punish them, because of the people: for all </a:t>
            </a:r>
            <a:r>
              <a:rPr lang="en-US" sz="2133" i="1" dirty="0">
                <a:solidFill>
                  <a:prstClr val="black"/>
                </a:solidFill>
                <a:latin typeface="Candara"/>
              </a:rPr>
              <a:t>men </a:t>
            </a:r>
            <a:r>
              <a:rPr lang="en-US" sz="2133" dirty="0">
                <a:solidFill>
                  <a:prstClr val="black"/>
                </a:solidFill>
                <a:latin typeface="Candara"/>
              </a:rPr>
              <a:t>glorified God for that which was done.  </a:t>
            </a:r>
          </a:p>
          <a:p>
            <a:pPr defTabSz="1219170"/>
            <a:r>
              <a:rPr lang="en-US" sz="2133" baseline="30000" dirty="0">
                <a:solidFill>
                  <a:prstClr val="black"/>
                </a:solidFill>
                <a:latin typeface="Candara"/>
              </a:rPr>
              <a:t>22</a:t>
            </a:r>
            <a:r>
              <a:rPr lang="en-US" sz="2133" dirty="0">
                <a:solidFill>
                  <a:prstClr val="black"/>
                </a:solidFill>
                <a:latin typeface="Candara"/>
              </a:rPr>
              <a:t> For the man was above forty years old, on whom this miracle of healing was shewed. </a:t>
            </a:r>
          </a:p>
          <a:p>
            <a:pPr defTabSz="1219170"/>
            <a:r>
              <a:rPr lang="en-US" sz="2133" baseline="30000" dirty="0">
                <a:solidFill>
                  <a:prstClr val="black"/>
                </a:solidFill>
                <a:latin typeface="Candara"/>
              </a:rPr>
              <a:t>23</a:t>
            </a:r>
            <a:r>
              <a:rPr lang="en-US" sz="2133" dirty="0">
                <a:solidFill>
                  <a:prstClr val="black"/>
                </a:solidFill>
                <a:latin typeface="Candara"/>
              </a:rPr>
              <a:t> And being let go, they went to their own company, and reported all that the chief priests and elders had said unto them.  </a:t>
            </a:r>
          </a:p>
        </p:txBody>
      </p:sp>
    </p:spTree>
    <p:extLst>
      <p:ext uri="{BB962C8B-B14F-4D97-AF65-F5344CB8AC3E}">
        <p14:creationId xmlns:p14="http://schemas.microsoft.com/office/powerpoint/2010/main" val="28613925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974" y="461844"/>
            <a:ext cx="10700053" cy="5944473"/>
          </a:xfrm>
          <a:prstGeom prst="rect">
            <a:avLst/>
          </a:prstGeom>
        </p:spPr>
      </p:pic>
      <p:sp>
        <p:nvSpPr>
          <p:cNvPr id="2" name="TextBox 1"/>
          <p:cNvSpPr txBox="1"/>
          <p:nvPr/>
        </p:nvSpPr>
        <p:spPr>
          <a:xfrm>
            <a:off x="1219200" y="889000"/>
            <a:ext cx="4572000" cy="1077026"/>
          </a:xfrm>
          <a:prstGeom prst="rect">
            <a:avLst/>
          </a:prstGeom>
          <a:noFill/>
        </p:spPr>
        <p:txBody>
          <a:bodyPr wrap="square" rtlCol="0">
            <a:spAutoFit/>
          </a:bodyPr>
          <a:lstStyle/>
          <a:p>
            <a:pPr defTabSz="1219170"/>
            <a:r>
              <a:rPr lang="en-US" sz="2133" baseline="30000" dirty="0">
                <a:solidFill>
                  <a:prstClr val="black"/>
                </a:solidFill>
                <a:latin typeface="Candara"/>
              </a:rPr>
              <a:t>24</a:t>
            </a:r>
            <a:r>
              <a:rPr lang="en-US" sz="2133" dirty="0">
                <a:solidFill>
                  <a:prstClr val="black"/>
                </a:solidFill>
                <a:latin typeface="Candara"/>
              </a:rPr>
              <a:t> And when they heard that, they lifted up their voice to God with one accord, and said… </a:t>
            </a:r>
          </a:p>
        </p:txBody>
      </p:sp>
      <p:sp>
        <p:nvSpPr>
          <p:cNvPr id="3" name="TextBox 2"/>
          <p:cNvSpPr txBox="1"/>
          <p:nvPr/>
        </p:nvSpPr>
        <p:spPr>
          <a:xfrm>
            <a:off x="6604000" y="990600"/>
            <a:ext cx="4572000" cy="1610441"/>
          </a:xfrm>
          <a:prstGeom prst="rect">
            <a:avLst/>
          </a:prstGeom>
          <a:noFill/>
        </p:spPr>
        <p:txBody>
          <a:bodyPr wrap="square" rtlCol="0">
            <a:spAutoFit/>
          </a:bodyPr>
          <a:lstStyle/>
          <a:p>
            <a:pPr defTabSz="1219170"/>
            <a:r>
              <a:rPr lang="en-US" sz="2133" dirty="0">
                <a:solidFill>
                  <a:srgbClr val="073E87"/>
                </a:solidFill>
                <a:latin typeface="Candara"/>
              </a:rPr>
              <a:t>This is the </a:t>
            </a:r>
            <a:r>
              <a:rPr lang="en-US" sz="2133" i="1" dirty="0">
                <a:solidFill>
                  <a:srgbClr val="073E87"/>
                </a:solidFill>
                <a:latin typeface="Candara"/>
              </a:rPr>
              <a:t>second</a:t>
            </a:r>
            <a:r>
              <a:rPr lang="en-US" sz="2133" dirty="0">
                <a:solidFill>
                  <a:srgbClr val="073E87"/>
                </a:solidFill>
                <a:latin typeface="Candara"/>
              </a:rPr>
              <a:t> prayer in Acts.</a:t>
            </a:r>
          </a:p>
          <a:p>
            <a:pPr defTabSz="1219170">
              <a:spcBef>
                <a:spcPts val="800"/>
              </a:spcBef>
            </a:pPr>
            <a:r>
              <a:rPr lang="en-US" sz="2133" dirty="0">
                <a:solidFill>
                  <a:srgbClr val="073E87"/>
                </a:solidFill>
                <a:latin typeface="Candara"/>
              </a:rPr>
              <a:t>In the first prayer, they asked God to show them who should replace Judas. </a:t>
            </a:r>
          </a:p>
          <a:p>
            <a:pPr defTabSz="1219170">
              <a:spcBef>
                <a:spcPts val="800"/>
              </a:spcBef>
            </a:pPr>
            <a:r>
              <a:rPr lang="en-US" sz="2133" dirty="0">
                <a:solidFill>
                  <a:srgbClr val="073E87"/>
                </a:solidFill>
                <a:latin typeface="Candara"/>
              </a:rPr>
              <a:t>This is the first prayer </a:t>
            </a:r>
            <a:r>
              <a:rPr lang="en-US" sz="2133" i="1" dirty="0">
                <a:solidFill>
                  <a:srgbClr val="073E87"/>
                </a:solidFill>
                <a:latin typeface="Candara"/>
              </a:rPr>
              <a:t>after Pentecost.</a:t>
            </a:r>
          </a:p>
        </p:txBody>
      </p:sp>
    </p:spTree>
    <p:extLst>
      <p:ext uri="{BB962C8B-B14F-4D97-AF65-F5344CB8AC3E}">
        <p14:creationId xmlns:p14="http://schemas.microsoft.com/office/powerpoint/2010/main" val="16032159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974" y="461844"/>
            <a:ext cx="10700053" cy="5944473"/>
          </a:xfrm>
          <a:prstGeom prst="rect">
            <a:avLst/>
          </a:prstGeom>
        </p:spPr>
      </p:pic>
      <p:sp>
        <p:nvSpPr>
          <p:cNvPr id="2" name="TextBox 1"/>
          <p:cNvSpPr txBox="1"/>
          <p:nvPr/>
        </p:nvSpPr>
        <p:spPr>
          <a:xfrm>
            <a:off x="1219200" y="889000"/>
            <a:ext cx="4572000" cy="4359335"/>
          </a:xfrm>
          <a:prstGeom prst="rect">
            <a:avLst/>
          </a:prstGeom>
          <a:noFill/>
        </p:spPr>
        <p:txBody>
          <a:bodyPr wrap="square" rtlCol="0">
            <a:spAutoFit/>
          </a:bodyPr>
          <a:lstStyle/>
          <a:p>
            <a:pPr defTabSz="1219170"/>
            <a:r>
              <a:rPr lang="en-US" sz="2133" baseline="30000" dirty="0">
                <a:solidFill>
                  <a:prstClr val="black"/>
                </a:solidFill>
                <a:latin typeface="Candara"/>
              </a:rPr>
              <a:t>24</a:t>
            </a:r>
            <a:r>
              <a:rPr lang="en-US" sz="2133" dirty="0">
                <a:solidFill>
                  <a:prstClr val="black"/>
                </a:solidFill>
                <a:latin typeface="Candara"/>
              </a:rPr>
              <a:t> And when they heard that, they lifted up their voice to God with one accord, and said, Lord, thou </a:t>
            </a:r>
            <a:r>
              <a:rPr lang="en-US" sz="2133" i="1" dirty="0">
                <a:solidFill>
                  <a:prstClr val="black"/>
                </a:solidFill>
                <a:latin typeface="Candara"/>
              </a:rPr>
              <a:t>art </a:t>
            </a:r>
            <a:r>
              <a:rPr lang="en-US" sz="2133" dirty="0">
                <a:solidFill>
                  <a:prstClr val="black"/>
                </a:solidFill>
                <a:latin typeface="Candara"/>
              </a:rPr>
              <a:t>God, which hast made heaven, and earth, and the sea, and all that in them is:  </a:t>
            </a:r>
          </a:p>
          <a:p>
            <a:pPr defTabSz="1219170"/>
            <a:r>
              <a:rPr lang="en-US" sz="2133" baseline="30000" dirty="0">
                <a:solidFill>
                  <a:prstClr val="black"/>
                </a:solidFill>
                <a:latin typeface="Candara"/>
              </a:rPr>
              <a:t>25</a:t>
            </a:r>
            <a:r>
              <a:rPr lang="en-US" sz="2133" dirty="0">
                <a:solidFill>
                  <a:prstClr val="black"/>
                </a:solidFill>
                <a:latin typeface="Candara"/>
              </a:rPr>
              <a:t> Who by the mouth of thy servant David hast said, Why did the heathen rage, and the people imagine vain things?  </a:t>
            </a:r>
          </a:p>
          <a:p>
            <a:pPr defTabSz="1219170"/>
            <a:r>
              <a:rPr lang="en-US" sz="2133" baseline="30000" dirty="0">
                <a:solidFill>
                  <a:prstClr val="black"/>
                </a:solidFill>
                <a:latin typeface="Candara"/>
              </a:rPr>
              <a:t>26</a:t>
            </a:r>
            <a:r>
              <a:rPr lang="en-US" sz="2133" dirty="0">
                <a:solidFill>
                  <a:prstClr val="black"/>
                </a:solidFill>
                <a:latin typeface="Candara"/>
              </a:rPr>
              <a:t> The kings of the earth stood up, and the rulers were gathered together against the Lord, and against his Christ.  </a:t>
            </a:r>
          </a:p>
        </p:txBody>
      </p:sp>
      <p:sp>
        <p:nvSpPr>
          <p:cNvPr id="3" name="TextBox 2"/>
          <p:cNvSpPr txBox="1"/>
          <p:nvPr/>
        </p:nvSpPr>
        <p:spPr>
          <a:xfrm>
            <a:off x="6604000" y="731520"/>
            <a:ext cx="4470400" cy="5344027"/>
          </a:xfrm>
          <a:prstGeom prst="rect">
            <a:avLst/>
          </a:prstGeom>
          <a:noFill/>
        </p:spPr>
        <p:txBody>
          <a:bodyPr wrap="square" rtlCol="0">
            <a:spAutoFit/>
          </a:bodyPr>
          <a:lstStyle/>
          <a:p>
            <a:pPr defTabSz="1219170"/>
            <a:r>
              <a:rPr lang="en-US" sz="2133" b="1" dirty="0">
                <a:solidFill>
                  <a:srgbClr val="073E87"/>
                </a:solidFill>
                <a:latin typeface="Candara"/>
              </a:rPr>
              <a:t>Psalm 2:1-5: </a:t>
            </a:r>
            <a:r>
              <a:rPr lang="en-US" sz="2133" dirty="0">
                <a:solidFill>
                  <a:srgbClr val="073E87"/>
                </a:solidFill>
                <a:latin typeface="Candara"/>
              </a:rPr>
              <a:t> </a:t>
            </a:r>
          </a:p>
          <a:p>
            <a:pPr defTabSz="1219170"/>
            <a:r>
              <a:rPr lang="en-US" sz="2133" baseline="30000" dirty="0">
                <a:solidFill>
                  <a:srgbClr val="073E87"/>
                </a:solidFill>
                <a:latin typeface="Candara"/>
              </a:rPr>
              <a:t>1</a:t>
            </a:r>
            <a:r>
              <a:rPr lang="en-US" sz="2133" dirty="0">
                <a:solidFill>
                  <a:srgbClr val="073E87"/>
                </a:solidFill>
                <a:latin typeface="Candara"/>
              </a:rPr>
              <a:t> Why do the heathen rage, and the people imagine a vain thing?  </a:t>
            </a:r>
          </a:p>
          <a:p>
            <a:pPr defTabSz="1219170"/>
            <a:r>
              <a:rPr lang="en-US" sz="2133" baseline="30000" dirty="0">
                <a:solidFill>
                  <a:srgbClr val="073E87"/>
                </a:solidFill>
                <a:latin typeface="Candara"/>
              </a:rPr>
              <a:t>2</a:t>
            </a:r>
            <a:r>
              <a:rPr lang="en-US" sz="2133" dirty="0">
                <a:solidFill>
                  <a:srgbClr val="073E87"/>
                </a:solidFill>
                <a:latin typeface="Candara"/>
              </a:rPr>
              <a:t> The kings of the earth set themselves, and the rulers take counsel together, against the LORD, and against his anointed, </a:t>
            </a:r>
          </a:p>
          <a:p>
            <a:pPr defTabSz="1219170"/>
            <a:r>
              <a:rPr lang="en-US" sz="2133" i="1" dirty="0">
                <a:solidFill>
                  <a:srgbClr val="5BD078">
                    <a:lumMod val="50000"/>
                  </a:srgbClr>
                </a:solidFill>
                <a:latin typeface="Candara"/>
              </a:rPr>
              <a:t>saying</a:t>
            </a:r>
            <a:r>
              <a:rPr lang="en-US" sz="2133" dirty="0">
                <a:solidFill>
                  <a:srgbClr val="5BD078">
                    <a:lumMod val="50000"/>
                  </a:srgbClr>
                </a:solidFill>
                <a:latin typeface="Candara"/>
              </a:rPr>
              <a:t>,  </a:t>
            </a:r>
          </a:p>
          <a:p>
            <a:pPr defTabSz="1219170"/>
            <a:r>
              <a:rPr lang="en-US" sz="2133" baseline="30000" dirty="0">
                <a:solidFill>
                  <a:srgbClr val="5BD078">
                    <a:lumMod val="50000"/>
                  </a:srgbClr>
                </a:solidFill>
                <a:latin typeface="Candara"/>
              </a:rPr>
              <a:t>3</a:t>
            </a:r>
            <a:r>
              <a:rPr lang="en-US" sz="2133" dirty="0">
                <a:solidFill>
                  <a:srgbClr val="5BD078">
                    <a:lumMod val="50000"/>
                  </a:srgbClr>
                </a:solidFill>
                <a:latin typeface="Candara"/>
              </a:rPr>
              <a:t> Let us break their bands asunder, and cast away their cords from us.  </a:t>
            </a:r>
          </a:p>
          <a:p>
            <a:pPr defTabSz="1219170"/>
            <a:r>
              <a:rPr lang="en-US" sz="2133" baseline="30000" dirty="0">
                <a:solidFill>
                  <a:srgbClr val="5BD078">
                    <a:lumMod val="50000"/>
                  </a:srgbClr>
                </a:solidFill>
                <a:latin typeface="Candara"/>
              </a:rPr>
              <a:t>4</a:t>
            </a:r>
            <a:r>
              <a:rPr lang="en-US" sz="2133" dirty="0">
                <a:solidFill>
                  <a:srgbClr val="5BD078">
                    <a:lumMod val="50000"/>
                  </a:srgbClr>
                </a:solidFill>
                <a:latin typeface="Candara"/>
              </a:rPr>
              <a:t> He that </a:t>
            </a:r>
            <a:r>
              <a:rPr lang="en-US" sz="2133" dirty="0" err="1">
                <a:solidFill>
                  <a:srgbClr val="5BD078">
                    <a:lumMod val="50000"/>
                  </a:srgbClr>
                </a:solidFill>
                <a:latin typeface="Candara"/>
              </a:rPr>
              <a:t>sitteth</a:t>
            </a:r>
            <a:r>
              <a:rPr lang="en-US" sz="2133" dirty="0">
                <a:solidFill>
                  <a:srgbClr val="5BD078">
                    <a:lumMod val="50000"/>
                  </a:srgbClr>
                </a:solidFill>
                <a:latin typeface="Candara"/>
              </a:rPr>
              <a:t> in the heavens shall laugh: the Lord shall have them in derision.  </a:t>
            </a:r>
          </a:p>
          <a:p>
            <a:pPr defTabSz="1219170"/>
            <a:r>
              <a:rPr lang="en-US" sz="2133" baseline="30000" dirty="0">
                <a:solidFill>
                  <a:srgbClr val="5BD078">
                    <a:lumMod val="50000"/>
                  </a:srgbClr>
                </a:solidFill>
                <a:latin typeface="Candara"/>
              </a:rPr>
              <a:t>5</a:t>
            </a:r>
            <a:r>
              <a:rPr lang="en-US" sz="2133" dirty="0">
                <a:solidFill>
                  <a:srgbClr val="5BD078">
                    <a:lumMod val="50000"/>
                  </a:srgbClr>
                </a:solidFill>
                <a:latin typeface="Candara"/>
              </a:rPr>
              <a:t> Then shall he speak unto them in his wrath, and vex them in his sore displeasure. </a:t>
            </a:r>
          </a:p>
        </p:txBody>
      </p:sp>
    </p:spTree>
    <p:extLst>
      <p:ext uri="{BB962C8B-B14F-4D97-AF65-F5344CB8AC3E}">
        <p14:creationId xmlns:p14="http://schemas.microsoft.com/office/powerpoint/2010/main" val="39461249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 y="487681"/>
            <a:ext cx="10700053" cy="6095999"/>
          </a:xfrm>
          <a:prstGeom prst="rect">
            <a:avLst/>
          </a:prstGeom>
        </p:spPr>
      </p:pic>
      <p:sp>
        <p:nvSpPr>
          <p:cNvPr id="2" name="TextBox 1"/>
          <p:cNvSpPr txBox="1"/>
          <p:nvPr/>
        </p:nvSpPr>
        <p:spPr>
          <a:xfrm>
            <a:off x="1117600" y="731520"/>
            <a:ext cx="9855200" cy="3702873"/>
          </a:xfrm>
          <a:prstGeom prst="rect">
            <a:avLst/>
          </a:prstGeom>
          <a:noFill/>
        </p:spPr>
        <p:txBody>
          <a:bodyPr wrap="square" rtlCol="0">
            <a:spAutoFit/>
          </a:bodyPr>
          <a:lstStyle/>
          <a:p>
            <a:pPr defTabSz="1219170"/>
            <a:r>
              <a:rPr lang="en-US" sz="2133" baseline="30000" dirty="0">
                <a:solidFill>
                  <a:prstClr val="black"/>
                </a:solidFill>
                <a:latin typeface="Candara"/>
              </a:rPr>
              <a:t>27</a:t>
            </a:r>
            <a:r>
              <a:rPr lang="en-US" sz="2133" dirty="0">
                <a:solidFill>
                  <a:prstClr val="black"/>
                </a:solidFill>
                <a:latin typeface="Candara"/>
              </a:rPr>
              <a:t> For of a truth against thy holy servant Jesus, whom thou hast anointed, both Herod, and Pontius Pilate, with the Gentiles, and the people of Israel, were gathered together,  </a:t>
            </a:r>
          </a:p>
          <a:p>
            <a:pPr defTabSz="1219170"/>
            <a:r>
              <a:rPr lang="en-US" sz="2133" baseline="30000" dirty="0">
                <a:solidFill>
                  <a:prstClr val="black"/>
                </a:solidFill>
                <a:latin typeface="Candara"/>
              </a:rPr>
              <a:t>28</a:t>
            </a:r>
            <a:r>
              <a:rPr lang="en-US" sz="2133" dirty="0">
                <a:solidFill>
                  <a:prstClr val="black"/>
                </a:solidFill>
                <a:latin typeface="Candara"/>
              </a:rPr>
              <a:t> For to do whatsoever thy hand and thy counsel determined before to be done. </a:t>
            </a:r>
          </a:p>
          <a:p>
            <a:pPr defTabSz="1219170"/>
            <a:r>
              <a:rPr lang="en-US" sz="2133" baseline="30000" dirty="0">
                <a:solidFill>
                  <a:prstClr val="black"/>
                </a:solidFill>
                <a:latin typeface="Candara"/>
              </a:rPr>
              <a:t>29</a:t>
            </a:r>
            <a:r>
              <a:rPr lang="en-US" sz="2133" dirty="0">
                <a:solidFill>
                  <a:prstClr val="black"/>
                </a:solidFill>
                <a:latin typeface="Candara"/>
              </a:rPr>
              <a:t> And now, Lord, behold their </a:t>
            </a:r>
            <a:r>
              <a:rPr lang="en-US" sz="2133" dirty="0" err="1">
                <a:solidFill>
                  <a:prstClr val="black"/>
                </a:solidFill>
                <a:latin typeface="Candara"/>
              </a:rPr>
              <a:t>threatenings</a:t>
            </a:r>
            <a:r>
              <a:rPr lang="en-US" sz="2133" dirty="0">
                <a:solidFill>
                  <a:prstClr val="black"/>
                </a:solidFill>
                <a:latin typeface="Candara"/>
              </a:rPr>
              <a:t>:  </a:t>
            </a:r>
            <a:r>
              <a:rPr lang="en-US" sz="2133" dirty="0">
                <a:solidFill>
                  <a:srgbClr val="C00000"/>
                </a:solidFill>
                <a:latin typeface="Candara"/>
              </a:rPr>
              <a:t>and</a:t>
            </a:r>
            <a:r>
              <a:rPr lang="en-US" sz="2133" dirty="0">
                <a:solidFill>
                  <a:prstClr val="black"/>
                </a:solidFill>
                <a:latin typeface="Candara"/>
              </a:rPr>
              <a:t> </a:t>
            </a:r>
            <a:r>
              <a:rPr lang="en-US" sz="2133" dirty="0">
                <a:solidFill>
                  <a:srgbClr val="C00000"/>
                </a:solidFill>
                <a:latin typeface="Candara"/>
              </a:rPr>
              <a:t>grant unto thy servants, that with all boldness they may speak thy word,  </a:t>
            </a:r>
          </a:p>
          <a:p>
            <a:pPr defTabSz="1219170"/>
            <a:r>
              <a:rPr lang="en-US" sz="2133" baseline="30000" dirty="0">
                <a:solidFill>
                  <a:prstClr val="black"/>
                </a:solidFill>
                <a:latin typeface="Candara"/>
              </a:rPr>
              <a:t>30</a:t>
            </a:r>
            <a:r>
              <a:rPr lang="en-US" sz="2133" dirty="0">
                <a:solidFill>
                  <a:prstClr val="black"/>
                </a:solidFill>
                <a:latin typeface="Candara"/>
              </a:rPr>
              <a:t> By stretching forth thine hand to heal; and that signs and wonders may be done by the name of thy holy servant Jesus.</a:t>
            </a:r>
          </a:p>
          <a:p>
            <a:pPr defTabSz="1219170"/>
            <a:r>
              <a:rPr lang="en-US" sz="2133" baseline="30000" dirty="0">
                <a:solidFill>
                  <a:prstClr val="black"/>
                </a:solidFill>
                <a:latin typeface="Candara"/>
              </a:rPr>
              <a:t>31</a:t>
            </a:r>
            <a:r>
              <a:rPr lang="en-US" sz="2133" dirty="0">
                <a:solidFill>
                  <a:prstClr val="black"/>
                </a:solidFill>
                <a:latin typeface="Candara"/>
              </a:rPr>
              <a:t> And when they had prayed, the place was shaken where they were assembled together; and they were all filled with the Holy Ghost, and they </a:t>
            </a:r>
            <a:r>
              <a:rPr lang="en-US" sz="2133" dirty="0" err="1">
                <a:solidFill>
                  <a:prstClr val="black"/>
                </a:solidFill>
                <a:latin typeface="Candara"/>
              </a:rPr>
              <a:t>spake</a:t>
            </a:r>
            <a:r>
              <a:rPr lang="en-US" sz="2133" dirty="0">
                <a:solidFill>
                  <a:prstClr val="black"/>
                </a:solidFill>
                <a:latin typeface="Candara"/>
              </a:rPr>
              <a:t> the word of God with boldness. </a:t>
            </a:r>
          </a:p>
        </p:txBody>
      </p:sp>
    </p:spTree>
    <p:extLst>
      <p:ext uri="{BB962C8B-B14F-4D97-AF65-F5344CB8AC3E}">
        <p14:creationId xmlns:p14="http://schemas.microsoft.com/office/powerpoint/2010/main" val="20100451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 y="487680"/>
            <a:ext cx="10700053" cy="6096000"/>
          </a:xfrm>
          <a:prstGeom prst="rect">
            <a:avLst/>
          </a:prstGeom>
        </p:spPr>
      </p:pic>
      <p:sp>
        <p:nvSpPr>
          <p:cNvPr id="2" name="TextBox 1"/>
          <p:cNvSpPr txBox="1"/>
          <p:nvPr/>
        </p:nvSpPr>
        <p:spPr>
          <a:xfrm>
            <a:off x="1117600" y="984330"/>
            <a:ext cx="9855200" cy="3200300"/>
          </a:xfrm>
          <a:prstGeom prst="rect">
            <a:avLst/>
          </a:prstGeom>
          <a:noFill/>
        </p:spPr>
        <p:txBody>
          <a:bodyPr wrap="square" rtlCol="0">
            <a:spAutoFit/>
          </a:bodyPr>
          <a:lstStyle/>
          <a:p>
            <a:pPr defTabSz="1219170"/>
            <a:r>
              <a:rPr lang="en-US" sz="2133" baseline="30000" dirty="0">
                <a:solidFill>
                  <a:prstClr val="black"/>
                </a:solidFill>
                <a:latin typeface="Candara"/>
              </a:rPr>
              <a:t>32</a:t>
            </a:r>
            <a:r>
              <a:rPr lang="en-US" sz="2133" dirty="0">
                <a:solidFill>
                  <a:prstClr val="black"/>
                </a:solidFill>
                <a:latin typeface="Candara"/>
              </a:rPr>
              <a:t> And the multitude of them that believed were of one heart and of one soul: neither said any </a:t>
            </a:r>
            <a:r>
              <a:rPr lang="en-US" sz="2133" i="1" dirty="0">
                <a:solidFill>
                  <a:prstClr val="black"/>
                </a:solidFill>
                <a:latin typeface="Candara"/>
              </a:rPr>
              <a:t>of them </a:t>
            </a:r>
            <a:r>
              <a:rPr lang="en-US" sz="2133" dirty="0">
                <a:solidFill>
                  <a:prstClr val="black"/>
                </a:solidFill>
                <a:latin typeface="Candara"/>
              </a:rPr>
              <a:t>that ought of the things which he possessed was his own; but they had all things common.  </a:t>
            </a:r>
          </a:p>
          <a:p>
            <a:pPr defTabSz="1219170">
              <a:spcBef>
                <a:spcPts val="400"/>
              </a:spcBef>
            </a:pPr>
            <a:r>
              <a:rPr lang="en-US" sz="2133" baseline="30000" dirty="0">
                <a:solidFill>
                  <a:prstClr val="black"/>
                </a:solidFill>
                <a:latin typeface="Candara"/>
              </a:rPr>
              <a:t>33</a:t>
            </a:r>
            <a:r>
              <a:rPr lang="en-US" sz="2133" dirty="0">
                <a:solidFill>
                  <a:prstClr val="black"/>
                </a:solidFill>
                <a:latin typeface="Candara"/>
              </a:rPr>
              <a:t> And with great power gave the apostles witness of the resurrection of the Lord Jesus: and great grace was upon them all.  </a:t>
            </a:r>
          </a:p>
          <a:p>
            <a:pPr defTabSz="1219170">
              <a:spcBef>
                <a:spcPts val="400"/>
              </a:spcBef>
            </a:pPr>
            <a:r>
              <a:rPr lang="en-US" sz="2133" baseline="30000" dirty="0">
                <a:solidFill>
                  <a:prstClr val="black"/>
                </a:solidFill>
                <a:latin typeface="Candara"/>
              </a:rPr>
              <a:t>34</a:t>
            </a:r>
            <a:r>
              <a:rPr lang="en-US" sz="2133" dirty="0">
                <a:solidFill>
                  <a:prstClr val="black"/>
                </a:solidFill>
                <a:latin typeface="Candara"/>
              </a:rPr>
              <a:t> Neither was there any among them that lacked: for as many as were possessors of lands or houses sold them, and brought the prices of the things that were sold,  </a:t>
            </a:r>
          </a:p>
          <a:p>
            <a:pPr defTabSz="1219170">
              <a:spcBef>
                <a:spcPts val="400"/>
              </a:spcBef>
            </a:pPr>
            <a:r>
              <a:rPr lang="en-US" sz="2133" baseline="30000" dirty="0">
                <a:solidFill>
                  <a:prstClr val="black"/>
                </a:solidFill>
                <a:latin typeface="Candara"/>
              </a:rPr>
              <a:t>35</a:t>
            </a:r>
            <a:r>
              <a:rPr lang="en-US" sz="2133" dirty="0">
                <a:solidFill>
                  <a:prstClr val="black"/>
                </a:solidFill>
                <a:latin typeface="Candara"/>
              </a:rPr>
              <a:t> And laid </a:t>
            </a:r>
            <a:r>
              <a:rPr lang="en-US" sz="2133" i="1" dirty="0">
                <a:solidFill>
                  <a:prstClr val="black"/>
                </a:solidFill>
                <a:latin typeface="Candara"/>
              </a:rPr>
              <a:t>them </a:t>
            </a:r>
            <a:r>
              <a:rPr lang="en-US" sz="2133" dirty="0">
                <a:solidFill>
                  <a:prstClr val="black"/>
                </a:solidFill>
                <a:latin typeface="Candara"/>
              </a:rPr>
              <a:t>down at the apostles' feet: and distribution was made unto every man according as he had need. </a:t>
            </a:r>
          </a:p>
        </p:txBody>
      </p:sp>
    </p:spTree>
    <p:extLst>
      <p:ext uri="{BB962C8B-B14F-4D97-AF65-F5344CB8AC3E}">
        <p14:creationId xmlns:p14="http://schemas.microsoft.com/office/powerpoint/2010/main" val="4195266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05AA12-C3CB-46D1-B12C-D1630F01C6FF}"/>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61733DB-5A79-42AD-AC24-A419BA6C2796}"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19</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1746" name="Text Box 2">
            <a:extLst>
              <a:ext uri="{FF2B5EF4-FFF2-40B4-BE49-F238E27FC236}">
                <a16:creationId xmlns:a16="http://schemas.microsoft.com/office/drawing/2014/main" id="{B82AE3BD-E89C-4B79-8629-F4C2E18925D8}"/>
              </a:ext>
            </a:extLst>
          </p:cNvPr>
          <p:cNvSpPr txBox="1">
            <a:spLocks noChangeArrowheads="1"/>
          </p:cNvSpPr>
          <p:nvPr/>
        </p:nvSpPr>
        <p:spPr bwMode="auto">
          <a:xfrm>
            <a:off x="2667000" y="685800"/>
            <a:ext cx="77724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Paul and Barnabas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held about A.D. 49 (Acts 15);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Must a Gentile believer become a Jew ... to be a Christian?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division within the Church;</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dispute settled in favor of uncircumcised Gentiles (15.28-29);</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deciding voice is that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James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(15.13-21).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1746">
                                            <p:txEl>
                                              <p:pRg st="0" end="0"/>
                                            </p:txEl>
                                          </p:spTgt>
                                        </p:tgtEl>
                                        <p:attrNameLst>
                                          <p:attrName>style.visibility</p:attrName>
                                        </p:attrNameLst>
                                      </p:cBhvr>
                                      <p:to>
                                        <p:strVal val="visible"/>
                                      </p:to>
                                    </p:set>
                                    <p:anim calcmode="lin" valueType="num">
                                      <p:cBhvr additive="base">
                                        <p:cTn id="7" dur="300" fill="hold"/>
                                        <p:tgtEl>
                                          <p:spTgt spid="3174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17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1746">
                                            <p:txEl>
                                              <p:pRg st="1" end="1"/>
                                            </p:txEl>
                                          </p:spTgt>
                                        </p:tgtEl>
                                        <p:attrNameLst>
                                          <p:attrName>style.visibility</p:attrName>
                                        </p:attrNameLst>
                                      </p:cBhvr>
                                      <p:to>
                                        <p:strVal val="visible"/>
                                      </p:to>
                                    </p:set>
                                    <p:anim calcmode="lin" valueType="num">
                                      <p:cBhvr additive="base">
                                        <p:cTn id="13" dur="300" fill="hold"/>
                                        <p:tgtEl>
                                          <p:spTgt spid="3174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174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1746">
                                            <p:txEl>
                                              <p:pRg st="2" end="2"/>
                                            </p:txEl>
                                          </p:spTgt>
                                        </p:tgtEl>
                                        <p:attrNameLst>
                                          <p:attrName>style.visibility</p:attrName>
                                        </p:attrNameLst>
                                      </p:cBhvr>
                                      <p:to>
                                        <p:strVal val="visible"/>
                                      </p:to>
                                    </p:set>
                                    <p:anim calcmode="lin" valueType="num">
                                      <p:cBhvr additive="base">
                                        <p:cTn id="19" dur="300" fill="hold"/>
                                        <p:tgtEl>
                                          <p:spTgt spid="3174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174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1746">
                                            <p:txEl>
                                              <p:pRg st="3" end="3"/>
                                            </p:txEl>
                                          </p:spTgt>
                                        </p:tgtEl>
                                        <p:attrNameLst>
                                          <p:attrName>style.visibility</p:attrName>
                                        </p:attrNameLst>
                                      </p:cBhvr>
                                      <p:to>
                                        <p:strVal val="visible"/>
                                      </p:to>
                                    </p:set>
                                    <p:anim calcmode="lin" valueType="num">
                                      <p:cBhvr additive="base">
                                        <p:cTn id="25" dur="300" fill="hold"/>
                                        <p:tgtEl>
                                          <p:spTgt spid="31746">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174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1746">
                                            <p:txEl>
                                              <p:pRg st="4" end="4"/>
                                            </p:txEl>
                                          </p:spTgt>
                                        </p:tgtEl>
                                        <p:attrNameLst>
                                          <p:attrName>style.visibility</p:attrName>
                                        </p:attrNameLst>
                                      </p:cBhvr>
                                      <p:to>
                                        <p:strVal val="visible"/>
                                      </p:to>
                                    </p:set>
                                    <p:anim calcmode="lin" valueType="num">
                                      <p:cBhvr additive="base">
                                        <p:cTn id="31" dur="300" fill="hold"/>
                                        <p:tgtEl>
                                          <p:spTgt spid="31746">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174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1746">
                                            <p:txEl>
                                              <p:pRg st="5" end="5"/>
                                            </p:txEl>
                                          </p:spTgt>
                                        </p:tgtEl>
                                        <p:attrNameLst>
                                          <p:attrName>style.visibility</p:attrName>
                                        </p:attrNameLst>
                                      </p:cBhvr>
                                      <p:to>
                                        <p:strVal val="visible"/>
                                      </p:to>
                                    </p:set>
                                    <p:anim calcmode="lin" valueType="num">
                                      <p:cBhvr additive="base">
                                        <p:cTn id="37" dur="300" fill="hold"/>
                                        <p:tgtEl>
                                          <p:spTgt spid="31746">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174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58" y="535724"/>
            <a:ext cx="10434084" cy="5796713"/>
          </a:xfrm>
          <a:prstGeom prst="rect">
            <a:avLst/>
          </a:prstGeom>
        </p:spPr>
      </p:pic>
      <p:sp>
        <p:nvSpPr>
          <p:cNvPr id="2" name="TextBox 1"/>
          <p:cNvSpPr txBox="1"/>
          <p:nvPr/>
        </p:nvSpPr>
        <p:spPr>
          <a:xfrm>
            <a:off x="1117600" y="984330"/>
            <a:ext cx="4673600" cy="2872068"/>
          </a:xfrm>
          <a:prstGeom prst="rect">
            <a:avLst/>
          </a:prstGeom>
          <a:noFill/>
        </p:spPr>
        <p:txBody>
          <a:bodyPr wrap="square" rtlCol="0">
            <a:spAutoFit/>
          </a:bodyPr>
          <a:lstStyle/>
          <a:p>
            <a:pPr defTabSz="1219170"/>
            <a:r>
              <a:rPr lang="en-US" sz="2133" baseline="30000" dirty="0">
                <a:solidFill>
                  <a:prstClr val="black"/>
                </a:solidFill>
                <a:latin typeface="Candara"/>
              </a:rPr>
              <a:t>36</a:t>
            </a:r>
            <a:r>
              <a:rPr lang="en-US" sz="2133" dirty="0">
                <a:solidFill>
                  <a:prstClr val="black"/>
                </a:solidFill>
                <a:latin typeface="Candara"/>
              </a:rPr>
              <a:t> And </a:t>
            </a:r>
            <a:r>
              <a:rPr lang="en-US" sz="2133" dirty="0" err="1">
                <a:solidFill>
                  <a:prstClr val="black"/>
                </a:solidFill>
                <a:latin typeface="Candara"/>
              </a:rPr>
              <a:t>Joses</a:t>
            </a:r>
            <a:r>
              <a:rPr lang="en-US" sz="2133" dirty="0">
                <a:solidFill>
                  <a:prstClr val="black"/>
                </a:solidFill>
                <a:latin typeface="Candara"/>
              </a:rPr>
              <a:t>, who by the apostles was surnamed Barnabas, (which is, being interpreted, The son of consolation,) a Levite, </a:t>
            </a:r>
            <a:r>
              <a:rPr lang="en-US" sz="2133" i="1" dirty="0">
                <a:solidFill>
                  <a:prstClr val="black"/>
                </a:solidFill>
                <a:latin typeface="Candara"/>
              </a:rPr>
              <a:t>and </a:t>
            </a:r>
            <a:r>
              <a:rPr lang="en-US" sz="2133" dirty="0">
                <a:solidFill>
                  <a:prstClr val="black"/>
                </a:solidFill>
                <a:latin typeface="Candara"/>
              </a:rPr>
              <a:t>of the country of Cyprus,  </a:t>
            </a:r>
          </a:p>
          <a:p>
            <a:pPr defTabSz="1219170">
              <a:spcBef>
                <a:spcPts val="400"/>
              </a:spcBef>
            </a:pPr>
            <a:r>
              <a:rPr lang="en-US" sz="2133" baseline="30000" dirty="0">
                <a:solidFill>
                  <a:prstClr val="black"/>
                </a:solidFill>
                <a:latin typeface="Candara"/>
              </a:rPr>
              <a:t>37</a:t>
            </a:r>
            <a:r>
              <a:rPr lang="en-US" sz="2133" dirty="0">
                <a:solidFill>
                  <a:prstClr val="black"/>
                </a:solidFill>
                <a:latin typeface="Candara"/>
              </a:rPr>
              <a:t> Having land, sold </a:t>
            </a:r>
            <a:r>
              <a:rPr lang="en-US" sz="2133" i="1" dirty="0">
                <a:solidFill>
                  <a:prstClr val="black"/>
                </a:solidFill>
                <a:latin typeface="Candara"/>
              </a:rPr>
              <a:t>it</a:t>
            </a:r>
            <a:r>
              <a:rPr lang="en-US" sz="2133" dirty="0">
                <a:solidFill>
                  <a:prstClr val="black"/>
                </a:solidFill>
                <a:latin typeface="Candara"/>
              </a:rPr>
              <a:t>, and brought the money, and laid </a:t>
            </a:r>
            <a:r>
              <a:rPr lang="en-US" sz="2133" i="1" dirty="0">
                <a:solidFill>
                  <a:prstClr val="black"/>
                </a:solidFill>
                <a:latin typeface="Candara"/>
              </a:rPr>
              <a:t>it </a:t>
            </a:r>
            <a:r>
              <a:rPr lang="en-US" sz="2133" dirty="0">
                <a:solidFill>
                  <a:prstClr val="black"/>
                </a:solidFill>
                <a:latin typeface="Candara"/>
              </a:rPr>
              <a:t>at the apostles' feet. </a:t>
            </a:r>
          </a:p>
          <a:p>
            <a:pPr defTabSz="1219170">
              <a:spcBef>
                <a:spcPts val="400"/>
              </a:spcBef>
            </a:pPr>
            <a:endParaRPr lang="en-US" sz="2133" dirty="0">
              <a:solidFill>
                <a:prstClr val="black"/>
              </a:solidFill>
              <a:latin typeface="Candara"/>
            </a:endParaRPr>
          </a:p>
          <a:p>
            <a:pPr defTabSz="1219170">
              <a:spcBef>
                <a:spcPts val="400"/>
              </a:spcBef>
            </a:pPr>
            <a:r>
              <a:rPr lang="en-US" sz="2133" i="1" dirty="0">
                <a:solidFill>
                  <a:prstClr val="black"/>
                </a:solidFill>
                <a:latin typeface="Candara"/>
              </a:rPr>
              <a:t>(End of Chapter 4)</a:t>
            </a:r>
          </a:p>
        </p:txBody>
      </p:sp>
      <p:sp>
        <p:nvSpPr>
          <p:cNvPr id="3" name="TextBox 2"/>
          <p:cNvSpPr txBox="1"/>
          <p:nvPr/>
        </p:nvSpPr>
        <p:spPr>
          <a:xfrm>
            <a:off x="6502400" y="1092200"/>
            <a:ext cx="4368800" cy="1569660"/>
          </a:xfrm>
          <a:prstGeom prst="rect">
            <a:avLst/>
          </a:prstGeom>
          <a:noFill/>
        </p:spPr>
        <p:txBody>
          <a:bodyPr wrap="square" rtlCol="0">
            <a:spAutoFit/>
          </a:bodyPr>
          <a:lstStyle/>
          <a:p>
            <a:pPr defTabSz="1219170"/>
            <a:r>
              <a:rPr lang="en-US" sz="2400" dirty="0">
                <a:solidFill>
                  <a:prstClr val="white"/>
                </a:solidFill>
                <a:latin typeface="Candara"/>
              </a:rPr>
              <a:t>The uprightness and generosity of Barnabas is set in sharp contrast to the scheming couple we read about next: </a:t>
            </a:r>
          </a:p>
        </p:txBody>
      </p:sp>
    </p:spTree>
    <p:extLst>
      <p:ext uri="{BB962C8B-B14F-4D97-AF65-F5344CB8AC3E}">
        <p14:creationId xmlns:p14="http://schemas.microsoft.com/office/powerpoint/2010/main" val="8220359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2819400" y="1592263"/>
            <a:ext cx="6337300" cy="1143000"/>
          </a:xfrm>
        </p:spPr>
        <p:txBody>
          <a:bodyPr/>
          <a:lstStyle/>
          <a:p>
            <a:pPr algn="ctr" eaLnBrk="1" hangingPunct="1">
              <a:defRPr/>
            </a:pPr>
            <a:r>
              <a:rPr lang="en-US" altLang="en-US" sz="4800" dirty="0">
                <a:ea typeface="Gulim" pitchFamily="34" charset="-127"/>
              </a:rPr>
              <a:t>The Acts </a:t>
            </a:r>
            <a:br>
              <a:rPr lang="en-US" altLang="en-US" sz="4800" dirty="0">
                <a:ea typeface="Gulim" pitchFamily="34" charset="-127"/>
              </a:rPr>
            </a:br>
            <a:r>
              <a:rPr lang="en-US" altLang="en-US" sz="4800" dirty="0">
                <a:ea typeface="Gulim" pitchFamily="34" charset="-127"/>
              </a:rPr>
              <a:t>of the Apostles</a:t>
            </a:r>
            <a:br>
              <a:rPr lang="en-US" altLang="en-US" sz="4800" dirty="0">
                <a:ea typeface="Gulim" pitchFamily="34" charset="-127"/>
              </a:rPr>
            </a:br>
            <a:r>
              <a:rPr lang="en-US" altLang="en-US" dirty="0">
                <a:ea typeface="Gulim" pitchFamily="34" charset="-127"/>
              </a:rPr>
              <a:t>Chapter 4</a:t>
            </a:r>
            <a:r>
              <a:rPr lang="en-US" altLang="en-US" sz="4800" dirty="0">
                <a:ea typeface="Gulim" pitchFamily="34" charset="-127"/>
              </a:rPr>
              <a:t> </a:t>
            </a:r>
            <a:endParaRPr lang="ko-KR" altLang="en-US" sz="4800" dirty="0">
              <a:solidFill>
                <a:schemeClr val="accent1"/>
              </a:solidFill>
              <a:ea typeface="Gulim" pitchFamily="34" charset="-127"/>
            </a:endParaRPr>
          </a:p>
        </p:txBody>
      </p:sp>
    </p:spTree>
    <p:extLst>
      <p:ext uri="{BB962C8B-B14F-4D97-AF65-F5344CB8AC3E}">
        <p14:creationId xmlns:p14="http://schemas.microsoft.com/office/powerpoint/2010/main" val="130294373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027239" y="36513"/>
            <a:ext cx="8207375" cy="692150"/>
          </a:xfrm>
        </p:spPr>
        <p:txBody>
          <a:bodyPr/>
          <a:lstStyle/>
          <a:p>
            <a:pPr algn="ctr" eaLnBrk="1" hangingPunct="1"/>
            <a:r>
              <a:rPr lang="en-US" dirty="0"/>
              <a:t>Acts 4:1-6  Trial</a:t>
            </a:r>
            <a:endParaRPr lang="en-US" sz="3600" dirty="0"/>
          </a:p>
        </p:txBody>
      </p:sp>
      <p:sp>
        <p:nvSpPr>
          <p:cNvPr id="7171" name="Rectangle 3"/>
          <p:cNvSpPr>
            <a:spLocks noGrp="1" noChangeArrowheads="1"/>
          </p:cNvSpPr>
          <p:nvPr>
            <p:ph idx="1"/>
          </p:nvPr>
        </p:nvSpPr>
        <p:spPr>
          <a:xfrm>
            <a:off x="1703389" y="1031875"/>
            <a:ext cx="8785225" cy="4521200"/>
          </a:xfrm>
        </p:spPr>
        <p:txBody>
          <a:bodyPr/>
          <a:lstStyle/>
          <a:p>
            <a:pPr eaLnBrk="1" hangingPunct="1">
              <a:buFont typeface="Arial" pitchFamily="34" charset="0"/>
              <a:buChar char="•"/>
              <a:defRPr/>
            </a:pPr>
            <a:r>
              <a:rPr lang="en-US" sz="2800" dirty="0">
                <a:ea typeface="Gulim" pitchFamily="34" charset="-127"/>
              </a:rPr>
              <a:t>What was the Sadducees issue? (2)</a:t>
            </a:r>
            <a:endParaRPr lang="en-US" sz="2600" dirty="0">
              <a:ea typeface="Gulim" pitchFamily="34" charset="-127"/>
            </a:endParaRPr>
          </a:p>
          <a:p>
            <a:pPr eaLnBrk="1" hangingPunct="1">
              <a:buFont typeface="Arial" pitchFamily="34" charset="0"/>
              <a:buChar char="•"/>
              <a:defRPr/>
            </a:pPr>
            <a:r>
              <a:rPr lang="en-US" sz="2800" dirty="0">
                <a:ea typeface="Gulim" pitchFamily="34" charset="-127"/>
              </a:rPr>
              <a:t>What did they do to Peter and John? (3)</a:t>
            </a:r>
          </a:p>
          <a:p>
            <a:pPr eaLnBrk="1" hangingPunct="1">
              <a:buFont typeface="Arial" pitchFamily="34" charset="0"/>
              <a:buChar char="•"/>
              <a:defRPr/>
            </a:pPr>
            <a:r>
              <a:rPr lang="en-US" sz="2800" dirty="0">
                <a:ea typeface="Gulim" pitchFamily="34" charset="-127"/>
              </a:rPr>
              <a:t>What was effect of Peter’s Sermon? (4)</a:t>
            </a:r>
          </a:p>
          <a:p>
            <a:pPr eaLnBrk="1" hangingPunct="1">
              <a:buFont typeface="Arial" pitchFamily="34" charset="0"/>
              <a:buChar char="•"/>
              <a:defRPr/>
            </a:pPr>
            <a:r>
              <a:rPr lang="en-US" sz="2800" dirty="0">
                <a:ea typeface="Gulim" pitchFamily="34" charset="-127"/>
              </a:rPr>
              <a:t>Who heard their case? (5-6)</a:t>
            </a:r>
            <a:endParaRPr lang="en-US" sz="2600" dirty="0">
              <a:ea typeface="Gulim" pitchFamily="34" charset="-127"/>
            </a:endParaRPr>
          </a:p>
          <a:p>
            <a:pPr lvl="1" eaLnBrk="1" hangingPunct="1">
              <a:buFont typeface="Arial" pitchFamily="34" charset="0"/>
              <a:buChar char="•"/>
              <a:defRPr/>
            </a:pPr>
            <a:r>
              <a:rPr lang="en-US" sz="2600" dirty="0">
                <a:ea typeface="Gulim" pitchFamily="34" charset="-127"/>
              </a:rPr>
              <a:t>Rulers, elders, scribes</a:t>
            </a:r>
          </a:p>
          <a:p>
            <a:pPr lvl="1" eaLnBrk="1" hangingPunct="1">
              <a:buFont typeface="Arial" pitchFamily="34" charset="0"/>
              <a:buChar char="•"/>
              <a:defRPr/>
            </a:pPr>
            <a:r>
              <a:rPr lang="en-US" sz="2600" dirty="0">
                <a:ea typeface="Gulim" pitchFamily="34" charset="-127"/>
              </a:rPr>
              <a:t>Caiaphas – previous high priest (John 18:13)</a:t>
            </a:r>
          </a:p>
          <a:p>
            <a:pPr lvl="1" eaLnBrk="1" hangingPunct="1">
              <a:buFont typeface="Arial" pitchFamily="34" charset="0"/>
              <a:buChar char="•"/>
              <a:defRPr/>
            </a:pPr>
            <a:r>
              <a:rPr lang="en-US" sz="2600" dirty="0" err="1">
                <a:ea typeface="Gulim" pitchFamily="34" charset="-127"/>
              </a:rPr>
              <a:t>Annas</a:t>
            </a:r>
            <a:r>
              <a:rPr lang="en-US" sz="2600" dirty="0">
                <a:ea typeface="Gulim" pitchFamily="34" charset="-127"/>
              </a:rPr>
              <a:t> – high priest, father in law to Caiaphas</a:t>
            </a:r>
          </a:p>
          <a:p>
            <a:pPr lvl="1" eaLnBrk="1" hangingPunct="1">
              <a:buFont typeface="Arial" pitchFamily="34" charset="0"/>
              <a:buChar char="•"/>
              <a:defRPr/>
            </a:pPr>
            <a:r>
              <a:rPr lang="en-US" sz="2600" dirty="0">
                <a:ea typeface="Gulim" pitchFamily="34" charset="-127"/>
              </a:rPr>
              <a:t>Several others of the Council</a:t>
            </a:r>
          </a:p>
          <a:p>
            <a:pPr marL="457200" lvl="1" indent="0" eaLnBrk="1" hangingPunct="1">
              <a:buNone/>
              <a:defRPr/>
            </a:pP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1238756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71">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71">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027239" y="36513"/>
            <a:ext cx="8207375" cy="692150"/>
          </a:xfrm>
        </p:spPr>
        <p:txBody>
          <a:bodyPr/>
          <a:lstStyle/>
          <a:p>
            <a:pPr algn="ctr" eaLnBrk="1" hangingPunct="1"/>
            <a:r>
              <a:rPr lang="en-US" dirty="0"/>
              <a:t>Acts 4:7-12  Filled with Holy Spirit</a:t>
            </a:r>
            <a:endParaRPr lang="en-US" sz="3600" dirty="0"/>
          </a:p>
        </p:txBody>
      </p:sp>
      <p:sp>
        <p:nvSpPr>
          <p:cNvPr id="7171" name="Rectangle 3"/>
          <p:cNvSpPr>
            <a:spLocks noGrp="1" noChangeArrowheads="1"/>
          </p:cNvSpPr>
          <p:nvPr>
            <p:ph idx="1"/>
          </p:nvPr>
        </p:nvSpPr>
        <p:spPr>
          <a:xfrm>
            <a:off x="1730376" y="838200"/>
            <a:ext cx="8785225" cy="4521200"/>
          </a:xfrm>
        </p:spPr>
        <p:txBody>
          <a:bodyPr/>
          <a:lstStyle/>
          <a:p>
            <a:pPr eaLnBrk="1" hangingPunct="1">
              <a:buFont typeface="Arial" pitchFamily="34" charset="0"/>
              <a:buChar char="•"/>
              <a:defRPr/>
            </a:pPr>
            <a:r>
              <a:rPr lang="en-US" sz="2800" dirty="0">
                <a:ea typeface="Gulim" pitchFamily="34" charset="-127"/>
              </a:rPr>
              <a:t>What was the question to the apostles?</a:t>
            </a:r>
          </a:p>
          <a:p>
            <a:pPr lvl="1" eaLnBrk="1" hangingPunct="1">
              <a:buFont typeface="Arial" pitchFamily="34" charset="0"/>
              <a:buChar char="•"/>
              <a:defRPr/>
            </a:pPr>
            <a:r>
              <a:rPr lang="en-US" sz="2600" dirty="0">
                <a:ea typeface="Gulim" pitchFamily="34" charset="-127"/>
              </a:rPr>
              <a:t>What happened to the resurrection issue? (7)</a:t>
            </a:r>
          </a:p>
          <a:p>
            <a:pPr eaLnBrk="1" hangingPunct="1">
              <a:buFont typeface="Arial" pitchFamily="34" charset="0"/>
              <a:buChar char="•"/>
              <a:defRPr/>
            </a:pPr>
            <a:r>
              <a:rPr lang="en-US" sz="2800" dirty="0">
                <a:ea typeface="Gulim" pitchFamily="34" charset="-127"/>
              </a:rPr>
              <a:t>“Filled with the </a:t>
            </a:r>
            <a:r>
              <a:rPr lang="en-US" sz="2800" dirty="0">
                <a:solidFill>
                  <a:srgbClr val="FFC000"/>
                </a:solidFill>
                <a:ea typeface="Gulim" pitchFamily="34" charset="-127"/>
              </a:rPr>
              <a:t>Holy Spirit</a:t>
            </a:r>
            <a:r>
              <a:rPr lang="en-US" sz="2800" dirty="0">
                <a:ea typeface="Gulim" pitchFamily="34" charset="-127"/>
              </a:rPr>
              <a:t> …”</a:t>
            </a:r>
          </a:p>
          <a:p>
            <a:pPr lvl="1" eaLnBrk="1" hangingPunct="1">
              <a:buFont typeface="Arial" pitchFamily="34" charset="0"/>
              <a:buChar char="•"/>
              <a:defRPr/>
            </a:pPr>
            <a:r>
              <a:rPr lang="en-US" sz="2600" dirty="0">
                <a:ea typeface="Gulim" pitchFamily="34" charset="-127"/>
              </a:rPr>
              <a:t>… did what? (8) </a:t>
            </a:r>
            <a:r>
              <a:rPr lang="en-US" sz="2600" dirty="0" err="1">
                <a:ea typeface="Gulim" pitchFamily="34" charset="-127"/>
              </a:rPr>
              <a:t>Lk</a:t>
            </a:r>
            <a:r>
              <a:rPr lang="en-US" sz="2600" dirty="0">
                <a:ea typeface="Gulim" pitchFamily="34" charset="-127"/>
              </a:rPr>
              <a:t>. 1:15, 41, 67; Acts 2:4 …</a:t>
            </a:r>
          </a:p>
          <a:p>
            <a:pPr lvl="1" eaLnBrk="1" hangingPunct="1">
              <a:buFont typeface="Arial" pitchFamily="34" charset="0"/>
              <a:buChar char="•"/>
              <a:defRPr/>
            </a:pPr>
            <a:r>
              <a:rPr lang="en-US" sz="2600" dirty="0">
                <a:ea typeface="Gulim" pitchFamily="34" charset="-127"/>
              </a:rPr>
              <a:t>Does this imply miraculous gifts?  </a:t>
            </a:r>
            <a:r>
              <a:rPr lang="en-US" sz="2600" dirty="0" err="1">
                <a:ea typeface="Gulim" pitchFamily="34" charset="-127"/>
              </a:rPr>
              <a:t>Eph</a:t>
            </a:r>
            <a:r>
              <a:rPr lang="en-US" sz="2600" dirty="0">
                <a:ea typeface="Gulim" pitchFamily="34" charset="-127"/>
              </a:rPr>
              <a:t> 5:18</a:t>
            </a:r>
          </a:p>
          <a:p>
            <a:pPr lvl="2" eaLnBrk="1" hangingPunct="1">
              <a:buFont typeface="Arial" pitchFamily="34" charset="0"/>
              <a:buChar char="•"/>
              <a:defRPr/>
            </a:pPr>
            <a:r>
              <a:rPr lang="en-US" sz="2600" dirty="0">
                <a:ea typeface="Gulim" pitchFamily="34" charset="-127"/>
              </a:rPr>
              <a:t>Example: John the Baptist (John 10:41)</a:t>
            </a:r>
          </a:p>
          <a:p>
            <a:pPr lvl="2" eaLnBrk="1" hangingPunct="1">
              <a:buFont typeface="Arial" pitchFamily="34" charset="0"/>
              <a:buChar char="•"/>
              <a:defRPr/>
            </a:pPr>
            <a:r>
              <a:rPr lang="en-US" sz="2600" dirty="0">
                <a:ea typeface="Gulim" pitchFamily="34" charset="-127"/>
              </a:rPr>
              <a:t>Anything that Peter did not already know?</a:t>
            </a:r>
          </a:p>
          <a:p>
            <a:pPr eaLnBrk="1" hangingPunct="1">
              <a:buFont typeface="Arial" pitchFamily="34" charset="0"/>
              <a:buChar char="•"/>
              <a:defRPr/>
            </a:pPr>
            <a:r>
              <a:rPr lang="en-US" sz="2800" dirty="0">
                <a:ea typeface="Gulim" pitchFamily="34" charset="-127"/>
              </a:rPr>
              <a:t>What question was Peter answering? (7)</a:t>
            </a:r>
          </a:p>
          <a:p>
            <a:pPr lvl="1" eaLnBrk="1" hangingPunct="1">
              <a:buFont typeface="Arial" pitchFamily="34" charset="0"/>
              <a:buChar char="•"/>
              <a:defRPr/>
            </a:pPr>
            <a:r>
              <a:rPr lang="en-US" sz="2600" dirty="0">
                <a:ea typeface="Gulim" pitchFamily="34" charset="-127"/>
              </a:rPr>
              <a:t>How did Peter respond (power, name)? (10)</a:t>
            </a:r>
          </a:p>
          <a:p>
            <a:pPr lvl="2" eaLnBrk="1" hangingPunct="1">
              <a:buFont typeface="Arial" pitchFamily="34" charset="0"/>
              <a:buChar char="•"/>
              <a:defRPr/>
            </a:pPr>
            <a:r>
              <a:rPr lang="en-US" sz="2600" dirty="0">
                <a:ea typeface="Gulim" pitchFamily="34" charset="-127"/>
              </a:rPr>
              <a:t>“in the name” == “in him” (Jesus)</a:t>
            </a:r>
          </a:p>
          <a:p>
            <a:pPr lvl="1" eaLnBrk="1" hangingPunct="1">
              <a:buFont typeface="Arial" pitchFamily="34" charset="0"/>
              <a:buChar char="•"/>
              <a:defRPr/>
            </a:pPr>
            <a:r>
              <a:rPr lang="en-US" sz="2600" dirty="0">
                <a:ea typeface="Gulim" pitchFamily="34" charset="-127"/>
              </a:rPr>
              <a:t>What was Jesus? (11 - Ps. 118:22)</a:t>
            </a:r>
          </a:p>
          <a:p>
            <a:pPr lvl="1" eaLnBrk="1" hangingPunct="1">
              <a:buFont typeface="Arial" pitchFamily="34" charset="0"/>
              <a:buChar char="•"/>
              <a:defRPr/>
            </a:pPr>
            <a:r>
              <a:rPr lang="en-US" sz="2600" dirty="0">
                <a:ea typeface="Gulim" pitchFamily="34" charset="-127"/>
              </a:rPr>
              <a:t>By whose authority are men saved? (12)</a:t>
            </a:r>
          </a:p>
          <a:p>
            <a:pPr marL="457200" lvl="1" indent="0" eaLnBrk="1" hangingPunct="1">
              <a:buNone/>
              <a:defRPr/>
            </a:pP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382811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7171">
                                            <p:txEl>
                                              <p:pRg st="11" end="11"/>
                                            </p:txEl>
                                          </p:spTgt>
                                        </p:tgtEl>
                                        <p:attrNameLst>
                                          <p:attrName>style.visibility</p:attrName>
                                        </p:attrNameLst>
                                      </p:cBhvr>
                                      <p:to>
                                        <p:strVal val="visible"/>
                                      </p:to>
                                    </p:set>
                                    <p:animEffect transition="in" filter="fade">
                                      <p:cBhvr>
                                        <p:cTn id="62" dur="500"/>
                                        <p:tgtEl>
                                          <p:spTgt spid="717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2027239" y="36513"/>
            <a:ext cx="8207375" cy="692150"/>
          </a:xfrm>
        </p:spPr>
        <p:txBody>
          <a:bodyPr/>
          <a:lstStyle/>
          <a:p>
            <a:pPr algn="ctr" eaLnBrk="1" hangingPunct="1"/>
            <a:r>
              <a:rPr lang="en-US"/>
              <a:t>Acts 4:13-17  Reaction</a:t>
            </a:r>
            <a:endParaRPr lang="en-US" sz="3600"/>
          </a:p>
        </p:txBody>
      </p:sp>
      <p:sp>
        <p:nvSpPr>
          <p:cNvPr id="7171" name="Rectangle 3"/>
          <p:cNvSpPr>
            <a:spLocks noGrp="1" noChangeArrowheads="1"/>
          </p:cNvSpPr>
          <p:nvPr>
            <p:ph idx="1"/>
          </p:nvPr>
        </p:nvSpPr>
        <p:spPr>
          <a:xfrm>
            <a:off x="1703389" y="1031875"/>
            <a:ext cx="8785225" cy="4521200"/>
          </a:xfrm>
        </p:spPr>
        <p:txBody>
          <a:bodyPr/>
          <a:lstStyle/>
          <a:p>
            <a:pPr eaLnBrk="1" hangingPunct="1">
              <a:buFont typeface="Arial" pitchFamily="34" charset="0"/>
              <a:buChar char="•"/>
              <a:defRPr/>
            </a:pPr>
            <a:r>
              <a:rPr lang="en-US" sz="2800" dirty="0">
                <a:ea typeface="Gulim" pitchFamily="34" charset="-127"/>
              </a:rPr>
              <a:t>What was their rationalization? (13)</a:t>
            </a:r>
          </a:p>
          <a:p>
            <a:pPr lvl="1" eaLnBrk="1" hangingPunct="1">
              <a:buFont typeface="Arial" pitchFamily="34" charset="0"/>
              <a:buChar char="•"/>
              <a:defRPr/>
            </a:pPr>
            <a:r>
              <a:rPr lang="en-US" sz="2400" dirty="0">
                <a:ea typeface="Gulim" pitchFamily="34" charset="-127"/>
              </a:rPr>
              <a:t>Under the influence of Jesus</a:t>
            </a:r>
          </a:p>
          <a:p>
            <a:pPr lvl="1" eaLnBrk="1" hangingPunct="1">
              <a:buFont typeface="Arial" pitchFamily="34" charset="0"/>
              <a:buChar char="•"/>
              <a:defRPr/>
            </a:pPr>
            <a:r>
              <a:rPr lang="en-US" sz="2400" dirty="0">
                <a:ea typeface="Gulim" pitchFamily="34" charset="-127"/>
              </a:rPr>
              <a:t>Similarly today with critics of the bible</a:t>
            </a:r>
          </a:p>
          <a:p>
            <a:pPr eaLnBrk="1" hangingPunct="1">
              <a:buFont typeface="Arial" pitchFamily="34" charset="0"/>
              <a:buChar char="•"/>
              <a:defRPr/>
            </a:pPr>
            <a:r>
              <a:rPr lang="en-US" sz="2800" dirty="0">
                <a:ea typeface="Gulim" pitchFamily="34" charset="-127"/>
              </a:rPr>
              <a:t>Why could then not object? (14)</a:t>
            </a:r>
          </a:p>
          <a:p>
            <a:pPr eaLnBrk="1" hangingPunct="1">
              <a:buFont typeface="Arial" pitchFamily="34" charset="0"/>
              <a:buChar char="•"/>
              <a:defRPr/>
            </a:pPr>
            <a:r>
              <a:rPr lang="en-US" sz="2800" dirty="0">
                <a:ea typeface="Gulim" pitchFamily="34" charset="-127"/>
              </a:rPr>
              <a:t>So what did they do? (15)</a:t>
            </a:r>
          </a:p>
          <a:p>
            <a:pPr eaLnBrk="1" hangingPunct="1">
              <a:buFont typeface="Arial" pitchFamily="34" charset="0"/>
              <a:buChar char="•"/>
              <a:defRPr/>
            </a:pPr>
            <a:r>
              <a:rPr lang="en-US" sz="2800" dirty="0">
                <a:ea typeface="Gulim" pitchFamily="34" charset="-127"/>
              </a:rPr>
              <a:t>Did they accept the miracle? (16)</a:t>
            </a:r>
          </a:p>
          <a:p>
            <a:pPr lvl="1" eaLnBrk="1" hangingPunct="1">
              <a:buFont typeface="Arial" pitchFamily="34" charset="0"/>
              <a:buChar char="•"/>
              <a:defRPr/>
            </a:pPr>
            <a:r>
              <a:rPr lang="en-US" sz="2600" dirty="0">
                <a:ea typeface="Gulim" pitchFamily="34" charset="-127"/>
              </a:rPr>
              <a:t>When had a similar thing happened? (John 11)</a:t>
            </a:r>
          </a:p>
          <a:p>
            <a:pPr lvl="1" eaLnBrk="1" hangingPunct="1">
              <a:buFont typeface="Arial" pitchFamily="34" charset="0"/>
              <a:buChar char="•"/>
              <a:defRPr/>
            </a:pPr>
            <a:r>
              <a:rPr lang="en-US" sz="2600" dirty="0">
                <a:ea typeface="Gulim" pitchFamily="34" charset="-127"/>
              </a:rPr>
              <a:t>What did they propose? (17)</a:t>
            </a:r>
          </a:p>
          <a:p>
            <a:pPr marL="457200" lvl="1" indent="0" eaLnBrk="1" hangingPunct="1">
              <a:buNone/>
              <a:defRPr/>
            </a:pPr>
            <a:endParaRPr lang="en-US" sz="2600" dirty="0">
              <a:ea typeface="Gulim" pitchFamily="34" charset="-127"/>
            </a:endParaRPr>
          </a:p>
          <a:p>
            <a:pPr marL="457200" lvl="1" indent="0" eaLnBrk="1" hangingPunct="1">
              <a:buNone/>
              <a:defRPr/>
            </a:pP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28161451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2027239" y="36513"/>
            <a:ext cx="8207375" cy="692150"/>
          </a:xfrm>
        </p:spPr>
        <p:txBody>
          <a:bodyPr/>
          <a:lstStyle/>
          <a:p>
            <a:pPr algn="ctr" eaLnBrk="1" hangingPunct="1"/>
            <a:r>
              <a:rPr lang="en-US"/>
              <a:t>Acts 4:18-22  God or Men?</a:t>
            </a:r>
            <a:endParaRPr lang="en-US" sz="3600"/>
          </a:p>
        </p:txBody>
      </p:sp>
      <p:sp>
        <p:nvSpPr>
          <p:cNvPr id="7171" name="Rectangle 3"/>
          <p:cNvSpPr>
            <a:spLocks noGrp="1" noChangeArrowheads="1"/>
          </p:cNvSpPr>
          <p:nvPr>
            <p:ph idx="1"/>
          </p:nvPr>
        </p:nvSpPr>
        <p:spPr>
          <a:xfrm>
            <a:off x="1703389" y="1031875"/>
            <a:ext cx="8785225" cy="4521200"/>
          </a:xfrm>
        </p:spPr>
        <p:txBody>
          <a:bodyPr/>
          <a:lstStyle/>
          <a:p>
            <a:pPr eaLnBrk="1" hangingPunct="1">
              <a:buFont typeface="Arial" pitchFamily="34" charset="0"/>
              <a:buChar char="•"/>
              <a:defRPr/>
            </a:pPr>
            <a:r>
              <a:rPr lang="en-US" sz="2800" dirty="0">
                <a:ea typeface="Gulim" pitchFamily="34" charset="-127"/>
              </a:rPr>
              <a:t>What did they charge them? (18)</a:t>
            </a:r>
          </a:p>
          <a:p>
            <a:pPr eaLnBrk="1" hangingPunct="1">
              <a:buFont typeface="Arial" pitchFamily="34" charset="0"/>
              <a:buChar char="•"/>
              <a:defRPr/>
            </a:pPr>
            <a:r>
              <a:rPr lang="en-US" sz="2800" dirty="0">
                <a:ea typeface="Gulim" pitchFamily="34" charset="-127"/>
              </a:rPr>
              <a:t>What was their reaction? (19-20)</a:t>
            </a:r>
          </a:p>
          <a:p>
            <a:pPr eaLnBrk="1" hangingPunct="1">
              <a:buFont typeface="Arial" pitchFamily="34" charset="0"/>
              <a:buChar char="•"/>
              <a:defRPr/>
            </a:pPr>
            <a:r>
              <a:rPr lang="en-US" sz="2800" dirty="0">
                <a:ea typeface="Gulim" pitchFamily="34" charset="-127"/>
              </a:rPr>
              <a:t>Why didn’t they punish them? (21)</a:t>
            </a:r>
          </a:p>
          <a:p>
            <a:pPr eaLnBrk="1" hangingPunct="1">
              <a:buFont typeface="Arial" pitchFamily="34" charset="0"/>
              <a:buChar char="•"/>
              <a:defRPr/>
            </a:pPr>
            <a:r>
              <a:rPr lang="en-US" sz="2800" dirty="0">
                <a:ea typeface="Gulim" pitchFamily="34" charset="-127"/>
              </a:rPr>
              <a:t>How old was the healed man (22)</a:t>
            </a:r>
          </a:p>
          <a:p>
            <a:pPr marL="0" indent="0" eaLnBrk="1" hangingPunct="1">
              <a:buNone/>
              <a:defRPr/>
            </a:pPr>
            <a:endParaRPr lang="en-US" sz="2800" dirty="0">
              <a:ea typeface="Gulim" pitchFamily="34" charset="-127"/>
            </a:endParaRPr>
          </a:p>
          <a:p>
            <a:pPr marL="0" indent="0" eaLnBrk="1" hangingPunct="1">
              <a:buNone/>
              <a:defRPr/>
            </a:pPr>
            <a:r>
              <a:rPr lang="en-US" sz="2800" b="0" dirty="0">
                <a:ea typeface="Gulim" pitchFamily="34" charset="-127"/>
              </a:rPr>
              <a:t>Note: the protection from the masses will only be temporary.</a:t>
            </a:r>
          </a:p>
          <a:p>
            <a:pPr lvl="1" eaLnBrk="1" hangingPunct="1">
              <a:buFont typeface="Arial" pitchFamily="34" charset="0"/>
              <a:buChar char="•"/>
              <a:defRPr/>
            </a:pPr>
            <a:endParaRPr lang="en-US" sz="2600" dirty="0">
              <a:ea typeface="Gulim" pitchFamily="34" charset="-127"/>
            </a:endParaRPr>
          </a:p>
          <a:p>
            <a:pPr marL="457200" lvl="1" indent="0" eaLnBrk="1" hangingPunct="1">
              <a:buNone/>
              <a:defRPr/>
            </a:pPr>
            <a:endParaRPr lang="en-US" sz="2600" dirty="0">
              <a:ea typeface="Gulim" pitchFamily="34" charset="-127"/>
            </a:endParaRPr>
          </a:p>
          <a:p>
            <a:pPr marL="457200" lvl="1" indent="0" eaLnBrk="1" hangingPunct="1">
              <a:buNone/>
              <a:defRPr/>
            </a:pP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2404743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animEffect transition="in" filter="fade">
                                      <p:cBhvr>
                                        <p:cTn id="27" dur="5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027239" y="36513"/>
            <a:ext cx="8207375" cy="692150"/>
          </a:xfrm>
        </p:spPr>
        <p:txBody>
          <a:bodyPr/>
          <a:lstStyle/>
          <a:p>
            <a:pPr algn="ctr" eaLnBrk="1" hangingPunct="1"/>
            <a:r>
              <a:rPr lang="en-US" dirty="0"/>
              <a:t>Acts 4:23-28  Prayer of Faith</a:t>
            </a:r>
            <a:endParaRPr lang="en-US" sz="3600" dirty="0"/>
          </a:p>
        </p:txBody>
      </p:sp>
      <p:sp>
        <p:nvSpPr>
          <p:cNvPr id="7171" name="Rectangle 3"/>
          <p:cNvSpPr>
            <a:spLocks noGrp="1" noChangeArrowheads="1"/>
          </p:cNvSpPr>
          <p:nvPr>
            <p:ph idx="1"/>
          </p:nvPr>
        </p:nvSpPr>
        <p:spPr>
          <a:xfrm>
            <a:off x="1703389" y="685800"/>
            <a:ext cx="8785225" cy="4521200"/>
          </a:xfrm>
        </p:spPr>
        <p:txBody>
          <a:bodyPr/>
          <a:lstStyle/>
          <a:p>
            <a:pPr eaLnBrk="1" hangingPunct="1">
              <a:buFont typeface="Arial" pitchFamily="34" charset="0"/>
              <a:buChar char="•"/>
              <a:defRPr/>
            </a:pPr>
            <a:r>
              <a:rPr lang="en-US" sz="2800" dirty="0">
                <a:ea typeface="Gulim" pitchFamily="34" charset="-127"/>
              </a:rPr>
              <a:t>Where did they go? (23)</a:t>
            </a:r>
          </a:p>
          <a:p>
            <a:pPr eaLnBrk="1" hangingPunct="1">
              <a:buFont typeface="Arial" pitchFamily="34" charset="0"/>
              <a:buChar char="•"/>
              <a:defRPr/>
            </a:pPr>
            <a:r>
              <a:rPr lang="en-US" sz="2800" dirty="0">
                <a:ea typeface="Gulim" pitchFamily="34" charset="-127"/>
              </a:rPr>
              <a:t>Who did they pray to? (24)</a:t>
            </a:r>
          </a:p>
          <a:p>
            <a:pPr lvl="1" eaLnBrk="1" hangingPunct="1">
              <a:buFont typeface="Arial" pitchFamily="34" charset="0"/>
              <a:buChar char="•"/>
              <a:defRPr/>
            </a:pPr>
            <a:r>
              <a:rPr lang="en-US" sz="2600" dirty="0">
                <a:ea typeface="Gulim" pitchFamily="34" charset="-127"/>
              </a:rPr>
              <a:t>God: </a:t>
            </a:r>
            <a:r>
              <a:rPr lang="en-US" sz="2600" dirty="0" err="1">
                <a:ea typeface="Gulim" pitchFamily="34" charset="-127"/>
              </a:rPr>
              <a:t>Theon</a:t>
            </a:r>
            <a:r>
              <a:rPr lang="en-US" sz="2600" dirty="0">
                <a:ea typeface="Gulim" pitchFamily="34" charset="-127"/>
              </a:rPr>
              <a:t> (indicating </a:t>
            </a:r>
            <a:r>
              <a:rPr lang="en-US" sz="2600" dirty="0" err="1">
                <a:ea typeface="Gulim" pitchFamily="34" charset="-127"/>
              </a:rPr>
              <a:t>Diety</a:t>
            </a:r>
            <a:r>
              <a:rPr lang="en-US" sz="2600" dirty="0">
                <a:ea typeface="Gulim" pitchFamily="34" charset="-127"/>
              </a:rPr>
              <a:t>, Divinity)</a:t>
            </a:r>
          </a:p>
          <a:p>
            <a:pPr lvl="1" eaLnBrk="1" hangingPunct="1">
              <a:buFont typeface="Arial" pitchFamily="34" charset="0"/>
              <a:buChar char="•"/>
              <a:defRPr/>
            </a:pPr>
            <a:r>
              <a:rPr lang="en-US" sz="2600" dirty="0">
                <a:ea typeface="Gulim" pitchFamily="34" charset="-127"/>
              </a:rPr>
              <a:t>Lord: </a:t>
            </a:r>
            <a:r>
              <a:rPr lang="en-US" sz="2600" dirty="0" err="1">
                <a:ea typeface="Gulim" pitchFamily="34" charset="-127"/>
              </a:rPr>
              <a:t>Despota</a:t>
            </a:r>
            <a:r>
              <a:rPr lang="en-US" sz="2600" dirty="0">
                <a:ea typeface="Gulim" pitchFamily="34" charset="-127"/>
              </a:rPr>
              <a:t> (indicating their subjection)</a:t>
            </a:r>
          </a:p>
          <a:p>
            <a:pPr lvl="1" eaLnBrk="1" hangingPunct="1">
              <a:buFont typeface="Arial" pitchFamily="34" charset="0"/>
              <a:buChar char="•"/>
              <a:defRPr/>
            </a:pPr>
            <a:r>
              <a:rPr lang="en-US" sz="2600" dirty="0">
                <a:ea typeface="Gulim" pitchFamily="34" charset="-127"/>
              </a:rPr>
              <a:t>Context indicates to the Father (</a:t>
            </a:r>
            <a:r>
              <a:rPr lang="en-US" sz="2600" dirty="0" err="1">
                <a:ea typeface="Gulim" pitchFamily="34" charset="-127"/>
              </a:rPr>
              <a:t>esp</a:t>
            </a:r>
            <a:r>
              <a:rPr lang="en-US" sz="2600" dirty="0">
                <a:ea typeface="Gulim" pitchFamily="34" charset="-127"/>
              </a:rPr>
              <a:t> 27)</a:t>
            </a:r>
          </a:p>
          <a:p>
            <a:pPr eaLnBrk="1" hangingPunct="1">
              <a:buFont typeface="Arial" pitchFamily="34" charset="0"/>
              <a:buChar char="•"/>
              <a:defRPr/>
            </a:pPr>
            <a:r>
              <a:rPr lang="en-US" sz="2800" dirty="0">
                <a:ea typeface="Gulim" pitchFamily="34" charset="-127"/>
              </a:rPr>
              <a:t>Did they quote scripture in prayer? (26)</a:t>
            </a:r>
          </a:p>
          <a:p>
            <a:pPr lvl="1" eaLnBrk="1" hangingPunct="1">
              <a:buFont typeface="Arial" pitchFamily="34" charset="0"/>
              <a:buChar char="•"/>
              <a:defRPr/>
            </a:pPr>
            <a:r>
              <a:rPr lang="en-US" sz="2400" dirty="0">
                <a:ea typeface="Gulim" pitchFamily="34" charset="-127"/>
              </a:rPr>
              <a:t>Psalms 2:1-2; Why?  (Note inspiration of David.)</a:t>
            </a:r>
          </a:p>
          <a:p>
            <a:pPr lvl="1" eaLnBrk="1" hangingPunct="1">
              <a:buFont typeface="Arial" pitchFamily="34" charset="0"/>
              <a:buChar char="•"/>
              <a:defRPr/>
            </a:pPr>
            <a:r>
              <a:rPr lang="en-US" sz="2400" dirty="0">
                <a:ea typeface="Gulim" pitchFamily="34" charset="-127"/>
              </a:rPr>
              <a:t>What was the application? (26-28)</a:t>
            </a:r>
          </a:p>
          <a:p>
            <a:pPr marL="457200" lvl="1" indent="0" eaLnBrk="1" hangingPunct="1">
              <a:buNone/>
              <a:defRPr/>
            </a:pPr>
            <a:endParaRPr lang="en-US" sz="2600" dirty="0">
              <a:ea typeface="Gulim" pitchFamily="34" charset="-127"/>
            </a:endParaRPr>
          </a:p>
          <a:p>
            <a:pPr marL="457200" lvl="1" indent="0" eaLnBrk="1" hangingPunct="1">
              <a:buNone/>
              <a:defRPr/>
            </a:pP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3780925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027239" y="36513"/>
            <a:ext cx="8207375" cy="692150"/>
          </a:xfrm>
        </p:spPr>
        <p:txBody>
          <a:bodyPr/>
          <a:lstStyle/>
          <a:p>
            <a:pPr algn="ctr" eaLnBrk="1" hangingPunct="1"/>
            <a:r>
              <a:rPr lang="en-US" dirty="0"/>
              <a:t>Acts 4:29-31  Their Request</a:t>
            </a:r>
            <a:endParaRPr lang="en-US" sz="3600" dirty="0"/>
          </a:p>
        </p:txBody>
      </p:sp>
      <p:sp>
        <p:nvSpPr>
          <p:cNvPr id="7171" name="Rectangle 3"/>
          <p:cNvSpPr>
            <a:spLocks noGrp="1" noChangeArrowheads="1"/>
          </p:cNvSpPr>
          <p:nvPr>
            <p:ph idx="1"/>
          </p:nvPr>
        </p:nvSpPr>
        <p:spPr>
          <a:xfrm>
            <a:off x="1703389" y="965200"/>
            <a:ext cx="8785225" cy="4521200"/>
          </a:xfrm>
        </p:spPr>
        <p:txBody>
          <a:bodyPr/>
          <a:lstStyle/>
          <a:p>
            <a:pPr eaLnBrk="1" hangingPunct="1">
              <a:buFont typeface="Arial" pitchFamily="34" charset="0"/>
              <a:buChar char="•"/>
              <a:defRPr/>
            </a:pPr>
            <a:r>
              <a:rPr lang="en-US" sz="2800" dirty="0">
                <a:ea typeface="Gulim" pitchFamily="34" charset="-127"/>
              </a:rPr>
              <a:t>What was the application of Ps. 2:1-2?</a:t>
            </a:r>
          </a:p>
          <a:p>
            <a:pPr eaLnBrk="1" hangingPunct="1">
              <a:buFont typeface="Arial" pitchFamily="34" charset="0"/>
              <a:buChar char="•"/>
              <a:defRPr/>
            </a:pPr>
            <a:r>
              <a:rPr lang="en-US" sz="2800" dirty="0">
                <a:ea typeface="Gulim" pitchFamily="34" charset="-127"/>
              </a:rPr>
              <a:t>What was their prayer? (29-30)</a:t>
            </a:r>
          </a:p>
          <a:p>
            <a:pPr lvl="1" eaLnBrk="1" hangingPunct="1">
              <a:buFont typeface="Arial" pitchFamily="34" charset="0"/>
              <a:buChar char="•"/>
              <a:defRPr/>
            </a:pPr>
            <a:r>
              <a:rPr lang="en-US" sz="2600" dirty="0">
                <a:ea typeface="Gulim" pitchFamily="34" charset="-127"/>
              </a:rPr>
              <a:t>Boldness, miracles</a:t>
            </a:r>
          </a:p>
          <a:p>
            <a:pPr eaLnBrk="1" hangingPunct="1">
              <a:buFont typeface="Arial" pitchFamily="34" charset="0"/>
              <a:buChar char="•"/>
              <a:defRPr/>
            </a:pPr>
            <a:r>
              <a:rPr lang="en-US" sz="2800" dirty="0">
                <a:ea typeface="Gulim" pitchFamily="34" charset="-127"/>
              </a:rPr>
              <a:t>What was God’s response? (31)</a:t>
            </a:r>
          </a:p>
          <a:p>
            <a:pPr eaLnBrk="1" hangingPunct="1">
              <a:buFont typeface="Arial" pitchFamily="34" charset="0"/>
              <a:buChar char="•"/>
              <a:defRPr/>
            </a:pPr>
            <a:r>
              <a:rPr lang="en-US" sz="2800" dirty="0">
                <a:solidFill>
                  <a:srgbClr val="FFC000"/>
                </a:solidFill>
                <a:ea typeface="Gulim" pitchFamily="34" charset="-127"/>
              </a:rPr>
              <a:t>Filled with the Holy Spirit </a:t>
            </a:r>
            <a:r>
              <a:rPr lang="en-US" sz="2800" dirty="0">
                <a:ea typeface="Gulim" pitchFamily="34" charset="-127"/>
              </a:rPr>
              <a:t>and …” (31)</a:t>
            </a:r>
          </a:p>
          <a:p>
            <a:pPr lvl="1" eaLnBrk="1" hangingPunct="1">
              <a:buFont typeface="Arial" pitchFamily="34" charset="0"/>
              <a:buChar char="•"/>
              <a:defRPr/>
            </a:pPr>
            <a:r>
              <a:rPr lang="en-US" sz="2600" dirty="0">
                <a:ea typeface="Gulim" pitchFamily="34" charset="-127"/>
              </a:rPr>
              <a:t>… they did what?</a:t>
            </a:r>
          </a:p>
          <a:p>
            <a:pPr lvl="1" eaLnBrk="1" hangingPunct="1">
              <a:buFont typeface="Arial" pitchFamily="34" charset="0"/>
              <a:buChar char="•"/>
              <a:defRPr/>
            </a:pPr>
            <a:r>
              <a:rPr lang="en-US" sz="2600" dirty="0">
                <a:ea typeface="Gulim" pitchFamily="34" charset="-127"/>
              </a:rPr>
              <a:t>Was this necessarily miraculous?</a:t>
            </a:r>
          </a:p>
          <a:p>
            <a:pPr eaLnBrk="1" hangingPunct="1">
              <a:buFont typeface="Arial" pitchFamily="34" charset="0"/>
              <a:buChar char="•"/>
              <a:defRPr/>
            </a:pPr>
            <a:r>
              <a:rPr lang="en-US" sz="2800" dirty="0">
                <a:ea typeface="Gulim" pitchFamily="34" charset="-127"/>
              </a:rPr>
              <a:t>(Temporarily skip over vs. 32)</a:t>
            </a:r>
          </a:p>
          <a:p>
            <a:pPr eaLnBrk="1" hangingPunct="1">
              <a:buFont typeface="Arial" pitchFamily="34" charset="0"/>
              <a:buChar char="•"/>
              <a:defRPr/>
            </a:pPr>
            <a:r>
              <a:rPr lang="en-US" sz="2800" dirty="0">
                <a:ea typeface="Gulim" pitchFamily="34" charset="-127"/>
              </a:rPr>
              <a:t>Who used power to </a:t>
            </a:r>
            <a:r>
              <a:rPr lang="en-US" sz="2800" dirty="0">
                <a:solidFill>
                  <a:srgbClr val="FFC000"/>
                </a:solidFill>
                <a:ea typeface="Gulim" pitchFamily="34" charset="-127"/>
              </a:rPr>
              <a:t>witness</a:t>
            </a:r>
            <a:r>
              <a:rPr lang="en-US" sz="2800" dirty="0">
                <a:ea typeface="Gulim" pitchFamily="34" charset="-127"/>
              </a:rPr>
              <a:t>?  (33) </a:t>
            </a:r>
          </a:p>
          <a:p>
            <a:pPr marL="457200" lvl="1" indent="0" eaLnBrk="1" hangingPunct="1">
              <a:buNone/>
              <a:defRPr/>
            </a:pPr>
            <a:endParaRPr lang="en-US" sz="2600" dirty="0">
              <a:ea typeface="Gulim" pitchFamily="34" charset="-127"/>
            </a:endParaRPr>
          </a:p>
          <a:p>
            <a:pPr marL="457200" lvl="1" indent="0" eaLnBrk="1" hangingPunct="1">
              <a:buNone/>
              <a:defRPr/>
            </a:pP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333879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2027239" y="36513"/>
            <a:ext cx="8207375" cy="692150"/>
          </a:xfrm>
        </p:spPr>
        <p:txBody>
          <a:bodyPr/>
          <a:lstStyle/>
          <a:p>
            <a:pPr algn="ctr" eaLnBrk="1" hangingPunct="1"/>
            <a:r>
              <a:rPr lang="en-US"/>
              <a:t>Acts 4:32-37  Barnabas</a:t>
            </a:r>
            <a:endParaRPr lang="en-US" sz="3600"/>
          </a:p>
        </p:txBody>
      </p:sp>
      <p:sp>
        <p:nvSpPr>
          <p:cNvPr id="7171" name="Rectangle 3"/>
          <p:cNvSpPr>
            <a:spLocks noGrp="1" noChangeArrowheads="1"/>
          </p:cNvSpPr>
          <p:nvPr>
            <p:ph idx="1"/>
          </p:nvPr>
        </p:nvSpPr>
        <p:spPr>
          <a:xfrm>
            <a:off x="1703389" y="1031875"/>
            <a:ext cx="8785225" cy="4521200"/>
          </a:xfrm>
        </p:spPr>
        <p:txBody>
          <a:bodyPr/>
          <a:lstStyle/>
          <a:p>
            <a:pPr eaLnBrk="1" hangingPunct="1">
              <a:buFont typeface="Arial" pitchFamily="34" charset="0"/>
              <a:buChar char="•"/>
              <a:defRPr/>
            </a:pPr>
            <a:r>
              <a:rPr lang="en-US" sz="2800" dirty="0">
                <a:ea typeface="Gulim" pitchFamily="34" charset="-127"/>
              </a:rPr>
              <a:t>Did the first Christians share? (32)</a:t>
            </a:r>
          </a:p>
          <a:p>
            <a:pPr lvl="1" eaLnBrk="1" hangingPunct="1">
              <a:buFont typeface="Arial" pitchFamily="34" charset="0"/>
              <a:buChar char="•"/>
              <a:defRPr/>
            </a:pPr>
            <a:r>
              <a:rPr lang="en-US" sz="2600" dirty="0">
                <a:ea typeface="Gulim" pitchFamily="34" charset="-127"/>
              </a:rPr>
              <a:t>What is vs. 32 repeating? (Acts 2:44-45)</a:t>
            </a:r>
          </a:p>
          <a:p>
            <a:pPr lvl="1" eaLnBrk="1" hangingPunct="1">
              <a:buFont typeface="Arial" pitchFamily="34" charset="0"/>
              <a:buChar char="•"/>
              <a:defRPr/>
            </a:pPr>
            <a:r>
              <a:rPr lang="en-US" sz="2600" dirty="0">
                <a:ea typeface="Gulim" pitchFamily="34" charset="-127"/>
              </a:rPr>
              <a:t>Perhaps a contrast with the Jews???</a:t>
            </a:r>
          </a:p>
          <a:p>
            <a:pPr lvl="1" eaLnBrk="1" hangingPunct="1">
              <a:buFont typeface="Arial" pitchFamily="34" charset="0"/>
              <a:buChar char="•"/>
              <a:defRPr/>
            </a:pPr>
            <a:r>
              <a:rPr lang="en-US" sz="2600" dirty="0">
                <a:ea typeface="Gulim" pitchFamily="34" charset="-127"/>
              </a:rPr>
              <a:t>The question: how does this apply?</a:t>
            </a:r>
          </a:p>
          <a:p>
            <a:pPr eaLnBrk="1" hangingPunct="1">
              <a:buFont typeface="Arial" pitchFamily="34" charset="0"/>
              <a:buChar char="•"/>
              <a:defRPr/>
            </a:pPr>
            <a:r>
              <a:rPr lang="en-US" sz="2800" dirty="0">
                <a:ea typeface="Gulim" pitchFamily="34" charset="-127"/>
              </a:rPr>
              <a:t>Were all Christians cared for? (34-35)</a:t>
            </a:r>
          </a:p>
          <a:p>
            <a:pPr lvl="1" eaLnBrk="1" hangingPunct="1">
              <a:buFont typeface="Arial" pitchFamily="34" charset="0"/>
              <a:buChar char="•"/>
              <a:defRPr/>
            </a:pPr>
            <a:r>
              <a:rPr lang="en-US" sz="2400" dirty="0">
                <a:ea typeface="Gulim" pitchFamily="34" charset="-127"/>
              </a:rPr>
              <a:t>What was the selling in response to?</a:t>
            </a:r>
          </a:p>
          <a:p>
            <a:pPr eaLnBrk="1" hangingPunct="1">
              <a:buFont typeface="Arial" pitchFamily="34" charset="0"/>
              <a:buChar char="•"/>
              <a:defRPr/>
            </a:pPr>
            <a:r>
              <a:rPr lang="en-US" sz="2800" dirty="0">
                <a:ea typeface="Gulim" pitchFamily="34" charset="-127"/>
              </a:rPr>
              <a:t>What did Joseph do? (36)</a:t>
            </a:r>
            <a:endParaRPr lang="en-US" sz="2600" dirty="0">
              <a:ea typeface="Gulim" pitchFamily="34" charset="-127"/>
            </a:endParaRPr>
          </a:p>
          <a:p>
            <a:pPr lvl="1" eaLnBrk="1" hangingPunct="1">
              <a:buFont typeface="Arial" pitchFamily="34" charset="0"/>
              <a:buChar char="•"/>
              <a:defRPr/>
            </a:pPr>
            <a:r>
              <a:rPr lang="en-US" sz="2600" dirty="0">
                <a:ea typeface="Gulim" pitchFamily="34" charset="-127"/>
              </a:rPr>
              <a:t>What did the apostles name Joseph?</a:t>
            </a:r>
          </a:p>
          <a:p>
            <a:pPr lvl="1" eaLnBrk="1" hangingPunct="1">
              <a:buFont typeface="Arial" pitchFamily="34" charset="0"/>
              <a:buChar char="•"/>
              <a:defRPr/>
            </a:pPr>
            <a:r>
              <a:rPr lang="en-US" sz="2600" dirty="0">
                <a:ea typeface="Gulim" pitchFamily="34" charset="-127"/>
              </a:rPr>
              <a:t>Had Barnabas been a faithful Jew?</a:t>
            </a:r>
          </a:p>
          <a:p>
            <a:pPr lvl="1" eaLnBrk="1" hangingPunct="1">
              <a:buFont typeface="Arial" pitchFamily="34" charset="0"/>
              <a:buChar char="•"/>
              <a:defRPr/>
            </a:pPr>
            <a:r>
              <a:rPr lang="en-US" sz="2600" dirty="0">
                <a:ea typeface="Gulim" pitchFamily="34" charset="-127"/>
              </a:rPr>
              <a:t>What race/country was he?</a:t>
            </a:r>
          </a:p>
          <a:p>
            <a:pPr lvl="1" eaLnBrk="1" hangingPunct="1">
              <a:buFont typeface="Arial" pitchFamily="34" charset="0"/>
              <a:buChar char="•"/>
              <a:defRPr/>
            </a:pPr>
            <a:r>
              <a:rPr lang="en-US" sz="2600" dirty="0">
                <a:ea typeface="Gulim" pitchFamily="34" charset="-127"/>
              </a:rPr>
              <a:t>Was what he did </a:t>
            </a:r>
            <a:r>
              <a:rPr lang="en-US" sz="2600" dirty="0" err="1">
                <a:ea typeface="Gulim" pitchFamily="34" charset="-127"/>
              </a:rPr>
              <a:t>noteable</a:t>
            </a:r>
            <a:r>
              <a:rPr lang="en-US" sz="2600" dirty="0">
                <a:ea typeface="Gulim" pitchFamily="34" charset="-127"/>
              </a:rPr>
              <a:t>?</a:t>
            </a:r>
          </a:p>
          <a:p>
            <a:pPr marL="0" indent="0" eaLnBrk="1" hangingPunct="1">
              <a:buNone/>
              <a:defRPr/>
            </a:pPr>
            <a:r>
              <a:rPr lang="en-US" sz="2600" dirty="0">
                <a:ea typeface="Gulim" pitchFamily="34" charset="-127"/>
              </a:rPr>
              <a:t> </a:t>
            </a:r>
          </a:p>
          <a:p>
            <a:pPr marL="457200" lvl="1" indent="0" eaLnBrk="1" hangingPunct="1">
              <a:buNone/>
              <a:defRPr/>
            </a:pPr>
            <a:endParaRPr lang="en-US" sz="2600" dirty="0">
              <a:ea typeface="Gulim" pitchFamily="34" charset="-127"/>
            </a:endParaRPr>
          </a:p>
          <a:p>
            <a:pPr marL="457200" lvl="1" indent="0" eaLnBrk="1" hangingPunct="1">
              <a:buNone/>
              <a:defRPr/>
            </a:pPr>
            <a:endParaRPr lang="en-US" sz="3600" dirty="0">
              <a:ea typeface="Gulim" pitchFamily="34" charset="-127"/>
            </a:endParaRPr>
          </a:p>
          <a:p>
            <a:pPr marL="0" indent="0" eaLnBrk="1" hangingPunct="1">
              <a:buNone/>
              <a:defRPr/>
            </a:pPr>
            <a:r>
              <a:rPr lang="en-US" sz="2800" b="0" dirty="0"/>
              <a:t> </a:t>
            </a:r>
          </a:p>
        </p:txBody>
      </p:sp>
    </p:spTree>
    <p:extLst>
      <p:ext uri="{BB962C8B-B14F-4D97-AF65-F5344CB8AC3E}">
        <p14:creationId xmlns:p14="http://schemas.microsoft.com/office/powerpoint/2010/main" val="1935136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285F5ACE-2D56-4729-954E-F17247AE46AC}"/>
              </a:ext>
            </a:extLst>
          </p:cNvPr>
          <p:cNvSpPr>
            <a:spLocks noGrp="1"/>
          </p:cNvSpPr>
          <p:nvPr>
            <p:ph type="body" sz="quarter" idx="10"/>
          </p:nvPr>
        </p:nvSpPr>
        <p:spPr>
          <a:xfrm>
            <a:off x="231112" y="573088"/>
            <a:ext cx="11887199" cy="4906962"/>
          </a:xfrm>
        </p:spPr>
        <p:txBody>
          <a:bodyPr/>
          <a:lstStyle/>
          <a:p>
            <a:r>
              <a:rPr lang="en-US" sz="6600" dirty="0"/>
              <a:t>Peter’s Post-Pentecost Ministry</a:t>
            </a:r>
          </a:p>
          <a:p>
            <a:r>
              <a:rPr lang="en-US" sz="4000" dirty="0"/>
              <a:t>     Acts 3:1-4:37</a:t>
            </a:r>
          </a:p>
        </p:txBody>
      </p:sp>
    </p:spTree>
    <p:extLst>
      <p:ext uri="{BB962C8B-B14F-4D97-AF65-F5344CB8AC3E}">
        <p14:creationId xmlns:p14="http://schemas.microsoft.com/office/powerpoint/2010/main" val="2853890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5E57-AEAB-4BA4-A103-30858821E6CE}"/>
              </a:ext>
            </a:extLst>
          </p:cNvPr>
          <p:cNvSpPr>
            <a:spLocks noGrp="1"/>
          </p:cNvSpPr>
          <p:nvPr>
            <p:ph type="title"/>
          </p:nvPr>
        </p:nvSpPr>
        <p:spPr>
          <a:xfrm>
            <a:off x="10048" y="1"/>
            <a:ext cx="12181953" cy="1014883"/>
          </a:xfrm>
          <a:solidFill>
            <a:schemeClr val="accent1">
              <a:lumMod val="75000"/>
            </a:schemeClr>
          </a:solidFill>
        </p:spPr>
        <p:txBody>
          <a:bodyPr>
            <a:noAutofit/>
          </a:bodyPr>
          <a:lstStyle/>
          <a:p>
            <a:r>
              <a:rPr lang="en-US" sz="3200" b="1" dirty="0">
                <a:effectLst>
                  <a:outerShdw blurRad="38100" dist="38100" dir="2700000" algn="tl">
                    <a:srgbClr val="000000">
                      <a:alpha val="43137"/>
                    </a:srgbClr>
                  </a:outerShdw>
                </a:effectLst>
                <a:latin typeface="Algerian" panose="04020705040A02060702" pitchFamily="82" charset="0"/>
              </a:rPr>
              <a:t> DOES THE NEW TESTAMENT IN PRACTICE ACTUALLY</a:t>
            </a:r>
            <a:br>
              <a:rPr lang="en-US" sz="3200" b="1" dirty="0">
                <a:effectLst>
                  <a:outerShdw blurRad="38100" dist="38100" dir="2700000" algn="tl">
                    <a:srgbClr val="000000">
                      <a:alpha val="43137"/>
                    </a:srgbClr>
                  </a:outerShdw>
                </a:effectLst>
                <a:latin typeface="Algerian" panose="04020705040A02060702" pitchFamily="82" charset="0"/>
              </a:rPr>
            </a:br>
            <a:r>
              <a:rPr lang="en-US" sz="3200" b="1" dirty="0">
                <a:effectLst>
                  <a:outerShdw blurRad="38100" dist="38100" dir="2700000" algn="tl">
                    <a:srgbClr val="000000">
                      <a:alpha val="43137"/>
                    </a:srgbClr>
                  </a:outerShdw>
                </a:effectLst>
                <a:latin typeface="Algerian" panose="04020705040A02060702" pitchFamily="82" charset="0"/>
              </a:rPr>
              <a:t> START WITH THE BOOK OF ACTS NOT THE GOSPELS? </a:t>
            </a:r>
          </a:p>
        </p:txBody>
      </p:sp>
      <p:sp>
        <p:nvSpPr>
          <p:cNvPr id="3" name="Content Placeholder 2">
            <a:extLst>
              <a:ext uri="{FF2B5EF4-FFF2-40B4-BE49-F238E27FC236}">
                <a16:creationId xmlns:a16="http://schemas.microsoft.com/office/drawing/2014/main" id="{37921CD5-0A30-41B0-B772-3DD62595B985}"/>
              </a:ext>
            </a:extLst>
          </p:cNvPr>
          <p:cNvSpPr>
            <a:spLocks noGrp="1"/>
          </p:cNvSpPr>
          <p:nvPr>
            <p:ph idx="1"/>
          </p:nvPr>
        </p:nvSpPr>
        <p:spPr>
          <a:xfrm>
            <a:off x="341644" y="1527349"/>
            <a:ext cx="11605846" cy="4873451"/>
          </a:xfrm>
        </p:spPr>
        <p:txBody>
          <a:bodyPr>
            <a:noAutofit/>
          </a:bodyPr>
          <a:lstStyle/>
          <a:p>
            <a:r>
              <a:rPr lang="en-US" sz="3600" b="1" i="0"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“From the standpoint of the dispensations or the various economies by which God governs the world, the Old Testament Jewish economy actually continued through the gospels.   Acts is a transitional book moving from the Old Testament economy into that of the new – the church age, the body of Christ.” </a:t>
            </a:r>
            <a:r>
              <a:rPr lang="en-US" sz="2800" b="1"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a:t>
            </a:r>
            <a:r>
              <a:rPr lang="en-US" sz="2800" b="1" i="0"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reference) </a:t>
            </a:r>
            <a:endParaRPr lang="en-US" sz="2800" b="1"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endParaRPr>
          </a:p>
        </p:txBody>
      </p:sp>
    </p:spTree>
    <p:extLst>
      <p:ext uri="{BB962C8B-B14F-4D97-AF65-F5344CB8AC3E}">
        <p14:creationId xmlns:p14="http://schemas.microsoft.com/office/powerpoint/2010/main" val="245910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rgbClr val="FFFF00"/>
                                      </p:to>
                                    </p:animClr>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anim calcmode="lin" valueType="num">
                                      <p:cBhvr>
                                        <p:cTn id="1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CA3108-2054-41C1-B0A2-E9D3F2E0D6D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783DFC74-34EF-43A5-AC9E-D6D8606B0B98}"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20</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2770" name="Text Box 2">
            <a:extLst>
              <a:ext uri="{FF2B5EF4-FFF2-40B4-BE49-F238E27FC236}">
                <a16:creationId xmlns:a16="http://schemas.microsoft.com/office/drawing/2014/main" id="{7C92D69A-EB3B-4DDC-9ED6-3CAD9E7744B6}"/>
              </a:ext>
            </a:extLst>
          </p:cNvPr>
          <p:cNvSpPr txBox="1">
            <a:spLocks noChangeArrowheads="1"/>
          </p:cNvSpPr>
          <p:nvPr/>
        </p:nvSpPr>
        <p:spPr bwMode="auto">
          <a:xfrm>
            <a:off x="2667000" y="685801"/>
            <a:ext cx="76962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Paul and Barnabas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The Apostles and Elders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required only limited Torah mandates of the Gentile Christians (15.13-21);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requirements based on rules from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Leviticus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(Acts 15.13-21; Leviticus 17-18);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Themes of unity and cooperation dominate … ;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it is a unanimous decision and the</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“Whole Church”</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sends a delegation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Antioch</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to explain the Jerusalem Church’s decision (15.30-35);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Actually, a decision of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Holy Spirit</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(15.22-29).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2770">
                                            <p:txEl>
                                              <p:pRg st="0" end="0"/>
                                            </p:txEl>
                                          </p:spTgt>
                                        </p:tgtEl>
                                        <p:attrNameLst>
                                          <p:attrName>style.visibility</p:attrName>
                                        </p:attrNameLst>
                                      </p:cBhvr>
                                      <p:to>
                                        <p:strVal val="visible"/>
                                      </p:to>
                                    </p:set>
                                    <p:anim calcmode="lin" valueType="num">
                                      <p:cBhvr additive="base">
                                        <p:cTn id="7" dur="300" fill="hold"/>
                                        <p:tgtEl>
                                          <p:spTgt spid="3277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27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2770">
                                            <p:txEl>
                                              <p:pRg st="1" end="1"/>
                                            </p:txEl>
                                          </p:spTgt>
                                        </p:tgtEl>
                                        <p:attrNameLst>
                                          <p:attrName>style.visibility</p:attrName>
                                        </p:attrNameLst>
                                      </p:cBhvr>
                                      <p:to>
                                        <p:strVal val="visible"/>
                                      </p:to>
                                    </p:set>
                                    <p:anim calcmode="lin" valueType="num">
                                      <p:cBhvr additive="base">
                                        <p:cTn id="13" dur="300" fill="hold"/>
                                        <p:tgtEl>
                                          <p:spTgt spid="32770">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277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2770">
                                            <p:txEl>
                                              <p:pRg st="2" end="2"/>
                                            </p:txEl>
                                          </p:spTgt>
                                        </p:tgtEl>
                                        <p:attrNameLst>
                                          <p:attrName>style.visibility</p:attrName>
                                        </p:attrNameLst>
                                      </p:cBhvr>
                                      <p:to>
                                        <p:strVal val="visible"/>
                                      </p:to>
                                    </p:set>
                                    <p:anim calcmode="lin" valueType="num">
                                      <p:cBhvr additive="base">
                                        <p:cTn id="19" dur="300" fill="hold"/>
                                        <p:tgtEl>
                                          <p:spTgt spid="32770">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277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2770">
                                            <p:txEl>
                                              <p:pRg st="3" end="3"/>
                                            </p:txEl>
                                          </p:spTgt>
                                        </p:tgtEl>
                                        <p:attrNameLst>
                                          <p:attrName>style.visibility</p:attrName>
                                        </p:attrNameLst>
                                      </p:cBhvr>
                                      <p:to>
                                        <p:strVal val="visible"/>
                                      </p:to>
                                    </p:set>
                                    <p:anim calcmode="lin" valueType="num">
                                      <p:cBhvr additive="base">
                                        <p:cTn id="25" dur="300" fill="hold"/>
                                        <p:tgtEl>
                                          <p:spTgt spid="32770">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277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iterate type="wd">
                                    <p:tmPct val="100000"/>
                                  </p:iterate>
                                  <p:childTnLst>
                                    <p:set>
                                      <p:cBhvr>
                                        <p:cTn id="30" dur="1" fill="hold">
                                          <p:stCondLst>
                                            <p:cond delay="0"/>
                                          </p:stCondLst>
                                        </p:cTn>
                                        <p:tgtEl>
                                          <p:spTgt spid="32770">
                                            <p:txEl>
                                              <p:pRg st="4" end="4"/>
                                            </p:txEl>
                                          </p:spTgt>
                                        </p:tgtEl>
                                        <p:attrNameLst>
                                          <p:attrName>style.visibility</p:attrName>
                                        </p:attrNameLst>
                                      </p:cBhvr>
                                      <p:to>
                                        <p:strVal val="visible"/>
                                      </p:to>
                                    </p:set>
                                    <p:anim calcmode="lin" valueType="num">
                                      <p:cBhvr additive="base">
                                        <p:cTn id="31" dur="300" fill="hold"/>
                                        <p:tgtEl>
                                          <p:spTgt spid="32770">
                                            <p:txEl>
                                              <p:pRg st="4" end="4"/>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3277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iterate type="wd">
                                    <p:tmPct val="100000"/>
                                  </p:iterate>
                                  <p:childTnLst>
                                    <p:set>
                                      <p:cBhvr>
                                        <p:cTn id="36" dur="1" fill="hold">
                                          <p:stCondLst>
                                            <p:cond delay="0"/>
                                          </p:stCondLst>
                                        </p:cTn>
                                        <p:tgtEl>
                                          <p:spTgt spid="32770">
                                            <p:txEl>
                                              <p:pRg st="5" end="5"/>
                                            </p:txEl>
                                          </p:spTgt>
                                        </p:tgtEl>
                                        <p:attrNameLst>
                                          <p:attrName>style.visibility</p:attrName>
                                        </p:attrNameLst>
                                      </p:cBhvr>
                                      <p:to>
                                        <p:strVal val="visible"/>
                                      </p:to>
                                    </p:set>
                                    <p:anim calcmode="lin" valueType="num">
                                      <p:cBhvr additive="base">
                                        <p:cTn id="37" dur="300" fill="hold"/>
                                        <p:tgtEl>
                                          <p:spTgt spid="32770">
                                            <p:txEl>
                                              <p:pRg st="5" end="5"/>
                                            </p:txEl>
                                          </p:spTgt>
                                        </p:tgtEl>
                                        <p:attrNameLst>
                                          <p:attrName>ppt_x</p:attrName>
                                        </p:attrNameLst>
                                      </p:cBhvr>
                                      <p:tavLst>
                                        <p:tav tm="0">
                                          <p:val>
                                            <p:strVal val="#ppt_x"/>
                                          </p:val>
                                        </p:tav>
                                        <p:tav tm="100000">
                                          <p:val>
                                            <p:strVal val="#ppt_x"/>
                                          </p:val>
                                        </p:tav>
                                      </p:tavLst>
                                    </p:anim>
                                    <p:anim calcmode="lin" valueType="num">
                                      <p:cBhvr additive="base">
                                        <p:cTn id="38" dur="300" fill="hold"/>
                                        <p:tgtEl>
                                          <p:spTgt spid="3277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build="p"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6109" y="3039593"/>
            <a:ext cx="11090516" cy="6138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sp>
        <p:nvSpPr>
          <p:cNvPr id="2" name="Title 1"/>
          <p:cNvSpPr>
            <a:spLocks noGrp="1"/>
          </p:cNvSpPr>
          <p:nvPr>
            <p:ph type="title"/>
          </p:nvPr>
        </p:nvSpPr>
        <p:spPr/>
        <p:txBody>
          <a:bodyPr/>
          <a:lstStyle/>
          <a:p>
            <a:r>
              <a:rPr lang="en-US" dirty="0"/>
              <a:t>Outline - Acts</a:t>
            </a:r>
          </a:p>
        </p:txBody>
      </p:sp>
      <p:sp>
        <p:nvSpPr>
          <p:cNvPr id="3" name="Text Placeholder 2"/>
          <p:cNvSpPr>
            <a:spLocks noGrp="1"/>
          </p:cNvSpPr>
          <p:nvPr>
            <p:ph type="body" sz="quarter" idx="10"/>
          </p:nvPr>
        </p:nvSpPr>
        <p:spPr/>
        <p:txBody>
          <a:bodyPr>
            <a:normAutofit fontScale="92500"/>
          </a:bodyPr>
          <a:lstStyle/>
          <a:p>
            <a:pPr marL="0" indent="0">
              <a:buNone/>
            </a:pPr>
            <a:r>
              <a:rPr lang="en-US" b="1" dirty="0"/>
              <a:t>I. The Ministry of Peter </a:t>
            </a:r>
            <a:r>
              <a:rPr lang="mr-IN" b="1" dirty="0"/>
              <a:t>–</a:t>
            </a:r>
            <a:r>
              <a:rPr lang="en-US" b="1" dirty="0"/>
              <a:t> Acts 1:1-12:19</a:t>
            </a:r>
          </a:p>
          <a:p>
            <a:pPr marL="685783" indent="-685783">
              <a:buFont typeface="+mj-lt"/>
              <a:buAutoNum type="arabicPeriod"/>
            </a:pPr>
            <a:r>
              <a:rPr lang="en-US" sz="3733" dirty="0">
                <a:solidFill>
                  <a:schemeClr val="bg1"/>
                </a:solidFill>
              </a:rPr>
              <a:t>Peter’s 1</a:t>
            </a:r>
            <a:r>
              <a:rPr lang="en-US" sz="3733" baseline="30000" dirty="0">
                <a:solidFill>
                  <a:schemeClr val="bg1"/>
                </a:solidFill>
              </a:rPr>
              <a:t>st</a:t>
            </a:r>
            <a:r>
              <a:rPr lang="en-US" sz="3733" dirty="0">
                <a:solidFill>
                  <a:schemeClr val="bg1"/>
                </a:solidFill>
              </a:rPr>
              <a:t> Sermon – Acts 1:1-2:47</a:t>
            </a:r>
            <a:endParaRPr lang="en-US" sz="4400" dirty="0">
              <a:solidFill>
                <a:schemeClr val="bg1"/>
              </a:solidFill>
            </a:endParaRPr>
          </a:p>
          <a:p>
            <a:pPr marL="685783" indent="-685783">
              <a:buFont typeface="+mj-lt"/>
              <a:buAutoNum type="arabicPeriod"/>
            </a:pPr>
            <a:r>
              <a:rPr lang="en-US" sz="3733" b="1" dirty="0">
                <a:solidFill>
                  <a:srgbClr val="333F2A"/>
                </a:solidFill>
              </a:rPr>
              <a:t>Peter’s Post Pentecost Ministry – Acts 3:1-4:37</a:t>
            </a:r>
            <a:endParaRPr lang="en-US" sz="4400" b="1" dirty="0">
              <a:solidFill>
                <a:srgbClr val="333F2A"/>
              </a:solidFill>
            </a:endParaRPr>
          </a:p>
          <a:p>
            <a:pPr marL="685783" indent="-685783">
              <a:buFont typeface="+mj-lt"/>
              <a:buAutoNum type="arabicPeriod"/>
            </a:pPr>
            <a:r>
              <a:rPr lang="en-US" sz="3733" dirty="0"/>
              <a:t>Persecution of Peter &amp; Apostles – Acts 5:1-42</a:t>
            </a:r>
            <a:endParaRPr lang="en-US" sz="4400" dirty="0"/>
          </a:p>
          <a:p>
            <a:pPr marL="685783" indent="-685783">
              <a:buFont typeface="+mj-lt"/>
              <a:buAutoNum type="arabicPeriod"/>
            </a:pPr>
            <a:r>
              <a:rPr lang="en-US" sz="3733" dirty="0"/>
              <a:t>Persecution of the Church - 1 – Acts 6:1-7:60</a:t>
            </a:r>
            <a:endParaRPr lang="en-US" sz="4400" dirty="0"/>
          </a:p>
          <a:p>
            <a:pPr marL="685783" indent="-685783">
              <a:buFont typeface="+mj-lt"/>
              <a:buAutoNum type="arabicPeriod"/>
            </a:pPr>
            <a:r>
              <a:rPr lang="en-US" sz="3733" dirty="0"/>
              <a:t>Persecution of the Church - 2 – Acts 8:1-9:43</a:t>
            </a:r>
            <a:endParaRPr lang="en-US" sz="4400" dirty="0"/>
          </a:p>
          <a:p>
            <a:pPr marL="685783" indent="-685783">
              <a:buFont typeface="+mj-lt"/>
              <a:buAutoNum type="arabicPeriod"/>
            </a:pPr>
            <a:r>
              <a:rPr lang="en-US" sz="3733" dirty="0"/>
              <a:t>Peter Preaches to the Gentiles – Acts 10:1-12:25 </a:t>
            </a:r>
            <a:endParaRPr lang="en-US" dirty="0"/>
          </a:p>
        </p:txBody>
      </p:sp>
    </p:spTree>
    <p:extLst>
      <p:ext uri="{BB962C8B-B14F-4D97-AF65-F5344CB8AC3E}">
        <p14:creationId xmlns:p14="http://schemas.microsoft.com/office/powerpoint/2010/main" val="138545501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1</a:t>
            </a:r>
            <a:r>
              <a:rPr lang="en-US" dirty="0"/>
              <a:t> Now Peter and John were going up to the temple at the ninth hour, the hour of prayer. </a:t>
            </a:r>
            <a:r>
              <a:rPr lang="en-US" baseline="30000" dirty="0"/>
              <a:t>2</a:t>
            </a:r>
            <a:r>
              <a:rPr lang="en-US" dirty="0"/>
              <a:t> And a man who had been lame from his mother’s womb was being carried along, whom they used to set down every day at the gate of the temple which is called Beautiful, in order to beg alms of those who were entering the temple.</a:t>
            </a:r>
          </a:p>
        </p:txBody>
      </p:sp>
      <p:sp>
        <p:nvSpPr>
          <p:cNvPr id="3" name="Text Placeholder 2"/>
          <p:cNvSpPr>
            <a:spLocks noGrp="1"/>
          </p:cNvSpPr>
          <p:nvPr>
            <p:ph type="body" sz="quarter" idx="11"/>
          </p:nvPr>
        </p:nvSpPr>
        <p:spPr/>
        <p:txBody>
          <a:bodyPr/>
          <a:lstStyle/>
          <a:p>
            <a:r>
              <a:rPr lang="en-US" dirty="0"/>
              <a:t>- Acts 3:1-2</a:t>
            </a:r>
          </a:p>
        </p:txBody>
      </p:sp>
    </p:spTree>
    <p:extLst>
      <p:ext uri="{BB962C8B-B14F-4D97-AF65-F5344CB8AC3E}">
        <p14:creationId xmlns:p14="http://schemas.microsoft.com/office/powerpoint/2010/main" val="17723587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3</a:t>
            </a:r>
            <a:r>
              <a:rPr lang="en-US" dirty="0"/>
              <a:t> When he saw Peter and John about to go into the temple, he began asking to receive alms. </a:t>
            </a:r>
            <a:r>
              <a:rPr lang="en-US" baseline="30000" dirty="0"/>
              <a:t>4</a:t>
            </a:r>
            <a:r>
              <a:rPr lang="en-US" dirty="0"/>
              <a:t> But Peter, along with John, fixed his gaze on him and said, “Look at us!” </a:t>
            </a:r>
            <a:r>
              <a:rPr lang="en-US" baseline="30000" dirty="0"/>
              <a:t>5</a:t>
            </a:r>
            <a:r>
              <a:rPr lang="en-US" dirty="0"/>
              <a:t> And he began to give them his attention, expecting to receive something from them.</a:t>
            </a:r>
          </a:p>
        </p:txBody>
      </p:sp>
      <p:sp>
        <p:nvSpPr>
          <p:cNvPr id="3" name="Text Placeholder 2"/>
          <p:cNvSpPr>
            <a:spLocks noGrp="1"/>
          </p:cNvSpPr>
          <p:nvPr>
            <p:ph type="body" sz="quarter" idx="11"/>
          </p:nvPr>
        </p:nvSpPr>
        <p:spPr/>
        <p:txBody>
          <a:bodyPr/>
          <a:lstStyle/>
          <a:p>
            <a:r>
              <a:rPr lang="en-US" dirty="0"/>
              <a:t>- Acts 3:3-5</a:t>
            </a:r>
          </a:p>
        </p:txBody>
      </p:sp>
    </p:spTree>
    <p:extLst>
      <p:ext uri="{BB962C8B-B14F-4D97-AF65-F5344CB8AC3E}">
        <p14:creationId xmlns:p14="http://schemas.microsoft.com/office/powerpoint/2010/main" val="67179106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6</a:t>
            </a:r>
            <a:r>
              <a:rPr lang="en-US" dirty="0"/>
              <a:t> But Peter said, “I do not possess silver and gold, but what I do have I give to you: In the name of Jesus Christ the Nazarene—walk!” </a:t>
            </a:r>
            <a:r>
              <a:rPr lang="en-US" baseline="30000" dirty="0"/>
              <a:t>7</a:t>
            </a:r>
            <a:r>
              <a:rPr lang="en-US" dirty="0"/>
              <a:t> And seizing him by the right hand, he raised him up; and immediately his feet and his ankles were strengthened.</a:t>
            </a:r>
          </a:p>
        </p:txBody>
      </p:sp>
      <p:sp>
        <p:nvSpPr>
          <p:cNvPr id="3" name="Text Placeholder 2"/>
          <p:cNvSpPr>
            <a:spLocks noGrp="1"/>
          </p:cNvSpPr>
          <p:nvPr>
            <p:ph type="body" sz="quarter" idx="11"/>
          </p:nvPr>
        </p:nvSpPr>
        <p:spPr/>
        <p:txBody>
          <a:bodyPr/>
          <a:lstStyle/>
          <a:p>
            <a:r>
              <a:rPr lang="en-US" dirty="0"/>
              <a:t>- Acts 3:6-7</a:t>
            </a:r>
          </a:p>
        </p:txBody>
      </p:sp>
    </p:spTree>
    <p:extLst>
      <p:ext uri="{BB962C8B-B14F-4D97-AF65-F5344CB8AC3E}">
        <p14:creationId xmlns:p14="http://schemas.microsoft.com/office/powerpoint/2010/main" val="159601609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baseline="30000" dirty="0"/>
              <a:t>8</a:t>
            </a:r>
            <a:r>
              <a:rPr lang="en-US" dirty="0"/>
              <a:t> With a leap he stood upright and began to walk; and he entered the temple with them, walking and leaping and praising God. </a:t>
            </a:r>
            <a:br>
              <a:rPr lang="en-US" dirty="0"/>
            </a:br>
            <a:r>
              <a:rPr lang="en-US" baseline="30000" dirty="0"/>
              <a:t>9</a:t>
            </a:r>
            <a:r>
              <a:rPr lang="en-US" dirty="0"/>
              <a:t> And all the people saw him walking and praising God; </a:t>
            </a:r>
            <a:r>
              <a:rPr lang="en-US" baseline="30000" dirty="0"/>
              <a:t>10</a:t>
            </a:r>
            <a:r>
              <a:rPr lang="en-US" dirty="0"/>
              <a:t> and they were taking note of him as being the one who used to sit at the Beautiful Gate of the temple to beg alms, and they were filled with wonder and amazement at what had happened to him.</a:t>
            </a:r>
          </a:p>
        </p:txBody>
      </p:sp>
      <p:sp>
        <p:nvSpPr>
          <p:cNvPr id="3" name="Text Placeholder 2"/>
          <p:cNvSpPr>
            <a:spLocks noGrp="1"/>
          </p:cNvSpPr>
          <p:nvPr>
            <p:ph type="body" sz="quarter" idx="11"/>
          </p:nvPr>
        </p:nvSpPr>
        <p:spPr/>
        <p:txBody>
          <a:bodyPr/>
          <a:lstStyle/>
          <a:p>
            <a:r>
              <a:rPr lang="en-US" dirty="0"/>
              <a:t>- Acts 3:8-10</a:t>
            </a:r>
          </a:p>
        </p:txBody>
      </p:sp>
    </p:spTree>
    <p:extLst>
      <p:ext uri="{BB962C8B-B14F-4D97-AF65-F5344CB8AC3E}">
        <p14:creationId xmlns:p14="http://schemas.microsoft.com/office/powerpoint/2010/main" val="22858341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Healing the Beggar</a:t>
            </a:r>
          </a:p>
        </p:txBody>
      </p:sp>
      <p:sp>
        <p:nvSpPr>
          <p:cNvPr id="3" name="Text Placeholder 2"/>
          <p:cNvSpPr>
            <a:spLocks noGrp="1"/>
          </p:cNvSpPr>
          <p:nvPr>
            <p:ph type="body" sz="quarter" idx="10"/>
          </p:nvPr>
        </p:nvSpPr>
        <p:spPr>
          <a:xfrm>
            <a:off x="797298" y="1678915"/>
            <a:ext cx="10551583" cy="4856324"/>
          </a:xfrm>
        </p:spPr>
        <p:txBody>
          <a:bodyPr>
            <a:normAutofit fontScale="92500" lnSpcReduction="10000"/>
          </a:bodyPr>
          <a:lstStyle/>
          <a:p>
            <a:pPr>
              <a:lnSpc>
                <a:spcPct val="150000"/>
              </a:lnSpc>
            </a:pPr>
            <a:r>
              <a:rPr lang="en-US" dirty="0"/>
              <a:t>Beggar was well known</a:t>
            </a:r>
          </a:p>
          <a:p>
            <a:pPr>
              <a:lnSpc>
                <a:spcPct val="150000"/>
              </a:lnSpc>
            </a:pPr>
            <a:r>
              <a:rPr lang="en-US" dirty="0"/>
              <a:t>Infirmed from birth</a:t>
            </a:r>
          </a:p>
          <a:p>
            <a:pPr>
              <a:lnSpc>
                <a:spcPct val="150000"/>
              </a:lnSpc>
            </a:pPr>
            <a:r>
              <a:rPr lang="en-US" dirty="0"/>
              <a:t>Immediately healed</a:t>
            </a:r>
          </a:p>
          <a:p>
            <a:pPr>
              <a:lnSpc>
                <a:spcPct val="150000"/>
              </a:lnSpc>
            </a:pPr>
            <a:r>
              <a:rPr lang="en-US" dirty="0"/>
              <a:t>Well known</a:t>
            </a:r>
          </a:p>
          <a:p>
            <a:pPr>
              <a:lnSpc>
                <a:spcPct val="150000"/>
              </a:lnSpc>
            </a:pPr>
            <a:r>
              <a:rPr lang="en-US" dirty="0"/>
              <a:t>Legitimate healing</a:t>
            </a:r>
          </a:p>
        </p:txBody>
      </p:sp>
    </p:spTree>
    <p:extLst>
      <p:ext uri="{BB962C8B-B14F-4D97-AF65-F5344CB8AC3E}">
        <p14:creationId xmlns:p14="http://schemas.microsoft.com/office/powerpoint/2010/main" val="152001529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43</a:t>
            </a:r>
            <a:r>
              <a:rPr lang="en-US" dirty="0"/>
              <a:t> Everyone kept feeling a sense of awe; and many wonders and signs were taking place through the apostles. </a:t>
            </a:r>
            <a:r>
              <a:rPr lang="en-US" baseline="30000" dirty="0"/>
              <a:t>44</a:t>
            </a:r>
            <a:r>
              <a:rPr lang="en-US" dirty="0"/>
              <a:t> And all those who had believed were together and had all things in common; </a:t>
            </a:r>
            <a:r>
              <a:rPr lang="en-US" baseline="30000" dirty="0"/>
              <a:t>45</a:t>
            </a:r>
            <a:r>
              <a:rPr lang="en-US" dirty="0"/>
              <a:t> and they began selling their property and possessions and were sharing them with all, as anyone might have need.</a:t>
            </a:r>
          </a:p>
        </p:txBody>
      </p:sp>
      <p:sp>
        <p:nvSpPr>
          <p:cNvPr id="3" name="Text Placeholder 2"/>
          <p:cNvSpPr>
            <a:spLocks noGrp="1"/>
          </p:cNvSpPr>
          <p:nvPr>
            <p:ph type="body" sz="quarter" idx="11"/>
          </p:nvPr>
        </p:nvSpPr>
        <p:spPr/>
        <p:txBody>
          <a:bodyPr/>
          <a:lstStyle/>
          <a:p>
            <a:r>
              <a:rPr lang="en-US" dirty="0"/>
              <a:t>- Acts 2:43-45</a:t>
            </a:r>
          </a:p>
        </p:txBody>
      </p:sp>
    </p:spTree>
    <p:extLst>
      <p:ext uri="{BB962C8B-B14F-4D97-AF65-F5344CB8AC3E}">
        <p14:creationId xmlns:p14="http://schemas.microsoft.com/office/powerpoint/2010/main" val="98539029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46</a:t>
            </a:r>
            <a:r>
              <a:rPr lang="en-US" dirty="0"/>
              <a:t> Day by day continuing with one mind in the temple, and breaking bread from house to house, they were taking their meals together with gladness and sincerity of heart, </a:t>
            </a:r>
            <a:r>
              <a:rPr lang="en-US" baseline="30000" dirty="0"/>
              <a:t>47</a:t>
            </a:r>
            <a:r>
              <a:rPr lang="en-US" dirty="0"/>
              <a:t> praising God and having favor with all the people. And the Lord was adding to their number day by day those who were being saved.</a:t>
            </a:r>
          </a:p>
        </p:txBody>
      </p:sp>
      <p:sp>
        <p:nvSpPr>
          <p:cNvPr id="3" name="Text Placeholder 2"/>
          <p:cNvSpPr>
            <a:spLocks noGrp="1"/>
          </p:cNvSpPr>
          <p:nvPr>
            <p:ph type="body" sz="quarter" idx="11"/>
          </p:nvPr>
        </p:nvSpPr>
        <p:spPr/>
        <p:txBody>
          <a:bodyPr/>
          <a:lstStyle/>
          <a:p>
            <a:r>
              <a:rPr lang="en-US" dirty="0"/>
              <a:t>- Acts 2:46-47</a:t>
            </a:r>
          </a:p>
        </p:txBody>
      </p:sp>
    </p:spTree>
    <p:extLst>
      <p:ext uri="{BB962C8B-B14F-4D97-AF65-F5344CB8AC3E}">
        <p14:creationId xmlns:p14="http://schemas.microsoft.com/office/powerpoint/2010/main" val="212443188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11</a:t>
            </a:r>
            <a:r>
              <a:rPr lang="en-US" dirty="0"/>
              <a:t> While he was clinging to Peter and John, all the people ran together to them at the so-called portico of Solomon, full of amazement. </a:t>
            </a:r>
            <a:r>
              <a:rPr lang="en-US" baseline="30000" dirty="0"/>
              <a:t>12 </a:t>
            </a:r>
            <a:r>
              <a:rPr lang="en-US" dirty="0"/>
              <a:t>But when Peter saw this, he replied to the people, “Men of Israel, why are you amazed at this, or why do you gaze at us, as if by our own power or piety we had made him walk?</a:t>
            </a:r>
          </a:p>
        </p:txBody>
      </p:sp>
      <p:sp>
        <p:nvSpPr>
          <p:cNvPr id="3" name="Text Placeholder 2"/>
          <p:cNvSpPr>
            <a:spLocks noGrp="1"/>
          </p:cNvSpPr>
          <p:nvPr>
            <p:ph type="body" sz="quarter" idx="11"/>
          </p:nvPr>
        </p:nvSpPr>
        <p:spPr/>
        <p:txBody>
          <a:bodyPr/>
          <a:lstStyle/>
          <a:p>
            <a:r>
              <a:rPr lang="en-US" dirty="0"/>
              <a:t>- Acts 3:11-12</a:t>
            </a:r>
          </a:p>
        </p:txBody>
      </p:sp>
    </p:spTree>
    <p:extLst>
      <p:ext uri="{BB962C8B-B14F-4D97-AF65-F5344CB8AC3E}">
        <p14:creationId xmlns:p14="http://schemas.microsoft.com/office/powerpoint/2010/main" val="129988339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13</a:t>
            </a:r>
            <a:r>
              <a:rPr lang="en-US" dirty="0"/>
              <a:t> The God of Abraham, Isaac and Jacob, the God of our fathers, has glorified His servant Jesus, the one whom you delivered and disowned in the presence of Pilate, when he had decided to release Him. </a:t>
            </a:r>
            <a:r>
              <a:rPr lang="en-US" baseline="30000" dirty="0"/>
              <a:t>14</a:t>
            </a:r>
            <a:r>
              <a:rPr lang="en-US" dirty="0"/>
              <a:t> But you disowned the Holy and Righteous One and asked for a murderer to be granted to you,</a:t>
            </a:r>
          </a:p>
        </p:txBody>
      </p:sp>
      <p:sp>
        <p:nvSpPr>
          <p:cNvPr id="3" name="Text Placeholder 2"/>
          <p:cNvSpPr>
            <a:spLocks noGrp="1"/>
          </p:cNvSpPr>
          <p:nvPr>
            <p:ph type="body" sz="quarter" idx="11"/>
          </p:nvPr>
        </p:nvSpPr>
        <p:spPr/>
        <p:txBody>
          <a:bodyPr/>
          <a:lstStyle/>
          <a:p>
            <a:r>
              <a:rPr lang="en-US" dirty="0"/>
              <a:t>- Acts 3:13-14</a:t>
            </a:r>
          </a:p>
        </p:txBody>
      </p:sp>
    </p:spTree>
    <p:extLst>
      <p:ext uri="{BB962C8B-B14F-4D97-AF65-F5344CB8AC3E}">
        <p14:creationId xmlns:p14="http://schemas.microsoft.com/office/powerpoint/2010/main" val="1733860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6F6D90-CA0F-408F-A120-7EFE6D7C308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D2C780E-EA5A-4528-B390-89D720B10F80}"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21</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3794" name="Text Box 2">
            <a:extLst>
              <a:ext uri="{FF2B5EF4-FFF2-40B4-BE49-F238E27FC236}">
                <a16:creationId xmlns:a16="http://schemas.microsoft.com/office/drawing/2014/main" id="{791BB66A-4AAE-4C29-9C6A-80CDF483F678}"/>
              </a:ext>
            </a:extLst>
          </p:cNvPr>
          <p:cNvSpPr txBox="1">
            <a:spLocks noChangeArrowheads="1"/>
          </p:cNvSpPr>
          <p:nvPr/>
        </p:nvSpPr>
        <p:spPr bwMode="auto">
          <a:xfrm>
            <a:off x="2667000" y="685801"/>
            <a:ext cx="76962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Paul and Barnabas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independence of the Apostolic Church (Gal 1.17, 18-19, 20; 2.1-10);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indicates that he was never under the jurisdiction of the Church’s leadership in Jerusalem (Gal 1.17, 18-19, 20; 2.1-10);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also 1 Cor 8.8; 10.27 relative to eating meat sacrificed to Greco-Roman gods.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3794">
                                            <p:txEl>
                                              <p:pRg st="0" end="0"/>
                                            </p:txEl>
                                          </p:spTgt>
                                        </p:tgtEl>
                                        <p:attrNameLst>
                                          <p:attrName>style.visibility</p:attrName>
                                        </p:attrNameLst>
                                      </p:cBhvr>
                                      <p:to>
                                        <p:strVal val="visible"/>
                                      </p:to>
                                    </p:set>
                                    <p:anim calcmode="lin" valueType="num">
                                      <p:cBhvr additive="base">
                                        <p:cTn id="7" dur="300" fill="hold"/>
                                        <p:tgtEl>
                                          <p:spTgt spid="3379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379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3794">
                                            <p:txEl>
                                              <p:pRg st="1" end="1"/>
                                            </p:txEl>
                                          </p:spTgt>
                                        </p:tgtEl>
                                        <p:attrNameLst>
                                          <p:attrName>style.visibility</p:attrName>
                                        </p:attrNameLst>
                                      </p:cBhvr>
                                      <p:to>
                                        <p:strVal val="visible"/>
                                      </p:to>
                                    </p:set>
                                    <p:anim calcmode="lin" valueType="num">
                                      <p:cBhvr additive="base">
                                        <p:cTn id="13" dur="300" fill="hold"/>
                                        <p:tgtEl>
                                          <p:spTgt spid="3379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379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3794">
                                            <p:txEl>
                                              <p:pRg st="2" end="2"/>
                                            </p:txEl>
                                          </p:spTgt>
                                        </p:tgtEl>
                                        <p:attrNameLst>
                                          <p:attrName>style.visibility</p:attrName>
                                        </p:attrNameLst>
                                      </p:cBhvr>
                                      <p:to>
                                        <p:strVal val="visible"/>
                                      </p:to>
                                    </p:set>
                                    <p:anim calcmode="lin" valueType="num">
                                      <p:cBhvr additive="base">
                                        <p:cTn id="19" dur="300" fill="hold"/>
                                        <p:tgtEl>
                                          <p:spTgt spid="3379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379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3794">
                                            <p:txEl>
                                              <p:pRg st="3" end="3"/>
                                            </p:txEl>
                                          </p:spTgt>
                                        </p:tgtEl>
                                        <p:attrNameLst>
                                          <p:attrName>style.visibility</p:attrName>
                                        </p:attrNameLst>
                                      </p:cBhvr>
                                      <p:to>
                                        <p:strVal val="visible"/>
                                      </p:to>
                                    </p:set>
                                    <p:anim calcmode="lin" valueType="num">
                                      <p:cBhvr additive="base">
                                        <p:cTn id="25" dur="300" fill="hold"/>
                                        <p:tgtEl>
                                          <p:spTgt spid="3379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379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1" y="572798"/>
            <a:ext cx="10249147" cy="4906719"/>
          </a:xfrm>
        </p:spPr>
        <p:txBody>
          <a:bodyPr>
            <a:normAutofit fontScale="92500"/>
          </a:bodyPr>
          <a:lstStyle/>
          <a:p>
            <a:r>
              <a:rPr lang="en-US" baseline="30000" dirty="0"/>
              <a:t>15</a:t>
            </a:r>
            <a:r>
              <a:rPr lang="en-US" dirty="0"/>
              <a:t> but put to death the Prince of life, the one whom God raised from the dead, a fact to which we are witnesses. </a:t>
            </a:r>
            <a:r>
              <a:rPr lang="en-US" baseline="30000" dirty="0"/>
              <a:t>16 </a:t>
            </a:r>
            <a:r>
              <a:rPr lang="en-US" dirty="0"/>
              <a:t>And on the basis of faith in His name, it is the name of Jesus which has strengthened this man whom you see and know; and the faith which comes through Him has given him this perfect health in the presence of you all.</a:t>
            </a:r>
          </a:p>
        </p:txBody>
      </p:sp>
      <p:sp>
        <p:nvSpPr>
          <p:cNvPr id="3" name="Text Placeholder 2"/>
          <p:cNvSpPr>
            <a:spLocks noGrp="1"/>
          </p:cNvSpPr>
          <p:nvPr>
            <p:ph type="body" sz="quarter" idx="11"/>
          </p:nvPr>
        </p:nvSpPr>
        <p:spPr/>
        <p:txBody>
          <a:bodyPr/>
          <a:lstStyle/>
          <a:p>
            <a:r>
              <a:rPr lang="en-US" dirty="0"/>
              <a:t>- Acts 3:15-16</a:t>
            </a:r>
          </a:p>
        </p:txBody>
      </p:sp>
    </p:spTree>
    <p:extLst>
      <p:ext uri="{BB962C8B-B14F-4D97-AF65-F5344CB8AC3E}">
        <p14:creationId xmlns:p14="http://schemas.microsoft.com/office/powerpoint/2010/main" val="183520911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47500" lnSpcReduction="20000"/>
          </a:bodyPr>
          <a:lstStyle/>
          <a:p>
            <a:r>
              <a:rPr lang="en-US" sz="4200" dirty="0">
                <a:solidFill>
                  <a:schemeClr val="accent6">
                    <a:lumMod val="75000"/>
                  </a:schemeClr>
                </a:solidFill>
                <a:effectLst>
                  <a:outerShdw blurRad="38100" dist="38100" dir="2700000" algn="tl">
                    <a:srgbClr val="000000">
                      <a:alpha val="43137"/>
                    </a:srgbClr>
                  </a:outerShdw>
                </a:effectLst>
              </a:rPr>
              <a:t>VERSE 16 </a:t>
            </a:r>
          </a:p>
          <a:p>
            <a:r>
              <a:rPr lang="en-US" sz="3800" dirty="0"/>
              <a:t>Perhaps the formula employed by Peter in the act of healing, “</a:t>
            </a:r>
            <a:r>
              <a:rPr lang="en-US" sz="3800" i="1" dirty="0"/>
              <a:t>In the name of Jesus of Nazareth, rise up and walk,” suggested to him the phraseology, “his name, through faith in his name, has made this man strong.” But lest the superstitious audience might imagine that there was some charm in the mere name  of Jesus, a mistake which was afterwards made by certain Jews in Ephesus, he adds, “The faith which is through him has given him this perfect soundness.” The faith was not that of the cripple; for it is clear, from the description, that he had no faith. When Peter said to him, “Look on us,” the man looked up, expecting to receive alms. And even when Peter told him, in the name of Jesus, to rise up and walk, he did not attempt to move till Peter “took him by the right hand, and lifted him up.” He exhibited no faith, either in Jesus, or in Peter’s healing power, till after he found himself able to stand and walk. We must locate the faith, therefore, in the apostles; and in this we are sustained by the fact that the exercise of miraculous power, by those possessing spiritual gifts, was always dependent upon their faith; Peter was empowered to walk upon water; but, when his faith wavered, he began to sink, and Jesus said, “O thou of little faith, wherefore didst thou doubt?” Nine of the apostles, once, having failed to cast out a demon, asked Jesus, “Why could we not cast him out?” He replied, “Because of your unbelief.” In answer to their prayers, also, many miracles were wrought, but it was only “the prayer of faith” which could heal the sick.</a:t>
            </a:r>
          </a:p>
          <a:p>
            <a:r>
              <a:rPr lang="en-US" sz="3800" dirty="0"/>
              <a:t>It must be here observed that faith was necessary to the </a:t>
            </a:r>
            <a:r>
              <a:rPr lang="en-US" sz="3800" i="1" dirty="0"/>
              <a:t>exercise of spiritual gifts, already imparted, and that no faith, however strong, ever enabled the uninspired to work miracles. The notion, therefore, which has existed in some minds, from time to time, ever since the apostolic period, that if our faith were strong enough, we, too, could work miracles, has as little foundation in scripture as it has in experiment.</a:t>
            </a:r>
            <a:endParaRPr lang="en-US" sz="3800" dirty="0"/>
          </a:p>
          <a:p>
            <a:r>
              <a:rPr lang="en-US" b="0" dirty="0"/>
              <a:t> McGarvey, J. W. (1872). </a:t>
            </a:r>
            <a:r>
              <a:rPr lang="en-US" b="0" i="1" u="sng" dirty="0">
                <a:hlinkClick r:id="rId2"/>
              </a:rPr>
              <a:t>A commentary on Acts of Apostles</a:t>
            </a:r>
            <a:r>
              <a:rPr lang="en-US" b="0" dirty="0">
                <a:hlinkClick r:id="rId2"/>
              </a:rPr>
              <a:t> (pp. 52–53).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536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9FA41E-A925-4BD5-A1D9-84B8F4574C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58265"/>
            <a:ext cx="12192000" cy="5765533"/>
          </a:xfrm>
          <a:prstGeom prst="rect">
            <a:avLst/>
          </a:prstGeom>
          <a:noFill/>
          <a:ln>
            <a:noFill/>
          </a:ln>
        </p:spPr>
      </p:pic>
    </p:spTree>
    <p:extLst>
      <p:ext uri="{BB962C8B-B14F-4D97-AF65-F5344CB8AC3E}">
        <p14:creationId xmlns:p14="http://schemas.microsoft.com/office/powerpoint/2010/main" val="197816276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98FB93C-F649-4CE6-8AD3-085ACB05671A}"/>
              </a:ext>
            </a:extLst>
          </p:cNvPr>
          <p:cNvGraphicFramePr>
            <a:graphicFrameLocks noGrp="1"/>
          </p:cNvGraphicFramePr>
          <p:nvPr>
            <p:extLst>
              <p:ext uri="{D42A27DB-BD31-4B8C-83A1-F6EECF244321}">
                <p14:modId xmlns:p14="http://schemas.microsoft.com/office/powerpoint/2010/main" val="2378067721"/>
              </p:ext>
            </p:extLst>
          </p:nvPr>
        </p:nvGraphicFramePr>
        <p:xfrm>
          <a:off x="587141" y="558265"/>
          <a:ext cx="11030552" cy="5755905"/>
        </p:xfrm>
        <a:graphic>
          <a:graphicData uri="http://schemas.openxmlformats.org/drawingml/2006/table">
            <a:tbl>
              <a:tblPr firstRow="1" firstCol="1" bandRow="1">
                <a:tableStyleId>{5C22544A-7EE6-4342-B048-85BDC9FD1C3A}</a:tableStyleId>
              </a:tblPr>
              <a:tblGrid>
                <a:gridCol w="2757638">
                  <a:extLst>
                    <a:ext uri="{9D8B030D-6E8A-4147-A177-3AD203B41FA5}">
                      <a16:colId xmlns:a16="http://schemas.microsoft.com/office/drawing/2014/main" val="2830425164"/>
                    </a:ext>
                  </a:extLst>
                </a:gridCol>
                <a:gridCol w="2757638">
                  <a:extLst>
                    <a:ext uri="{9D8B030D-6E8A-4147-A177-3AD203B41FA5}">
                      <a16:colId xmlns:a16="http://schemas.microsoft.com/office/drawing/2014/main" val="32455374"/>
                    </a:ext>
                  </a:extLst>
                </a:gridCol>
                <a:gridCol w="2757638">
                  <a:extLst>
                    <a:ext uri="{9D8B030D-6E8A-4147-A177-3AD203B41FA5}">
                      <a16:colId xmlns:a16="http://schemas.microsoft.com/office/drawing/2014/main" val="2524135925"/>
                    </a:ext>
                  </a:extLst>
                </a:gridCol>
                <a:gridCol w="2757638">
                  <a:extLst>
                    <a:ext uri="{9D8B030D-6E8A-4147-A177-3AD203B41FA5}">
                      <a16:colId xmlns:a16="http://schemas.microsoft.com/office/drawing/2014/main" val="4277668377"/>
                    </a:ext>
                  </a:extLst>
                </a:gridCol>
              </a:tblGrid>
              <a:tr h="313446">
                <a:tc gridSpan="4">
                  <a:txBody>
                    <a:bodyPr/>
                    <a:lstStyle/>
                    <a:p>
                      <a:pPr marL="0" marR="0" algn="ctr">
                        <a:lnSpc>
                          <a:spcPts val="1440"/>
                        </a:lnSpc>
                        <a:spcBef>
                          <a:spcPts val="0"/>
                        </a:spcBef>
                        <a:spcAft>
                          <a:spcPts val="800"/>
                        </a:spcAft>
                      </a:pPr>
                      <a:r>
                        <a:rPr lang="en-US" sz="1400" cap="all" dirty="0">
                          <a:effectLst>
                            <a:outerShdw blurRad="38100" dist="38100" dir="2700000" algn="tl">
                              <a:srgbClr val="000000">
                                <a:alpha val="43137"/>
                              </a:srgbClr>
                            </a:outerShdw>
                          </a:effectLst>
                        </a:rPr>
                        <a:t>MIRACLES CONFIRM THE WORD</a:t>
                      </a:r>
                      <a:endParaRPr lang="en-US"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2934338"/>
                  </a:ext>
                </a:extLst>
              </a:tr>
              <a:tr h="240754">
                <a:tc>
                  <a:txBody>
                    <a:bodyPr/>
                    <a:lstStyle/>
                    <a:p>
                      <a:pPr marL="0" marR="0" algn="ctr">
                        <a:lnSpc>
                          <a:spcPct val="107000"/>
                        </a:lnSpc>
                        <a:spcBef>
                          <a:spcPts val="0"/>
                        </a:spcBef>
                        <a:spcAft>
                          <a:spcPts val="0"/>
                        </a:spcAft>
                      </a:pPr>
                      <a:r>
                        <a:rPr lang="en-US" sz="700">
                          <a:effectLst>
                            <a:outerShdw blurRad="38100" dist="38100" dir="2700000" algn="tl">
                              <a:srgbClr val="000000">
                                <a:alpha val="43137"/>
                              </a:srgbClr>
                            </a:outerShdw>
                          </a:effectLst>
                        </a:rPr>
                        <a:t>PASSAGE</a:t>
                      </a:r>
                      <a:endParaRPr lang="en-US" sz="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gn="ctr">
                        <a:lnSpc>
                          <a:spcPct val="107000"/>
                        </a:lnSpc>
                        <a:spcBef>
                          <a:spcPts val="0"/>
                        </a:spcBef>
                        <a:spcAft>
                          <a:spcPts val="0"/>
                        </a:spcAft>
                      </a:pPr>
                      <a:r>
                        <a:rPr lang="en-US" sz="700">
                          <a:effectLst>
                            <a:outerShdw blurRad="38100" dist="38100" dir="2700000" algn="tl">
                              <a:srgbClr val="000000">
                                <a:alpha val="43137"/>
                              </a:srgbClr>
                            </a:outerShdw>
                          </a:effectLst>
                        </a:rPr>
                        <a:t>MESSAGE</a:t>
                      </a:r>
                      <a:endParaRPr lang="en-US" sz="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gn="ctr">
                        <a:lnSpc>
                          <a:spcPct val="107000"/>
                        </a:lnSpc>
                        <a:spcBef>
                          <a:spcPts val="0"/>
                        </a:spcBef>
                        <a:spcAft>
                          <a:spcPts val="0"/>
                        </a:spcAft>
                      </a:pPr>
                      <a:r>
                        <a:rPr lang="en-US" sz="700">
                          <a:effectLst>
                            <a:outerShdw blurRad="38100" dist="38100" dir="2700000" algn="tl">
                              <a:srgbClr val="000000">
                                <a:alpha val="43137"/>
                              </a:srgbClr>
                            </a:outerShdw>
                          </a:effectLst>
                        </a:rPr>
                        <a:t>CONFIRMATION</a:t>
                      </a:r>
                      <a:endParaRPr lang="en-US" sz="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gn="ctr">
                        <a:lnSpc>
                          <a:spcPct val="107000"/>
                        </a:lnSpc>
                        <a:spcBef>
                          <a:spcPts val="0"/>
                        </a:spcBef>
                        <a:spcAft>
                          <a:spcPts val="0"/>
                        </a:spcAft>
                      </a:pPr>
                      <a:r>
                        <a:rPr lang="en-US" sz="700">
                          <a:effectLst>
                            <a:outerShdw blurRad="38100" dist="38100" dir="2700000" algn="tl">
                              <a:srgbClr val="000000">
                                <a:alpha val="43137"/>
                              </a:srgbClr>
                            </a:outerShdw>
                          </a:effectLst>
                        </a:rPr>
                        <a:t>RESPONSE</a:t>
                      </a:r>
                      <a:endParaRPr lang="en-US" sz="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extLst>
                  <a:ext uri="{0D108BD9-81ED-4DB2-BD59-A6C34878D82A}">
                    <a16:rowId xmlns:a16="http://schemas.microsoft.com/office/drawing/2014/main" val="618931421"/>
                  </a:ext>
                </a:extLst>
              </a:tr>
              <a:tr h="581147">
                <a:tc>
                  <a:txBody>
                    <a:bodyPr/>
                    <a:lstStyle/>
                    <a:p>
                      <a:pPr marL="0" marR="0">
                        <a:lnSpc>
                          <a:spcPct val="107000"/>
                        </a:lnSpc>
                        <a:spcBef>
                          <a:spcPts val="0"/>
                        </a:spcBef>
                        <a:spcAft>
                          <a:spcPts val="0"/>
                        </a:spcAft>
                      </a:pPr>
                      <a:r>
                        <a:rPr lang="en-US" sz="700">
                          <a:effectLst>
                            <a:outerShdw blurRad="38100" dist="38100" dir="2700000" algn="tl">
                              <a:srgbClr val="000000">
                                <a:alpha val="43137"/>
                              </a:srgbClr>
                            </a:outerShdw>
                          </a:effectLst>
                        </a:rPr>
                        <a:t>Acts 4:29-32</a:t>
                      </a:r>
                      <a:endParaRPr lang="en-US" sz="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“Speak Your Word with all boldness”</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“by stretching out Your hand to heal and that signs and wonders may be done”</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“those who believed were of one heart and soul”</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extLst>
                  <a:ext uri="{0D108BD9-81ED-4DB2-BD59-A6C34878D82A}">
                    <a16:rowId xmlns:a16="http://schemas.microsoft.com/office/drawing/2014/main" val="241197261"/>
                  </a:ext>
                </a:extLst>
              </a:tr>
              <a:tr h="411017">
                <a:tc>
                  <a:txBody>
                    <a:bodyPr/>
                    <a:lstStyle/>
                    <a:p>
                      <a:pPr marL="0" marR="0">
                        <a:lnSpc>
                          <a:spcPct val="107000"/>
                        </a:lnSpc>
                        <a:spcBef>
                          <a:spcPts val="0"/>
                        </a:spcBef>
                        <a:spcAft>
                          <a:spcPts val="0"/>
                        </a:spcAft>
                      </a:pPr>
                      <a:r>
                        <a:rPr lang="en-US" sz="700">
                          <a:effectLst>
                            <a:outerShdw blurRad="38100" dist="38100" dir="2700000" algn="tl">
                              <a:srgbClr val="000000">
                                <a:alpha val="43137"/>
                              </a:srgbClr>
                            </a:outerShdw>
                          </a:effectLst>
                        </a:rPr>
                        <a:t>Acts 8:5-12</a:t>
                      </a:r>
                      <a:endParaRPr lang="en-US" sz="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“the things spoken by Philip;” “Philip…preached Christ”</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“hearing and seeing the miracles which he did”</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“they believed Philip as he preached the things…and were baptized”</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extLst>
                  <a:ext uri="{0D108BD9-81ED-4DB2-BD59-A6C34878D82A}">
                    <a16:rowId xmlns:a16="http://schemas.microsoft.com/office/drawing/2014/main" val="3938675091"/>
                  </a:ext>
                </a:extLst>
              </a:tr>
              <a:tr h="411017">
                <a:tc>
                  <a:txBody>
                    <a:bodyPr/>
                    <a:lstStyle/>
                    <a:p>
                      <a:pPr marL="0" marR="0">
                        <a:lnSpc>
                          <a:spcPct val="107000"/>
                        </a:lnSpc>
                        <a:spcBef>
                          <a:spcPts val="0"/>
                        </a:spcBef>
                        <a:spcAft>
                          <a:spcPts val="0"/>
                        </a:spcAft>
                      </a:pPr>
                      <a:r>
                        <a:rPr lang="en-US" sz="700">
                          <a:effectLst>
                            <a:outerShdw blurRad="38100" dist="38100" dir="2700000" algn="tl">
                              <a:srgbClr val="000000">
                                <a:alpha val="43137"/>
                              </a:srgbClr>
                            </a:outerShdw>
                          </a:effectLst>
                        </a:rPr>
                        <a:t>Acts 13:7-12</a:t>
                      </a:r>
                      <a:endParaRPr lang="en-US" sz="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“sought to hear the word of God”</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“You shall be blind, not seeing”</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“the proconsul believed…being astonished at the doctrine of the Lord”</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extLst>
                  <a:ext uri="{0D108BD9-81ED-4DB2-BD59-A6C34878D82A}">
                    <a16:rowId xmlns:a16="http://schemas.microsoft.com/office/drawing/2014/main" val="3741493788"/>
                  </a:ext>
                </a:extLst>
              </a:tr>
              <a:tr h="581147">
                <a:tc>
                  <a:txBody>
                    <a:bodyPr/>
                    <a:lstStyle/>
                    <a:p>
                      <a:pPr marL="0" marR="0">
                        <a:lnSpc>
                          <a:spcPct val="107000"/>
                        </a:lnSpc>
                        <a:spcBef>
                          <a:spcPts val="0"/>
                        </a:spcBef>
                        <a:spcAft>
                          <a:spcPts val="0"/>
                        </a:spcAft>
                      </a:pPr>
                      <a:r>
                        <a:rPr lang="en-US" sz="700">
                          <a:effectLst>
                            <a:outerShdw blurRad="38100" dist="38100" dir="2700000" algn="tl">
                              <a:srgbClr val="000000">
                                <a:alpha val="43137"/>
                              </a:srgbClr>
                            </a:outerShdw>
                          </a:effectLst>
                        </a:rPr>
                        <a:t>Acts 14:2-3</a:t>
                      </a:r>
                      <a:endParaRPr lang="en-US" sz="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“speaking boldly in the Lord”</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“The Lord…was bearing witness to the word…granting signs/wonders to be done”</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“a great multitude…believed”</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extLst>
                  <a:ext uri="{0D108BD9-81ED-4DB2-BD59-A6C34878D82A}">
                    <a16:rowId xmlns:a16="http://schemas.microsoft.com/office/drawing/2014/main" val="3999412364"/>
                  </a:ext>
                </a:extLst>
              </a:tr>
              <a:tr h="411017">
                <a:tc>
                  <a:txBody>
                    <a:bodyPr/>
                    <a:lstStyle/>
                    <a:p>
                      <a:pPr marL="0" marR="0">
                        <a:lnSpc>
                          <a:spcPct val="107000"/>
                        </a:lnSpc>
                        <a:spcBef>
                          <a:spcPts val="0"/>
                        </a:spcBef>
                        <a:spcAft>
                          <a:spcPts val="0"/>
                        </a:spcAft>
                      </a:pPr>
                      <a:r>
                        <a:rPr lang="en-US" sz="700">
                          <a:effectLst>
                            <a:outerShdw blurRad="38100" dist="38100" dir="2700000" algn="tl">
                              <a:srgbClr val="000000">
                                <a:alpha val="43137"/>
                              </a:srgbClr>
                            </a:outerShdw>
                          </a:effectLst>
                        </a:rPr>
                        <a:t>Romans 15:18-19</a:t>
                      </a:r>
                      <a:endParaRPr lang="en-US" sz="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“I have fully preached the gospel of Christ”</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“in mighty signs and wonders, by the power of the Spirit of God”</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“to make the Gentiles obedient”</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extLst>
                  <a:ext uri="{0D108BD9-81ED-4DB2-BD59-A6C34878D82A}">
                    <a16:rowId xmlns:a16="http://schemas.microsoft.com/office/drawing/2014/main" val="3061155921"/>
                  </a:ext>
                </a:extLst>
              </a:tr>
              <a:tr h="581147">
                <a:tc>
                  <a:txBody>
                    <a:bodyPr/>
                    <a:lstStyle/>
                    <a:p>
                      <a:pPr marL="0" marR="0">
                        <a:lnSpc>
                          <a:spcPct val="107000"/>
                        </a:lnSpc>
                        <a:spcBef>
                          <a:spcPts val="0"/>
                        </a:spcBef>
                        <a:spcAft>
                          <a:spcPts val="0"/>
                        </a:spcAft>
                      </a:pPr>
                      <a:r>
                        <a:rPr lang="en-US" sz="700">
                          <a:effectLst>
                            <a:outerShdw blurRad="38100" dist="38100" dir="2700000" algn="tl">
                              <a:srgbClr val="000000">
                                <a:alpha val="43137"/>
                              </a:srgbClr>
                            </a:outerShdw>
                          </a:effectLst>
                        </a:rPr>
                        <a:t>1 Corinthians 2:4-5</a:t>
                      </a:r>
                      <a:endParaRPr lang="en-US" sz="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“my speech and my preaching”</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“in demonstration of the Spirit and of power”</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“that your faith should not be in the wisdom of men but in the power of God”</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extLst>
                  <a:ext uri="{0D108BD9-81ED-4DB2-BD59-A6C34878D82A}">
                    <a16:rowId xmlns:a16="http://schemas.microsoft.com/office/drawing/2014/main" val="1266895073"/>
                  </a:ext>
                </a:extLst>
              </a:tr>
              <a:tr h="411017">
                <a:tc>
                  <a:txBody>
                    <a:bodyPr/>
                    <a:lstStyle/>
                    <a:p>
                      <a:pPr marL="0" marR="0">
                        <a:lnSpc>
                          <a:spcPct val="107000"/>
                        </a:lnSpc>
                        <a:spcBef>
                          <a:spcPts val="0"/>
                        </a:spcBef>
                        <a:spcAft>
                          <a:spcPts val="0"/>
                        </a:spcAft>
                      </a:pPr>
                      <a:r>
                        <a:rPr lang="en-US" sz="700">
                          <a:effectLst>
                            <a:outerShdw blurRad="38100" dist="38100" dir="2700000" algn="tl">
                              <a:srgbClr val="000000">
                                <a:alpha val="43137"/>
                              </a:srgbClr>
                            </a:outerShdw>
                          </a:effectLst>
                        </a:rPr>
                        <a:t>1 Thessalonians 1:5-6</a:t>
                      </a:r>
                      <a:endParaRPr lang="en-US" sz="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“our gospel did not come to you in word only”</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“but also in power, and in the Holy Spirit and in much assurance”</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“you became followers of us and the Lord, having received the word”</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extLst>
                  <a:ext uri="{0D108BD9-81ED-4DB2-BD59-A6C34878D82A}">
                    <a16:rowId xmlns:a16="http://schemas.microsoft.com/office/drawing/2014/main" val="613285168"/>
                  </a:ext>
                </a:extLst>
              </a:tr>
              <a:tr h="581147">
                <a:tc>
                  <a:txBody>
                    <a:bodyPr/>
                    <a:lstStyle/>
                    <a:p>
                      <a:pPr marL="0" marR="0">
                        <a:lnSpc>
                          <a:spcPct val="107000"/>
                        </a:lnSpc>
                        <a:spcBef>
                          <a:spcPts val="0"/>
                        </a:spcBef>
                        <a:spcAft>
                          <a:spcPts val="0"/>
                        </a:spcAft>
                      </a:pPr>
                      <a:r>
                        <a:rPr lang="en-US" sz="700">
                          <a:effectLst>
                            <a:outerShdw blurRad="38100" dist="38100" dir="2700000" algn="tl">
                              <a:srgbClr val="000000">
                                <a:alpha val="43137"/>
                              </a:srgbClr>
                            </a:outerShdw>
                          </a:effectLst>
                        </a:rPr>
                        <a:t>Hebrews 2:1-4</a:t>
                      </a:r>
                      <a:endParaRPr lang="en-US" sz="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“so great a salvation, which at the first began to be spoken by the Lord”</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“God also bearing witness both with signs and wonders, with various miracles, and gifts of the Holy Spirit”</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“give the more earnest heed”</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extLst>
                  <a:ext uri="{0D108BD9-81ED-4DB2-BD59-A6C34878D82A}">
                    <a16:rowId xmlns:a16="http://schemas.microsoft.com/office/drawing/2014/main" val="2216255844"/>
                  </a:ext>
                </a:extLst>
              </a:tr>
              <a:tr h="581147">
                <a:tc>
                  <a:txBody>
                    <a:bodyPr/>
                    <a:lstStyle/>
                    <a:p>
                      <a:pPr marL="0" marR="0">
                        <a:lnSpc>
                          <a:spcPct val="107000"/>
                        </a:lnSpc>
                        <a:spcBef>
                          <a:spcPts val="0"/>
                        </a:spcBef>
                        <a:spcAft>
                          <a:spcPts val="0"/>
                        </a:spcAft>
                      </a:pPr>
                      <a:r>
                        <a:rPr lang="en-US" sz="700">
                          <a:effectLst>
                            <a:outerShdw blurRad="38100" dist="38100" dir="2700000" algn="tl">
                              <a:srgbClr val="000000">
                                <a:alpha val="43137"/>
                              </a:srgbClr>
                            </a:outerShdw>
                          </a:effectLst>
                        </a:rPr>
                        <a:t>Mark 16:15-20</a:t>
                      </a:r>
                      <a:endParaRPr lang="en-US" sz="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“preach the gospel…they went out and preached…the word”</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“the Lord working with them and confirming the word through the accompanying signs”</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“he who believes and is baptized will be saved”</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extLst>
                  <a:ext uri="{0D108BD9-81ED-4DB2-BD59-A6C34878D82A}">
                    <a16:rowId xmlns:a16="http://schemas.microsoft.com/office/drawing/2014/main" val="1274428829"/>
                  </a:ext>
                </a:extLst>
              </a:tr>
              <a:tr h="411017">
                <a:tc>
                  <a:txBody>
                    <a:bodyPr/>
                    <a:lstStyle/>
                    <a:p>
                      <a:pPr marL="0" marR="0">
                        <a:lnSpc>
                          <a:spcPct val="107000"/>
                        </a:lnSpc>
                        <a:spcBef>
                          <a:spcPts val="0"/>
                        </a:spcBef>
                        <a:spcAft>
                          <a:spcPts val="0"/>
                        </a:spcAft>
                      </a:pPr>
                      <a:r>
                        <a:rPr lang="en-US" sz="700">
                          <a:effectLst>
                            <a:outerShdw blurRad="38100" dist="38100" dir="2700000" algn="tl">
                              <a:srgbClr val="000000">
                                <a:alpha val="43137"/>
                              </a:srgbClr>
                            </a:outerShdw>
                          </a:effectLst>
                        </a:rPr>
                        <a:t>John 2:22</a:t>
                      </a:r>
                      <a:endParaRPr lang="en-US" sz="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“He had said this...the Scripture and the word which Jesus had said”</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“when he had risen from the dead”</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“they believed”</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extLst>
                  <a:ext uri="{0D108BD9-81ED-4DB2-BD59-A6C34878D82A}">
                    <a16:rowId xmlns:a16="http://schemas.microsoft.com/office/drawing/2014/main" val="293140808"/>
                  </a:ext>
                </a:extLst>
              </a:tr>
              <a:tr h="240885">
                <a:tc>
                  <a:txBody>
                    <a:bodyPr/>
                    <a:lstStyle/>
                    <a:p>
                      <a:pPr marL="0" marR="0">
                        <a:lnSpc>
                          <a:spcPct val="107000"/>
                        </a:lnSpc>
                        <a:spcBef>
                          <a:spcPts val="0"/>
                        </a:spcBef>
                        <a:spcAft>
                          <a:spcPts val="0"/>
                        </a:spcAft>
                      </a:pPr>
                      <a:r>
                        <a:rPr lang="en-US" sz="700">
                          <a:effectLst>
                            <a:outerShdw blurRad="38100" dist="38100" dir="2700000" algn="tl">
                              <a:srgbClr val="000000">
                                <a:alpha val="43137"/>
                              </a:srgbClr>
                            </a:outerShdw>
                          </a:effectLst>
                        </a:rPr>
                        <a:t>John 2:23</a:t>
                      </a:r>
                      <a:endParaRPr lang="en-US" sz="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“in His name”</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a:effectLst>
                            <a:outerShdw blurRad="38100" dist="38100" dir="2700000" algn="tl">
                              <a:srgbClr val="000000">
                                <a:alpha val="43137"/>
                              </a:srgbClr>
                            </a:outerShdw>
                          </a:effectLst>
                        </a:rPr>
                        <a:t>“they saw the signs which He did”</a:t>
                      </a:r>
                      <a:endParaRPr lang="en-US" sz="8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tc>
                  <a:txBody>
                    <a:bodyPr/>
                    <a:lstStyle/>
                    <a:p>
                      <a:pPr marL="0" marR="0">
                        <a:lnSpc>
                          <a:spcPct val="107000"/>
                        </a:lnSpc>
                        <a:spcBef>
                          <a:spcPts val="0"/>
                        </a:spcBef>
                        <a:spcAft>
                          <a:spcPts val="0"/>
                        </a:spcAft>
                      </a:pPr>
                      <a:r>
                        <a:rPr lang="en-US" sz="700" b="1" dirty="0">
                          <a:effectLst>
                            <a:outerShdw blurRad="38100" dist="38100" dir="2700000" algn="tl">
                              <a:srgbClr val="000000">
                                <a:alpha val="43137"/>
                              </a:srgbClr>
                            </a:outerShdw>
                          </a:effectLst>
                        </a:rPr>
                        <a:t>“many believed”</a:t>
                      </a:r>
                      <a:endParaRPr lang="en-US" sz="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27707" marR="27707" marT="27707" marB="27707" anchor="ctr"/>
                </a:tc>
                <a:extLst>
                  <a:ext uri="{0D108BD9-81ED-4DB2-BD59-A6C34878D82A}">
                    <a16:rowId xmlns:a16="http://schemas.microsoft.com/office/drawing/2014/main" val="497650479"/>
                  </a:ext>
                </a:extLst>
              </a:tr>
            </a:tbl>
          </a:graphicData>
        </a:graphic>
      </p:graphicFrame>
    </p:spTree>
    <p:extLst>
      <p:ext uri="{BB962C8B-B14F-4D97-AF65-F5344CB8AC3E}">
        <p14:creationId xmlns:p14="http://schemas.microsoft.com/office/powerpoint/2010/main" val="275998223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AEF1BF0-101F-4CA9-8A52-99B720BB4A61}"/>
              </a:ext>
            </a:extLst>
          </p:cNvPr>
          <p:cNvGraphicFramePr>
            <a:graphicFrameLocks noGrp="1"/>
          </p:cNvGraphicFramePr>
          <p:nvPr>
            <p:extLst>
              <p:ext uri="{D42A27DB-BD31-4B8C-83A1-F6EECF244321}">
                <p14:modId xmlns:p14="http://schemas.microsoft.com/office/powerpoint/2010/main" val="3814975898"/>
              </p:ext>
            </p:extLst>
          </p:nvPr>
        </p:nvGraphicFramePr>
        <p:xfrm>
          <a:off x="558265" y="567891"/>
          <a:ext cx="11049802" cy="5688527"/>
        </p:xfrm>
        <a:graphic>
          <a:graphicData uri="http://schemas.openxmlformats.org/drawingml/2006/table">
            <a:tbl>
              <a:tblPr firstRow="1" firstCol="1" bandRow="1">
                <a:tableStyleId>{5C22544A-7EE6-4342-B048-85BDC9FD1C3A}</a:tableStyleId>
              </a:tblPr>
              <a:tblGrid>
                <a:gridCol w="5524901">
                  <a:extLst>
                    <a:ext uri="{9D8B030D-6E8A-4147-A177-3AD203B41FA5}">
                      <a16:colId xmlns:a16="http://schemas.microsoft.com/office/drawing/2014/main" val="959962974"/>
                    </a:ext>
                  </a:extLst>
                </a:gridCol>
                <a:gridCol w="5524901">
                  <a:extLst>
                    <a:ext uri="{9D8B030D-6E8A-4147-A177-3AD203B41FA5}">
                      <a16:colId xmlns:a16="http://schemas.microsoft.com/office/drawing/2014/main" val="288644076"/>
                    </a:ext>
                  </a:extLst>
                </a:gridCol>
              </a:tblGrid>
              <a:tr h="640154">
                <a:tc gridSpan="2">
                  <a:txBody>
                    <a:bodyPr/>
                    <a:lstStyle/>
                    <a:p>
                      <a:pPr marL="0" marR="0" algn="ctr">
                        <a:lnSpc>
                          <a:spcPts val="1440"/>
                        </a:lnSpc>
                        <a:spcBef>
                          <a:spcPts val="0"/>
                        </a:spcBef>
                        <a:spcAft>
                          <a:spcPts val="800"/>
                        </a:spcAft>
                      </a:pPr>
                      <a:r>
                        <a:rPr lang="en-US" sz="1250" cap="all">
                          <a:effectLst>
                            <a:outerShdw blurRad="38100" dist="38100" dir="2700000" algn="tl">
                              <a:srgbClr val="000000">
                                <a:alpha val="43137"/>
                              </a:srgbClr>
                            </a:outerShdw>
                          </a:effectLst>
                        </a:rPr>
                        <a:t>THE TEMPORARY NATURE OF MIRACLES</a:t>
                      </a:r>
                      <a:br>
                        <a:rPr lang="en-US" sz="1250" cap="all">
                          <a:effectLst>
                            <a:outerShdw blurRad="38100" dist="38100" dir="2700000" algn="tl">
                              <a:srgbClr val="000000">
                                <a:alpha val="43137"/>
                              </a:srgbClr>
                            </a:outerShdw>
                          </a:effectLst>
                        </a:rPr>
                      </a:br>
                      <a:r>
                        <a:rPr lang="en-US" sz="1250" cap="all">
                          <a:effectLst>
                            <a:outerShdw blurRad="38100" dist="38100" dir="2700000" algn="tl">
                              <a:srgbClr val="000000">
                                <a:alpha val="43137"/>
                              </a:srgbClr>
                            </a:outerShdw>
                          </a:effectLst>
                        </a:rPr>
                        <a:t>IN CORINTH AND EPHESUS</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tc hMerge="1">
                  <a:txBody>
                    <a:bodyPr/>
                    <a:lstStyle/>
                    <a:p>
                      <a:endParaRPr lang="en-US"/>
                    </a:p>
                  </a:txBody>
                  <a:tcPr/>
                </a:tc>
                <a:extLst>
                  <a:ext uri="{0D108BD9-81ED-4DB2-BD59-A6C34878D82A}">
                    <a16:rowId xmlns:a16="http://schemas.microsoft.com/office/drawing/2014/main" val="1443287623"/>
                  </a:ext>
                </a:extLst>
              </a:tr>
              <a:tr h="343330">
                <a:tc>
                  <a:txBody>
                    <a:bodyPr/>
                    <a:lstStyle/>
                    <a:p>
                      <a:pPr marL="0" marR="0" algn="ctr">
                        <a:lnSpc>
                          <a:spcPct val="107000"/>
                        </a:lnSpc>
                        <a:spcBef>
                          <a:spcPts val="0"/>
                        </a:spcBef>
                        <a:spcAft>
                          <a:spcPts val="0"/>
                        </a:spcAft>
                      </a:pPr>
                      <a:r>
                        <a:rPr lang="en-US" sz="1000">
                          <a:effectLst>
                            <a:outerShdw blurRad="38100" dist="38100" dir="2700000" algn="tl">
                              <a:srgbClr val="000000">
                                <a:alpha val="43137"/>
                              </a:srgbClr>
                            </a:outerShdw>
                          </a:effectLst>
                        </a:rPr>
                        <a:t>1 Corinthians 12-14</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tc>
                  <a:txBody>
                    <a:bodyPr/>
                    <a:lstStyle/>
                    <a:p>
                      <a:pPr marL="0" marR="0" algn="ctr">
                        <a:lnSpc>
                          <a:spcPct val="107000"/>
                        </a:lnSpc>
                        <a:spcBef>
                          <a:spcPts val="0"/>
                        </a:spcBef>
                        <a:spcAft>
                          <a:spcPts val="0"/>
                        </a:spcAft>
                      </a:pPr>
                      <a:r>
                        <a:rPr lang="en-US" sz="1000">
                          <a:effectLst>
                            <a:outerShdw blurRad="38100" dist="38100" dir="2700000" algn="tl">
                              <a:srgbClr val="000000">
                                <a:alpha val="43137"/>
                              </a:srgbClr>
                            </a:outerShdw>
                          </a:effectLst>
                        </a:rPr>
                        <a:t>Ephesians 4</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extLst>
                  <a:ext uri="{0D108BD9-81ED-4DB2-BD59-A6C34878D82A}">
                    <a16:rowId xmlns:a16="http://schemas.microsoft.com/office/drawing/2014/main" val="1766431857"/>
                  </a:ext>
                </a:extLst>
              </a:tr>
              <a:tr h="343330">
                <a:tc>
                  <a:txBody>
                    <a:bodyPr/>
                    <a:lstStyle/>
                    <a:p>
                      <a:pPr marL="0" marR="0">
                        <a:lnSpc>
                          <a:spcPct val="107000"/>
                        </a:lnSpc>
                        <a:spcBef>
                          <a:spcPts val="0"/>
                        </a:spcBef>
                        <a:spcAft>
                          <a:spcPts val="0"/>
                        </a:spcAft>
                      </a:pPr>
                      <a:r>
                        <a:rPr lang="en-US" sz="1000">
                          <a:effectLst>
                            <a:outerShdw blurRad="38100" dist="38100" dir="2700000" algn="tl">
                              <a:srgbClr val="000000">
                                <a:alpha val="43137"/>
                              </a:srgbClr>
                            </a:outerShdw>
                          </a:effectLst>
                        </a:rPr>
                        <a:t>“Gifts” (12:4,9, 28,30,31)</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tc>
                  <a:txBody>
                    <a:bodyPr/>
                    <a:lstStyle/>
                    <a:p>
                      <a:pPr marL="0" marR="0">
                        <a:lnSpc>
                          <a:spcPct val="107000"/>
                        </a:lnSpc>
                        <a:spcBef>
                          <a:spcPts val="0"/>
                        </a:spcBef>
                        <a:spcAft>
                          <a:spcPts val="0"/>
                        </a:spcAft>
                      </a:pPr>
                      <a:r>
                        <a:rPr lang="en-US" sz="1000">
                          <a:effectLst>
                            <a:outerShdw blurRad="38100" dist="38100" dir="2700000" algn="tl">
                              <a:srgbClr val="000000">
                                <a:alpha val="43137"/>
                              </a:srgbClr>
                            </a:outerShdw>
                          </a:effectLst>
                        </a:rPr>
                        <a:t>“Gifts” (4:7-8)</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extLst>
                  <a:ext uri="{0D108BD9-81ED-4DB2-BD59-A6C34878D82A}">
                    <a16:rowId xmlns:a16="http://schemas.microsoft.com/office/drawing/2014/main" val="2449327932"/>
                  </a:ext>
                </a:extLst>
              </a:tr>
              <a:tr h="343330">
                <a:tc>
                  <a:txBody>
                    <a:bodyPr/>
                    <a:lstStyle/>
                    <a:p>
                      <a:pPr marL="0" marR="0">
                        <a:lnSpc>
                          <a:spcPct val="107000"/>
                        </a:lnSpc>
                        <a:spcBef>
                          <a:spcPts val="0"/>
                        </a:spcBef>
                        <a:spcAft>
                          <a:spcPts val="0"/>
                        </a:spcAft>
                      </a:pPr>
                      <a:r>
                        <a:rPr lang="en-US" sz="1000">
                          <a:effectLst>
                            <a:outerShdw blurRad="38100" dist="38100" dir="2700000" algn="tl">
                              <a:srgbClr val="000000">
                                <a:alpha val="43137"/>
                              </a:srgbClr>
                            </a:outerShdw>
                          </a:effectLst>
                        </a:rPr>
                        <a:t>“no schism in the body” (12:25)</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tc>
                  <a:txBody>
                    <a:bodyPr/>
                    <a:lstStyle/>
                    <a:p>
                      <a:pPr marL="0" marR="0">
                        <a:lnSpc>
                          <a:spcPct val="107000"/>
                        </a:lnSpc>
                        <a:spcBef>
                          <a:spcPts val="0"/>
                        </a:spcBef>
                        <a:spcAft>
                          <a:spcPts val="0"/>
                        </a:spcAft>
                      </a:pPr>
                      <a:r>
                        <a:rPr lang="en-US" sz="1000">
                          <a:effectLst>
                            <a:outerShdw blurRad="38100" dist="38100" dir="2700000" algn="tl">
                              <a:srgbClr val="000000">
                                <a:alpha val="43137"/>
                              </a:srgbClr>
                            </a:outerShdw>
                          </a:effectLst>
                        </a:rPr>
                        <a:t>“joined and knit together” (4:16)</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extLst>
                  <a:ext uri="{0D108BD9-81ED-4DB2-BD59-A6C34878D82A}">
                    <a16:rowId xmlns:a16="http://schemas.microsoft.com/office/drawing/2014/main" val="3626721908"/>
                  </a:ext>
                </a:extLst>
              </a:tr>
              <a:tr h="343330">
                <a:tc>
                  <a:txBody>
                    <a:bodyPr/>
                    <a:lstStyle/>
                    <a:p>
                      <a:pPr marL="0" marR="0">
                        <a:lnSpc>
                          <a:spcPct val="107000"/>
                        </a:lnSpc>
                        <a:spcBef>
                          <a:spcPts val="0"/>
                        </a:spcBef>
                        <a:spcAft>
                          <a:spcPts val="0"/>
                        </a:spcAft>
                      </a:pPr>
                      <a:r>
                        <a:rPr lang="en-US" sz="1000">
                          <a:effectLst>
                            <a:outerShdw blurRad="38100" dist="38100" dir="2700000" algn="tl">
                              <a:srgbClr val="000000">
                                <a:alpha val="43137"/>
                              </a:srgbClr>
                            </a:outerShdw>
                          </a:effectLst>
                        </a:rPr>
                        <a:t>“one body, many members” (12:12,14,18-20,27)</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tc>
                  <a:txBody>
                    <a:bodyPr/>
                    <a:lstStyle/>
                    <a:p>
                      <a:pPr marL="0" marR="0">
                        <a:lnSpc>
                          <a:spcPct val="107000"/>
                        </a:lnSpc>
                        <a:spcBef>
                          <a:spcPts val="0"/>
                        </a:spcBef>
                        <a:spcAft>
                          <a:spcPts val="0"/>
                        </a:spcAft>
                      </a:pPr>
                      <a:r>
                        <a:rPr lang="en-US" sz="1000">
                          <a:effectLst>
                            <a:outerShdw blurRad="38100" dist="38100" dir="2700000" algn="tl">
                              <a:srgbClr val="000000">
                                <a:alpha val="43137"/>
                              </a:srgbClr>
                            </a:outerShdw>
                          </a:effectLst>
                        </a:rPr>
                        <a:t>“whole body, every part” (4:16)</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extLst>
                  <a:ext uri="{0D108BD9-81ED-4DB2-BD59-A6C34878D82A}">
                    <a16:rowId xmlns:a16="http://schemas.microsoft.com/office/drawing/2014/main" val="983469556"/>
                  </a:ext>
                </a:extLst>
              </a:tr>
              <a:tr h="343330">
                <a:tc>
                  <a:txBody>
                    <a:bodyPr/>
                    <a:lstStyle/>
                    <a:p>
                      <a:pPr marL="0" marR="0">
                        <a:lnSpc>
                          <a:spcPct val="107000"/>
                        </a:lnSpc>
                        <a:spcBef>
                          <a:spcPts val="0"/>
                        </a:spcBef>
                        <a:spcAft>
                          <a:spcPts val="0"/>
                        </a:spcAft>
                      </a:pPr>
                      <a:r>
                        <a:rPr lang="en-US" sz="1000">
                          <a:effectLst>
                            <a:outerShdw blurRad="38100" dist="38100" dir="2700000" algn="tl">
                              <a:srgbClr val="000000">
                                <a:alpha val="43137"/>
                              </a:srgbClr>
                            </a:outerShdw>
                          </a:effectLst>
                        </a:rPr>
                        <a:t>“apostles, prophets, teachers” (12:29)</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tc>
                  <a:txBody>
                    <a:bodyPr/>
                    <a:lstStyle/>
                    <a:p>
                      <a:pPr marL="0" marR="0">
                        <a:lnSpc>
                          <a:spcPct val="107000"/>
                        </a:lnSpc>
                        <a:spcBef>
                          <a:spcPts val="0"/>
                        </a:spcBef>
                        <a:spcAft>
                          <a:spcPts val="0"/>
                        </a:spcAft>
                      </a:pPr>
                      <a:r>
                        <a:rPr lang="en-US" sz="1000">
                          <a:effectLst>
                            <a:outerShdw blurRad="38100" dist="38100" dir="2700000" algn="tl">
                              <a:srgbClr val="000000">
                                <a:alpha val="43137"/>
                              </a:srgbClr>
                            </a:outerShdw>
                          </a:effectLst>
                        </a:rPr>
                        <a:t>“apostles, prophets, pastor-teachers” (4:11)</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extLst>
                  <a:ext uri="{0D108BD9-81ED-4DB2-BD59-A6C34878D82A}">
                    <a16:rowId xmlns:a16="http://schemas.microsoft.com/office/drawing/2014/main" val="2643849451"/>
                  </a:ext>
                </a:extLst>
              </a:tr>
              <a:tr h="343330">
                <a:tc>
                  <a:txBody>
                    <a:bodyPr/>
                    <a:lstStyle/>
                    <a:p>
                      <a:pPr marL="0" marR="0">
                        <a:lnSpc>
                          <a:spcPct val="107000"/>
                        </a:lnSpc>
                        <a:spcBef>
                          <a:spcPts val="0"/>
                        </a:spcBef>
                        <a:spcAft>
                          <a:spcPts val="0"/>
                        </a:spcAft>
                      </a:pPr>
                      <a:r>
                        <a:rPr lang="en-US" sz="1000">
                          <a:effectLst>
                            <a:outerShdw blurRad="38100" dist="38100" dir="2700000" algn="tl">
                              <a:srgbClr val="000000">
                                <a:alpha val="43137"/>
                              </a:srgbClr>
                            </a:outerShdw>
                          </a:effectLst>
                        </a:rPr>
                        <a:t>“prophecies, knowledge” (13:8)</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tc>
                  <a:txBody>
                    <a:bodyPr/>
                    <a:lstStyle/>
                    <a:p>
                      <a:pPr marL="0" marR="0">
                        <a:lnSpc>
                          <a:spcPct val="107000"/>
                        </a:lnSpc>
                        <a:spcBef>
                          <a:spcPts val="0"/>
                        </a:spcBef>
                        <a:spcAft>
                          <a:spcPts val="0"/>
                        </a:spcAft>
                      </a:pPr>
                      <a:r>
                        <a:rPr lang="en-US" sz="1000">
                          <a:effectLst>
                            <a:outerShdw blurRad="38100" dist="38100" dir="2700000" algn="tl">
                              <a:srgbClr val="000000">
                                <a:alpha val="43137"/>
                              </a:srgbClr>
                            </a:outerShdw>
                          </a:effectLst>
                        </a:rPr>
                        <a:t>“prophets, evangelists, pastor-teachers” (4:11)</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extLst>
                  <a:ext uri="{0D108BD9-81ED-4DB2-BD59-A6C34878D82A}">
                    <a16:rowId xmlns:a16="http://schemas.microsoft.com/office/drawing/2014/main" val="3397438955"/>
                  </a:ext>
                </a:extLst>
              </a:tr>
              <a:tr h="585083">
                <a:tc>
                  <a:txBody>
                    <a:bodyPr/>
                    <a:lstStyle/>
                    <a:p>
                      <a:pPr marL="0" marR="0">
                        <a:lnSpc>
                          <a:spcPct val="107000"/>
                        </a:lnSpc>
                        <a:spcBef>
                          <a:spcPts val="0"/>
                        </a:spcBef>
                        <a:spcAft>
                          <a:spcPts val="0"/>
                        </a:spcAft>
                      </a:pPr>
                      <a:r>
                        <a:rPr lang="en-US" sz="1000">
                          <a:effectLst>
                            <a:outerShdw blurRad="38100" dist="38100" dir="2700000" algn="tl">
                              <a:srgbClr val="000000">
                                <a:alpha val="43137"/>
                              </a:srgbClr>
                            </a:outerShdw>
                          </a:effectLst>
                        </a:rPr>
                        <a:t>“fail, cease, vanish, done away” (13:8-10)</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tc>
                  <a:txBody>
                    <a:bodyPr/>
                    <a:lstStyle/>
                    <a:p>
                      <a:pPr marL="0" marR="0">
                        <a:lnSpc>
                          <a:spcPct val="107000"/>
                        </a:lnSpc>
                        <a:spcBef>
                          <a:spcPts val="0"/>
                        </a:spcBef>
                        <a:spcAft>
                          <a:spcPts val="0"/>
                        </a:spcAft>
                      </a:pPr>
                      <a:r>
                        <a:rPr lang="en-US" sz="1000">
                          <a:effectLst>
                            <a:outerShdw blurRad="38100" dist="38100" dir="2700000" algn="tl">
                              <a:srgbClr val="000000">
                                <a:alpha val="43137"/>
                              </a:srgbClr>
                            </a:outerShdw>
                          </a:effectLst>
                        </a:rPr>
                        <a:t>“until” (4:13)</a:t>
                      </a:r>
                      <a:br>
                        <a:rPr lang="en-US" sz="1000">
                          <a:effectLst>
                            <a:outerShdw blurRad="38100" dist="38100" dir="2700000" algn="tl">
                              <a:srgbClr val="000000">
                                <a:alpha val="43137"/>
                              </a:srgbClr>
                            </a:outerShdw>
                          </a:effectLst>
                        </a:rPr>
                      </a:br>
                      <a:r>
                        <a:rPr lang="en-US" sz="1000">
                          <a:effectLst>
                            <a:outerShdw blurRad="38100" dist="38100" dir="2700000" algn="tl">
                              <a:srgbClr val="000000">
                                <a:alpha val="43137"/>
                              </a:srgbClr>
                            </a:outerShdw>
                          </a:effectLst>
                        </a:rPr>
                        <a:t>“we come to the unity of the faith” (4:13)</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extLst>
                  <a:ext uri="{0D108BD9-81ED-4DB2-BD59-A6C34878D82A}">
                    <a16:rowId xmlns:a16="http://schemas.microsoft.com/office/drawing/2014/main" val="1097209918"/>
                  </a:ext>
                </a:extLst>
              </a:tr>
              <a:tr h="343330">
                <a:tc>
                  <a:txBody>
                    <a:bodyPr/>
                    <a:lstStyle/>
                    <a:p>
                      <a:pPr marL="0" marR="0">
                        <a:lnSpc>
                          <a:spcPct val="107000"/>
                        </a:lnSpc>
                        <a:spcBef>
                          <a:spcPts val="0"/>
                        </a:spcBef>
                        <a:spcAft>
                          <a:spcPts val="0"/>
                        </a:spcAft>
                      </a:pPr>
                      <a:r>
                        <a:rPr lang="en-US" sz="1000">
                          <a:effectLst>
                            <a:outerShdw blurRad="38100" dist="38100" dir="2700000" algn="tl">
                              <a:srgbClr val="000000">
                                <a:alpha val="43137"/>
                              </a:srgbClr>
                            </a:outerShdw>
                          </a:effectLst>
                        </a:rPr>
                        <a:t>“when perfect comes” (13:10)</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tc>
                  <a:txBody>
                    <a:bodyPr/>
                    <a:lstStyle/>
                    <a:p>
                      <a:pPr marL="0" marR="0">
                        <a:lnSpc>
                          <a:spcPct val="107000"/>
                        </a:lnSpc>
                        <a:spcBef>
                          <a:spcPts val="0"/>
                        </a:spcBef>
                        <a:spcAft>
                          <a:spcPts val="0"/>
                        </a:spcAft>
                      </a:pPr>
                      <a:r>
                        <a:rPr lang="en-US" sz="1000">
                          <a:effectLst>
                            <a:outerShdw blurRad="38100" dist="38100" dir="2700000" algn="tl">
                              <a:srgbClr val="000000">
                                <a:alpha val="43137"/>
                              </a:srgbClr>
                            </a:outerShdw>
                          </a:effectLst>
                        </a:rPr>
                        <a:t>“the knowledge/the fullness of Christ” (4:13)</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extLst>
                  <a:ext uri="{0D108BD9-81ED-4DB2-BD59-A6C34878D82A}">
                    <a16:rowId xmlns:a16="http://schemas.microsoft.com/office/drawing/2014/main" val="2166762426"/>
                  </a:ext>
                </a:extLst>
              </a:tr>
              <a:tr h="343330">
                <a:tc>
                  <a:txBody>
                    <a:bodyPr/>
                    <a:lstStyle/>
                    <a:p>
                      <a:pPr marL="0" marR="0">
                        <a:lnSpc>
                          <a:spcPct val="107000"/>
                        </a:lnSpc>
                        <a:spcBef>
                          <a:spcPts val="0"/>
                        </a:spcBef>
                        <a:spcAft>
                          <a:spcPts val="0"/>
                        </a:spcAft>
                      </a:pPr>
                      <a:r>
                        <a:rPr lang="en-US" sz="1000">
                          <a:effectLst>
                            <a:outerShdw blurRad="38100" dist="38100" dir="2700000" algn="tl">
                              <a:srgbClr val="000000">
                                <a:alpha val="43137"/>
                              </a:srgbClr>
                            </a:outerShdw>
                          </a:effectLst>
                        </a:rPr>
                        <a:t>“shall know” (13:12)</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tc>
                  <a:txBody>
                    <a:bodyPr/>
                    <a:lstStyle/>
                    <a:p>
                      <a:pPr marL="0" marR="0">
                        <a:lnSpc>
                          <a:spcPct val="107000"/>
                        </a:lnSpc>
                        <a:spcBef>
                          <a:spcPts val="0"/>
                        </a:spcBef>
                        <a:spcAft>
                          <a:spcPts val="0"/>
                        </a:spcAft>
                      </a:pPr>
                      <a:r>
                        <a:rPr lang="en-US" sz="1000">
                          <a:effectLst>
                            <a:outerShdw blurRad="38100" dist="38100" dir="2700000" algn="tl">
                              <a:srgbClr val="000000">
                                <a:alpha val="43137"/>
                              </a:srgbClr>
                            </a:outerShdw>
                          </a:effectLst>
                        </a:rPr>
                        <a:t>“the knowledge/the fullness of Christ” (4:13)</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extLst>
                  <a:ext uri="{0D108BD9-81ED-4DB2-BD59-A6C34878D82A}">
                    <a16:rowId xmlns:a16="http://schemas.microsoft.com/office/drawing/2014/main" val="377347710"/>
                  </a:ext>
                </a:extLst>
              </a:tr>
              <a:tr h="343330">
                <a:tc>
                  <a:txBody>
                    <a:bodyPr/>
                    <a:lstStyle/>
                    <a:p>
                      <a:pPr marL="0" marR="0">
                        <a:lnSpc>
                          <a:spcPct val="107000"/>
                        </a:lnSpc>
                        <a:spcBef>
                          <a:spcPts val="0"/>
                        </a:spcBef>
                        <a:spcAft>
                          <a:spcPts val="0"/>
                        </a:spcAft>
                      </a:pPr>
                      <a:r>
                        <a:rPr lang="en-US" sz="1000">
                          <a:effectLst>
                            <a:outerShdw blurRad="38100" dist="38100" dir="2700000" algn="tl">
                              <a:srgbClr val="000000">
                                <a:alpha val="43137"/>
                              </a:srgbClr>
                            </a:outerShdw>
                          </a:effectLst>
                        </a:rPr>
                        <a:t>“child” (13:11)</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tc>
                  <a:txBody>
                    <a:bodyPr/>
                    <a:lstStyle/>
                    <a:p>
                      <a:pPr marL="0" marR="0">
                        <a:lnSpc>
                          <a:spcPct val="107000"/>
                        </a:lnSpc>
                        <a:spcBef>
                          <a:spcPts val="0"/>
                        </a:spcBef>
                        <a:spcAft>
                          <a:spcPts val="0"/>
                        </a:spcAft>
                      </a:pPr>
                      <a:r>
                        <a:rPr lang="en-US" sz="1000">
                          <a:effectLst>
                            <a:outerShdw blurRad="38100" dist="38100" dir="2700000" algn="tl">
                              <a:srgbClr val="000000">
                                <a:alpha val="43137"/>
                              </a:srgbClr>
                            </a:outerShdw>
                          </a:effectLst>
                        </a:rPr>
                        <a:t>“children” (4:14)</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extLst>
                  <a:ext uri="{0D108BD9-81ED-4DB2-BD59-A6C34878D82A}">
                    <a16:rowId xmlns:a16="http://schemas.microsoft.com/office/drawing/2014/main" val="3792748737"/>
                  </a:ext>
                </a:extLst>
              </a:tr>
              <a:tr h="343330">
                <a:tc>
                  <a:txBody>
                    <a:bodyPr/>
                    <a:lstStyle/>
                    <a:p>
                      <a:pPr marL="0" marR="0">
                        <a:lnSpc>
                          <a:spcPct val="107000"/>
                        </a:lnSpc>
                        <a:spcBef>
                          <a:spcPts val="0"/>
                        </a:spcBef>
                        <a:spcAft>
                          <a:spcPts val="0"/>
                        </a:spcAft>
                      </a:pPr>
                      <a:r>
                        <a:rPr lang="en-US" sz="1000">
                          <a:effectLst>
                            <a:outerShdw blurRad="38100" dist="38100" dir="2700000" algn="tl">
                              <a:srgbClr val="000000">
                                <a:alpha val="43137"/>
                              </a:srgbClr>
                            </a:outerShdw>
                          </a:effectLst>
                        </a:rPr>
                        <a:t>“man” (13:11)</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tc>
                  <a:txBody>
                    <a:bodyPr/>
                    <a:lstStyle/>
                    <a:p>
                      <a:pPr marL="0" marR="0">
                        <a:lnSpc>
                          <a:spcPct val="107000"/>
                        </a:lnSpc>
                        <a:spcBef>
                          <a:spcPts val="0"/>
                        </a:spcBef>
                        <a:spcAft>
                          <a:spcPts val="0"/>
                        </a:spcAft>
                      </a:pPr>
                      <a:r>
                        <a:rPr lang="en-US" sz="1000">
                          <a:effectLst>
                            <a:outerShdw blurRad="38100" dist="38100" dir="2700000" algn="tl">
                              <a:srgbClr val="000000">
                                <a:alpha val="43137"/>
                              </a:srgbClr>
                            </a:outerShdw>
                          </a:effectLst>
                        </a:rPr>
                        <a:t>“man” (4:13)</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extLst>
                  <a:ext uri="{0D108BD9-81ED-4DB2-BD59-A6C34878D82A}">
                    <a16:rowId xmlns:a16="http://schemas.microsoft.com/office/drawing/2014/main" val="2571615657"/>
                  </a:ext>
                </a:extLst>
              </a:tr>
              <a:tr h="343330">
                <a:tc>
                  <a:txBody>
                    <a:bodyPr/>
                    <a:lstStyle/>
                    <a:p>
                      <a:pPr marL="0" marR="0">
                        <a:lnSpc>
                          <a:spcPct val="107000"/>
                        </a:lnSpc>
                        <a:spcBef>
                          <a:spcPts val="0"/>
                        </a:spcBef>
                        <a:spcAft>
                          <a:spcPts val="0"/>
                        </a:spcAft>
                      </a:pPr>
                      <a:r>
                        <a:rPr lang="en-US" sz="1000">
                          <a:effectLst>
                            <a:outerShdw blurRad="38100" dist="38100" dir="2700000" algn="tl">
                              <a:srgbClr val="000000">
                                <a:alpha val="43137"/>
                              </a:srgbClr>
                            </a:outerShdw>
                          </a:effectLst>
                        </a:rPr>
                        <a:t>“put away childish things” (13:11)</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tc>
                  <a:txBody>
                    <a:bodyPr/>
                    <a:lstStyle/>
                    <a:p>
                      <a:pPr marL="0" marR="0">
                        <a:lnSpc>
                          <a:spcPct val="107000"/>
                        </a:lnSpc>
                        <a:spcBef>
                          <a:spcPts val="0"/>
                        </a:spcBef>
                        <a:spcAft>
                          <a:spcPts val="0"/>
                        </a:spcAft>
                      </a:pPr>
                      <a:r>
                        <a:rPr lang="en-US" sz="1000">
                          <a:effectLst>
                            <a:outerShdw blurRad="38100" dist="38100" dir="2700000" algn="tl">
                              <a:srgbClr val="000000">
                                <a:alpha val="43137"/>
                              </a:srgbClr>
                            </a:outerShdw>
                          </a:effectLst>
                        </a:rPr>
                        <a:t>“grow up” (4:15)</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extLst>
                  <a:ext uri="{0D108BD9-81ED-4DB2-BD59-A6C34878D82A}">
                    <a16:rowId xmlns:a16="http://schemas.microsoft.com/office/drawing/2014/main" val="3312586636"/>
                  </a:ext>
                </a:extLst>
              </a:tr>
              <a:tr h="343330">
                <a:tc>
                  <a:txBody>
                    <a:bodyPr/>
                    <a:lstStyle/>
                    <a:p>
                      <a:pPr marL="0" marR="0">
                        <a:lnSpc>
                          <a:spcPct val="107000"/>
                        </a:lnSpc>
                        <a:spcBef>
                          <a:spcPts val="0"/>
                        </a:spcBef>
                        <a:spcAft>
                          <a:spcPts val="0"/>
                        </a:spcAft>
                      </a:pPr>
                      <a:r>
                        <a:rPr lang="en-US" sz="1000">
                          <a:effectLst>
                            <a:outerShdw blurRad="38100" dist="38100" dir="2700000" algn="tl">
                              <a:srgbClr val="000000">
                                <a:alpha val="43137"/>
                              </a:srgbClr>
                            </a:outerShdw>
                          </a:effectLst>
                        </a:rPr>
                        <a:t>“love” (13:1-8)</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tc>
                  <a:txBody>
                    <a:bodyPr/>
                    <a:lstStyle/>
                    <a:p>
                      <a:pPr marL="0" marR="0">
                        <a:lnSpc>
                          <a:spcPct val="107000"/>
                        </a:lnSpc>
                        <a:spcBef>
                          <a:spcPts val="0"/>
                        </a:spcBef>
                        <a:spcAft>
                          <a:spcPts val="0"/>
                        </a:spcAft>
                      </a:pPr>
                      <a:r>
                        <a:rPr lang="en-US" sz="1000">
                          <a:effectLst>
                            <a:outerShdw blurRad="38100" dist="38100" dir="2700000" algn="tl">
                              <a:srgbClr val="000000">
                                <a:alpha val="43137"/>
                              </a:srgbClr>
                            </a:outerShdw>
                          </a:effectLst>
                        </a:rPr>
                        <a:t>“love” (4:15-16)</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extLst>
                  <a:ext uri="{0D108BD9-81ED-4DB2-BD59-A6C34878D82A}">
                    <a16:rowId xmlns:a16="http://schemas.microsoft.com/office/drawing/2014/main" val="1459336182"/>
                  </a:ext>
                </a:extLst>
              </a:tr>
              <a:tr h="343330">
                <a:tc>
                  <a:txBody>
                    <a:bodyPr/>
                    <a:lstStyle/>
                    <a:p>
                      <a:pPr marL="0" marR="0">
                        <a:lnSpc>
                          <a:spcPct val="107000"/>
                        </a:lnSpc>
                        <a:spcBef>
                          <a:spcPts val="0"/>
                        </a:spcBef>
                        <a:spcAft>
                          <a:spcPts val="0"/>
                        </a:spcAft>
                      </a:pPr>
                      <a:r>
                        <a:rPr lang="en-US" sz="1000">
                          <a:effectLst>
                            <a:outerShdw blurRad="38100" dist="38100" dir="2700000" algn="tl">
                              <a:srgbClr val="000000">
                                <a:alpha val="43137"/>
                              </a:srgbClr>
                            </a:outerShdw>
                          </a:effectLst>
                        </a:rPr>
                        <a:t>“edification of the church” (14:3-5,12,17)</a:t>
                      </a:r>
                      <a:endParaRPr lang="en-US"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tc>
                  <a:txBody>
                    <a:bodyPr/>
                    <a:lstStyle/>
                    <a:p>
                      <a:pPr marL="0" marR="0">
                        <a:lnSpc>
                          <a:spcPct val="107000"/>
                        </a:lnSpc>
                        <a:spcBef>
                          <a:spcPts val="0"/>
                        </a:spcBef>
                        <a:spcAft>
                          <a:spcPts val="0"/>
                        </a:spcAft>
                      </a:pPr>
                      <a:r>
                        <a:rPr lang="en-US" sz="1000" dirty="0">
                          <a:effectLst>
                            <a:outerShdw blurRad="38100" dist="38100" dir="2700000" algn="tl">
                              <a:srgbClr val="000000">
                                <a:alpha val="43137"/>
                              </a:srgbClr>
                            </a:outerShdw>
                          </a:effectLst>
                        </a:rPr>
                        <a:t>“edifying the body of Christ” (4:12)</a:t>
                      </a:r>
                      <a:endParaRPr lang="en-US" sz="1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38100" marB="38100" anchor="ctr"/>
                </a:tc>
                <a:extLst>
                  <a:ext uri="{0D108BD9-81ED-4DB2-BD59-A6C34878D82A}">
                    <a16:rowId xmlns:a16="http://schemas.microsoft.com/office/drawing/2014/main" val="2669055446"/>
                  </a:ext>
                </a:extLst>
              </a:tr>
            </a:tbl>
          </a:graphicData>
        </a:graphic>
      </p:graphicFrame>
    </p:spTree>
    <p:extLst>
      <p:ext uri="{BB962C8B-B14F-4D97-AF65-F5344CB8AC3E}">
        <p14:creationId xmlns:p14="http://schemas.microsoft.com/office/powerpoint/2010/main" val="356796741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E91354-3EB1-490C-A716-23A814278283}"/>
              </a:ext>
            </a:extLst>
          </p:cNvPr>
          <p:cNvPicPr>
            <a:picLocks noChangeAspect="1"/>
          </p:cNvPicPr>
          <p:nvPr/>
        </p:nvPicPr>
        <p:blipFill>
          <a:blip r:embed="rId2"/>
          <a:stretch>
            <a:fillRect/>
          </a:stretch>
        </p:blipFill>
        <p:spPr>
          <a:xfrm>
            <a:off x="1405288" y="71534"/>
            <a:ext cx="9375008" cy="6541022"/>
          </a:xfrm>
          <a:prstGeom prst="rect">
            <a:avLst/>
          </a:prstGeom>
        </p:spPr>
      </p:pic>
    </p:spTree>
    <p:extLst>
      <p:ext uri="{BB962C8B-B14F-4D97-AF65-F5344CB8AC3E}">
        <p14:creationId xmlns:p14="http://schemas.microsoft.com/office/powerpoint/2010/main" val="363922671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8FAD84-8E91-477D-A7A7-7AAAE68F79B8}"/>
              </a:ext>
            </a:extLst>
          </p:cNvPr>
          <p:cNvPicPr>
            <a:picLocks noChangeAspect="1"/>
          </p:cNvPicPr>
          <p:nvPr/>
        </p:nvPicPr>
        <p:blipFill>
          <a:blip r:embed="rId2"/>
          <a:stretch>
            <a:fillRect/>
          </a:stretch>
        </p:blipFill>
        <p:spPr>
          <a:xfrm>
            <a:off x="1183908" y="167655"/>
            <a:ext cx="9885146" cy="6690344"/>
          </a:xfrm>
          <a:prstGeom prst="rect">
            <a:avLst/>
          </a:prstGeom>
        </p:spPr>
      </p:pic>
    </p:spTree>
    <p:extLst>
      <p:ext uri="{BB962C8B-B14F-4D97-AF65-F5344CB8AC3E}">
        <p14:creationId xmlns:p14="http://schemas.microsoft.com/office/powerpoint/2010/main" val="126664263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17</a:t>
            </a:r>
            <a:r>
              <a:rPr lang="en-US" dirty="0"/>
              <a:t> “And now, brethren, I know that you acted in ignorance, just as your rulers did also. </a:t>
            </a:r>
            <a:r>
              <a:rPr lang="en-US" baseline="30000" dirty="0"/>
              <a:t>18</a:t>
            </a:r>
            <a:r>
              <a:rPr lang="en-US" dirty="0"/>
              <a:t> But the things which God announced beforehand by the mouth of all the prophets, that His Christ would suffer, He has thus fulfilled.</a:t>
            </a:r>
          </a:p>
        </p:txBody>
      </p:sp>
      <p:sp>
        <p:nvSpPr>
          <p:cNvPr id="3" name="Text Placeholder 2"/>
          <p:cNvSpPr>
            <a:spLocks noGrp="1"/>
          </p:cNvSpPr>
          <p:nvPr>
            <p:ph type="body" sz="quarter" idx="11"/>
          </p:nvPr>
        </p:nvSpPr>
        <p:spPr/>
        <p:txBody>
          <a:bodyPr/>
          <a:lstStyle/>
          <a:p>
            <a:r>
              <a:rPr lang="en-US" dirty="0"/>
              <a:t>- Acts 3:17-18</a:t>
            </a:r>
          </a:p>
        </p:txBody>
      </p:sp>
    </p:spTree>
    <p:extLst>
      <p:ext uri="{BB962C8B-B14F-4D97-AF65-F5344CB8AC3E}">
        <p14:creationId xmlns:p14="http://schemas.microsoft.com/office/powerpoint/2010/main" val="132081662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55000" lnSpcReduction="20000"/>
          </a:bodyPr>
          <a:lstStyle/>
          <a:p>
            <a:r>
              <a:rPr lang="en-US" sz="4400" dirty="0">
                <a:solidFill>
                  <a:schemeClr val="accent6">
                    <a:lumMod val="75000"/>
                  </a:schemeClr>
                </a:solidFill>
                <a:effectLst>
                  <a:outerShdw blurRad="38100" dist="38100" dir="2700000" algn="tl">
                    <a:srgbClr val="000000">
                      <a:alpha val="43137"/>
                    </a:srgbClr>
                  </a:outerShdw>
                </a:effectLst>
              </a:rPr>
              <a:t>VERSES 17 &amp; 18 </a:t>
            </a:r>
          </a:p>
          <a:p>
            <a:r>
              <a:rPr lang="en-US" sz="3300" dirty="0"/>
              <a:t>In connection, with this assertion of their criminality, he states another fact hard to be reconciled with it   in the philosophy of man, that, in the commission of this crime, God was fulfilling what he had declared through his prophets should be done. Once before, in speaking of this same event, Peter had brought these two apparently conflicting facts, the sovereignty of God, and the free agency of man, into juxtaposition, when he said, “Him, being delivered by the </a:t>
            </a:r>
            <a:r>
              <a:rPr lang="en-US" sz="3300" i="1" dirty="0"/>
              <a:t>determined purpose and foreknowledge of God, you have taken, and with wicked hands have crucified and slain.” That God had predetermined the death of Jesus can not be denied without contradicting both the prophets and the apostles; and that they acted wickedly in doing what God had determined should be done, Peter affirms &amp; three thousand of them on Pentecost, with many more on this occasion, admitted it. If any man can frame a theory by which to philosophically reconcile these two facts, we will assent to it, if we can understand it; but unless both facts, unaltered have a place in the theory, we must reject it. We reject every man who denies either of the facts; but while he admits them both, we will not dispute with him about the theory upon which he attempts to reconcile them. This much, fidelity to the word of God on the one hand, and brotherly kindness on the other hand, demand of us. In the mean time, it is better to follow Peter’s example. He lays the two facts side by side, appealing to the prophets for the proof of one, and to the consciences of men for the proof of the other, and there he leaves them, seeming not to realize that he had involved himself in the slightest difficulty.     It is folly to attempt to climb where we are certain of a fall.</a:t>
            </a:r>
          </a:p>
          <a:p>
            <a:endParaRPr lang="en-US" sz="3300" i="1" dirty="0"/>
          </a:p>
          <a:p>
            <a:pPr lvl="1"/>
            <a:r>
              <a:rPr lang="en-US" b="0" dirty="0"/>
              <a:t>McGarvey, J. W. (1872). </a:t>
            </a:r>
            <a:r>
              <a:rPr lang="en-US" b="0" i="1" u="sng" dirty="0">
                <a:hlinkClick r:id="rId2"/>
              </a:rPr>
              <a:t>A commentary on Acts of Apostles</a:t>
            </a:r>
            <a:r>
              <a:rPr lang="en-US" b="0" dirty="0">
                <a:hlinkClick r:id="rId2"/>
              </a:rPr>
              <a:t> (pp. 53–54).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68889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Therefore repent and return, so that your sins may be wiped away, in order that times of refreshing may come from the presence of the Lord;</a:t>
            </a:r>
          </a:p>
        </p:txBody>
      </p:sp>
      <p:sp>
        <p:nvSpPr>
          <p:cNvPr id="3" name="Text Placeholder 2"/>
          <p:cNvSpPr>
            <a:spLocks noGrp="1"/>
          </p:cNvSpPr>
          <p:nvPr>
            <p:ph type="body" sz="quarter" idx="11"/>
          </p:nvPr>
        </p:nvSpPr>
        <p:spPr/>
        <p:txBody>
          <a:bodyPr/>
          <a:lstStyle/>
          <a:p>
            <a:r>
              <a:rPr lang="en-US" dirty="0"/>
              <a:t>- Acts 3:19</a:t>
            </a:r>
          </a:p>
        </p:txBody>
      </p:sp>
    </p:spTree>
    <p:extLst>
      <p:ext uri="{BB962C8B-B14F-4D97-AF65-F5344CB8AC3E}">
        <p14:creationId xmlns:p14="http://schemas.microsoft.com/office/powerpoint/2010/main" val="398750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22A523-D4D7-498A-BE6C-B40FDEF8E25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96C9755D-C1C5-452C-BAD4-0B7378660211}"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22</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111620" name="Picture 4">
            <a:extLst>
              <a:ext uri="{FF2B5EF4-FFF2-40B4-BE49-F238E27FC236}">
                <a16:creationId xmlns:a16="http://schemas.microsoft.com/office/drawing/2014/main" id="{B751E06E-2669-4E81-9915-C80C6E4AD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411163"/>
            <a:ext cx="6629400" cy="5967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baseline="30000" dirty="0"/>
              <a:t>20</a:t>
            </a:r>
            <a:r>
              <a:rPr lang="en-US" dirty="0"/>
              <a:t> and that He may send Jesus, the Christ appointed for you,</a:t>
            </a:r>
            <a:r>
              <a:rPr lang="en-US" baseline="30000" dirty="0"/>
              <a:t> 21 </a:t>
            </a:r>
            <a:r>
              <a:rPr lang="en-US" dirty="0"/>
              <a:t>whom heaven must receive until the period of restoration of all things about which God spoke by the mouth of His holy prophets from ancient time. </a:t>
            </a:r>
            <a:r>
              <a:rPr lang="en-US" baseline="30000" dirty="0"/>
              <a:t>22</a:t>
            </a:r>
            <a:r>
              <a:rPr lang="en-US" dirty="0"/>
              <a:t> Moses said, ‘The Lord God will raise up for you a prophet like me from your brethren; to Him you shall give heed to everything He says to you.</a:t>
            </a:r>
          </a:p>
        </p:txBody>
      </p:sp>
      <p:sp>
        <p:nvSpPr>
          <p:cNvPr id="3" name="Text Placeholder 2"/>
          <p:cNvSpPr>
            <a:spLocks noGrp="1"/>
          </p:cNvSpPr>
          <p:nvPr>
            <p:ph type="body" sz="quarter" idx="11"/>
          </p:nvPr>
        </p:nvSpPr>
        <p:spPr/>
        <p:txBody>
          <a:bodyPr/>
          <a:lstStyle/>
          <a:p>
            <a:r>
              <a:rPr lang="en-US" dirty="0"/>
              <a:t>- Acts 3:20-22</a:t>
            </a:r>
          </a:p>
        </p:txBody>
      </p:sp>
    </p:spTree>
    <p:extLst>
      <p:ext uri="{BB962C8B-B14F-4D97-AF65-F5344CB8AC3E}">
        <p14:creationId xmlns:p14="http://schemas.microsoft.com/office/powerpoint/2010/main" val="194318983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56135"/>
            <a:ext cx="10770670" cy="5130265"/>
          </a:xfrm>
        </p:spPr>
        <p:txBody>
          <a:bodyPr>
            <a:normAutofit fontScale="62500" lnSpcReduction="20000"/>
          </a:bodyPr>
          <a:lstStyle/>
          <a:p>
            <a:r>
              <a:rPr lang="en-US" dirty="0">
                <a:solidFill>
                  <a:schemeClr val="accent6">
                    <a:lumMod val="75000"/>
                  </a:schemeClr>
                </a:solidFill>
                <a:effectLst>
                  <a:outerShdw blurRad="38100" dist="38100" dir="2700000" algn="tl">
                    <a:srgbClr val="000000">
                      <a:alpha val="43137"/>
                    </a:srgbClr>
                  </a:outerShdw>
                </a:effectLst>
              </a:rPr>
              <a:t>VERSES 19 - 21 </a:t>
            </a:r>
          </a:p>
          <a:p>
            <a:r>
              <a:rPr lang="en-US" dirty="0"/>
              <a:t>Here, as in his former statement of the conditions of pardon, the apostle makes no mention      of faith. But, having labored, from the beginning of his discourse, to convince his hearers, they necessarily understood that his command, based as it was, upon what he had said, implied the assumption that they believed it. A command based upon an argument, or upon testimony, always implies the sufficiency of the proof, and assume that the hearer is convinced. Moreover, Peter knew very well that none would repent at his command who did not believe what he had said; hence, in every view of the case, he proceeded, naturally and safely, in omitting mention of faith.</a:t>
            </a:r>
          </a:p>
          <a:p>
            <a:r>
              <a:rPr lang="en-US" dirty="0"/>
              <a:t>In the command, “Repent and turn,” the word “turn” expresses something to be done subsequent to repentance. There’s no way to avoid this conclusion, unless we suppose that </a:t>
            </a:r>
            <a:r>
              <a:rPr lang="en-US" i="1" dirty="0"/>
              <a:t>turn is equivalent to repent; but this is inadmissible, because there could be no propriety in adding the command turn, if what it means had been already expressed in the command repent. We may observe, that the term reform, which some critics would employ instead of repent, would involve the passage in a repetition not less objectionable. To reform and to turn to the Lord are equivalent expressions, hence it would be a useless repetition to command men, Reform, and turn.</a:t>
            </a:r>
            <a:endParaRPr lang="en-US" dirty="0"/>
          </a:p>
          <a:p>
            <a:r>
              <a:rPr lang="en-US" b="0" dirty="0"/>
              <a:t> McGarvey, J. W. (1872). </a:t>
            </a:r>
            <a:r>
              <a:rPr lang="en-US" b="0" i="1" u="sng" dirty="0">
                <a:hlinkClick r:id="rId2"/>
              </a:rPr>
              <a:t>A commentary on Acts of Apostles</a:t>
            </a:r>
            <a:r>
              <a:rPr lang="en-US" b="0" dirty="0">
                <a:hlinkClick r:id="rId2"/>
              </a:rPr>
              <a:t> (p. 54).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53022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19 - 21</a:t>
            </a:r>
          </a:p>
          <a:p>
            <a:r>
              <a:rPr lang="en-US" dirty="0"/>
              <a:t>In order to a proper understanding of this passage, it is necessary to determine the exact scriptural import of the term </a:t>
            </a:r>
            <a:r>
              <a:rPr lang="en-US" i="1" dirty="0"/>
              <a:t>repent. The most popular conception of its meaning is “godly sorrow for sin.” But, according to Paul, “godly sorrow works repentance in order to salvation.” Instead of being identical with repentance, therefore, it is the immediate case which leads to repentance. Paul says to the Corinthians, in the same connection, “Now I rejoice, not that you were made sorry, but that you sorrowed to repentance.” This remark shows that it is sorrow which brings men to repentance, is also implies that there may be sorrow for sin without repentance. That there is a distinction between these two states of mind, and that sorrow for  sin may exist without repentance, is also implied in commanding those on Pentecost who were already pierced to the heart, to repent. It is also evident from the case of Judas, who experienced the most intense sorrow for sin, but was not brought to repentance. His feeling is expressed by   a different term in the original, which is never used to express the change which the gospel requires, and is equivalent to regret, though sometimes, as in his case, it expresses the idea of remorse.</a:t>
            </a:r>
          </a:p>
          <a:p>
            <a:endParaRPr lang="en-US" i="1" dirty="0"/>
          </a:p>
          <a:p>
            <a:pPr lvl="1"/>
            <a:r>
              <a:rPr lang="en-US" b="0" dirty="0"/>
              <a:t>McGarvey, J. W. (1872). </a:t>
            </a:r>
            <a:r>
              <a:rPr lang="en-US" b="0" i="1" u="sng" dirty="0">
                <a:hlinkClick r:id="rId2"/>
              </a:rPr>
              <a:t>A commentary on Acts of Apostles</a:t>
            </a:r>
            <a:r>
              <a:rPr lang="en-US" b="0" dirty="0">
                <a:hlinkClick r:id="rId2"/>
              </a:rPr>
              <a:t> (pp. 54–55).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52972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55000" lnSpcReduction="20000"/>
          </a:bodyPr>
          <a:lstStyle/>
          <a:p>
            <a:r>
              <a:rPr lang="en-US" sz="3600" dirty="0">
                <a:solidFill>
                  <a:schemeClr val="accent6">
                    <a:lumMod val="75000"/>
                  </a:schemeClr>
                </a:solidFill>
                <a:effectLst>
                  <a:outerShdw blurRad="38100" dist="38100" dir="2700000" algn="tl">
                    <a:srgbClr val="000000">
                      <a:alpha val="43137"/>
                    </a:srgbClr>
                  </a:outerShdw>
                </a:effectLst>
              </a:rPr>
              <a:t>VERSES 19 - 21 </a:t>
            </a:r>
          </a:p>
          <a:p>
            <a:r>
              <a:rPr lang="en-US" dirty="0"/>
              <a:t>In thus tracing the distinction between “godly sorrow” and “repentance,” we have ascertained the fact that repentance is produced by sorrow for sin, and this must constitute one element in the definition of the term. Whatever it is, it is produced by sorrow for sin. Is it not, then, reformation? Reformation is certainly produced by sorrow for sin; but, as we have already observed, </a:t>
            </a:r>
            <a:r>
              <a:rPr lang="en-US" i="1" dirty="0"/>
              <a:t>turning, which is equivalent to reforming, is distinguished, in the text before us, from repenting. The same distinction is elsewhere apparent. John the Immerser, in requiring the people to “bring forth fruits meet for repentance,” clearly distinguishes between repentance and those deeds of a reformed life which he styles fruits meet for repentance. With him, reformation is the fruit of repentance, not its equivalent. The distinction is that between fruit and the tree which bears it. When Jesus speaks of repenting seven times a day, he certainly means something different from reformation; for that would require more time. Likewise, when Peter required those on Pentecost to repent and be immersed, if by the term repent he had meant reform, he would certainly have given them time to reform before they were immersed, instead of immersing them immediately. Finally, the original term is sometimes used in connection with such prepositions as are not suitable to the idea of reformation. As a general rule it is followed by apo, or </a:t>
            </a:r>
            <a:r>
              <a:rPr lang="en-US" i="1" dirty="0" err="1"/>
              <a:t>ek</a:t>
            </a:r>
            <a:r>
              <a:rPr lang="en-US" i="1" dirty="0"/>
              <a:t>, which are suitable to either idea; but in 2 Cor. xii: 21, it is followed by epi with the dative: “Many have not repented, epi, of the uncleanness, and fornication, and lasciviousness which they have committed.” Now men do not reform of their evil deeds, neither will the preposition, in this case, bear a rendering which would suit the term reform. Reform, then, does not express the same idea as repent, but, as we have seen above, reformation is the fruit or result of repentance.</a:t>
            </a:r>
          </a:p>
          <a:p>
            <a:pPr lvl="1"/>
            <a:r>
              <a:rPr lang="en-US" b="0" dirty="0"/>
              <a:t>McGarvey, J. W. (1872). </a:t>
            </a:r>
            <a:r>
              <a:rPr lang="en-US" b="0" i="1" u="sng" dirty="0">
                <a:hlinkClick r:id="rId2"/>
              </a:rPr>
              <a:t>A commentary on Acts of Apostles</a:t>
            </a:r>
            <a:r>
              <a:rPr lang="en-US" b="0" dirty="0">
                <a:hlinkClick r:id="rId2"/>
              </a:rPr>
              <a:t> (p. 55).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57306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19 - 21 </a:t>
            </a:r>
          </a:p>
          <a:p>
            <a:r>
              <a:rPr lang="en-US" dirty="0"/>
              <a:t>Seeing now that repentance is produced by sorrow for sin, and results in reformation, we can have no further difficulty in ascertaining exactly what it is; for the only result of sorrow for sin which leads to reformation, is a </a:t>
            </a:r>
            <a:r>
              <a:rPr lang="en-US" i="1" dirty="0"/>
              <a:t>change of the will in reference to sin. The etymological meaning of metanoia is a change of mind; but the particular element of the mind which undergoes this change is the will. Strictly defined, therefore, repentance is a change of the will, produced by sorrow for sin, and leading to reformation. If the change of will is not produced by sorrow for sin, it is not repentance, in the religious sense, though it may be metanoia, in the classic sense. Thus, Esau “found no place for metanoias, a change of mind, though he sought it carefully with tears.” Here the word designates a change in the mind of Isaac in reference to the blessing which he had already given to Jacob; but this change did not depend upon sorrow for sin, hence it was not repentance, and should not be so translated. Again, if the change of will, though produced by sorrow for sin, is one which does not lead to reformation, it is not repentance; for there was a change in the will of Judas, produced by sorrow for sin, yet Judas did not repent. The change in his case led to suicide, not to reformation; it is, therefore, not expressed by </a:t>
            </a:r>
            <a:r>
              <a:rPr lang="en-US" i="1" dirty="0" err="1"/>
              <a:t>metanoeo</a:t>
            </a:r>
            <a:r>
              <a:rPr lang="en-US" i="1" dirty="0"/>
              <a:t>, but by </a:t>
            </a:r>
            <a:r>
              <a:rPr lang="en-US" i="1" dirty="0" err="1"/>
              <a:t>metamelomai</a:t>
            </a:r>
            <a:r>
              <a:rPr lang="en-US" i="1" dirty="0"/>
              <a:t>. Our definition, therefore, is complete, without redundancy.</a:t>
            </a:r>
            <a:endParaRPr lang="en-US" dirty="0"/>
          </a:p>
          <a:p>
            <a:r>
              <a:rPr lang="en-US" b="0" dirty="0"/>
              <a:t> McGarvey, J. W. (1872). </a:t>
            </a:r>
            <a:r>
              <a:rPr lang="en-US" b="0" i="1" u="sng" dirty="0">
                <a:hlinkClick r:id="rId2"/>
              </a:rPr>
              <a:t>A commentary on Acts of Apostles</a:t>
            </a:r>
            <a:r>
              <a:rPr lang="en-US" b="0" dirty="0">
                <a:hlinkClick r:id="rId2"/>
              </a:rPr>
              <a:t> (pp. 55–56).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63833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400" dirty="0">
                <a:solidFill>
                  <a:schemeClr val="accent6">
                    <a:lumMod val="75000"/>
                  </a:schemeClr>
                </a:solidFill>
                <a:effectLst>
                  <a:outerShdw blurRad="38100" dist="38100" dir="2700000" algn="tl">
                    <a:srgbClr val="000000">
                      <a:alpha val="43137"/>
                    </a:srgbClr>
                  </a:outerShdw>
                </a:effectLst>
              </a:rPr>
              <a:t>VERSES 19 - 21 </a:t>
            </a:r>
          </a:p>
          <a:p>
            <a:r>
              <a:rPr lang="en-US" dirty="0"/>
              <a:t>We can now perceive, still more clearly than before, that in the command, “Repent and turn,” the terms </a:t>
            </a:r>
            <a:r>
              <a:rPr lang="en-US" i="1" dirty="0"/>
              <a:t>repent, and turn, express two distinct changes, which take place in the order of the words. Their relative meaning is well expressed by Dr. Bloomfield, who says that the former denotes “a change of mind,” the latter “a change of conduct.” Mr. Barnes also well and truly remarks: “This expression (’be converted,’) conveys an idea not at all to be found in the original. It conveys the idea of passivity—</a:t>
            </a:r>
            <a:r>
              <a:rPr lang="en-US" sz="1800" i="1" dirty="0"/>
              <a:t>BE</a:t>
            </a:r>
            <a:r>
              <a:rPr lang="en-US" i="1" dirty="0"/>
              <a:t> converted, as if they were to yield to some foreign influence that they were now resisting. But the idea of being passive in this is not conveyed by the original word. The word properly means to turn—to return to a path from which one has gone astray; and then to turn away from sins, or to forsake them.” That turn, rather than be converted, is the correct rendering of the term, is not disputed by any competent authority; we shall assume, therefore, that it is correct, and proceed to inquire what Peter intended to designate   by this term.</a:t>
            </a:r>
          </a:p>
          <a:p>
            <a:pPr marL="457200" lvl="1" indent="0">
              <a:buNone/>
            </a:pPr>
            <a:endParaRPr lang="en-US" sz="1100" dirty="0"/>
          </a:p>
          <a:p>
            <a:r>
              <a:rPr lang="en-US" b="0" dirty="0"/>
              <a:t> McGarvey, J. W. (1872). </a:t>
            </a:r>
            <a:r>
              <a:rPr lang="en-US" b="0" i="1" u="sng" dirty="0">
                <a:hlinkClick r:id="rId2"/>
              </a:rPr>
              <a:t>A commentary on Acts of Apostles</a:t>
            </a:r>
            <a:r>
              <a:rPr lang="en-US" b="0" dirty="0">
                <a:hlinkClick r:id="rId2"/>
              </a:rPr>
              <a:t> (p. 56).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43997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19 - 21</a:t>
            </a:r>
          </a:p>
          <a:p>
            <a:r>
              <a:rPr lang="en-US" dirty="0"/>
              <a:t>As already observed, it designates a change in the conduct. A change of conduct, however, must, from the very necessity of the case, have a beginning; and that beginning consists in      the first act of the better life. The command to </a:t>
            </a:r>
            <a:r>
              <a:rPr lang="en-US" i="1" dirty="0"/>
              <a:t>turn is obeyed when this first act is performed. Previous to that, the man has not turned; subsequent to it he has turned; and the act itself is the turning act. If, in turning to the Lord, any one of a number of actions might be the first that the penitent performed, the command to turn would not specially designate any of these, but might be obeyed by the performance of either. But the fact is that one single act was uniformly enjoined upon the penitent, as the first overt act of obedience to Christ, and that was to be immersed. This Peter’s present hearers understood. They had heard him say to parties like themselves, “Repent and be immersed;” and the first act they saw performed by those who signified their repentance, was to be immersed. When, now, he commands them to repent and turn, they could but understand that they were to turn as their predecessors had done, by being immersed. The commands turn, and be immersed, are equivalent, not because the words have the same meaning, but because the command, “Turn to the Lord” was uniformly obeyed by the specific act of being immersed. Previous to immersion, men repented, but did not turn; after immersion, they had turned, and immersion was the turning act.</a:t>
            </a:r>
          </a:p>
          <a:p>
            <a:pPr lvl="1"/>
            <a:r>
              <a:rPr lang="en-US" b="0" dirty="0"/>
              <a:t>McGarvey, J. W. (1872). </a:t>
            </a:r>
            <a:r>
              <a:rPr lang="en-US" b="0" i="1" u="sng" dirty="0">
                <a:hlinkClick r:id="rId2"/>
              </a:rPr>
              <a:t>A commentary on Acts of Apostles</a:t>
            </a:r>
            <a:r>
              <a:rPr lang="en-US" b="0" dirty="0">
                <a:hlinkClick r:id="rId2"/>
              </a:rPr>
              <a:t> (p. 56).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8424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413886"/>
            <a:ext cx="10770670" cy="5072514"/>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19 - 21</a:t>
            </a:r>
          </a:p>
          <a:p>
            <a:r>
              <a:rPr lang="en-US" dirty="0"/>
              <a:t>Not less worthy of observation is the fact, that while the change called </a:t>
            </a:r>
            <a:r>
              <a:rPr lang="en-US" i="1" dirty="0"/>
              <a:t>conversion is popularly attributed to a divine power, as the only power capable of effecting it, and it is considered scarcely less than blasphemy to speak of a man converting another, or converting himself, yet the original word never does refer either to God, or Christ, or the Holy Spirit, as its agent. On    the contrary, in five of its nineteen occurrences in the sense of a change from evil to good, it is employed of a human agent, as of John the Immerser, Paul, or some brother in the Church; and in the remaining fourteen instances, the agent is the person who is the subject of the change.</a:t>
            </a:r>
          </a:p>
          <a:p>
            <a:r>
              <a:rPr lang="en-US" i="1" dirty="0"/>
              <a:t>Thus, men may be properly said to turn their fellows, yet the subjects of this act are never said  to be turned, but to turn to the Lord. The term invariably expresses something that the sinner is to do. These observations show how immeasurably the term convert has departed, in popular usage, from the sense of the original which it so falsely represents, and how imperious the necessity for displacing it from our English Bibles. The word turn corresponds to the original       in meaning, in usage, in inflections, and translates it unambiguously in every instance.</a:t>
            </a:r>
          </a:p>
          <a:p>
            <a:pPr lvl="1"/>
            <a:endParaRPr lang="en-US" b="0" dirty="0"/>
          </a:p>
          <a:p>
            <a:pPr lvl="1"/>
            <a:r>
              <a:rPr lang="en-US" b="0" dirty="0"/>
              <a:t>McGarvey, J. W. (1872). </a:t>
            </a:r>
            <a:r>
              <a:rPr lang="en-US" b="0" i="1" u="sng" dirty="0">
                <a:hlinkClick r:id="rId2"/>
              </a:rPr>
              <a:t>A commentary on Acts of Apostles</a:t>
            </a:r>
            <a:r>
              <a:rPr lang="en-US" b="0" dirty="0">
                <a:hlinkClick r:id="rId2"/>
              </a:rPr>
              <a:t> (pp. 57–58).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3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85393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23 </a:t>
            </a:r>
            <a:r>
              <a:rPr lang="en-US" dirty="0"/>
              <a:t>And it will be that every soul that does not heed that prophet shall be utterly destroyed from among the people.’ </a:t>
            </a:r>
            <a:br>
              <a:rPr lang="en-US" dirty="0"/>
            </a:br>
            <a:r>
              <a:rPr lang="en-US" baseline="30000" dirty="0"/>
              <a:t>24</a:t>
            </a:r>
            <a:r>
              <a:rPr lang="en-US" dirty="0"/>
              <a:t> And likewise, all the prophets who have spoken, from Samuel and his successors onward, also announced these days.</a:t>
            </a:r>
          </a:p>
        </p:txBody>
      </p:sp>
      <p:sp>
        <p:nvSpPr>
          <p:cNvPr id="3" name="Text Placeholder 2"/>
          <p:cNvSpPr>
            <a:spLocks noGrp="1"/>
          </p:cNvSpPr>
          <p:nvPr>
            <p:ph type="body" sz="quarter" idx="11"/>
          </p:nvPr>
        </p:nvSpPr>
        <p:spPr/>
        <p:txBody>
          <a:bodyPr/>
          <a:lstStyle/>
          <a:p>
            <a:r>
              <a:rPr lang="en-US" dirty="0"/>
              <a:t>- Acts 3:23-24</a:t>
            </a:r>
          </a:p>
        </p:txBody>
      </p:sp>
    </p:spTree>
    <p:extLst>
      <p:ext uri="{BB962C8B-B14F-4D97-AF65-F5344CB8AC3E}">
        <p14:creationId xmlns:p14="http://schemas.microsoft.com/office/powerpoint/2010/main" val="195995048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It is you who are the sons of the prophets and of the covenant which God made with your fathers, saying to Abraham, ‘And in your seed all the families of the earth shall be blessed.’</a:t>
            </a:r>
          </a:p>
        </p:txBody>
      </p:sp>
      <p:sp>
        <p:nvSpPr>
          <p:cNvPr id="3" name="Text Placeholder 2"/>
          <p:cNvSpPr>
            <a:spLocks noGrp="1"/>
          </p:cNvSpPr>
          <p:nvPr>
            <p:ph type="body" sz="quarter" idx="11"/>
          </p:nvPr>
        </p:nvSpPr>
        <p:spPr/>
        <p:txBody>
          <a:bodyPr/>
          <a:lstStyle/>
          <a:p>
            <a:r>
              <a:rPr lang="en-US" dirty="0"/>
              <a:t>- Acts 3:25</a:t>
            </a:r>
          </a:p>
        </p:txBody>
      </p:sp>
    </p:spTree>
    <p:extLst>
      <p:ext uri="{BB962C8B-B14F-4D97-AF65-F5344CB8AC3E}">
        <p14:creationId xmlns:p14="http://schemas.microsoft.com/office/powerpoint/2010/main" val="1411934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3F84D5-8575-494F-8F83-0A5CE93F3050}"/>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B788FB6-F202-478D-9475-F4D5635A327E}"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23</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4818" name="Text Box 2">
            <a:extLst>
              <a:ext uri="{FF2B5EF4-FFF2-40B4-BE49-F238E27FC236}">
                <a16:creationId xmlns:a16="http://schemas.microsoft.com/office/drawing/2014/main" id="{EF061B9C-1ED4-457A-9971-FAF9A25768C0}"/>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7.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 Secondary Missionary Journey; Evangelizing Greece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(16.1-18.21):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and Barnabas separate (15.39);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Why the separation?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and Silas visit churches in Syria and Asia Minor (15.40-41);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vision directs Paul to Macedonia (15.40-16.10);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customary activity relative to the Jews and then being abused by them (16.11-17.15);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4818">
                                            <p:txEl>
                                              <p:pRg st="0" end="0"/>
                                            </p:txEl>
                                          </p:spTgt>
                                        </p:tgtEl>
                                        <p:attrNameLst>
                                          <p:attrName>style.visibility</p:attrName>
                                        </p:attrNameLst>
                                      </p:cBhvr>
                                      <p:to>
                                        <p:strVal val="visible"/>
                                      </p:to>
                                    </p:set>
                                    <p:anim calcmode="lin" valueType="num">
                                      <p:cBhvr additive="base">
                                        <p:cTn id="7" dur="300" fill="hold"/>
                                        <p:tgtEl>
                                          <p:spTgt spid="34818">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48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4818">
                                            <p:txEl>
                                              <p:pRg st="1" end="1"/>
                                            </p:txEl>
                                          </p:spTgt>
                                        </p:tgtEl>
                                        <p:attrNameLst>
                                          <p:attrName>style.visibility</p:attrName>
                                        </p:attrNameLst>
                                      </p:cBhvr>
                                      <p:to>
                                        <p:strVal val="visible"/>
                                      </p:to>
                                    </p:set>
                                    <p:anim calcmode="lin" valueType="num">
                                      <p:cBhvr additive="base">
                                        <p:cTn id="13" dur="300" fill="hold"/>
                                        <p:tgtEl>
                                          <p:spTgt spid="34818">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481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4818">
                                            <p:txEl>
                                              <p:pRg st="2" end="2"/>
                                            </p:txEl>
                                          </p:spTgt>
                                        </p:tgtEl>
                                        <p:attrNameLst>
                                          <p:attrName>style.visibility</p:attrName>
                                        </p:attrNameLst>
                                      </p:cBhvr>
                                      <p:to>
                                        <p:strVal val="visible"/>
                                      </p:to>
                                    </p:set>
                                    <p:anim calcmode="lin" valueType="num">
                                      <p:cBhvr additive="base">
                                        <p:cTn id="19" dur="300" fill="hold"/>
                                        <p:tgtEl>
                                          <p:spTgt spid="34818">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481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4818">
                                            <p:txEl>
                                              <p:pRg st="3" end="3"/>
                                            </p:txEl>
                                          </p:spTgt>
                                        </p:tgtEl>
                                        <p:attrNameLst>
                                          <p:attrName>style.visibility</p:attrName>
                                        </p:attrNameLst>
                                      </p:cBhvr>
                                      <p:to>
                                        <p:strVal val="visible"/>
                                      </p:to>
                                    </p:set>
                                    <p:anim calcmode="lin" valueType="num">
                                      <p:cBhvr additive="base">
                                        <p:cTn id="25" dur="300" fill="hold"/>
                                        <p:tgtEl>
                                          <p:spTgt spid="34818">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481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4818">
                                            <p:txEl>
                                              <p:pRg st="4" end="4"/>
                                            </p:txEl>
                                          </p:spTgt>
                                        </p:tgtEl>
                                        <p:attrNameLst>
                                          <p:attrName>style.visibility</p:attrName>
                                        </p:attrNameLst>
                                      </p:cBhvr>
                                      <p:to>
                                        <p:strVal val="visible"/>
                                      </p:to>
                                    </p:set>
                                    <p:anim calcmode="lin" valueType="num">
                                      <p:cBhvr additive="base">
                                        <p:cTn id="31" dur="300" fill="hold"/>
                                        <p:tgtEl>
                                          <p:spTgt spid="34818">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48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4818">
                                            <p:txEl>
                                              <p:pRg st="5" end="5"/>
                                            </p:txEl>
                                          </p:spTgt>
                                        </p:tgtEl>
                                        <p:attrNameLst>
                                          <p:attrName>style.visibility</p:attrName>
                                        </p:attrNameLst>
                                      </p:cBhvr>
                                      <p:to>
                                        <p:strVal val="visible"/>
                                      </p:to>
                                    </p:set>
                                    <p:anim calcmode="lin" valueType="num">
                                      <p:cBhvr additive="base">
                                        <p:cTn id="37" dur="300" fill="hold"/>
                                        <p:tgtEl>
                                          <p:spTgt spid="34818">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481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For you first, God raised up His Servant and sent Him to bless you by turning every one of you from your wicked ways.”</a:t>
            </a:r>
          </a:p>
        </p:txBody>
      </p:sp>
      <p:sp>
        <p:nvSpPr>
          <p:cNvPr id="3" name="Text Placeholder 2"/>
          <p:cNvSpPr>
            <a:spLocks noGrp="1"/>
          </p:cNvSpPr>
          <p:nvPr>
            <p:ph type="body" sz="quarter" idx="11"/>
          </p:nvPr>
        </p:nvSpPr>
        <p:spPr/>
        <p:txBody>
          <a:bodyPr/>
          <a:lstStyle/>
          <a:p>
            <a:r>
              <a:rPr lang="en-US" dirty="0"/>
              <a:t>- Acts 3:26</a:t>
            </a:r>
          </a:p>
        </p:txBody>
      </p:sp>
    </p:spTree>
    <p:extLst>
      <p:ext uri="{BB962C8B-B14F-4D97-AF65-F5344CB8AC3E}">
        <p14:creationId xmlns:p14="http://schemas.microsoft.com/office/powerpoint/2010/main" val="81980013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baseline="30000" dirty="0"/>
              <a:t>1</a:t>
            </a:r>
            <a:r>
              <a:rPr lang="en-US" dirty="0"/>
              <a:t> As they were speaking to the people, the priests and the captain of the temple guard and the Sadducees came up to them, </a:t>
            </a:r>
            <a:br>
              <a:rPr lang="en-US" dirty="0"/>
            </a:br>
            <a:r>
              <a:rPr lang="en-US" baseline="30000" dirty="0"/>
              <a:t>2</a:t>
            </a:r>
            <a:r>
              <a:rPr lang="en-US" dirty="0"/>
              <a:t> being greatly disturbed because they were teaching the people and proclaiming in Jesus the resurrection from the dead. </a:t>
            </a:r>
            <a:br>
              <a:rPr lang="en-US" dirty="0"/>
            </a:br>
            <a:r>
              <a:rPr lang="en-US" baseline="30000" dirty="0"/>
              <a:t>3</a:t>
            </a:r>
            <a:r>
              <a:rPr lang="en-US" dirty="0"/>
              <a:t> And they laid hands on them and put them in jail until the next day, for it was already evening.</a:t>
            </a:r>
          </a:p>
        </p:txBody>
      </p:sp>
      <p:sp>
        <p:nvSpPr>
          <p:cNvPr id="3" name="Text Placeholder 2"/>
          <p:cNvSpPr>
            <a:spLocks noGrp="1"/>
          </p:cNvSpPr>
          <p:nvPr>
            <p:ph type="body" sz="quarter" idx="11"/>
          </p:nvPr>
        </p:nvSpPr>
        <p:spPr/>
        <p:txBody>
          <a:bodyPr/>
          <a:lstStyle/>
          <a:p>
            <a:r>
              <a:rPr lang="en-US" dirty="0"/>
              <a:t>- Acts 4:1-3</a:t>
            </a:r>
          </a:p>
        </p:txBody>
      </p:sp>
    </p:spTree>
    <p:extLst>
      <p:ext uri="{BB962C8B-B14F-4D97-AF65-F5344CB8AC3E}">
        <p14:creationId xmlns:p14="http://schemas.microsoft.com/office/powerpoint/2010/main" val="148747847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1 - 3 </a:t>
            </a:r>
          </a:p>
          <a:p>
            <a:r>
              <a:rPr lang="en-US" dirty="0"/>
              <a:t>With the apostles the relations of these parties were as naturally reversed. Instead of assaulting, in detail, the doctrinal tenets of any party, they confined their labors, at first,            to testimony concerning the resurrection &amp; glorification of Jesus. This confirmed the chief distinctive doctrine of the Pharisees, who believed in a resurrection, and it left their other tenets, for the time being, unnoticed. But the whole force of this preaching was leveled    against </a:t>
            </a:r>
            <a:r>
              <a:rPr lang="en-US" dirty="0" err="1"/>
              <a:t>Sadduceean</a:t>
            </a:r>
            <a:r>
              <a:rPr lang="en-US" dirty="0"/>
              <a:t> infidelity in reference to the resurrection, and it therefore aroused this party to an activity never exhibited before. They rushed in and arrested Peter and John,     “being indignant that they taught the people, and preached, through Jesus, the </a:t>
            </a:r>
            <a:r>
              <a:rPr lang="en-US" i="1" dirty="0"/>
              <a:t>resurrection from the dead.” They were seconded in this violent movement by the priests who were at the time officiating in the temple, and who were either identified with the Sadducees, or were enraged because the apostles, in the very midst of the temple, were drawing away the people from waiting upon their services. The “captain of the temple,” with his guard, was doubtless subject to the orders of the chief of the officiating priests, and executed the arrest.</a:t>
            </a:r>
          </a:p>
          <a:p>
            <a:pPr marL="457200" lvl="1" indent="0">
              <a:buNone/>
            </a:pPr>
            <a:endParaRPr lang="en-US" dirty="0"/>
          </a:p>
          <a:p>
            <a:r>
              <a:rPr lang="en-US" b="0" dirty="0"/>
              <a:t> McGarvey, J. W. (1872). </a:t>
            </a:r>
            <a:r>
              <a:rPr lang="en-US" b="0" i="1" u="sng" dirty="0">
                <a:hlinkClick r:id="rId2"/>
              </a:rPr>
              <a:t>A commentary on Acts of Apostles</a:t>
            </a:r>
            <a:r>
              <a:rPr lang="en-US" b="0" dirty="0">
                <a:hlinkClick r:id="rId2"/>
              </a:rPr>
              <a:t> (p. 61).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88105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7EF86CE2-3173-4114-95A7-D931E5D75538}"/>
              </a:ext>
            </a:extLst>
          </p:cNvPr>
          <p:cNvPicPr/>
          <p:nvPr/>
        </p:nvPicPr>
        <p:blipFill>
          <a:blip r:embed="rId2">
            <a:extLst>
              <a:ext uri="{28A0092B-C50C-407E-A947-70E740481C1C}">
                <a14:useLocalDpi xmlns:a14="http://schemas.microsoft.com/office/drawing/2010/main" val="0"/>
              </a:ext>
            </a:extLst>
          </a:blip>
          <a:stretch>
            <a:fillRect/>
          </a:stretch>
        </p:blipFill>
        <p:spPr>
          <a:xfrm>
            <a:off x="471638" y="462013"/>
            <a:ext cx="11261557" cy="5871410"/>
          </a:xfrm>
          <a:prstGeom prst="rect">
            <a:avLst/>
          </a:prstGeom>
        </p:spPr>
      </p:pic>
    </p:spTree>
    <p:extLst>
      <p:ext uri="{BB962C8B-B14F-4D97-AF65-F5344CB8AC3E}">
        <p14:creationId xmlns:p14="http://schemas.microsoft.com/office/powerpoint/2010/main" val="343305668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AB1562-DA43-4D3E-9CA2-C831C8AA4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642" y="481263"/>
            <a:ext cx="10924674" cy="5909912"/>
          </a:xfrm>
          <a:prstGeom prst="rect">
            <a:avLst/>
          </a:prstGeom>
        </p:spPr>
      </p:pic>
    </p:spTree>
    <p:extLst>
      <p:ext uri="{BB962C8B-B14F-4D97-AF65-F5344CB8AC3E}">
        <p14:creationId xmlns:p14="http://schemas.microsoft.com/office/powerpoint/2010/main" val="264433376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5590612-A4F8-426E-BBFE-BEEEC7E63C6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AD56BD-9855-4D5F-9C26-5EE48C1B7CB2}" type="slidenum">
              <a:rPr kumimoji="0" lang="en-US" altLang="en-US" sz="2400" b="1" i="0" u="none" strike="noStrike" kern="1200" cap="none" spc="0" normalizeH="0" baseline="0" noProof="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US" altLang="en-US" sz="2400" b="1"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9218" name="Rectangle 2">
            <a:extLst>
              <a:ext uri="{FF2B5EF4-FFF2-40B4-BE49-F238E27FC236}">
                <a16:creationId xmlns:a16="http://schemas.microsoft.com/office/drawing/2014/main" id="{8F3BB516-1A7B-4634-9D19-8C296E5584BC}"/>
              </a:ext>
            </a:extLst>
          </p:cNvPr>
          <p:cNvSpPr>
            <a:spLocks noGrp="1" noChangeArrowheads="1"/>
          </p:cNvSpPr>
          <p:nvPr>
            <p:ph type="title"/>
          </p:nvPr>
        </p:nvSpPr>
        <p:spPr/>
        <p:txBody>
          <a:bodyPr/>
          <a:lstStyle/>
          <a:p>
            <a:r>
              <a:rPr lang="en-US" altLang="en-US"/>
              <a:t>The Sadducees were “Elitists”</a:t>
            </a:r>
          </a:p>
        </p:txBody>
      </p:sp>
      <p:sp>
        <p:nvSpPr>
          <p:cNvPr id="9219" name="Rectangle 3">
            <a:extLst>
              <a:ext uri="{FF2B5EF4-FFF2-40B4-BE49-F238E27FC236}">
                <a16:creationId xmlns:a16="http://schemas.microsoft.com/office/drawing/2014/main" id="{00B47708-3DC4-4273-8814-2A50DD1CCDE4}"/>
              </a:ext>
            </a:extLst>
          </p:cNvPr>
          <p:cNvSpPr>
            <a:spLocks noGrp="1" noChangeArrowheads="1"/>
          </p:cNvSpPr>
          <p:nvPr>
            <p:ph type="body" idx="1"/>
          </p:nvPr>
        </p:nvSpPr>
        <p:spPr/>
        <p:txBody>
          <a:bodyPr/>
          <a:lstStyle/>
          <a:p>
            <a:r>
              <a:rPr lang="en-US" altLang="en-US"/>
              <a:t> They wanted to maintain the priestly caste, willing to incorporate Hellenism into their lives which the Pharisees opposed</a:t>
            </a:r>
          </a:p>
          <a:p>
            <a:r>
              <a:rPr lang="en-US" altLang="en-US"/>
              <a:t>The Hellenists were Greeks with a whole culture of influence on them</a:t>
            </a:r>
          </a:p>
          <a:p>
            <a:r>
              <a:rPr lang="en-US" altLang="en-US"/>
              <a:t>The Sadducees rejected the idea of the Oral Law and insisted on literal interpretation of the written law</a:t>
            </a:r>
          </a:p>
          <a:p>
            <a:r>
              <a:rPr lang="en-US" altLang="en-US"/>
              <a:t>They did not believe in the after life since it is not written in the Torah </a:t>
            </a:r>
          </a:p>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219">
                                            <p:bg/>
                                          </p:spTgt>
                                        </p:tgtEl>
                                        <p:attrNameLst>
                                          <p:attrName>style.visibility</p:attrName>
                                        </p:attrNameLst>
                                      </p:cBhvr>
                                      <p:to>
                                        <p:strVal val="visible"/>
                                      </p:to>
                                    </p:set>
                                    <p:anim to="" calcmode="lin" valueType="num">
                                      <p:cBhvr>
                                        <p:cTn id="7" dur="1" fill="hold"/>
                                        <p:tgtEl>
                                          <p:spTgt spid="9219">
                                            <p:bg/>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9219">
                                            <p:txEl>
                                              <p:pRg st="0" end="0"/>
                                            </p:txEl>
                                          </p:spTgt>
                                        </p:tgtEl>
                                        <p:attrNameLst>
                                          <p:attrName>style.visibility</p:attrName>
                                        </p:attrNameLst>
                                      </p:cBhvr>
                                      <p:to>
                                        <p:strVal val="visible"/>
                                      </p:to>
                                    </p:set>
                                    <p:anim to="" calcmode="lin" valueType="num">
                                      <p:cBhvr>
                                        <p:cTn id="12" dur="1" fill="hold"/>
                                        <p:tgtEl>
                                          <p:spTgt spid="9219">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219">
                                            <p:txEl>
                                              <p:pRg st="1" end="1"/>
                                            </p:txEl>
                                          </p:spTgt>
                                        </p:tgtEl>
                                        <p:attrNameLst>
                                          <p:attrName>style.visibility</p:attrName>
                                        </p:attrNameLst>
                                      </p:cBhvr>
                                      <p:to>
                                        <p:strVal val="visible"/>
                                      </p:to>
                                    </p:set>
                                    <p:anim to="" calcmode="lin" valueType="num">
                                      <p:cBhvr>
                                        <p:cTn id="17" dur="1" fill="hold"/>
                                        <p:tgtEl>
                                          <p:spTgt spid="9219">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219">
                                            <p:txEl>
                                              <p:pRg st="2" end="2"/>
                                            </p:txEl>
                                          </p:spTgt>
                                        </p:tgtEl>
                                        <p:attrNameLst>
                                          <p:attrName>style.visibility</p:attrName>
                                        </p:attrNameLst>
                                      </p:cBhvr>
                                      <p:to>
                                        <p:strVal val="visible"/>
                                      </p:to>
                                    </p:set>
                                    <p:anim to="" calcmode="lin" valueType="num">
                                      <p:cBhvr>
                                        <p:cTn id="22" dur="1" fill="hold"/>
                                        <p:tgtEl>
                                          <p:spTgt spid="9219">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9219">
                                            <p:txEl>
                                              <p:pRg st="3" end="3"/>
                                            </p:txEl>
                                          </p:spTgt>
                                        </p:tgtEl>
                                        <p:attrNameLst>
                                          <p:attrName>style.visibility</p:attrName>
                                        </p:attrNameLst>
                                      </p:cBhvr>
                                      <p:to>
                                        <p:strVal val="visible"/>
                                      </p:to>
                                    </p:set>
                                    <p:anim to="" calcmode="lin" valueType="num">
                                      <p:cBhvr>
                                        <p:cTn id="27" dur="1" fill="hold"/>
                                        <p:tgtEl>
                                          <p:spTgt spid="9219">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5601A49-760E-4702-A44F-7C6D1701E6B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1DDF89-A342-4368-9A35-B08FEEFEB014}" type="slidenum">
              <a:rPr kumimoji="0" lang="en-US" altLang="en-US" sz="2400" b="1" i="0" u="none" strike="noStrike" kern="1200" cap="none" spc="0" normalizeH="0" baseline="0" noProof="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altLang="en-US" sz="2400" b="1"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10242" name="Rectangle 2">
            <a:extLst>
              <a:ext uri="{FF2B5EF4-FFF2-40B4-BE49-F238E27FC236}">
                <a16:creationId xmlns:a16="http://schemas.microsoft.com/office/drawing/2014/main" id="{156C3FF4-A9F7-4BAC-A767-113E38F4C9F5}"/>
              </a:ext>
            </a:extLst>
          </p:cNvPr>
          <p:cNvSpPr>
            <a:spLocks noGrp="1" noChangeArrowheads="1"/>
          </p:cNvSpPr>
          <p:nvPr>
            <p:ph type="title"/>
          </p:nvPr>
        </p:nvSpPr>
        <p:spPr/>
        <p:txBody>
          <a:bodyPr/>
          <a:lstStyle/>
          <a:p>
            <a:r>
              <a:rPr lang="en-US" altLang="en-US"/>
              <a:t>The Sadducees cont.</a:t>
            </a:r>
          </a:p>
        </p:txBody>
      </p:sp>
      <p:sp>
        <p:nvSpPr>
          <p:cNvPr id="10243" name="Rectangle 3">
            <a:extLst>
              <a:ext uri="{FF2B5EF4-FFF2-40B4-BE49-F238E27FC236}">
                <a16:creationId xmlns:a16="http://schemas.microsoft.com/office/drawing/2014/main" id="{34448951-3D3D-4CDC-A77A-0F41F77A5B87}"/>
              </a:ext>
            </a:extLst>
          </p:cNvPr>
          <p:cNvSpPr>
            <a:spLocks noGrp="1" noChangeArrowheads="1"/>
          </p:cNvSpPr>
          <p:nvPr>
            <p:ph type="body" idx="1"/>
          </p:nvPr>
        </p:nvSpPr>
        <p:spPr>
          <a:xfrm>
            <a:off x="2057400" y="1600200"/>
            <a:ext cx="8305800" cy="5257800"/>
          </a:xfrm>
        </p:spPr>
        <p:txBody>
          <a:bodyPr/>
          <a:lstStyle/>
          <a:p>
            <a:r>
              <a:rPr lang="en-US" altLang="en-US"/>
              <a:t> The main focus of Sadducee life was rituals associated with the Temple</a:t>
            </a:r>
          </a:p>
          <a:p>
            <a:r>
              <a:rPr lang="en-US" altLang="en-US"/>
              <a:t> They disappeared around AD 70 after the destruction of the Temple. None of their writings survived</a:t>
            </a:r>
          </a:p>
          <a:p>
            <a:r>
              <a:rPr lang="en-US" altLang="en-US"/>
              <a:t> They denied the existence of a spiritual world made up of Angels and demons and such.</a:t>
            </a:r>
          </a:p>
          <a:p>
            <a:r>
              <a:rPr lang="en-US" altLang="en-US"/>
              <a:t> When you died you existence was finished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243">
                                            <p:bg/>
                                          </p:spTgt>
                                        </p:tgtEl>
                                        <p:attrNameLst>
                                          <p:attrName>style.visibility</p:attrName>
                                        </p:attrNameLst>
                                      </p:cBhvr>
                                      <p:to>
                                        <p:strVal val="visible"/>
                                      </p:to>
                                    </p:set>
                                    <p:anim to="" calcmode="lin" valueType="num">
                                      <p:cBhvr>
                                        <p:cTn id="7" dur="1" fill="hold"/>
                                        <p:tgtEl>
                                          <p:spTgt spid="10243">
                                            <p:bg/>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243">
                                            <p:txEl>
                                              <p:pRg st="0" end="0"/>
                                            </p:txEl>
                                          </p:spTgt>
                                        </p:tgtEl>
                                        <p:attrNameLst>
                                          <p:attrName>style.visibility</p:attrName>
                                        </p:attrNameLst>
                                      </p:cBhvr>
                                      <p:to>
                                        <p:strVal val="visible"/>
                                      </p:to>
                                    </p:set>
                                    <p:anim to="" calcmode="lin" valueType="num">
                                      <p:cBhvr>
                                        <p:cTn id="12" dur="1" fill="hold"/>
                                        <p:tgtEl>
                                          <p:spTgt spid="10243">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243">
                                            <p:txEl>
                                              <p:pRg st="1" end="1"/>
                                            </p:txEl>
                                          </p:spTgt>
                                        </p:tgtEl>
                                        <p:attrNameLst>
                                          <p:attrName>style.visibility</p:attrName>
                                        </p:attrNameLst>
                                      </p:cBhvr>
                                      <p:to>
                                        <p:strVal val="visible"/>
                                      </p:to>
                                    </p:set>
                                    <p:anim to="" calcmode="lin" valueType="num">
                                      <p:cBhvr>
                                        <p:cTn id="17" dur="1" fill="hold"/>
                                        <p:tgtEl>
                                          <p:spTgt spid="10243">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243">
                                            <p:txEl>
                                              <p:pRg st="2" end="2"/>
                                            </p:txEl>
                                          </p:spTgt>
                                        </p:tgtEl>
                                        <p:attrNameLst>
                                          <p:attrName>style.visibility</p:attrName>
                                        </p:attrNameLst>
                                      </p:cBhvr>
                                      <p:to>
                                        <p:strVal val="visible"/>
                                      </p:to>
                                    </p:set>
                                    <p:anim to="" calcmode="lin" valueType="num">
                                      <p:cBhvr>
                                        <p:cTn id="22" dur="1" fill="hold"/>
                                        <p:tgtEl>
                                          <p:spTgt spid="10243">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0243">
                                            <p:txEl>
                                              <p:pRg st="3" end="3"/>
                                            </p:txEl>
                                          </p:spTgt>
                                        </p:tgtEl>
                                        <p:attrNameLst>
                                          <p:attrName>style.visibility</p:attrName>
                                        </p:attrNameLst>
                                      </p:cBhvr>
                                      <p:to>
                                        <p:strVal val="visible"/>
                                      </p:to>
                                    </p:set>
                                    <p:anim to="" calcmode="lin" valueType="num">
                                      <p:cBhvr>
                                        <p:cTn id="27" dur="1" fill="hold"/>
                                        <p:tgtEl>
                                          <p:spTgt spid="1024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7D05B1-8838-49FC-A9AF-60A2B40EDE11}"/>
              </a:ext>
            </a:extLst>
          </p:cNvPr>
          <p:cNvPicPr/>
          <p:nvPr/>
        </p:nvPicPr>
        <p:blipFill>
          <a:blip r:embed="rId2">
            <a:extLst>
              <a:ext uri="{28A0092B-C50C-407E-A947-70E740481C1C}">
                <a14:useLocalDpi xmlns:a14="http://schemas.microsoft.com/office/drawing/2010/main" val="0"/>
              </a:ext>
            </a:extLst>
          </a:blip>
          <a:stretch>
            <a:fillRect/>
          </a:stretch>
        </p:blipFill>
        <p:spPr>
          <a:xfrm>
            <a:off x="731520" y="548640"/>
            <a:ext cx="10732168" cy="5678905"/>
          </a:xfrm>
          <a:prstGeom prst="rect">
            <a:avLst/>
          </a:prstGeom>
        </p:spPr>
      </p:pic>
    </p:spTree>
    <p:extLst>
      <p:ext uri="{BB962C8B-B14F-4D97-AF65-F5344CB8AC3E}">
        <p14:creationId xmlns:p14="http://schemas.microsoft.com/office/powerpoint/2010/main" val="290411834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Peter and John Arrested by:</a:t>
            </a:r>
          </a:p>
        </p:txBody>
      </p:sp>
      <p:sp>
        <p:nvSpPr>
          <p:cNvPr id="3" name="Text Placeholder 2"/>
          <p:cNvSpPr>
            <a:spLocks noGrp="1"/>
          </p:cNvSpPr>
          <p:nvPr>
            <p:ph type="body" sz="quarter" idx="10"/>
          </p:nvPr>
        </p:nvSpPr>
        <p:spPr/>
        <p:txBody>
          <a:bodyPr>
            <a:normAutofit/>
          </a:bodyPr>
          <a:lstStyle/>
          <a:p>
            <a:pPr>
              <a:lnSpc>
                <a:spcPct val="160000"/>
              </a:lnSpc>
            </a:pPr>
            <a:r>
              <a:rPr lang="en-US" sz="5333" dirty="0"/>
              <a:t>Priests</a:t>
            </a:r>
          </a:p>
        </p:txBody>
      </p:sp>
    </p:spTree>
    <p:extLst>
      <p:ext uri="{BB962C8B-B14F-4D97-AF65-F5344CB8AC3E}">
        <p14:creationId xmlns:p14="http://schemas.microsoft.com/office/powerpoint/2010/main" val="18846702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8</a:t>
            </a:r>
            <a:r>
              <a:rPr lang="en-US" dirty="0"/>
              <a:t> Now it happened that while he was performing his priestly service before God in the appointed order of his division, </a:t>
            </a:r>
            <a:r>
              <a:rPr lang="en-US" baseline="30000" dirty="0"/>
              <a:t>9</a:t>
            </a:r>
            <a:r>
              <a:rPr lang="en-US" dirty="0"/>
              <a:t> according to the custom of the priestly office, he was chosen by lot to enter the temple of the Lord and burn incense.</a:t>
            </a:r>
          </a:p>
        </p:txBody>
      </p:sp>
      <p:sp>
        <p:nvSpPr>
          <p:cNvPr id="3" name="Text Placeholder 2"/>
          <p:cNvSpPr>
            <a:spLocks noGrp="1"/>
          </p:cNvSpPr>
          <p:nvPr>
            <p:ph type="body" sz="quarter" idx="11"/>
          </p:nvPr>
        </p:nvSpPr>
        <p:spPr/>
        <p:txBody>
          <a:bodyPr/>
          <a:lstStyle/>
          <a:p>
            <a:r>
              <a:rPr lang="en-US" dirty="0"/>
              <a:t>- Luke 1:8-9</a:t>
            </a:r>
          </a:p>
        </p:txBody>
      </p:sp>
    </p:spTree>
    <p:extLst>
      <p:ext uri="{BB962C8B-B14F-4D97-AF65-F5344CB8AC3E}">
        <p14:creationId xmlns:p14="http://schemas.microsoft.com/office/powerpoint/2010/main" val="1275611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AB9877-D261-49F3-A0B2-A231EB093BC4}"/>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4896AA4-E861-4F06-9867-E130186E7066}"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24</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104450" name="Picture 2">
            <a:extLst>
              <a:ext uri="{FF2B5EF4-FFF2-40B4-BE49-F238E27FC236}">
                <a16:creationId xmlns:a16="http://schemas.microsoft.com/office/drawing/2014/main" id="{498868F1-18B8-4CB6-B4C7-C367BC608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
            <a:ext cx="7239000" cy="6513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Peter and John Arrested by:</a:t>
            </a:r>
          </a:p>
        </p:txBody>
      </p:sp>
      <p:sp>
        <p:nvSpPr>
          <p:cNvPr id="3" name="Text Placeholder 2"/>
          <p:cNvSpPr>
            <a:spLocks noGrp="1"/>
          </p:cNvSpPr>
          <p:nvPr>
            <p:ph type="body" sz="quarter" idx="10"/>
          </p:nvPr>
        </p:nvSpPr>
        <p:spPr/>
        <p:txBody>
          <a:bodyPr>
            <a:normAutofit/>
          </a:bodyPr>
          <a:lstStyle/>
          <a:p>
            <a:pPr>
              <a:lnSpc>
                <a:spcPct val="160000"/>
              </a:lnSpc>
            </a:pPr>
            <a:r>
              <a:rPr lang="en-US" sz="5333" dirty="0"/>
              <a:t>Priests</a:t>
            </a:r>
          </a:p>
          <a:p>
            <a:pPr>
              <a:lnSpc>
                <a:spcPct val="160000"/>
              </a:lnSpc>
            </a:pPr>
            <a:r>
              <a:rPr lang="en-US" sz="5333" dirty="0"/>
              <a:t>Captain of the Temple Guard</a:t>
            </a:r>
          </a:p>
          <a:p>
            <a:pPr>
              <a:lnSpc>
                <a:spcPct val="160000"/>
              </a:lnSpc>
            </a:pPr>
            <a:r>
              <a:rPr lang="en-US" sz="5333" dirty="0"/>
              <a:t>Sadducees</a:t>
            </a:r>
            <a:endParaRPr lang="en-US" sz="3200" dirty="0"/>
          </a:p>
        </p:txBody>
      </p:sp>
    </p:spTree>
    <p:extLst>
      <p:ext uri="{BB962C8B-B14F-4D97-AF65-F5344CB8AC3E}">
        <p14:creationId xmlns:p14="http://schemas.microsoft.com/office/powerpoint/2010/main" val="196271164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But many of those who had heard the message believed; and the number of the men came to be about five thousand.</a:t>
            </a:r>
          </a:p>
        </p:txBody>
      </p:sp>
      <p:sp>
        <p:nvSpPr>
          <p:cNvPr id="3" name="Text Placeholder 2"/>
          <p:cNvSpPr>
            <a:spLocks noGrp="1"/>
          </p:cNvSpPr>
          <p:nvPr>
            <p:ph type="body" sz="quarter" idx="11"/>
          </p:nvPr>
        </p:nvSpPr>
        <p:spPr/>
        <p:txBody>
          <a:bodyPr/>
          <a:lstStyle/>
          <a:p>
            <a:r>
              <a:rPr lang="en-US" dirty="0"/>
              <a:t>- Acts 4:4</a:t>
            </a:r>
          </a:p>
        </p:txBody>
      </p:sp>
    </p:spTree>
    <p:extLst>
      <p:ext uri="{BB962C8B-B14F-4D97-AF65-F5344CB8AC3E}">
        <p14:creationId xmlns:p14="http://schemas.microsoft.com/office/powerpoint/2010/main" val="30168577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5</a:t>
            </a:r>
            <a:r>
              <a:rPr lang="en-US" dirty="0"/>
              <a:t> On the next day, their rulers and elders and scribes were gathered together in Jerusalem; </a:t>
            </a:r>
            <a:r>
              <a:rPr lang="en-US" baseline="30000" dirty="0"/>
              <a:t>6</a:t>
            </a:r>
            <a:r>
              <a:rPr lang="en-US" dirty="0"/>
              <a:t> and </a:t>
            </a:r>
            <a:r>
              <a:rPr lang="en-US" dirty="0" err="1"/>
              <a:t>Annas</a:t>
            </a:r>
            <a:r>
              <a:rPr lang="en-US" dirty="0"/>
              <a:t> the high priest was there, and Caiaphas and John and Alexander, and all who were of high-priestly descent.</a:t>
            </a:r>
          </a:p>
        </p:txBody>
      </p:sp>
      <p:sp>
        <p:nvSpPr>
          <p:cNvPr id="3" name="Text Placeholder 2"/>
          <p:cNvSpPr>
            <a:spLocks noGrp="1"/>
          </p:cNvSpPr>
          <p:nvPr>
            <p:ph type="body" sz="quarter" idx="11"/>
          </p:nvPr>
        </p:nvSpPr>
        <p:spPr/>
        <p:txBody>
          <a:bodyPr/>
          <a:lstStyle/>
          <a:p>
            <a:r>
              <a:rPr lang="en-US" dirty="0"/>
              <a:t>- Acts 4:5-6</a:t>
            </a:r>
          </a:p>
        </p:txBody>
      </p:sp>
    </p:spTree>
    <p:extLst>
      <p:ext uri="{BB962C8B-B14F-4D97-AF65-F5344CB8AC3E}">
        <p14:creationId xmlns:p14="http://schemas.microsoft.com/office/powerpoint/2010/main" val="94500497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7</a:t>
            </a:r>
            <a:r>
              <a:rPr lang="en-US" dirty="0"/>
              <a:t> When they had placed them in the center, they began to inquire, “By what power, or in what name, have you done this?” </a:t>
            </a:r>
            <a:r>
              <a:rPr lang="en-US" baseline="30000" dirty="0"/>
              <a:t>8</a:t>
            </a:r>
            <a:r>
              <a:rPr lang="en-US" dirty="0"/>
              <a:t> Then Peter, filled with the Holy Spirit, said to them, “Rulers and elders of the people,</a:t>
            </a:r>
          </a:p>
        </p:txBody>
      </p:sp>
      <p:sp>
        <p:nvSpPr>
          <p:cNvPr id="3" name="Text Placeholder 2"/>
          <p:cNvSpPr>
            <a:spLocks noGrp="1"/>
          </p:cNvSpPr>
          <p:nvPr>
            <p:ph type="body" sz="quarter" idx="11"/>
          </p:nvPr>
        </p:nvSpPr>
        <p:spPr/>
        <p:txBody>
          <a:bodyPr/>
          <a:lstStyle/>
          <a:p>
            <a:r>
              <a:rPr lang="en-US" dirty="0"/>
              <a:t>- Acts 4:7-8</a:t>
            </a:r>
          </a:p>
        </p:txBody>
      </p:sp>
    </p:spTree>
    <p:extLst>
      <p:ext uri="{BB962C8B-B14F-4D97-AF65-F5344CB8AC3E}">
        <p14:creationId xmlns:p14="http://schemas.microsoft.com/office/powerpoint/2010/main" val="49074555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02131"/>
            <a:ext cx="10770670" cy="5284269"/>
          </a:xfrm>
        </p:spPr>
        <p:txBody>
          <a:bodyPr>
            <a:normAutofit fontScale="85000" lnSpcReduction="10000"/>
          </a:bodyPr>
          <a:lstStyle/>
          <a:p>
            <a:r>
              <a:rPr lang="en-US" sz="3300" dirty="0">
                <a:solidFill>
                  <a:schemeClr val="accent6">
                    <a:lumMod val="75000"/>
                  </a:schemeClr>
                </a:solidFill>
                <a:effectLst>
                  <a:outerShdw blurRad="38100" dist="38100" dir="2700000" algn="tl">
                    <a:srgbClr val="000000">
                      <a:alpha val="43137"/>
                    </a:srgbClr>
                  </a:outerShdw>
                </a:effectLst>
              </a:rPr>
              <a:t>VERSE 7  </a:t>
            </a:r>
          </a:p>
          <a:p>
            <a:r>
              <a:rPr lang="en-US" dirty="0"/>
              <a:t>The prisoners had been arrested without a formal charge being preferred against them, and the court was now dependent upon what might be extorted from them, for the ground of their accusation. The question propounded to them is remarkable for its vagueness. By what </a:t>
            </a:r>
            <a:r>
              <a:rPr lang="en-US" i="1" dirty="0"/>
              <a:t>power, or, in what name, have you done this? Done what? might have been the answer. Done this preaching? or this miracle? or what? The question specified nothing. There was no one particular thing done by Peter, on which they dared fix attention; but they frame an indefinite question, in attempting to answer which they evidently hoped he would say something on which they might condemn him.</a:t>
            </a:r>
          </a:p>
          <a:p>
            <a:pPr lvl="1"/>
            <a:r>
              <a:rPr lang="en-US" b="0" dirty="0"/>
              <a:t>McGarvey, J. W. (1872). </a:t>
            </a:r>
            <a:r>
              <a:rPr lang="en-US" b="0" i="1" u="sng" dirty="0">
                <a:hlinkClick r:id="rId2"/>
              </a:rPr>
              <a:t>A commentary on Acts of Apostles</a:t>
            </a:r>
            <a:r>
              <a:rPr lang="en-US" b="0" dirty="0">
                <a:hlinkClick r:id="rId2"/>
              </a:rPr>
              <a:t> (p. 63).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86586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childTnLst>
                                </p:cTn>
                              </p:par>
                            </p:childTnLst>
                          </p:cTn>
                        </p:par>
                        <p:par>
                          <p:cTn id="28" fill="hold">
                            <p:stCondLst>
                              <p:cond delay="0"/>
                            </p:stCondLst>
                            <p:childTnLst>
                              <p:par>
                                <p:cTn id="29" presetID="17" presetClass="entr" presetSubtype="2"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ppt_x</p:attrName>
                                        </p:attrNameLst>
                                      </p:cBhvr>
                                      <p:tavLst>
                                        <p:tav tm="0">
                                          <p:val>
                                            <p:strVal val="#ppt_x+#ppt_w/2"/>
                                          </p:val>
                                        </p:tav>
                                        <p:tav tm="100000">
                                          <p:val>
                                            <p:strVal val="#ppt_x"/>
                                          </p:val>
                                        </p:tav>
                                      </p:tavLst>
                                    </p:anim>
                                    <p:anim calcmode="lin" valueType="num">
                                      <p:cBhvr>
                                        <p:cTn id="32" dur="500" fill="hold"/>
                                        <p:tgtEl>
                                          <p:spTgt spid="7"/>
                                        </p:tgtEl>
                                        <p:attrNameLst>
                                          <p:attrName>ppt_y</p:attrName>
                                        </p:attrNameLst>
                                      </p:cBhvr>
                                      <p:tavLst>
                                        <p:tav tm="0">
                                          <p:val>
                                            <p:strVal val="#ppt_y"/>
                                          </p:val>
                                        </p:tav>
                                        <p:tav tm="100000">
                                          <p:val>
                                            <p:strVal val="#ppt_y"/>
                                          </p:val>
                                        </p:tav>
                                      </p:tavLst>
                                    </p:anim>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9</a:t>
            </a:r>
            <a:r>
              <a:rPr lang="en-US" dirty="0"/>
              <a:t> if we are on trial today for a benefit done to a sick man, as to how this man has been made well, </a:t>
            </a:r>
            <a:r>
              <a:rPr lang="en-US" baseline="30000" dirty="0"/>
              <a:t>10</a:t>
            </a:r>
            <a:r>
              <a:rPr lang="en-US" dirty="0"/>
              <a:t> let it be known to all of you and to all the people of Israel, that by the name of Jesus Christ the Nazarene, whom you crucified, whom God raised from the dead—by this name this man stands here before you in good health.</a:t>
            </a:r>
          </a:p>
        </p:txBody>
      </p:sp>
      <p:sp>
        <p:nvSpPr>
          <p:cNvPr id="3" name="Text Placeholder 2"/>
          <p:cNvSpPr>
            <a:spLocks noGrp="1"/>
          </p:cNvSpPr>
          <p:nvPr>
            <p:ph type="body" sz="quarter" idx="11"/>
          </p:nvPr>
        </p:nvSpPr>
        <p:spPr/>
        <p:txBody>
          <a:bodyPr/>
          <a:lstStyle/>
          <a:p>
            <a:r>
              <a:rPr lang="en-US" dirty="0"/>
              <a:t>- Acts 4:9-10</a:t>
            </a:r>
          </a:p>
        </p:txBody>
      </p:sp>
    </p:spTree>
    <p:extLst>
      <p:ext uri="{BB962C8B-B14F-4D97-AF65-F5344CB8AC3E}">
        <p14:creationId xmlns:p14="http://schemas.microsoft.com/office/powerpoint/2010/main" val="52595346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11</a:t>
            </a:r>
            <a:r>
              <a:rPr lang="en-US" dirty="0"/>
              <a:t> He is the stone which was rejected by you, the builders, but which became the chief corner stone. </a:t>
            </a:r>
            <a:r>
              <a:rPr lang="en-US" baseline="30000" dirty="0"/>
              <a:t>12</a:t>
            </a:r>
            <a:r>
              <a:rPr lang="en-US" dirty="0"/>
              <a:t> And there is salvation in no one else; for there is no other name under heaven that has been given among men by which we must be saved.”</a:t>
            </a:r>
          </a:p>
        </p:txBody>
      </p:sp>
      <p:sp>
        <p:nvSpPr>
          <p:cNvPr id="3" name="Text Placeholder 2"/>
          <p:cNvSpPr>
            <a:spLocks noGrp="1"/>
          </p:cNvSpPr>
          <p:nvPr>
            <p:ph type="body" sz="quarter" idx="11"/>
          </p:nvPr>
        </p:nvSpPr>
        <p:spPr/>
        <p:txBody>
          <a:bodyPr/>
          <a:lstStyle/>
          <a:p>
            <a:r>
              <a:rPr lang="en-US" dirty="0"/>
              <a:t>- Acts 4:11-12</a:t>
            </a:r>
          </a:p>
        </p:txBody>
      </p:sp>
    </p:spTree>
    <p:extLst>
      <p:ext uri="{BB962C8B-B14F-4D97-AF65-F5344CB8AC3E}">
        <p14:creationId xmlns:p14="http://schemas.microsoft.com/office/powerpoint/2010/main" val="14986871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11</a:t>
            </a:r>
            <a:r>
              <a:rPr lang="en-US" dirty="0"/>
              <a:t> When they bring you before the synagogues and the rulers and the authorities, do not worry about how or what you are to speak in your defense, or what you are to say; </a:t>
            </a:r>
            <a:r>
              <a:rPr lang="en-US" baseline="30000" dirty="0"/>
              <a:t>12</a:t>
            </a:r>
            <a:r>
              <a:rPr lang="en-US" dirty="0"/>
              <a:t> for the Holy Spirit will teach you in that very hour what you ought to say.”</a:t>
            </a:r>
          </a:p>
        </p:txBody>
      </p:sp>
      <p:sp>
        <p:nvSpPr>
          <p:cNvPr id="3" name="Text Placeholder 2"/>
          <p:cNvSpPr>
            <a:spLocks noGrp="1"/>
          </p:cNvSpPr>
          <p:nvPr>
            <p:ph type="body" sz="quarter" idx="11"/>
          </p:nvPr>
        </p:nvSpPr>
        <p:spPr/>
        <p:txBody>
          <a:bodyPr/>
          <a:lstStyle/>
          <a:p>
            <a:r>
              <a:rPr lang="en-US" dirty="0"/>
              <a:t>- Luke 12:11-12</a:t>
            </a:r>
          </a:p>
        </p:txBody>
      </p:sp>
    </p:spTree>
    <p:extLst>
      <p:ext uri="{BB962C8B-B14F-4D97-AF65-F5344CB8AC3E}">
        <p14:creationId xmlns:p14="http://schemas.microsoft.com/office/powerpoint/2010/main" val="105755049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Peter’s Sermon Points</a:t>
            </a:r>
          </a:p>
        </p:txBody>
      </p:sp>
      <p:sp>
        <p:nvSpPr>
          <p:cNvPr id="3" name="Text Placeholder 2"/>
          <p:cNvSpPr>
            <a:spLocks noGrp="1"/>
          </p:cNvSpPr>
          <p:nvPr>
            <p:ph type="body" sz="quarter" idx="10"/>
          </p:nvPr>
        </p:nvSpPr>
        <p:spPr/>
        <p:txBody>
          <a:bodyPr/>
          <a:lstStyle/>
          <a:p>
            <a:pPr>
              <a:lnSpc>
                <a:spcPct val="120000"/>
              </a:lnSpc>
            </a:pPr>
            <a:r>
              <a:rPr lang="en-US" dirty="0"/>
              <a:t>Miracle by Jesus’ power and authority</a:t>
            </a:r>
          </a:p>
          <a:p>
            <a:pPr>
              <a:lnSpc>
                <a:spcPct val="120000"/>
              </a:lnSpc>
            </a:pPr>
            <a:r>
              <a:rPr lang="en-US" dirty="0"/>
              <a:t>Rulers responsible for Jesus’ death</a:t>
            </a:r>
          </a:p>
          <a:p>
            <a:pPr>
              <a:lnSpc>
                <a:spcPct val="120000"/>
              </a:lnSpc>
            </a:pPr>
            <a:r>
              <a:rPr lang="en-US" dirty="0"/>
              <a:t>God raised Jesus from the dead</a:t>
            </a:r>
          </a:p>
          <a:p>
            <a:pPr>
              <a:lnSpc>
                <a:spcPct val="120000"/>
              </a:lnSpc>
            </a:pPr>
            <a:r>
              <a:rPr lang="en-US" dirty="0"/>
              <a:t>His rejection spoken of by prophets</a:t>
            </a:r>
          </a:p>
          <a:p>
            <a:pPr>
              <a:lnSpc>
                <a:spcPct val="120000"/>
              </a:lnSpc>
            </a:pPr>
            <a:r>
              <a:rPr lang="en-US" dirty="0"/>
              <a:t>Salvation only possible through Jesus</a:t>
            </a:r>
          </a:p>
        </p:txBody>
      </p:sp>
    </p:spTree>
    <p:extLst>
      <p:ext uri="{BB962C8B-B14F-4D97-AF65-F5344CB8AC3E}">
        <p14:creationId xmlns:p14="http://schemas.microsoft.com/office/powerpoint/2010/main" val="162375330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13</a:t>
            </a:r>
            <a:r>
              <a:rPr lang="en-US" dirty="0"/>
              <a:t> Now as they observed the confidence of Peter and John and understood that they were uneducated and untrained men, they were amazed, and began to recognize them as having been with Jesus. </a:t>
            </a:r>
            <a:r>
              <a:rPr lang="en-US" baseline="30000" dirty="0"/>
              <a:t>14</a:t>
            </a:r>
            <a:r>
              <a:rPr lang="en-US" dirty="0"/>
              <a:t> And seeing the man who had been healed standing with them, they had nothing to say in reply.</a:t>
            </a:r>
          </a:p>
        </p:txBody>
      </p:sp>
      <p:sp>
        <p:nvSpPr>
          <p:cNvPr id="3" name="Text Placeholder 2"/>
          <p:cNvSpPr>
            <a:spLocks noGrp="1"/>
          </p:cNvSpPr>
          <p:nvPr>
            <p:ph type="body" sz="quarter" idx="11"/>
          </p:nvPr>
        </p:nvSpPr>
        <p:spPr/>
        <p:txBody>
          <a:bodyPr/>
          <a:lstStyle/>
          <a:p>
            <a:r>
              <a:rPr lang="en-US" dirty="0"/>
              <a:t>- Acts 4:13-14</a:t>
            </a:r>
          </a:p>
        </p:txBody>
      </p:sp>
    </p:spTree>
    <p:extLst>
      <p:ext uri="{BB962C8B-B14F-4D97-AF65-F5344CB8AC3E}">
        <p14:creationId xmlns:p14="http://schemas.microsoft.com/office/powerpoint/2010/main" val="1625439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4C4FA8-B91F-451E-8825-1711DE97848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5AB3B9CE-9C04-491C-ABC8-591998A70E2B}"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25</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5842" name="Text Box 2">
            <a:extLst>
              <a:ext uri="{FF2B5EF4-FFF2-40B4-BE49-F238E27FC236}">
                <a16:creationId xmlns:a16="http://schemas.microsoft.com/office/drawing/2014/main" id="{95E6F750-9F18-48DB-821D-2EDDA159E592}"/>
              </a:ext>
            </a:extLst>
          </p:cNvPr>
          <p:cNvSpPr txBox="1">
            <a:spLocks noChangeArrowheads="1"/>
          </p:cNvSpPr>
          <p:nvPr/>
        </p:nvSpPr>
        <p:spPr bwMode="auto">
          <a:xfrm>
            <a:off x="2743200" y="609600"/>
            <a:ext cx="76200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7.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 Secondary Missionary Journey; Evangelizing Greece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(16.1-18.21)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in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Philippi</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Thessalonica</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mn-cs"/>
              </a:rPr>
              <a:t>Beroea</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and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Athens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speaks at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Areopagus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in Athens (17.19-31);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Corinth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(18.1-17);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5842">
                                            <p:txEl>
                                              <p:pRg st="0" end="0"/>
                                            </p:txEl>
                                          </p:spTgt>
                                        </p:tgtEl>
                                        <p:attrNameLst>
                                          <p:attrName>style.visibility</p:attrName>
                                        </p:attrNameLst>
                                      </p:cBhvr>
                                      <p:to>
                                        <p:strVal val="visible"/>
                                      </p:to>
                                    </p:set>
                                    <p:anim calcmode="lin" valueType="num">
                                      <p:cBhvr additive="base">
                                        <p:cTn id="7" dur="300" fill="hold"/>
                                        <p:tgtEl>
                                          <p:spTgt spid="3584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58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5842">
                                            <p:txEl>
                                              <p:pRg st="1" end="1"/>
                                            </p:txEl>
                                          </p:spTgt>
                                        </p:tgtEl>
                                        <p:attrNameLst>
                                          <p:attrName>style.visibility</p:attrName>
                                        </p:attrNameLst>
                                      </p:cBhvr>
                                      <p:to>
                                        <p:strVal val="visible"/>
                                      </p:to>
                                    </p:set>
                                    <p:anim calcmode="lin" valueType="num">
                                      <p:cBhvr additive="base">
                                        <p:cTn id="13" dur="3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58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5842">
                                            <p:txEl>
                                              <p:pRg st="2" end="2"/>
                                            </p:txEl>
                                          </p:spTgt>
                                        </p:tgtEl>
                                        <p:attrNameLst>
                                          <p:attrName>style.visibility</p:attrName>
                                        </p:attrNameLst>
                                      </p:cBhvr>
                                      <p:to>
                                        <p:strVal val="visible"/>
                                      </p:to>
                                    </p:set>
                                    <p:anim calcmode="lin" valueType="num">
                                      <p:cBhvr additive="base">
                                        <p:cTn id="19" dur="300" fill="hold"/>
                                        <p:tgtEl>
                                          <p:spTgt spid="35842">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58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5842">
                                            <p:txEl>
                                              <p:pRg st="3" end="3"/>
                                            </p:txEl>
                                          </p:spTgt>
                                        </p:tgtEl>
                                        <p:attrNameLst>
                                          <p:attrName>style.visibility</p:attrName>
                                        </p:attrNameLst>
                                      </p:cBhvr>
                                      <p:to>
                                        <p:strVal val="visible"/>
                                      </p:to>
                                    </p:set>
                                    <p:anim calcmode="lin" valueType="num">
                                      <p:cBhvr additive="base">
                                        <p:cTn id="25" dur="300" fill="hold"/>
                                        <p:tgtEl>
                                          <p:spTgt spid="35842">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584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15</a:t>
            </a:r>
            <a:r>
              <a:rPr lang="en-US" dirty="0"/>
              <a:t> But when they had ordered them to leave the Council, they began to confer with one another, </a:t>
            </a:r>
            <a:r>
              <a:rPr lang="en-US" baseline="30000" dirty="0"/>
              <a:t>16</a:t>
            </a:r>
            <a:r>
              <a:rPr lang="en-US" dirty="0"/>
              <a:t> saying, “What shall we do with these men? For the fact that a noteworthy miracle has taken place through them is apparent to all who live in Jerusalem, and we cannot deny it.</a:t>
            </a:r>
          </a:p>
        </p:txBody>
      </p:sp>
      <p:sp>
        <p:nvSpPr>
          <p:cNvPr id="3" name="Text Placeholder 2"/>
          <p:cNvSpPr>
            <a:spLocks noGrp="1"/>
          </p:cNvSpPr>
          <p:nvPr>
            <p:ph type="body" sz="quarter" idx="11"/>
          </p:nvPr>
        </p:nvSpPr>
        <p:spPr/>
        <p:txBody>
          <a:bodyPr/>
          <a:lstStyle/>
          <a:p>
            <a:r>
              <a:rPr lang="en-US" dirty="0"/>
              <a:t>- Acts 4:15-16</a:t>
            </a:r>
          </a:p>
        </p:txBody>
      </p:sp>
    </p:spTree>
    <p:extLst>
      <p:ext uri="{BB962C8B-B14F-4D97-AF65-F5344CB8AC3E}">
        <p14:creationId xmlns:p14="http://schemas.microsoft.com/office/powerpoint/2010/main" val="37588283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17</a:t>
            </a:r>
            <a:r>
              <a:rPr lang="en-US" dirty="0"/>
              <a:t> But so that it will not spread any further among the people, let us warn them to speak no longer to any man in this name.” </a:t>
            </a:r>
            <a:r>
              <a:rPr lang="en-US" baseline="30000" dirty="0"/>
              <a:t>18</a:t>
            </a:r>
            <a:r>
              <a:rPr lang="en-US" dirty="0"/>
              <a:t> And when they had summoned them, they commanded them not to speak or teach at all in the name of Jesus.</a:t>
            </a:r>
          </a:p>
        </p:txBody>
      </p:sp>
      <p:sp>
        <p:nvSpPr>
          <p:cNvPr id="3" name="Text Placeholder 2"/>
          <p:cNvSpPr>
            <a:spLocks noGrp="1"/>
          </p:cNvSpPr>
          <p:nvPr>
            <p:ph type="body" sz="quarter" idx="11"/>
          </p:nvPr>
        </p:nvSpPr>
        <p:spPr/>
        <p:txBody>
          <a:bodyPr/>
          <a:lstStyle/>
          <a:p>
            <a:r>
              <a:rPr lang="en-US" dirty="0"/>
              <a:t>- Acts 4:17-18</a:t>
            </a:r>
          </a:p>
        </p:txBody>
      </p:sp>
    </p:spTree>
    <p:extLst>
      <p:ext uri="{BB962C8B-B14F-4D97-AF65-F5344CB8AC3E}">
        <p14:creationId xmlns:p14="http://schemas.microsoft.com/office/powerpoint/2010/main" val="196923295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100" dirty="0">
                <a:solidFill>
                  <a:schemeClr val="accent6">
                    <a:lumMod val="75000"/>
                  </a:schemeClr>
                </a:solidFill>
                <a:effectLst>
                  <a:outerShdw blurRad="38100" dist="38100" dir="2700000" algn="tl">
                    <a:srgbClr val="000000">
                      <a:alpha val="43137"/>
                    </a:srgbClr>
                  </a:outerShdw>
                </a:effectLst>
              </a:rPr>
              <a:t>VERSE 17 </a:t>
            </a:r>
          </a:p>
          <a:p>
            <a:r>
              <a:rPr lang="en-US" dirty="0"/>
              <a:t>The real motive which controlled them, and under the influence of which they kept each other in countenance, was an unconquerable desire to maintain their old influence with the people. This is manifested in the conclusion to which they came. (17) “</a:t>
            </a:r>
            <a:r>
              <a:rPr lang="en-US" i="1" dirty="0"/>
              <a:t>But, that it may be spread no further among the people, let us strictly threaten them, that they speak, henceforth, to no man in this name.” The man who made this proposition no doubt thought that he had most satisfactorily solved a difficult problem, and the majority were too well pleased to find some means of escape from their present awkward predicament, to look very shrewdly into the probable success of the measure proposed. It was a safe course, if not a very bold one, and as there was no obstacle in the way but conscience, the could find no difficulty in pursuing it.</a:t>
            </a:r>
          </a:p>
          <a:p>
            <a:pPr lvl="1"/>
            <a:r>
              <a:rPr lang="en-US" b="0" dirty="0"/>
              <a:t>McGarvey, J. W. (1872). </a:t>
            </a:r>
            <a:r>
              <a:rPr lang="en-US" b="0" i="1" u="sng" dirty="0">
                <a:hlinkClick r:id="rId2"/>
              </a:rPr>
              <a:t>A commentary on Acts of Apostles</a:t>
            </a:r>
            <a:r>
              <a:rPr lang="en-US" b="0" dirty="0">
                <a:hlinkClick r:id="rId2"/>
              </a:rPr>
              <a:t> (p. 64).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46503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20000"/>
          </a:bodyPr>
          <a:lstStyle/>
          <a:p>
            <a:r>
              <a:rPr lang="en-US" sz="3100" dirty="0">
                <a:solidFill>
                  <a:schemeClr val="accent6">
                    <a:lumMod val="75000"/>
                  </a:schemeClr>
                </a:solidFill>
                <a:effectLst>
                  <a:outerShdw blurRad="38100" dist="38100" dir="2700000" algn="tl">
                    <a:srgbClr val="000000">
                      <a:alpha val="43137"/>
                    </a:srgbClr>
                  </a:outerShdw>
                </a:effectLst>
              </a:rPr>
              <a:t>VERSE 18 </a:t>
            </a:r>
          </a:p>
          <a:p>
            <a:r>
              <a:rPr lang="en-US" dirty="0"/>
              <a:t>The resolution was no sooner formed than acted upon. (18) “</a:t>
            </a:r>
            <a:r>
              <a:rPr lang="en-US" i="1" dirty="0"/>
              <a:t>And they called them, and commanded them not to speak      at all, nor teach in the name of Jesus.” How Luke learned the particulars of the secret consultation which resulted in this injunction, we are not informed, though it is not difficult to imagine. Gamaliel, Saul’s teacher, and perhaps Saul himself, was present as a member of the Sanhedrim; and a great company of the priests themselves afterward became obedient to the faith. These and other conversions from the ranks of the enemy opened up channels for such information in abundance.</a:t>
            </a:r>
          </a:p>
          <a:p>
            <a:pPr lvl="1"/>
            <a:r>
              <a:rPr lang="en-US" b="0" dirty="0"/>
              <a:t>McGarvey, J. W. (1872). </a:t>
            </a:r>
            <a:r>
              <a:rPr lang="en-US" b="0" i="1" u="sng" dirty="0">
                <a:hlinkClick r:id="rId2"/>
              </a:rPr>
              <a:t>A commentary on Acts of Apostles</a:t>
            </a:r>
            <a:r>
              <a:rPr lang="en-US" b="0" dirty="0">
                <a:hlinkClick r:id="rId2"/>
              </a:rPr>
              <a:t> (p. 64).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79658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19</a:t>
            </a:r>
            <a:r>
              <a:rPr lang="en-US" dirty="0"/>
              <a:t> But Peter and John answered and said to them, “Whether it is right in the sight of God to give heed to you rather than to God, you be the judge; </a:t>
            </a:r>
            <a:r>
              <a:rPr lang="en-US" baseline="30000" dirty="0"/>
              <a:t>20</a:t>
            </a:r>
            <a:r>
              <a:rPr lang="en-US" dirty="0"/>
              <a:t> for we cannot stop speaking about what we have seen and heard.”</a:t>
            </a:r>
          </a:p>
        </p:txBody>
      </p:sp>
      <p:sp>
        <p:nvSpPr>
          <p:cNvPr id="3" name="Text Placeholder 2"/>
          <p:cNvSpPr>
            <a:spLocks noGrp="1"/>
          </p:cNvSpPr>
          <p:nvPr>
            <p:ph type="body" sz="quarter" idx="11"/>
          </p:nvPr>
        </p:nvSpPr>
        <p:spPr/>
        <p:txBody>
          <a:bodyPr/>
          <a:lstStyle/>
          <a:p>
            <a:r>
              <a:rPr lang="en-US" dirty="0"/>
              <a:t>- Acts 4:19-20</a:t>
            </a:r>
          </a:p>
        </p:txBody>
      </p:sp>
    </p:spTree>
    <p:extLst>
      <p:ext uri="{BB962C8B-B14F-4D97-AF65-F5344CB8AC3E}">
        <p14:creationId xmlns:p14="http://schemas.microsoft.com/office/powerpoint/2010/main" val="87864641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300" dirty="0">
                <a:solidFill>
                  <a:schemeClr val="accent6">
                    <a:lumMod val="75000"/>
                  </a:schemeClr>
                </a:solidFill>
                <a:effectLst>
                  <a:outerShdw blurRad="38100" dist="38100" dir="2700000" algn="tl">
                    <a:srgbClr val="000000">
                      <a:alpha val="43137"/>
                    </a:srgbClr>
                  </a:outerShdw>
                </a:effectLst>
              </a:rPr>
              <a:t>VERSES 19 &amp; 20 </a:t>
            </a:r>
          </a:p>
          <a:p>
            <a:r>
              <a:rPr lang="en-US" dirty="0"/>
              <a:t>The apostles, if at all anxious concerning their personal safety, might have received this stern command in silence, and retired respectfully from the assembly. (19) “</a:t>
            </a:r>
            <a:r>
              <a:rPr lang="en-US" i="1" dirty="0"/>
              <a:t>But, Peter and John answered and said to them, Whether it is right, in the sight of God, to hearken to you rather than to God, do you judge. (20) For we can not but speak the things which we have seen and heard.” This was an open defiance of their power, with a direct appeal to their own consciences for a vindication of it. The apostles weren’t willing that their silence should be construed into even a momentary acquiescence in such a command, and they spoke in such a manner as to be distinctly understood.</a:t>
            </a:r>
          </a:p>
          <a:p>
            <a:endParaRPr lang="en-US" sz="2400" i="1" dirty="0"/>
          </a:p>
          <a:p>
            <a:pPr lvl="1"/>
            <a:r>
              <a:rPr lang="en-US" b="0" dirty="0"/>
              <a:t>McGarvey, J. W. (1872). </a:t>
            </a:r>
            <a:r>
              <a:rPr lang="en-US" b="0" i="1" u="sng" dirty="0">
                <a:hlinkClick r:id="rId2"/>
              </a:rPr>
              <a:t>A commentary on Acts of Apostles</a:t>
            </a:r>
            <a:r>
              <a:rPr lang="en-US" b="0" dirty="0">
                <a:hlinkClick r:id="rId2"/>
              </a:rPr>
              <a:t> (pp. 64–65).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23299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21</a:t>
            </a:r>
            <a:r>
              <a:rPr lang="en-US" dirty="0"/>
              <a:t> When they had threatened them further, they let them go (finding no basis on which to punish them) on account of the people, because they were all glorifying God for what had happened; </a:t>
            </a:r>
            <a:r>
              <a:rPr lang="en-US" baseline="30000" dirty="0"/>
              <a:t>22</a:t>
            </a:r>
            <a:r>
              <a:rPr lang="en-US" dirty="0"/>
              <a:t> for the man was more than forty years old on whom this miracle of healing had been performed.</a:t>
            </a:r>
          </a:p>
        </p:txBody>
      </p:sp>
      <p:sp>
        <p:nvSpPr>
          <p:cNvPr id="3" name="Text Placeholder 2"/>
          <p:cNvSpPr>
            <a:spLocks noGrp="1"/>
          </p:cNvSpPr>
          <p:nvPr>
            <p:ph type="body" sz="quarter" idx="11"/>
          </p:nvPr>
        </p:nvSpPr>
        <p:spPr/>
        <p:txBody>
          <a:bodyPr/>
          <a:lstStyle/>
          <a:p>
            <a:r>
              <a:rPr lang="en-US" dirty="0"/>
              <a:t>- Acts 4:21-22</a:t>
            </a:r>
          </a:p>
        </p:txBody>
      </p:sp>
    </p:spTree>
    <p:extLst>
      <p:ext uri="{BB962C8B-B14F-4D97-AF65-F5344CB8AC3E}">
        <p14:creationId xmlns:p14="http://schemas.microsoft.com/office/powerpoint/2010/main" val="24100393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20000"/>
          </a:bodyPr>
          <a:lstStyle/>
          <a:p>
            <a:r>
              <a:rPr lang="en-US" sz="3300" dirty="0">
                <a:solidFill>
                  <a:schemeClr val="accent6">
                    <a:lumMod val="75000"/>
                  </a:schemeClr>
                </a:solidFill>
                <a:effectLst>
                  <a:outerShdw blurRad="38100" dist="38100" dir="2700000" algn="tl">
                    <a:srgbClr val="000000">
                      <a:alpha val="43137"/>
                    </a:srgbClr>
                  </a:outerShdw>
                </a:effectLst>
              </a:rPr>
              <a:t>VERSES 21 &amp; 22 </a:t>
            </a:r>
          </a:p>
          <a:p>
            <a:r>
              <a:rPr lang="en-US" dirty="0"/>
              <a:t>It was a sore trial to the haughty spirits of the Sanhedrim to brook such defiance; but a desire to conciliate the people, mingled, no doubt, with a secret fear of the consequences of putting to death men who had exercised such power, restrained their wrath. (21) “</a:t>
            </a:r>
            <a:r>
              <a:rPr lang="en-US" i="1" dirty="0"/>
              <a:t>And when they had further threatened them, they let them go, not finding how they might punish them, because of the people; for all glorified God for what was done. (22) For the man on whom this miracle of healing was wrought was more than forty years of age.“</a:t>
            </a:r>
          </a:p>
          <a:p>
            <a:pPr lvl="1"/>
            <a:r>
              <a:rPr lang="en-US" b="0" dirty="0"/>
              <a:t>McGarvey, J. W. (1872). </a:t>
            </a:r>
            <a:r>
              <a:rPr lang="en-US" b="0" i="1" u="sng" dirty="0">
                <a:hlinkClick r:id="rId2"/>
              </a:rPr>
              <a:t>A commentary on Acts of Apostles</a:t>
            </a:r>
            <a:r>
              <a:rPr lang="en-US" b="0" dirty="0">
                <a:hlinkClick r:id="rId2"/>
              </a:rPr>
              <a:t> (p. 65).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46256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Leaders Cannot Punish Apostles</a:t>
            </a:r>
          </a:p>
        </p:txBody>
      </p:sp>
      <p:sp>
        <p:nvSpPr>
          <p:cNvPr id="3" name="Text Placeholder 2"/>
          <p:cNvSpPr>
            <a:spLocks noGrp="1"/>
          </p:cNvSpPr>
          <p:nvPr>
            <p:ph type="body" sz="quarter" idx="10"/>
          </p:nvPr>
        </p:nvSpPr>
        <p:spPr/>
        <p:txBody>
          <a:bodyPr>
            <a:normAutofit/>
          </a:bodyPr>
          <a:lstStyle/>
          <a:p>
            <a:r>
              <a:rPr lang="en-US" sz="5867" b="1" dirty="0"/>
              <a:t>Could not deny sermon</a:t>
            </a:r>
          </a:p>
        </p:txBody>
      </p:sp>
    </p:spTree>
    <p:extLst>
      <p:ext uri="{BB962C8B-B14F-4D97-AF65-F5344CB8AC3E}">
        <p14:creationId xmlns:p14="http://schemas.microsoft.com/office/powerpoint/2010/main" val="214492584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Leaders Cannot Punish Apostles</a:t>
            </a:r>
          </a:p>
        </p:txBody>
      </p:sp>
      <p:sp>
        <p:nvSpPr>
          <p:cNvPr id="3" name="Text Placeholder 2"/>
          <p:cNvSpPr>
            <a:spLocks noGrp="1"/>
          </p:cNvSpPr>
          <p:nvPr>
            <p:ph type="body" sz="quarter" idx="10"/>
          </p:nvPr>
        </p:nvSpPr>
        <p:spPr/>
        <p:txBody>
          <a:bodyPr/>
          <a:lstStyle/>
          <a:p>
            <a:r>
              <a:rPr lang="en-US" dirty="0"/>
              <a:t>Could not deny sermon</a:t>
            </a:r>
          </a:p>
          <a:p>
            <a:r>
              <a:rPr lang="en-US" sz="5867" b="1" dirty="0"/>
              <a:t>Could not deny miracle</a:t>
            </a:r>
          </a:p>
        </p:txBody>
      </p:sp>
    </p:spTree>
    <p:extLst>
      <p:ext uri="{BB962C8B-B14F-4D97-AF65-F5344CB8AC3E}">
        <p14:creationId xmlns:p14="http://schemas.microsoft.com/office/powerpoint/2010/main" val="1835944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7CD467-953D-4CD5-8283-2CE3C93CC89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181E9E50-7AC4-4B9C-8A08-6A236D0237B7}"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26</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1140" name="Picture 4">
            <a:extLst>
              <a:ext uri="{FF2B5EF4-FFF2-40B4-BE49-F238E27FC236}">
                <a16:creationId xmlns:a16="http://schemas.microsoft.com/office/drawing/2014/main" id="{D1698BB5-C230-47AF-9ECA-880A66489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
            <a:ext cx="7239000" cy="6513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Leaders Cannot Punish Apostles</a:t>
            </a:r>
          </a:p>
        </p:txBody>
      </p:sp>
      <p:sp>
        <p:nvSpPr>
          <p:cNvPr id="3" name="Text Placeholder 2"/>
          <p:cNvSpPr>
            <a:spLocks noGrp="1"/>
          </p:cNvSpPr>
          <p:nvPr>
            <p:ph type="body" sz="quarter" idx="10"/>
          </p:nvPr>
        </p:nvSpPr>
        <p:spPr/>
        <p:txBody>
          <a:bodyPr/>
          <a:lstStyle/>
          <a:p>
            <a:r>
              <a:rPr lang="en-US" dirty="0"/>
              <a:t>Could not deny sermon</a:t>
            </a:r>
          </a:p>
          <a:p>
            <a:r>
              <a:rPr lang="en-US" dirty="0"/>
              <a:t>Could not deny miracle</a:t>
            </a:r>
          </a:p>
          <a:p>
            <a:r>
              <a:rPr lang="en-US" sz="5333" b="1" dirty="0"/>
              <a:t>Could not deny the Apostles their freedom</a:t>
            </a:r>
          </a:p>
        </p:txBody>
      </p:sp>
    </p:spTree>
    <p:extLst>
      <p:ext uri="{BB962C8B-B14F-4D97-AF65-F5344CB8AC3E}">
        <p14:creationId xmlns:p14="http://schemas.microsoft.com/office/powerpoint/2010/main" val="167771768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300" dirty="0">
                <a:solidFill>
                  <a:schemeClr val="accent6">
                    <a:lumMod val="75000"/>
                  </a:schemeClr>
                </a:solidFill>
                <a:effectLst>
                  <a:outerShdw blurRad="38100" dist="38100" dir="2700000" algn="tl">
                    <a:srgbClr val="000000">
                      <a:alpha val="43137"/>
                    </a:srgbClr>
                  </a:outerShdw>
                </a:effectLst>
              </a:rPr>
              <a:t>VERSES 23 - 30</a:t>
            </a:r>
          </a:p>
          <a:p>
            <a:r>
              <a:rPr lang="en-US" dirty="0"/>
              <a:t>In all the prayers of the apostles, we observe strict appropriateness, in       the ascription to God with which they open and a remarkable simplicity in presenting the exact petition, and no more, which the occasion demands.  On a former occasion, they had set before him two men, that he might choose one for the apostolic office, and they addressed him as the “heart-knower;” now they desire his protecting power, and now they style him the “Sovereign God who made heaven and earth, and the sea, and all that is in them.” They remind him that, according to his own words by David, kings and rulers, in the persons of Herod and Pilate, had risen up against his anointed while the people and the Gentiles were imagining vain things;    and they pray him to “behold the threatening,” and grant to his servants boldness to speak the word in defiance of all opposition.</a:t>
            </a:r>
          </a:p>
          <a:p>
            <a:pPr lvl="1"/>
            <a:r>
              <a:rPr lang="en-US" b="0" dirty="0"/>
              <a:t>McGarvey, J. W. (1872). </a:t>
            </a:r>
            <a:r>
              <a:rPr lang="en-US" b="0" i="1" u="sng" dirty="0">
                <a:hlinkClick r:id="rId2"/>
              </a:rPr>
              <a:t>A commentary on Acts of Apostles</a:t>
            </a:r>
            <a:r>
              <a:rPr lang="en-US" b="0" dirty="0">
                <a:hlinkClick r:id="rId2"/>
              </a:rPr>
              <a:t> (p. 65).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16619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300" dirty="0">
                <a:solidFill>
                  <a:schemeClr val="accent6">
                    <a:lumMod val="75000"/>
                  </a:schemeClr>
                </a:solidFill>
                <a:effectLst>
                  <a:outerShdw blurRad="38100" dist="38100" dir="2700000" algn="tl">
                    <a:srgbClr val="000000">
                      <a:alpha val="43137"/>
                    </a:srgbClr>
                  </a:outerShdw>
                </a:effectLst>
              </a:rPr>
              <a:t>VERSE 23 - 30</a:t>
            </a:r>
          </a:p>
          <a:p>
            <a:r>
              <a:rPr lang="en-US" dirty="0"/>
              <a:t>In these days of passion and war, in which it is common for prayers to be filled with earnest entreaties for victory over our enemies &amp; sometimes with terrible maledictions against those who are waging war against our supposed rights, it is quite refreshing to observe the tone of this apostolic prayer. These men were not in danger of losing some mere political power or privilege, but the dearest and most indisputable right they had on earth was denied them,     and they were threatened with death if they did not relinquish it; yet, in their prayers, they manifest no vindictive nor resentful spirit; but, in reference to their enemies they simply pray, Lord, behold their </a:t>
            </a:r>
            <a:r>
              <a:rPr lang="en-US" dirty="0" err="1"/>
              <a:t>threatenings</a:t>
            </a:r>
            <a:r>
              <a:rPr lang="en-US" dirty="0"/>
              <a:t>. Their gentle spirits never could have conceived that unblushing impiety which now so often brings men upon their knees for the very purpose of pouring out   in the ears of God those violent and destructive passions which he has forbidden us to allow a place even within our hearts. By such prayers men seek to make God a partisan in every angry contention among men, as though he were nothing more than themselves. Much needs to be said upon this unhappy theme, but it can not be said here.</a:t>
            </a:r>
          </a:p>
          <a:p>
            <a:pPr marL="457200" lvl="1" indent="0">
              <a:buNone/>
            </a:pPr>
            <a:endParaRPr lang="en-US" sz="1300" dirty="0"/>
          </a:p>
          <a:p>
            <a:r>
              <a:rPr lang="en-US" b="0" dirty="0"/>
              <a:t> McGarvey, J. W. (1872). </a:t>
            </a:r>
            <a:r>
              <a:rPr lang="en-US" b="0" i="1" u="sng" dirty="0">
                <a:hlinkClick r:id="rId2"/>
              </a:rPr>
              <a:t>A commentary on Acts of Apostles</a:t>
            </a:r>
            <a:r>
              <a:rPr lang="en-US" b="0" dirty="0">
                <a:hlinkClick r:id="rId2"/>
              </a:rPr>
              <a:t> (pp. 65–66). Lexington, KY: Transylvania Printing and Publishing Co.</a:t>
            </a:r>
          </a:p>
          <a:p>
            <a:endParaRPr lang="en-US" sz="1700" dirty="0">
              <a:effectLst>
                <a:outerShdw blurRad="38100" dist="38100" dir="2700000" algn="tl">
                  <a:srgbClr val="000000">
                    <a:alpha val="43137"/>
                  </a:srgbClr>
                </a:outerShdw>
              </a:effectLst>
            </a:endParaRPr>
          </a:p>
          <a:p>
            <a:r>
              <a:rPr lang="en-US" sz="1700" dirty="0">
                <a:solidFill>
                  <a:srgbClr val="FF0000"/>
                </a:solidFill>
                <a:effectLst>
                  <a:outerShdw blurRad="38100" dist="38100" dir="2700000" algn="tl">
                    <a:srgbClr val="000000">
                      <a:alpha val="43137"/>
                    </a:srgbClr>
                  </a:outerShdw>
                </a:effectLst>
              </a:rPr>
              <a:t>Please Note That McGarvey Actually Composed This Commentary at the Height of The American Civil War Approximately 1862 – 1863.</a:t>
            </a: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94781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 calcmode="lin" valueType="num">
                                      <p:cBhvr additive="base">
                                        <p:cTn id="30"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26"/>
                                        </p:tgtEl>
                                        <p:attrNameLst>
                                          <p:attrName>style.visibility</p:attrName>
                                        </p:attrNameLst>
                                      </p:cBhvr>
                                      <p:to>
                                        <p:strVal val="visible"/>
                                      </p:to>
                                    </p:set>
                                  </p:childTnLst>
                                </p:cTn>
                              </p:par>
                            </p:childTnLst>
                          </p:cTn>
                        </p:par>
                        <p:par>
                          <p:cTn id="36" fill="hold">
                            <p:stCondLst>
                              <p:cond delay="0"/>
                            </p:stCondLst>
                            <p:childTnLst>
                              <p:par>
                                <p:cTn id="37" presetID="17" presetClass="entr" presetSubtype="2"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ppt_x</p:attrName>
                                        </p:attrNameLst>
                                      </p:cBhvr>
                                      <p:tavLst>
                                        <p:tav tm="0">
                                          <p:val>
                                            <p:strVal val="#ppt_x+#ppt_w/2"/>
                                          </p:val>
                                        </p:tav>
                                        <p:tav tm="100000">
                                          <p:val>
                                            <p:strVal val="#ppt_x"/>
                                          </p:val>
                                        </p:tav>
                                      </p:tavLst>
                                    </p:anim>
                                    <p:anim calcmode="lin" valueType="num">
                                      <p:cBhvr>
                                        <p:cTn id="40" dur="500" fill="hold"/>
                                        <p:tgtEl>
                                          <p:spTgt spid="7"/>
                                        </p:tgtEl>
                                        <p:attrNameLst>
                                          <p:attrName>ppt_y</p:attrName>
                                        </p:attrNameLst>
                                      </p:cBhvr>
                                      <p:tavLst>
                                        <p:tav tm="0">
                                          <p:val>
                                            <p:strVal val="#ppt_y"/>
                                          </p:val>
                                        </p:tav>
                                        <p:tav tm="100000">
                                          <p:val>
                                            <p:strVal val="#ppt_y"/>
                                          </p:val>
                                        </p:tav>
                                      </p:tavLst>
                                    </p:anim>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And when they had prayed, the place where they had gathered together was shaken, and they were all filled with the Holy Spirit and began to speak the word of God with boldness.</a:t>
            </a:r>
          </a:p>
        </p:txBody>
      </p:sp>
      <p:sp>
        <p:nvSpPr>
          <p:cNvPr id="3" name="Text Placeholder 2"/>
          <p:cNvSpPr>
            <a:spLocks noGrp="1"/>
          </p:cNvSpPr>
          <p:nvPr>
            <p:ph type="body" sz="quarter" idx="11"/>
          </p:nvPr>
        </p:nvSpPr>
        <p:spPr/>
        <p:txBody>
          <a:bodyPr/>
          <a:lstStyle/>
          <a:p>
            <a:r>
              <a:rPr lang="en-US" dirty="0"/>
              <a:t>- Acts 4:31</a:t>
            </a:r>
          </a:p>
        </p:txBody>
      </p:sp>
    </p:spTree>
    <p:extLst>
      <p:ext uri="{BB962C8B-B14F-4D97-AF65-F5344CB8AC3E}">
        <p14:creationId xmlns:p14="http://schemas.microsoft.com/office/powerpoint/2010/main" val="13726927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300" dirty="0">
                <a:solidFill>
                  <a:schemeClr val="accent6">
                    <a:lumMod val="75000"/>
                  </a:schemeClr>
                </a:solidFill>
                <a:effectLst>
                  <a:outerShdw blurRad="38100" dist="38100" dir="2700000" algn="tl">
                    <a:srgbClr val="000000">
                      <a:alpha val="43137"/>
                    </a:srgbClr>
                  </a:outerShdw>
                </a:effectLst>
              </a:rPr>
              <a:t>VERSE 32 - 35</a:t>
            </a:r>
          </a:p>
          <a:p>
            <a:r>
              <a:rPr lang="en-US" dirty="0"/>
              <a:t>Considering the immense numbers of this congregation, and that they were so suddenly drawn together from every class of society, it is certainly remarkable, and well worthy of a place in this record, that they were “</a:t>
            </a:r>
            <a:r>
              <a:rPr lang="en-US" i="1" dirty="0"/>
              <a:t>of one heart and of one mind.” But the most signal proof of the power  of the gospel among them was the almost entire subsidence of selfishness. Among the heathen nations of antiquity, systematic provision of the wants of the poor was unknown; and even among the Jews, whose law was watchful for the welfare of the poor in many respects, those who became insolvent were sold into temporary bondage to pay their debts. It was, therefore, a new thing under the sun, to see a large community selling houses and lands to supply the wants of the poor. It could but give additional weight to all that was said by the apostles, and for this reason Luke breaks the thread of his statements concerning it, to throw in the remark, that “With great power the apostles gave testimony concerning the resurrection of the Lord Jesus, and great favor was among all.” This remark does not mean that the testimony of the apostles was more distinct or positive, or that it was sustained by more signal miracles than before; for neither of these is possible. But it means that their testimony had more power with the people; and this is attributed to the harmony observed within the Church, together with their unheard- of benevolence, which combined to give them “great favor” with the people.</a:t>
            </a:r>
          </a:p>
          <a:p>
            <a:pPr lvl="1"/>
            <a:r>
              <a:rPr lang="en-US" b="0" dirty="0"/>
              <a:t>McGarvey, J. W. (1872). </a:t>
            </a:r>
            <a:r>
              <a:rPr lang="en-US" b="0" i="1" u="sng" dirty="0">
                <a:hlinkClick r:id="rId2"/>
              </a:rPr>
              <a:t>A commentary on Acts of Apostles</a:t>
            </a:r>
            <a:r>
              <a:rPr lang="en-US" b="0" dirty="0">
                <a:hlinkClick r:id="rId2"/>
              </a:rPr>
              <a:t> (pp. 66–67).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32840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10000"/>
          </a:bodyPr>
          <a:lstStyle/>
          <a:p>
            <a:r>
              <a:rPr lang="en-US" sz="3300" dirty="0">
                <a:solidFill>
                  <a:schemeClr val="accent6">
                    <a:lumMod val="75000"/>
                  </a:schemeClr>
                </a:solidFill>
                <a:effectLst>
                  <a:outerShdw blurRad="38100" dist="38100" dir="2700000" algn="tl">
                    <a:srgbClr val="000000">
                      <a:alpha val="43137"/>
                    </a:srgbClr>
                  </a:outerShdw>
                </a:effectLst>
              </a:rPr>
              <a:t>VERSE 32 - 35</a:t>
            </a:r>
          </a:p>
          <a:p>
            <a:r>
              <a:rPr lang="en-US" dirty="0"/>
              <a:t>The fact that distribution was made to each as he had need, shows that it was only the needy who received any thing, and that there was no equalization of property. The sale of property and consecration of the proceeds was voluntary with each individual, and not an established law of the Church. This is evident from the question of Peter to Ananias, below: “While   it remained, was it not your own? And after it was sold, was it not in your own control?”</a:t>
            </a:r>
          </a:p>
          <a:p>
            <a:pPr lvl="1"/>
            <a:r>
              <a:rPr lang="en-US" b="0" dirty="0"/>
              <a:t>McGarvey, J. W. (1872). </a:t>
            </a:r>
            <a:r>
              <a:rPr lang="en-US" b="0" i="1" u="sng" dirty="0">
                <a:hlinkClick r:id="rId2"/>
              </a:rPr>
              <a:t>A commentary on Acts of Apostles</a:t>
            </a:r>
            <a:r>
              <a:rPr lang="en-US" b="0" dirty="0">
                <a:hlinkClick r:id="rId2"/>
              </a:rPr>
              <a:t> (p. 67).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29581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55000" lnSpcReduction="20000"/>
          </a:bodyPr>
          <a:lstStyle/>
          <a:p>
            <a:r>
              <a:rPr lang="en-US" sz="7300" dirty="0">
                <a:solidFill>
                  <a:schemeClr val="accent6">
                    <a:lumMod val="75000"/>
                  </a:schemeClr>
                </a:solidFill>
                <a:effectLst>
                  <a:outerShdw blurRad="38100" dist="38100" dir="2700000" algn="tl">
                    <a:srgbClr val="000000">
                      <a:alpha val="43137"/>
                    </a:srgbClr>
                  </a:outerShdw>
                </a:effectLst>
              </a:rPr>
              <a:t>VERSE 36 &amp; 37  -  BARNABAS IS INTRODUCED!</a:t>
            </a:r>
          </a:p>
          <a:p>
            <a:r>
              <a:rPr lang="en-US" dirty="0"/>
              <a:t>After stating that many brethren who had property sold it, and gave up the proceeds, Luke now gives an individual instance of this liberality, introduced, no doubt, on account of the subsequent celebrity of the individual. (36) “</a:t>
            </a:r>
            <a:r>
              <a:rPr lang="en-US" i="1" dirty="0"/>
              <a:t>Now </a:t>
            </a:r>
            <a:r>
              <a:rPr lang="en-US" i="1" dirty="0" err="1"/>
              <a:t>Joses</a:t>
            </a:r>
            <a:r>
              <a:rPr lang="en-US" i="1" dirty="0"/>
              <a:t>, who was surnamed Barnabas by the apostles, (which is, when translated, son of exhortation,) a Levite, a Cyprian by birth, (37) having land, sold it, and brought the money, and laid it at the feet of the apostles.” This surname was given to </a:t>
            </a:r>
            <a:r>
              <a:rPr lang="en-US" i="1" dirty="0" err="1"/>
              <a:t>Joses</a:t>
            </a:r>
            <a:r>
              <a:rPr lang="en-US" i="1" dirty="0"/>
              <a:t> on account of his excellence in </a:t>
            </a:r>
            <a:r>
              <a:rPr lang="en-US" i="1" dirty="0" err="1"/>
              <a:t>horatory</a:t>
            </a:r>
            <a:r>
              <a:rPr lang="en-US" i="1" dirty="0"/>
              <a:t> address, and not on account of the consolation which he afforded by his liberality. The original term </a:t>
            </a:r>
            <a:r>
              <a:rPr lang="en-US" i="1" dirty="0" err="1"/>
              <a:t>paraklesis</a:t>
            </a:r>
            <a:r>
              <a:rPr lang="en-US" i="1" dirty="0"/>
              <a:t>, rendered consolation in the common version, is a verbal noun used to express both the act of the verb </a:t>
            </a:r>
            <a:r>
              <a:rPr lang="en-US" i="1" dirty="0" err="1"/>
              <a:t>parakalein</a:t>
            </a:r>
            <a:r>
              <a:rPr lang="en-US" i="1" dirty="0"/>
              <a:t> and the effect produced by it. We have no one word in English to represent it in these two senses; but exhortation expresses the act, and consolation the effect. We have, therefore, exhortation eight times in the common version, when the </a:t>
            </a:r>
            <a:r>
              <a:rPr lang="en-US" i="1" dirty="0" err="1"/>
              <a:t>paraklesis</a:t>
            </a:r>
            <a:r>
              <a:rPr lang="en-US" i="1" dirty="0"/>
              <a:t> is connected with the agent, but then always consolation when the reference is to the recipient. As Barnabas is contemplated at the agent, in this case, it should be exhortation, not consolation. This criticism is confirmed by the history of Barnabas. When the Church in Jerusalem heard that a congregation was planted in Antioch, they sent Barnabas thither, who “exhorted them all, that with purpose of heart they should cleave to the Lord.” This exhorting being the object for which he was sent, his selection for the mission indicates his superiority in that kind of talent. Perhaps it was chiefly on account of this talent, in which Paul was deficient, that Barnabas became the traveling companion of this apostle. It’s a talent much more rare than mere logical power, and has always been highly prized by the Churches. </a:t>
            </a:r>
          </a:p>
          <a:p>
            <a:pPr lvl="1"/>
            <a:r>
              <a:rPr lang="en-US" b="0" dirty="0"/>
              <a:t>McGarvey, J. W. (1872). </a:t>
            </a:r>
            <a:r>
              <a:rPr lang="en-US" b="0" i="1" u="sng" dirty="0">
                <a:hlinkClick r:id="rId2"/>
              </a:rPr>
              <a:t>A commentary on Acts of Apostles</a:t>
            </a:r>
            <a:r>
              <a:rPr lang="en-US" b="0" dirty="0">
                <a:hlinkClick r:id="rId2"/>
              </a:rPr>
              <a:t> (p. 67).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4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15509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278A1CCB-54F7-4968-85CB-3F99F4182267}"/>
              </a:ext>
            </a:extLst>
          </p:cNvPr>
          <p:cNvPicPr>
            <a:picLocks noChangeAspect="1"/>
          </p:cNvPicPr>
          <p:nvPr/>
        </p:nvPicPr>
        <p:blipFill rotWithShape="1">
          <a:blip r:embed="rId2"/>
          <a:srcRect t="14877" b="1012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A2A0D5DD-0326-45F5-88E5-1B53FD4BAFF5}"/>
              </a:ext>
            </a:extLst>
          </p:cNvPr>
          <p:cNvSpPr>
            <a:spLocks noGrp="1"/>
          </p:cNvSpPr>
          <p:nvPr>
            <p:ph type="ctrTitle"/>
          </p:nvPr>
        </p:nvSpPr>
        <p:spPr>
          <a:xfrm>
            <a:off x="-1" y="939567"/>
            <a:ext cx="4893545" cy="2489433"/>
          </a:xfrm>
        </p:spPr>
        <p:txBody>
          <a:bodyPr anchor="ctr">
            <a:noAutofit/>
          </a:bodyPr>
          <a:lstStyle/>
          <a:p>
            <a:r>
              <a:rPr lang="en-US" sz="5400" dirty="0">
                <a:solidFill>
                  <a:srgbClr val="FFFF00"/>
                </a:solidFill>
                <a:effectLst>
                  <a:outerShdw blurRad="38100" dist="38100" dir="2700000" algn="tl">
                    <a:srgbClr val="000000">
                      <a:alpha val="43137"/>
                    </a:srgbClr>
                  </a:outerShdw>
                </a:effectLst>
                <a:latin typeface="Broadway" panose="04040905080B02020502" pitchFamily="82" charset="0"/>
              </a:rPr>
              <a:t>The NEW TESTAMENT </a:t>
            </a:r>
            <a:r>
              <a:rPr lang="en-US" sz="7200" dirty="0">
                <a:solidFill>
                  <a:srgbClr val="FFFF00"/>
                </a:solidFill>
                <a:effectLst>
                  <a:outerShdw blurRad="38100" dist="38100" dir="2700000" algn="tl">
                    <a:srgbClr val="000000">
                      <a:alpha val="43137"/>
                    </a:srgbClr>
                  </a:outerShdw>
                </a:effectLst>
                <a:latin typeface="Broadway" panose="04040905080B02020502" pitchFamily="82" charset="0"/>
              </a:rPr>
              <a:t>BOOK OF </a:t>
            </a:r>
            <a:r>
              <a:rPr lang="en-US" sz="9600" b="1" dirty="0">
                <a:solidFill>
                  <a:srgbClr val="FFFF00"/>
                </a:solidFill>
                <a:effectLst>
                  <a:outerShdw blurRad="38100" dist="38100" dir="2700000" algn="tl">
                    <a:srgbClr val="000000">
                      <a:alpha val="43137"/>
                    </a:srgbClr>
                  </a:outerShdw>
                </a:effectLst>
                <a:latin typeface="Broadway" panose="04040905080B02020502" pitchFamily="82" charset="0"/>
              </a:rPr>
              <a:t>ACTS</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53159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11F2E0-D44A-43D0-8FDA-403CB8CCE794}"/>
              </a:ext>
            </a:extLst>
          </p:cNvPr>
          <p:cNvSpPr/>
          <p:nvPr/>
        </p:nvSpPr>
        <p:spPr>
          <a:xfrm>
            <a:off x="8056344" y="2967335"/>
            <a:ext cx="1838427"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a:solidFill>
                  <a:srgbClr val="FDDF8B"/>
                </a:solidFill>
                <a:latin typeface="Calibri"/>
              </a:rPr>
              <a:t>3</a:t>
            </a:r>
            <a:r>
              <a:rPr kumimoji="0" lang="en-US" sz="5400" b="1" i="0" u="none" strike="noStrike" kern="1200" cap="none" spc="0" normalizeH="0" baseline="0" noProof="0" dirty="0">
                <a:ln/>
                <a:solidFill>
                  <a:srgbClr val="FDDF8B"/>
                </a:solidFill>
                <a:effectLst/>
                <a:uLnTx/>
                <a:uFillTx/>
                <a:latin typeface="Calibri"/>
                <a:ea typeface="+mn-ea"/>
                <a:cs typeface="+mn-cs"/>
              </a:rPr>
              <a:t>/10</a:t>
            </a:r>
          </a:p>
        </p:txBody>
      </p:sp>
      <p:sp>
        <p:nvSpPr>
          <p:cNvPr id="3" name="Arrow: Striped Right 2">
            <a:extLst>
              <a:ext uri="{FF2B5EF4-FFF2-40B4-BE49-F238E27FC236}">
                <a16:creationId xmlns:a16="http://schemas.microsoft.com/office/drawing/2014/main" id="{B529718A-2523-4C0F-8F9F-D6D9E2DCDCFD}"/>
              </a:ext>
            </a:extLst>
          </p:cNvPr>
          <p:cNvSpPr/>
          <p:nvPr/>
        </p:nvSpPr>
        <p:spPr>
          <a:xfrm>
            <a:off x="10000648" y="2967335"/>
            <a:ext cx="978408" cy="946297"/>
          </a:xfrm>
          <a:prstGeom prst="striped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2699504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917CB2-0F71-4455-962B-8A2086C3DFF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2930C41-B86A-4244-B7AF-8F78659C4A78}"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27</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6866" name="Text Box 2">
            <a:extLst>
              <a:ext uri="{FF2B5EF4-FFF2-40B4-BE49-F238E27FC236}">
                <a16:creationId xmlns:a16="http://schemas.microsoft.com/office/drawing/2014/main" id="{24D7F748-6E69-4F64-9445-E9C8EFC763EF}"/>
              </a:ext>
            </a:extLst>
          </p:cNvPr>
          <p:cNvSpPr txBox="1">
            <a:spLocks noChangeArrowheads="1"/>
          </p:cNvSpPr>
          <p:nvPr/>
        </p:nvSpPr>
        <p:spPr bwMode="auto">
          <a:xfrm>
            <a:off x="2667000" y="609600"/>
            <a:ext cx="77724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8.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 Third Missionary Journey: Revisiting Asia Minor and Greece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(18.22-20.38):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Ephesus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(18.19-21);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Luke depicts Paul as determined to complete his last tour and head for the imperial capital, that is,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Rome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(19.21-22);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farewell speech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Miletus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(20.17-38);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maps on the location of the major churches at the end of Paul’s ministry.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6866">
                                            <p:txEl>
                                              <p:pRg st="0" end="0"/>
                                            </p:txEl>
                                          </p:spTgt>
                                        </p:tgtEl>
                                        <p:attrNameLst>
                                          <p:attrName>style.visibility</p:attrName>
                                        </p:attrNameLst>
                                      </p:cBhvr>
                                      <p:to>
                                        <p:strVal val="visible"/>
                                      </p:to>
                                    </p:set>
                                    <p:anim calcmode="lin" valueType="num">
                                      <p:cBhvr additive="base">
                                        <p:cTn id="7" dur="300" fill="hold"/>
                                        <p:tgtEl>
                                          <p:spTgt spid="3686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686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6866">
                                            <p:txEl>
                                              <p:pRg st="1" end="1"/>
                                            </p:txEl>
                                          </p:spTgt>
                                        </p:tgtEl>
                                        <p:attrNameLst>
                                          <p:attrName>style.visibility</p:attrName>
                                        </p:attrNameLst>
                                      </p:cBhvr>
                                      <p:to>
                                        <p:strVal val="visible"/>
                                      </p:to>
                                    </p:set>
                                    <p:anim calcmode="lin" valueType="num">
                                      <p:cBhvr additive="base">
                                        <p:cTn id="13" dur="300" fill="hold"/>
                                        <p:tgtEl>
                                          <p:spTgt spid="3686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68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6866">
                                            <p:txEl>
                                              <p:pRg st="2" end="2"/>
                                            </p:txEl>
                                          </p:spTgt>
                                        </p:tgtEl>
                                        <p:attrNameLst>
                                          <p:attrName>style.visibility</p:attrName>
                                        </p:attrNameLst>
                                      </p:cBhvr>
                                      <p:to>
                                        <p:strVal val="visible"/>
                                      </p:to>
                                    </p:set>
                                    <p:anim calcmode="lin" valueType="num">
                                      <p:cBhvr additive="base">
                                        <p:cTn id="19" dur="300" fill="hold"/>
                                        <p:tgtEl>
                                          <p:spTgt spid="3686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686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6866">
                                            <p:txEl>
                                              <p:pRg st="3" end="3"/>
                                            </p:txEl>
                                          </p:spTgt>
                                        </p:tgtEl>
                                        <p:attrNameLst>
                                          <p:attrName>style.visibility</p:attrName>
                                        </p:attrNameLst>
                                      </p:cBhvr>
                                      <p:to>
                                        <p:strVal val="visible"/>
                                      </p:to>
                                    </p:set>
                                    <p:anim calcmode="lin" valueType="num">
                                      <p:cBhvr additive="base">
                                        <p:cTn id="25" dur="300" fill="hold"/>
                                        <p:tgtEl>
                                          <p:spTgt spid="36866">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686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6866">
                                            <p:txEl>
                                              <p:pRg st="4" end="4"/>
                                            </p:txEl>
                                          </p:spTgt>
                                        </p:tgtEl>
                                        <p:attrNameLst>
                                          <p:attrName>style.visibility</p:attrName>
                                        </p:attrNameLst>
                                      </p:cBhvr>
                                      <p:to>
                                        <p:strVal val="visible"/>
                                      </p:to>
                                    </p:set>
                                    <p:anim calcmode="lin" valueType="num">
                                      <p:cBhvr additive="base">
                                        <p:cTn id="31" dur="300" fill="hold"/>
                                        <p:tgtEl>
                                          <p:spTgt spid="36866">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686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E44A3C-34B1-4196-8582-D77FD170F02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60DE4F6E-ED65-445E-9AB6-8CDDB5A181B6}"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28</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3188" name="Picture 4">
            <a:extLst>
              <a:ext uri="{FF2B5EF4-FFF2-40B4-BE49-F238E27FC236}">
                <a16:creationId xmlns:a16="http://schemas.microsoft.com/office/drawing/2014/main" id="{AFEA7972-0BCF-4FA3-BF31-257B952B9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689" y="157164"/>
            <a:ext cx="7286625" cy="6543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63592E-FA0A-412A-8A95-9E20EDFDAE4C}"/>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D7CCF31-AA71-43CF-A801-9B3B696CAA17}"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29</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66562" name="Picture 2">
            <a:extLst>
              <a:ext uri="{FF2B5EF4-FFF2-40B4-BE49-F238E27FC236}">
                <a16:creationId xmlns:a16="http://schemas.microsoft.com/office/drawing/2014/main" id="{F3E4AC7E-041F-42E7-B0DC-F49451E75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28600"/>
            <a:ext cx="5486400"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8A85742-3DD0-4629-B71D-6BA66C743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884" y="279132"/>
            <a:ext cx="11492564" cy="628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497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914C79-0925-4CAD-982A-6B12007D5C3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9C61953A-625E-4F50-910E-D58A7AC8F3A7}"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30</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87042" name="Picture 2">
            <a:extLst>
              <a:ext uri="{FF2B5EF4-FFF2-40B4-BE49-F238E27FC236}">
                <a16:creationId xmlns:a16="http://schemas.microsoft.com/office/drawing/2014/main" id="{AAA59318-91E1-4AB9-A65D-B4365E9B9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685800"/>
            <a:ext cx="7696200" cy="590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B557B856-8ED5-4922-9E75-556B93D169C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D02C8A7-09D5-4B1E-A52D-439F16244B8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31</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86018" name="Picture 2">
            <a:extLst>
              <a:ext uri="{FF2B5EF4-FFF2-40B4-BE49-F238E27FC236}">
                <a16:creationId xmlns:a16="http://schemas.microsoft.com/office/drawing/2014/main" id="{347806F7-5093-4A28-8BB3-CB1E0BD41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04801"/>
            <a:ext cx="8229600" cy="5681663"/>
          </a:xfrm>
          <a:prstGeom prst="rect">
            <a:avLst/>
          </a:prstGeom>
          <a:noFill/>
          <a:extLst>
            <a:ext uri="{909E8E84-426E-40DD-AFC4-6F175D3DCCD1}">
              <a14:hiddenFill xmlns:a14="http://schemas.microsoft.com/office/drawing/2010/main">
                <a:solidFill>
                  <a:srgbClr val="FFFFFF"/>
                </a:solidFill>
              </a14:hiddenFill>
            </a:ext>
          </a:extLst>
        </p:spPr>
      </p:pic>
      <p:sp>
        <p:nvSpPr>
          <p:cNvPr id="86019" name="Text Box 3">
            <a:extLst>
              <a:ext uri="{FF2B5EF4-FFF2-40B4-BE49-F238E27FC236}">
                <a16:creationId xmlns:a16="http://schemas.microsoft.com/office/drawing/2014/main" id="{794DD311-9B62-4B71-A9C9-A01C61FADC69}"/>
              </a:ext>
            </a:extLst>
          </p:cNvPr>
          <p:cNvSpPr txBox="1">
            <a:spLocks noChangeArrowheads="1"/>
          </p:cNvSpPr>
          <p:nvPr/>
        </p:nvSpPr>
        <p:spPr bwMode="auto">
          <a:xfrm>
            <a:off x="2209800" y="60960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Ephesus: General View of the Ancient City.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9BA128-E6B0-4450-B35E-A9A80F52910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5C6F84E-3AE9-46F8-B133-AA0E1059105C}"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32</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7890" name="Text Box 2">
            <a:extLst>
              <a:ext uri="{FF2B5EF4-FFF2-40B4-BE49-F238E27FC236}">
                <a16:creationId xmlns:a16="http://schemas.microsoft.com/office/drawing/2014/main" id="{6F2A1257-B19C-49CE-8FE0-E5394DD24771}"/>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9.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Paul’s arrest in Jerusalem and imprisonment in Caesarea</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Maritime</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(21.1-26.32):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Paul returns to Jerusalem (21.17) ... accused of blasphemy and profaning the Temple;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When arrested, Paul claims that he is a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Pharisee</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(21.27-23.10);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Paul is imprisoned ... in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Caesarea</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(23.33-26.32);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he exercises his birthright as a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Roman citizen</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(25.1-21);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he defends himself (26.1-29);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7890">
                                            <p:txEl>
                                              <p:pRg st="0" end="0"/>
                                            </p:txEl>
                                          </p:spTgt>
                                        </p:tgtEl>
                                        <p:attrNameLst>
                                          <p:attrName>style.visibility</p:attrName>
                                        </p:attrNameLst>
                                      </p:cBhvr>
                                      <p:to>
                                        <p:strVal val="visible"/>
                                      </p:to>
                                    </p:set>
                                    <p:anim calcmode="lin" valueType="num">
                                      <p:cBhvr additive="base">
                                        <p:cTn id="7" dur="300" fill="hold"/>
                                        <p:tgtEl>
                                          <p:spTgt spid="3789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78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7890">
                                            <p:txEl>
                                              <p:pRg st="1" end="1"/>
                                            </p:txEl>
                                          </p:spTgt>
                                        </p:tgtEl>
                                        <p:attrNameLst>
                                          <p:attrName>style.visibility</p:attrName>
                                        </p:attrNameLst>
                                      </p:cBhvr>
                                      <p:to>
                                        <p:strVal val="visible"/>
                                      </p:to>
                                    </p:set>
                                    <p:anim calcmode="lin" valueType="num">
                                      <p:cBhvr additive="base">
                                        <p:cTn id="13" dur="300" fill="hold"/>
                                        <p:tgtEl>
                                          <p:spTgt spid="3789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789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7890">
                                            <p:txEl>
                                              <p:pRg st="2" end="2"/>
                                            </p:txEl>
                                          </p:spTgt>
                                        </p:tgtEl>
                                        <p:attrNameLst>
                                          <p:attrName>style.visibility</p:attrName>
                                        </p:attrNameLst>
                                      </p:cBhvr>
                                      <p:to>
                                        <p:strVal val="visible"/>
                                      </p:to>
                                    </p:set>
                                    <p:anim calcmode="lin" valueType="num">
                                      <p:cBhvr additive="base">
                                        <p:cTn id="19" dur="300" fill="hold"/>
                                        <p:tgtEl>
                                          <p:spTgt spid="3789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789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7890">
                                            <p:txEl>
                                              <p:pRg st="3" end="3"/>
                                            </p:txEl>
                                          </p:spTgt>
                                        </p:tgtEl>
                                        <p:attrNameLst>
                                          <p:attrName>style.visibility</p:attrName>
                                        </p:attrNameLst>
                                      </p:cBhvr>
                                      <p:to>
                                        <p:strVal val="visible"/>
                                      </p:to>
                                    </p:set>
                                    <p:anim calcmode="lin" valueType="num">
                                      <p:cBhvr additive="base">
                                        <p:cTn id="25" dur="300" fill="hold"/>
                                        <p:tgtEl>
                                          <p:spTgt spid="3789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789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7890">
                                            <p:txEl>
                                              <p:pRg st="4" end="4"/>
                                            </p:txEl>
                                          </p:spTgt>
                                        </p:tgtEl>
                                        <p:attrNameLst>
                                          <p:attrName>style.visibility</p:attrName>
                                        </p:attrNameLst>
                                      </p:cBhvr>
                                      <p:to>
                                        <p:strVal val="visible"/>
                                      </p:to>
                                    </p:set>
                                    <p:anim calcmode="lin" valueType="num">
                                      <p:cBhvr additive="base">
                                        <p:cTn id="31" dur="300" fill="hold"/>
                                        <p:tgtEl>
                                          <p:spTgt spid="3789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789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7890">
                                            <p:txEl>
                                              <p:pRg st="5" end="5"/>
                                            </p:txEl>
                                          </p:spTgt>
                                        </p:tgtEl>
                                        <p:attrNameLst>
                                          <p:attrName>style.visibility</p:attrName>
                                        </p:attrNameLst>
                                      </p:cBhvr>
                                      <p:to>
                                        <p:strVal val="visible"/>
                                      </p:to>
                                    </p:set>
                                    <p:anim calcmode="lin" valueType="num">
                                      <p:cBhvr additive="base">
                                        <p:cTn id="37" dur="300" fill="hold"/>
                                        <p:tgtEl>
                                          <p:spTgt spid="3789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789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88BBE5-9E9E-4F45-9CE1-ABEE73B4F78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9281949B-CA98-493C-9EE2-72981C26DB59}"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33</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76802" name="Picture 2">
            <a:extLst>
              <a:ext uri="{FF2B5EF4-FFF2-40B4-BE49-F238E27FC236}">
                <a16:creationId xmlns:a16="http://schemas.microsoft.com/office/drawing/2014/main" id="{26F37265-109C-4B5E-BBD5-D704FC5F3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04800"/>
            <a:ext cx="5562600" cy="632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63BE3C-6E8F-4A50-A8EB-7FD95815C1B7}"/>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3FC003A-CD76-46AE-9352-81DFD610D83E}"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34</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8914" name="Text Box 2">
            <a:extLst>
              <a:ext uri="{FF2B5EF4-FFF2-40B4-BE49-F238E27FC236}">
                <a16:creationId xmlns:a16="http://schemas.microsoft.com/office/drawing/2014/main" id="{A70CDAC2-F2AA-4280-A9D1-698BD12057C3}"/>
              </a:ext>
            </a:extLst>
          </p:cNvPr>
          <p:cNvSpPr txBox="1">
            <a:spLocks noChangeArrowheads="1"/>
          </p:cNvSpPr>
          <p:nvPr/>
        </p:nvSpPr>
        <p:spPr bwMode="auto">
          <a:xfrm>
            <a:off x="2743200" y="685801"/>
            <a:ext cx="76962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10.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Journey to Rome and His Preaching to Roman Jews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(27.1-28.31):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sea journey to Rome... a shipwreck on the island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Malta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(28.1 ) (see Map);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narrative in the first person plural, that is, “we”;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Acts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ends with Paul’s arrival in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Rome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(28.16);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is under house arrest but is free to preach (28.31);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He continues to evangelize the Romans (28.23-31);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We are not told of Paul’s fate.</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8914">
                                            <p:txEl>
                                              <p:pRg st="0" end="0"/>
                                            </p:txEl>
                                          </p:spTgt>
                                        </p:tgtEl>
                                        <p:attrNameLst>
                                          <p:attrName>style.visibility</p:attrName>
                                        </p:attrNameLst>
                                      </p:cBhvr>
                                      <p:to>
                                        <p:strVal val="visible"/>
                                      </p:to>
                                    </p:set>
                                    <p:anim calcmode="lin" valueType="num">
                                      <p:cBhvr additive="base">
                                        <p:cTn id="7" dur="300" fill="hold"/>
                                        <p:tgtEl>
                                          <p:spTgt spid="3891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89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8914">
                                            <p:txEl>
                                              <p:pRg st="1" end="1"/>
                                            </p:txEl>
                                          </p:spTgt>
                                        </p:tgtEl>
                                        <p:attrNameLst>
                                          <p:attrName>style.visibility</p:attrName>
                                        </p:attrNameLst>
                                      </p:cBhvr>
                                      <p:to>
                                        <p:strVal val="visible"/>
                                      </p:to>
                                    </p:set>
                                    <p:anim calcmode="lin" valueType="num">
                                      <p:cBhvr additive="base">
                                        <p:cTn id="13" dur="300" fill="hold"/>
                                        <p:tgtEl>
                                          <p:spTgt spid="3891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89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8914">
                                            <p:txEl>
                                              <p:pRg st="2" end="2"/>
                                            </p:txEl>
                                          </p:spTgt>
                                        </p:tgtEl>
                                        <p:attrNameLst>
                                          <p:attrName>style.visibility</p:attrName>
                                        </p:attrNameLst>
                                      </p:cBhvr>
                                      <p:to>
                                        <p:strVal val="visible"/>
                                      </p:to>
                                    </p:set>
                                    <p:anim calcmode="lin" valueType="num">
                                      <p:cBhvr additive="base">
                                        <p:cTn id="19" dur="300" fill="hold"/>
                                        <p:tgtEl>
                                          <p:spTgt spid="3891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89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8914">
                                            <p:txEl>
                                              <p:pRg st="3" end="3"/>
                                            </p:txEl>
                                          </p:spTgt>
                                        </p:tgtEl>
                                        <p:attrNameLst>
                                          <p:attrName>style.visibility</p:attrName>
                                        </p:attrNameLst>
                                      </p:cBhvr>
                                      <p:to>
                                        <p:strVal val="visible"/>
                                      </p:to>
                                    </p:set>
                                    <p:anim calcmode="lin" valueType="num">
                                      <p:cBhvr additive="base">
                                        <p:cTn id="25" dur="300" fill="hold"/>
                                        <p:tgtEl>
                                          <p:spTgt spid="3891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891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8914">
                                            <p:txEl>
                                              <p:pRg st="4" end="4"/>
                                            </p:txEl>
                                          </p:spTgt>
                                        </p:tgtEl>
                                        <p:attrNameLst>
                                          <p:attrName>style.visibility</p:attrName>
                                        </p:attrNameLst>
                                      </p:cBhvr>
                                      <p:to>
                                        <p:strVal val="visible"/>
                                      </p:to>
                                    </p:set>
                                    <p:anim calcmode="lin" valueType="num">
                                      <p:cBhvr additive="base">
                                        <p:cTn id="31" dur="300" fill="hold"/>
                                        <p:tgtEl>
                                          <p:spTgt spid="38914">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891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8914">
                                            <p:txEl>
                                              <p:pRg st="5" end="5"/>
                                            </p:txEl>
                                          </p:spTgt>
                                        </p:tgtEl>
                                        <p:attrNameLst>
                                          <p:attrName>style.visibility</p:attrName>
                                        </p:attrNameLst>
                                      </p:cBhvr>
                                      <p:to>
                                        <p:strVal val="visible"/>
                                      </p:to>
                                    </p:set>
                                    <p:anim calcmode="lin" valueType="num">
                                      <p:cBhvr additive="base">
                                        <p:cTn id="37" dur="300" fill="hold"/>
                                        <p:tgtEl>
                                          <p:spTgt spid="38914">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891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iterate type="wd">
                                    <p:tmPct val="100000"/>
                                  </p:iterate>
                                  <p:childTnLst>
                                    <p:set>
                                      <p:cBhvr>
                                        <p:cTn id="42" dur="1" fill="hold">
                                          <p:stCondLst>
                                            <p:cond delay="0"/>
                                          </p:stCondLst>
                                        </p:cTn>
                                        <p:tgtEl>
                                          <p:spTgt spid="38914">
                                            <p:txEl>
                                              <p:pRg st="6" end="6"/>
                                            </p:txEl>
                                          </p:spTgt>
                                        </p:tgtEl>
                                        <p:attrNameLst>
                                          <p:attrName>style.visibility</p:attrName>
                                        </p:attrNameLst>
                                      </p:cBhvr>
                                      <p:to>
                                        <p:strVal val="visible"/>
                                      </p:to>
                                    </p:set>
                                    <p:anim calcmode="lin" valueType="num">
                                      <p:cBhvr additive="base">
                                        <p:cTn id="43" dur="300" fill="hold"/>
                                        <p:tgtEl>
                                          <p:spTgt spid="38914">
                                            <p:txEl>
                                              <p:pRg st="6" end="6"/>
                                            </p:txEl>
                                          </p:spTgt>
                                        </p:tgtEl>
                                        <p:attrNameLst>
                                          <p:attrName>ppt_x</p:attrName>
                                        </p:attrNameLst>
                                      </p:cBhvr>
                                      <p:tavLst>
                                        <p:tav tm="0">
                                          <p:val>
                                            <p:strVal val="0-#ppt_w/2"/>
                                          </p:val>
                                        </p:tav>
                                        <p:tav tm="100000">
                                          <p:val>
                                            <p:strVal val="#ppt_x"/>
                                          </p:val>
                                        </p:tav>
                                      </p:tavLst>
                                    </p:anim>
                                    <p:anim calcmode="lin" valueType="num">
                                      <p:cBhvr additive="base">
                                        <p:cTn id="44" dur="300" fill="hold"/>
                                        <p:tgtEl>
                                          <p:spTgt spid="3891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CFE29117-E0FB-4350-A87A-5BAF2CADF8F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B5B21C1-FB33-4A36-8720-525BB080B66D}"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35</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5236" name="Picture 4">
            <a:extLst>
              <a:ext uri="{FF2B5EF4-FFF2-40B4-BE49-F238E27FC236}">
                <a16:creationId xmlns:a16="http://schemas.microsoft.com/office/drawing/2014/main" id="{4020B5CB-4C49-437F-8EC4-7674018ED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8839200" cy="6045200"/>
          </a:xfrm>
          <a:prstGeom prst="rect">
            <a:avLst/>
          </a:prstGeom>
          <a:noFill/>
          <a:extLst>
            <a:ext uri="{909E8E84-426E-40DD-AFC4-6F175D3DCCD1}">
              <a14:hiddenFill xmlns:a14="http://schemas.microsoft.com/office/drawing/2010/main">
                <a:solidFill>
                  <a:srgbClr val="FFFFFF"/>
                </a:solidFill>
              </a14:hiddenFill>
            </a:ext>
          </a:extLst>
        </p:spPr>
      </p:pic>
      <p:sp>
        <p:nvSpPr>
          <p:cNvPr id="95237" name="Text Box 5">
            <a:extLst>
              <a:ext uri="{FF2B5EF4-FFF2-40B4-BE49-F238E27FC236}">
                <a16:creationId xmlns:a16="http://schemas.microsoft.com/office/drawing/2014/main" id="{4A32F304-451D-4B16-B735-D92CC51B1580}"/>
              </a:ext>
            </a:extLst>
          </p:cNvPr>
          <p:cNvSpPr txBox="1">
            <a:spLocks noChangeArrowheads="1"/>
          </p:cNvSpPr>
          <p:nvPr/>
        </p:nvSpPr>
        <p:spPr bwMode="auto">
          <a:xfrm>
            <a:off x="1905000" y="61722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Paul’s Journey to Rome.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4BB14BD1-5D20-413D-ABAB-F8CDB6CE8B78}"/>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13F176BF-7935-4446-83D0-D311BAE0DD8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36</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7284" name="Picture 4">
            <a:extLst>
              <a:ext uri="{FF2B5EF4-FFF2-40B4-BE49-F238E27FC236}">
                <a16:creationId xmlns:a16="http://schemas.microsoft.com/office/drawing/2014/main" id="{939608F9-F676-4D8D-8361-805AD00E1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57200"/>
            <a:ext cx="4775200" cy="5715000"/>
          </a:xfrm>
          <a:prstGeom prst="rect">
            <a:avLst/>
          </a:prstGeom>
          <a:noFill/>
          <a:extLst>
            <a:ext uri="{909E8E84-426E-40DD-AFC4-6F175D3DCCD1}">
              <a14:hiddenFill xmlns:a14="http://schemas.microsoft.com/office/drawing/2010/main">
                <a:solidFill>
                  <a:srgbClr val="FFFFFF"/>
                </a:solidFill>
              </a14:hiddenFill>
            </a:ext>
          </a:extLst>
        </p:spPr>
      </p:pic>
      <p:sp>
        <p:nvSpPr>
          <p:cNvPr id="97285" name="Text Box 5">
            <a:extLst>
              <a:ext uri="{FF2B5EF4-FFF2-40B4-BE49-F238E27FC236}">
                <a16:creationId xmlns:a16="http://schemas.microsoft.com/office/drawing/2014/main" id="{018E7B0E-F4B8-4C83-B60A-5AA674C2CABF}"/>
              </a:ext>
            </a:extLst>
          </p:cNvPr>
          <p:cNvSpPr txBox="1">
            <a:spLocks noChangeArrowheads="1"/>
          </p:cNvSpPr>
          <p:nvPr/>
        </p:nvSpPr>
        <p:spPr bwMode="auto">
          <a:xfrm>
            <a:off x="8077200" y="3733800"/>
            <a:ext cx="2590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The Good Shepherd – in Catacombs of Rome.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9F7ACF-6370-453D-B061-FF7BAE472C4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3EE07ED-A413-4017-85D0-EF28070FAA94}"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37</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9938" name="Text Box 2">
            <a:extLst>
              <a:ext uri="{FF2B5EF4-FFF2-40B4-BE49-F238E27FC236}">
                <a16:creationId xmlns:a16="http://schemas.microsoft.com/office/drawing/2014/main" id="{2D35E2D6-9697-4C05-BCA7-6140C34EEECC}"/>
              </a:ext>
            </a:extLst>
          </p:cNvPr>
          <p:cNvSpPr txBox="1">
            <a:spLocks noChangeArrowheads="1"/>
          </p:cNvSpPr>
          <p:nvPr/>
        </p:nvSpPr>
        <p:spPr bwMode="auto">
          <a:xfrm>
            <a:off x="2743200" y="685801"/>
            <a:ext cx="76962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10.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Journey to Rome and his Preaching to Roman Jews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(27.1-28.31)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Luke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has accomplished his task of tracing Christianity’s expansion from Jerusalem to “the ends of the earth” (1.8);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Another theme emphasized: Paul and his successor evangelists will henceforth direct the Gospel primarily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Non-Jews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for “the Gentiles will listen” (28.28);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Luke quotes from Isaiah 6 (see also Mark 4.10-13);</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Christianity’s future belongs to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Gentiles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9938">
                                            <p:txEl>
                                              <p:pRg st="0" end="0"/>
                                            </p:txEl>
                                          </p:spTgt>
                                        </p:tgtEl>
                                        <p:attrNameLst>
                                          <p:attrName>style.visibility</p:attrName>
                                        </p:attrNameLst>
                                      </p:cBhvr>
                                      <p:to>
                                        <p:strVal val="visible"/>
                                      </p:to>
                                    </p:set>
                                    <p:anim calcmode="lin" valueType="num">
                                      <p:cBhvr additive="base">
                                        <p:cTn id="7" dur="300" fill="hold"/>
                                        <p:tgtEl>
                                          <p:spTgt spid="3993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9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9938">
                                            <p:txEl>
                                              <p:pRg st="1" end="1"/>
                                            </p:txEl>
                                          </p:spTgt>
                                        </p:tgtEl>
                                        <p:attrNameLst>
                                          <p:attrName>style.visibility</p:attrName>
                                        </p:attrNameLst>
                                      </p:cBhvr>
                                      <p:to>
                                        <p:strVal val="visible"/>
                                      </p:to>
                                    </p:set>
                                    <p:anim calcmode="lin" valueType="num">
                                      <p:cBhvr additive="base">
                                        <p:cTn id="13" dur="300" fill="hold"/>
                                        <p:tgtEl>
                                          <p:spTgt spid="39938">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993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9938">
                                            <p:txEl>
                                              <p:pRg st="2" end="2"/>
                                            </p:txEl>
                                          </p:spTgt>
                                        </p:tgtEl>
                                        <p:attrNameLst>
                                          <p:attrName>style.visibility</p:attrName>
                                        </p:attrNameLst>
                                      </p:cBhvr>
                                      <p:to>
                                        <p:strVal val="visible"/>
                                      </p:to>
                                    </p:set>
                                    <p:anim calcmode="lin" valueType="num">
                                      <p:cBhvr additive="base">
                                        <p:cTn id="19" dur="300" fill="hold"/>
                                        <p:tgtEl>
                                          <p:spTgt spid="39938">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993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9938">
                                            <p:txEl>
                                              <p:pRg st="3" end="3"/>
                                            </p:txEl>
                                          </p:spTgt>
                                        </p:tgtEl>
                                        <p:attrNameLst>
                                          <p:attrName>style.visibility</p:attrName>
                                        </p:attrNameLst>
                                      </p:cBhvr>
                                      <p:to>
                                        <p:strVal val="visible"/>
                                      </p:to>
                                    </p:set>
                                    <p:anim calcmode="lin" valueType="num">
                                      <p:cBhvr additive="base">
                                        <p:cTn id="25" dur="300" fill="hold"/>
                                        <p:tgtEl>
                                          <p:spTgt spid="39938">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993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iterate type="wd">
                                    <p:tmPct val="100000"/>
                                  </p:iterate>
                                  <p:childTnLst>
                                    <p:set>
                                      <p:cBhvr>
                                        <p:cTn id="30" dur="1" fill="hold">
                                          <p:stCondLst>
                                            <p:cond delay="0"/>
                                          </p:stCondLst>
                                        </p:cTn>
                                        <p:tgtEl>
                                          <p:spTgt spid="39938">
                                            <p:txEl>
                                              <p:pRg st="4" end="4"/>
                                            </p:txEl>
                                          </p:spTgt>
                                        </p:tgtEl>
                                        <p:attrNameLst>
                                          <p:attrName>style.visibility</p:attrName>
                                        </p:attrNameLst>
                                      </p:cBhvr>
                                      <p:to>
                                        <p:strVal val="visible"/>
                                      </p:to>
                                    </p:set>
                                    <p:anim calcmode="lin" valueType="num">
                                      <p:cBhvr additive="base">
                                        <p:cTn id="31" dur="300" fill="hold"/>
                                        <p:tgtEl>
                                          <p:spTgt spid="39938">
                                            <p:txEl>
                                              <p:pRg st="4" end="4"/>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3993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503339" y="776748"/>
            <a:ext cx="11688661" cy="5624052"/>
          </a:xfrm>
        </p:spPr>
        <p:txBody>
          <a:bodyPr>
            <a:noAutofit/>
          </a:bodyPr>
          <a:lstStyle/>
          <a:p>
            <a:r>
              <a:rPr lang="en-US" sz="5400" dirty="0">
                <a:solidFill>
                  <a:schemeClr val="accent2">
                    <a:lumMod val="20000"/>
                    <a:lumOff val="80000"/>
                  </a:schemeClr>
                </a:solidFill>
                <a:latin typeface="Ravie" panose="04040805050809020602" pitchFamily="82" charset="0"/>
              </a:rPr>
              <a:t>Basic Book Structure acts of the Apostles Centers </a:t>
            </a:r>
            <a:r>
              <a:rPr lang="en-US" sz="6000" dirty="0">
                <a:solidFill>
                  <a:schemeClr val="accent2">
                    <a:lumMod val="20000"/>
                    <a:lumOff val="80000"/>
                  </a:schemeClr>
                </a:solidFill>
                <a:latin typeface="Ravie" panose="04040805050809020602" pitchFamily="82" charset="0"/>
              </a:rPr>
              <a:t>around the great commission &amp; Call To evangelize Then known world!  </a:t>
            </a:r>
          </a:p>
        </p:txBody>
      </p:sp>
    </p:spTree>
    <p:extLst>
      <p:ext uri="{BB962C8B-B14F-4D97-AF65-F5344CB8AC3E}">
        <p14:creationId xmlns:p14="http://schemas.microsoft.com/office/powerpoint/2010/main" val="22033057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Where the Story takes Place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6618" y="2072640"/>
            <a:ext cx="8138765" cy="4267200"/>
          </a:xfrm>
          <a:prstGeom prst="rect">
            <a:avLst/>
          </a:prstGeom>
        </p:spPr>
      </p:pic>
    </p:spTree>
    <p:extLst>
      <p:ext uri="{BB962C8B-B14F-4D97-AF65-F5344CB8AC3E}">
        <p14:creationId xmlns:p14="http://schemas.microsoft.com/office/powerpoint/2010/main" val="4106083268"/>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93C33D-9BED-4881-B5AF-615CD2F98B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7891" y="645294"/>
            <a:ext cx="10716547" cy="5668879"/>
          </a:xfrm>
        </p:spPr>
      </p:pic>
    </p:spTree>
    <p:extLst>
      <p:ext uri="{BB962C8B-B14F-4D97-AF65-F5344CB8AC3E}">
        <p14:creationId xmlns:p14="http://schemas.microsoft.com/office/powerpoint/2010/main" val="40232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8328"/>
            <a:ext cx="10972800" cy="1252728"/>
          </a:xfrm>
        </p:spPr>
        <p:txBody>
          <a:bodyPr>
            <a:noAutofit/>
          </a:bodyPr>
          <a:lstStyle/>
          <a:p>
            <a:r>
              <a:rPr lang="en-US" sz="4267" dirty="0"/>
              <a:t>The Land of Canaan in the Near East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504" y="2108201"/>
            <a:ext cx="4876800" cy="3520783"/>
          </a:xfrm>
          <a:prstGeom prst="rect">
            <a:avLst/>
          </a:prstGeom>
        </p:spPr>
      </p:pic>
    </p:spTree>
    <p:extLst>
      <p:ext uri="{BB962C8B-B14F-4D97-AF65-F5344CB8AC3E}">
        <p14:creationId xmlns:p14="http://schemas.microsoft.com/office/powerpoint/2010/main" val="412995498"/>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the uttermost part of the earth.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teach all nations,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32463737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teach all nations,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1040501473"/>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a:t>
            </a:r>
            <a:r>
              <a:rPr lang="en-US" sz="2133" dirty="0">
                <a:solidFill>
                  <a:srgbClr val="FF0000"/>
                </a:solidFill>
              </a:rPr>
              <a:t>teach all nations</a:t>
            </a:r>
            <a:r>
              <a:rPr lang="en-US" sz="2133" dirty="0">
                <a:solidFill>
                  <a:schemeClr val="tx2">
                    <a:lumMod val="75000"/>
                  </a:schemeClr>
                </a:solidFill>
              </a:rPr>
              <a:t>,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1277602258"/>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a:t>
            </a:r>
            <a:r>
              <a:rPr lang="en-US" sz="2133" dirty="0">
                <a:solidFill>
                  <a:srgbClr val="FF0000"/>
                </a:solidFill>
              </a:rPr>
              <a:t>teach all nations</a:t>
            </a:r>
            <a:r>
              <a:rPr lang="en-US" sz="2133" dirty="0">
                <a:solidFill>
                  <a:schemeClr val="tx2">
                    <a:lumMod val="75000"/>
                  </a:schemeClr>
                </a:solidFill>
              </a:rPr>
              <a:t>,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a:t>
            </a:r>
            <a:r>
              <a:rPr lang="en-US" sz="2133" dirty="0">
                <a:solidFill>
                  <a:srgbClr val="FF0000"/>
                </a:solidFill>
              </a:rPr>
              <a:t>Go ye into all the world</a:t>
            </a:r>
            <a:r>
              <a:rPr lang="en-US" sz="2133" dirty="0">
                <a:solidFill>
                  <a:schemeClr val="tx2">
                    <a:lumMod val="75000"/>
                  </a:schemeClr>
                </a:solidFill>
              </a:rPr>
              <a:t>,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3310887470"/>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6000" y="1701800"/>
            <a:ext cx="10058400" cy="4572000"/>
          </a:xfrm>
        </p:spPr>
        <p:txBody>
          <a:bodyPr>
            <a:noAutofit/>
          </a:bodyPr>
          <a:lstStyle/>
          <a:p>
            <a:r>
              <a:rPr lang="en-US" sz="2667" b="1" dirty="0"/>
              <a:t>Acts 1:8</a:t>
            </a:r>
            <a:br>
              <a:rPr lang="en-US" sz="2667" b="1" dirty="0"/>
            </a:br>
            <a:r>
              <a:rPr lang="en-US" sz="2667" b="1" dirty="0"/>
              <a:t>… </a:t>
            </a:r>
            <a:r>
              <a:rPr lang="en-US" sz="2400" dirty="0"/>
              <a:t>ye shall be witnesses unto me both in Jerusalem, and in all Judaea, and in Samaria, and unto the uttermost part of the earth. </a:t>
            </a:r>
            <a:endParaRPr lang="en-US" sz="2400" dirty="0">
              <a:latin typeface="+mj-lt"/>
            </a:endParaRPr>
          </a:p>
          <a:p>
            <a:pPr>
              <a:spcBef>
                <a:spcPts val="2400"/>
              </a:spcBef>
            </a:pPr>
            <a:r>
              <a:rPr lang="en-US" sz="2667" dirty="0">
                <a:latin typeface="+mj-lt"/>
              </a:rPr>
              <a:t>1. </a:t>
            </a:r>
            <a:r>
              <a:rPr lang="en-US" sz="2667" dirty="0">
                <a:solidFill>
                  <a:srgbClr val="C00000"/>
                </a:solidFill>
                <a:latin typeface="+mj-lt"/>
              </a:rPr>
              <a:t>The witness in Jerusalem:</a:t>
            </a:r>
          </a:p>
          <a:p>
            <a:pPr lvl="2"/>
            <a:r>
              <a:rPr lang="en-US" dirty="0">
                <a:solidFill>
                  <a:schemeClr val="accent2"/>
                </a:solidFill>
                <a:latin typeface="+mj-lt"/>
              </a:rPr>
              <a:t>Chapters 1 to 7</a:t>
            </a:r>
          </a:p>
          <a:p>
            <a:r>
              <a:rPr lang="en-US" sz="2667" dirty="0">
                <a:latin typeface="+mj-lt"/>
              </a:rPr>
              <a:t>2. </a:t>
            </a:r>
            <a:r>
              <a:rPr lang="en-US" sz="2667" dirty="0">
                <a:solidFill>
                  <a:srgbClr val="C00000"/>
                </a:solidFill>
                <a:latin typeface="+mj-lt"/>
              </a:rPr>
              <a:t>The witness in Judaea and Samaria: </a:t>
            </a:r>
          </a:p>
          <a:p>
            <a:pPr lvl="2"/>
            <a:r>
              <a:rPr lang="en-US" dirty="0">
                <a:solidFill>
                  <a:schemeClr val="accent2"/>
                </a:solidFill>
                <a:latin typeface="+mj-lt"/>
              </a:rPr>
              <a:t>Chapters 8 to 12</a:t>
            </a:r>
          </a:p>
          <a:p>
            <a:r>
              <a:rPr lang="en-US" sz="2667" dirty="0">
                <a:latin typeface="+mj-lt"/>
              </a:rPr>
              <a:t>3. </a:t>
            </a:r>
            <a:r>
              <a:rPr lang="en-US" sz="2667" dirty="0">
                <a:solidFill>
                  <a:srgbClr val="C00000"/>
                </a:solidFill>
              </a:rPr>
              <a:t>The witness unto the uttermost parts of the earth</a:t>
            </a:r>
            <a:r>
              <a:rPr lang="en-US" sz="2667" dirty="0">
                <a:solidFill>
                  <a:srgbClr val="C00000"/>
                </a:solidFill>
                <a:latin typeface="+mj-lt"/>
              </a:rPr>
              <a:t>: </a:t>
            </a:r>
          </a:p>
          <a:p>
            <a:pPr lvl="2"/>
            <a:r>
              <a:rPr lang="en-US" dirty="0">
                <a:solidFill>
                  <a:schemeClr val="accent2"/>
                </a:solidFill>
                <a:latin typeface="+mj-lt"/>
              </a:rPr>
              <a:t>Chapters 13 to 28</a:t>
            </a: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Structure of the Book</a:t>
            </a:r>
          </a:p>
        </p:txBody>
      </p:sp>
    </p:spTree>
    <p:extLst>
      <p:ext uri="{BB962C8B-B14F-4D97-AF65-F5344CB8AC3E}">
        <p14:creationId xmlns:p14="http://schemas.microsoft.com/office/powerpoint/2010/main" val="5115033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7602" y="2895600"/>
            <a:ext cx="9877777" cy="2438400"/>
          </a:xfrm>
        </p:spPr>
        <p:txBody>
          <a:bodyPr>
            <a:normAutofit/>
          </a:bodyPr>
          <a:lstStyle/>
          <a:p>
            <a:r>
              <a:rPr lang="en-US" sz="3733" dirty="0"/>
              <a:t>Part 1:  </a:t>
            </a:r>
            <a:r>
              <a:rPr lang="en-US" sz="3733" dirty="0">
                <a:solidFill>
                  <a:schemeClr val="accent2"/>
                </a:solidFill>
              </a:rPr>
              <a:t>The Jews</a:t>
            </a:r>
          </a:p>
          <a:p>
            <a:r>
              <a:rPr lang="en-US" sz="3733" dirty="0"/>
              <a:t>Part 2:  </a:t>
            </a:r>
            <a:r>
              <a:rPr lang="en-US" sz="3733" dirty="0">
                <a:solidFill>
                  <a:schemeClr val="accent2"/>
                </a:solidFill>
              </a:rPr>
              <a:t>The Samaritans</a:t>
            </a:r>
          </a:p>
          <a:p>
            <a:r>
              <a:rPr lang="en-US" sz="3733" dirty="0"/>
              <a:t>Part 3:  </a:t>
            </a:r>
            <a:r>
              <a:rPr lang="en-US" sz="3733" dirty="0">
                <a:solidFill>
                  <a:schemeClr val="accent2"/>
                </a:solidFill>
              </a:rPr>
              <a:t>The Gentiles</a:t>
            </a:r>
          </a:p>
        </p:txBody>
      </p:sp>
      <p:sp>
        <p:nvSpPr>
          <p:cNvPr id="3" name="Title 2"/>
          <p:cNvSpPr>
            <a:spLocks noGrp="1"/>
          </p:cNvSpPr>
          <p:nvPr>
            <p:ph type="title"/>
          </p:nvPr>
        </p:nvSpPr>
        <p:spPr/>
        <p:txBody>
          <a:bodyPr>
            <a:normAutofit/>
          </a:bodyPr>
          <a:lstStyle/>
          <a:p>
            <a:r>
              <a:rPr lang="en-US" sz="4267" dirty="0"/>
              <a:t>The Three Audiences</a:t>
            </a:r>
          </a:p>
        </p:txBody>
      </p:sp>
    </p:spTree>
    <p:extLst>
      <p:ext uri="{BB962C8B-B14F-4D97-AF65-F5344CB8AC3E}">
        <p14:creationId xmlns:p14="http://schemas.microsoft.com/office/powerpoint/2010/main" val="25776542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7602" y="2819400"/>
            <a:ext cx="9877777" cy="2590800"/>
          </a:xfrm>
        </p:spPr>
        <p:txBody>
          <a:bodyPr>
            <a:normAutofit/>
          </a:bodyPr>
          <a:lstStyle/>
          <a:p>
            <a:r>
              <a:rPr lang="en-US" sz="3733" dirty="0">
                <a:latin typeface="+mj-lt"/>
              </a:rPr>
              <a:t>Part 1:   </a:t>
            </a:r>
            <a:r>
              <a:rPr lang="en-US" sz="3733" dirty="0">
                <a:solidFill>
                  <a:schemeClr val="accent2"/>
                </a:solidFill>
                <a:latin typeface="+mj-lt"/>
              </a:rPr>
              <a:t>Peter</a:t>
            </a:r>
          </a:p>
          <a:p>
            <a:r>
              <a:rPr lang="en-US" sz="3733" dirty="0">
                <a:latin typeface="+mj-lt"/>
              </a:rPr>
              <a:t>Part 2:   </a:t>
            </a:r>
            <a:r>
              <a:rPr lang="en-US" sz="3733" dirty="0">
                <a:solidFill>
                  <a:schemeClr val="accent2"/>
                </a:solidFill>
                <a:latin typeface="+mj-lt"/>
              </a:rPr>
              <a:t>Peter and Paul </a:t>
            </a:r>
            <a:r>
              <a:rPr lang="en-US" sz="2667" dirty="0">
                <a:solidFill>
                  <a:schemeClr val="accent2"/>
                </a:solidFill>
                <a:latin typeface="+mj-lt"/>
              </a:rPr>
              <a:t>(Saul of Tarsus) </a:t>
            </a:r>
            <a:endParaRPr lang="en-US" sz="3733" dirty="0">
              <a:solidFill>
                <a:schemeClr val="accent2"/>
              </a:solidFill>
              <a:latin typeface="+mj-lt"/>
            </a:endParaRPr>
          </a:p>
          <a:p>
            <a:r>
              <a:rPr lang="en-US" sz="3733" dirty="0">
                <a:latin typeface="+mj-lt"/>
              </a:rPr>
              <a:t>Part 3:   </a:t>
            </a:r>
            <a:r>
              <a:rPr lang="en-US" sz="3733" dirty="0">
                <a:solidFill>
                  <a:schemeClr val="accent2"/>
                </a:solidFill>
                <a:latin typeface="+mj-lt"/>
              </a:rPr>
              <a:t>Paul</a:t>
            </a:r>
          </a:p>
        </p:txBody>
      </p:sp>
      <p:sp>
        <p:nvSpPr>
          <p:cNvPr id="3" name="Title 2"/>
          <p:cNvSpPr>
            <a:spLocks noGrp="1"/>
          </p:cNvSpPr>
          <p:nvPr>
            <p:ph type="title"/>
          </p:nvPr>
        </p:nvSpPr>
        <p:spPr/>
        <p:txBody>
          <a:bodyPr>
            <a:normAutofit/>
          </a:bodyPr>
          <a:lstStyle/>
          <a:p>
            <a:r>
              <a:rPr lang="en-US" sz="4267" dirty="0"/>
              <a:t>The Pillars of the Church</a:t>
            </a:r>
          </a:p>
        </p:txBody>
      </p:sp>
    </p:spTree>
    <p:extLst>
      <p:ext uri="{BB962C8B-B14F-4D97-AF65-F5344CB8AC3E}">
        <p14:creationId xmlns:p14="http://schemas.microsoft.com/office/powerpoint/2010/main" val="16047368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62758" y="2514600"/>
            <a:ext cx="9911644" cy="3657600"/>
          </a:xfrm>
        </p:spPr>
        <p:txBody>
          <a:bodyPr>
            <a:normAutofit/>
          </a:bodyPr>
          <a:lstStyle/>
          <a:p>
            <a:r>
              <a:rPr lang="en-US" sz="3733" dirty="0">
                <a:latin typeface="+mj-lt"/>
              </a:rPr>
              <a:t>Part 1: 	</a:t>
            </a:r>
            <a:r>
              <a:rPr lang="en-US" sz="3733" dirty="0">
                <a:solidFill>
                  <a:schemeClr val="accent2"/>
                </a:solidFill>
                <a:latin typeface="+mj-lt"/>
              </a:rPr>
              <a:t>5 years (AD 30-35)</a:t>
            </a:r>
          </a:p>
          <a:p>
            <a:r>
              <a:rPr lang="en-US" sz="3733" dirty="0">
                <a:latin typeface="+mj-lt"/>
              </a:rPr>
              <a:t>Part 2: 	</a:t>
            </a:r>
            <a:r>
              <a:rPr lang="en-US" sz="3733" dirty="0">
                <a:solidFill>
                  <a:schemeClr val="accent2"/>
                </a:solidFill>
                <a:latin typeface="+mj-lt"/>
              </a:rPr>
              <a:t>13 years (AD 35-48)</a:t>
            </a:r>
          </a:p>
          <a:p>
            <a:r>
              <a:rPr lang="en-US" sz="3733" dirty="0">
                <a:latin typeface="+mj-lt"/>
              </a:rPr>
              <a:t>Part 3: 	</a:t>
            </a:r>
            <a:r>
              <a:rPr lang="en-US" sz="3733" dirty="0">
                <a:solidFill>
                  <a:schemeClr val="accent2"/>
                </a:solidFill>
                <a:latin typeface="+mj-lt"/>
              </a:rPr>
              <a:t>14 years (AD 48-62)</a:t>
            </a:r>
            <a:endParaRPr lang="en-US" sz="3733" dirty="0">
              <a:latin typeface="+mj-lt"/>
            </a:endParaRPr>
          </a:p>
          <a:p>
            <a:pPr lvl="5">
              <a:spcBef>
                <a:spcPts val="3200"/>
              </a:spcBef>
            </a:pPr>
            <a:r>
              <a:rPr lang="en-US" sz="3200" dirty="0"/>
              <a:t>A total of 32 years, </a:t>
            </a:r>
            <a:r>
              <a:rPr lang="en-US" sz="3200" i="1" dirty="0"/>
              <a:t>according to Nelson’s Complete Book of Bible Maps and Charts.</a:t>
            </a:r>
            <a:endParaRPr lang="en-US" sz="3733" i="1" dirty="0">
              <a:latin typeface="+mj-lt"/>
            </a:endParaRPr>
          </a:p>
          <a:p>
            <a:endParaRPr lang="en-US" dirty="0">
              <a:solidFill>
                <a:srgbClr val="FF0000"/>
              </a:solidFill>
            </a:endParaRPr>
          </a:p>
        </p:txBody>
      </p:sp>
      <p:sp>
        <p:nvSpPr>
          <p:cNvPr id="3" name="Title 2"/>
          <p:cNvSpPr>
            <a:spLocks noGrp="1"/>
          </p:cNvSpPr>
          <p:nvPr>
            <p:ph type="title"/>
          </p:nvPr>
        </p:nvSpPr>
        <p:spPr/>
        <p:txBody>
          <a:bodyPr>
            <a:normAutofit/>
          </a:bodyPr>
          <a:lstStyle/>
          <a:p>
            <a:r>
              <a:rPr lang="en-US" sz="4267" dirty="0"/>
              <a:t>The Timeline</a:t>
            </a:r>
          </a:p>
        </p:txBody>
      </p:sp>
    </p:spTree>
    <p:extLst>
      <p:ext uri="{BB962C8B-B14F-4D97-AF65-F5344CB8AC3E}">
        <p14:creationId xmlns:p14="http://schemas.microsoft.com/office/powerpoint/2010/main" val="16583677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4758" y="0"/>
            <a:ext cx="5862484" cy="6858000"/>
          </a:xfrm>
          <a:prstGeom prst="rect">
            <a:avLst/>
          </a:prstGeom>
        </p:spPr>
      </p:pic>
      <p:sp>
        <p:nvSpPr>
          <p:cNvPr id="3" name="TextBox 2"/>
          <p:cNvSpPr txBox="1"/>
          <p:nvPr/>
        </p:nvSpPr>
        <p:spPr>
          <a:xfrm>
            <a:off x="9121422" y="5982935"/>
            <a:ext cx="3026510" cy="830997"/>
          </a:xfrm>
          <a:prstGeom prst="rect">
            <a:avLst/>
          </a:prstGeom>
          <a:solidFill>
            <a:srgbClr val="FFFF00"/>
          </a:solidFill>
          <a:ln w="38100">
            <a:solidFill>
              <a:srgbClr val="FF3399"/>
            </a:solid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CHART BY</a:t>
            </a:r>
          </a:p>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Mark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Dunagan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465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62C169C-7821-471B-A681-4FA2D722E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982" y="241160"/>
            <a:ext cx="11374733" cy="634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957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6B9339-F634-42C1-9A16-D6A9768863E6}"/>
              </a:ext>
            </a:extLst>
          </p:cNvPr>
          <p:cNvSpPr txBox="1"/>
          <p:nvPr/>
        </p:nvSpPr>
        <p:spPr>
          <a:xfrm>
            <a:off x="1588168" y="664144"/>
            <a:ext cx="10019899" cy="57554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PART ONE—The infancy of the church (the church in Jerusalem) (chapters 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 this section, </a:t>
            </a:r>
            <a:r>
              <a:rPr kumimoji="0" lang="en-US" sz="1000" b="0" i="1" u="none" strike="noStrike" kern="1200" cap="none" spc="0" normalizeH="0" baseline="0" noProof="0" dirty="0">
                <a:ln>
                  <a:noFill/>
                </a:ln>
                <a:solidFill>
                  <a:prstClr val="black"/>
                </a:solidFill>
                <a:effectLst/>
                <a:uLnTx/>
                <a:uFillTx/>
                <a:latin typeface="Calibri"/>
                <a:ea typeface="+mn-ea"/>
                <a:cs typeface="+mn-cs"/>
              </a:rPr>
              <a:t>Jerusalem is the central city of Christianity and Peter is the most prominent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THE POST-RESURRECTION MINISTRY OF CHRIST (1:1–8)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THE ASCENSION OF CHRIST (1:9–11)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THE WAITING IN THE UPPER ROOM (1:12–26)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THE ADVENT OF THE HOLY SPIRIT (2:1–41)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THE SNAPSHOT OF THE EARLY CHURCH (2:42–47)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	THE HEALING OF THE LAME MAN AND ITS CONSEQUENCES (3:1–4:31)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	THE DEATH OF ANANIAS AND SAPPHIRA AND ITS EFFECTS (4:32–5:42)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VIII.	THE APPOINTMENT OF THE SEVEN (6:1–7)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IX.	THE MINISTRY OF STEPHEN (6:8–7:60)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PART TWO—The adolescence of the church (the church in all Judea and In Samaria) (chapters 8–12)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 this section, </a:t>
            </a:r>
            <a:r>
              <a:rPr kumimoji="0" lang="en-US" sz="1000" b="0" i="1" u="none" strike="noStrike" kern="1200" cap="none" spc="0" normalizeH="0" baseline="0" noProof="0" dirty="0">
                <a:ln>
                  <a:noFill/>
                </a:ln>
                <a:solidFill>
                  <a:prstClr val="black"/>
                </a:solidFill>
                <a:effectLst/>
                <a:uLnTx/>
                <a:uFillTx/>
                <a:latin typeface="Calibri"/>
                <a:ea typeface="+mn-ea"/>
                <a:cs typeface="+mn-cs"/>
              </a:rPr>
              <a:t>Jerusalem is gradually being replaced by Antioch as the central city of Christianity and Peter is gradually being replaced by Paul as the most prominent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THE FIRST MENTION OF PAUL (7:58; 8:1,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THE PERSECUTION AND SCATTERING OF THE JERUSALEM CHURCH (8:1–4)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THE CONVERSION OF SAMARITANS (8:5–25)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THE CONVERSION OF A JEWISH PROSELYTE (8:26–40)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THE CONVERSION OF SAUL (9:1–31)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	THE EXPANSION OF THE CHURCH IN WESTERN JUDEA (9:32–43)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	THE CONVERSION OF GENTILE GOD-FEARERS (chapter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VIII.	THE GROWING VISION OF THE JEWISH LEADERS (11:1–18)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IX.	THE CONVERSION OF PAGAN GENTILES (11:19–26)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X.	THE GROWING TIES BETWEEN JEWISH AND GENTILE CHRISTIANITY (11:27–30)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XI.	THE COMPLETION OF THE TRANSITION (chapter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PART THREE—The maturity of the church (the church in all the world) (chapters 13–28)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 this section, </a:t>
            </a:r>
            <a:r>
              <a:rPr kumimoji="0" lang="en-US" sz="1000" b="0" i="1" u="none" strike="noStrike" kern="1200" cap="none" spc="0" normalizeH="0" baseline="0" noProof="0" dirty="0">
                <a:ln>
                  <a:noFill/>
                </a:ln>
                <a:solidFill>
                  <a:prstClr val="black"/>
                </a:solidFill>
                <a:effectLst/>
                <a:uLnTx/>
                <a:uFillTx/>
                <a:latin typeface="Calibri"/>
                <a:ea typeface="+mn-ea"/>
                <a:cs typeface="+mn-cs"/>
              </a:rPr>
              <a:t>Antioch is the central city of Christianity and Paul is the most prominent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PAUL’S CALL AT ANTIOCH TO HIS LIFE’S WORK (13:1–3)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PAUL’S FIRST MISSIONARY JOURNEY (13:4–14:27)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PAUL’S TWO YEARS BACK IN ANTIOCH (14:28–15:35)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PAUL’S SECOND MISSIONARY JOURNEY (15:36–18:22)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PAUL’S THIRD MISSIONARY JOURNEY (18:23–21:16)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	PAUL’S ARREST AT JERUSALEM (21:17–23:35)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	PAUL’S TWO-YEARS’ IMPRISONMENT AT CAESAREA (chapters 24–26)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VIII.	PAUL’S SHIPWRECK JOURNEY TO ROME (27:1–28:15)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IX.	PAUL’S FIRST ROMAN IMPRISONMENT (28:16–31)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Gingrich, R. E. (2002).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The Book of Acts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(pp. 5–6). Memphis, TN: Riverside Printing.</a:t>
            </a:r>
          </a:p>
        </p:txBody>
      </p:sp>
    </p:spTree>
    <p:extLst>
      <p:ext uri="{BB962C8B-B14F-4D97-AF65-F5344CB8AC3E}">
        <p14:creationId xmlns:p14="http://schemas.microsoft.com/office/powerpoint/2010/main" val="38541109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330722" y="1447800"/>
            <a:ext cx="7041878" cy="4572000"/>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rPr>
              <a:t>Chapter</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 1 – “Jesus’ Work On Earth Is Done”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baseline="0" dirty="0">
                <a:solidFill>
                  <a:prstClr val="black"/>
                </a:solidFill>
                <a:effectLst>
                  <a:outerShdw blurRad="38100" dist="38100" dir="2700000" algn="tl">
                    <a:srgbClr val="000000">
                      <a:alpha val="43137"/>
                    </a:srgbClr>
                  </a:outerShdw>
                </a:effectLst>
                <a:latin typeface="Calibri"/>
              </a:rPr>
              <a:t>Chapter 2 – “Peter Baptizes</a:t>
            </a:r>
            <a:r>
              <a:rPr lang="en-US" sz="2800" b="1" dirty="0">
                <a:solidFill>
                  <a:prstClr val="black"/>
                </a:solidFill>
                <a:effectLst>
                  <a:outerShdw blurRad="38100" dist="38100" dir="2700000" algn="tl">
                    <a:srgbClr val="000000">
                      <a:alpha val="43137"/>
                    </a:srgbClr>
                  </a:outerShdw>
                </a:effectLst>
                <a:latin typeface="Calibri"/>
              </a:rPr>
              <a:t> A Crew”</a:t>
            </a:r>
            <a:endParaRPr lang="en-US" sz="2800" b="1" baseline="0" dirty="0">
              <a:solidFill>
                <a:prstClr val="black"/>
              </a:solidFill>
              <a:effectLst>
                <a:outerShdw blurRad="38100" dist="38100" dir="2700000" algn="tl">
                  <a:srgbClr val="000000">
                    <a:alpha val="43137"/>
                  </a:srgbClr>
                </a:outerShdw>
              </a:effectLst>
              <a:latin typeface="Calibri"/>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Chapter 3 – “A Beggar’s Plea”</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baseline="0" dirty="0">
                <a:solidFill>
                  <a:prstClr val="black"/>
                </a:solidFill>
                <a:effectLst>
                  <a:outerShdw blurRad="38100" dist="38100" dir="2700000" algn="tl">
                    <a:srgbClr val="000000">
                      <a:alpha val="43137"/>
                    </a:srgbClr>
                  </a:outerShdw>
                </a:effectLst>
                <a:latin typeface="Calibri"/>
              </a:rPr>
              <a:t>Chapter 4 – “A Jailhouse Door”</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Chapter 5 – “</a:t>
            </a:r>
            <a:r>
              <a:rPr kumimoji="0" lang="en-US" sz="24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Ananias &amp; Sapphira Don’t Survive”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baseline="0" dirty="0">
                <a:solidFill>
                  <a:prstClr val="black"/>
                </a:solidFill>
                <a:effectLst>
                  <a:outerShdw blurRad="38100" dist="38100" dir="2700000" algn="tl">
                    <a:srgbClr val="000000">
                      <a:alpha val="43137"/>
                    </a:srgbClr>
                  </a:outerShdw>
                </a:effectLst>
                <a:latin typeface="Calibri"/>
              </a:rPr>
              <a:t>Chapter 6 – “The Widow’s Fix”</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Chapter 8 – “Stephen Looks Into Heaven”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baseline="0" dirty="0">
                <a:solidFill>
                  <a:prstClr val="black"/>
                </a:solidFill>
                <a:effectLst>
                  <a:outerShdw blurRad="38100" dist="38100" dir="2700000" algn="tl">
                    <a:srgbClr val="000000">
                      <a:alpha val="43137"/>
                    </a:srgbClr>
                  </a:outerShdw>
                </a:effectLst>
                <a:latin typeface="Calibri"/>
              </a:rPr>
              <a:t>Chapter 9 – “Saul Struck</a:t>
            </a:r>
            <a:r>
              <a:rPr lang="en-US" sz="2800" b="1" dirty="0">
                <a:solidFill>
                  <a:prstClr val="black"/>
                </a:solidFill>
                <a:effectLst>
                  <a:outerShdw blurRad="38100" dist="38100" dir="2700000" algn="tl">
                    <a:srgbClr val="000000">
                      <a:alpha val="43137"/>
                    </a:srgbClr>
                  </a:outerShdw>
                </a:effectLst>
                <a:latin typeface="Calibri"/>
              </a:rPr>
              <a:t> Blind”</a:t>
            </a:r>
            <a:endParaRPr lang="en-US" sz="2800" b="1" baseline="0" dirty="0">
              <a:solidFill>
                <a:prstClr val="black"/>
              </a:solidFill>
              <a:effectLst>
                <a:outerShdw blurRad="38100" dist="38100" dir="2700000" algn="tl">
                  <a:srgbClr val="000000">
                    <a:alpha val="43137"/>
                  </a:srgbClr>
                </a:outerShdw>
              </a:effectLst>
              <a:latin typeface="Calibri"/>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effectLst>
                  <a:outerShdw blurRad="38100" dist="38100" dir="2700000" algn="tl">
                    <a:srgbClr val="000000">
                      <a:alpha val="43137"/>
                    </a:srgbClr>
                  </a:outerShdw>
                </a:effectLst>
                <a:latin typeface="Calibri"/>
              </a:rPr>
              <a:t>L.D. CARY &amp; SAM HOLT CATCH PHRASES</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ndParaRPr>
          </a:p>
        </p:txBody>
      </p:sp>
      <p:grpSp>
        <p:nvGrpSpPr>
          <p:cNvPr id="7" name="Group 6">
            <a:extLst>
              <a:ext uri="{FF2B5EF4-FFF2-40B4-BE49-F238E27FC236}">
                <a16:creationId xmlns:a16="http://schemas.microsoft.com/office/drawing/2014/main" id="{EE770738-2E1A-4A17-905C-B7993B35B18F}"/>
              </a:ext>
            </a:extLst>
          </p:cNvPr>
          <p:cNvGrpSpPr/>
          <p:nvPr/>
        </p:nvGrpSpPr>
        <p:grpSpPr>
          <a:xfrm>
            <a:off x="2330722" y="1674796"/>
            <a:ext cx="7010400" cy="4283242"/>
            <a:chOff x="4144646" y="-3457847"/>
            <a:chExt cx="4245376" cy="9553847"/>
          </a:xfrm>
        </p:grpSpPr>
        <p:sp>
          <p:nvSpPr>
            <p:cNvPr id="8" name="Oval 7">
              <a:extLst>
                <a:ext uri="{FF2B5EF4-FFF2-40B4-BE49-F238E27FC236}">
                  <a16:creationId xmlns:a16="http://schemas.microsoft.com/office/drawing/2014/main" id="{DA89C463-1519-4310-9F7B-7C732C919D13}"/>
                </a:ext>
              </a:extLst>
            </p:cNvPr>
            <p:cNvSpPr/>
            <p:nvPr/>
          </p:nvSpPr>
          <p:spPr>
            <a:xfrm>
              <a:off x="4200002" y="-3457847"/>
              <a:ext cx="4190020" cy="9553847"/>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4144646" y="-961799"/>
              <a:ext cx="4119001" cy="4753258"/>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8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“A Beggar’s Plea”</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lang="en-US" sz="5400" b="1" i="1" dirty="0">
                  <a:ln w="19050">
                    <a:solidFill>
                      <a:prstClr val="black"/>
                    </a:solidFill>
                  </a:ln>
                  <a:solidFill>
                    <a:srgbClr val="B2FF4D"/>
                  </a:solidFill>
                  <a:effectLst>
                    <a:outerShdw blurRad="50800" dist="38100" dir="2700000" algn="tl" rotWithShape="0">
                      <a:prstClr val="black">
                        <a:alpha val="40000"/>
                      </a:prstClr>
                    </a:outerShdw>
                  </a:effectLst>
                  <a:uFill>
                    <a:solidFill>
                      <a:prstClr val="white"/>
                    </a:solidFill>
                  </a:uFill>
                  <a:latin typeface="Bookman Old Style" pitchFamily="18" charset="0"/>
                </a:rPr>
                <a:t>Catch Phrase</a:t>
              </a:r>
              <a:endPar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endParaRP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66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Chapter </a:t>
              </a:r>
              <a:r>
                <a:rPr lang="en-US" sz="6600" b="1" i="1" dirty="0">
                  <a:ln w="19050">
                    <a:solidFill>
                      <a:prstClr val="black"/>
                    </a:solidFill>
                  </a:ln>
                  <a:solidFill>
                    <a:srgbClr val="FF9900"/>
                  </a:solidFill>
                  <a:effectLst>
                    <a:outerShdw blurRad="50800" dist="38100" dir="2700000" algn="tl" rotWithShape="0">
                      <a:prstClr val="black">
                        <a:alpha val="40000"/>
                      </a:prstClr>
                    </a:outerShdw>
                  </a:effectLst>
                  <a:uFill>
                    <a:solidFill>
                      <a:prstClr val="white"/>
                    </a:solidFill>
                  </a:uFill>
                  <a:latin typeface="Bookman Old Style" pitchFamily="18" charset="0"/>
                </a:rPr>
                <a:t>Three</a:t>
              </a:r>
              <a:endParaRPr kumimoji="0" lang="en-US" sz="66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endParaRPr>
            </a:p>
          </p:txBody>
        </p:sp>
      </p:grpSp>
    </p:spTree>
    <p:extLst>
      <p:ext uri="{BB962C8B-B14F-4D97-AF65-F5344CB8AC3E}">
        <p14:creationId xmlns:p14="http://schemas.microsoft.com/office/powerpoint/2010/main" val="394097343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42661" y="198780"/>
            <a:ext cx="9024731" cy="1635200"/>
          </a:xfrm>
          <a:noFill/>
        </p:spPr>
        <p:txBody>
          <a:bodyPr>
            <a:normAutofit fontScale="90000"/>
          </a:bodyPr>
          <a:lstStyle/>
          <a:p>
            <a:r>
              <a:rPr lang="en-US" dirty="0">
                <a:solidFill>
                  <a:schemeClr val="bg1"/>
                </a:solidFill>
                <a:latin typeface="Times New Roman" panose="02020603050405020304" pitchFamily="18" charset="0"/>
                <a:cs typeface="Times New Roman" panose="02020603050405020304" pitchFamily="18" charset="0"/>
              </a:rPr>
              <a:t>Acts of the Apostles</a:t>
            </a:r>
            <a:br>
              <a:rPr lang="en-US" dirty="0">
                <a:solidFill>
                  <a:schemeClr val="bg1"/>
                </a:solidFill>
                <a:latin typeface="Times New Roman" panose="02020603050405020304" pitchFamily="18" charset="0"/>
                <a:cs typeface="Times New Roman" panose="02020603050405020304" pitchFamily="18" charset="0"/>
              </a:rPr>
            </a:br>
            <a:r>
              <a:rPr lang="en-US" dirty="0">
                <a:solidFill>
                  <a:schemeClr val="bg1"/>
                </a:solidFill>
                <a:latin typeface="Times New Roman" panose="02020603050405020304" pitchFamily="18" charset="0"/>
                <a:cs typeface="Times New Roman" panose="02020603050405020304" pitchFamily="18" charset="0"/>
              </a:rPr>
              <a:t>Chapter 3 </a:t>
            </a:r>
          </a:p>
        </p:txBody>
      </p:sp>
      <p:sp>
        <p:nvSpPr>
          <p:cNvPr id="3" name="Subtitle 2">
            <a:extLst>
              <a:ext uri="{FF2B5EF4-FFF2-40B4-BE49-F238E27FC236}">
                <a16:creationId xmlns:a16="http://schemas.microsoft.com/office/drawing/2014/main" id="{5719FE3E-E397-48BE-A532-6203071D848A}"/>
              </a:ext>
            </a:extLst>
          </p:cNvPr>
          <p:cNvSpPr>
            <a:spLocks noGrp="1"/>
          </p:cNvSpPr>
          <p:nvPr>
            <p:ph type="subTitle" idx="1"/>
          </p:nvPr>
        </p:nvSpPr>
        <p:spPr>
          <a:xfrm>
            <a:off x="2872563" y="3585053"/>
            <a:ext cx="6446874" cy="672250"/>
          </a:xfrm>
          <a:solidFill>
            <a:srgbClr val="E5C39E">
              <a:alpha val="50000"/>
            </a:srgbClr>
          </a:solidFill>
        </p:spPr>
        <p:txBody>
          <a:bodyPr/>
          <a:lstStyle/>
          <a:p>
            <a:r>
              <a:rPr lang="en-US" dirty="0">
                <a:latin typeface="Times New Roman" panose="02020603050405020304" pitchFamily="18" charset="0"/>
                <a:cs typeface="Times New Roman" panose="02020603050405020304" pitchFamily="18" charset="0"/>
              </a:rPr>
              <a:t>Peter’s Second Sermon In The Temple Courtyard</a:t>
            </a:r>
          </a:p>
        </p:txBody>
      </p:sp>
    </p:spTree>
    <p:extLst>
      <p:ext uri="{BB962C8B-B14F-4D97-AF65-F5344CB8AC3E}">
        <p14:creationId xmlns:p14="http://schemas.microsoft.com/office/powerpoint/2010/main" val="5401420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0" y="4931224"/>
            <a:ext cx="12192000" cy="1938992"/>
          </a:xfrm>
          <a:prstGeom prst="rect">
            <a:avLst/>
          </a:prstGeom>
          <a:solidFill>
            <a:srgbClr val="CCC9C4">
              <a:alpha val="48000"/>
            </a:srgbClr>
          </a:solidFill>
          <a:ln w="38100">
            <a:no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3:1-2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Peter and John were going up to the temple at the ninth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hour,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hour of prayer.</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 man who had been lame from his mother's womb was being carried along, whom they 	used to set down every day at the gate of the temple which is called Beautiful, in order to beg 	alms of those who were entering the temple.  </a:t>
            </a:r>
          </a:p>
        </p:txBody>
      </p:sp>
    </p:spTree>
    <p:extLst>
      <p:ext uri="{BB962C8B-B14F-4D97-AF65-F5344CB8AC3E}">
        <p14:creationId xmlns:p14="http://schemas.microsoft.com/office/powerpoint/2010/main" val="29219288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5678478"/>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3:1-3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Now Peter and John were going up to the temple at the ninth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hour,</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hour of prayer.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a man who had been lame from his mother's womb was being carried along, whom they 	used to set down every day at the gate of the temple which is called Beautiful, in order to beg 	alms of those who were entering the temple.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Up to the Temple: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temple was located on what was known as the Temple Mount.</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 early church used the Temple as a place to congregate. It appears they met at the 					customary times that the Jewish people would gather.</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2:46</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Ninth Hour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(3:00 p.m.)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one of the hours of prayer in a Jewish day.</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 man born lame who was set at the gate of the Temple every day: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 fraud here, his 	condition was well known by all who regularly entered the temple. He was not a stranger.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beg alms: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Dt 15:7-9; 15:11; 24:14-15; 10:18</a:t>
            </a:r>
          </a:p>
        </p:txBody>
      </p:sp>
      <mc:AlternateContent xmlns:mc="http://schemas.openxmlformats.org/markup-compatibility/2006" xmlns:pslz="http://schemas.microsoft.com/office/powerpoint/2016/slidezoom">
        <mc:Choice Requires="pslz">
          <p:graphicFrame>
            <p:nvGraphicFramePr>
              <p:cNvPr id="4" name="Slide Zoom 3"/>
              <p:cNvGraphicFramePr>
                <a:graphicFrameLocks noChangeAspect="1"/>
              </p:cNvGraphicFramePr>
              <p:nvPr/>
            </p:nvGraphicFramePr>
            <p:xfrm>
              <a:off x="11040406" y="2052065"/>
              <a:ext cx="728601" cy="409838"/>
            </p:xfrm>
            <a:graphic>
              <a:graphicData uri="http://schemas.microsoft.com/office/powerpoint/2016/slidezoom">
                <pslz:sldZm>
                  <pslz:sldZmObj sldId="4796" cId="2318383846">
                    <pslz:zmPr id="{5F9DDB88-BCAD-4483-B422-E9918E38F11E}" returnToParent="0" transitionDur="1000">
                      <p166:blipFill xmlns:p166="http://schemas.microsoft.com/office/powerpoint/2016/6/main">
                        <a:blip r:embed="rId2"/>
                        <a:stretch>
                          <a:fillRect/>
                        </a:stretch>
                      </p166:blipFill>
                      <p166:spPr xmlns:p166="http://schemas.microsoft.com/office/powerpoint/2016/6/main">
                        <a:xfrm>
                          <a:off x="0" y="0"/>
                          <a:ext cx="728601" cy="409838"/>
                        </a:xfrm>
                        <a:prstGeom prst="rect">
                          <a:avLst/>
                        </a:prstGeom>
                        <a:ln w="3175">
                          <a:solidFill>
                            <a:prstClr val="ltGray"/>
                          </a:solidFill>
                        </a:ln>
                      </p166:spPr>
                    </pslz:zmPr>
                  </pslz:sldZmObj>
                </pslz:sldZm>
              </a:graphicData>
            </a:graphic>
          </p:graphicFrame>
        </mc:Choice>
        <mc:Fallback xmlns="">
          <p:pic>
            <p:nvPicPr>
              <p:cNvPr id="4" name="Slide Zoom 3"/>
              <p:cNvPicPr>
                <a:picLocks noGrp="1" noRot="1" noChangeAspect="1" noMove="1" noResize="1" noEditPoints="1" noAdjustHandles="1" noChangeArrowheads="1" noChangeShapeType="1"/>
              </p:cNvPicPr>
              <p:nvPr/>
            </p:nvPicPr>
            <p:blipFill>
              <a:blip r:embed="rId3"/>
              <a:stretch>
                <a:fillRect/>
              </a:stretch>
            </p:blipFill>
            <p:spPr>
              <a:xfrm>
                <a:off x="11040406" y="2052065"/>
                <a:ext cx="728601" cy="409838"/>
              </a:xfrm>
              <a:prstGeom prst="rect">
                <a:avLst/>
              </a:prstGeom>
              <a:ln w="3175">
                <a:solidFill>
                  <a:prstClr val="ltGray"/>
                </a:solidFill>
              </a:ln>
            </p:spPr>
          </p:pic>
        </mc:Fallback>
      </mc:AlternateContent>
      <p:sp>
        <p:nvSpPr>
          <p:cNvPr id="5" name="TextBox 4"/>
          <p:cNvSpPr txBox="1"/>
          <p:nvPr/>
        </p:nvSpPr>
        <p:spPr>
          <a:xfrm>
            <a:off x="0" y="3455573"/>
            <a:ext cx="12192000" cy="1200329"/>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2:46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Day by day continuing with one mind in the temple, and breaking bread from house to house, 	they were taking their meals together with gladness and sincerity of heart, </a:t>
            </a:r>
          </a:p>
        </p:txBody>
      </p:sp>
      <mc:AlternateContent xmlns:mc="http://schemas.openxmlformats.org/markup-compatibility/2006" xmlns:pslz="http://schemas.microsoft.com/office/powerpoint/2016/slidezoom">
        <mc:Choice Requires="pslz">
          <p:graphicFrame>
            <p:nvGraphicFramePr>
              <p:cNvPr id="10" name="Slide Zoom 9"/>
              <p:cNvGraphicFramePr>
                <a:graphicFrameLocks noChangeAspect="1"/>
              </p:cNvGraphicFramePr>
              <p:nvPr/>
            </p:nvGraphicFramePr>
            <p:xfrm>
              <a:off x="9193060" y="3711774"/>
              <a:ext cx="605567" cy="340632"/>
            </p:xfrm>
            <a:graphic>
              <a:graphicData uri="http://schemas.microsoft.com/office/powerpoint/2016/slidezoom">
                <pslz:sldZm>
                  <pslz:sldZmObj sldId="4750" cId="693317564">
                    <pslz:zmPr id="{8A16B79B-707C-4241-8A9C-CDCD52C70891}" returnToParent="0" transitionDur="1000">
                      <p166:blipFill xmlns:p166="http://schemas.microsoft.com/office/powerpoint/2016/6/main">
                        <a:blip r:embed="rId4"/>
                        <a:stretch>
                          <a:fillRect/>
                        </a:stretch>
                      </p166:blipFill>
                      <p166:spPr xmlns:p166="http://schemas.microsoft.com/office/powerpoint/2016/6/main">
                        <a:xfrm>
                          <a:off x="0" y="0"/>
                          <a:ext cx="605567" cy="340632"/>
                        </a:xfrm>
                        <a:prstGeom prst="rect">
                          <a:avLst/>
                        </a:prstGeom>
                        <a:ln w="3175">
                          <a:solidFill>
                            <a:prstClr val="ltGray"/>
                          </a:solidFill>
                        </a:ln>
                      </p166:spPr>
                    </pslz:zmPr>
                  </pslz:sldZmObj>
                </pslz:sldZm>
              </a:graphicData>
            </a:graphic>
          </p:graphicFrame>
        </mc:Choice>
        <mc:Fallback xmlns="">
          <p:pic>
            <p:nvPicPr>
              <p:cNvPr id="10" name="Slide Zoom 9"/>
              <p:cNvPicPr>
                <a:picLocks noGrp="1" noRot="1" noChangeAspect="1" noMove="1" noResize="1" noEditPoints="1" noAdjustHandles="1" noChangeArrowheads="1" noChangeShapeType="1"/>
              </p:cNvPicPr>
              <p:nvPr/>
            </p:nvPicPr>
            <p:blipFill>
              <a:blip r:embed="rId5"/>
              <a:stretch>
                <a:fillRect/>
              </a:stretch>
            </p:blipFill>
            <p:spPr>
              <a:xfrm>
                <a:off x="9193060" y="3711774"/>
                <a:ext cx="605567" cy="340632"/>
              </a:xfrm>
              <a:prstGeom prst="rect">
                <a:avLst/>
              </a:prstGeom>
              <a:ln w="3175">
                <a:solidFill>
                  <a:prstClr val="ltGray"/>
                </a:solidFill>
              </a:ln>
            </p:spPr>
          </p:pic>
        </mc:Fallback>
      </mc:AlternateContent>
      <p:sp>
        <p:nvSpPr>
          <p:cNvPr id="6" name="TextBox 5"/>
          <p:cNvSpPr txBox="1"/>
          <p:nvPr/>
        </p:nvSpPr>
        <p:spPr>
          <a:xfrm>
            <a:off x="0" y="90826"/>
            <a:ext cx="12192000" cy="4893647"/>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Deuteronomy 15:7-9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"If there is a poor man with you, one of your brothers, in any of your towns in your land which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your God is giving you, you shall not harden your heart, nor close your hand from 	your poor brother;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you shall freely open your hand to him, and shall generously lend him sufficient for his 	need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whatever he lacks.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"Beware that there is no base thought in your heart, saying, 'The seventh year, the year of 	remission, is near,' and your eye is hostile toward your poor brother, and you give him nothing; 	then he may cry to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against you, and it will be a sin in you. </a:t>
            </a: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0" y="5635258"/>
            <a:ext cx="12192000" cy="1200329"/>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Deuteronomy 15:11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the poor will never cease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to be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the land; therefore I command you, saying, 'You shall 	freely open your hand to your brother, to your needy and poor in your land.' </a:t>
            </a:r>
          </a:p>
        </p:txBody>
      </p:sp>
      <p:sp>
        <p:nvSpPr>
          <p:cNvPr id="9" name="TextBox 8"/>
          <p:cNvSpPr txBox="1"/>
          <p:nvPr/>
        </p:nvSpPr>
        <p:spPr>
          <a:xfrm>
            <a:off x="0" y="5624625"/>
            <a:ext cx="12192000" cy="1200329"/>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Deuteronomy 10:18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 executes justice for the orphan and the widow, and shows His love for the alien by giving 	him food and clothing.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0" y="1855857"/>
            <a:ext cx="12192000" cy="3416320"/>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Deuteronomy 24:14-15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"You shall not oppress a hired servant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who is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poor and needy, whether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he is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one of your 	countrymen or one of your aliens who is in your land in your towns.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"You shall give him his wages on his day before the sun sets, for he is poor and sets his heart 	on it; so that he will not cry against you to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it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become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sin in you.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68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5"/>
                                        </p:tgtEl>
                                        <p:attrNameLst>
                                          <p:attrName>ppt_w</p:attrName>
                                        </p:attrNameLst>
                                      </p:cBhvr>
                                      <p:tavLst>
                                        <p:tav tm="0">
                                          <p:val>
                                            <p:strVal val="ppt_w"/>
                                          </p:val>
                                        </p:tav>
                                        <p:tav tm="100000">
                                          <p:val>
                                            <p:fltVal val="0"/>
                                          </p:val>
                                        </p:tav>
                                      </p:tavLst>
                                    </p:anim>
                                    <p:anim calcmode="lin" valueType="num">
                                      <p:cBhvr>
                                        <p:cTn id="22" dur="500"/>
                                        <p:tgtEl>
                                          <p:spTgt spid="5"/>
                                        </p:tgtEl>
                                        <p:attrNameLst>
                                          <p:attrName>ppt_h</p:attrName>
                                        </p:attrNameLst>
                                      </p:cBhvr>
                                      <p:tavLst>
                                        <p:tav tm="0">
                                          <p:val>
                                            <p:strVal val="ppt_h"/>
                                          </p:val>
                                        </p:tav>
                                        <p:tav tm="100000">
                                          <p:val>
                                            <p:fltVal val="0"/>
                                          </p:val>
                                        </p:tav>
                                      </p:tavLst>
                                    </p:anim>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6"/>
                                        </p:tgtEl>
                                        <p:attrNameLst>
                                          <p:attrName>ppt_w</p:attrName>
                                        </p:attrNameLst>
                                      </p:cBhvr>
                                      <p:tavLst>
                                        <p:tav tm="0">
                                          <p:val>
                                            <p:strVal val="ppt_w"/>
                                          </p:val>
                                        </p:tav>
                                        <p:tav tm="100000">
                                          <p:val>
                                            <p:fltVal val="0"/>
                                          </p:val>
                                        </p:tav>
                                      </p:tavLst>
                                    </p:anim>
                                    <p:anim calcmode="lin" valueType="num">
                                      <p:cBhvr>
                                        <p:cTn id="50" dur="500"/>
                                        <p:tgtEl>
                                          <p:spTgt spid="6"/>
                                        </p:tgtEl>
                                        <p:attrNameLst>
                                          <p:attrName>ppt_h</p:attrName>
                                        </p:attrNameLst>
                                      </p:cBhvr>
                                      <p:tavLst>
                                        <p:tav tm="0">
                                          <p:val>
                                            <p:strVal val="ppt_h"/>
                                          </p:val>
                                        </p:tav>
                                        <p:tav tm="100000">
                                          <p:val>
                                            <p:fltVal val="0"/>
                                          </p:val>
                                        </p:tav>
                                      </p:tavLst>
                                    </p:anim>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fltVal val="0"/>
                                          </p:val>
                                        </p:tav>
                                        <p:tav tm="100000">
                                          <p:val>
                                            <p:strVal val="#ppt_h"/>
                                          </p:val>
                                        </p:tav>
                                      </p:tavLst>
                                    </p:anim>
                                    <p:animEffect transition="in" filter="fade">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7"/>
                                        </p:tgtEl>
                                        <p:attrNameLst>
                                          <p:attrName>ppt_w</p:attrName>
                                        </p:attrNameLst>
                                      </p:cBhvr>
                                      <p:tavLst>
                                        <p:tav tm="0">
                                          <p:val>
                                            <p:strVal val="ppt_w"/>
                                          </p:val>
                                        </p:tav>
                                        <p:tav tm="100000">
                                          <p:val>
                                            <p:fltVal val="0"/>
                                          </p:val>
                                        </p:tav>
                                      </p:tavLst>
                                    </p:anim>
                                    <p:anim calcmode="lin" valueType="num">
                                      <p:cBhvr>
                                        <p:cTn id="64" dur="500"/>
                                        <p:tgtEl>
                                          <p:spTgt spid="7"/>
                                        </p:tgtEl>
                                        <p:attrNameLst>
                                          <p:attrName>ppt_h</p:attrName>
                                        </p:attrNameLst>
                                      </p:cBhvr>
                                      <p:tavLst>
                                        <p:tav tm="0">
                                          <p:val>
                                            <p:strVal val="ppt_h"/>
                                          </p:val>
                                        </p:tav>
                                        <p:tav tm="100000">
                                          <p:val>
                                            <p:fltVal val="0"/>
                                          </p:val>
                                        </p:tav>
                                      </p:tavLst>
                                    </p:anim>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animEffect transition="in" filter="fade">
                                      <p:cBhvr>
                                        <p:cTn id="73" dur="500"/>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1" nodeType="clickEffect">
                                  <p:stCondLst>
                                    <p:cond delay="0"/>
                                  </p:stCondLst>
                                  <p:childTnLst>
                                    <p:anim calcmode="lin" valueType="num">
                                      <p:cBhvr>
                                        <p:cTn id="77" dur="500"/>
                                        <p:tgtEl>
                                          <p:spTgt spid="8"/>
                                        </p:tgtEl>
                                        <p:attrNameLst>
                                          <p:attrName>ppt_w</p:attrName>
                                        </p:attrNameLst>
                                      </p:cBhvr>
                                      <p:tavLst>
                                        <p:tav tm="0">
                                          <p:val>
                                            <p:strVal val="ppt_w"/>
                                          </p:val>
                                        </p:tav>
                                        <p:tav tm="100000">
                                          <p:val>
                                            <p:fltVal val="0"/>
                                          </p:val>
                                        </p:tav>
                                      </p:tavLst>
                                    </p:anim>
                                    <p:anim calcmode="lin" valueType="num">
                                      <p:cBhvr>
                                        <p:cTn id="78" dur="500"/>
                                        <p:tgtEl>
                                          <p:spTgt spid="8"/>
                                        </p:tgtEl>
                                        <p:attrNameLst>
                                          <p:attrName>ppt_h</p:attrName>
                                        </p:attrNameLst>
                                      </p:cBhvr>
                                      <p:tavLst>
                                        <p:tav tm="0">
                                          <p:val>
                                            <p:strVal val="ppt_h"/>
                                          </p:val>
                                        </p:tav>
                                        <p:tav tm="100000">
                                          <p:val>
                                            <p:fltVal val="0"/>
                                          </p:val>
                                        </p:tav>
                                      </p:tavLst>
                                    </p:anim>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p:cTn id="85" dur="500" fill="hold"/>
                                        <p:tgtEl>
                                          <p:spTgt spid="9"/>
                                        </p:tgtEl>
                                        <p:attrNameLst>
                                          <p:attrName>ppt_w</p:attrName>
                                        </p:attrNameLst>
                                      </p:cBhvr>
                                      <p:tavLst>
                                        <p:tav tm="0">
                                          <p:val>
                                            <p:fltVal val="0"/>
                                          </p:val>
                                        </p:tav>
                                        <p:tav tm="100000">
                                          <p:val>
                                            <p:strVal val="#ppt_w"/>
                                          </p:val>
                                        </p:tav>
                                      </p:tavLst>
                                    </p:anim>
                                    <p:anim calcmode="lin" valueType="num">
                                      <p:cBhvr>
                                        <p:cTn id="86" dur="500" fill="hold"/>
                                        <p:tgtEl>
                                          <p:spTgt spid="9"/>
                                        </p:tgtEl>
                                        <p:attrNameLst>
                                          <p:attrName>ppt_h</p:attrName>
                                        </p:attrNameLst>
                                      </p:cBhvr>
                                      <p:tavLst>
                                        <p:tav tm="0">
                                          <p:val>
                                            <p:fltVal val="0"/>
                                          </p:val>
                                        </p:tav>
                                        <p:tav tm="100000">
                                          <p:val>
                                            <p:strVal val="#ppt_h"/>
                                          </p:val>
                                        </p:tav>
                                      </p:tavLst>
                                    </p:anim>
                                    <p:animEffect transition="in" filter="fade">
                                      <p:cBhvr>
                                        <p:cTn id="87" dur="500"/>
                                        <p:tgtEl>
                                          <p:spTgt spid="9"/>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xit" presetSubtype="32" fill="hold" grpId="1" nodeType="clickEffect">
                                  <p:stCondLst>
                                    <p:cond delay="0"/>
                                  </p:stCondLst>
                                  <p:childTnLst>
                                    <p:anim calcmode="lin" valueType="num">
                                      <p:cBhvr>
                                        <p:cTn id="91" dur="500"/>
                                        <p:tgtEl>
                                          <p:spTgt spid="9"/>
                                        </p:tgtEl>
                                        <p:attrNameLst>
                                          <p:attrName>ppt_w</p:attrName>
                                        </p:attrNameLst>
                                      </p:cBhvr>
                                      <p:tavLst>
                                        <p:tav tm="0">
                                          <p:val>
                                            <p:strVal val="ppt_w"/>
                                          </p:val>
                                        </p:tav>
                                        <p:tav tm="100000">
                                          <p:val>
                                            <p:fltVal val="0"/>
                                          </p:val>
                                        </p:tav>
                                      </p:tavLst>
                                    </p:anim>
                                    <p:anim calcmode="lin" valueType="num">
                                      <p:cBhvr>
                                        <p:cTn id="92" dur="500"/>
                                        <p:tgtEl>
                                          <p:spTgt spid="9"/>
                                        </p:tgtEl>
                                        <p:attrNameLst>
                                          <p:attrName>ppt_h</p:attrName>
                                        </p:attrNameLst>
                                      </p:cBhvr>
                                      <p:tavLst>
                                        <p:tav tm="0">
                                          <p:val>
                                            <p:strVal val="ppt_h"/>
                                          </p:val>
                                        </p:tav>
                                        <p:tav tm="100000">
                                          <p:val>
                                            <p:fltVal val="0"/>
                                          </p:val>
                                        </p:tav>
                                      </p:tavLst>
                                    </p:anim>
                                    <p:animEffect transition="out" filter="fade">
                                      <p:cBhvr>
                                        <p:cTn id="93" dur="500"/>
                                        <p:tgtEl>
                                          <p:spTgt spid="9"/>
                                        </p:tgtEl>
                                      </p:cBhvr>
                                    </p:animEffect>
                                    <p:set>
                                      <p:cBhvr>
                                        <p:cTn id="9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9" grpId="1" animBg="1"/>
      <p:bldP spid="8" grpId="0" animBg="1"/>
      <p:bldP spid="8"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6" name="TextBox 5"/>
          <p:cNvSpPr txBox="1"/>
          <p:nvPr/>
        </p:nvSpPr>
        <p:spPr>
          <a:xfrm>
            <a:off x="0" y="5279582"/>
            <a:ext cx="12192000" cy="1569660"/>
          </a:xfrm>
          <a:prstGeom prst="rect">
            <a:avLst/>
          </a:prstGeom>
          <a:solidFill>
            <a:srgbClr val="CCC9C4">
              <a:alpha val="50000"/>
            </a:srgbClr>
          </a:solidFill>
          <a:ln w="38100">
            <a:no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3:3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When he saw Peter and John about to go into the temple, he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began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asking to receive alms.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Peter, along with John, fixed his gaze on him and said, "Look at us!"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began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give them his attention, expecting to receive something from them.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0351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TextBox 3"/>
          <p:cNvSpPr txBox="1"/>
          <p:nvPr/>
        </p:nvSpPr>
        <p:spPr>
          <a:xfrm>
            <a:off x="0" y="4909462"/>
            <a:ext cx="12192000" cy="1938992"/>
          </a:xfrm>
          <a:prstGeom prst="rect">
            <a:avLst/>
          </a:prstGeom>
          <a:solidFill>
            <a:srgbClr val="CCC9C4">
              <a:alpha val="50000"/>
            </a:srgbClr>
          </a:solidFill>
          <a:ln w="38100">
            <a:no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3:6-7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Peter said, "I do not possess silver and gold, but what I do have I give to you: In the name of 	Jesus Christ the Nazarene—walk!"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seizing him by the right hand, he raised him up; and immediately his feet and his ankles 	were strengthened.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8519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0" cy="6858000"/>
          </a:xfrm>
          <a:prstGeom prst="rect">
            <a:avLst/>
          </a:prstGeom>
        </p:spPr>
      </p:pic>
      <p:sp>
        <p:nvSpPr>
          <p:cNvPr id="3" name="TextBox 2"/>
          <p:cNvSpPr txBox="1"/>
          <p:nvPr/>
        </p:nvSpPr>
        <p:spPr>
          <a:xfrm>
            <a:off x="1" y="5649692"/>
            <a:ext cx="12192000" cy="1200329"/>
          </a:xfrm>
          <a:prstGeom prst="rect">
            <a:avLst/>
          </a:prstGeom>
          <a:solidFill>
            <a:srgbClr val="CCC9C4">
              <a:alpha val="50000"/>
            </a:srgbClr>
          </a:solidFill>
          <a:ln w="38100">
            <a:no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3:8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With a leap he stood upright and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began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walk; and he entered the temple with them, walking 	and leaping and praising God.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7653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232749"/>
          </a:xfrm>
          <a:prstGeom prst="rect">
            <a:avLst/>
          </a:prstGeom>
          <a:noFill/>
        </p:spPr>
        <p:txBody>
          <a:bodyPr wrap="square" rtlCol="0">
            <a:spAutoFit/>
          </a:bodyPr>
          <a:lstStyle/>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3:4-8 (NASB) </a:t>
            </a:r>
            <a:b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When he saw Peter and John about to go into the temple, he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began</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asking to receive alms.</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Peter, along with John, fixed his gaze on him and said, "Look at us!"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he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give them his attention, expecting to receive something from them.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Peter said, "I do not possess silver and gold, but what I do have I give to you: In the name 	of Jesus Christ the Nazarene—walk!"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seizing him by the right hand, he raised him up; and immediately his feet and his ankles 	were strengthened.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With a leap he stood upright and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walk; and he entered the temple with them, walking 	and leaping and praising God. </a:t>
            </a:r>
          </a:p>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Observations:</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 lame man expected Peter and John to give him alms.</a:t>
            </a:r>
          </a:p>
          <a:p>
            <a:pPr marL="0" marR="0" lvl="0" indent="0" algn="l" defTabSz="274320" rtl="0" eaLnBrk="1" fontAlgn="auto" latinLnBrk="0" hangingPunct="1">
              <a:lnSpc>
                <a:spcPct val="100000"/>
              </a:lnSpc>
              <a:spcBef>
                <a:spcPts val="15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Peter had no silver or gold, which indicates what kind of alms were expected.</a:t>
            </a:r>
          </a:p>
          <a:p>
            <a:pPr marL="0" marR="0" lvl="0" indent="0" algn="l" defTabSz="274320" rtl="0" eaLnBrk="1" fontAlgn="auto" latinLnBrk="0" hangingPunct="1">
              <a:lnSpc>
                <a:spcPct val="100000"/>
              </a:lnSpc>
              <a:spcBef>
                <a:spcPts val="15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Peter offers what he does possess, which is to heal him of his crippled condition.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10:7-8</a:t>
            </a:r>
          </a:p>
          <a:p>
            <a:pPr marL="0" marR="0" lvl="0" indent="0" algn="l" defTabSz="274320" rtl="0" eaLnBrk="1" fontAlgn="auto" latinLnBrk="0" hangingPunct="1">
              <a:lnSpc>
                <a:spcPct val="100000"/>
              </a:lnSpc>
              <a:spcBef>
                <a:spcPts val="15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The man does not respond so Peter seizes his right hand and raised him up.</a:t>
            </a:r>
          </a:p>
          <a:p>
            <a:pPr marL="0" marR="0" lvl="0" indent="0" algn="l" defTabSz="274320" rtl="0" eaLnBrk="1" fontAlgn="auto" latinLnBrk="0" hangingPunct="1">
              <a:lnSpc>
                <a:spcPct val="100000"/>
              </a:lnSpc>
              <a:spcBef>
                <a:spcPts val="15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The healing was instantaneous and though he had never walked before, he now could.</a:t>
            </a:r>
          </a:p>
        </p:txBody>
      </p:sp>
      <p:sp>
        <p:nvSpPr>
          <p:cNvPr id="3" name="TextBox 2"/>
          <p:cNvSpPr txBox="1"/>
          <p:nvPr/>
        </p:nvSpPr>
        <p:spPr>
          <a:xfrm>
            <a:off x="0" y="3795817"/>
            <a:ext cx="12192000" cy="1569660"/>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10:7-8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as you go, preach, saying, 'The kingdom of heaven is at hand.'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"Heal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sick, raise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dead, cleanse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lepers, cast out demons. Freely you received, freely 	give.</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80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3"/>
                                        </p:tgtEl>
                                        <p:attrNameLst>
                                          <p:attrName>ppt_w</p:attrName>
                                        </p:attrNameLst>
                                      </p:cBhvr>
                                      <p:tavLst>
                                        <p:tav tm="0">
                                          <p:val>
                                            <p:strVal val="ppt_w"/>
                                          </p:val>
                                        </p:tav>
                                        <p:tav tm="100000">
                                          <p:val>
                                            <p:fltVal val="0"/>
                                          </p:val>
                                        </p:tav>
                                      </p:tavLst>
                                    </p:anim>
                                    <p:anim calcmode="lin" valueType="num">
                                      <p:cBhvr>
                                        <p:cTn id="30" dur="500"/>
                                        <p:tgtEl>
                                          <p:spTgt spid="3"/>
                                        </p:tgtEl>
                                        <p:attrNameLst>
                                          <p:attrName>ppt_h</p:attrName>
                                        </p:attrNameLst>
                                      </p:cBhvr>
                                      <p:tavLst>
                                        <p:tav tm="0">
                                          <p:val>
                                            <p:strVal val="ppt_h"/>
                                          </p:val>
                                        </p:tav>
                                        <p:tav tm="100000">
                                          <p:val>
                                            <p:fltVal val="0"/>
                                          </p:val>
                                        </p:tav>
                                      </p:tavLst>
                                    </p:anim>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186309"/>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3:9-11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9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all the people saw him walking and praising God;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10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they were taking note of him as being the one who used to sit at the Beautiful Gate of the 	temple to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alms, and they were filled with wonder and amazement at what had happened 	to him.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11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While he was clinging to Peter and John, all the people ran together to them at the so-called 	portico of Solomon, full of amazement.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Obviously, the people recognized the man born lame who was set daily at the Beautiful Gate 	seeking alms. Skepticism is natural when the facts are not known.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Literally filled to the full with Wonder and Amazement: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This is God’s intended effect of miracles: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The crowd seeing the healed lame man clinging to Peter and John while walking and praising 	God conclude that Peter and John were responsible for the healing. The crowds run and gather 	around them in full amazement.</a:t>
            </a:r>
          </a:p>
        </p:txBody>
      </p:sp>
      <mc:AlternateContent xmlns:mc="http://schemas.openxmlformats.org/markup-compatibility/2006" xmlns:pslz="http://schemas.microsoft.com/office/powerpoint/2016/slidezoom">
        <mc:Choice Requires="pslz">
          <p:graphicFrame>
            <p:nvGraphicFramePr>
              <p:cNvPr id="6" name="Slide Zoom 5"/>
              <p:cNvGraphicFramePr>
                <a:graphicFrameLocks noChangeAspect="1"/>
              </p:cNvGraphicFramePr>
              <p:nvPr/>
            </p:nvGraphicFramePr>
            <p:xfrm>
              <a:off x="8633635" y="3242205"/>
              <a:ext cx="578537" cy="325427"/>
            </p:xfrm>
            <a:graphic>
              <a:graphicData uri="http://schemas.microsoft.com/office/powerpoint/2016/slidezoom">
                <pslz:sldZm>
                  <pslz:sldZmObj sldId="4798" cId="2200249108">
                    <pslz:zmPr id="{B4864D4E-90FD-48B5-BF4C-C8D522DABFB5}" returnToParent="0" transitionDur="1000">
                      <p166:blipFill xmlns:p166="http://schemas.microsoft.com/office/powerpoint/2016/6/main">
                        <a:blip r:embed="rId2"/>
                        <a:stretch>
                          <a:fillRect/>
                        </a:stretch>
                      </p166:blipFill>
                      <p166:spPr xmlns:p166="http://schemas.microsoft.com/office/powerpoint/2016/6/main">
                        <a:xfrm>
                          <a:off x="0" y="0"/>
                          <a:ext cx="578537" cy="325427"/>
                        </a:xfrm>
                        <a:prstGeom prst="rect">
                          <a:avLst/>
                        </a:prstGeom>
                        <a:ln w="3175">
                          <a:solidFill>
                            <a:prstClr val="ltGray"/>
                          </a:solidFill>
                        </a:ln>
                      </p166:spPr>
                    </pslz:zmPr>
                  </pslz:sldZmObj>
                </pslz:sldZm>
              </a:graphicData>
            </a:graphic>
          </p:graphicFrame>
        </mc:Choice>
        <mc:Fallback xmlns="">
          <p:pic>
            <p:nvPicPr>
              <p:cNvPr id="6" name="Slide Zoom 5"/>
              <p:cNvPicPr>
                <a:picLocks noGrp="1" noRot="1" noChangeAspect="1" noMove="1" noResize="1" noEditPoints="1" noAdjustHandles="1" noChangeArrowheads="1" noChangeShapeType="1"/>
              </p:cNvPicPr>
              <p:nvPr/>
            </p:nvPicPr>
            <p:blipFill>
              <a:blip r:embed="rId3"/>
              <a:stretch>
                <a:fillRect/>
              </a:stretch>
            </p:blipFill>
            <p:spPr>
              <a:xfrm>
                <a:off x="8633635" y="3242205"/>
                <a:ext cx="578537" cy="325427"/>
              </a:xfrm>
              <a:prstGeom prst="rect">
                <a:avLst/>
              </a:prstGeom>
              <a:ln w="3175">
                <a:solidFill>
                  <a:prstClr val="ltGray"/>
                </a:solidFill>
              </a:ln>
            </p:spPr>
          </p:pic>
        </mc:Fallback>
      </mc:AlternateContent>
      <p:sp>
        <p:nvSpPr>
          <p:cNvPr id="3" name="TextBox 2"/>
          <p:cNvSpPr txBox="1"/>
          <p:nvPr/>
        </p:nvSpPr>
        <p:spPr>
          <a:xfrm>
            <a:off x="0" y="0"/>
            <a:ext cx="12192000" cy="3785652"/>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WONDER</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Greek Strong's Number: 2285 - Greek Word: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θάμβος</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Part of Speech: n m/n</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Usage Notes - English Words used in KJV:</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be amazed + &lt;G1096&gt; 1 		be astonished + &lt;G4023&gt; 1 		wonder 1 		[Total Count: 3] </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akin to an obsolete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tapho</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(to dumbfound); stupefaction (by surprise), i.e. astonishment :- × amazed, + astonished, wonder.</a:t>
            </a:r>
          </a:p>
          <a:p>
            <a:pPr marL="0" marR="0" lvl="0" indent="0" algn="r"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Strong's Talking Greek &amp; Hebrew Dictionary</a:t>
            </a:r>
          </a:p>
        </p:txBody>
      </p:sp>
      <p:sp>
        <p:nvSpPr>
          <p:cNvPr id="4" name="TextBox 3"/>
          <p:cNvSpPr txBox="1"/>
          <p:nvPr/>
        </p:nvSpPr>
        <p:spPr>
          <a:xfrm>
            <a:off x="0" y="0"/>
            <a:ext cx="12192000" cy="4893647"/>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Amazement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Part Of Speech: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Strong's Number: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008000"/>
                </a:solidFill>
                <a:effectLst/>
                <a:uLnTx/>
                <a:uFillTx/>
                <a:latin typeface="Calibri" panose="020F0502020204030204"/>
                <a:ea typeface="+mn-ea"/>
                <a:cs typeface="+mn-cs"/>
                <a:hlinkClick r:id="rId4"/>
              </a:rPr>
              <a:t>&lt;G1611&gt;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Original Word: </a:t>
            </a:r>
            <a:r>
              <a:rPr kumimoji="0" lang="en-US" sz="2400" b="1" i="0" u="none" strike="noStrike" kern="1200" cap="none" spc="0" normalizeH="0" baseline="0" noProof="0" dirty="0" err="1">
                <a:ln>
                  <a:noFill/>
                </a:ln>
                <a:solidFill>
                  <a:srgbClr val="0000FF"/>
                </a:solidFill>
                <a:effectLst/>
                <a:uLnTx/>
                <a:uFillTx/>
                <a:latin typeface="Galatia SIL" panose="02000600020000020004" pitchFamily="2" charset="0"/>
                <a:ea typeface="+mn-ea"/>
                <a:cs typeface="+mn-cs"/>
              </a:rPr>
              <a:t>ἔκστ</a:t>
            </a:r>
            <a:r>
              <a:rPr kumimoji="0" lang="en-US" sz="2400" b="1" i="0" u="none" strike="noStrike" kern="1200" cap="none" spc="0" normalizeH="0" baseline="0" noProof="0" dirty="0">
                <a:ln>
                  <a:noFill/>
                </a:ln>
                <a:solidFill>
                  <a:srgbClr val="0000FF"/>
                </a:solidFill>
                <a:effectLst/>
                <a:uLnTx/>
                <a:uFillTx/>
                <a:latin typeface="Galatia SIL" panose="02000600020000020004" pitchFamily="2" charset="0"/>
                <a:ea typeface="+mn-ea"/>
                <a:cs typeface="+mn-cs"/>
              </a:rPr>
              <a:t>ασις</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prstClr val="black"/>
                </a:solidFill>
                <a:effectLst/>
                <a:uLnTx/>
                <a:uFillTx/>
                <a:latin typeface="Gentium" panose="02000503060000020004" pitchFamily="2" charset="0"/>
                <a:ea typeface="+mn-ea"/>
                <a:cs typeface="+mn-cs"/>
              </a:rPr>
              <a:t>ekstasis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Usage Notes: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is, lit., "a standing out" (</a:t>
            </a:r>
            <a:r>
              <a:rPr kumimoji="0" lang="en-US" sz="2400" b="0" i="1" u="none" strike="noStrike" kern="1200" cap="none" spc="0" normalizeH="0" baseline="0" noProof="0" dirty="0" err="1">
                <a:ln>
                  <a:noFill/>
                </a:ln>
                <a:solidFill>
                  <a:prstClr val="black"/>
                </a:solidFill>
                <a:effectLst/>
                <a:uLnTx/>
                <a:uFillTx/>
                <a:latin typeface="Gentium" panose="02000503060000020004" pitchFamily="2" charset="0"/>
                <a:ea typeface="+mn-ea"/>
                <a:cs typeface="+mn-cs"/>
              </a:rPr>
              <a:t>ek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"out of," </a:t>
            </a:r>
            <a:r>
              <a:rPr kumimoji="0" lang="en-US" sz="2400" b="0" i="1" u="none" strike="noStrike" kern="1200" cap="none" spc="0" normalizeH="0" baseline="0" noProof="0" dirty="0">
                <a:ln>
                  <a:noFill/>
                </a:ln>
                <a:solidFill>
                  <a:prstClr val="black"/>
                </a:solidFill>
                <a:effectLst/>
                <a:uLnTx/>
                <a:uFillTx/>
                <a:latin typeface="Gentium" panose="02000503060000020004" pitchFamily="2" charset="0"/>
                <a:ea typeface="+mn-ea"/>
                <a:cs typeface="+mn-cs"/>
              </a:rPr>
              <a:t>stasis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 standing"). Eng. "ecstasy" is a transliteration. It is translated "amazement" in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Acts 3:10</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It was said of any displacement, and especially, with reference to the mind, of that alteration of the normal condition by which the person is thrown into a state of surprise or fear, or both; or again, in which a person is so transported out of his natural state that he falls into a trance,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Acts 10:10</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Acts 11:5</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Acts 22:17</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As to the other meaning, the RV has "amazement" in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9"/>
              </a:rPr>
              <a:t>Mark 5:42</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10"/>
              </a:rPr>
              <a:t>Luke 5:26</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"astonishment" in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11"/>
              </a:rPr>
              <a:t>Mark 16:8</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See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12"/>
              </a:rPr>
              <a:t>TRANCE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Vine's Expository Dictionary of Old Testament and New Testament Words</a:t>
            </a:r>
          </a:p>
        </p:txBody>
      </p:sp>
    </p:spTree>
    <p:extLst>
      <p:ext uri="{BB962C8B-B14F-4D97-AF65-F5344CB8AC3E}">
        <p14:creationId xmlns:p14="http://schemas.microsoft.com/office/powerpoint/2010/main" val="270991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3"/>
                                        </p:tgtEl>
                                        <p:attrNameLst>
                                          <p:attrName>ppt_w</p:attrName>
                                        </p:attrNameLst>
                                      </p:cBhvr>
                                      <p:tavLst>
                                        <p:tav tm="0">
                                          <p:val>
                                            <p:strVal val="ppt_w"/>
                                          </p:val>
                                        </p:tav>
                                        <p:tav tm="100000">
                                          <p:val>
                                            <p:fltVal val="0"/>
                                          </p:val>
                                        </p:tav>
                                      </p:tavLst>
                                    </p:anim>
                                    <p:anim calcmode="lin" valueType="num">
                                      <p:cBhvr>
                                        <p:cTn id="24" dur="500"/>
                                        <p:tgtEl>
                                          <p:spTgt spid="3"/>
                                        </p:tgtEl>
                                        <p:attrNameLst>
                                          <p:attrName>ppt_h</p:attrName>
                                        </p:attrNameLst>
                                      </p:cBhvr>
                                      <p:tavLst>
                                        <p:tav tm="0">
                                          <p:val>
                                            <p:strVal val="ppt_h"/>
                                          </p:val>
                                        </p:tav>
                                        <p:tav tm="100000">
                                          <p:val>
                                            <p:fltVal val="0"/>
                                          </p:val>
                                        </p:tav>
                                      </p:tavLst>
                                    </p:anim>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1" nodeType="clickEffect">
                                  <p:stCondLst>
                                    <p:cond delay="0"/>
                                  </p:stCondLst>
                                  <p:childTnLst>
                                    <p:anim calcmode="lin" valueType="num">
                                      <p:cBhvr>
                                        <p:cTn id="37" dur="500"/>
                                        <p:tgtEl>
                                          <p:spTgt spid="4"/>
                                        </p:tgtEl>
                                        <p:attrNameLst>
                                          <p:attrName>ppt_w</p:attrName>
                                        </p:attrNameLst>
                                      </p:cBhvr>
                                      <p:tavLst>
                                        <p:tav tm="0">
                                          <p:val>
                                            <p:strVal val="ppt_w"/>
                                          </p:val>
                                        </p:tav>
                                        <p:tav tm="100000">
                                          <p:val>
                                            <p:fltVal val="0"/>
                                          </p:val>
                                        </p:tav>
                                      </p:tavLst>
                                    </p:anim>
                                    <p:anim calcmode="lin" valueType="num">
                                      <p:cBhvr>
                                        <p:cTn id="38" dur="500"/>
                                        <p:tgtEl>
                                          <p:spTgt spid="4"/>
                                        </p:tgtEl>
                                        <p:attrNameLst>
                                          <p:attrName>ppt_h</p:attrName>
                                        </p:attrNameLst>
                                      </p:cBhvr>
                                      <p:tavLst>
                                        <p:tav tm="0">
                                          <p:val>
                                            <p:strVal val="ppt_h"/>
                                          </p:val>
                                        </p:tav>
                                        <p:tav tm="100000">
                                          <p:val>
                                            <p:fltVal val="0"/>
                                          </p:val>
                                        </p:tav>
                                      </p:tavLst>
                                    </p:anim>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183328-B610-4193-9A55-24EF3849BF1A}"/>
              </a:ext>
            </a:extLst>
          </p:cNvPr>
          <p:cNvSpPr txBox="1"/>
          <p:nvPr/>
        </p:nvSpPr>
        <p:spPr>
          <a:xfrm>
            <a:off x="904775" y="625641"/>
            <a:ext cx="10366408" cy="55399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THE AUTHOR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From earliest times, Luke, “the beloved physician,” has been looked upon by conservative Bible scholars as being the author of </a:t>
            </a:r>
            <a:r>
              <a:rPr kumimoji="0" lang="en-US" sz="1200" b="0" i="1" u="none" strike="noStrike" kern="1200" cap="none" spc="0" normalizeH="0" baseline="0" noProof="0" dirty="0">
                <a:ln>
                  <a:noFill/>
                </a:ln>
                <a:solidFill>
                  <a:prstClr val="black"/>
                </a:solidFill>
                <a:effectLst/>
                <a:uLnTx/>
                <a:uFillTx/>
                <a:latin typeface="Calibri"/>
                <a:ea typeface="+mn-ea"/>
                <a:cs typeface="+mn-cs"/>
              </a:rPr>
              <a:t>The Book of Acts. Both internal and external evidence support this belief.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Luke was: (1) </a:t>
            </a:r>
            <a:r>
              <a:rPr kumimoji="0" lang="en-US" sz="1200" b="0" i="1" u="none" strike="noStrike" kern="1200" cap="none" spc="0" normalizeH="0" baseline="0" noProof="0" dirty="0">
                <a:ln>
                  <a:noFill/>
                </a:ln>
                <a:solidFill>
                  <a:prstClr val="black"/>
                </a:solidFill>
                <a:effectLst/>
                <a:uLnTx/>
                <a:uFillTx/>
                <a:latin typeface="Calibri"/>
                <a:ea typeface="+mn-ea"/>
                <a:cs typeface="+mn-cs"/>
              </a:rPr>
              <a:t>a Gentile (Col. 4:10–14); (2) the only Gentile author of a Bible book; (3) a physician (a medical doctor), Col. 4:14; (4) a “beloved” person, Col. 4:14; (5) a frequent missionary companion of Paul (the so-called “we sections” of The Book of Acts, 16:10–17; 20:5–21:18; 27:1–28:16, prove this assertion); and (6) the author of The Gospel of Luke as well as The Book of Acts.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THE ADDRESSEE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Luke addressed both </a:t>
            </a:r>
            <a:r>
              <a:rPr kumimoji="0" lang="en-US" sz="1200" b="0" i="1" u="none" strike="noStrike" kern="1200" cap="none" spc="0" normalizeH="0" baseline="0" noProof="0" dirty="0">
                <a:ln>
                  <a:noFill/>
                </a:ln>
                <a:solidFill>
                  <a:prstClr val="black"/>
                </a:solidFill>
                <a:effectLst/>
                <a:uLnTx/>
                <a:uFillTx/>
                <a:latin typeface="Calibri"/>
                <a:ea typeface="+mn-ea"/>
                <a:cs typeface="+mn-cs"/>
              </a:rPr>
              <a:t>The Gospel of Luke and The Book of Acts to Theophilus. Perhaps he had others in view as the ultimate readers of his two books.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We do not know the identity of Theophilus, nor do we know the place of his residence. He almost certainly was: (1) </a:t>
            </a:r>
            <a:r>
              <a:rPr kumimoji="0" lang="en-US" sz="1200" b="0" i="1" u="none" strike="noStrike" kern="1200" cap="none" spc="0" normalizeH="0" baseline="0" noProof="0" dirty="0">
                <a:ln>
                  <a:noFill/>
                </a:ln>
                <a:solidFill>
                  <a:prstClr val="black"/>
                </a:solidFill>
                <a:effectLst/>
                <a:uLnTx/>
                <a:uFillTx/>
                <a:latin typeface="Calibri"/>
                <a:ea typeface="+mn-ea"/>
                <a:cs typeface="+mn-cs"/>
              </a:rPr>
              <a:t>a friend of Luke and (2) a neophyte to Christianity (Luke wrote to Theophilus that he might know the certainty, the truthfulness, of the gospel truths wherein he had been instructed, Luke 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THE PLACE AND THE DATE OF THE WRITING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We do not know </a:t>
            </a:r>
            <a:r>
              <a:rPr kumimoji="0" lang="en-US" sz="1200" b="0" i="1" u="none" strike="noStrike" kern="1200" cap="none" spc="0" normalizeH="0" baseline="0" noProof="0" dirty="0">
                <a:ln>
                  <a:noFill/>
                </a:ln>
                <a:solidFill>
                  <a:prstClr val="black"/>
                </a:solidFill>
                <a:effectLst/>
                <a:uLnTx/>
                <a:uFillTx/>
                <a:latin typeface="Calibri"/>
                <a:ea typeface="+mn-ea"/>
                <a:cs typeface="+mn-cs"/>
              </a:rPr>
              <a:t>the place of writing but we can know the approximate date of writing. We know that it was written after the Spring of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63 for the book’s historical record extends to the Spring of that year and we know that the book was probably written before the Fall of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64 for the book makes no mention or allusion to the Neronian persecution which began in October of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64. We know that the book was almost certainly written before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70 for it makes no mention or allusion to the fall of Jerusalem and the destruction of its temple, events which occurred in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70 which greatly affected the early church and first-century Christianity (these events ended the Judaizers opposition to the gospel and the practice of preaching the gospel first to the Jews and then to the Gentiles).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THE NAME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From the Second Century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0" u="none" strike="noStrike" kern="1200" cap="none" spc="0" normalizeH="0" baseline="0" noProof="0" dirty="0">
                <a:ln>
                  <a:noFill/>
                </a:ln>
                <a:solidFill>
                  <a:prstClr val="black"/>
                </a:solidFill>
                <a:effectLst/>
                <a:uLnTx/>
                <a:uFillTx/>
                <a:latin typeface="Calibri"/>
                <a:ea typeface="+mn-ea"/>
                <a:cs typeface="+mn-cs"/>
              </a:rPr>
              <a:t>, the common name for the book has been </a:t>
            </a:r>
            <a:r>
              <a:rPr kumimoji="0" lang="en-US" sz="1200" b="0" i="1" u="none" strike="noStrike" kern="1200" cap="none" spc="0" normalizeH="0" baseline="0" noProof="0" dirty="0">
                <a:ln>
                  <a:noFill/>
                </a:ln>
                <a:solidFill>
                  <a:prstClr val="black"/>
                </a:solidFill>
                <a:effectLst/>
                <a:uLnTx/>
                <a:uFillTx/>
                <a:latin typeface="Calibri"/>
                <a:ea typeface="+mn-ea"/>
                <a:cs typeface="+mn-cs"/>
              </a:rPr>
              <a:t>The Acts of the Apostles. This title is too comprehensive to be a correct one, for the book deals chiefly with the acts of only two apostles, Peter and Paul, and their acts are recorded only in part. A more apt title would be one of the following: (1) the Acts of the Risen Lord; (2) The Acts of the descended Holy Spirit; (3) Some of the Acts of Peter and Paul; (4) A Fragmentary History of the Early Church; (5) The First Chapter of Church History or (6) The only Inspired Chapter of Church History.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In the Greek manuscripts, the title is “Acts of Apostles.” This is a good and accurate 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THE CLASSIFICATION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It is one of the five historical books of the New Testament. The New Testament has five </a:t>
            </a:r>
            <a:r>
              <a:rPr kumimoji="0" lang="en-US" sz="1200" b="0" i="1" u="none" strike="noStrike" kern="1200" cap="none" spc="0" normalizeH="0" baseline="0" noProof="0" dirty="0">
                <a:ln>
                  <a:noFill/>
                </a:ln>
                <a:solidFill>
                  <a:prstClr val="black"/>
                </a:solidFill>
                <a:effectLst/>
                <a:uLnTx/>
                <a:uFillTx/>
                <a:latin typeface="Calibri"/>
                <a:ea typeface="+mn-ea"/>
                <a:cs typeface="+mn-cs"/>
              </a:rPr>
              <a:t>historical books (Matthew through Acts), twenty-one doctrinal books (Romans through Jude) and one prophetical book (Revelation).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 5 New Testament historical books are the New Testament’s “Pentateuch.”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Gingrich, R. E. (2002).  (pp. 34). Memphis, TN: Riverside Printing.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Gingrich, R. E. (2002).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The Book of Acts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(pp. 3–4). Memphis, TN: Riverside Printing.</a:t>
            </a:r>
          </a:p>
        </p:txBody>
      </p:sp>
    </p:spTree>
    <p:extLst>
      <p:ext uri="{BB962C8B-B14F-4D97-AF65-F5344CB8AC3E}">
        <p14:creationId xmlns:p14="http://schemas.microsoft.com/office/powerpoint/2010/main" val="25928805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924973"/>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3:12-15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12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when Peter saw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this,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he replied to the people, "Men of Israel, why are you amazed at this, 	or why do you gaze at us, as if by our own power or piety we had made him walk?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13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God of Abraham, Isaac and Jacob, the God of our fathers, has glorified His servant Jesus,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one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whom you delivered and disowned in the presence of Pilate, when he had decided to 	release Him.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14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you disowned the Holy and Righteous One and asked for a murderer to be granted to 	you,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15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put to death the Prince of life,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one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whom God raised from the dead,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fact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which we 	are witnesses. </a:t>
            </a:r>
          </a:p>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Peter refuses to take the credit for what has happened and tells the crowd that the miracle is 	God’s testimony that Jesus is His Holy One.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2:22; Acts 14:8-18</a:t>
            </a:r>
          </a:p>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 disowned the Holy and righteous one when Pilate tried to release him, asking for a 		murder: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Lk 23:13-23</a:t>
            </a:r>
          </a:p>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Prince of life: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1:4; 5:21-26</a:t>
            </a:r>
          </a:p>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God raised him – we, Peter and John are witnesses: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2:24, 32; 10:34-43</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14" y="13439"/>
            <a:ext cx="12202629" cy="6370975"/>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10:34-43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Opening his mouth, Peter said: "I most certainly understand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now</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that God is not one to show 	partiality,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in every nation the man who fears Him and does what is right is welcome to Him.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word which He sent to the sons of Israel, preaching peace through Jesus Christ (He is 	Lord of all)—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you yourselves know the thing which took place throughout all Judea, starting from Galilee, 	after the baptism which John proclaimed.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You know of</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Jesus of Nazareth, how God anointed Him with the Holy Spirit and with power, 	and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how</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 went about doing good and healing all who were oppressed by the devil, for God 	was with Him. </a:t>
            </a:r>
          </a:p>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21257" y="0"/>
            <a:ext cx="12192000" cy="3785652"/>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14:8-18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Lystra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 man was sitting who had no strength in his feet, lame from his mother's womb, who 	had never walked.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This man was listening to Paul as he spoke, who, when he had fixed his gaze on him and had 	seen that he had faith to be made well,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said with a loud voice, "Stand upright on your feet." And he leaped up and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began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walk.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When the crowds saw what Paul had done, they raised their voice, saying in the Lycaonian 	language, "The gods have become like men and have come down to us."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they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began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calling Barnabas, Zeus, and Paul, Hermes, because he was the chief speaker.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21257" y="404037"/>
            <a:ext cx="12170743" cy="3416320"/>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priest of Zeus, whose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temple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was just outside the city, brought oxen and garlands to the 	gates, and wanted to offer sacrifice with the crowds.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when the apostles Barnabas and Paul heard of it, they tore their robes and rushed out into 	the crowd, crying out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saying, "Men, why are you doing these things? We are also men of the same nature as 	you, and preach the gospel to you that you should turn from these vain things to a living God,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WHO MADE THE HEAVEN AND THE EARTH AND THE SEA AND ALL THAT IS IN THEM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21257" y="435936"/>
            <a:ext cx="12192000" cy="3416320"/>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the generations gone by He permitted all the nations to go their own ways;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yet He did not leave Himself without witness, in that He did good and gave you rains from 	heaven and fruitful seasons, satisfying your hearts with food and gladness."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Even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saying these things, with difficulty they restrained the crowds from offering sacrifice to 	them.</a:t>
            </a: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0" y="4678326"/>
            <a:ext cx="12192000" cy="1569660"/>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2:22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"Men of Israel, listen to these words: Jesus the Nazarene, a man attested to you by God with 	miracles and wonders and signs which God performed through Him in your midst, just as you 	yourselves know—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1257" y="0"/>
            <a:ext cx="12192000" cy="6740307"/>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Luke 23:13-23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Pilate summoned the chief priests and the rulers and the people,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said to them, "You brought this man to me as one who incites the people to rebellion, and 	behold, having examined Him before you, I have found no guilt in this man regarding the 	charges which you make against Him.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 nor has Herod, for he sent Him back to us; and behold, nothing deserving death has been 	done by Him.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I will punish Him and release Him."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he was obliged to release to them at the feast one prisoner.]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they cried out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all together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saying, "Away with this man, and release for us Barabbas!"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 was one who had been thrown into prison for an insurrection made in the city, and for 	murder.)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Pilate, wanting to release Jesus, addressed them again,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they kept on calling out, saying, "Crucify, crucify Him!"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 said to them the third time, "Why, what evil has this man done? I have found in Him no 	guilt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demanding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death; therefore I will punish Him and release Him."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they were insistent, with loud voices asking that He be crucified. And their voices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began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prevail. </a:t>
            </a:r>
          </a:p>
        </p:txBody>
      </p:sp>
      <p:sp>
        <p:nvSpPr>
          <p:cNvPr id="8" name="TextBox 7"/>
          <p:cNvSpPr txBox="1"/>
          <p:nvPr/>
        </p:nvSpPr>
        <p:spPr>
          <a:xfrm>
            <a:off x="10628" y="3977020"/>
            <a:ext cx="12170743" cy="2308324"/>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2:24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God raised Him up again, putting an end to the agony of death, since it was impossible 	for Him to be held in its power.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2:32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"This Jesus God raised up again, to which </a:t>
            </a:r>
            <a:r>
              <a:rPr kumimoji="0" lang="en-US" sz="2400" b="1" i="0" u="sng" strike="noStrike" kern="1200" cap="none" spc="0" normalizeH="0" baseline="0" noProof="0" dirty="0">
                <a:ln>
                  <a:noFill/>
                </a:ln>
                <a:solidFill>
                  <a:srgbClr val="FF0000"/>
                </a:solidFill>
                <a:effectLst/>
                <a:uLnTx/>
                <a:uFillTx/>
                <a:latin typeface="Calibri" panose="020F0502020204030204"/>
                <a:ea typeface="+mn-ea"/>
                <a:cs typeface="+mn-cs"/>
              </a:rPr>
              <a:t>we are all witnesses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0" y="0"/>
            <a:ext cx="12213248" cy="5632311"/>
          </a:xfrm>
          <a:prstGeom prst="rect">
            <a:avLst/>
          </a:prstGeom>
          <a:solidFill>
            <a:schemeClr val="accent2">
              <a:lumMod val="20000"/>
              <a:lumOff val="80000"/>
            </a:schemeClr>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Prince: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Strong's Number: </a:t>
            </a:r>
            <a:r>
              <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hlinkClick r:id="rId2"/>
              </a:rPr>
              <a:t>&lt;G747&gt;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Original Word: </a:t>
            </a:r>
            <a:r>
              <a:rPr kumimoji="0" 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ἀρχηγός</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archēgos</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Usage Notes: translated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"Prince"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Acts 3:15</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(marg.,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"Author"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Acts 5:31</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word suggest a combination of the meaning of leader with that of the source from whence a thing proceeds. That Christ is the Prince of life signifies, as Chrysostom says, that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life He had was not from another; the Prince or Author of life must be He who has life from Himself."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But the word does not necessarily combine the idea of the source or originating cause with that of leader. …………………………………</a:t>
            </a:r>
          </a:p>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Vine's Expository Dictionary of Old Testament and New Testament Words</a:t>
            </a:r>
          </a:p>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0" y="0"/>
            <a:ext cx="12181371" cy="5632311"/>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1:4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In Him was life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the life was the Light of men.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5:21-26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"For just as the Father raises the dead and gives them life, even so the Son also gives life to 	whom He wishes. </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not even the Father judges anyone, but He has given all judgment to the Son,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 that all will honor the Son even as they honor the Father. He who does not honor the Son 	does not honor the Father who sent Him.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"Truly, truly, I say to you, he who hears My word, and believes Him who sent Me, has eternal 	life, and does not come into judgment, but has passed out of death into life.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"Truly, truly, I say to you, an hour is coming and now is, when the dead will hear the voice of 	the Son of God, and those who hear will live. </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"For just as the Father has life in Himself, even so He gave to the Son also to have life in 	Himself; </a:t>
            </a:r>
          </a:p>
        </p:txBody>
      </p:sp>
      <p:sp>
        <p:nvSpPr>
          <p:cNvPr id="10" name="TextBox 9"/>
          <p:cNvSpPr txBox="1"/>
          <p:nvPr/>
        </p:nvSpPr>
        <p:spPr>
          <a:xfrm>
            <a:off x="10628" y="1567222"/>
            <a:ext cx="12170743" cy="4524315"/>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We are witnesses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of all the things He did both in the land of the Jews and in Jerusalem. They 	also put Him to death by hanging Him on a cross.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"God raised Him up on the third day and granted that He become visible, </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not to all the people, but to witnesses who were chosen beforehand by God,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that is,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to us who 	ate and drank with Him after He arose from the dead.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 ordered us to preach to the people, and solemnly to testify that this is the One who 	has been appointed by God as Judge of the living and the dead.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Him all the prophets bear witness that through His name everyone who believes in Him 	receives forgiveness of sins.“</a:t>
            </a: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23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6"/>
                                        </p:tgtEl>
                                        <p:attrNameLst>
                                          <p:attrName>ppt_w</p:attrName>
                                        </p:attrNameLst>
                                      </p:cBhvr>
                                      <p:tavLst>
                                        <p:tav tm="0">
                                          <p:val>
                                            <p:strVal val="ppt_w"/>
                                          </p:val>
                                        </p:tav>
                                        <p:tav tm="100000">
                                          <p:val>
                                            <p:fltVal val="0"/>
                                          </p:val>
                                        </p:tav>
                                      </p:tavLst>
                                    </p:anim>
                                    <p:anim calcmode="lin" valueType="num">
                                      <p:cBhvr>
                                        <p:cTn id="18" dur="500"/>
                                        <p:tgtEl>
                                          <p:spTgt spid="6"/>
                                        </p:tgtEl>
                                        <p:attrNameLst>
                                          <p:attrName>ppt_h</p:attrName>
                                        </p:attrNameLst>
                                      </p:cBhvr>
                                      <p:tavLst>
                                        <p:tav tm="0">
                                          <p:val>
                                            <p:strVal val="ppt_h"/>
                                          </p:val>
                                        </p:tav>
                                        <p:tav tm="100000">
                                          <p:val>
                                            <p:fltVal val="0"/>
                                          </p:val>
                                        </p:tav>
                                      </p:tavLst>
                                    </p:anim>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3"/>
                                        </p:tgtEl>
                                        <p:attrNameLst>
                                          <p:attrName>ppt_w</p:attrName>
                                        </p:attrNameLst>
                                      </p:cBhvr>
                                      <p:tavLst>
                                        <p:tav tm="0">
                                          <p:val>
                                            <p:strVal val="ppt_w"/>
                                          </p:val>
                                        </p:tav>
                                        <p:tav tm="100000">
                                          <p:val>
                                            <p:fltVal val="0"/>
                                          </p:val>
                                        </p:tav>
                                      </p:tavLst>
                                    </p:anim>
                                    <p:anim calcmode="lin" valueType="num">
                                      <p:cBhvr>
                                        <p:cTn id="46" dur="500"/>
                                        <p:tgtEl>
                                          <p:spTgt spid="3"/>
                                        </p:tgtEl>
                                        <p:attrNameLst>
                                          <p:attrName>ppt_h</p:attrName>
                                        </p:attrNameLst>
                                      </p:cBhvr>
                                      <p:tavLst>
                                        <p:tav tm="0">
                                          <p:val>
                                            <p:strVal val="ppt_h"/>
                                          </p:val>
                                        </p:tav>
                                        <p:tav tm="100000">
                                          <p:val>
                                            <p:fltVal val="0"/>
                                          </p:val>
                                        </p:tav>
                                      </p:tavLst>
                                    </p:anim>
                                    <p:animEffect transition="out" filter="fade">
                                      <p:cBhvr>
                                        <p:cTn id="47" dur="500"/>
                                        <p:tgtEl>
                                          <p:spTgt spid="3"/>
                                        </p:tgtEl>
                                      </p:cBhvr>
                                    </p:animEffect>
                                    <p:set>
                                      <p:cBhvr>
                                        <p:cTn id="48" dur="1" fill="hold">
                                          <p:stCondLst>
                                            <p:cond delay="499"/>
                                          </p:stCondLst>
                                        </p:cTn>
                                        <p:tgtEl>
                                          <p:spTgt spid="3"/>
                                        </p:tgtEl>
                                        <p:attrNameLst>
                                          <p:attrName>style.visibility</p:attrName>
                                        </p:attrNameLst>
                                      </p:cBhvr>
                                      <p:to>
                                        <p:strVal val="hidden"/>
                                      </p:to>
                                    </p:set>
                                  </p:childTnLst>
                                </p:cTn>
                              </p:par>
                              <p:par>
                                <p:cTn id="49" presetID="53" presetClass="exit" presetSubtype="32" fill="hold" grpId="1" nodeType="withEffect">
                                  <p:stCondLst>
                                    <p:cond delay="0"/>
                                  </p:stCondLst>
                                  <p:childTnLst>
                                    <p:anim calcmode="lin" valueType="num">
                                      <p:cBhvr>
                                        <p:cTn id="50" dur="500"/>
                                        <p:tgtEl>
                                          <p:spTgt spid="4"/>
                                        </p:tgtEl>
                                        <p:attrNameLst>
                                          <p:attrName>ppt_w</p:attrName>
                                        </p:attrNameLst>
                                      </p:cBhvr>
                                      <p:tavLst>
                                        <p:tav tm="0">
                                          <p:val>
                                            <p:strVal val="ppt_w"/>
                                          </p:val>
                                        </p:tav>
                                        <p:tav tm="100000">
                                          <p:val>
                                            <p:fltVal val="0"/>
                                          </p:val>
                                        </p:tav>
                                      </p:tavLst>
                                    </p:anim>
                                    <p:anim calcmode="lin" valueType="num">
                                      <p:cBhvr>
                                        <p:cTn id="51" dur="500"/>
                                        <p:tgtEl>
                                          <p:spTgt spid="4"/>
                                        </p:tgtEl>
                                        <p:attrNameLst>
                                          <p:attrName>ppt_h</p:attrName>
                                        </p:attrNameLst>
                                      </p:cBhvr>
                                      <p:tavLst>
                                        <p:tav tm="0">
                                          <p:val>
                                            <p:strVal val="ppt_h"/>
                                          </p:val>
                                        </p:tav>
                                        <p:tav tm="100000">
                                          <p:val>
                                            <p:fltVal val="0"/>
                                          </p:val>
                                        </p:tav>
                                      </p:tavLst>
                                    </p:anim>
                                    <p:animEffect transition="out" filter="fade">
                                      <p:cBhvr>
                                        <p:cTn id="52" dur="500"/>
                                        <p:tgtEl>
                                          <p:spTgt spid="4"/>
                                        </p:tgtEl>
                                      </p:cBhvr>
                                    </p:animEffect>
                                    <p:set>
                                      <p:cBhvr>
                                        <p:cTn id="53" dur="1" fill="hold">
                                          <p:stCondLst>
                                            <p:cond delay="499"/>
                                          </p:stCondLst>
                                        </p:cTn>
                                        <p:tgtEl>
                                          <p:spTgt spid="4"/>
                                        </p:tgtEl>
                                        <p:attrNameLst>
                                          <p:attrName>style.visibility</p:attrName>
                                        </p:attrNameLst>
                                      </p:cBhvr>
                                      <p:to>
                                        <p:strVal val="hidden"/>
                                      </p:to>
                                    </p:set>
                                  </p:childTnLst>
                                </p:cTn>
                              </p:par>
                              <p:par>
                                <p:cTn id="54" presetID="53" presetClass="exit" presetSubtype="32" fill="hold" grpId="1" nodeType="withEffect">
                                  <p:stCondLst>
                                    <p:cond delay="0"/>
                                  </p:stCondLst>
                                  <p:childTnLst>
                                    <p:anim calcmode="lin" valueType="num">
                                      <p:cBhvr>
                                        <p:cTn id="55" dur="500"/>
                                        <p:tgtEl>
                                          <p:spTgt spid="5"/>
                                        </p:tgtEl>
                                        <p:attrNameLst>
                                          <p:attrName>ppt_w</p:attrName>
                                        </p:attrNameLst>
                                      </p:cBhvr>
                                      <p:tavLst>
                                        <p:tav tm="0">
                                          <p:val>
                                            <p:strVal val="ppt_w"/>
                                          </p:val>
                                        </p:tav>
                                        <p:tav tm="100000">
                                          <p:val>
                                            <p:fltVal val="0"/>
                                          </p:val>
                                        </p:tav>
                                      </p:tavLst>
                                    </p:anim>
                                    <p:anim calcmode="lin" valueType="num">
                                      <p:cBhvr>
                                        <p:cTn id="56" dur="500"/>
                                        <p:tgtEl>
                                          <p:spTgt spid="5"/>
                                        </p:tgtEl>
                                        <p:attrNameLst>
                                          <p:attrName>ppt_h</p:attrName>
                                        </p:attrNameLst>
                                      </p:cBhvr>
                                      <p:tavLst>
                                        <p:tav tm="0">
                                          <p:val>
                                            <p:strVal val="ppt_h"/>
                                          </p:val>
                                        </p:tav>
                                        <p:tav tm="100000">
                                          <p:val>
                                            <p:fltVal val="0"/>
                                          </p:val>
                                        </p:tav>
                                      </p:tavLst>
                                    </p:anim>
                                    <p:animEffect transition="out" filter="fad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p:cTn id="67" dur="500" fill="hold"/>
                                        <p:tgtEl>
                                          <p:spTgt spid="7"/>
                                        </p:tgtEl>
                                        <p:attrNameLst>
                                          <p:attrName>ppt_w</p:attrName>
                                        </p:attrNameLst>
                                      </p:cBhvr>
                                      <p:tavLst>
                                        <p:tav tm="0">
                                          <p:val>
                                            <p:fltVal val="0"/>
                                          </p:val>
                                        </p:tav>
                                        <p:tav tm="100000">
                                          <p:val>
                                            <p:strVal val="#ppt_w"/>
                                          </p:val>
                                        </p:tav>
                                      </p:tavLst>
                                    </p:anim>
                                    <p:anim calcmode="lin" valueType="num">
                                      <p:cBhvr>
                                        <p:cTn id="68" dur="500" fill="hold"/>
                                        <p:tgtEl>
                                          <p:spTgt spid="7"/>
                                        </p:tgtEl>
                                        <p:attrNameLst>
                                          <p:attrName>ppt_h</p:attrName>
                                        </p:attrNameLst>
                                      </p:cBhvr>
                                      <p:tavLst>
                                        <p:tav tm="0">
                                          <p:val>
                                            <p:fltVal val="0"/>
                                          </p:val>
                                        </p:tav>
                                        <p:tav tm="100000">
                                          <p:val>
                                            <p:strVal val="#ppt_h"/>
                                          </p:val>
                                        </p:tav>
                                      </p:tavLst>
                                    </p:anim>
                                    <p:animEffect transition="in" filter="fade">
                                      <p:cBhvr>
                                        <p:cTn id="69" dur="500"/>
                                        <p:tgtEl>
                                          <p:spTgt spid="7"/>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grpId="1" nodeType="clickEffect">
                                  <p:stCondLst>
                                    <p:cond delay="0"/>
                                  </p:stCondLst>
                                  <p:childTnLst>
                                    <p:anim calcmode="lin" valueType="num">
                                      <p:cBhvr>
                                        <p:cTn id="73" dur="500"/>
                                        <p:tgtEl>
                                          <p:spTgt spid="7"/>
                                        </p:tgtEl>
                                        <p:attrNameLst>
                                          <p:attrName>ppt_w</p:attrName>
                                        </p:attrNameLst>
                                      </p:cBhvr>
                                      <p:tavLst>
                                        <p:tav tm="0">
                                          <p:val>
                                            <p:strVal val="ppt_w"/>
                                          </p:val>
                                        </p:tav>
                                        <p:tav tm="100000">
                                          <p:val>
                                            <p:fltVal val="0"/>
                                          </p:val>
                                        </p:tav>
                                      </p:tavLst>
                                    </p:anim>
                                    <p:anim calcmode="lin" valueType="num">
                                      <p:cBhvr>
                                        <p:cTn id="74" dur="500"/>
                                        <p:tgtEl>
                                          <p:spTgt spid="7"/>
                                        </p:tgtEl>
                                        <p:attrNameLst>
                                          <p:attrName>ppt_h</p:attrName>
                                        </p:attrNameLst>
                                      </p:cBhvr>
                                      <p:tavLst>
                                        <p:tav tm="0">
                                          <p:val>
                                            <p:strVal val="ppt_h"/>
                                          </p:val>
                                        </p:tav>
                                        <p:tav tm="100000">
                                          <p:val>
                                            <p:fltVal val="0"/>
                                          </p:val>
                                        </p:tav>
                                      </p:tavLst>
                                    </p:anim>
                                    <p:animEffect transition="out" filter="fade">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 calcmode="lin" valueType="num">
                                      <p:cBhvr>
                                        <p:cTn id="85" dur="500" fill="hold"/>
                                        <p:tgtEl>
                                          <p:spTgt spid="11"/>
                                        </p:tgtEl>
                                        <p:attrNameLst>
                                          <p:attrName>ppt_w</p:attrName>
                                        </p:attrNameLst>
                                      </p:cBhvr>
                                      <p:tavLst>
                                        <p:tav tm="0">
                                          <p:val>
                                            <p:fltVal val="0"/>
                                          </p:val>
                                        </p:tav>
                                        <p:tav tm="100000">
                                          <p:val>
                                            <p:strVal val="#ppt_w"/>
                                          </p:val>
                                        </p:tav>
                                      </p:tavLst>
                                    </p:anim>
                                    <p:anim calcmode="lin" valueType="num">
                                      <p:cBhvr>
                                        <p:cTn id="86" dur="500" fill="hold"/>
                                        <p:tgtEl>
                                          <p:spTgt spid="11"/>
                                        </p:tgtEl>
                                        <p:attrNameLst>
                                          <p:attrName>ppt_h</p:attrName>
                                        </p:attrNameLst>
                                      </p:cBhvr>
                                      <p:tavLst>
                                        <p:tav tm="0">
                                          <p:val>
                                            <p:fltVal val="0"/>
                                          </p:val>
                                        </p:tav>
                                        <p:tav tm="100000">
                                          <p:val>
                                            <p:strVal val="#ppt_h"/>
                                          </p:val>
                                        </p:tav>
                                      </p:tavLst>
                                    </p:anim>
                                    <p:animEffect transition="in" filter="fade">
                                      <p:cBhvr>
                                        <p:cTn id="87" dur="500"/>
                                        <p:tgtEl>
                                          <p:spTgt spid="11"/>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xit" presetSubtype="32" fill="hold" grpId="1" nodeType="clickEffect">
                                  <p:stCondLst>
                                    <p:cond delay="0"/>
                                  </p:stCondLst>
                                  <p:childTnLst>
                                    <p:anim calcmode="lin" valueType="num">
                                      <p:cBhvr>
                                        <p:cTn id="91" dur="500"/>
                                        <p:tgtEl>
                                          <p:spTgt spid="11"/>
                                        </p:tgtEl>
                                        <p:attrNameLst>
                                          <p:attrName>ppt_w</p:attrName>
                                        </p:attrNameLst>
                                      </p:cBhvr>
                                      <p:tavLst>
                                        <p:tav tm="0">
                                          <p:val>
                                            <p:strVal val="ppt_w"/>
                                          </p:val>
                                        </p:tav>
                                        <p:tav tm="100000">
                                          <p:val>
                                            <p:fltVal val="0"/>
                                          </p:val>
                                        </p:tav>
                                      </p:tavLst>
                                    </p:anim>
                                    <p:anim calcmode="lin" valueType="num">
                                      <p:cBhvr>
                                        <p:cTn id="92" dur="500"/>
                                        <p:tgtEl>
                                          <p:spTgt spid="11"/>
                                        </p:tgtEl>
                                        <p:attrNameLst>
                                          <p:attrName>ppt_h</p:attrName>
                                        </p:attrNameLst>
                                      </p:cBhvr>
                                      <p:tavLst>
                                        <p:tav tm="0">
                                          <p:val>
                                            <p:strVal val="ppt_h"/>
                                          </p:val>
                                        </p:tav>
                                        <p:tav tm="100000">
                                          <p:val>
                                            <p:fltVal val="0"/>
                                          </p:val>
                                        </p:tav>
                                      </p:tavLst>
                                    </p:anim>
                                    <p:animEffect transition="out" filter="fade">
                                      <p:cBhvr>
                                        <p:cTn id="93" dur="500"/>
                                        <p:tgtEl>
                                          <p:spTgt spid="11"/>
                                        </p:tgtEl>
                                      </p:cBhvr>
                                    </p:animEffect>
                                    <p:set>
                                      <p:cBhvr>
                                        <p:cTn id="94" dur="1" fill="hold">
                                          <p:stCondLst>
                                            <p:cond delay="499"/>
                                          </p:stCondLst>
                                        </p:cTn>
                                        <p:tgtEl>
                                          <p:spTgt spid="1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xit" presetSubtype="32" fill="hold" grpId="1" nodeType="clickEffect">
                                  <p:stCondLst>
                                    <p:cond delay="0"/>
                                  </p:stCondLst>
                                  <p:childTnLst>
                                    <p:anim calcmode="lin" valueType="num">
                                      <p:cBhvr>
                                        <p:cTn id="105" dur="500"/>
                                        <p:tgtEl>
                                          <p:spTgt spid="12"/>
                                        </p:tgtEl>
                                        <p:attrNameLst>
                                          <p:attrName>ppt_w</p:attrName>
                                        </p:attrNameLst>
                                      </p:cBhvr>
                                      <p:tavLst>
                                        <p:tav tm="0">
                                          <p:val>
                                            <p:strVal val="ppt_w"/>
                                          </p:val>
                                        </p:tav>
                                        <p:tav tm="100000">
                                          <p:val>
                                            <p:fltVal val="0"/>
                                          </p:val>
                                        </p:tav>
                                      </p:tavLst>
                                    </p:anim>
                                    <p:anim calcmode="lin" valueType="num">
                                      <p:cBhvr>
                                        <p:cTn id="106" dur="500"/>
                                        <p:tgtEl>
                                          <p:spTgt spid="12"/>
                                        </p:tgtEl>
                                        <p:attrNameLst>
                                          <p:attrName>ppt_h</p:attrName>
                                        </p:attrNameLst>
                                      </p:cBhvr>
                                      <p:tavLst>
                                        <p:tav tm="0">
                                          <p:val>
                                            <p:strVal val="ppt_h"/>
                                          </p:val>
                                        </p:tav>
                                        <p:tav tm="100000">
                                          <p:val>
                                            <p:fltVal val="0"/>
                                          </p:val>
                                        </p:tav>
                                      </p:tavLst>
                                    </p:anim>
                                    <p:animEffect transition="out" filter="fade">
                                      <p:cBhvr>
                                        <p:cTn id="107" dur="500"/>
                                        <p:tgtEl>
                                          <p:spTgt spid="12"/>
                                        </p:tgtEl>
                                      </p:cBhvr>
                                    </p:animEffect>
                                    <p:set>
                                      <p:cBhvr>
                                        <p:cTn id="108" dur="1" fill="hold">
                                          <p:stCondLst>
                                            <p:cond delay="499"/>
                                          </p:stCondLst>
                                        </p:cTn>
                                        <p:tgtEl>
                                          <p:spTgt spid="12"/>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8"/>
                                        </p:tgtEl>
                                        <p:attrNameLst>
                                          <p:attrName>style.visibility</p:attrName>
                                        </p:attrNameLst>
                                      </p:cBhvr>
                                      <p:to>
                                        <p:strVal val="visible"/>
                                      </p:to>
                                    </p:set>
                                    <p:anim calcmode="lin" valueType="num">
                                      <p:cBhvr>
                                        <p:cTn id="117" dur="500" fill="hold"/>
                                        <p:tgtEl>
                                          <p:spTgt spid="8"/>
                                        </p:tgtEl>
                                        <p:attrNameLst>
                                          <p:attrName>ppt_w</p:attrName>
                                        </p:attrNameLst>
                                      </p:cBhvr>
                                      <p:tavLst>
                                        <p:tav tm="0">
                                          <p:val>
                                            <p:fltVal val="0"/>
                                          </p:val>
                                        </p:tav>
                                        <p:tav tm="100000">
                                          <p:val>
                                            <p:strVal val="#ppt_w"/>
                                          </p:val>
                                        </p:tav>
                                      </p:tavLst>
                                    </p:anim>
                                    <p:anim calcmode="lin" valueType="num">
                                      <p:cBhvr>
                                        <p:cTn id="118" dur="500" fill="hold"/>
                                        <p:tgtEl>
                                          <p:spTgt spid="8"/>
                                        </p:tgtEl>
                                        <p:attrNameLst>
                                          <p:attrName>ppt_h</p:attrName>
                                        </p:attrNameLst>
                                      </p:cBhvr>
                                      <p:tavLst>
                                        <p:tav tm="0">
                                          <p:val>
                                            <p:fltVal val="0"/>
                                          </p:val>
                                        </p:tav>
                                        <p:tav tm="100000">
                                          <p:val>
                                            <p:strVal val="#ppt_h"/>
                                          </p:val>
                                        </p:tav>
                                      </p:tavLst>
                                    </p:anim>
                                    <p:animEffect transition="in" filter="fade">
                                      <p:cBhvr>
                                        <p:cTn id="119" dur="500"/>
                                        <p:tgtEl>
                                          <p:spTgt spid="8"/>
                                        </p:tgtEl>
                                      </p:cBhvr>
                                    </p:animEffect>
                                  </p:childTnLst>
                                </p:cTn>
                              </p:par>
                            </p:childTnLst>
                          </p:cTn>
                        </p:par>
                      </p:childTnLst>
                    </p:cTn>
                  </p:par>
                  <p:par>
                    <p:cTn id="120" fill="hold">
                      <p:stCondLst>
                        <p:cond delay="indefinite"/>
                      </p:stCondLst>
                      <p:childTnLst>
                        <p:par>
                          <p:cTn id="121" fill="hold">
                            <p:stCondLst>
                              <p:cond delay="0"/>
                            </p:stCondLst>
                            <p:childTnLst>
                              <p:par>
                                <p:cTn id="122" presetID="53" presetClass="exit" presetSubtype="32" fill="hold" grpId="1" nodeType="clickEffect">
                                  <p:stCondLst>
                                    <p:cond delay="0"/>
                                  </p:stCondLst>
                                  <p:childTnLst>
                                    <p:anim calcmode="lin" valueType="num">
                                      <p:cBhvr>
                                        <p:cTn id="123" dur="500"/>
                                        <p:tgtEl>
                                          <p:spTgt spid="8"/>
                                        </p:tgtEl>
                                        <p:attrNameLst>
                                          <p:attrName>ppt_w</p:attrName>
                                        </p:attrNameLst>
                                      </p:cBhvr>
                                      <p:tavLst>
                                        <p:tav tm="0">
                                          <p:val>
                                            <p:strVal val="ppt_w"/>
                                          </p:val>
                                        </p:tav>
                                        <p:tav tm="100000">
                                          <p:val>
                                            <p:fltVal val="0"/>
                                          </p:val>
                                        </p:tav>
                                      </p:tavLst>
                                    </p:anim>
                                    <p:anim calcmode="lin" valueType="num">
                                      <p:cBhvr>
                                        <p:cTn id="124" dur="500"/>
                                        <p:tgtEl>
                                          <p:spTgt spid="8"/>
                                        </p:tgtEl>
                                        <p:attrNameLst>
                                          <p:attrName>ppt_h</p:attrName>
                                        </p:attrNameLst>
                                      </p:cBhvr>
                                      <p:tavLst>
                                        <p:tav tm="0">
                                          <p:val>
                                            <p:strVal val="ppt_h"/>
                                          </p:val>
                                        </p:tav>
                                        <p:tav tm="100000">
                                          <p:val>
                                            <p:fltVal val="0"/>
                                          </p:val>
                                        </p:tav>
                                      </p:tavLst>
                                    </p:anim>
                                    <p:animEffect transition="out" filter="fade">
                                      <p:cBhvr>
                                        <p:cTn id="125" dur="500"/>
                                        <p:tgtEl>
                                          <p:spTgt spid="8"/>
                                        </p:tgtEl>
                                      </p:cBhvr>
                                    </p:animEffect>
                                    <p:set>
                                      <p:cBhvr>
                                        <p:cTn id="126" dur="1" fill="hold">
                                          <p:stCondLst>
                                            <p:cond delay="499"/>
                                          </p:stCondLst>
                                        </p:cTn>
                                        <p:tgtEl>
                                          <p:spTgt spid="8"/>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53" presetClass="entr" presetSubtype="16" fill="hold" grpId="0" nodeType="clickEffect">
                                  <p:stCondLst>
                                    <p:cond delay="0"/>
                                  </p:stCondLst>
                                  <p:childTnLst>
                                    <p:set>
                                      <p:cBhvr>
                                        <p:cTn id="130" dur="1" fill="hold">
                                          <p:stCondLst>
                                            <p:cond delay="0"/>
                                          </p:stCondLst>
                                        </p:cTn>
                                        <p:tgtEl>
                                          <p:spTgt spid="9"/>
                                        </p:tgtEl>
                                        <p:attrNameLst>
                                          <p:attrName>style.visibility</p:attrName>
                                        </p:attrNameLst>
                                      </p:cBhvr>
                                      <p:to>
                                        <p:strVal val="visible"/>
                                      </p:to>
                                    </p:set>
                                    <p:anim calcmode="lin" valueType="num">
                                      <p:cBhvr>
                                        <p:cTn id="131" dur="500" fill="hold"/>
                                        <p:tgtEl>
                                          <p:spTgt spid="9"/>
                                        </p:tgtEl>
                                        <p:attrNameLst>
                                          <p:attrName>ppt_w</p:attrName>
                                        </p:attrNameLst>
                                      </p:cBhvr>
                                      <p:tavLst>
                                        <p:tav tm="0">
                                          <p:val>
                                            <p:fltVal val="0"/>
                                          </p:val>
                                        </p:tav>
                                        <p:tav tm="100000">
                                          <p:val>
                                            <p:strVal val="#ppt_w"/>
                                          </p:val>
                                        </p:tav>
                                      </p:tavLst>
                                    </p:anim>
                                    <p:anim calcmode="lin" valueType="num">
                                      <p:cBhvr>
                                        <p:cTn id="132" dur="500" fill="hold"/>
                                        <p:tgtEl>
                                          <p:spTgt spid="9"/>
                                        </p:tgtEl>
                                        <p:attrNameLst>
                                          <p:attrName>ppt_h</p:attrName>
                                        </p:attrNameLst>
                                      </p:cBhvr>
                                      <p:tavLst>
                                        <p:tav tm="0">
                                          <p:val>
                                            <p:fltVal val="0"/>
                                          </p:val>
                                        </p:tav>
                                        <p:tav tm="100000">
                                          <p:val>
                                            <p:strVal val="#ppt_h"/>
                                          </p:val>
                                        </p:tav>
                                      </p:tavLst>
                                    </p:anim>
                                    <p:animEffect transition="in" filter="fade">
                                      <p:cBhvr>
                                        <p:cTn id="133" dur="500"/>
                                        <p:tgtEl>
                                          <p:spTgt spid="9"/>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grpId="0" nodeType="clickEffect">
                                  <p:stCondLst>
                                    <p:cond delay="0"/>
                                  </p:stCondLst>
                                  <p:childTnLst>
                                    <p:set>
                                      <p:cBhvr>
                                        <p:cTn id="137" dur="1" fill="hold">
                                          <p:stCondLst>
                                            <p:cond delay="0"/>
                                          </p:stCondLst>
                                        </p:cTn>
                                        <p:tgtEl>
                                          <p:spTgt spid="10"/>
                                        </p:tgtEl>
                                        <p:attrNameLst>
                                          <p:attrName>style.visibility</p:attrName>
                                        </p:attrNameLst>
                                      </p:cBhvr>
                                      <p:to>
                                        <p:strVal val="visible"/>
                                      </p:to>
                                    </p:set>
                                    <p:anim calcmode="lin" valueType="num">
                                      <p:cBhvr>
                                        <p:cTn id="138" dur="500" fill="hold"/>
                                        <p:tgtEl>
                                          <p:spTgt spid="10"/>
                                        </p:tgtEl>
                                        <p:attrNameLst>
                                          <p:attrName>ppt_w</p:attrName>
                                        </p:attrNameLst>
                                      </p:cBhvr>
                                      <p:tavLst>
                                        <p:tav tm="0">
                                          <p:val>
                                            <p:fltVal val="0"/>
                                          </p:val>
                                        </p:tav>
                                        <p:tav tm="100000">
                                          <p:val>
                                            <p:strVal val="#ppt_w"/>
                                          </p:val>
                                        </p:tav>
                                      </p:tavLst>
                                    </p:anim>
                                    <p:anim calcmode="lin" valueType="num">
                                      <p:cBhvr>
                                        <p:cTn id="139" dur="500" fill="hold"/>
                                        <p:tgtEl>
                                          <p:spTgt spid="10"/>
                                        </p:tgtEl>
                                        <p:attrNameLst>
                                          <p:attrName>ppt_h</p:attrName>
                                        </p:attrNameLst>
                                      </p:cBhvr>
                                      <p:tavLst>
                                        <p:tav tm="0">
                                          <p:val>
                                            <p:fltVal val="0"/>
                                          </p:val>
                                        </p:tav>
                                        <p:tav tm="100000">
                                          <p:val>
                                            <p:strVal val="#ppt_h"/>
                                          </p:val>
                                        </p:tav>
                                      </p:tavLst>
                                    </p:anim>
                                    <p:animEffect transition="in" filter="fade">
                                      <p:cBhvr>
                                        <p:cTn id="140" dur="500"/>
                                        <p:tgtEl>
                                          <p:spTgt spid="10"/>
                                        </p:tgtEl>
                                      </p:cBhvr>
                                    </p:animEffect>
                                  </p:childTnLst>
                                </p:cTn>
                              </p:par>
                            </p:childTnLst>
                          </p:cTn>
                        </p:par>
                      </p:childTnLst>
                    </p:cTn>
                  </p:par>
                  <p:par>
                    <p:cTn id="141" fill="hold">
                      <p:stCondLst>
                        <p:cond delay="indefinite"/>
                      </p:stCondLst>
                      <p:childTnLst>
                        <p:par>
                          <p:cTn id="142" fill="hold">
                            <p:stCondLst>
                              <p:cond delay="0"/>
                            </p:stCondLst>
                            <p:childTnLst>
                              <p:par>
                                <p:cTn id="143" presetID="53" presetClass="exit" presetSubtype="32" fill="hold" grpId="1" nodeType="clickEffect">
                                  <p:stCondLst>
                                    <p:cond delay="0"/>
                                  </p:stCondLst>
                                  <p:childTnLst>
                                    <p:anim calcmode="lin" valueType="num">
                                      <p:cBhvr>
                                        <p:cTn id="144" dur="500"/>
                                        <p:tgtEl>
                                          <p:spTgt spid="9"/>
                                        </p:tgtEl>
                                        <p:attrNameLst>
                                          <p:attrName>ppt_w</p:attrName>
                                        </p:attrNameLst>
                                      </p:cBhvr>
                                      <p:tavLst>
                                        <p:tav tm="0">
                                          <p:val>
                                            <p:strVal val="ppt_w"/>
                                          </p:val>
                                        </p:tav>
                                        <p:tav tm="100000">
                                          <p:val>
                                            <p:fltVal val="0"/>
                                          </p:val>
                                        </p:tav>
                                      </p:tavLst>
                                    </p:anim>
                                    <p:anim calcmode="lin" valueType="num">
                                      <p:cBhvr>
                                        <p:cTn id="145" dur="500"/>
                                        <p:tgtEl>
                                          <p:spTgt spid="9"/>
                                        </p:tgtEl>
                                        <p:attrNameLst>
                                          <p:attrName>ppt_h</p:attrName>
                                        </p:attrNameLst>
                                      </p:cBhvr>
                                      <p:tavLst>
                                        <p:tav tm="0">
                                          <p:val>
                                            <p:strVal val="ppt_h"/>
                                          </p:val>
                                        </p:tav>
                                        <p:tav tm="100000">
                                          <p:val>
                                            <p:fltVal val="0"/>
                                          </p:val>
                                        </p:tav>
                                      </p:tavLst>
                                    </p:anim>
                                    <p:animEffect transition="out" filter="fade">
                                      <p:cBhvr>
                                        <p:cTn id="146" dur="500"/>
                                        <p:tgtEl>
                                          <p:spTgt spid="9"/>
                                        </p:tgtEl>
                                      </p:cBhvr>
                                    </p:animEffect>
                                    <p:set>
                                      <p:cBhvr>
                                        <p:cTn id="147" dur="1" fill="hold">
                                          <p:stCondLst>
                                            <p:cond delay="499"/>
                                          </p:stCondLst>
                                        </p:cTn>
                                        <p:tgtEl>
                                          <p:spTgt spid="9"/>
                                        </p:tgtEl>
                                        <p:attrNameLst>
                                          <p:attrName>style.visibility</p:attrName>
                                        </p:attrNameLst>
                                      </p:cBhvr>
                                      <p:to>
                                        <p:strVal val="hidden"/>
                                      </p:to>
                                    </p:set>
                                  </p:childTnLst>
                                </p:cTn>
                              </p:par>
                              <p:par>
                                <p:cTn id="148" presetID="53" presetClass="exit" presetSubtype="32" fill="hold" grpId="1" nodeType="withEffect">
                                  <p:stCondLst>
                                    <p:cond delay="0"/>
                                  </p:stCondLst>
                                  <p:childTnLst>
                                    <p:anim calcmode="lin" valueType="num">
                                      <p:cBhvr>
                                        <p:cTn id="149" dur="500"/>
                                        <p:tgtEl>
                                          <p:spTgt spid="10"/>
                                        </p:tgtEl>
                                        <p:attrNameLst>
                                          <p:attrName>ppt_w</p:attrName>
                                        </p:attrNameLst>
                                      </p:cBhvr>
                                      <p:tavLst>
                                        <p:tav tm="0">
                                          <p:val>
                                            <p:strVal val="ppt_w"/>
                                          </p:val>
                                        </p:tav>
                                        <p:tav tm="100000">
                                          <p:val>
                                            <p:fltVal val="0"/>
                                          </p:val>
                                        </p:tav>
                                      </p:tavLst>
                                    </p:anim>
                                    <p:anim calcmode="lin" valueType="num">
                                      <p:cBhvr>
                                        <p:cTn id="150" dur="500"/>
                                        <p:tgtEl>
                                          <p:spTgt spid="10"/>
                                        </p:tgtEl>
                                        <p:attrNameLst>
                                          <p:attrName>ppt_h</p:attrName>
                                        </p:attrNameLst>
                                      </p:cBhvr>
                                      <p:tavLst>
                                        <p:tav tm="0">
                                          <p:val>
                                            <p:strVal val="ppt_h"/>
                                          </p:val>
                                        </p:tav>
                                        <p:tav tm="100000">
                                          <p:val>
                                            <p:fltVal val="0"/>
                                          </p:val>
                                        </p:tav>
                                      </p:tavLst>
                                    </p:anim>
                                    <p:animEffect transition="out" filter="fade">
                                      <p:cBhvr>
                                        <p:cTn id="151" dur="500"/>
                                        <p:tgtEl>
                                          <p:spTgt spid="10"/>
                                        </p:tgtEl>
                                      </p:cBhvr>
                                    </p:animEffect>
                                    <p:set>
                                      <p:cBhvr>
                                        <p:cTn id="15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11" grpId="0" animBg="1"/>
      <p:bldP spid="11" grpId="1" animBg="1"/>
      <p:bldP spid="12" grpId="0" animBg="1"/>
      <p:bldP spid="12" grpId="1" animBg="1"/>
      <p:bldP spid="10" grpId="0" animBg="1"/>
      <p:bldP spid="10"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4847481"/>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3:16-18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16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on the basis of faith in His name,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it is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name of Jesus which has strengthened this man 	whom you see and know; and the faith which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comes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through Him has given him this perfect 	health in the presence of you all.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17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now, brethren, I know that you acted in ignorance, just as your rulers did also.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18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the things which God announced beforehand by the mouth of all the prophets, that His 	Christ would suffer, He has thus fulfilled.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This healing that causes you to marvel has come through the power of Jesus. Yes, the very one 	you killed.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1Pet 4:11</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You and your rulers acted in ignorance: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1Cor 2:6-8;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Eph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3:1-5</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All the prophets predicted the suffering of the messiah: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2:23 </a:t>
            </a:r>
          </a:p>
        </p:txBody>
      </p:sp>
      <mc:AlternateContent xmlns:mc="http://schemas.openxmlformats.org/markup-compatibility/2006" xmlns:pslz="http://schemas.microsoft.com/office/powerpoint/2016/slidezoom">
        <mc:Choice Requires="pslz">
          <p:graphicFrame>
            <p:nvGraphicFramePr>
              <p:cNvPr id="9" name="Slide Zoom 8"/>
              <p:cNvGraphicFramePr>
                <a:graphicFrameLocks noChangeAspect="1"/>
              </p:cNvGraphicFramePr>
              <p:nvPr/>
            </p:nvGraphicFramePr>
            <p:xfrm>
              <a:off x="8587406" y="4343401"/>
              <a:ext cx="741646" cy="417176"/>
            </p:xfrm>
            <a:graphic>
              <a:graphicData uri="http://schemas.microsoft.com/office/powerpoint/2016/slidezoom">
                <pslz:sldZm>
                  <pslz:sldZmObj sldId="4779" cId="3680619788">
                    <pslz:zmPr id="{5212B0D2-5CD7-484F-A1FF-DD55794DD224}" returnToParent="0" transitionDur="1000">
                      <p166:blipFill xmlns:p166="http://schemas.microsoft.com/office/powerpoint/2016/6/main">
                        <a:blip r:embed="rId3"/>
                        <a:stretch>
                          <a:fillRect/>
                        </a:stretch>
                      </p166:blipFill>
                      <p166:spPr xmlns:p166="http://schemas.microsoft.com/office/powerpoint/2016/6/main">
                        <a:xfrm>
                          <a:off x="0" y="0"/>
                          <a:ext cx="741646" cy="417176"/>
                        </a:xfrm>
                        <a:prstGeom prst="rect">
                          <a:avLst/>
                        </a:prstGeom>
                        <a:ln w="3175">
                          <a:solidFill>
                            <a:prstClr val="ltGray"/>
                          </a:solidFill>
                        </a:ln>
                      </p166:spPr>
                    </pslz:zmPr>
                  </pslz:sldZmObj>
                </pslz:sldZm>
              </a:graphicData>
            </a:graphic>
          </p:graphicFrame>
        </mc:Choice>
        <mc:Fallback xmlns="">
          <p:pic>
            <p:nvPicPr>
              <p:cNvPr id="9" name="Slide Zoom 8"/>
              <p:cNvPicPr>
                <a:picLocks noGrp="1" noRot="1" noChangeAspect="1" noMove="1" noResize="1" noEditPoints="1" noAdjustHandles="1" noChangeArrowheads="1" noChangeShapeType="1"/>
              </p:cNvPicPr>
              <p:nvPr/>
            </p:nvPicPr>
            <p:blipFill>
              <a:blip r:embed="rId4"/>
              <a:stretch>
                <a:fillRect/>
              </a:stretch>
            </p:blipFill>
            <p:spPr>
              <a:xfrm>
                <a:off x="8587406" y="4343401"/>
                <a:ext cx="741646" cy="417176"/>
              </a:xfrm>
              <a:prstGeom prst="rect">
                <a:avLst/>
              </a:prstGeom>
              <a:ln w="3175">
                <a:solidFill>
                  <a:prstClr val="ltGray"/>
                </a:solidFill>
              </a:ln>
            </p:spPr>
          </p:pic>
        </mc:Fallback>
      </mc:AlternateContent>
      <p:sp>
        <p:nvSpPr>
          <p:cNvPr id="3" name="TextBox 2"/>
          <p:cNvSpPr txBox="1"/>
          <p:nvPr/>
        </p:nvSpPr>
        <p:spPr>
          <a:xfrm>
            <a:off x="0" y="3646967"/>
            <a:ext cx="12192000" cy="1938992"/>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Peter 4:11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Whoever speaks,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is to do so</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as one who is speaking the utterances of God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whoever serves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is 	to do so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as one who is serving by the strength which God supplies;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so that in all things God 	may be glorified through Jesus Christ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whom belongs the glory and dominion forever and 	ever. Amen.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0" y="4800539"/>
            <a:ext cx="12192000" cy="1200329"/>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2:23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this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Man,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delivered over by the predetermined plan and foreknowledge of God, you nailed to 	a cross by the hands of godless men and put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Him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death.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0" y="4146698"/>
            <a:ext cx="12192000" cy="2677656"/>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Corinthians 2:6-8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Yet we do speak wisdom among those who are mature; a wisdom, however, not of this age nor 	of the rulers of this age, who are passing away;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we speak God's wisdom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in a mystery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hidden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wisdom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which God predestined before 	the ages to our glory;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 wisdom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which none of the rulers of this age has understood; for if they had understood it 	they would not have crucified the Lord of glory;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0" y="127596"/>
            <a:ext cx="12192000" cy="3416320"/>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Ephesians 3:1-5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this reason I, Paul, the prisoner of Christ Jesus for the sake of you Gentiles—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if indeed you have heard of the stewardship of God's grace which was given to me for you;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that by revelation there was made known to me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 mystery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as I wrote before in brief.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By referring to this, when you read you can understand my insight into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 mystery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of Christ,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which in other generations was not made known to the sons of men, as it has now been 	revealed to His holy apostles and prophets in the Spirit; </a:t>
            </a: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6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4"/>
                                        </p:tgtEl>
                                        <p:attrNameLst>
                                          <p:attrName>ppt_w</p:attrName>
                                        </p:attrNameLst>
                                      </p:cBhvr>
                                      <p:tavLst>
                                        <p:tav tm="0">
                                          <p:val>
                                            <p:strVal val="ppt_w"/>
                                          </p:val>
                                        </p:tav>
                                        <p:tav tm="100000">
                                          <p:val>
                                            <p:fltVal val="0"/>
                                          </p:val>
                                        </p:tav>
                                      </p:tavLst>
                                    </p:anim>
                                    <p:anim calcmode="lin" valueType="num">
                                      <p:cBhvr>
                                        <p:cTn id="36" dur="500"/>
                                        <p:tgtEl>
                                          <p:spTgt spid="4"/>
                                        </p:tgtEl>
                                        <p:attrNameLst>
                                          <p:attrName>ppt_h</p:attrName>
                                        </p:attrNameLst>
                                      </p:cBhvr>
                                      <p:tavLst>
                                        <p:tav tm="0">
                                          <p:val>
                                            <p:strVal val="ppt_h"/>
                                          </p:val>
                                        </p:tav>
                                        <p:tav tm="100000">
                                          <p:val>
                                            <p:fltVal val="0"/>
                                          </p:val>
                                        </p:tav>
                                      </p:tavLst>
                                    </p:anim>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7"/>
                                        </p:tgtEl>
                                        <p:attrNameLst>
                                          <p:attrName>ppt_w</p:attrName>
                                        </p:attrNameLst>
                                      </p:cBhvr>
                                      <p:tavLst>
                                        <p:tav tm="0">
                                          <p:val>
                                            <p:strVal val="ppt_w"/>
                                          </p:val>
                                        </p:tav>
                                        <p:tav tm="100000">
                                          <p:val>
                                            <p:fltVal val="0"/>
                                          </p:val>
                                        </p:tav>
                                      </p:tavLst>
                                    </p:anim>
                                    <p:anim calcmode="lin" valueType="num">
                                      <p:cBhvr>
                                        <p:cTn id="50" dur="500"/>
                                        <p:tgtEl>
                                          <p:spTgt spid="7"/>
                                        </p:tgtEl>
                                        <p:attrNameLst>
                                          <p:attrName>ppt_h</p:attrName>
                                        </p:attrNameLst>
                                      </p:cBhvr>
                                      <p:tavLst>
                                        <p:tav tm="0">
                                          <p:val>
                                            <p:strVal val="ppt_h"/>
                                          </p:val>
                                        </p:tav>
                                        <p:tav tm="100000">
                                          <p:val>
                                            <p:fltVal val="0"/>
                                          </p:val>
                                        </p:tav>
                                      </p:tavLst>
                                    </p:anim>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
                                            <p:txEl>
                                              <p:pRg st="3" end="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500" fill="hold"/>
                                        <p:tgtEl>
                                          <p:spTgt spid="6"/>
                                        </p:tgtEl>
                                        <p:attrNameLst>
                                          <p:attrName>ppt_w</p:attrName>
                                        </p:attrNameLst>
                                      </p:cBhvr>
                                      <p:tavLst>
                                        <p:tav tm="0">
                                          <p:val>
                                            <p:fltVal val="0"/>
                                          </p:val>
                                        </p:tav>
                                        <p:tav tm="100000">
                                          <p:val>
                                            <p:strVal val="#ppt_w"/>
                                          </p:val>
                                        </p:tav>
                                      </p:tavLst>
                                    </p:anim>
                                    <p:anim calcmode="lin" valueType="num">
                                      <p:cBhvr>
                                        <p:cTn id="64" dur="500" fill="hold"/>
                                        <p:tgtEl>
                                          <p:spTgt spid="6"/>
                                        </p:tgtEl>
                                        <p:attrNameLst>
                                          <p:attrName>ppt_h</p:attrName>
                                        </p:attrNameLst>
                                      </p:cBhvr>
                                      <p:tavLst>
                                        <p:tav tm="0">
                                          <p:val>
                                            <p:fltVal val="0"/>
                                          </p:val>
                                        </p:tav>
                                        <p:tav tm="100000">
                                          <p:val>
                                            <p:strVal val="#ppt_h"/>
                                          </p:val>
                                        </p:tav>
                                      </p:tavLst>
                                    </p:anim>
                                    <p:animEffect transition="in" filter="fade">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6"/>
                                        </p:tgtEl>
                                        <p:attrNameLst>
                                          <p:attrName>ppt_w</p:attrName>
                                        </p:attrNameLst>
                                      </p:cBhvr>
                                      <p:tavLst>
                                        <p:tav tm="0">
                                          <p:val>
                                            <p:strVal val="ppt_w"/>
                                          </p:val>
                                        </p:tav>
                                        <p:tav tm="100000">
                                          <p:val>
                                            <p:fltVal val="0"/>
                                          </p:val>
                                        </p:tav>
                                      </p:tavLst>
                                    </p:anim>
                                    <p:anim calcmode="lin" valueType="num">
                                      <p:cBhvr>
                                        <p:cTn id="70" dur="500"/>
                                        <p:tgtEl>
                                          <p:spTgt spid="6"/>
                                        </p:tgtEl>
                                        <p:attrNameLst>
                                          <p:attrName>ppt_h</p:attrName>
                                        </p:attrNameLst>
                                      </p:cBhvr>
                                      <p:tavLst>
                                        <p:tav tm="0">
                                          <p:val>
                                            <p:strVal val="ppt_h"/>
                                          </p:val>
                                        </p:tav>
                                        <p:tav tm="100000">
                                          <p:val>
                                            <p:fltVal val="0"/>
                                          </p:val>
                                        </p:tav>
                                      </p:tavLst>
                                    </p:anim>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4" grpId="0" animBg="1"/>
      <p:bldP spid="4" grpId="1" animBg="1"/>
      <p:bldP spid="7" grpId="0" animBg="1"/>
      <p:bldP spid="7"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186309"/>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3:19-23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"Therefore repent and return, so that your sins may be wiped away, in order that times of 	refreshing may come from the presence of the Lord;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20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that He may send Jesus, the Christ appointed for you,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21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whom heaven must receive until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period of restoration of all things about which God spoke 	by the mouth of His holy prophets from ancient time.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22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"Moses said,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GOD WILL RAISE UP FOR YOU A PROPHET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LIKE ME FROM 	YOUR BRETHREN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HIM YOU SHALL GIVE HEED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everything He says to you.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23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it will be that every soul that does not heed that prophet shall be utterly destroyed from 	among the people.'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Repent and Return so that your sins may be wiped out:</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he may send Jesus, the Christ appointed for you: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references a future coming to Jews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Whom the heaven must receive until the restoration of all things: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Moses said: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Dt 18:15-19</a:t>
            </a:r>
          </a:p>
        </p:txBody>
      </p:sp>
      <mc:AlternateContent xmlns:mc="http://schemas.openxmlformats.org/markup-compatibility/2006" xmlns:pslz="http://schemas.microsoft.com/office/powerpoint/2016/slidezoom">
        <mc:Choice Requires="pslz">
          <p:graphicFrame>
            <p:nvGraphicFramePr>
              <p:cNvPr id="11" name="Slide Zoom 10"/>
              <p:cNvGraphicFramePr>
                <a:graphicFrameLocks noChangeAspect="1"/>
              </p:cNvGraphicFramePr>
              <p:nvPr/>
            </p:nvGraphicFramePr>
            <p:xfrm>
              <a:off x="9225399" y="5110024"/>
              <a:ext cx="795131" cy="447261"/>
            </p:xfrm>
            <a:graphic>
              <a:graphicData uri="http://schemas.microsoft.com/office/powerpoint/2016/slidezoom">
                <pslz:sldZm>
                  <pslz:sldZmObj sldId="4788" cId="2481200918">
                    <pslz:zmPr id="{84F4A56D-4926-4E3E-B101-35765F245DBE}" returnToParent="0" transitionDur="1000">
                      <p166:blipFill xmlns:p166="http://schemas.microsoft.com/office/powerpoint/2016/6/main">
                        <a:blip r:embed="rId3"/>
                        <a:stretch>
                          <a:fillRect/>
                        </a:stretch>
                      </p166:blipFill>
                      <p166:spPr xmlns:p166="http://schemas.microsoft.com/office/powerpoint/2016/6/main">
                        <a:xfrm>
                          <a:off x="0" y="0"/>
                          <a:ext cx="795131" cy="447261"/>
                        </a:xfrm>
                        <a:prstGeom prst="rect">
                          <a:avLst/>
                        </a:prstGeom>
                        <a:ln w="3175">
                          <a:solidFill>
                            <a:prstClr val="ltGray"/>
                          </a:solidFill>
                        </a:ln>
                      </p166:spPr>
                    </pslz:zmPr>
                  </pslz:sldZmObj>
                </pslz:sldZm>
              </a:graphicData>
            </a:graphic>
          </p:graphicFrame>
        </mc:Choice>
        <mc:Fallback xmlns="">
          <p:pic>
            <p:nvPicPr>
              <p:cNvPr id="11" name="Slide Zoom 10"/>
              <p:cNvPicPr>
                <a:picLocks noGrp="1" noRot="1" noChangeAspect="1" noMove="1" noResize="1" noEditPoints="1" noAdjustHandles="1" noChangeArrowheads="1" noChangeShapeType="1"/>
              </p:cNvPicPr>
              <p:nvPr/>
            </p:nvPicPr>
            <p:blipFill>
              <a:blip r:embed="rId4"/>
              <a:stretch>
                <a:fillRect/>
              </a:stretch>
            </p:blipFill>
            <p:spPr>
              <a:xfrm>
                <a:off x="9225399" y="5110024"/>
                <a:ext cx="795131" cy="44726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 name="Slide Zoom 3"/>
              <p:cNvGraphicFramePr>
                <a:graphicFrameLocks noChangeAspect="1"/>
              </p:cNvGraphicFramePr>
              <p:nvPr/>
            </p:nvGraphicFramePr>
            <p:xfrm>
              <a:off x="7851442" y="3943235"/>
              <a:ext cx="730101" cy="410682"/>
            </p:xfrm>
            <a:graphic>
              <a:graphicData uri="http://schemas.microsoft.com/office/powerpoint/2016/slidezoom">
                <pslz:sldZm>
                  <pslz:sldZmObj sldId="4759" cId="1826714130">
                    <pslz:zmPr id="{1D6D4803-AA12-4435-B28D-1A6C3C0B0129}" returnToParent="0" transitionDur="1000">
                      <p166:blipFill xmlns:p166="http://schemas.microsoft.com/office/powerpoint/2016/6/main">
                        <a:blip r:embed="rId5"/>
                        <a:stretch>
                          <a:fillRect/>
                        </a:stretch>
                      </p166:blipFill>
                      <p166:spPr xmlns:p166="http://schemas.microsoft.com/office/powerpoint/2016/6/main">
                        <a:xfrm>
                          <a:off x="0" y="0"/>
                          <a:ext cx="730101" cy="410682"/>
                        </a:xfrm>
                        <a:prstGeom prst="rect">
                          <a:avLst/>
                        </a:prstGeom>
                        <a:ln w="3175">
                          <a:solidFill>
                            <a:prstClr val="ltGray"/>
                          </a:solidFill>
                        </a:ln>
                      </p166:spPr>
                    </pslz:zmPr>
                  </pslz:sldZmObj>
                </pslz:sldZm>
              </a:graphicData>
            </a:graphic>
          </p:graphicFrame>
        </mc:Choice>
        <mc:Fallback xmlns="">
          <p:pic>
            <p:nvPicPr>
              <p:cNvPr id="4" name="Slide Zoom 3"/>
              <p:cNvPicPr>
                <a:picLocks noGrp="1" noRot="1" noChangeAspect="1" noMove="1" noResize="1" noEditPoints="1" noAdjustHandles="1" noChangeArrowheads="1" noChangeShapeType="1"/>
              </p:cNvPicPr>
              <p:nvPr/>
            </p:nvPicPr>
            <p:blipFill>
              <a:blip r:embed="rId6"/>
              <a:stretch>
                <a:fillRect/>
              </a:stretch>
            </p:blipFill>
            <p:spPr>
              <a:xfrm>
                <a:off x="7851442" y="3943235"/>
                <a:ext cx="730101" cy="410682"/>
              </a:xfrm>
              <a:prstGeom prst="rect">
                <a:avLst/>
              </a:prstGeom>
              <a:ln w="3175">
                <a:solidFill>
                  <a:prstClr val="ltGray"/>
                </a:solidFill>
              </a:ln>
            </p:spPr>
          </p:pic>
        </mc:Fallback>
      </mc:AlternateContent>
      <p:sp>
        <p:nvSpPr>
          <p:cNvPr id="9" name="TextBox 8"/>
          <p:cNvSpPr txBox="1"/>
          <p:nvPr/>
        </p:nvSpPr>
        <p:spPr>
          <a:xfrm>
            <a:off x="0" y="0"/>
            <a:ext cx="12192000" cy="6001643"/>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Deuteronomy 18:15-19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your God will raise up for you a prophet like me from among you, from your 	countrymen, you shall listen to him.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"This is according to all that you asked of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your God in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Horeb</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on the day of the 	assembly, saying, 'Let me not hear again the voice of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my God, let me not see this 	great fire anymore, or I will die.'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said to me, 'They have spoken well.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will raise up a prophet from among their countrymen like you, and I will put My words in his 	mouth, and he shall speak to them all that 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command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him.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'It shall come about that whoever will not listen to My words which he shall speak in My 	name, I Myself will require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him. </a:t>
            </a: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32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grpId="1" nodeType="clickEffect">
                                  <p:stCondLst>
                                    <p:cond delay="0"/>
                                  </p:stCondLst>
                                  <p:childTnLst>
                                    <p:anim calcmode="lin" valueType="num">
                                      <p:cBhvr>
                                        <p:cTn id="33" dur="500"/>
                                        <p:tgtEl>
                                          <p:spTgt spid="9"/>
                                        </p:tgtEl>
                                        <p:attrNameLst>
                                          <p:attrName>ppt_w</p:attrName>
                                        </p:attrNameLst>
                                      </p:cBhvr>
                                      <p:tavLst>
                                        <p:tav tm="0">
                                          <p:val>
                                            <p:strVal val="ppt_w"/>
                                          </p:val>
                                        </p:tav>
                                        <p:tav tm="100000">
                                          <p:val>
                                            <p:fltVal val="0"/>
                                          </p:val>
                                        </p:tav>
                                      </p:tavLst>
                                    </p:anim>
                                    <p:anim calcmode="lin" valueType="num">
                                      <p:cBhvr>
                                        <p:cTn id="34" dur="500"/>
                                        <p:tgtEl>
                                          <p:spTgt spid="9"/>
                                        </p:tgtEl>
                                        <p:attrNameLst>
                                          <p:attrName>ppt_h</p:attrName>
                                        </p:attrNameLst>
                                      </p:cBhvr>
                                      <p:tavLst>
                                        <p:tav tm="0">
                                          <p:val>
                                            <p:strVal val="ppt_h"/>
                                          </p:val>
                                        </p:tav>
                                        <p:tav tm="100000">
                                          <p:val>
                                            <p:fltVal val="0"/>
                                          </p:val>
                                        </p:tav>
                                      </p:tavLst>
                                    </p:anim>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5586145"/>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3:24-26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24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likewise, all the prophets who have spoken, from Samuel and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successors onward, also 	announced these days.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25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"It is you who are the sons of the prophets and of the covenant which God made with your 	fathers, saying to Abraham,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IN YOUR SEED ALL THE FAMILIES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OF THE EARTH 	SHALL BE 	BLESSED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26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 you first, God raised up His Servant and sent Him to bless you by turning every one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of 	you</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from your wicked ways."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You are the sons of the prophets and of the covenant that God made with your fathers: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It is to your father Abraham that God spoke making the promise,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 your seed all the 					families of the earth shall be blessed.” Gen 22:18</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God had raised up Jesus and first sent him to the Jews first. On Pentecost and on this very 			day. Hence the expression “to the Jew first”: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Ro 1:16</a:t>
            </a:r>
          </a:p>
        </p:txBody>
      </p:sp>
      <p:sp>
        <p:nvSpPr>
          <p:cNvPr id="3" name="TextBox 2"/>
          <p:cNvSpPr txBox="1"/>
          <p:nvPr/>
        </p:nvSpPr>
        <p:spPr>
          <a:xfrm>
            <a:off x="0" y="4593771"/>
            <a:ext cx="12192000" cy="1200329"/>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Genesis 22:18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your seed all the nations of the earth shall be blessed, because you have obeyed My 	voice."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0" y="5586145"/>
            <a:ext cx="12192000" cy="1200329"/>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Romans 1:16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I am not ashamed of the gospel, for it is the power of God for salvation to everyone who 	believes,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to the Jew first and also to the Greek. </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57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3"/>
                                        </p:tgtEl>
                                        <p:attrNameLst>
                                          <p:attrName>ppt_w</p:attrName>
                                        </p:attrNameLst>
                                      </p:cBhvr>
                                      <p:tavLst>
                                        <p:tav tm="0">
                                          <p:val>
                                            <p:strVal val="ppt_w"/>
                                          </p:val>
                                        </p:tav>
                                        <p:tav tm="100000">
                                          <p:val>
                                            <p:fltVal val="0"/>
                                          </p:val>
                                        </p:tav>
                                      </p:tavLst>
                                    </p:anim>
                                    <p:anim calcmode="lin" valueType="num">
                                      <p:cBhvr>
                                        <p:cTn id="22" dur="500"/>
                                        <p:tgtEl>
                                          <p:spTgt spid="3"/>
                                        </p:tgtEl>
                                        <p:attrNameLst>
                                          <p:attrName>ppt_h</p:attrName>
                                        </p:attrNameLst>
                                      </p:cBhvr>
                                      <p:tavLst>
                                        <p:tav tm="0">
                                          <p:val>
                                            <p:strVal val="ppt_h"/>
                                          </p:val>
                                        </p:tav>
                                        <p:tav tm="100000">
                                          <p:val>
                                            <p:fltVal val="0"/>
                                          </p:val>
                                        </p:tav>
                                      </p:tavLst>
                                    </p:anim>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4"/>
                                        </p:tgtEl>
                                        <p:attrNameLst>
                                          <p:attrName>ppt_w</p:attrName>
                                        </p:attrNameLst>
                                      </p:cBhvr>
                                      <p:tavLst>
                                        <p:tav tm="0">
                                          <p:val>
                                            <p:strVal val="ppt_w"/>
                                          </p:val>
                                        </p:tav>
                                        <p:tav tm="100000">
                                          <p:val>
                                            <p:fltVal val="0"/>
                                          </p:val>
                                        </p:tav>
                                      </p:tavLst>
                                    </p:anim>
                                    <p:anim calcmode="lin" valueType="num">
                                      <p:cBhvr>
                                        <p:cTn id="40" dur="500"/>
                                        <p:tgtEl>
                                          <p:spTgt spid="4"/>
                                        </p:tgtEl>
                                        <p:attrNameLst>
                                          <p:attrName>ppt_h</p:attrName>
                                        </p:attrNameLst>
                                      </p:cBhvr>
                                      <p:tavLst>
                                        <p:tav tm="0">
                                          <p:val>
                                            <p:strVal val="ppt_h"/>
                                          </p:val>
                                        </p:tav>
                                        <p:tav tm="100000">
                                          <p:val>
                                            <p:fltVal val="0"/>
                                          </p:val>
                                        </p:tav>
                                      </p:tavLst>
                                    </p:anim>
                                    <p:animEffect transition="out" filter="fade">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4758" y="0"/>
            <a:ext cx="5862484" cy="6858000"/>
          </a:xfrm>
          <a:prstGeom prst="rect">
            <a:avLst/>
          </a:prstGeom>
        </p:spPr>
      </p:pic>
      <p:sp>
        <p:nvSpPr>
          <p:cNvPr id="3" name="TextBox 2"/>
          <p:cNvSpPr txBox="1"/>
          <p:nvPr/>
        </p:nvSpPr>
        <p:spPr>
          <a:xfrm>
            <a:off x="9121422" y="5982935"/>
            <a:ext cx="3026510" cy="830997"/>
          </a:xfrm>
          <a:prstGeom prst="rect">
            <a:avLst/>
          </a:prstGeom>
          <a:solidFill>
            <a:srgbClr val="FFFF00"/>
          </a:solidFill>
          <a:ln w="38100">
            <a:solidFill>
              <a:srgbClr val="FF3399"/>
            </a:solid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CHART BY</a:t>
            </a:r>
          </a:p>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Mark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Dunagan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2687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678175"/>
            <a:ext cx="12192000" cy="701114"/>
          </a:xfrm>
          <a:prstGeom prst="rect">
            <a:avLst/>
          </a:prstGeom>
        </p:spPr>
      </p:pic>
      <p:pic>
        <p:nvPicPr>
          <p:cNvPr id="6" name="Picture 5"/>
          <p:cNvPicPr>
            <a:picLocks noChangeAspect="1"/>
          </p:cNvPicPr>
          <p:nvPr/>
        </p:nvPicPr>
        <p:blipFill>
          <a:blip r:embed="rId3"/>
          <a:stretch>
            <a:fillRect/>
          </a:stretch>
        </p:blipFill>
        <p:spPr>
          <a:xfrm>
            <a:off x="0" y="1384606"/>
            <a:ext cx="12192000" cy="5556082"/>
          </a:xfrm>
          <a:prstGeom prst="rect">
            <a:avLst/>
          </a:prstGeom>
        </p:spPr>
      </p:pic>
      <p:sp>
        <p:nvSpPr>
          <p:cNvPr id="7" name="TextBox 6"/>
          <p:cNvSpPr txBox="1"/>
          <p:nvPr/>
        </p:nvSpPr>
        <p:spPr>
          <a:xfrm>
            <a:off x="4091763" y="202027"/>
            <a:ext cx="4008474" cy="461665"/>
          </a:xfrm>
          <a:prstGeom prst="rect">
            <a:avLst/>
          </a:prstGeom>
          <a:solidFill>
            <a:schemeClr val="bg1"/>
          </a:solidFill>
          <a:ln w="38100">
            <a:no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Jesus’ Death and Resurrection</a:t>
            </a:r>
          </a:p>
        </p:txBody>
      </p:sp>
    </p:spTree>
    <p:extLst>
      <p:ext uri="{BB962C8B-B14F-4D97-AF65-F5344CB8AC3E}">
        <p14:creationId xmlns:p14="http://schemas.microsoft.com/office/powerpoint/2010/main" val="36806197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79414"/>
            <a:ext cx="12192000" cy="5668775"/>
          </a:xfrm>
          <a:prstGeom prst="rect">
            <a:avLst/>
          </a:prstGeom>
        </p:spPr>
      </p:pic>
      <p:pic>
        <p:nvPicPr>
          <p:cNvPr id="3" name="Picture 2"/>
          <p:cNvPicPr>
            <a:picLocks noChangeAspect="1"/>
          </p:cNvPicPr>
          <p:nvPr/>
        </p:nvPicPr>
        <p:blipFill>
          <a:blip r:embed="rId3"/>
          <a:stretch>
            <a:fillRect/>
          </a:stretch>
        </p:blipFill>
        <p:spPr>
          <a:xfrm>
            <a:off x="0" y="497414"/>
            <a:ext cx="12192000" cy="701114"/>
          </a:xfrm>
          <a:prstGeom prst="rect">
            <a:avLst/>
          </a:prstGeom>
        </p:spPr>
      </p:pic>
      <p:sp>
        <p:nvSpPr>
          <p:cNvPr id="4" name="TextBox 3"/>
          <p:cNvSpPr txBox="1"/>
          <p:nvPr/>
        </p:nvSpPr>
        <p:spPr>
          <a:xfrm>
            <a:off x="4091763" y="21266"/>
            <a:ext cx="4008474" cy="461665"/>
          </a:xfrm>
          <a:prstGeom prst="rect">
            <a:avLst/>
          </a:prstGeom>
          <a:solidFill>
            <a:schemeClr val="bg1"/>
          </a:solidFill>
          <a:ln w="38100">
            <a:no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Jesus’ Death and Resurrection</a:t>
            </a:r>
          </a:p>
        </p:txBody>
      </p:sp>
    </p:spTree>
    <p:extLst>
      <p:ext uri="{BB962C8B-B14F-4D97-AF65-F5344CB8AC3E}">
        <p14:creationId xmlns:p14="http://schemas.microsoft.com/office/powerpoint/2010/main" val="32077467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91763" y="10633"/>
            <a:ext cx="4008474" cy="461665"/>
          </a:xfrm>
          <a:prstGeom prst="rect">
            <a:avLst/>
          </a:prstGeom>
          <a:solidFill>
            <a:schemeClr val="bg1"/>
          </a:solidFill>
          <a:ln w="38100">
            <a:no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Jesus’ Death and Resurrection</a:t>
            </a:r>
          </a:p>
        </p:txBody>
      </p:sp>
      <p:pic>
        <p:nvPicPr>
          <p:cNvPr id="2" name="Picture 1"/>
          <p:cNvPicPr>
            <a:picLocks noChangeAspect="1"/>
          </p:cNvPicPr>
          <p:nvPr/>
        </p:nvPicPr>
        <p:blipFill>
          <a:blip r:embed="rId2"/>
          <a:stretch>
            <a:fillRect/>
          </a:stretch>
        </p:blipFill>
        <p:spPr>
          <a:xfrm>
            <a:off x="0" y="380451"/>
            <a:ext cx="12192000" cy="701114"/>
          </a:xfrm>
          <a:prstGeom prst="rect">
            <a:avLst/>
          </a:prstGeom>
        </p:spPr>
      </p:pic>
      <p:pic>
        <p:nvPicPr>
          <p:cNvPr id="4" name="Picture 3"/>
          <p:cNvPicPr>
            <a:picLocks noChangeAspect="1"/>
          </p:cNvPicPr>
          <p:nvPr/>
        </p:nvPicPr>
        <p:blipFill rotWithShape="1">
          <a:blip r:embed="rId3"/>
          <a:srcRect b="15572"/>
          <a:stretch/>
        </p:blipFill>
        <p:spPr>
          <a:xfrm>
            <a:off x="0" y="1082508"/>
            <a:ext cx="12192000" cy="5775492"/>
          </a:xfrm>
          <a:prstGeom prst="rect">
            <a:avLst/>
          </a:prstGeom>
        </p:spPr>
      </p:pic>
    </p:spTree>
    <p:extLst>
      <p:ext uri="{BB962C8B-B14F-4D97-AF65-F5344CB8AC3E}">
        <p14:creationId xmlns:p14="http://schemas.microsoft.com/office/powerpoint/2010/main" val="22157926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97414"/>
            <a:ext cx="12192000" cy="701114"/>
          </a:xfrm>
          <a:prstGeom prst="rect">
            <a:avLst/>
          </a:prstGeom>
        </p:spPr>
      </p:pic>
      <p:sp>
        <p:nvSpPr>
          <p:cNvPr id="3" name="TextBox 2"/>
          <p:cNvSpPr txBox="1"/>
          <p:nvPr/>
        </p:nvSpPr>
        <p:spPr>
          <a:xfrm>
            <a:off x="4091763" y="21266"/>
            <a:ext cx="4008474" cy="461665"/>
          </a:xfrm>
          <a:prstGeom prst="rect">
            <a:avLst/>
          </a:prstGeom>
          <a:solidFill>
            <a:schemeClr val="bg1"/>
          </a:solidFill>
          <a:ln w="38100">
            <a:no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Jesus’ Death and Resurrection</a:t>
            </a:r>
          </a:p>
        </p:txBody>
      </p:sp>
      <p:pic>
        <p:nvPicPr>
          <p:cNvPr id="4" name="Picture 3"/>
          <p:cNvPicPr>
            <a:picLocks noChangeAspect="1"/>
          </p:cNvPicPr>
          <p:nvPr/>
        </p:nvPicPr>
        <p:blipFill rotWithShape="1">
          <a:blip r:embed="rId3"/>
          <a:srcRect b="14855"/>
          <a:stretch/>
        </p:blipFill>
        <p:spPr>
          <a:xfrm>
            <a:off x="0" y="1211239"/>
            <a:ext cx="12192000" cy="5551105"/>
          </a:xfrm>
          <a:prstGeom prst="rect">
            <a:avLst/>
          </a:prstGeom>
        </p:spPr>
      </p:pic>
    </p:spTree>
    <p:extLst>
      <p:ext uri="{BB962C8B-B14F-4D97-AF65-F5344CB8AC3E}">
        <p14:creationId xmlns:p14="http://schemas.microsoft.com/office/powerpoint/2010/main" val="20738979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9068"/>
          <a:stretch/>
        </p:blipFill>
        <p:spPr>
          <a:xfrm>
            <a:off x="0" y="1294226"/>
            <a:ext cx="12192000" cy="5287332"/>
          </a:xfrm>
          <a:prstGeom prst="rect">
            <a:avLst/>
          </a:prstGeom>
        </p:spPr>
      </p:pic>
      <p:pic>
        <p:nvPicPr>
          <p:cNvPr id="3" name="Picture 2"/>
          <p:cNvPicPr>
            <a:picLocks noChangeAspect="1"/>
          </p:cNvPicPr>
          <p:nvPr/>
        </p:nvPicPr>
        <p:blipFill>
          <a:blip r:embed="rId3"/>
          <a:stretch>
            <a:fillRect/>
          </a:stretch>
        </p:blipFill>
        <p:spPr>
          <a:xfrm>
            <a:off x="0" y="593111"/>
            <a:ext cx="12192000" cy="701114"/>
          </a:xfrm>
          <a:prstGeom prst="rect">
            <a:avLst/>
          </a:prstGeom>
        </p:spPr>
      </p:pic>
      <p:sp>
        <p:nvSpPr>
          <p:cNvPr id="4" name="TextBox 3"/>
          <p:cNvSpPr txBox="1"/>
          <p:nvPr/>
        </p:nvSpPr>
        <p:spPr>
          <a:xfrm>
            <a:off x="4091763" y="116963"/>
            <a:ext cx="4008474" cy="461665"/>
          </a:xfrm>
          <a:prstGeom prst="rect">
            <a:avLst/>
          </a:prstGeom>
          <a:solidFill>
            <a:schemeClr val="bg1"/>
          </a:solidFill>
          <a:ln w="38100">
            <a:no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Jesus’ Death and Resurrection</a:t>
            </a:r>
          </a:p>
        </p:txBody>
      </p:sp>
    </p:spTree>
    <p:extLst>
      <p:ext uri="{BB962C8B-B14F-4D97-AF65-F5344CB8AC3E}">
        <p14:creationId xmlns:p14="http://schemas.microsoft.com/office/powerpoint/2010/main" val="482069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F6F224-1198-46B5-9507-C9868F3EEF1E}"/>
              </a:ext>
            </a:extLst>
          </p:cNvPr>
          <p:cNvPicPr>
            <a:picLocks noChangeAspect="1"/>
          </p:cNvPicPr>
          <p:nvPr/>
        </p:nvPicPr>
        <p:blipFill>
          <a:blip r:embed="rId2"/>
          <a:stretch>
            <a:fillRect/>
          </a:stretch>
        </p:blipFill>
        <p:spPr>
          <a:xfrm>
            <a:off x="562707" y="572756"/>
            <a:ext cx="11002945" cy="5848141"/>
          </a:xfrm>
          <a:prstGeom prst="rect">
            <a:avLst/>
          </a:prstGeom>
        </p:spPr>
      </p:pic>
    </p:spTree>
    <p:extLst>
      <p:ext uri="{BB962C8B-B14F-4D97-AF65-F5344CB8AC3E}">
        <p14:creationId xmlns:p14="http://schemas.microsoft.com/office/powerpoint/2010/main" val="42769533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98444"/>
            <a:ext cx="12192000" cy="5132989"/>
          </a:xfrm>
          <a:prstGeom prst="rect">
            <a:avLst/>
          </a:prstGeom>
        </p:spPr>
      </p:pic>
      <p:pic>
        <p:nvPicPr>
          <p:cNvPr id="3" name="Picture 2"/>
          <p:cNvPicPr>
            <a:picLocks noChangeAspect="1"/>
          </p:cNvPicPr>
          <p:nvPr/>
        </p:nvPicPr>
        <p:blipFill>
          <a:blip r:embed="rId3"/>
          <a:stretch>
            <a:fillRect/>
          </a:stretch>
        </p:blipFill>
        <p:spPr>
          <a:xfrm>
            <a:off x="0" y="593111"/>
            <a:ext cx="12192000" cy="701114"/>
          </a:xfrm>
          <a:prstGeom prst="rect">
            <a:avLst/>
          </a:prstGeom>
        </p:spPr>
      </p:pic>
      <p:sp>
        <p:nvSpPr>
          <p:cNvPr id="4" name="TextBox 3"/>
          <p:cNvSpPr txBox="1"/>
          <p:nvPr/>
        </p:nvSpPr>
        <p:spPr>
          <a:xfrm>
            <a:off x="4091763" y="116963"/>
            <a:ext cx="4008474" cy="461665"/>
          </a:xfrm>
          <a:prstGeom prst="rect">
            <a:avLst/>
          </a:prstGeom>
          <a:solidFill>
            <a:schemeClr val="bg1"/>
          </a:solidFill>
          <a:ln w="38100">
            <a:no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Jesus’ Death and Resurrection</a:t>
            </a:r>
          </a:p>
        </p:txBody>
      </p:sp>
      <p:sp>
        <p:nvSpPr>
          <p:cNvPr id="5" name="Action Button: Go Back or Previous 4">
            <a:hlinkClick r:id="" action="ppaction://hlinkshowjump?jump=previousslide" highlightClick="1"/>
            <a:hlinkHover r:id="rId4" action="ppaction://hlinksldjump"/>
          </p:cNvPr>
          <p:cNvSpPr/>
          <p:nvPr/>
        </p:nvSpPr>
        <p:spPr>
          <a:xfrm>
            <a:off x="11259879" y="0"/>
            <a:ext cx="932121" cy="42530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951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8939" y="0"/>
            <a:ext cx="11834121" cy="6858000"/>
          </a:xfrm>
          <a:prstGeom prst="rect">
            <a:avLst/>
          </a:prstGeom>
        </p:spPr>
      </p:pic>
      <p:pic>
        <p:nvPicPr>
          <p:cNvPr id="3" name="Picture 2"/>
          <p:cNvPicPr>
            <a:picLocks noChangeAspect="1"/>
          </p:cNvPicPr>
          <p:nvPr/>
        </p:nvPicPr>
        <p:blipFill rotWithShape="1">
          <a:blip r:embed="rId3"/>
          <a:srcRect l="33707" t="10534" r="27653" b="57431"/>
          <a:stretch/>
        </p:blipFill>
        <p:spPr>
          <a:xfrm flipH="1">
            <a:off x="3602623" y="6540660"/>
            <a:ext cx="382772" cy="317340"/>
          </a:xfrm>
          <a:prstGeom prst="rect">
            <a:avLst/>
          </a:prstGeom>
        </p:spPr>
      </p:pic>
    </p:spTree>
    <p:extLst>
      <p:ext uri="{BB962C8B-B14F-4D97-AF65-F5344CB8AC3E}">
        <p14:creationId xmlns:p14="http://schemas.microsoft.com/office/powerpoint/2010/main" val="5152148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03654"/>
            <a:ext cx="12192000" cy="5923095"/>
          </a:xfrm>
          <a:prstGeom prst="rect">
            <a:avLst/>
          </a:prstGeom>
        </p:spPr>
      </p:pic>
      <p:sp>
        <p:nvSpPr>
          <p:cNvPr id="3" name="Action Button: Go Back or Previous 2">
            <a:hlinkClick r:id="" action="ppaction://hlinkshowjump?jump=previousslide" highlightClick="1"/>
            <a:hlinkHover r:id="rId3" action="ppaction://hlinksldjump"/>
          </p:cNvPr>
          <p:cNvSpPr/>
          <p:nvPr/>
        </p:nvSpPr>
        <p:spPr>
          <a:xfrm>
            <a:off x="0" y="6485860"/>
            <a:ext cx="935665" cy="28708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4"/>
          <a:srcRect l="33707" t="10534" r="27653" b="57431"/>
          <a:stretch/>
        </p:blipFill>
        <p:spPr>
          <a:xfrm flipH="1">
            <a:off x="3028465" y="937300"/>
            <a:ext cx="382772" cy="317340"/>
          </a:xfrm>
          <a:prstGeom prst="rect">
            <a:avLst/>
          </a:prstGeom>
        </p:spPr>
      </p:pic>
      <p:pic>
        <p:nvPicPr>
          <p:cNvPr id="6" name="Picture 5"/>
          <p:cNvPicPr>
            <a:picLocks noChangeAspect="1"/>
          </p:cNvPicPr>
          <p:nvPr/>
        </p:nvPicPr>
        <p:blipFill rotWithShape="1">
          <a:blip r:embed="rId4"/>
          <a:srcRect l="33707" t="10534" r="27653" b="57431"/>
          <a:stretch/>
        </p:blipFill>
        <p:spPr>
          <a:xfrm flipH="1">
            <a:off x="3028465" y="1254640"/>
            <a:ext cx="382772" cy="317340"/>
          </a:xfrm>
          <a:prstGeom prst="rect">
            <a:avLst/>
          </a:prstGeom>
        </p:spPr>
      </p:pic>
      <p:pic>
        <p:nvPicPr>
          <p:cNvPr id="7" name="Picture 6"/>
          <p:cNvPicPr>
            <a:picLocks noChangeAspect="1"/>
          </p:cNvPicPr>
          <p:nvPr/>
        </p:nvPicPr>
        <p:blipFill rotWithShape="1">
          <a:blip r:embed="rId4"/>
          <a:srcRect l="33707" t="10534" r="27653" b="57431"/>
          <a:stretch/>
        </p:blipFill>
        <p:spPr>
          <a:xfrm flipH="1">
            <a:off x="3028465" y="1972201"/>
            <a:ext cx="382772" cy="317340"/>
          </a:xfrm>
          <a:prstGeom prst="rect">
            <a:avLst/>
          </a:prstGeom>
        </p:spPr>
      </p:pic>
      <p:pic>
        <p:nvPicPr>
          <p:cNvPr id="8" name="Picture 7"/>
          <p:cNvPicPr>
            <a:picLocks noChangeAspect="1"/>
          </p:cNvPicPr>
          <p:nvPr/>
        </p:nvPicPr>
        <p:blipFill rotWithShape="1">
          <a:blip r:embed="rId4"/>
          <a:srcRect l="33707" t="10534" r="27653" b="57431"/>
          <a:stretch/>
        </p:blipFill>
        <p:spPr>
          <a:xfrm flipH="1">
            <a:off x="3028465" y="2289541"/>
            <a:ext cx="382772" cy="317340"/>
          </a:xfrm>
          <a:prstGeom prst="rect">
            <a:avLst/>
          </a:prstGeom>
        </p:spPr>
      </p:pic>
      <p:pic>
        <p:nvPicPr>
          <p:cNvPr id="9" name="Picture 8"/>
          <p:cNvPicPr>
            <a:picLocks noChangeAspect="1"/>
          </p:cNvPicPr>
          <p:nvPr/>
        </p:nvPicPr>
        <p:blipFill rotWithShape="1">
          <a:blip r:embed="rId4"/>
          <a:srcRect l="33707" t="10534" r="27653" b="57431"/>
          <a:stretch/>
        </p:blipFill>
        <p:spPr>
          <a:xfrm flipH="1">
            <a:off x="3028465" y="2574766"/>
            <a:ext cx="382772" cy="317340"/>
          </a:xfrm>
          <a:prstGeom prst="rect">
            <a:avLst/>
          </a:prstGeom>
        </p:spPr>
      </p:pic>
      <p:pic>
        <p:nvPicPr>
          <p:cNvPr id="10" name="Picture 9"/>
          <p:cNvPicPr>
            <a:picLocks noChangeAspect="1"/>
          </p:cNvPicPr>
          <p:nvPr/>
        </p:nvPicPr>
        <p:blipFill rotWithShape="1">
          <a:blip r:embed="rId4"/>
          <a:srcRect l="33707" t="10534" r="27653" b="57431"/>
          <a:stretch/>
        </p:blipFill>
        <p:spPr>
          <a:xfrm flipH="1">
            <a:off x="3028465" y="2912331"/>
            <a:ext cx="382772" cy="317340"/>
          </a:xfrm>
          <a:prstGeom prst="rect">
            <a:avLst/>
          </a:prstGeom>
        </p:spPr>
      </p:pic>
      <p:pic>
        <p:nvPicPr>
          <p:cNvPr id="11" name="Picture 10"/>
          <p:cNvPicPr>
            <a:picLocks noChangeAspect="1"/>
          </p:cNvPicPr>
          <p:nvPr/>
        </p:nvPicPr>
        <p:blipFill rotWithShape="1">
          <a:blip r:embed="rId4"/>
          <a:srcRect l="33707" t="10534" r="27653" b="57431"/>
          <a:stretch/>
        </p:blipFill>
        <p:spPr>
          <a:xfrm flipH="1">
            <a:off x="3028465" y="3197556"/>
            <a:ext cx="382772" cy="317340"/>
          </a:xfrm>
          <a:prstGeom prst="rect">
            <a:avLst/>
          </a:prstGeom>
        </p:spPr>
      </p:pic>
      <p:pic>
        <p:nvPicPr>
          <p:cNvPr id="12" name="Picture 11"/>
          <p:cNvPicPr>
            <a:picLocks noChangeAspect="1"/>
          </p:cNvPicPr>
          <p:nvPr/>
        </p:nvPicPr>
        <p:blipFill rotWithShape="1">
          <a:blip r:embed="rId4"/>
          <a:srcRect l="33707" t="10534" r="27653" b="57431"/>
          <a:stretch/>
        </p:blipFill>
        <p:spPr>
          <a:xfrm flipH="1">
            <a:off x="3028465" y="3507372"/>
            <a:ext cx="382772" cy="317340"/>
          </a:xfrm>
          <a:prstGeom prst="rect">
            <a:avLst/>
          </a:prstGeom>
        </p:spPr>
      </p:pic>
      <p:pic>
        <p:nvPicPr>
          <p:cNvPr id="13" name="Picture 12"/>
          <p:cNvPicPr>
            <a:picLocks noChangeAspect="1"/>
          </p:cNvPicPr>
          <p:nvPr/>
        </p:nvPicPr>
        <p:blipFill rotWithShape="1">
          <a:blip r:embed="rId4"/>
          <a:srcRect l="33707" t="10534" r="27653" b="57431"/>
          <a:stretch/>
        </p:blipFill>
        <p:spPr>
          <a:xfrm flipH="1">
            <a:off x="3028465" y="3745598"/>
            <a:ext cx="382772" cy="317340"/>
          </a:xfrm>
          <a:prstGeom prst="rect">
            <a:avLst/>
          </a:prstGeom>
        </p:spPr>
      </p:pic>
      <p:pic>
        <p:nvPicPr>
          <p:cNvPr id="14" name="Picture 13"/>
          <p:cNvPicPr>
            <a:picLocks noChangeAspect="1"/>
          </p:cNvPicPr>
          <p:nvPr/>
        </p:nvPicPr>
        <p:blipFill rotWithShape="1">
          <a:blip r:embed="rId4"/>
          <a:srcRect l="33707" t="10534" r="27653" b="57431"/>
          <a:stretch/>
        </p:blipFill>
        <p:spPr>
          <a:xfrm flipH="1">
            <a:off x="3028465" y="3985125"/>
            <a:ext cx="382772" cy="317340"/>
          </a:xfrm>
          <a:prstGeom prst="rect">
            <a:avLst/>
          </a:prstGeom>
        </p:spPr>
      </p:pic>
      <p:pic>
        <p:nvPicPr>
          <p:cNvPr id="15" name="Picture 14"/>
          <p:cNvPicPr>
            <a:picLocks noChangeAspect="1"/>
          </p:cNvPicPr>
          <p:nvPr/>
        </p:nvPicPr>
        <p:blipFill rotWithShape="1">
          <a:blip r:embed="rId4"/>
          <a:srcRect l="33707" t="10534" r="27653" b="57431"/>
          <a:stretch/>
        </p:blipFill>
        <p:spPr>
          <a:xfrm flipH="1">
            <a:off x="3028465" y="4238393"/>
            <a:ext cx="382772" cy="317340"/>
          </a:xfrm>
          <a:prstGeom prst="rect">
            <a:avLst/>
          </a:prstGeom>
        </p:spPr>
      </p:pic>
      <p:pic>
        <p:nvPicPr>
          <p:cNvPr id="16" name="Picture 15"/>
          <p:cNvPicPr>
            <a:picLocks noChangeAspect="1"/>
          </p:cNvPicPr>
          <p:nvPr/>
        </p:nvPicPr>
        <p:blipFill rotWithShape="1">
          <a:blip r:embed="rId4"/>
          <a:srcRect l="33707" t="10534" r="27653" b="57431"/>
          <a:stretch/>
        </p:blipFill>
        <p:spPr>
          <a:xfrm flipH="1">
            <a:off x="3028465" y="4742636"/>
            <a:ext cx="382772" cy="317340"/>
          </a:xfrm>
          <a:prstGeom prst="rect">
            <a:avLst/>
          </a:prstGeom>
        </p:spPr>
      </p:pic>
      <p:pic>
        <p:nvPicPr>
          <p:cNvPr id="17" name="Picture 16"/>
          <p:cNvPicPr>
            <a:picLocks noChangeAspect="1"/>
          </p:cNvPicPr>
          <p:nvPr/>
        </p:nvPicPr>
        <p:blipFill rotWithShape="1">
          <a:blip r:embed="rId4"/>
          <a:srcRect l="33707" t="10534" r="27653" b="57431"/>
          <a:stretch/>
        </p:blipFill>
        <p:spPr>
          <a:xfrm flipH="1">
            <a:off x="3028465" y="5030449"/>
            <a:ext cx="382772" cy="317340"/>
          </a:xfrm>
          <a:prstGeom prst="rect">
            <a:avLst/>
          </a:prstGeom>
        </p:spPr>
      </p:pic>
      <p:pic>
        <p:nvPicPr>
          <p:cNvPr id="18" name="Picture 17"/>
          <p:cNvPicPr>
            <a:picLocks noChangeAspect="1"/>
          </p:cNvPicPr>
          <p:nvPr/>
        </p:nvPicPr>
        <p:blipFill rotWithShape="1">
          <a:blip r:embed="rId4"/>
          <a:srcRect l="33707" t="10534" r="27653" b="57431"/>
          <a:stretch/>
        </p:blipFill>
        <p:spPr>
          <a:xfrm flipH="1">
            <a:off x="3064814" y="5476932"/>
            <a:ext cx="310074" cy="317340"/>
          </a:xfrm>
          <a:prstGeom prst="rect">
            <a:avLst/>
          </a:prstGeom>
        </p:spPr>
      </p:pic>
      <p:pic>
        <p:nvPicPr>
          <p:cNvPr id="19" name="Picture 18"/>
          <p:cNvPicPr>
            <a:picLocks noChangeAspect="1"/>
          </p:cNvPicPr>
          <p:nvPr/>
        </p:nvPicPr>
        <p:blipFill rotWithShape="1">
          <a:blip r:embed="rId4"/>
          <a:srcRect l="33707" t="10534" r="27653" b="57431"/>
          <a:stretch/>
        </p:blipFill>
        <p:spPr>
          <a:xfrm flipH="1">
            <a:off x="3064730" y="5794272"/>
            <a:ext cx="310074" cy="317340"/>
          </a:xfrm>
          <a:prstGeom prst="rect">
            <a:avLst/>
          </a:prstGeom>
        </p:spPr>
      </p:pic>
    </p:spTree>
    <p:extLst>
      <p:ext uri="{BB962C8B-B14F-4D97-AF65-F5344CB8AC3E}">
        <p14:creationId xmlns:p14="http://schemas.microsoft.com/office/powerpoint/2010/main" val="38403416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0"/>
            <a:ext cx="12192000" cy="3939540"/>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Strong's Number: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&lt;G5290&gt;</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Original Word: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ὑποστρέφω,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hypostrephō</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Usage Notes: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turn behind," or "back" (hypo, "under"), is translated "to return"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in Luke 1:56;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Luke 2:20</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43; Luke 2:45, RV (AV, "turned back again"); Luke 4:1, 14;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Luke 7:10</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Luke 8:37; Luke 10:17; Luke 11:24, AV (RV, "I will turn back"); Luke 17:18; Luke 19:12; Luke 23:48, 56;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1:12</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Acts 12:25; Acts 13:13; Acts 13:34; Acts 20:3; Acts 21:6; Acts 22:17, RV (AV, "was come again"); Acts 23:32; Gal. 1:17;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Heb. 7:1</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See TURN (back).</a:t>
            </a:r>
          </a:p>
          <a:p>
            <a:pPr marL="0" marR="0" lvl="0" indent="0" algn="r"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Vine's Expository Dictionary of Old Testament and New Testament Words</a:t>
            </a: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 can be seen in the cross references this word refers to an actual action - NAN)</a:t>
            </a:r>
          </a:p>
        </p:txBody>
      </p:sp>
      <p:sp>
        <p:nvSpPr>
          <p:cNvPr id="2" name="Oval 1"/>
          <p:cNvSpPr/>
          <p:nvPr/>
        </p:nvSpPr>
        <p:spPr>
          <a:xfrm>
            <a:off x="6806044" y="1378132"/>
            <a:ext cx="3698924" cy="14027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REMISSION OF SINS</a:t>
            </a:r>
          </a:p>
        </p:txBody>
      </p:sp>
      <p:sp>
        <p:nvSpPr>
          <p:cNvPr id="4" name="Rectangle: Rounded Corners 3"/>
          <p:cNvSpPr/>
          <p:nvPr/>
        </p:nvSpPr>
        <p:spPr>
          <a:xfrm>
            <a:off x="0" y="1378132"/>
            <a:ext cx="1849582" cy="1402772"/>
          </a:xfrm>
          <a:prstGeom prst="roundRect">
            <a:avLst/>
          </a:prstGeom>
          <a:solidFill>
            <a:srgbClr val="EE12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REPENT</a:t>
            </a:r>
          </a:p>
        </p:txBody>
      </p:sp>
      <p:sp>
        <p:nvSpPr>
          <p:cNvPr id="5" name="Rectangle: Rounded Corners 4"/>
          <p:cNvSpPr/>
          <p:nvPr/>
        </p:nvSpPr>
        <p:spPr>
          <a:xfrm>
            <a:off x="3241963" y="1378133"/>
            <a:ext cx="1991591" cy="1402772"/>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BE BAPTIZED</a:t>
            </a:r>
          </a:p>
        </p:txBody>
      </p:sp>
      <p:sp>
        <p:nvSpPr>
          <p:cNvPr id="6" name="Arrow: Right 5"/>
          <p:cNvSpPr/>
          <p:nvPr/>
        </p:nvSpPr>
        <p:spPr>
          <a:xfrm>
            <a:off x="1849582" y="1783377"/>
            <a:ext cx="1392381" cy="592282"/>
          </a:xfrm>
          <a:prstGeom prst="rightArrow">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a:t>
            </a:r>
          </a:p>
        </p:txBody>
      </p:sp>
      <p:sp>
        <p:nvSpPr>
          <p:cNvPr id="7" name="Arrow: Right 6"/>
          <p:cNvSpPr/>
          <p:nvPr/>
        </p:nvSpPr>
        <p:spPr>
          <a:xfrm>
            <a:off x="5205845" y="1783377"/>
            <a:ext cx="1600199" cy="592282"/>
          </a:xfrm>
          <a:prstGeom prst="rightArrow">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a:t>
            </a:r>
          </a:p>
        </p:txBody>
      </p:sp>
      <p:sp>
        <p:nvSpPr>
          <p:cNvPr id="22" name="Rectangle: Rounded Corners 21"/>
          <p:cNvSpPr/>
          <p:nvPr/>
        </p:nvSpPr>
        <p:spPr>
          <a:xfrm>
            <a:off x="0" y="4092966"/>
            <a:ext cx="1849582" cy="1402772"/>
          </a:xfrm>
          <a:prstGeom prst="roundRect">
            <a:avLst/>
          </a:prstGeom>
          <a:solidFill>
            <a:srgbClr val="EE12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REPENT</a:t>
            </a:r>
          </a:p>
        </p:txBody>
      </p:sp>
      <p:sp>
        <p:nvSpPr>
          <p:cNvPr id="24" name="Arrow: Right 23"/>
          <p:cNvSpPr/>
          <p:nvPr/>
        </p:nvSpPr>
        <p:spPr>
          <a:xfrm>
            <a:off x="1849582" y="4498210"/>
            <a:ext cx="1392381" cy="592282"/>
          </a:xfrm>
          <a:prstGeom prst="rightArrow">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a:t>
            </a:r>
          </a:p>
        </p:txBody>
      </p:sp>
      <p:sp>
        <p:nvSpPr>
          <p:cNvPr id="25" name="Oval 24"/>
          <p:cNvSpPr/>
          <p:nvPr/>
        </p:nvSpPr>
        <p:spPr>
          <a:xfrm>
            <a:off x="6878820" y="4092966"/>
            <a:ext cx="3626147" cy="14027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YOUR SINS MAY BE WIPED AWAY</a:t>
            </a:r>
          </a:p>
        </p:txBody>
      </p:sp>
      <p:sp>
        <p:nvSpPr>
          <p:cNvPr id="26" name="Arrow: Right 25"/>
          <p:cNvSpPr/>
          <p:nvPr/>
        </p:nvSpPr>
        <p:spPr>
          <a:xfrm>
            <a:off x="5144710" y="4498211"/>
            <a:ext cx="1744744" cy="592282"/>
          </a:xfrm>
          <a:prstGeom prst="rightArrow">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 THAT</a:t>
            </a:r>
          </a:p>
        </p:txBody>
      </p:sp>
      <p:sp>
        <p:nvSpPr>
          <p:cNvPr id="23" name="Rectangle: Rounded Corners 22"/>
          <p:cNvSpPr/>
          <p:nvPr/>
        </p:nvSpPr>
        <p:spPr>
          <a:xfrm>
            <a:off x="3241963" y="4092966"/>
            <a:ext cx="1991591" cy="1402772"/>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RETURN</a:t>
            </a:r>
          </a:p>
        </p:txBody>
      </p:sp>
      <p:sp>
        <p:nvSpPr>
          <p:cNvPr id="9" name="TextBox 8"/>
          <p:cNvSpPr txBox="1"/>
          <p:nvPr/>
        </p:nvSpPr>
        <p:spPr>
          <a:xfrm>
            <a:off x="0" y="0"/>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2:38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Peter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said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them, "Repent, and each of you be baptized in the name of Jesus Christ for the 	forgiveness of your sins; and you will receive the gift of the Holy Spirit.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p:cNvSpPr txBox="1"/>
          <p:nvPr/>
        </p:nvSpPr>
        <p:spPr>
          <a:xfrm>
            <a:off x="0" y="5613983"/>
            <a:ext cx="12192000" cy="1200329"/>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3:19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repent and return, so that your sins may be wiped away, in order that times of 	refreshing may come from the presence of the Lord;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Rectangle 32"/>
          <p:cNvSpPr/>
          <p:nvPr/>
        </p:nvSpPr>
        <p:spPr>
          <a:xfrm>
            <a:off x="10504967" y="4092966"/>
            <a:ext cx="1687033" cy="140277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TIMES OF REFRESHING</a:t>
            </a:r>
          </a:p>
        </p:txBody>
      </p:sp>
      <p:sp>
        <p:nvSpPr>
          <p:cNvPr id="34" name="Rectangle 33"/>
          <p:cNvSpPr/>
          <p:nvPr/>
        </p:nvSpPr>
        <p:spPr>
          <a:xfrm>
            <a:off x="10504967" y="1378132"/>
            <a:ext cx="1678821" cy="140277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GIFT OF THE HOLY SPIRIT</a:t>
            </a:r>
          </a:p>
        </p:txBody>
      </p:sp>
      <p:sp>
        <p:nvSpPr>
          <p:cNvPr id="3" name="TextBox 2"/>
          <p:cNvSpPr txBox="1"/>
          <p:nvPr/>
        </p:nvSpPr>
        <p:spPr>
          <a:xfrm>
            <a:off x="0" y="0"/>
            <a:ext cx="12192000" cy="3816429"/>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Greek NASB Number: 3340</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Greek Word: </a:t>
            </a:r>
            <a:r>
              <a:rPr kumimoji="0" 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μετ</a:t>
            </a: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ανοέω</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Transliterated Word: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metanoeô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Root: from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3326</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5"/>
              </a:rPr>
              <a:t>3539;</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Definition: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change one's mind or purpose:--</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List of English Words and Number of Times Used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repent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(26),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repented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repents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New American Standard Exhaustive Concordance of the Bible</a:t>
            </a:r>
          </a:p>
        </p:txBody>
      </p:sp>
      <p:sp>
        <p:nvSpPr>
          <p:cNvPr id="8" name="TextBox 7"/>
          <p:cNvSpPr txBox="1"/>
          <p:nvPr/>
        </p:nvSpPr>
        <p:spPr>
          <a:xfrm>
            <a:off x="0" y="0"/>
            <a:ext cx="12192000" cy="3570208"/>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New Testament Usage</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most extensive repentance is a thoroughgoing change in one’s thinking, attitudes, and purpose. This is the deep-seated repentance spoken of in passages like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Matthew 3:2</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3:19</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where a thorough change of mind is urged. ……….. This repentance is stronger than remorse or emotional regret.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Metanoeō</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portrays a change of mind so effective that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Luke 15:7,10</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assumes salvation for a sinner who has “repented.”</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“repentance” is required for entrance into the kingdom of heaven and is a subject of the apostolic preaching in Acts. ……..</a:t>
            </a:r>
          </a:p>
          <a:p>
            <a:pPr marL="0" marR="0" lvl="0" indent="0" algn="r"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Complete Biblical Library Greek-English Dictionary</a:t>
            </a:r>
          </a:p>
        </p:txBody>
      </p:sp>
      <p:sp>
        <p:nvSpPr>
          <p:cNvPr id="10" name="TextBox 9"/>
          <p:cNvSpPr txBox="1"/>
          <p:nvPr/>
        </p:nvSpPr>
        <p:spPr>
          <a:xfrm>
            <a:off x="0" y="1200329"/>
            <a:ext cx="12183788" cy="830997"/>
          </a:xfrm>
          <a:prstGeom prst="rect">
            <a:avLst/>
          </a:prstGeom>
          <a:solidFill>
            <a:srgbClr val="FFC0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3:2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"Repent, for the kingdom of heaven is at hand."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0" y="1883229"/>
            <a:ext cx="12183788" cy="2092881"/>
          </a:xfrm>
          <a:prstGeom prst="rect">
            <a:avLst/>
          </a:prstGeom>
          <a:solidFill>
            <a:srgbClr val="FFC0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Luke 15:7, 10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tell you that in the same way, there will be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more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joy in heaven over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one sinner who repents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than over ninety-nine righteous persons who need no repentance.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the same way, I tell you, there is joy in the presence of the angels of God over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one sinner 	who repents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0" y="3205458"/>
            <a:ext cx="12183788" cy="830997"/>
          </a:xfrm>
          <a:prstGeom prst="rect">
            <a:avLst/>
          </a:prstGeom>
          <a:solidFill>
            <a:srgbClr val="FFC0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3:8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bear fruit in keeping with repentance;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p:cNvSpPr txBox="1"/>
          <p:nvPr/>
        </p:nvSpPr>
        <p:spPr>
          <a:xfrm>
            <a:off x="0" y="1643743"/>
            <a:ext cx="12192000" cy="830997"/>
          </a:xfrm>
          <a:prstGeom prst="rect">
            <a:avLst/>
          </a:prstGeom>
          <a:solidFill>
            <a:srgbClr val="FFC0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Luke 7:10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When those who had been sent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returned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to the house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they found the slave in good health. </a:t>
            </a:r>
          </a:p>
        </p:txBody>
      </p:sp>
      <p:sp>
        <p:nvSpPr>
          <p:cNvPr id="18" name="TextBox 17"/>
          <p:cNvSpPr txBox="1"/>
          <p:nvPr/>
        </p:nvSpPr>
        <p:spPr>
          <a:xfrm>
            <a:off x="0" y="2833186"/>
            <a:ext cx="12192000" cy="1200329"/>
          </a:xfrm>
          <a:prstGeom prst="rect">
            <a:avLst/>
          </a:prstGeom>
          <a:solidFill>
            <a:srgbClr val="FFC0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Hebrews 7:1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this Melchizedek, king of Salem, priest of the Most High God, who met Abraham as he was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returning</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from the slaughter of the kings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and blessed him, </a:t>
            </a:r>
          </a:p>
        </p:txBody>
      </p:sp>
      <p:sp>
        <p:nvSpPr>
          <p:cNvPr id="15" name="TextBox 14"/>
          <p:cNvSpPr txBox="1"/>
          <p:nvPr/>
        </p:nvSpPr>
        <p:spPr>
          <a:xfrm>
            <a:off x="0" y="1632857"/>
            <a:ext cx="12192000" cy="1200329"/>
          </a:xfrm>
          <a:prstGeom prst="rect">
            <a:avLst/>
          </a:prstGeom>
          <a:solidFill>
            <a:srgbClr val="FFC0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Luke 2:20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shepherds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went back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glorifying and praising God for all that they had heard and seen, just 	as had been told them.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p:cNvSpPr txBox="1"/>
          <p:nvPr/>
        </p:nvSpPr>
        <p:spPr>
          <a:xfrm>
            <a:off x="0" y="2375659"/>
            <a:ext cx="12183788" cy="1200329"/>
          </a:xfrm>
          <a:prstGeom prst="rect">
            <a:avLst/>
          </a:prstGeom>
          <a:solidFill>
            <a:srgbClr val="FFC0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1:12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Then they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returned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to Jerusalem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from the mount called Olivet, which is near Jerusalem, a 	Sabbath day's journey away. </a:t>
            </a:r>
          </a:p>
        </p:txBody>
      </p:sp>
      <p:sp>
        <p:nvSpPr>
          <p:cNvPr id="19" name="TextBox 18"/>
          <p:cNvSpPr txBox="1"/>
          <p:nvPr/>
        </p:nvSpPr>
        <p:spPr>
          <a:xfrm>
            <a:off x="0" y="0"/>
            <a:ext cx="12183788" cy="3893374"/>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Greek NASB Number: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1813</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Greek Word: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ἐξ</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αλείφω</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Transliterated Word: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exaleiphô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Definition: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wipe out, erase, obliterate:--</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List of English Words and Number of Times Used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canceled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erase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wipe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wipe away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wiped away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p>
          <a:p>
            <a:pPr marL="0" marR="0" lvl="0" indent="0" algn="r" defTabSz="27432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New American Standard Exhaustive Concordance of the Bible</a:t>
            </a:r>
          </a:p>
          <a:p>
            <a:pPr marL="0" marR="0" lvl="0" indent="0" algn="ctr" defTabSz="274320" rtl="0" eaLnBrk="1" fontAlgn="auto" latinLnBrk="0" hangingPunct="1">
              <a:lnSpc>
                <a:spcPct val="100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(all instances in the N.T. refer to forgiveness of sins - NAN)</a:t>
            </a:r>
          </a:p>
        </p:txBody>
      </p:sp>
      <p:sp>
        <p:nvSpPr>
          <p:cNvPr id="20" name="TextBox 19"/>
          <p:cNvSpPr txBox="1"/>
          <p:nvPr/>
        </p:nvSpPr>
        <p:spPr>
          <a:xfrm>
            <a:off x="0" y="0"/>
            <a:ext cx="12192000" cy="4031873"/>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401. ἀνάψυξις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anapsuxis</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noun</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Refreshing, relief, rest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Word Studies:</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Anapsuxis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a medical term for treatment of a wound by exposure to air for cooling and drying (e.g., Hippocrates De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Fracturis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25). In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Exodus 8:15 in the Septuagint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translates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rewāchâh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which means “respite,” “relief,” or literally “room to breathe.” It came to mean “relief” or “refreshing” for either body or spirit. In Acts 3:19 (verse 20 in some translations), the only New Testament use, it refers to the times of refreshing promised those whose sins are forgiven.</a:t>
            </a:r>
          </a:p>
          <a:p>
            <a:pPr marL="0" marR="0" lvl="0" indent="0" algn="r"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Complete Biblical Library Greek-English Dictionary</a:t>
            </a:r>
          </a:p>
        </p:txBody>
      </p:sp>
      <p:sp>
        <p:nvSpPr>
          <p:cNvPr id="21" name="TextBox 20"/>
          <p:cNvSpPr txBox="1"/>
          <p:nvPr/>
        </p:nvSpPr>
        <p:spPr>
          <a:xfrm>
            <a:off x="0" y="2309695"/>
            <a:ext cx="12183788" cy="1200329"/>
          </a:xfrm>
          <a:prstGeom prst="rect">
            <a:avLst/>
          </a:prstGeom>
          <a:solidFill>
            <a:srgbClr val="FFC0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Exodus 8:15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when Pharaoh saw that there was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relief</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 hardened his heart and did not listen to them, 	as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had said.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(from the plague of frogs - NAN)</a:t>
            </a:r>
            <a:endPar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p:cNvSpPr txBox="1"/>
          <p:nvPr/>
        </p:nvSpPr>
        <p:spPr>
          <a:xfrm>
            <a:off x="0" y="2815108"/>
            <a:ext cx="12183788" cy="1200329"/>
          </a:xfrm>
          <a:prstGeom prst="rect">
            <a:avLst/>
          </a:prstGeom>
          <a:solidFill>
            <a:srgbClr val="FFC0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2:41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 then, those who had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received his word were baptized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that day there were added 	about three thousand souls.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(Baptism is the point of action when one returns - NAN)</a:t>
            </a:r>
            <a:endPar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p:cNvSpPr txBox="1"/>
          <p:nvPr/>
        </p:nvSpPr>
        <p:spPr>
          <a:xfrm>
            <a:off x="-10890" y="54426"/>
            <a:ext cx="12192000" cy="3939540"/>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Strong's Number: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&lt;G5290&gt;</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Original Word: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ὑποστρέφω,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hypostrephō</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Usage Notes: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turn behind," or "back" (hypo, "under"), is translated "to return"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in Luke 1:56;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Luke 2:20</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43; Luke 2:45, RV (AV, "turned back again"); Luke 4:1, 14;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Luke 7:10</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Luke 8:37; Luke 10:17; Luke 11:24, AV (RV, "I will turn back"); Luke 17:18; Luke 19:12; Luke 23:48, 56;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1:12</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Acts 12:25; Acts 13:13; Acts 13:34; Acts 20:3; Acts 21:6; Acts 22:17, RV (AV, "was come again"); Acts 23:32; Gal. 1:17;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Heb. 7:1</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See TURN (back).</a:t>
            </a:r>
          </a:p>
          <a:p>
            <a:pPr marL="0" marR="0" lvl="0" indent="0" algn="r"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Vine's Expository Dictionary of Old Testament and New Testament Words</a:t>
            </a: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 can be seen in the cross references this word refers to an actual action - NAN)</a:t>
            </a:r>
          </a:p>
        </p:txBody>
      </p:sp>
      <p:sp>
        <p:nvSpPr>
          <p:cNvPr id="29" name="Action Button: Go Back or Previous 28">
            <a:hlinkClick r:id="" action="ppaction://hlinkshowjump?jump=previousslide" highlightClick="1"/>
            <a:hlinkHover r:id="rId6" action="ppaction://hlinksldjump"/>
          </p:cNvPr>
          <p:cNvSpPr/>
          <p:nvPr/>
        </p:nvSpPr>
        <p:spPr>
          <a:xfrm>
            <a:off x="11081657" y="54426"/>
            <a:ext cx="772886" cy="217717"/>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0" y="2481933"/>
            <a:ext cx="12192000" cy="1569660"/>
          </a:xfrm>
          <a:prstGeom prst="rect">
            <a:avLst/>
          </a:prstGeom>
          <a:solidFill>
            <a:srgbClr val="FFC0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26:20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kept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declaring both to those of Damascus first, and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also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Jerusalem and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throughout 	all the region of Judea, and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even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the Gentiles, that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they should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repent and turn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God,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performing deeds appropriate to repentance.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(same Greek words used in Acts 3:19 – NAN)</a:t>
            </a:r>
            <a:endPar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81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childTnLst>
                                    <p:anim calcmode="lin" valueType="num">
                                      <p:cBhvr>
                                        <p:cTn id="12" dur="500"/>
                                        <p:tgtEl>
                                          <p:spTgt spid="3"/>
                                        </p:tgtEl>
                                        <p:attrNameLst>
                                          <p:attrName>ppt_w</p:attrName>
                                        </p:attrNameLst>
                                      </p:cBhvr>
                                      <p:tavLst>
                                        <p:tav tm="0">
                                          <p:val>
                                            <p:strVal val="ppt_w"/>
                                          </p:val>
                                        </p:tav>
                                        <p:tav tm="100000">
                                          <p:val>
                                            <p:fltVal val="0"/>
                                          </p:val>
                                        </p:tav>
                                      </p:tavLst>
                                    </p:anim>
                                    <p:anim calcmode="lin" valueType="num">
                                      <p:cBhvr>
                                        <p:cTn id="13" dur="500"/>
                                        <p:tgtEl>
                                          <p:spTgt spid="3"/>
                                        </p:tgtEl>
                                        <p:attrNameLst>
                                          <p:attrName>ppt_h</p:attrName>
                                        </p:attrNameLst>
                                      </p:cBhvr>
                                      <p:tavLst>
                                        <p:tav tm="0">
                                          <p:val>
                                            <p:strVal val="ppt_h"/>
                                          </p:val>
                                        </p:tav>
                                        <p:tav tm="100000">
                                          <p:val>
                                            <p:fltVal val="0"/>
                                          </p:val>
                                        </p:tav>
                                      </p:tavLst>
                                    </p:anim>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5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10"/>
                                        </p:tgtEl>
                                        <p:attrNameLst>
                                          <p:attrName>ppt_w</p:attrName>
                                        </p:attrNameLst>
                                      </p:cBhvr>
                                      <p:tavLst>
                                        <p:tav tm="0">
                                          <p:val>
                                            <p:strVal val="ppt_w"/>
                                          </p:val>
                                        </p:tav>
                                        <p:tav tm="100000">
                                          <p:val>
                                            <p:fltVal val="0"/>
                                          </p:val>
                                        </p:tav>
                                      </p:tavLst>
                                    </p:anim>
                                    <p:anim calcmode="lin" valueType="num">
                                      <p:cBhvr>
                                        <p:cTn id="32" dur="500"/>
                                        <p:tgtEl>
                                          <p:spTgt spid="10"/>
                                        </p:tgtEl>
                                        <p:attrNameLst>
                                          <p:attrName>ppt_h</p:attrName>
                                        </p:attrNameLst>
                                      </p:cBhvr>
                                      <p:tavLst>
                                        <p:tav tm="0">
                                          <p:val>
                                            <p:strVal val="ppt_h"/>
                                          </p:val>
                                        </p:tav>
                                        <p:tav tm="100000">
                                          <p:val>
                                            <p:fltVal val="0"/>
                                          </p:val>
                                        </p:tav>
                                      </p:tavLst>
                                    </p:anim>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11"/>
                                        </p:tgtEl>
                                        <p:attrNameLst>
                                          <p:attrName>ppt_w</p:attrName>
                                        </p:attrNameLst>
                                      </p:cBhvr>
                                      <p:tavLst>
                                        <p:tav tm="0">
                                          <p:val>
                                            <p:strVal val="ppt_w"/>
                                          </p:val>
                                        </p:tav>
                                        <p:tav tm="100000">
                                          <p:val>
                                            <p:fltVal val="0"/>
                                          </p:val>
                                        </p:tav>
                                      </p:tavLst>
                                    </p:anim>
                                    <p:anim calcmode="lin" valueType="num">
                                      <p:cBhvr>
                                        <p:cTn id="46" dur="500"/>
                                        <p:tgtEl>
                                          <p:spTgt spid="11"/>
                                        </p:tgtEl>
                                        <p:attrNameLst>
                                          <p:attrName>ppt_h</p:attrName>
                                        </p:attrNameLst>
                                      </p:cBhvr>
                                      <p:tavLst>
                                        <p:tav tm="0">
                                          <p:val>
                                            <p:strVal val="ppt_h"/>
                                          </p:val>
                                        </p:tav>
                                        <p:tav tm="100000">
                                          <p:val>
                                            <p:fltVal val="0"/>
                                          </p:val>
                                        </p:tav>
                                      </p:tavLst>
                                    </p:anim>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xit" presetSubtype="32" fill="hold" grpId="1" nodeType="clickEffect">
                                  <p:stCondLst>
                                    <p:cond delay="0"/>
                                  </p:stCondLst>
                                  <p:childTnLst>
                                    <p:anim calcmode="lin" valueType="num">
                                      <p:cBhvr>
                                        <p:cTn id="59" dur="500"/>
                                        <p:tgtEl>
                                          <p:spTgt spid="12"/>
                                        </p:tgtEl>
                                        <p:attrNameLst>
                                          <p:attrName>ppt_w</p:attrName>
                                        </p:attrNameLst>
                                      </p:cBhvr>
                                      <p:tavLst>
                                        <p:tav tm="0">
                                          <p:val>
                                            <p:strVal val="ppt_w"/>
                                          </p:val>
                                        </p:tav>
                                        <p:tav tm="100000">
                                          <p:val>
                                            <p:fltVal val="0"/>
                                          </p:val>
                                        </p:tav>
                                      </p:tavLst>
                                    </p:anim>
                                    <p:anim calcmode="lin" valueType="num">
                                      <p:cBhvr>
                                        <p:cTn id="60" dur="500"/>
                                        <p:tgtEl>
                                          <p:spTgt spid="12"/>
                                        </p:tgtEl>
                                        <p:attrNameLst>
                                          <p:attrName>ppt_h</p:attrName>
                                        </p:attrNameLst>
                                      </p:cBhvr>
                                      <p:tavLst>
                                        <p:tav tm="0">
                                          <p:val>
                                            <p:strVal val="ppt_h"/>
                                          </p:val>
                                        </p:tav>
                                        <p:tav tm="100000">
                                          <p:val>
                                            <p:fltVal val="0"/>
                                          </p:val>
                                        </p:tav>
                                      </p:tavLst>
                                    </p:anim>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Effect transition="in" filter="fade">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grpId="1" nodeType="clickEffect">
                                  <p:stCondLst>
                                    <p:cond delay="0"/>
                                  </p:stCondLst>
                                  <p:childTnLst>
                                    <p:anim calcmode="lin" valueType="num">
                                      <p:cBhvr>
                                        <p:cTn id="73" dur="500"/>
                                        <p:tgtEl>
                                          <p:spTgt spid="13"/>
                                        </p:tgtEl>
                                        <p:attrNameLst>
                                          <p:attrName>ppt_w</p:attrName>
                                        </p:attrNameLst>
                                      </p:cBhvr>
                                      <p:tavLst>
                                        <p:tav tm="0">
                                          <p:val>
                                            <p:strVal val="ppt_w"/>
                                          </p:val>
                                        </p:tav>
                                        <p:tav tm="100000">
                                          <p:val>
                                            <p:fltVal val="0"/>
                                          </p:val>
                                        </p:tav>
                                      </p:tavLst>
                                    </p:anim>
                                    <p:anim calcmode="lin" valueType="num">
                                      <p:cBhvr>
                                        <p:cTn id="74" dur="500"/>
                                        <p:tgtEl>
                                          <p:spTgt spid="13"/>
                                        </p:tgtEl>
                                        <p:attrNameLst>
                                          <p:attrName>ppt_h</p:attrName>
                                        </p:attrNameLst>
                                      </p:cBhvr>
                                      <p:tavLst>
                                        <p:tav tm="0">
                                          <p:val>
                                            <p:strVal val="ppt_h"/>
                                          </p:val>
                                        </p:tav>
                                        <p:tav tm="100000">
                                          <p:val>
                                            <p:fltVal val="0"/>
                                          </p:val>
                                        </p:tav>
                                      </p:tavLst>
                                    </p:anim>
                                    <p:animEffect transition="out" filter="fade">
                                      <p:cBhvr>
                                        <p:cTn id="75" dur="500"/>
                                        <p:tgtEl>
                                          <p:spTgt spid="13"/>
                                        </p:tgtEl>
                                      </p:cBhvr>
                                    </p:animEffect>
                                    <p:set>
                                      <p:cBhvr>
                                        <p:cTn id="76" dur="1" fill="hold">
                                          <p:stCondLst>
                                            <p:cond delay="499"/>
                                          </p:stCondLst>
                                        </p:cTn>
                                        <p:tgtEl>
                                          <p:spTgt spid="13"/>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53" presetClass="exit" presetSubtype="32" fill="hold" grpId="1" nodeType="clickEffect">
                                  <p:stCondLst>
                                    <p:cond delay="0"/>
                                  </p:stCondLst>
                                  <p:childTnLst>
                                    <p:anim calcmode="lin" valueType="num">
                                      <p:cBhvr>
                                        <p:cTn id="80" dur="500"/>
                                        <p:tgtEl>
                                          <p:spTgt spid="8"/>
                                        </p:tgtEl>
                                        <p:attrNameLst>
                                          <p:attrName>ppt_w</p:attrName>
                                        </p:attrNameLst>
                                      </p:cBhvr>
                                      <p:tavLst>
                                        <p:tav tm="0">
                                          <p:val>
                                            <p:strVal val="ppt_w"/>
                                          </p:val>
                                        </p:tav>
                                        <p:tav tm="100000">
                                          <p:val>
                                            <p:fltVal val="0"/>
                                          </p:val>
                                        </p:tav>
                                      </p:tavLst>
                                    </p:anim>
                                    <p:anim calcmode="lin" valueType="num">
                                      <p:cBhvr>
                                        <p:cTn id="81" dur="500"/>
                                        <p:tgtEl>
                                          <p:spTgt spid="8"/>
                                        </p:tgtEl>
                                        <p:attrNameLst>
                                          <p:attrName>ppt_h</p:attrName>
                                        </p:attrNameLst>
                                      </p:cBhvr>
                                      <p:tavLst>
                                        <p:tav tm="0">
                                          <p:val>
                                            <p:strVal val="ppt_h"/>
                                          </p:val>
                                        </p:tav>
                                        <p:tav tm="100000">
                                          <p:val>
                                            <p:fltVal val="0"/>
                                          </p:val>
                                        </p:tav>
                                      </p:tavLst>
                                    </p:anim>
                                    <p:animEffect transition="out" filter="fade">
                                      <p:cBhvr>
                                        <p:cTn id="82" dur="500"/>
                                        <p:tgtEl>
                                          <p:spTgt spid="8"/>
                                        </p:tgtEl>
                                      </p:cBhvr>
                                    </p:animEffect>
                                    <p:set>
                                      <p:cBhvr>
                                        <p:cTn id="83" dur="1" fill="hold">
                                          <p:stCondLst>
                                            <p:cond delay="499"/>
                                          </p:stCondLst>
                                        </p:cTn>
                                        <p:tgtEl>
                                          <p:spTgt spid="8"/>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23"/>
                                        </p:tgtEl>
                                        <p:attrNameLst>
                                          <p:attrName>style.visibility</p:attrName>
                                        </p:attrNameLst>
                                      </p:cBhvr>
                                      <p:to>
                                        <p:strVal val="visible"/>
                                      </p:to>
                                    </p:set>
                                  </p:childTnLst>
                                </p:cTn>
                              </p:par>
                              <p:par>
                                <p:cTn id="90" presetID="53" presetClass="entr" presetSubtype="16" fill="hold" grpId="0" nodeType="withEffect">
                                  <p:stCondLst>
                                    <p:cond delay="0"/>
                                  </p:stCondLst>
                                  <p:childTnLst>
                                    <p:set>
                                      <p:cBhvr>
                                        <p:cTn id="91" dur="1" fill="hold">
                                          <p:stCondLst>
                                            <p:cond delay="0"/>
                                          </p:stCondLst>
                                        </p:cTn>
                                        <p:tgtEl>
                                          <p:spTgt spid="14"/>
                                        </p:tgtEl>
                                        <p:attrNameLst>
                                          <p:attrName>style.visibility</p:attrName>
                                        </p:attrNameLst>
                                      </p:cBhvr>
                                      <p:to>
                                        <p:strVal val="visible"/>
                                      </p:to>
                                    </p:set>
                                    <p:anim calcmode="lin" valueType="num">
                                      <p:cBhvr>
                                        <p:cTn id="92" dur="500" fill="hold"/>
                                        <p:tgtEl>
                                          <p:spTgt spid="14"/>
                                        </p:tgtEl>
                                        <p:attrNameLst>
                                          <p:attrName>ppt_w</p:attrName>
                                        </p:attrNameLst>
                                      </p:cBhvr>
                                      <p:tavLst>
                                        <p:tav tm="0">
                                          <p:val>
                                            <p:fltVal val="0"/>
                                          </p:val>
                                        </p:tav>
                                        <p:tav tm="100000">
                                          <p:val>
                                            <p:strVal val="#ppt_w"/>
                                          </p:val>
                                        </p:tav>
                                      </p:tavLst>
                                    </p:anim>
                                    <p:anim calcmode="lin" valueType="num">
                                      <p:cBhvr>
                                        <p:cTn id="93" dur="500" fill="hold"/>
                                        <p:tgtEl>
                                          <p:spTgt spid="14"/>
                                        </p:tgtEl>
                                        <p:attrNameLst>
                                          <p:attrName>ppt_h</p:attrName>
                                        </p:attrNameLst>
                                      </p:cBhvr>
                                      <p:tavLst>
                                        <p:tav tm="0">
                                          <p:val>
                                            <p:fltVal val="0"/>
                                          </p:val>
                                        </p:tav>
                                        <p:tav tm="100000">
                                          <p:val>
                                            <p:strVal val="#ppt_h"/>
                                          </p:val>
                                        </p:tav>
                                      </p:tavLst>
                                    </p:anim>
                                    <p:animEffect transition="in" filter="fade">
                                      <p:cBhvr>
                                        <p:cTn id="94" dur="500"/>
                                        <p:tgtEl>
                                          <p:spTgt spid="14"/>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15"/>
                                        </p:tgtEl>
                                        <p:attrNameLst>
                                          <p:attrName>style.visibility</p:attrName>
                                        </p:attrNameLst>
                                      </p:cBhvr>
                                      <p:to>
                                        <p:strVal val="visible"/>
                                      </p:to>
                                    </p:set>
                                    <p:anim calcmode="lin" valueType="num">
                                      <p:cBhvr>
                                        <p:cTn id="99" dur="500" fill="hold"/>
                                        <p:tgtEl>
                                          <p:spTgt spid="15"/>
                                        </p:tgtEl>
                                        <p:attrNameLst>
                                          <p:attrName>ppt_w</p:attrName>
                                        </p:attrNameLst>
                                      </p:cBhvr>
                                      <p:tavLst>
                                        <p:tav tm="0">
                                          <p:val>
                                            <p:fltVal val="0"/>
                                          </p:val>
                                        </p:tav>
                                        <p:tav tm="100000">
                                          <p:val>
                                            <p:strVal val="#ppt_w"/>
                                          </p:val>
                                        </p:tav>
                                      </p:tavLst>
                                    </p:anim>
                                    <p:anim calcmode="lin" valueType="num">
                                      <p:cBhvr>
                                        <p:cTn id="100" dur="500" fill="hold"/>
                                        <p:tgtEl>
                                          <p:spTgt spid="15"/>
                                        </p:tgtEl>
                                        <p:attrNameLst>
                                          <p:attrName>ppt_h</p:attrName>
                                        </p:attrNameLst>
                                      </p:cBhvr>
                                      <p:tavLst>
                                        <p:tav tm="0">
                                          <p:val>
                                            <p:fltVal val="0"/>
                                          </p:val>
                                        </p:tav>
                                        <p:tav tm="100000">
                                          <p:val>
                                            <p:strVal val="#ppt_h"/>
                                          </p:val>
                                        </p:tav>
                                      </p:tavLst>
                                    </p:anim>
                                    <p:animEffect transition="in" filter="fade">
                                      <p:cBhvr>
                                        <p:cTn id="101" dur="500"/>
                                        <p:tgtEl>
                                          <p:spTgt spid="15"/>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xit" presetSubtype="32" fill="hold" grpId="1" nodeType="clickEffect">
                                  <p:stCondLst>
                                    <p:cond delay="0"/>
                                  </p:stCondLst>
                                  <p:childTnLst>
                                    <p:anim calcmode="lin" valueType="num">
                                      <p:cBhvr>
                                        <p:cTn id="105" dur="500"/>
                                        <p:tgtEl>
                                          <p:spTgt spid="15"/>
                                        </p:tgtEl>
                                        <p:attrNameLst>
                                          <p:attrName>ppt_w</p:attrName>
                                        </p:attrNameLst>
                                      </p:cBhvr>
                                      <p:tavLst>
                                        <p:tav tm="0">
                                          <p:val>
                                            <p:strVal val="ppt_w"/>
                                          </p:val>
                                        </p:tav>
                                        <p:tav tm="100000">
                                          <p:val>
                                            <p:fltVal val="0"/>
                                          </p:val>
                                        </p:tav>
                                      </p:tavLst>
                                    </p:anim>
                                    <p:anim calcmode="lin" valueType="num">
                                      <p:cBhvr>
                                        <p:cTn id="106" dur="500"/>
                                        <p:tgtEl>
                                          <p:spTgt spid="15"/>
                                        </p:tgtEl>
                                        <p:attrNameLst>
                                          <p:attrName>ppt_h</p:attrName>
                                        </p:attrNameLst>
                                      </p:cBhvr>
                                      <p:tavLst>
                                        <p:tav tm="0">
                                          <p:val>
                                            <p:strVal val="ppt_h"/>
                                          </p:val>
                                        </p:tav>
                                        <p:tav tm="100000">
                                          <p:val>
                                            <p:fltVal val="0"/>
                                          </p:val>
                                        </p:tav>
                                      </p:tavLst>
                                    </p:anim>
                                    <p:animEffect transition="out" filter="fade">
                                      <p:cBhvr>
                                        <p:cTn id="107" dur="500"/>
                                        <p:tgtEl>
                                          <p:spTgt spid="15"/>
                                        </p:tgtEl>
                                      </p:cBhvr>
                                    </p:animEffect>
                                    <p:set>
                                      <p:cBhvr>
                                        <p:cTn id="108" dur="1" fill="hold">
                                          <p:stCondLst>
                                            <p:cond delay="499"/>
                                          </p:stCondLst>
                                        </p:cTn>
                                        <p:tgtEl>
                                          <p:spTgt spid="15"/>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16"/>
                                        </p:tgtEl>
                                        <p:attrNameLst>
                                          <p:attrName>style.visibility</p:attrName>
                                        </p:attrNameLst>
                                      </p:cBhvr>
                                      <p:to>
                                        <p:strVal val="visible"/>
                                      </p:to>
                                    </p:set>
                                    <p:anim calcmode="lin" valueType="num">
                                      <p:cBhvr>
                                        <p:cTn id="113" dur="500" fill="hold"/>
                                        <p:tgtEl>
                                          <p:spTgt spid="16"/>
                                        </p:tgtEl>
                                        <p:attrNameLst>
                                          <p:attrName>ppt_w</p:attrName>
                                        </p:attrNameLst>
                                      </p:cBhvr>
                                      <p:tavLst>
                                        <p:tav tm="0">
                                          <p:val>
                                            <p:fltVal val="0"/>
                                          </p:val>
                                        </p:tav>
                                        <p:tav tm="100000">
                                          <p:val>
                                            <p:strVal val="#ppt_w"/>
                                          </p:val>
                                        </p:tav>
                                      </p:tavLst>
                                    </p:anim>
                                    <p:anim calcmode="lin" valueType="num">
                                      <p:cBhvr>
                                        <p:cTn id="114" dur="500" fill="hold"/>
                                        <p:tgtEl>
                                          <p:spTgt spid="16"/>
                                        </p:tgtEl>
                                        <p:attrNameLst>
                                          <p:attrName>ppt_h</p:attrName>
                                        </p:attrNameLst>
                                      </p:cBhvr>
                                      <p:tavLst>
                                        <p:tav tm="0">
                                          <p:val>
                                            <p:fltVal val="0"/>
                                          </p:val>
                                        </p:tav>
                                        <p:tav tm="100000">
                                          <p:val>
                                            <p:strVal val="#ppt_h"/>
                                          </p:val>
                                        </p:tav>
                                      </p:tavLst>
                                    </p:anim>
                                    <p:animEffect transition="in" filter="fade">
                                      <p:cBhvr>
                                        <p:cTn id="115" dur="500"/>
                                        <p:tgtEl>
                                          <p:spTgt spid="16"/>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xit" presetSubtype="32" fill="hold" grpId="1" nodeType="clickEffect">
                                  <p:stCondLst>
                                    <p:cond delay="0"/>
                                  </p:stCondLst>
                                  <p:childTnLst>
                                    <p:anim calcmode="lin" valueType="num">
                                      <p:cBhvr>
                                        <p:cTn id="119" dur="500"/>
                                        <p:tgtEl>
                                          <p:spTgt spid="16"/>
                                        </p:tgtEl>
                                        <p:attrNameLst>
                                          <p:attrName>ppt_w</p:attrName>
                                        </p:attrNameLst>
                                      </p:cBhvr>
                                      <p:tavLst>
                                        <p:tav tm="0">
                                          <p:val>
                                            <p:strVal val="ppt_w"/>
                                          </p:val>
                                        </p:tav>
                                        <p:tav tm="100000">
                                          <p:val>
                                            <p:fltVal val="0"/>
                                          </p:val>
                                        </p:tav>
                                      </p:tavLst>
                                    </p:anim>
                                    <p:anim calcmode="lin" valueType="num">
                                      <p:cBhvr>
                                        <p:cTn id="120" dur="500"/>
                                        <p:tgtEl>
                                          <p:spTgt spid="16"/>
                                        </p:tgtEl>
                                        <p:attrNameLst>
                                          <p:attrName>ppt_h</p:attrName>
                                        </p:attrNameLst>
                                      </p:cBhvr>
                                      <p:tavLst>
                                        <p:tav tm="0">
                                          <p:val>
                                            <p:strVal val="ppt_h"/>
                                          </p:val>
                                        </p:tav>
                                        <p:tav tm="100000">
                                          <p:val>
                                            <p:fltVal val="0"/>
                                          </p:val>
                                        </p:tav>
                                      </p:tavLst>
                                    </p:anim>
                                    <p:animEffect transition="out" filter="fade">
                                      <p:cBhvr>
                                        <p:cTn id="121" dur="500"/>
                                        <p:tgtEl>
                                          <p:spTgt spid="16"/>
                                        </p:tgtEl>
                                      </p:cBhvr>
                                    </p:animEffect>
                                    <p:set>
                                      <p:cBhvr>
                                        <p:cTn id="122" dur="1" fill="hold">
                                          <p:stCondLst>
                                            <p:cond delay="499"/>
                                          </p:stCondLst>
                                        </p:cTn>
                                        <p:tgtEl>
                                          <p:spTgt spid="16"/>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17"/>
                                        </p:tgtEl>
                                        <p:attrNameLst>
                                          <p:attrName>style.visibility</p:attrName>
                                        </p:attrNameLst>
                                      </p:cBhvr>
                                      <p:to>
                                        <p:strVal val="visible"/>
                                      </p:to>
                                    </p:set>
                                    <p:anim calcmode="lin" valueType="num">
                                      <p:cBhvr>
                                        <p:cTn id="127" dur="500" fill="hold"/>
                                        <p:tgtEl>
                                          <p:spTgt spid="17"/>
                                        </p:tgtEl>
                                        <p:attrNameLst>
                                          <p:attrName>ppt_w</p:attrName>
                                        </p:attrNameLst>
                                      </p:cBhvr>
                                      <p:tavLst>
                                        <p:tav tm="0">
                                          <p:val>
                                            <p:fltVal val="0"/>
                                          </p:val>
                                        </p:tav>
                                        <p:tav tm="100000">
                                          <p:val>
                                            <p:strVal val="#ppt_w"/>
                                          </p:val>
                                        </p:tav>
                                      </p:tavLst>
                                    </p:anim>
                                    <p:anim calcmode="lin" valueType="num">
                                      <p:cBhvr>
                                        <p:cTn id="128" dur="500" fill="hold"/>
                                        <p:tgtEl>
                                          <p:spTgt spid="17"/>
                                        </p:tgtEl>
                                        <p:attrNameLst>
                                          <p:attrName>ppt_h</p:attrName>
                                        </p:attrNameLst>
                                      </p:cBhvr>
                                      <p:tavLst>
                                        <p:tav tm="0">
                                          <p:val>
                                            <p:fltVal val="0"/>
                                          </p:val>
                                        </p:tav>
                                        <p:tav tm="100000">
                                          <p:val>
                                            <p:strVal val="#ppt_h"/>
                                          </p:val>
                                        </p:tav>
                                      </p:tavLst>
                                    </p:anim>
                                    <p:animEffect transition="in" filter="fade">
                                      <p:cBhvr>
                                        <p:cTn id="129" dur="500"/>
                                        <p:tgtEl>
                                          <p:spTgt spid="17"/>
                                        </p:tgtEl>
                                      </p:cBhvr>
                                    </p:animEffect>
                                  </p:childTnLst>
                                </p:cTn>
                              </p:par>
                            </p:childTnLst>
                          </p:cTn>
                        </p:par>
                      </p:childTnLst>
                    </p:cTn>
                  </p:par>
                  <p:par>
                    <p:cTn id="130" fill="hold">
                      <p:stCondLst>
                        <p:cond delay="indefinite"/>
                      </p:stCondLst>
                      <p:childTnLst>
                        <p:par>
                          <p:cTn id="131" fill="hold">
                            <p:stCondLst>
                              <p:cond delay="0"/>
                            </p:stCondLst>
                            <p:childTnLst>
                              <p:par>
                                <p:cTn id="132" presetID="53" presetClass="exit" presetSubtype="32" fill="hold" grpId="1" nodeType="clickEffect">
                                  <p:stCondLst>
                                    <p:cond delay="0"/>
                                  </p:stCondLst>
                                  <p:childTnLst>
                                    <p:anim calcmode="lin" valueType="num">
                                      <p:cBhvr>
                                        <p:cTn id="133" dur="500"/>
                                        <p:tgtEl>
                                          <p:spTgt spid="17"/>
                                        </p:tgtEl>
                                        <p:attrNameLst>
                                          <p:attrName>ppt_w</p:attrName>
                                        </p:attrNameLst>
                                      </p:cBhvr>
                                      <p:tavLst>
                                        <p:tav tm="0">
                                          <p:val>
                                            <p:strVal val="ppt_w"/>
                                          </p:val>
                                        </p:tav>
                                        <p:tav tm="100000">
                                          <p:val>
                                            <p:fltVal val="0"/>
                                          </p:val>
                                        </p:tav>
                                      </p:tavLst>
                                    </p:anim>
                                    <p:anim calcmode="lin" valueType="num">
                                      <p:cBhvr>
                                        <p:cTn id="134" dur="500"/>
                                        <p:tgtEl>
                                          <p:spTgt spid="17"/>
                                        </p:tgtEl>
                                        <p:attrNameLst>
                                          <p:attrName>ppt_h</p:attrName>
                                        </p:attrNameLst>
                                      </p:cBhvr>
                                      <p:tavLst>
                                        <p:tav tm="0">
                                          <p:val>
                                            <p:strVal val="ppt_h"/>
                                          </p:val>
                                        </p:tav>
                                        <p:tav tm="100000">
                                          <p:val>
                                            <p:fltVal val="0"/>
                                          </p:val>
                                        </p:tav>
                                      </p:tavLst>
                                    </p:anim>
                                    <p:animEffect transition="out" filter="fade">
                                      <p:cBhvr>
                                        <p:cTn id="135" dur="500"/>
                                        <p:tgtEl>
                                          <p:spTgt spid="17"/>
                                        </p:tgtEl>
                                      </p:cBhvr>
                                    </p:animEffect>
                                    <p:set>
                                      <p:cBhvr>
                                        <p:cTn id="136" dur="1" fill="hold">
                                          <p:stCondLst>
                                            <p:cond delay="499"/>
                                          </p:stCondLst>
                                        </p:cTn>
                                        <p:tgtEl>
                                          <p:spTgt spid="17"/>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53" presetClass="entr" presetSubtype="16" fill="hold" grpId="0" nodeType="clickEffect">
                                  <p:stCondLst>
                                    <p:cond delay="0"/>
                                  </p:stCondLst>
                                  <p:childTnLst>
                                    <p:set>
                                      <p:cBhvr>
                                        <p:cTn id="140" dur="1" fill="hold">
                                          <p:stCondLst>
                                            <p:cond delay="0"/>
                                          </p:stCondLst>
                                        </p:cTn>
                                        <p:tgtEl>
                                          <p:spTgt spid="18"/>
                                        </p:tgtEl>
                                        <p:attrNameLst>
                                          <p:attrName>style.visibility</p:attrName>
                                        </p:attrNameLst>
                                      </p:cBhvr>
                                      <p:to>
                                        <p:strVal val="visible"/>
                                      </p:to>
                                    </p:set>
                                    <p:anim calcmode="lin" valueType="num">
                                      <p:cBhvr>
                                        <p:cTn id="141" dur="500" fill="hold"/>
                                        <p:tgtEl>
                                          <p:spTgt spid="18"/>
                                        </p:tgtEl>
                                        <p:attrNameLst>
                                          <p:attrName>ppt_w</p:attrName>
                                        </p:attrNameLst>
                                      </p:cBhvr>
                                      <p:tavLst>
                                        <p:tav tm="0">
                                          <p:val>
                                            <p:fltVal val="0"/>
                                          </p:val>
                                        </p:tav>
                                        <p:tav tm="100000">
                                          <p:val>
                                            <p:strVal val="#ppt_w"/>
                                          </p:val>
                                        </p:tav>
                                      </p:tavLst>
                                    </p:anim>
                                    <p:anim calcmode="lin" valueType="num">
                                      <p:cBhvr>
                                        <p:cTn id="142" dur="500" fill="hold"/>
                                        <p:tgtEl>
                                          <p:spTgt spid="18"/>
                                        </p:tgtEl>
                                        <p:attrNameLst>
                                          <p:attrName>ppt_h</p:attrName>
                                        </p:attrNameLst>
                                      </p:cBhvr>
                                      <p:tavLst>
                                        <p:tav tm="0">
                                          <p:val>
                                            <p:fltVal val="0"/>
                                          </p:val>
                                        </p:tav>
                                        <p:tav tm="100000">
                                          <p:val>
                                            <p:strVal val="#ppt_h"/>
                                          </p:val>
                                        </p:tav>
                                      </p:tavLst>
                                    </p:anim>
                                    <p:animEffect transition="in" filter="fade">
                                      <p:cBhvr>
                                        <p:cTn id="143" dur="500"/>
                                        <p:tgtEl>
                                          <p:spTgt spid="18"/>
                                        </p:tgtEl>
                                      </p:cBhvr>
                                    </p:animEffect>
                                  </p:childTnLst>
                                </p:cTn>
                              </p:par>
                            </p:childTnLst>
                          </p:cTn>
                        </p:par>
                      </p:childTnLst>
                    </p:cTn>
                  </p:par>
                  <p:par>
                    <p:cTn id="144" fill="hold">
                      <p:stCondLst>
                        <p:cond delay="indefinite"/>
                      </p:stCondLst>
                      <p:childTnLst>
                        <p:par>
                          <p:cTn id="145" fill="hold">
                            <p:stCondLst>
                              <p:cond delay="0"/>
                            </p:stCondLst>
                            <p:childTnLst>
                              <p:par>
                                <p:cTn id="146" presetID="53" presetClass="exit" presetSubtype="32" fill="hold" grpId="1" nodeType="clickEffect">
                                  <p:stCondLst>
                                    <p:cond delay="0"/>
                                  </p:stCondLst>
                                  <p:childTnLst>
                                    <p:anim calcmode="lin" valueType="num">
                                      <p:cBhvr>
                                        <p:cTn id="147" dur="500"/>
                                        <p:tgtEl>
                                          <p:spTgt spid="18"/>
                                        </p:tgtEl>
                                        <p:attrNameLst>
                                          <p:attrName>ppt_w</p:attrName>
                                        </p:attrNameLst>
                                      </p:cBhvr>
                                      <p:tavLst>
                                        <p:tav tm="0">
                                          <p:val>
                                            <p:strVal val="ppt_w"/>
                                          </p:val>
                                        </p:tav>
                                        <p:tav tm="100000">
                                          <p:val>
                                            <p:fltVal val="0"/>
                                          </p:val>
                                        </p:tav>
                                      </p:tavLst>
                                    </p:anim>
                                    <p:anim calcmode="lin" valueType="num">
                                      <p:cBhvr>
                                        <p:cTn id="148" dur="500"/>
                                        <p:tgtEl>
                                          <p:spTgt spid="18"/>
                                        </p:tgtEl>
                                        <p:attrNameLst>
                                          <p:attrName>ppt_h</p:attrName>
                                        </p:attrNameLst>
                                      </p:cBhvr>
                                      <p:tavLst>
                                        <p:tav tm="0">
                                          <p:val>
                                            <p:strVal val="ppt_h"/>
                                          </p:val>
                                        </p:tav>
                                        <p:tav tm="100000">
                                          <p:val>
                                            <p:fltVal val="0"/>
                                          </p:val>
                                        </p:tav>
                                      </p:tavLst>
                                    </p:anim>
                                    <p:animEffect transition="out" filter="fade">
                                      <p:cBhvr>
                                        <p:cTn id="149" dur="500"/>
                                        <p:tgtEl>
                                          <p:spTgt spid="18"/>
                                        </p:tgtEl>
                                      </p:cBhvr>
                                    </p:animEffect>
                                    <p:set>
                                      <p:cBhvr>
                                        <p:cTn id="150" dur="1" fill="hold">
                                          <p:stCondLst>
                                            <p:cond delay="499"/>
                                          </p:stCondLst>
                                        </p:cTn>
                                        <p:tgtEl>
                                          <p:spTgt spid="18"/>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53" presetClass="exit" presetSubtype="32" fill="hold" grpId="1" nodeType="clickEffect">
                                  <p:stCondLst>
                                    <p:cond delay="0"/>
                                  </p:stCondLst>
                                  <p:childTnLst>
                                    <p:anim calcmode="lin" valueType="num">
                                      <p:cBhvr>
                                        <p:cTn id="154" dur="500"/>
                                        <p:tgtEl>
                                          <p:spTgt spid="14"/>
                                        </p:tgtEl>
                                        <p:attrNameLst>
                                          <p:attrName>ppt_w</p:attrName>
                                        </p:attrNameLst>
                                      </p:cBhvr>
                                      <p:tavLst>
                                        <p:tav tm="0">
                                          <p:val>
                                            <p:strVal val="ppt_w"/>
                                          </p:val>
                                        </p:tav>
                                        <p:tav tm="100000">
                                          <p:val>
                                            <p:fltVal val="0"/>
                                          </p:val>
                                        </p:tav>
                                      </p:tavLst>
                                    </p:anim>
                                    <p:anim calcmode="lin" valueType="num">
                                      <p:cBhvr>
                                        <p:cTn id="155" dur="500"/>
                                        <p:tgtEl>
                                          <p:spTgt spid="14"/>
                                        </p:tgtEl>
                                        <p:attrNameLst>
                                          <p:attrName>ppt_h</p:attrName>
                                        </p:attrNameLst>
                                      </p:cBhvr>
                                      <p:tavLst>
                                        <p:tav tm="0">
                                          <p:val>
                                            <p:strVal val="ppt_h"/>
                                          </p:val>
                                        </p:tav>
                                        <p:tav tm="100000">
                                          <p:val>
                                            <p:fltVal val="0"/>
                                          </p:val>
                                        </p:tav>
                                      </p:tavLst>
                                    </p:anim>
                                    <p:animEffect transition="out" filter="fade">
                                      <p:cBhvr>
                                        <p:cTn id="156" dur="500"/>
                                        <p:tgtEl>
                                          <p:spTgt spid="14"/>
                                        </p:tgtEl>
                                      </p:cBhvr>
                                    </p:animEffect>
                                    <p:set>
                                      <p:cBhvr>
                                        <p:cTn id="157" dur="1" fill="hold">
                                          <p:stCondLst>
                                            <p:cond delay="499"/>
                                          </p:stCondLst>
                                        </p:cTn>
                                        <p:tgtEl>
                                          <p:spTgt spid="14"/>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grpId="0" nodeType="clickEffect">
                                  <p:stCondLst>
                                    <p:cond delay="0"/>
                                  </p:stCondLst>
                                  <p:childTnLst>
                                    <p:set>
                                      <p:cBhvr>
                                        <p:cTn id="161" dur="1" fill="hold">
                                          <p:stCondLst>
                                            <p:cond delay="0"/>
                                          </p:stCondLst>
                                        </p:cTn>
                                        <p:tgtEl>
                                          <p:spTgt spid="26"/>
                                        </p:tgtEl>
                                        <p:attrNameLst>
                                          <p:attrName>style.visibility</p:attrName>
                                        </p:attrNameLst>
                                      </p:cBhvr>
                                      <p:to>
                                        <p:strVal val="visible"/>
                                      </p:to>
                                    </p:set>
                                  </p:childTnLst>
                                </p:cTn>
                              </p:par>
                              <p:par>
                                <p:cTn id="162" presetID="1" presetClass="entr" presetSubtype="0" fill="hold" grpId="0" nodeType="withEffect">
                                  <p:stCondLst>
                                    <p:cond delay="0"/>
                                  </p:stCondLst>
                                  <p:childTnLst>
                                    <p:set>
                                      <p:cBhvr>
                                        <p:cTn id="163" dur="1" fill="hold">
                                          <p:stCondLst>
                                            <p:cond delay="0"/>
                                          </p:stCondLst>
                                        </p:cTn>
                                        <p:tgtEl>
                                          <p:spTgt spid="25"/>
                                        </p:tgtEl>
                                        <p:attrNameLst>
                                          <p:attrName>style.visibility</p:attrName>
                                        </p:attrNameLst>
                                      </p:cBhvr>
                                      <p:to>
                                        <p:strVal val="visible"/>
                                      </p:to>
                                    </p:set>
                                  </p:childTnLst>
                                </p:cTn>
                              </p:par>
                              <p:par>
                                <p:cTn id="164" presetID="1" presetClass="entr" presetSubtype="0" fill="hold" nodeType="withEffect">
                                  <p:stCondLst>
                                    <p:cond delay="0"/>
                                  </p:stCondLst>
                                  <p:childTnLst>
                                    <p:set>
                                      <p:cBhvr>
                                        <p:cTn id="165" dur="1" fill="hold">
                                          <p:stCondLst>
                                            <p:cond delay="0"/>
                                          </p:stCondLst>
                                        </p:cTn>
                                        <p:tgtEl>
                                          <p:spTgt spid="25">
                                            <p:txEl>
                                              <p:pRg st="0" end="0"/>
                                            </p:txEl>
                                          </p:spTgt>
                                        </p:tgtEl>
                                        <p:attrNameLst>
                                          <p:attrName>style.visibility</p:attrName>
                                        </p:attrNameLst>
                                      </p:cBhvr>
                                      <p:to>
                                        <p:strVal val="visible"/>
                                      </p:to>
                                    </p:set>
                                  </p:childTnLst>
                                </p:cTn>
                              </p:par>
                              <p:par>
                                <p:cTn id="166" presetID="53" presetClass="entr" presetSubtype="16" fill="hold" grpId="0" nodeType="withEffect">
                                  <p:stCondLst>
                                    <p:cond delay="0"/>
                                  </p:stCondLst>
                                  <p:childTnLst>
                                    <p:set>
                                      <p:cBhvr>
                                        <p:cTn id="167" dur="1" fill="hold">
                                          <p:stCondLst>
                                            <p:cond delay="0"/>
                                          </p:stCondLst>
                                        </p:cTn>
                                        <p:tgtEl>
                                          <p:spTgt spid="19"/>
                                        </p:tgtEl>
                                        <p:attrNameLst>
                                          <p:attrName>style.visibility</p:attrName>
                                        </p:attrNameLst>
                                      </p:cBhvr>
                                      <p:to>
                                        <p:strVal val="visible"/>
                                      </p:to>
                                    </p:set>
                                    <p:anim calcmode="lin" valueType="num">
                                      <p:cBhvr>
                                        <p:cTn id="168" dur="500" fill="hold"/>
                                        <p:tgtEl>
                                          <p:spTgt spid="19"/>
                                        </p:tgtEl>
                                        <p:attrNameLst>
                                          <p:attrName>ppt_w</p:attrName>
                                        </p:attrNameLst>
                                      </p:cBhvr>
                                      <p:tavLst>
                                        <p:tav tm="0">
                                          <p:val>
                                            <p:fltVal val="0"/>
                                          </p:val>
                                        </p:tav>
                                        <p:tav tm="100000">
                                          <p:val>
                                            <p:strVal val="#ppt_w"/>
                                          </p:val>
                                        </p:tav>
                                      </p:tavLst>
                                    </p:anim>
                                    <p:anim calcmode="lin" valueType="num">
                                      <p:cBhvr>
                                        <p:cTn id="169" dur="500" fill="hold"/>
                                        <p:tgtEl>
                                          <p:spTgt spid="19"/>
                                        </p:tgtEl>
                                        <p:attrNameLst>
                                          <p:attrName>ppt_h</p:attrName>
                                        </p:attrNameLst>
                                      </p:cBhvr>
                                      <p:tavLst>
                                        <p:tav tm="0">
                                          <p:val>
                                            <p:fltVal val="0"/>
                                          </p:val>
                                        </p:tav>
                                        <p:tav tm="100000">
                                          <p:val>
                                            <p:strVal val="#ppt_h"/>
                                          </p:val>
                                        </p:tav>
                                      </p:tavLst>
                                    </p:anim>
                                    <p:animEffect transition="in" filter="fade">
                                      <p:cBhvr>
                                        <p:cTn id="170" dur="500"/>
                                        <p:tgtEl>
                                          <p:spTgt spid="19"/>
                                        </p:tgtEl>
                                      </p:cBhvr>
                                    </p:animEffect>
                                  </p:childTnLst>
                                </p:cTn>
                              </p:par>
                            </p:childTnLst>
                          </p:cTn>
                        </p:par>
                      </p:childTnLst>
                    </p:cTn>
                  </p:par>
                  <p:par>
                    <p:cTn id="171" fill="hold">
                      <p:stCondLst>
                        <p:cond delay="indefinite"/>
                      </p:stCondLst>
                      <p:childTnLst>
                        <p:par>
                          <p:cTn id="172" fill="hold">
                            <p:stCondLst>
                              <p:cond delay="0"/>
                            </p:stCondLst>
                            <p:childTnLst>
                              <p:par>
                                <p:cTn id="173" presetID="53" presetClass="exit" presetSubtype="32" fill="hold" grpId="1" nodeType="clickEffect">
                                  <p:stCondLst>
                                    <p:cond delay="0"/>
                                  </p:stCondLst>
                                  <p:childTnLst>
                                    <p:anim calcmode="lin" valueType="num">
                                      <p:cBhvr>
                                        <p:cTn id="174" dur="500"/>
                                        <p:tgtEl>
                                          <p:spTgt spid="19"/>
                                        </p:tgtEl>
                                        <p:attrNameLst>
                                          <p:attrName>ppt_w</p:attrName>
                                        </p:attrNameLst>
                                      </p:cBhvr>
                                      <p:tavLst>
                                        <p:tav tm="0">
                                          <p:val>
                                            <p:strVal val="ppt_w"/>
                                          </p:val>
                                        </p:tav>
                                        <p:tav tm="100000">
                                          <p:val>
                                            <p:fltVal val="0"/>
                                          </p:val>
                                        </p:tav>
                                      </p:tavLst>
                                    </p:anim>
                                    <p:anim calcmode="lin" valueType="num">
                                      <p:cBhvr>
                                        <p:cTn id="175" dur="500"/>
                                        <p:tgtEl>
                                          <p:spTgt spid="19"/>
                                        </p:tgtEl>
                                        <p:attrNameLst>
                                          <p:attrName>ppt_h</p:attrName>
                                        </p:attrNameLst>
                                      </p:cBhvr>
                                      <p:tavLst>
                                        <p:tav tm="0">
                                          <p:val>
                                            <p:strVal val="ppt_h"/>
                                          </p:val>
                                        </p:tav>
                                        <p:tav tm="100000">
                                          <p:val>
                                            <p:fltVal val="0"/>
                                          </p:val>
                                        </p:tav>
                                      </p:tavLst>
                                    </p:anim>
                                    <p:animEffect transition="out" filter="fade">
                                      <p:cBhvr>
                                        <p:cTn id="176" dur="500"/>
                                        <p:tgtEl>
                                          <p:spTgt spid="19"/>
                                        </p:tgtEl>
                                      </p:cBhvr>
                                    </p:animEffect>
                                    <p:set>
                                      <p:cBhvr>
                                        <p:cTn id="177" dur="1" fill="hold">
                                          <p:stCondLst>
                                            <p:cond delay="499"/>
                                          </p:stCondLst>
                                        </p:cTn>
                                        <p:tgtEl>
                                          <p:spTgt spid="19"/>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53" presetClass="entr" presetSubtype="16" fill="hold" grpId="0" nodeType="clickEffect">
                                  <p:stCondLst>
                                    <p:cond delay="0"/>
                                  </p:stCondLst>
                                  <p:childTnLst>
                                    <p:set>
                                      <p:cBhvr>
                                        <p:cTn id="181" dur="1" fill="hold">
                                          <p:stCondLst>
                                            <p:cond delay="0"/>
                                          </p:stCondLst>
                                        </p:cTn>
                                        <p:tgtEl>
                                          <p:spTgt spid="33"/>
                                        </p:tgtEl>
                                        <p:attrNameLst>
                                          <p:attrName>style.visibility</p:attrName>
                                        </p:attrNameLst>
                                      </p:cBhvr>
                                      <p:to>
                                        <p:strVal val="visible"/>
                                      </p:to>
                                    </p:set>
                                    <p:anim calcmode="lin" valueType="num">
                                      <p:cBhvr>
                                        <p:cTn id="182" dur="500" fill="hold"/>
                                        <p:tgtEl>
                                          <p:spTgt spid="33"/>
                                        </p:tgtEl>
                                        <p:attrNameLst>
                                          <p:attrName>ppt_w</p:attrName>
                                        </p:attrNameLst>
                                      </p:cBhvr>
                                      <p:tavLst>
                                        <p:tav tm="0">
                                          <p:val>
                                            <p:fltVal val="0"/>
                                          </p:val>
                                        </p:tav>
                                        <p:tav tm="100000">
                                          <p:val>
                                            <p:strVal val="#ppt_w"/>
                                          </p:val>
                                        </p:tav>
                                      </p:tavLst>
                                    </p:anim>
                                    <p:anim calcmode="lin" valueType="num">
                                      <p:cBhvr>
                                        <p:cTn id="183" dur="500" fill="hold"/>
                                        <p:tgtEl>
                                          <p:spTgt spid="33"/>
                                        </p:tgtEl>
                                        <p:attrNameLst>
                                          <p:attrName>ppt_h</p:attrName>
                                        </p:attrNameLst>
                                      </p:cBhvr>
                                      <p:tavLst>
                                        <p:tav tm="0">
                                          <p:val>
                                            <p:fltVal val="0"/>
                                          </p:val>
                                        </p:tav>
                                        <p:tav tm="100000">
                                          <p:val>
                                            <p:strVal val="#ppt_h"/>
                                          </p:val>
                                        </p:tav>
                                      </p:tavLst>
                                    </p:anim>
                                    <p:animEffect transition="in" filter="fade">
                                      <p:cBhvr>
                                        <p:cTn id="184" dur="500"/>
                                        <p:tgtEl>
                                          <p:spTgt spid="33"/>
                                        </p:tgtEl>
                                      </p:cBhvr>
                                    </p:animEffect>
                                  </p:childTnLst>
                                </p:cTn>
                              </p:par>
                            </p:childTnLst>
                          </p:cTn>
                        </p:par>
                      </p:childTnLst>
                    </p:cTn>
                  </p:par>
                  <p:par>
                    <p:cTn id="185" fill="hold">
                      <p:stCondLst>
                        <p:cond delay="indefinite"/>
                      </p:stCondLst>
                      <p:childTnLst>
                        <p:par>
                          <p:cTn id="186" fill="hold">
                            <p:stCondLst>
                              <p:cond delay="0"/>
                            </p:stCondLst>
                            <p:childTnLst>
                              <p:par>
                                <p:cTn id="187" presetID="53" presetClass="entr" presetSubtype="16" fill="hold" grpId="0" nodeType="clickEffect">
                                  <p:stCondLst>
                                    <p:cond delay="0"/>
                                  </p:stCondLst>
                                  <p:childTnLst>
                                    <p:set>
                                      <p:cBhvr>
                                        <p:cTn id="188" dur="1" fill="hold">
                                          <p:stCondLst>
                                            <p:cond delay="0"/>
                                          </p:stCondLst>
                                        </p:cTn>
                                        <p:tgtEl>
                                          <p:spTgt spid="20"/>
                                        </p:tgtEl>
                                        <p:attrNameLst>
                                          <p:attrName>style.visibility</p:attrName>
                                        </p:attrNameLst>
                                      </p:cBhvr>
                                      <p:to>
                                        <p:strVal val="visible"/>
                                      </p:to>
                                    </p:set>
                                    <p:anim calcmode="lin" valueType="num">
                                      <p:cBhvr>
                                        <p:cTn id="189" dur="500" fill="hold"/>
                                        <p:tgtEl>
                                          <p:spTgt spid="20"/>
                                        </p:tgtEl>
                                        <p:attrNameLst>
                                          <p:attrName>ppt_w</p:attrName>
                                        </p:attrNameLst>
                                      </p:cBhvr>
                                      <p:tavLst>
                                        <p:tav tm="0">
                                          <p:val>
                                            <p:fltVal val="0"/>
                                          </p:val>
                                        </p:tav>
                                        <p:tav tm="100000">
                                          <p:val>
                                            <p:strVal val="#ppt_w"/>
                                          </p:val>
                                        </p:tav>
                                      </p:tavLst>
                                    </p:anim>
                                    <p:anim calcmode="lin" valueType="num">
                                      <p:cBhvr>
                                        <p:cTn id="190" dur="500" fill="hold"/>
                                        <p:tgtEl>
                                          <p:spTgt spid="20"/>
                                        </p:tgtEl>
                                        <p:attrNameLst>
                                          <p:attrName>ppt_h</p:attrName>
                                        </p:attrNameLst>
                                      </p:cBhvr>
                                      <p:tavLst>
                                        <p:tav tm="0">
                                          <p:val>
                                            <p:fltVal val="0"/>
                                          </p:val>
                                        </p:tav>
                                        <p:tav tm="100000">
                                          <p:val>
                                            <p:strVal val="#ppt_h"/>
                                          </p:val>
                                        </p:tav>
                                      </p:tavLst>
                                    </p:anim>
                                    <p:animEffect transition="in" filter="fade">
                                      <p:cBhvr>
                                        <p:cTn id="191" dur="500"/>
                                        <p:tgtEl>
                                          <p:spTgt spid="20"/>
                                        </p:tgtEl>
                                      </p:cBhvr>
                                    </p:animEffect>
                                  </p:childTnLst>
                                </p:cTn>
                              </p:par>
                            </p:childTnLst>
                          </p:cTn>
                        </p:par>
                      </p:childTnLst>
                    </p:cTn>
                  </p:par>
                  <p:par>
                    <p:cTn id="192" fill="hold">
                      <p:stCondLst>
                        <p:cond delay="indefinite"/>
                      </p:stCondLst>
                      <p:childTnLst>
                        <p:par>
                          <p:cTn id="193" fill="hold">
                            <p:stCondLst>
                              <p:cond delay="0"/>
                            </p:stCondLst>
                            <p:childTnLst>
                              <p:par>
                                <p:cTn id="194" presetID="53" presetClass="entr" presetSubtype="16" fill="hold" grpId="0" nodeType="clickEffect">
                                  <p:stCondLst>
                                    <p:cond delay="0"/>
                                  </p:stCondLst>
                                  <p:childTnLst>
                                    <p:set>
                                      <p:cBhvr>
                                        <p:cTn id="195" dur="1" fill="hold">
                                          <p:stCondLst>
                                            <p:cond delay="0"/>
                                          </p:stCondLst>
                                        </p:cTn>
                                        <p:tgtEl>
                                          <p:spTgt spid="21"/>
                                        </p:tgtEl>
                                        <p:attrNameLst>
                                          <p:attrName>style.visibility</p:attrName>
                                        </p:attrNameLst>
                                      </p:cBhvr>
                                      <p:to>
                                        <p:strVal val="visible"/>
                                      </p:to>
                                    </p:set>
                                    <p:anim calcmode="lin" valueType="num">
                                      <p:cBhvr>
                                        <p:cTn id="196" dur="500" fill="hold"/>
                                        <p:tgtEl>
                                          <p:spTgt spid="21"/>
                                        </p:tgtEl>
                                        <p:attrNameLst>
                                          <p:attrName>ppt_w</p:attrName>
                                        </p:attrNameLst>
                                      </p:cBhvr>
                                      <p:tavLst>
                                        <p:tav tm="0">
                                          <p:val>
                                            <p:fltVal val="0"/>
                                          </p:val>
                                        </p:tav>
                                        <p:tav tm="100000">
                                          <p:val>
                                            <p:strVal val="#ppt_w"/>
                                          </p:val>
                                        </p:tav>
                                      </p:tavLst>
                                    </p:anim>
                                    <p:anim calcmode="lin" valueType="num">
                                      <p:cBhvr>
                                        <p:cTn id="197" dur="500" fill="hold"/>
                                        <p:tgtEl>
                                          <p:spTgt spid="21"/>
                                        </p:tgtEl>
                                        <p:attrNameLst>
                                          <p:attrName>ppt_h</p:attrName>
                                        </p:attrNameLst>
                                      </p:cBhvr>
                                      <p:tavLst>
                                        <p:tav tm="0">
                                          <p:val>
                                            <p:fltVal val="0"/>
                                          </p:val>
                                        </p:tav>
                                        <p:tav tm="100000">
                                          <p:val>
                                            <p:strVal val="#ppt_h"/>
                                          </p:val>
                                        </p:tav>
                                      </p:tavLst>
                                    </p:anim>
                                    <p:animEffect transition="in" filter="fade">
                                      <p:cBhvr>
                                        <p:cTn id="198" dur="500"/>
                                        <p:tgtEl>
                                          <p:spTgt spid="21"/>
                                        </p:tgtEl>
                                      </p:cBhvr>
                                    </p:animEffect>
                                  </p:childTnLst>
                                </p:cTn>
                              </p:par>
                            </p:childTnLst>
                          </p:cTn>
                        </p:par>
                      </p:childTnLst>
                    </p:cTn>
                  </p:par>
                  <p:par>
                    <p:cTn id="199" fill="hold">
                      <p:stCondLst>
                        <p:cond delay="indefinite"/>
                      </p:stCondLst>
                      <p:childTnLst>
                        <p:par>
                          <p:cTn id="200" fill="hold">
                            <p:stCondLst>
                              <p:cond delay="0"/>
                            </p:stCondLst>
                            <p:childTnLst>
                              <p:par>
                                <p:cTn id="201" presetID="53" presetClass="exit" presetSubtype="32" fill="hold" grpId="1" nodeType="clickEffect">
                                  <p:stCondLst>
                                    <p:cond delay="0"/>
                                  </p:stCondLst>
                                  <p:childTnLst>
                                    <p:anim calcmode="lin" valueType="num">
                                      <p:cBhvr>
                                        <p:cTn id="202" dur="500"/>
                                        <p:tgtEl>
                                          <p:spTgt spid="21"/>
                                        </p:tgtEl>
                                        <p:attrNameLst>
                                          <p:attrName>ppt_w</p:attrName>
                                        </p:attrNameLst>
                                      </p:cBhvr>
                                      <p:tavLst>
                                        <p:tav tm="0">
                                          <p:val>
                                            <p:strVal val="ppt_w"/>
                                          </p:val>
                                        </p:tav>
                                        <p:tav tm="100000">
                                          <p:val>
                                            <p:fltVal val="0"/>
                                          </p:val>
                                        </p:tav>
                                      </p:tavLst>
                                    </p:anim>
                                    <p:anim calcmode="lin" valueType="num">
                                      <p:cBhvr>
                                        <p:cTn id="203" dur="500"/>
                                        <p:tgtEl>
                                          <p:spTgt spid="21"/>
                                        </p:tgtEl>
                                        <p:attrNameLst>
                                          <p:attrName>ppt_h</p:attrName>
                                        </p:attrNameLst>
                                      </p:cBhvr>
                                      <p:tavLst>
                                        <p:tav tm="0">
                                          <p:val>
                                            <p:strVal val="ppt_h"/>
                                          </p:val>
                                        </p:tav>
                                        <p:tav tm="100000">
                                          <p:val>
                                            <p:fltVal val="0"/>
                                          </p:val>
                                        </p:tav>
                                      </p:tavLst>
                                    </p:anim>
                                    <p:animEffect transition="out" filter="fade">
                                      <p:cBhvr>
                                        <p:cTn id="204" dur="500"/>
                                        <p:tgtEl>
                                          <p:spTgt spid="21"/>
                                        </p:tgtEl>
                                      </p:cBhvr>
                                    </p:animEffect>
                                    <p:set>
                                      <p:cBhvr>
                                        <p:cTn id="205" dur="1" fill="hold">
                                          <p:stCondLst>
                                            <p:cond delay="499"/>
                                          </p:stCondLst>
                                        </p:cTn>
                                        <p:tgtEl>
                                          <p:spTgt spid="21"/>
                                        </p:tgtEl>
                                        <p:attrNameLst>
                                          <p:attrName>style.visibility</p:attrName>
                                        </p:attrNameLst>
                                      </p:cBhvr>
                                      <p:to>
                                        <p:strVal val="hidden"/>
                                      </p:to>
                                    </p:set>
                                  </p:childTnLst>
                                </p:cTn>
                              </p:par>
                            </p:childTnLst>
                          </p:cTn>
                        </p:par>
                      </p:childTnLst>
                    </p:cTn>
                  </p:par>
                  <p:par>
                    <p:cTn id="206" fill="hold">
                      <p:stCondLst>
                        <p:cond delay="indefinite"/>
                      </p:stCondLst>
                      <p:childTnLst>
                        <p:par>
                          <p:cTn id="207" fill="hold">
                            <p:stCondLst>
                              <p:cond delay="0"/>
                            </p:stCondLst>
                            <p:childTnLst>
                              <p:par>
                                <p:cTn id="208" presetID="53" presetClass="exit" presetSubtype="32" fill="hold" grpId="1" nodeType="clickEffect">
                                  <p:stCondLst>
                                    <p:cond delay="0"/>
                                  </p:stCondLst>
                                  <p:childTnLst>
                                    <p:anim calcmode="lin" valueType="num">
                                      <p:cBhvr>
                                        <p:cTn id="209" dur="500"/>
                                        <p:tgtEl>
                                          <p:spTgt spid="20"/>
                                        </p:tgtEl>
                                        <p:attrNameLst>
                                          <p:attrName>ppt_w</p:attrName>
                                        </p:attrNameLst>
                                      </p:cBhvr>
                                      <p:tavLst>
                                        <p:tav tm="0">
                                          <p:val>
                                            <p:strVal val="ppt_w"/>
                                          </p:val>
                                        </p:tav>
                                        <p:tav tm="100000">
                                          <p:val>
                                            <p:fltVal val="0"/>
                                          </p:val>
                                        </p:tav>
                                      </p:tavLst>
                                    </p:anim>
                                    <p:anim calcmode="lin" valueType="num">
                                      <p:cBhvr>
                                        <p:cTn id="210" dur="500"/>
                                        <p:tgtEl>
                                          <p:spTgt spid="20"/>
                                        </p:tgtEl>
                                        <p:attrNameLst>
                                          <p:attrName>ppt_h</p:attrName>
                                        </p:attrNameLst>
                                      </p:cBhvr>
                                      <p:tavLst>
                                        <p:tav tm="0">
                                          <p:val>
                                            <p:strVal val="ppt_h"/>
                                          </p:val>
                                        </p:tav>
                                        <p:tav tm="100000">
                                          <p:val>
                                            <p:fltVal val="0"/>
                                          </p:val>
                                        </p:tav>
                                      </p:tavLst>
                                    </p:anim>
                                    <p:animEffect transition="out" filter="fade">
                                      <p:cBhvr>
                                        <p:cTn id="211" dur="500"/>
                                        <p:tgtEl>
                                          <p:spTgt spid="20"/>
                                        </p:tgtEl>
                                      </p:cBhvr>
                                    </p:animEffect>
                                    <p:set>
                                      <p:cBhvr>
                                        <p:cTn id="212" dur="1" fill="hold">
                                          <p:stCondLst>
                                            <p:cond delay="499"/>
                                          </p:stCondLst>
                                        </p:cTn>
                                        <p:tgtEl>
                                          <p:spTgt spid="20"/>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53" presetClass="entr" presetSubtype="16" fill="hold" grpId="0" nodeType="clickEffect">
                                  <p:stCondLst>
                                    <p:cond delay="0"/>
                                  </p:stCondLst>
                                  <p:childTnLst>
                                    <p:set>
                                      <p:cBhvr>
                                        <p:cTn id="216" dur="1" fill="hold">
                                          <p:stCondLst>
                                            <p:cond delay="0"/>
                                          </p:stCondLst>
                                        </p:cTn>
                                        <p:tgtEl>
                                          <p:spTgt spid="9"/>
                                        </p:tgtEl>
                                        <p:attrNameLst>
                                          <p:attrName>style.visibility</p:attrName>
                                        </p:attrNameLst>
                                      </p:cBhvr>
                                      <p:to>
                                        <p:strVal val="visible"/>
                                      </p:to>
                                    </p:set>
                                    <p:anim calcmode="lin" valueType="num">
                                      <p:cBhvr>
                                        <p:cTn id="217" dur="500" fill="hold"/>
                                        <p:tgtEl>
                                          <p:spTgt spid="9"/>
                                        </p:tgtEl>
                                        <p:attrNameLst>
                                          <p:attrName>ppt_w</p:attrName>
                                        </p:attrNameLst>
                                      </p:cBhvr>
                                      <p:tavLst>
                                        <p:tav tm="0">
                                          <p:val>
                                            <p:fltVal val="0"/>
                                          </p:val>
                                        </p:tav>
                                        <p:tav tm="100000">
                                          <p:val>
                                            <p:strVal val="#ppt_w"/>
                                          </p:val>
                                        </p:tav>
                                      </p:tavLst>
                                    </p:anim>
                                    <p:anim calcmode="lin" valueType="num">
                                      <p:cBhvr>
                                        <p:cTn id="218" dur="500" fill="hold"/>
                                        <p:tgtEl>
                                          <p:spTgt spid="9"/>
                                        </p:tgtEl>
                                        <p:attrNameLst>
                                          <p:attrName>ppt_h</p:attrName>
                                        </p:attrNameLst>
                                      </p:cBhvr>
                                      <p:tavLst>
                                        <p:tav tm="0">
                                          <p:val>
                                            <p:fltVal val="0"/>
                                          </p:val>
                                        </p:tav>
                                        <p:tav tm="100000">
                                          <p:val>
                                            <p:strVal val="#ppt_h"/>
                                          </p:val>
                                        </p:tav>
                                      </p:tavLst>
                                    </p:anim>
                                    <p:animEffect transition="in" filter="fade">
                                      <p:cBhvr>
                                        <p:cTn id="219" dur="500"/>
                                        <p:tgtEl>
                                          <p:spTgt spid="9"/>
                                        </p:tgtEl>
                                      </p:cBhvr>
                                    </p:animEffect>
                                  </p:childTnLst>
                                </p:cTn>
                              </p:par>
                              <p:par>
                                <p:cTn id="220" presetID="1" presetClass="entr" presetSubtype="0" fill="hold" grpId="0" nodeType="withEffect">
                                  <p:stCondLst>
                                    <p:cond delay="0"/>
                                  </p:stCondLst>
                                  <p:childTnLst>
                                    <p:set>
                                      <p:cBhvr>
                                        <p:cTn id="221" dur="1" fill="hold">
                                          <p:stCondLst>
                                            <p:cond delay="0"/>
                                          </p:stCondLst>
                                        </p:cTn>
                                        <p:tgtEl>
                                          <p:spTgt spid="4"/>
                                        </p:tgtEl>
                                        <p:attrNameLst>
                                          <p:attrName>style.visibility</p:attrName>
                                        </p:attrNameLst>
                                      </p:cBhvr>
                                      <p:to>
                                        <p:strVal val="visible"/>
                                      </p:to>
                                    </p:set>
                                  </p:childTnLst>
                                </p:cTn>
                              </p:par>
                            </p:childTnLst>
                          </p:cTn>
                        </p:par>
                      </p:childTnLst>
                    </p:cTn>
                  </p:par>
                  <p:par>
                    <p:cTn id="222" fill="hold">
                      <p:stCondLst>
                        <p:cond delay="indefinite"/>
                      </p:stCondLst>
                      <p:childTnLst>
                        <p:par>
                          <p:cTn id="223" fill="hold">
                            <p:stCondLst>
                              <p:cond delay="0"/>
                            </p:stCondLst>
                            <p:childTnLst>
                              <p:par>
                                <p:cTn id="224" presetID="1" presetClass="entr" presetSubtype="0" fill="hold" grpId="0" nodeType="clickEffect">
                                  <p:stCondLst>
                                    <p:cond delay="0"/>
                                  </p:stCondLst>
                                  <p:childTnLst>
                                    <p:set>
                                      <p:cBhvr>
                                        <p:cTn id="225" dur="1" fill="hold">
                                          <p:stCondLst>
                                            <p:cond delay="0"/>
                                          </p:stCondLst>
                                        </p:cTn>
                                        <p:tgtEl>
                                          <p:spTgt spid="6"/>
                                        </p:tgtEl>
                                        <p:attrNameLst>
                                          <p:attrName>style.visibility</p:attrName>
                                        </p:attrNameLst>
                                      </p:cBhvr>
                                      <p:to>
                                        <p:strVal val="visible"/>
                                      </p:to>
                                    </p:set>
                                  </p:childTnLst>
                                </p:cTn>
                              </p:par>
                              <p:par>
                                <p:cTn id="226" presetID="1" presetClass="entr" presetSubtype="0" fill="hold" grpId="0" nodeType="withEffect">
                                  <p:stCondLst>
                                    <p:cond delay="0"/>
                                  </p:stCondLst>
                                  <p:childTnLst>
                                    <p:set>
                                      <p:cBhvr>
                                        <p:cTn id="227" dur="1" fill="hold">
                                          <p:stCondLst>
                                            <p:cond delay="0"/>
                                          </p:stCondLst>
                                        </p:cTn>
                                        <p:tgtEl>
                                          <p:spTgt spid="5"/>
                                        </p:tgtEl>
                                        <p:attrNameLst>
                                          <p:attrName>style.visibility</p:attrName>
                                        </p:attrNameLst>
                                      </p:cBhvr>
                                      <p:to>
                                        <p:strVal val="visible"/>
                                      </p:to>
                                    </p:set>
                                  </p:childTnLst>
                                </p:cTn>
                              </p:par>
                            </p:childTnLst>
                          </p:cTn>
                        </p:par>
                      </p:childTnLst>
                    </p:cTn>
                  </p:par>
                  <p:par>
                    <p:cTn id="228" fill="hold">
                      <p:stCondLst>
                        <p:cond delay="indefinite"/>
                      </p:stCondLst>
                      <p:childTnLst>
                        <p:par>
                          <p:cTn id="229" fill="hold">
                            <p:stCondLst>
                              <p:cond delay="0"/>
                            </p:stCondLst>
                            <p:childTnLst>
                              <p:par>
                                <p:cTn id="230" presetID="53" presetClass="entr" presetSubtype="16" fill="hold" grpId="0" nodeType="clickEffect">
                                  <p:stCondLst>
                                    <p:cond delay="0"/>
                                  </p:stCondLst>
                                  <p:childTnLst>
                                    <p:set>
                                      <p:cBhvr>
                                        <p:cTn id="231" dur="1" fill="hold">
                                          <p:stCondLst>
                                            <p:cond delay="0"/>
                                          </p:stCondLst>
                                        </p:cTn>
                                        <p:tgtEl>
                                          <p:spTgt spid="31"/>
                                        </p:tgtEl>
                                        <p:attrNameLst>
                                          <p:attrName>style.visibility</p:attrName>
                                        </p:attrNameLst>
                                      </p:cBhvr>
                                      <p:to>
                                        <p:strVal val="visible"/>
                                      </p:to>
                                    </p:set>
                                    <p:anim calcmode="lin" valueType="num">
                                      <p:cBhvr>
                                        <p:cTn id="232" dur="500" fill="hold"/>
                                        <p:tgtEl>
                                          <p:spTgt spid="31"/>
                                        </p:tgtEl>
                                        <p:attrNameLst>
                                          <p:attrName>ppt_w</p:attrName>
                                        </p:attrNameLst>
                                      </p:cBhvr>
                                      <p:tavLst>
                                        <p:tav tm="0">
                                          <p:val>
                                            <p:fltVal val="0"/>
                                          </p:val>
                                        </p:tav>
                                        <p:tav tm="100000">
                                          <p:val>
                                            <p:strVal val="#ppt_w"/>
                                          </p:val>
                                        </p:tav>
                                      </p:tavLst>
                                    </p:anim>
                                    <p:anim calcmode="lin" valueType="num">
                                      <p:cBhvr>
                                        <p:cTn id="233" dur="500" fill="hold"/>
                                        <p:tgtEl>
                                          <p:spTgt spid="31"/>
                                        </p:tgtEl>
                                        <p:attrNameLst>
                                          <p:attrName>ppt_h</p:attrName>
                                        </p:attrNameLst>
                                      </p:cBhvr>
                                      <p:tavLst>
                                        <p:tav tm="0">
                                          <p:val>
                                            <p:fltVal val="0"/>
                                          </p:val>
                                        </p:tav>
                                        <p:tav tm="100000">
                                          <p:val>
                                            <p:strVal val="#ppt_h"/>
                                          </p:val>
                                        </p:tav>
                                      </p:tavLst>
                                    </p:anim>
                                    <p:animEffect transition="in" filter="fade">
                                      <p:cBhvr>
                                        <p:cTn id="234" dur="500"/>
                                        <p:tgtEl>
                                          <p:spTgt spid="31"/>
                                        </p:tgtEl>
                                      </p:cBhvr>
                                    </p:animEffect>
                                  </p:childTnLst>
                                </p:cTn>
                              </p:par>
                            </p:childTnLst>
                          </p:cTn>
                        </p:par>
                      </p:childTnLst>
                    </p:cTn>
                  </p:par>
                  <p:par>
                    <p:cTn id="235" fill="hold">
                      <p:stCondLst>
                        <p:cond delay="indefinite"/>
                      </p:stCondLst>
                      <p:childTnLst>
                        <p:par>
                          <p:cTn id="236" fill="hold">
                            <p:stCondLst>
                              <p:cond delay="0"/>
                            </p:stCondLst>
                            <p:childTnLst>
                              <p:par>
                                <p:cTn id="237" presetID="53" presetClass="exit" presetSubtype="32" fill="hold" grpId="1" nodeType="clickEffect">
                                  <p:stCondLst>
                                    <p:cond delay="0"/>
                                  </p:stCondLst>
                                  <p:childTnLst>
                                    <p:anim calcmode="lin" valueType="num">
                                      <p:cBhvr>
                                        <p:cTn id="238" dur="500"/>
                                        <p:tgtEl>
                                          <p:spTgt spid="31"/>
                                        </p:tgtEl>
                                        <p:attrNameLst>
                                          <p:attrName>ppt_w</p:attrName>
                                        </p:attrNameLst>
                                      </p:cBhvr>
                                      <p:tavLst>
                                        <p:tav tm="0">
                                          <p:val>
                                            <p:strVal val="ppt_w"/>
                                          </p:val>
                                        </p:tav>
                                        <p:tav tm="100000">
                                          <p:val>
                                            <p:fltVal val="0"/>
                                          </p:val>
                                        </p:tav>
                                      </p:tavLst>
                                    </p:anim>
                                    <p:anim calcmode="lin" valueType="num">
                                      <p:cBhvr>
                                        <p:cTn id="239" dur="500"/>
                                        <p:tgtEl>
                                          <p:spTgt spid="31"/>
                                        </p:tgtEl>
                                        <p:attrNameLst>
                                          <p:attrName>ppt_h</p:attrName>
                                        </p:attrNameLst>
                                      </p:cBhvr>
                                      <p:tavLst>
                                        <p:tav tm="0">
                                          <p:val>
                                            <p:strVal val="ppt_h"/>
                                          </p:val>
                                        </p:tav>
                                        <p:tav tm="100000">
                                          <p:val>
                                            <p:fltVal val="0"/>
                                          </p:val>
                                        </p:tav>
                                      </p:tavLst>
                                    </p:anim>
                                    <p:animEffect transition="out" filter="fade">
                                      <p:cBhvr>
                                        <p:cTn id="240" dur="500"/>
                                        <p:tgtEl>
                                          <p:spTgt spid="31"/>
                                        </p:tgtEl>
                                      </p:cBhvr>
                                    </p:animEffect>
                                    <p:set>
                                      <p:cBhvr>
                                        <p:cTn id="241" dur="1" fill="hold">
                                          <p:stCondLst>
                                            <p:cond delay="499"/>
                                          </p:stCondLst>
                                        </p:cTn>
                                        <p:tgtEl>
                                          <p:spTgt spid="31"/>
                                        </p:tgtEl>
                                        <p:attrNameLst>
                                          <p:attrName>style.visibility</p:attrName>
                                        </p:attrNameLst>
                                      </p:cBhvr>
                                      <p:to>
                                        <p:strVal val="hidden"/>
                                      </p:to>
                                    </p:set>
                                  </p:childTnLst>
                                </p:cTn>
                              </p:par>
                            </p:childTnLst>
                          </p:cTn>
                        </p:par>
                      </p:childTnLst>
                    </p:cTn>
                  </p:par>
                  <p:par>
                    <p:cTn id="242" fill="hold">
                      <p:stCondLst>
                        <p:cond delay="indefinite"/>
                      </p:stCondLst>
                      <p:childTnLst>
                        <p:par>
                          <p:cTn id="243" fill="hold">
                            <p:stCondLst>
                              <p:cond delay="0"/>
                            </p:stCondLst>
                            <p:childTnLst>
                              <p:par>
                                <p:cTn id="244" presetID="53" presetClass="entr" presetSubtype="16" fill="hold" grpId="0" nodeType="clickEffect">
                                  <p:stCondLst>
                                    <p:cond delay="0"/>
                                  </p:stCondLst>
                                  <p:childTnLst>
                                    <p:set>
                                      <p:cBhvr>
                                        <p:cTn id="245" dur="1" fill="hold">
                                          <p:stCondLst>
                                            <p:cond delay="0"/>
                                          </p:stCondLst>
                                        </p:cTn>
                                        <p:tgtEl>
                                          <p:spTgt spid="28"/>
                                        </p:tgtEl>
                                        <p:attrNameLst>
                                          <p:attrName>style.visibility</p:attrName>
                                        </p:attrNameLst>
                                      </p:cBhvr>
                                      <p:to>
                                        <p:strVal val="visible"/>
                                      </p:to>
                                    </p:set>
                                    <p:anim calcmode="lin" valueType="num">
                                      <p:cBhvr>
                                        <p:cTn id="246" dur="500" fill="hold"/>
                                        <p:tgtEl>
                                          <p:spTgt spid="28"/>
                                        </p:tgtEl>
                                        <p:attrNameLst>
                                          <p:attrName>ppt_w</p:attrName>
                                        </p:attrNameLst>
                                      </p:cBhvr>
                                      <p:tavLst>
                                        <p:tav tm="0">
                                          <p:val>
                                            <p:fltVal val="0"/>
                                          </p:val>
                                        </p:tav>
                                        <p:tav tm="100000">
                                          <p:val>
                                            <p:strVal val="#ppt_w"/>
                                          </p:val>
                                        </p:tav>
                                      </p:tavLst>
                                    </p:anim>
                                    <p:anim calcmode="lin" valueType="num">
                                      <p:cBhvr>
                                        <p:cTn id="247" dur="500" fill="hold"/>
                                        <p:tgtEl>
                                          <p:spTgt spid="28"/>
                                        </p:tgtEl>
                                        <p:attrNameLst>
                                          <p:attrName>ppt_h</p:attrName>
                                        </p:attrNameLst>
                                      </p:cBhvr>
                                      <p:tavLst>
                                        <p:tav tm="0">
                                          <p:val>
                                            <p:fltVal val="0"/>
                                          </p:val>
                                        </p:tav>
                                        <p:tav tm="100000">
                                          <p:val>
                                            <p:strVal val="#ppt_h"/>
                                          </p:val>
                                        </p:tav>
                                      </p:tavLst>
                                    </p:anim>
                                    <p:animEffect transition="in" filter="fade">
                                      <p:cBhvr>
                                        <p:cTn id="248" dur="500"/>
                                        <p:tgtEl>
                                          <p:spTgt spid="28"/>
                                        </p:tgtEl>
                                      </p:cBhvr>
                                    </p:animEffect>
                                  </p:childTnLst>
                                </p:cTn>
                              </p:par>
                            </p:childTnLst>
                          </p:cTn>
                        </p:par>
                      </p:childTnLst>
                    </p:cTn>
                  </p:par>
                  <p:par>
                    <p:cTn id="249" fill="hold">
                      <p:stCondLst>
                        <p:cond delay="indefinite"/>
                      </p:stCondLst>
                      <p:childTnLst>
                        <p:par>
                          <p:cTn id="250" fill="hold">
                            <p:stCondLst>
                              <p:cond delay="0"/>
                            </p:stCondLst>
                            <p:childTnLst>
                              <p:par>
                                <p:cTn id="251" presetID="53" presetClass="exit" presetSubtype="32" fill="hold" grpId="1" nodeType="clickEffect">
                                  <p:stCondLst>
                                    <p:cond delay="0"/>
                                  </p:stCondLst>
                                  <p:childTnLst>
                                    <p:anim calcmode="lin" valueType="num">
                                      <p:cBhvr>
                                        <p:cTn id="252" dur="500"/>
                                        <p:tgtEl>
                                          <p:spTgt spid="28"/>
                                        </p:tgtEl>
                                        <p:attrNameLst>
                                          <p:attrName>ppt_w</p:attrName>
                                        </p:attrNameLst>
                                      </p:cBhvr>
                                      <p:tavLst>
                                        <p:tav tm="0">
                                          <p:val>
                                            <p:strVal val="ppt_w"/>
                                          </p:val>
                                        </p:tav>
                                        <p:tav tm="100000">
                                          <p:val>
                                            <p:fltVal val="0"/>
                                          </p:val>
                                        </p:tav>
                                      </p:tavLst>
                                    </p:anim>
                                    <p:anim calcmode="lin" valueType="num">
                                      <p:cBhvr>
                                        <p:cTn id="253" dur="500"/>
                                        <p:tgtEl>
                                          <p:spTgt spid="28"/>
                                        </p:tgtEl>
                                        <p:attrNameLst>
                                          <p:attrName>ppt_h</p:attrName>
                                        </p:attrNameLst>
                                      </p:cBhvr>
                                      <p:tavLst>
                                        <p:tav tm="0">
                                          <p:val>
                                            <p:strVal val="ppt_h"/>
                                          </p:val>
                                        </p:tav>
                                        <p:tav tm="100000">
                                          <p:val>
                                            <p:fltVal val="0"/>
                                          </p:val>
                                        </p:tav>
                                      </p:tavLst>
                                    </p:anim>
                                    <p:animEffect transition="out" filter="fade">
                                      <p:cBhvr>
                                        <p:cTn id="254" dur="500"/>
                                        <p:tgtEl>
                                          <p:spTgt spid="28"/>
                                        </p:tgtEl>
                                      </p:cBhvr>
                                    </p:animEffect>
                                    <p:set>
                                      <p:cBhvr>
                                        <p:cTn id="255" dur="1" fill="hold">
                                          <p:stCondLst>
                                            <p:cond delay="499"/>
                                          </p:stCondLst>
                                        </p:cTn>
                                        <p:tgtEl>
                                          <p:spTgt spid="28"/>
                                        </p:tgtEl>
                                        <p:attrNameLst>
                                          <p:attrName>style.visibility</p:attrName>
                                        </p:attrNameLst>
                                      </p:cBhvr>
                                      <p:to>
                                        <p:strVal val="hidden"/>
                                      </p:to>
                                    </p:set>
                                  </p:childTnLst>
                                </p:cTn>
                              </p:par>
                            </p:childTnLst>
                          </p:cTn>
                        </p:par>
                      </p:childTnLst>
                    </p:cTn>
                  </p:par>
                  <p:par>
                    <p:cTn id="256" fill="hold">
                      <p:stCondLst>
                        <p:cond delay="indefinite"/>
                      </p:stCondLst>
                      <p:childTnLst>
                        <p:par>
                          <p:cTn id="257" fill="hold">
                            <p:stCondLst>
                              <p:cond delay="0"/>
                            </p:stCondLst>
                            <p:childTnLst>
                              <p:par>
                                <p:cTn id="258" presetID="1" presetClass="entr" presetSubtype="0" fill="hold" grpId="0" nodeType="clickEffect">
                                  <p:stCondLst>
                                    <p:cond delay="0"/>
                                  </p:stCondLst>
                                  <p:childTnLst>
                                    <p:set>
                                      <p:cBhvr>
                                        <p:cTn id="259" dur="1" fill="hold">
                                          <p:stCondLst>
                                            <p:cond delay="0"/>
                                          </p:stCondLst>
                                        </p:cTn>
                                        <p:tgtEl>
                                          <p:spTgt spid="7"/>
                                        </p:tgtEl>
                                        <p:attrNameLst>
                                          <p:attrName>style.visibility</p:attrName>
                                        </p:attrNameLst>
                                      </p:cBhvr>
                                      <p:to>
                                        <p:strVal val="visible"/>
                                      </p:to>
                                    </p:set>
                                  </p:childTnLst>
                                </p:cTn>
                              </p:par>
                              <p:par>
                                <p:cTn id="260" presetID="1" presetClass="entr" presetSubtype="0" fill="hold" grpId="0" nodeType="withEffect">
                                  <p:stCondLst>
                                    <p:cond delay="0"/>
                                  </p:stCondLst>
                                  <p:childTnLst>
                                    <p:set>
                                      <p:cBhvr>
                                        <p:cTn id="261" dur="1" fill="hold">
                                          <p:stCondLst>
                                            <p:cond delay="0"/>
                                          </p:stCondLst>
                                        </p:cTn>
                                        <p:tgtEl>
                                          <p:spTgt spid="2"/>
                                        </p:tgtEl>
                                        <p:attrNameLst>
                                          <p:attrName>style.visibility</p:attrName>
                                        </p:attrNameLst>
                                      </p:cBhvr>
                                      <p:to>
                                        <p:strVal val="visible"/>
                                      </p:to>
                                    </p:set>
                                  </p:childTnLst>
                                </p:cTn>
                              </p:par>
                            </p:childTnLst>
                          </p:cTn>
                        </p:par>
                      </p:childTnLst>
                    </p:cTn>
                  </p:par>
                  <p:par>
                    <p:cTn id="262" fill="hold">
                      <p:stCondLst>
                        <p:cond delay="indefinite"/>
                      </p:stCondLst>
                      <p:childTnLst>
                        <p:par>
                          <p:cTn id="263" fill="hold">
                            <p:stCondLst>
                              <p:cond delay="0"/>
                            </p:stCondLst>
                            <p:childTnLst>
                              <p:par>
                                <p:cTn id="264" presetID="53" presetClass="entr" presetSubtype="16" fill="hold" grpId="0" nodeType="clickEffect">
                                  <p:stCondLst>
                                    <p:cond delay="0"/>
                                  </p:stCondLst>
                                  <p:childTnLst>
                                    <p:set>
                                      <p:cBhvr>
                                        <p:cTn id="265" dur="1" fill="hold">
                                          <p:stCondLst>
                                            <p:cond delay="0"/>
                                          </p:stCondLst>
                                        </p:cTn>
                                        <p:tgtEl>
                                          <p:spTgt spid="34"/>
                                        </p:tgtEl>
                                        <p:attrNameLst>
                                          <p:attrName>style.visibility</p:attrName>
                                        </p:attrNameLst>
                                      </p:cBhvr>
                                      <p:to>
                                        <p:strVal val="visible"/>
                                      </p:to>
                                    </p:set>
                                    <p:anim calcmode="lin" valueType="num">
                                      <p:cBhvr>
                                        <p:cTn id="266" dur="500" fill="hold"/>
                                        <p:tgtEl>
                                          <p:spTgt spid="34"/>
                                        </p:tgtEl>
                                        <p:attrNameLst>
                                          <p:attrName>ppt_w</p:attrName>
                                        </p:attrNameLst>
                                      </p:cBhvr>
                                      <p:tavLst>
                                        <p:tav tm="0">
                                          <p:val>
                                            <p:fltVal val="0"/>
                                          </p:val>
                                        </p:tav>
                                        <p:tav tm="100000">
                                          <p:val>
                                            <p:strVal val="#ppt_w"/>
                                          </p:val>
                                        </p:tav>
                                      </p:tavLst>
                                    </p:anim>
                                    <p:anim calcmode="lin" valueType="num">
                                      <p:cBhvr>
                                        <p:cTn id="267" dur="500" fill="hold"/>
                                        <p:tgtEl>
                                          <p:spTgt spid="34"/>
                                        </p:tgtEl>
                                        <p:attrNameLst>
                                          <p:attrName>ppt_h</p:attrName>
                                        </p:attrNameLst>
                                      </p:cBhvr>
                                      <p:tavLst>
                                        <p:tav tm="0">
                                          <p:val>
                                            <p:fltVal val="0"/>
                                          </p:val>
                                        </p:tav>
                                        <p:tav tm="100000">
                                          <p:val>
                                            <p:strVal val="#ppt_h"/>
                                          </p:val>
                                        </p:tav>
                                      </p:tavLst>
                                    </p:anim>
                                    <p:animEffect transition="in" filter="fade">
                                      <p:cBhvr>
                                        <p:cTn id="268" dur="500"/>
                                        <p:tgtEl>
                                          <p:spTgt spid="34"/>
                                        </p:tgtEl>
                                      </p:cBhvr>
                                    </p:animEffect>
                                  </p:childTnLst>
                                </p:cTn>
                              </p:par>
                              <p:par>
                                <p:cTn id="269" presetID="1" presetClass="entr" presetSubtype="0" fill="hold" grpId="0" nodeType="withEffect">
                                  <p:stCondLst>
                                    <p:cond delay="0"/>
                                  </p:stCondLst>
                                  <p:childTnLst>
                                    <p:set>
                                      <p:cBhvr>
                                        <p:cTn id="27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 grpId="0" animBg="1"/>
      <p:bldP spid="4" grpId="0" animBg="1"/>
      <p:bldP spid="5" grpId="0" animBg="1"/>
      <p:bldP spid="6" grpId="0" animBg="1"/>
      <p:bldP spid="7" grpId="0" animBg="1"/>
      <p:bldP spid="22" grpId="0" animBg="1"/>
      <p:bldP spid="24" grpId="0" animBg="1"/>
      <p:bldP spid="25" grpId="0" animBg="1"/>
      <p:bldP spid="26" grpId="0" animBg="1"/>
      <p:bldP spid="23" grpId="0" animBg="1"/>
      <p:bldP spid="9" grpId="0" animBg="1"/>
      <p:bldP spid="33" grpId="0" animBg="1"/>
      <p:bldP spid="34" grpId="0" animBg="1"/>
      <p:bldP spid="3" grpId="0" animBg="1"/>
      <p:bldP spid="3" grpId="1" animBg="1"/>
      <p:bldP spid="8" grpId="0" animBg="1"/>
      <p:bldP spid="8" grpId="1" animBg="1"/>
      <p:bldP spid="10" grpId="0" animBg="1"/>
      <p:bldP spid="10" grpId="1" animBg="1"/>
      <p:bldP spid="11" grpId="0" animBg="1"/>
      <p:bldP spid="11" grpId="1" animBg="1"/>
      <p:bldP spid="12" grpId="0" animBg="1"/>
      <p:bldP spid="12" grpId="1" animBg="1"/>
      <p:bldP spid="16" grpId="0" animBg="1"/>
      <p:bldP spid="16" grpId="1" animBg="1"/>
      <p:bldP spid="18" grpId="0" animBg="1"/>
      <p:bldP spid="18" grpId="1" animBg="1"/>
      <p:bldP spid="15" grpId="0" animBg="1"/>
      <p:bldP spid="15" grpId="1" animBg="1"/>
      <p:bldP spid="17" grpId="0" animBg="1"/>
      <p:bldP spid="17" grpId="1" animBg="1"/>
      <p:bldP spid="19" grpId="0" animBg="1"/>
      <p:bldP spid="19" grpId="1" animBg="1"/>
      <p:bldP spid="20" grpId="0" animBg="1"/>
      <p:bldP spid="20" grpId="1" animBg="1"/>
      <p:bldP spid="21" grpId="0" animBg="1"/>
      <p:bldP spid="21" grpId="1" animBg="1"/>
      <p:bldP spid="28" grpId="0" animBg="1"/>
      <p:bldP spid="28" grpId="1" animBg="1"/>
      <p:bldP spid="31" grpId="0" animBg="1"/>
      <p:bldP spid="31" grpId="1" animBg="1"/>
      <p:bldP spid="29" grpId="0" animBg="1"/>
      <p:bldP spid="13" grpId="0" animBg="1"/>
      <p:bldP spid="13"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54929" y="0"/>
            <a:ext cx="4082143" cy="830997"/>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PERIOD OF RESTORATION</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3:19-26</a:t>
            </a:r>
          </a:p>
        </p:txBody>
      </p:sp>
      <p:grpSp>
        <p:nvGrpSpPr>
          <p:cNvPr id="7" name="Group 6"/>
          <p:cNvGrpSpPr/>
          <p:nvPr/>
        </p:nvGrpSpPr>
        <p:grpSpPr>
          <a:xfrm>
            <a:off x="2939344" y="771525"/>
            <a:ext cx="3759954" cy="6086475"/>
            <a:chOff x="3111620" y="771525"/>
            <a:chExt cx="3759954" cy="6086475"/>
          </a:xfrm>
        </p:grpSpPr>
        <p:pic>
          <p:nvPicPr>
            <p:cNvPr id="5" name="Picture 4"/>
            <p:cNvPicPr>
              <a:picLocks noChangeAspect="1"/>
            </p:cNvPicPr>
            <p:nvPr/>
          </p:nvPicPr>
          <p:blipFill rotWithShape="1">
            <a:blip r:embed="rId3"/>
            <a:srcRect l="443" r="-1"/>
            <a:stretch/>
          </p:blipFill>
          <p:spPr>
            <a:xfrm>
              <a:off x="3111620" y="771525"/>
              <a:ext cx="3759954" cy="6086475"/>
            </a:xfrm>
            <a:prstGeom prst="rect">
              <a:avLst/>
            </a:prstGeom>
            <a:noFill/>
          </p:spPr>
        </p:pic>
        <p:sp>
          <p:nvSpPr>
            <p:cNvPr id="6" name="TextBox 5"/>
            <p:cNvSpPr txBox="1"/>
            <p:nvPr/>
          </p:nvSpPr>
          <p:spPr>
            <a:xfrm>
              <a:off x="3111620" y="3872633"/>
              <a:ext cx="3759954" cy="1200329"/>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LAW OF MOSES</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Barrier of the dividing wall</a:t>
              </a:r>
            </a:p>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hlinkClick r:id="rId4" action="ppaction://hlinksldjump"/>
                </a:rPr>
                <a:t>Slide 28</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cxnSp>
        <p:nvCxnSpPr>
          <p:cNvPr id="14" name="Straight Arrow Connector 13"/>
          <p:cNvCxnSpPr>
            <a:cxnSpLocks/>
          </p:cNvCxnSpPr>
          <p:nvPr/>
        </p:nvCxnSpPr>
        <p:spPr>
          <a:xfrm flipV="1">
            <a:off x="290627" y="5018819"/>
            <a:ext cx="2648717" cy="662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6200000">
            <a:off x="-743785" y="3426172"/>
            <a:ext cx="2068826" cy="461665"/>
          </a:xfrm>
          <a:prstGeom prst="rect">
            <a:avLst/>
          </a:prstGeom>
          <a:solidFill>
            <a:schemeClr val="bg1"/>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Adam and Eve</a:t>
            </a:r>
          </a:p>
        </p:txBody>
      </p:sp>
      <p:sp>
        <p:nvSpPr>
          <p:cNvPr id="20" name="TextBox 19"/>
          <p:cNvSpPr txBox="1"/>
          <p:nvPr/>
        </p:nvSpPr>
        <p:spPr>
          <a:xfrm rot="16200000">
            <a:off x="-512316" y="2445750"/>
            <a:ext cx="3647653" cy="830997"/>
          </a:xfrm>
          <a:prstGeom prst="rect">
            <a:avLst/>
          </a:prstGeom>
          <a:no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Abraham</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Father of the faithful</a:t>
            </a:r>
          </a:p>
        </p:txBody>
      </p:sp>
      <p:cxnSp>
        <p:nvCxnSpPr>
          <p:cNvPr id="23" name="Straight Arrow Connector 22"/>
          <p:cNvCxnSpPr>
            <a:cxnSpLocks/>
            <a:endCxn id="15" idx="1"/>
          </p:cNvCxnSpPr>
          <p:nvPr/>
        </p:nvCxnSpPr>
        <p:spPr>
          <a:xfrm flipV="1">
            <a:off x="290627" y="4691418"/>
            <a:ext cx="2" cy="3340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p:cNvCxnSpPr>
          <p:nvPr/>
        </p:nvCxnSpPr>
        <p:spPr>
          <a:xfrm flipV="1">
            <a:off x="1304417" y="4698047"/>
            <a:ext cx="1" cy="3340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16200000">
            <a:off x="2124613" y="3922434"/>
            <a:ext cx="1063052" cy="461665"/>
          </a:xfrm>
          <a:prstGeom prst="rect">
            <a:avLst/>
          </a:prstGeom>
          <a:solidFill>
            <a:schemeClr val="bg1"/>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Moses</a:t>
            </a:r>
          </a:p>
        </p:txBody>
      </p:sp>
      <p:cxnSp>
        <p:nvCxnSpPr>
          <p:cNvPr id="32" name="Straight Arrow Connector 31"/>
          <p:cNvCxnSpPr>
            <a:cxnSpLocks/>
            <a:endCxn id="31" idx="1"/>
          </p:cNvCxnSpPr>
          <p:nvPr/>
        </p:nvCxnSpPr>
        <p:spPr>
          <a:xfrm flipV="1">
            <a:off x="2656137" y="4684793"/>
            <a:ext cx="3" cy="33402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2036714" y="1030795"/>
            <a:ext cx="2469025" cy="9839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Covenant of Promise</a:t>
            </a:r>
          </a:p>
        </p:txBody>
      </p:sp>
      <p:sp>
        <p:nvSpPr>
          <p:cNvPr id="35" name="Oval 34"/>
          <p:cNvSpPr/>
          <p:nvPr/>
        </p:nvSpPr>
        <p:spPr>
          <a:xfrm>
            <a:off x="6757589" y="1328514"/>
            <a:ext cx="2220249" cy="724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JEWS</a:t>
            </a:r>
          </a:p>
        </p:txBody>
      </p:sp>
      <p:grpSp>
        <p:nvGrpSpPr>
          <p:cNvPr id="50" name="Group 49"/>
          <p:cNvGrpSpPr/>
          <p:nvPr/>
        </p:nvGrpSpPr>
        <p:grpSpPr>
          <a:xfrm>
            <a:off x="6898687" y="3219297"/>
            <a:ext cx="1147715" cy="1665759"/>
            <a:chOff x="7512579" y="3196204"/>
            <a:chExt cx="1147715" cy="1665184"/>
          </a:xfrm>
        </p:grpSpPr>
        <p:cxnSp>
          <p:nvCxnSpPr>
            <p:cNvPr id="42" name="Straight Connector 41"/>
            <p:cNvCxnSpPr>
              <a:cxnSpLocks/>
              <a:endCxn id="46" idx="0"/>
            </p:cNvCxnSpPr>
            <p:nvPr/>
          </p:nvCxnSpPr>
          <p:spPr>
            <a:xfrm flipH="1">
              <a:off x="8086437" y="3196204"/>
              <a:ext cx="10644" cy="1203519"/>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785654" y="3421490"/>
              <a:ext cx="622852" cy="0"/>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512579" y="4399723"/>
              <a:ext cx="1147715" cy="461665"/>
            </a:xfrm>
            <a:prstGeom prst="rect">
              <a:avLst/>
            </a:prstGeom>
            <a:solidFill>
              <a:schemeClr val="bg1"/>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30 AD</a:t>
              </a:r>
            </a:p>
          </p:txBody>
        </p:sp>
      </p:grpSp>
      <p:grpSp>
        <p:nvGrpSpPr>
          <p:cNvPr id="53" name="Group 52"/>
          <p:cNvGrpSpPr/>
          <p:nvPr/>
        </p:nvGrpSpPr>
        <p:grpSpPr>
          <a:xfrm>
            <a:off x="7521964" y="3444661"/>
            <a:ext cx="2662027" cy="761365"/>
            <a:chOff x="8004552" y="3445567"/>
            <a:chExt cx="2662027" cy="761365"/>
          </a:xfrm>
        </p:grpSpPr>
        <p:cxnSp>
          <p:nvCxnSpPr>
            <p:cNvPr id="36" name="Straight Arrow Connector 35"/>
            <p:cNvCxnSpPr>
              <a:cxnSpLocks/>
            </p:cNvCxnSpPr>
            <p:nvPr/>
          </p:nvCxnSpPr>
          <p:spPr>
            <a:xfrm>
              <a:off x="8004552" y="4195270"/>
              <a:ext cx="2662027" cy="11662"/>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Double Brace 47"/>
            <p:cNvSpPr/>
            <p:nvPr/>
          </p:nvSpPr>
          <p:spPr>
            <a:xfrm>
              <a:off x="8238024" y="3445567"/>
              <a:ext cx="2138430" cy="643687"/>
            </a:xfrm>
            <a:prstGeom prst="brace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hlinkClick r:id="rId5" action="ppaction://hlinksldjump"/>
                </a:rPr>
                <a:t>40 Year period of Grace</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cxnSp>
        <p:nvCxnSpPr>
          <p:cNvPr id="55" name="Straight Arrow Connector 54"/>
          <p:cNvCxnSpPr>
            <a:cxnSpLocks/>
          </p:cNvCxnSpPr>
          <p:nvPr/>
        </p:nvCxnSpPr>
        <p:spPr>
          <a:xfrm>
            <a:off x="6697722" y="4195269"/>
            <a:ext cx="722504" cy="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29" name="Group 1028"/>
          <p:cNvGrpSpPr/>
          <p:nvPr/>
        </p:nvGrpSpPr>
        <p:grpSpPr>
          <a:xfrm>
            <a:off x="9692578" y="1328515"/>
            <a:ext cx="1103230" cy="3532714"/>
            <a:chOff x="9806608" y="1328515"/>
            <a:chExt cx="1103230" cy="3532714"/>
          </a:xfrm>
        </p:grpSpPr>
        <p:sp>
          <p:nvSpPr>
            <p:cNvPr id="59" name="TextBox 58"/>
            <p:cNvSpPr txBox="1"/>
            <p:nvPr/>
          </p:nvSpPr>
          <p:spPr>
            <a:xfrm rot="16200000">
              <a:off x="9349675" y="1925159"/>
              <a:ext cx="2024286" cy="830997"/>
            </a:xfrm>
            <a:prstGeom prst="rect">
              <a:avLst/>
            </a:prstGeom>
            <a:solidFill>
              <a:schemeClr val="bg1"/>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TEMPLE DESTROYED</a:t>
              </a:r>
            </a:p>
          </p:txBody>
        </p:sp>
        <p:cxnSp>
          <p:nvCxnSpPr>
            <p:cNvPr id="61" name="Straight Connector 60"/>
            <p:cNvCxnSpPr>
              <a:cxnSpLocks/>
            </p:cNvCxnSpPr>
            <p:nvPr/>
          </p:nvCxnSpPr>
          <p:spPr>
            <a:xfrm>
              <a:off x="10361819" y="3352801"/>
              <a:ext cx="0" cy="10467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27" name="TextBox 1026"/>
            <p:cNvSpPr txBox="1"/>
            <p:nvPr/>
          </p:nvSpPr>
          <p:spPr>
            <a:xfrm>
              <a:off x="9806608" y="4399564"/>
              <a:ext cx="1103230" cy="461665"/>
            </a:xfrm>
            <a:prstGeom prst="rect">
              <a:avLst/>
            </a:prstGeom>
            <a:solidFill>
              <a:schemeClr val="bg1"/>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70 AD</a:t>
              </a:r>
            </a:p>
          </p:txBody>
        </p:sp>
      </p:grpSp>
      <p:sp>
        <p:nvSpPr>
          <p:cNvPr id="1028" name="TextBox 1027"/>
          <p:cNvSpPr txBox="1"/>
          <p:nvPr/>
        </p:nvSpPr>
        <p:spPr>
          <a:xfrm>
            <a:off x="6699297" y="2279375"/>
            <a:ext cx="1887053" cy="830997"/>
          </a:xfrm>
          <a:prstGeom prst="rect">
            <a:avLst/>
          </a:prstGeom>
          <a:solidFill>
            <a:schemeClr val="bg1"/>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hlinkClick r:id="rId6" action="ppaction://hlinksldjump"/>
              </a:rPr>
              <a:t>The Promised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Seed - Christ</a:t>
            </a:r>
          </a:p>
        </p:txBody>
      </p:sp>
      <p:sp>
        <p:nvSpPr>
          <p:cNvPr id="1037" name="Double Brace 1036"/>
          <p:cNvSpPr/>
          <p:nvPr/>
        </p:nvSpPr>
        <p:spPr>
          <a:xfrm>
            <a:off x="119742" y="5790673"/>
            <a:ext cx="2536395" cy="1014983"/>
          </a:xfrm>
          <a:prstGeom prst="bracePair">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All Have Access And Are Accountable</a:t>
            </a:r>
          </a:p>
        </p:txBody>
      </p:sp>
      <p:cxnSp>
        <p:nvCxnSpPr>
          <p:cNvPr id="1031" name="Straight Arrow Connector 1030"/>
          <p:cNvCxnSpPr>
            <a:cxnSpLocks/>
          </p:cNvCxnSpPr>
          <p:nvPr/>
        </p:nvCxnSpPr>
        <p:spPr>
          <a:xfrm flipH="1" flipV="1">
            <a:off x="10298416" y="4213099"/>
            <a:ext cx="1872318" cy="13253"/>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34" name="Double Brace 1033"/>
          <p:cNvSpPr/>
          <p:nvPr/>
        </p:nvSpPr>
        <p:spPr>
          <a:xfrm>
            <a:off x="7134447" y="5109837"/>
            <a:ext cx="3465042" cy="1578042"/>
          </a:xfrm>
          <a:prstGeom prst="bracePair">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Completion of plan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Salvation Restored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All Believers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Jew and Gentile</a:t>
            </a:r>
          </a:p>
        </p:txBody>
      </p:sp>
      <p:cxnSp>
        <p:nvCxnSpPr>
          <p:cNvPr id="12" name="Straight Connector 11"/>
          <p:cNvCxnSpPr/>
          <p:nvPr/>
        </p:nvCxnSpPr>
        <p:spPr>
          <a:xfrm flipV="1">
            <a:off x="2939344" y="830997"/>
            <a:ext cx="3624742" cy="488400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Arrow: Right 43"/>
          <p:cNvSpPr/>
          <p:nvPr/>
        </p:nvSpPr>
        <p:spPr>
          <a:xfrm rot="900000">
            <a:off x="4139174" y="1638598"/>
            <a:ext cx="2609533" cy="73484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8" name="TextBox 1037"/>
          <p:cNvSpPr txBox="1"/>
          <p:nvPr/>
        </p:nvSpPr>
        <p:spPr>
          <a:xfrm>
            <a:off x="10406509" y="3411538"/>
            <a:ext cx="1700427" cy="830997"/>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hlinkClick r:id="rId7" action="ppaction://hlinksldjump"/>
              </a:rPr>
              <a:t>One Law</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hlinkClick r:id="rId7" action="ppaction://hlinksldjump"/>
              </a:rPr>
              <a:t>One Temple</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4" name="TextBox 33"/>
          <p:cNvSpPr txBox="1"/>
          <p:nvPr/>
        </p:nvSpPr>
        <p:spPr>
          <a:xfrm>
            <a:off x="753684" y="5086772"/>
            <a:ext cx="1424881" cy="707886"/>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hlinkClick r:id="rId8" action="ppaction://hlinksldjump"/>
              </a:rPr>
              <a:t>Ro 5:12-14 </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GE 6:1-3</a:t>
            </a:r>
          </a:p>
        </p:txBody>
      </p:sp>
      <p:sp>
        <p:nvSpPr>
          <p:cNvPr id="37" name="Arrow: Curved Down 36"/>
          <p:cNvSpPr/>
          <p:nvPr/>
        </p:nvSpPr>
        <p:spPr>
          <a:xfrm rot="60000">
            <a:off x="927655" y="310534"/>
            <a:ext cx="3395062" cy="780368"/>
          </a:xfrm>
          <a:prstGeom prst="curvedDownArrow">
            <a:avLst>
              <a:gd name="adj1" fmla="val 49566"/>
              <a:gd name="adj2" fmla="val 107722"/>
              <a:gd name="adj3" fmla="val 3034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hlinkClick r:id="rId9" action="ppaction://hlinksldjump"/>
              </a:rPr>
              <a:t>Gen 12:1-3</a:t>
            </a:r>
            <a:b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Gal 3:6-9</a:t>
            </a:r>
          </a:p>
        </p:txBody>
      </p:sp>
      <p:grpSp>
        <p:nvGrpSpPr>
          <p:cNvPr id="38" name="Group 37"/>
          <p:cNvGrpSpPr/>
          <p:nvPr/>
        </p:nvGrpSpPr>
        <p:grpSpPr>
          <a:xfrm>
            <a:off x="1715507" y="1996555"/>
            <a:ext cx="2790232" cy="1562408"/>
            <a:chOff x="1715507" y="1996555"/>
            <a:chExt cx="2790232" cy="1562408"/>
          </a:xfrm>
        </p:grpSpPr>
        <p:sp>
          <p:nvSpPr>
            <p:cNvPr id="39" name="Arrow: Right 38"/>
            <p:cNvSpPr/>
            <p:nvPr/>
          </p:nvSpPr>
          <p:spPr>
            <a:xfrm>
              <a:off x="1715507" y="1996555"/>
              <a:ext cx="2790232" cy="116920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Law came 430 years after Promise</a:t>
              </a:r>
            </a:p>
          </p:txBody>
        </p:sp>
        <p:sp>
          <p:nvSpPr>
            <p:cNvPr id="40" name="TextBox 39"/>
            <p:cNvSpPr txBox="1"/>
            <p:nvPr/>
          </p:nvSpPr>
          <p:spPr>
            <a:xfrm>
              <a:off x="1742879" y="2851077"/>
              <a:ext cx="1704275" cy="707886"/>
            </a:xfrm>
            <a:prstGeom prst="rect">
              <a:avLst/>
            </a:prstGeom>
            <a:noFill/>
            <a:ln w="38100">
              <a:no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hlinkClick r:id="rId10" action="ppaction://hlinksldjump"/>
                </a:rPr>
                <a:t>Gen 22:18</a:t>
              </a:r>
              <a:b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Gal 3:15-18</a:t>
              </a:r>
            </a:p>
          </p:txBody>
        </p:sp>
      </p:grpSp>
      <p:sp>
        <p:nvSpPr>
          <p:cNvPr id="41" name="Oval 40"/>
          <p:cNvSpPr/>
          <p:nvPr/>
        </p:nvSpPr>
        <p:spPr>
          <a:xfrm>
            <a:off x="4080224" y="1328514"/>
            <a:ext cx="2220249" cy="724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Gentile</a:t>
            </a:r>
          </a:p>
        </p:txBody>
      </p:sp>
      <p:sp>
        <p:nvSpPr>
          <p:cNvPr id="43" name="Oval 42"/>
          <p:cNvSpPr/>
          <p:nvPr/>
        </p:nvSpPr>
        <p:spPr>
          <a:xfrm>
            <a:off x="6724731" y="722050"/>
            <a:ext cx="2714370" cy="12357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JEWS</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GENTILE</a:t>
            </a:r>
          </a:p>
        </p:txBody>
      </p:sp>
      <p:cxnSp>
        <p:nvCxnSpPr>
          <p:cNvPr id="47" name="Straight Connector 46"/>
          <p:cNvCxnSpPr>
            <a:cxnSpLocks/>
          </p:cNvCxnSpPr>
          <p:nvPr/>
        </p:nvCxnSpPr>
        <p:spPr>
          <a:xfrm flipH="1" flipV="1">
            <a:off x="2939344" y="3621741"/>
            <a:ext cx="3624742" cy="31948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Action Button: Go Back or Previous 16">
            <a:hlinkClick r:id="rId11" action="ppaction://hlinksldjump" highlightClick="1">
              <a:snd r:embed="rId12" name="chimes.wav"/>
            </a:hlinkClick>
          </p:cNvPr>
          <p:cNvSpPr/>
          <p:nvPr/>
        </p:nvSpPr>
        <p:spPr>
          <a:xfrm>
            <a:off x="59795" y="75979"/>
            <a:ext cx="578965" cy="3048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Decagon 2">
            <a:extLst>
              <a:ext uri="{FF2B5EF4-FFF2-40B4-BE49-F238E27FC236}">
                <a16:creationId xmlns:a16="http://schemas.microsoft.com/office/drawing/2014/main" id="{032EEF0B-EF0A-44AE-B66C-ECBE6434314C}"/>
              </a:ext>
            </a:extLst>
          </p:cNvPr>
          <p:cNvSpPr/>
          <p:nvPr/>
        </p:nvSpPr>
        <p:spPr>
          <a:xfrm>
            <a:off x="753684" y="76224"/>
            <a:ext cx="383314" cy="304556"/>
          </a:xfrm>
          <a:prstGeom prst="dec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20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037"/>
                                        </p:tgtEl>
                                        <p:attrNameLst>
                                          <p:attrName>style.visibility</p:attrName>
                                        </p:attrNameLst>
                                      </p:cBhvr>
                                      <p:to>
                                        <p:strVal val="visible"/>
                                      </p:to>
                                    </p:set>
                                    <p:anim calcmode="lin" valueType="num">
                                      <p:cBhvr>
                                        <p:cTn id="25" dur="500" fill="hold"/>
                                        <p:tgtEl>
                                          <p:spTgt spid="1037"/>
                                        </p:tgtEl>
                                        <p:attrNameLst>
                                          <p:attrName>ppt_w</p:attrName>
                                        </p:attrNameLst>
                                      </p:cBhvr>
                                      <p:tavLst>
                                        <p:tav tm="0">
                                          <p:val>
                                            <p:fltVal val="0"/>
                                          </p:val>
                                        </p:tav>
                                        <p:tav tm="100000">
                                          <p:val>
                                            <p:strVal val="#ppt_w"/>
                                          </p:val>
                                        </p:tav>
                                      </p:tavLst>
                                    </p:anim>
                                    <p:anim calcmode="lin" valueType="num">
                                      <p:cBhvr>
                                        <p:cTn id="26" dur="500" fill="hold"/>
                                        <p:tgtEl>
                                          <p:spTgt spid="1037"/>
                                        </p:tgtEl>
                                        <p:attrNameLst>
                                          <p:attrName>ppt_h</p:attrName>
                                        </p:attrNameLst>
                                      </p:cBhvr>
                                      <p:tavLst>
                                        <p:tav tm="0">
                                          <p:val>
                                            <p:fltVal val="0"/>
                                          </p:val>
                                        </p:tav>
                                        <p:tav tm="100000">
                                          <p:val>
                                            <p:strVal val="#ppt_h"/>
                                          </p:val>
                                        </p:tav>
                                      </p:tavLst>
                                    </p:anim>
                                    <p:animEffect transition="in" filter="fade">
                                      <p:cBhvr>
                                        <p:cTn id="27" dur="500"/>
                                        <p:tgtEl>
                                          <p:spTgt spid="103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circle(in)">
                                      <p:cBhvr>
                                        <p:cTn id="38" dur="2000"/>
                                        <p:tgtEl>
                                          <p:spTgt spid="7"/>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41"/>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35"/>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2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02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03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0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31" grpId="0" animBg="1"/>
      <p:bldP spid="33" grpId="0" animBg="1"/>
      <p:bldP spid="35" grpId="0" animBg="1"/>
      <p:bldP spid="35" grpId="1" animBg="1"/>
      <p:bldP spid="1028" grpId="0" animBg="1"/>
      <p:bldP spid="1037" grpId="0" animBg="1"/>
      <p:bldP spid="1034" grpId="0" animBg="1"/>
      <p:bldP spid="44" grpId="0" animBg="1"/>
      <p:bldP spid="1038" grpId="0"/>
      <p:bldP spid="34" grpId="0"/>
      <p:bldP spid="37" grpId="0" animBg="1"/>
      <p:bldP spid="41" grpId="0" animBg="1"/>
      <p:bldP spid="41" grpId="1" animBg="1"/>
      <p:bldP spid="43" grpId="0" animBg="1"/>
      <p:bldP spid="17" grpId="0" animBg="1"/>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648595"/>
            <a:ext cx="12192000" cy="2308324"/>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Romans 5:12-14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just as through one man sin entered into the world, and death through sin, and so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death spread to all men,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because all sinned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until the Law sin was in the world, but sin is not imputed when there is no law.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Nevertheless death reigned from Adam until Moses, even over those who had not sinned in 	the likeness of the offense of Adam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who is a type of Him who was to come.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0" y="3423685"/>
            <a:ext cx="12192000" cy="2677656"/>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Genesis 6:1-3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it came about, when men began to multiply on the face of the land, and daughters were 	born to them,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that the sons of God saw that the daughters of men were beautiful; and they took wives for 	themselves, whomever they chose.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Then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said,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"My Spirit shall not strive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with man</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forever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because he also is flesh; 	nevertheless his days shall be one hundred and twenty years." </a:t>
            </a:r>
          </a:p>
        </p:txBody>
      </p:sp>
      <p:sp>
        <p:nvSpPr>
          <p:cNvPr id="4" name="Action Button: Go Back or Previous 3">
            <a:hlinkClick r:id="rId3" action="ppaction://hlinksldjump" highlightClick="1">
              <a:snd r:embed="rId4" name="chimes.wav"/>
            </a:hlinkClick>
          </p:cNvPr>
          <p:cNvSpPr/>
          <p:nvPr/>
        </p:nvSpPr>
        <p:spPr>
          <a:xfrm>
            <a:off x="11727712" y="6560288"/>
            <a:ext cx="340241" cy="27467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ctagon 4">
            <a:extLst>
              <a:ext uri="{FF2B5EF4-FFF2-40B4-BE49-F238E27FC236}">
                <a16:creationId xmlns:a16="http://schemas.microsoft.com/office/drawing/2014/main" id="{8DA19ACC-F7FC-457B-9EEA-9B668115F8C3}"/>
              </a:ext>
            </a:extLst>
          </p:cNvPr>
          <p:cNvSpPr/>
          <p:nvPr/>
        </p:nvSpPr>
        <p:spPr>
          <a:xfrm>
            <a:off x="11234057" y="6560288"/>
            <a:ext cx="381000" cy="274674"/>
          </a:xfrm>
          <a:prstGeom prst="oc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97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20490"/>
            <a:ext cx="12192000" cy="2677656"/>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Genesis 12:1-3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said to Abram, "Go forth from your country, And from your relatives And from 	your father's house, To the land which I will show you;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I will make you a great nation, And I will bless you, And make your name great; And so you 	shall be a blessing;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I will bless those who bless you, And the one who curses you I will curse.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And in you all the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families of the earth will be blessed." </a:t>
            </a:r>
          </a:p>
        </p:txBody>
      </p:sp>
      <p:sp>
        <p:nvSpPr>
          <p:cNvPr id="3" name="TextBox 2"/>
          <p:cNvSpPr txBox="1"/>
          <p:nvPr/>
        </p:nvSpPr>
        <p:spPr>
          <a:xfrm>
            <a:off x="0" y="3918857"/>
            <a:ext cx="12192000" cy="2308324"/>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Galatians 3:6-9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Even so Abraham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BELIEVED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GOD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 IT WAS RECKONED TO HIM AS RIGHTEOUSNESS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be sure that it is those who are of faith who are sons of Abraham.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 Scripture, foreseeing that God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would justify the Gentiles by faith</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preached the gospel 	beforehand to Abraham,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saying,</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ALL THE NATIONS WILL BE BLESSED IN</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YOU.</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 then those who are of faith are blessed with Abraham, the believer.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Action Button: Go Back or Previous 3">
            <a:hlinkClick r:id="rId2" action="ppaction://hlinksldjump" highlightClick="1">
              <a:snd r:embed="rId3" name="chimes.wav"/>
            </a:hlinkClick>
          </p:cNvPr>
          <p:cNvSpPr/>
          <p:nvPr/>
        </p:nvSpPr>
        <p:spPr>
          <a:xfrm>
            <a:off x="11702143" y="6585857"/>
            <a:ext cx="413657" cy="27214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ctagon 4">
            <a:extLst>
              <a:ext uri="{FF2B5EF4-FFF2-40B4-BE49-F238E27FC236}">
                <a16:creationId xmlns:a16="http://schemas.microsoft.com/office/drawing/2014/main" id="{1FEE1E3B-D9C5-4F0B-9E1F-0F0F7A7AC7A9}"/>
              </a:ext>
            </a:extLst>
          </p:cNvPr>
          <p:cNvSpPr/>
          <p:nvPr/>
        </p:nvSpPr>
        <p:spPr>
          <a:xfrm>
            <a:off x="11190515" y="6585857"/>
            <a:ext cx="370114" cy="272143"/>
          </a:xfrm>
          <a:prstGeom prst="oc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21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09599"/>
            <a:ext cx="12192000" cy="1200329"/>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Genesis 22:18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In your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seed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all the nations of the earth shall be blessed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because you have obeyed My 	voice."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0" y="2514599"/>
            <a:ext cx="12192000" cy="3416320"/>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Galatians 3:15-18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Brethren, I speak in terms of human relations: even though it is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only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 man's covenant, yet 	when it has been ratified, no one sets it aside or adds conditions to it.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Now the promises were spoken to Abraham and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to his seed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He does not say, "And to seeds," 	as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referring</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to many, but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rather</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to one,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And to your seed," that is, Christ</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What I am saying is this: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 Law, which came four hundred and thirty years later,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does not 	invalidate a covenant previously ratified by God, so as to nullify the promise.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if the inheritance is based on law, it is no longer based on a promise; but God has granted 	it to Abraham by means of a promise. </a:t>
            </a:r>
          </a:p>
        </p:txBody>
      </p:sp>
      <p:sp>
        <p:nvSpPr>
          <p:cNvPr id="4" name="Action Button: Go Back or Previous 3">
            <a:hlinkClick r:id="rId2" action="ppaction://hlinksldjump" highlightClick="1">
              <a:snd r:embed="rId3" name="chimes.wav"/>
            </a:hlinkClick>
          </p:cNvPr>
          <p:cNvSpPr/>
          <p:nvPr/>
        </p:nvSpPr>
        <p:spPr>
          <a:xfrm>
            <a:off x="11702143" y="6498771"/>
            <a:ext cx="391886" cy="283029"/>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ctagon 4">
            <a:extLst>
              <a:ext uri="{FF2B5EF4-FFF2-40B4-BE49-F238E27FC236}">
                <a16:creationId xmlns:a16="http://schemas.microsoft.com/office/drawing/2014/main" id="{5B8BE10E-8C83-41B4-8C02-A6A4FCEEB766}"/>
              </a:ext>
            </a:extLst>
          </p:cNvPr>
          <p:cNvSpPr/>
          <p:nvPr/>
        </p:nvSpPr>
        <p:spPr>
          <a:xfrm>
            <a:off x="11168742" y="6494075"/>
            <a:ext cx="413658" cy="283029"/>
          </a:xfrm>
          <a:prstGeom prst="oc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21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192000" cy="1569660"/>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Hebrews 7:19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(for the Law made nothing perfect)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on the other hand there is a bringing in of a better 	hope, through which we draw near to God.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0" y="3004457"/>
            <a:ext cx="12192000" cy="1569660"/>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Galatians 2:16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nevertheless knowing that a man is not justified by the works of the Law but through faith in Christ Jesus, even we have believed in Christ Jesus, so that we may be justified by faith in Christ and not by the works of the Law;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since by the works of the Law no flesh will be justified. </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TextBox 4"/>
          <p:cNvSpPr txBox="1"/>
          <p:nvPr/>
        </p:nvSpPr>
        <p:spPr>
          <a:xfrm>
            <a:off x="0" y="4669975"/>
            <a:ext cx="12192000" cy="1200329"/>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Romans 3:20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because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by the works of the Law no flesh will be justified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His sight;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for through the Law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comes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the knowledge of sin.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0" y="0"/>
            <a:ext cx="12192000" cy="3416320"/>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Galatians 3:19-22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Why the Law then? It was added because of transgressions, having been ordained through 	angels by the agency of a mediator, until the seed would come to whom the promise had been 	made.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Now a mediator is not for one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party only;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whereas God is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only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one.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Is the Law then contrary to the promises of God? May it never be!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For if a law had been given 	which was able to impart life, then righteousness would indeed have been based on law.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But the Scripture has shut up everyone under sin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so that the </a:t>
            </a:r>
            <a:r>
              <a:rPr kumimoji="0" lang="en-US" sz="2400" b="0" i="0" u="sng" strike="noStrike" kern="1200" cap="none" spc="0" normalizeH="0" baseline="0" noProof="0" dirty="0">
                <a:ln>
                  <a:noFill/>
                </a:ln>
                <a:solidFill>
                  <a:srgbClr val="0070C0"/>
                </a:solidFill>
                <a:effectLst/>
                <a:uLnTx/>
                <a:uFillTx/>
                <a:latin typeface="Calibri" panose="020F0502020204030204"/>
                <a:ea typeface="+mn-ea"/>
                <a:cs typeface="+mn-cs"/>
              </a:rPr>
              <a:t>promise</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 by faith in Jesus Christ 	might be given to those who believe. </a:t>
            </a:r>
            <a:endPar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6" name="Action Button: Go Back or Previous 5">
            <a:hlinkClick r:id="rId2" action="ppaction://hlinksldjump" highlightClick="1">
              <a:snd r:embed="rId3" name="chimes.wav"/>
            </a:hlinkClick>
          </p:cNvPr>
          <p:cNvSpPr/>
          <p:nvPr/>
        </p:nvSpPr>
        <p:spPr>
          <a:xfrm>
            <a:off x="11593286" y="6509657"/>
            <a:ext cx="457200" cy="23948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ctagon 6">
            <a:extLst>
              <a:ext uri="{FF2B5EF4-FFF2-40B4-BE49-F238E27FC236}">
                <a16:creationId xmlns:a16="http://schemas.microsoft.com/office/drawing/2014/main" id="{F699D145-A33E-4724-BAD0-EDE0FA758C14}"/>
              </a:ext>
            </a:extLst>
          </p:cNvPr>
          <p:cNvSpPr/>
          <p:nvPr/>
        </p:nvSpPr>
        <p:spPr>
          <a:xfrm>
            <a:off x="11081657" y="6509657"/>
            <a:ext cx="304800" cy="239486"/>
          </a:xfrm>
          <a:prstGeom prst="oc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CB66F7C-B9AA-437C-A13D-48758C87E50B}"/>
              </a:ext>
            </a:extLst>
          </p:cNvPr>
          <p:cNvSpPr txBox="1"/>
          <p:nvPr/>
        </p:nvSpPr>
        <p:spPr>
          <a:xfrm>
            <a:off x="0" y="1687284"/>
            <a:ext cx="12192000" cy="1200329"/>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Hebrews 8:7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7  For if that first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covenant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had been faultless, there would have been no occasion sought for a 	second. </a:t>
            </a:r>
          </a:p>
        </p:txBody>
      </p:sp>
    </p:spTree>
    <p:extLst>
      <p:ext uri="{BB962C8B-B14F-4D97-AF65-F5344CB8AC3E}">
        <p14:creationId xmlns:p14="http://schemas.microsoft.com/office/powerpoint/2010/main" val="368471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1" nodeType="clickEffect">
                                  <p:stCondLst>
                                    <p:cond delay="0"/>
                                  </p:stCondLst>
                                  <p:childTnLst>
                                    <p:anim calcmode="lin" valueType="num">
                                      <p:cBhvr>
                                        <p:cTn id="27" dur="500"/>
                                        <p:tgtEl>
                                          <p:spTgt spid="5"/>
                                        </p:tgtEl>
                                        <p:attrNameLst>
                                          <p:attrName>ppt_w</p:attrName>
                                        </p:attrNameLst>
                                      </p:cBhvr>
                                      <p:tavLst>
                                        <p:tav tm="0">
                                          <p:val>
                                            <p:strVal val="ppt_w"/>
                                          </p:val>
                                        </p:tav>
                                        <p:tav tm="100000">
                                          <p:val>
                                            <p:fltVal val="0"/>
                                          </p:val>
                                        </p:tav>
                                      </p:tavLst>
                                    </p:anim>
                                    <p:anim calcmode="lin" valueType="num">
                                      <p:cBhvr>
                                        <p:cTn id="28" dur="500"/>
                                        <p:tgtEl>
                                          <p:spTgt spid="5"/>
                                        </p:tgtEl>
                                        <p:attrNameLst>
                                          <p:attrName>ppt_h</p:attrName>
                                        </p:attrNameLst>
                                      </p:cBhvr>
                                      <p:tavLst>
                                        <p:tav tm="0">
                                          <p:val>
                                            <p:strVal val="ppt_h"/>
                                          </p:val>
                                        </p:tav>
                                        <p:tav tm="100000">
                                          <p:val>
                                            <p:fltVal val="0"/>
                                          </p:val>
                                        </p:tav>
                                      </p:tavLst>
                                    </p:anim>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53" presetClass="exit" presetSubtype="32" fill="hold" grpId="0" nodeType="withEffect">
                                  <p:stCondLst>
                                    <p:cond delay="0"/>
                                  </p:stCondLst>
                                  <p:childTnLst>
                                    <p:anim calcmode="lin" valueType="num">
                                      <p:cBhvr>
                                        <p:cTn id="32" dur="500"/>
                                        <p:tgtEl>
                                          <p:spTgt spid="3"/>
                                        </p:tgtEl>
                                        <p:attrNameLst>
                                          <p:attrName>ppt_w</p:attrName>
                                        </p:attrNameLst>
                                      </p:cBhvr>
                                      <p:tavLst>
                                        <p:tav tm="0">
                                          <p:val>
                                            <p:strVal val="ppt_w"/>
                                          </p:val>
                                        </p:tav>
                                        <p:tav tm="100000">
                                          <p:val>
                                            <p:fltVal val="0"/>
                                          </p:val>
                                        </p:tav>
                                      </p:tavLst>
                                    </p:anim>
                                    <p:anim calcmode="lin" valueType="num">
                                      <p:cBhvr>
                                        <p:cTn id="33" dur="500"/>
                                        <p:tgtEl>
                                          <p:spTgt spid="3"/>
                                        </p:tgtEl>
                                        <p:attrNameLst>
                                          <p:attrName>ppt_h</p:attrName>
                                        </p:attrNameLst>
                                      </p:cBhvr>
                                      <p:tavLst>
                                        <p:tav tm="0">
                                          <p:val>
                                            <p:strVal val="ppt_h"/>
                                          </p:val>
                                        </p:tav>
                                        <p:tav tm="100000">
                                          <p:val>
                                            <p:fltVal val="0"/>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par>
                                <p:cTn id="36" presetID="53" presetClass="exit" presetSubtype="32" fill="hold" grpId="1" nodeType="withEffect">
                                  <p:stCondLst>
                                    <p:cond delay="0"/>
                                  </p:stCondLst>
                                  <p:childTnLst>
                                    <p:anim calcmode="lin" valueType="num">
                                      <p:cBhvr>
                                        <p:cTn id="37" dur="500"/>
                                        <p:tgtEl>
                                          <p:spTgt spid="4"/>
                                        </p:tgtEl>
                                        <p:attrNameLst>
                                          <p:attrName>ppt_w</p:attrName>
                                        </p:attrNameLst>
                                      </p:cBhvr>
                                      <p:tavLst>
                                        <p:tav tm="0">
                                          <p:val>
                                            <p:strVal val="ppt_w"/>
                                          </p:val>
                                        </p:tav>
                                        <p:tav tm="100000">
                                          <p:val>
                                            <p:fltVal val="0"/>
                                          </p:val>
                                        </p:tav>
                                      </p:tavLst>
                                    </p:anim>
                                    <p:anim calcmode="lin" valueType="num">
                                      <p:cBhvr>
                                        <p:cTn id="38" dur="500"/>
                                        <p:tgtEl>
                                          <p:spTgt spid="4"/>
                                        </p:tgtEl>
                                        <p:attrNameLst>
                                          <p:attrName>ppt_h</p:attrName>
                                        </p:attrNameLst>
                                      </p:cBhvr>
                                      <p:tavLst>
                                        <p:tav tm="0">
                                          <p:val>
                                            <p:strVal val="ppt_h"/>
                                          </p:val>
                                        </p:tav>
                                        <p:tav tm="100000">
                                          <p:val>
                                            <p:fltVal val="0"/>
                                          </p:val>
                                        </p:tav>
                                      </p:tavLst>
                                    </p:anim>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53" presetClass="exit" presetSubtype="32" fill="hold" grpId="1" nodeType="withEffect">
                                  <p:stCondLst>
                                    <p:cond delay="0"/>
                                  </p:stCondLst>
                                  <p:childTnLst>
                                    <p:anim calcmode="lin" valueType="num">
                                      <p:cBhvr>
                                        <p:cTn id="42" dur="500"/>
                                        <p:tgtEl>
                                          <p:spTgt spid="8"/>
                                        </p:tgtEl>
                                        <p:attrNameLst>
                                          <p:attrName>ppt_w</p:attrName>
                                        </p:attrNameLst>
                                      </p:cBhvr>
                                      <p:tavLst>
                                        <p:tav tm="0">
                                          <p:val>
                                            <p:strVal val="ppt_w"/>
                                          </p:val>
                                        </p:tav>
                                        <p:tav tm="100000">
                                          <p:val>
                                            <p:fltVal val="0"/>
                                          </p:val>
                                        </p:tav>
                                      </p:tavLst>
                                    </p:anim>
                                    <p:anim calcmode="lin" valueType="num">
                                      <p:cBhvr>
                                        <p:cTn id="43" dur="500"/>
                                        <p:tgtEl>
                                          <p:spTgt spid="8"/>
                                        </p:tgtEl>
                                        <p:attrNameLst>
                                          <p:attrName>ppt_h</p:attrName>
                                        </p:attrNameLst>
                                      </p:cBhvr>
                                      <p:tavLst>
                                        <p:tav tm="0">
                                          <p:val>
                                            <p:strVal val="ppt_h"/>
                                          </p:val>
                                        </p:tav>
                                        <p:tav tm="100000">
                                          <p:val>
                                            <p:fltVal val="0"/>
                                          </p:val>
                                        </p:tav>
                                      </p:tavLst>
                                    </p:anim>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53" presetClass="entr" presetSubtype="16"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animEffect transition="in" filter="fade">
                                      <p:cBhvr>
                                        <p:cTn id="50" dur="500"/>
                                        <p:tgtEl>
                                          <p:spTgt spid="2"/>
                                        </p:tgtEl>
                                      </p:cBhvr>
                                    </p:animEffect>
                                  </p:childTnLst>
                                </p:cTn>
                              </p:par>
                              <p:par>
                                <p:cTn id="51" presetID="1"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5" grpId="1" animBg="1"/>
      <p:bldP spid="2" grpId="0" animBg="1"/>
      <p:bldP spid="6" grpId="0" animBg="1"/>
      <p:bldP spid="7" grpId="0" animBg="1"/>
      <p:bldP spid="8" grpId="0" animBg="1"/>
      <p:bldP spid="8"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4154984"/>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Galatians 3:23-29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before faith came, we were kept in custody under the law, being shut up to the faith which 	was later to be revealed.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 Law has become our tutor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to lead us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to Christ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 that we may be justified by 	faith.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But now that faith has come, we are no longer under a tutor. </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you are all sons of God through faith in Christ Jesus.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all of you who were baptized into Christ have clothed yourselves with Christ.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There is neither Jew nor Greek, there is neither slave nor free man, there is neither male nor f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emale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for you are all one in Christ Jesus.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And if you belong to Christ, then you are Abraham's descendants, heirs according to promise. </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Action Button: Go Back or Previous 2">
            <a:hlinkClick r:id="rId2" action="ppaction://hlinksldjump" highlightClick="1">
              <a:snd r:embed="rId3" name="chimes.wav"/>
            </a:hlinkClick>
          </p:cNvPr>
          <p:cNvSpPr/>
          <p:nvPr/>
        </p:nvSpPr>
        <p:spPr>
          <a:xfrm>
            <a:off x="11549743" y="6335486"/>
            <a:ext cx="489857" cy="29391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0" y="0"/>
            <a:ext cx="12192000" cy="6001643"/>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Ephesians 2:11-22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Therefore remember that formerly you, the Gentiles in the flesh, who are called 	"Uncircumcision" by the so-called "Circumcision,"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which is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performed in the flesh by human 	hands—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remember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that you were at that time separate from Christ, excluded from the commonwealth 	of Israel, and strangers to the covenants of promise, having no hope and without God in the 	world.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now in Christ Jesus you who formerly were far off have been brought near by the blood of 	Christ.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He Himself is our peace, who made both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groups into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one and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broke down the barrier of 	the dividing wall,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by abolishing in His flesh the </a:t>
            </a:r>
            <a:r>
              <a:rPr kumimoji="0" lang="en-US" sz="2400" b="1" i="0" u="sng" strike="noStrike" kern="1200" cap="none" spc="0" normalizeH="0" baseline="0" noProof="0" dirty="0">
                <a:ln>
                  <a:noFill/>
                </a:ln>
                <a:solidFill>
                  <a:srgbClr val="FF0000"/>
                </a:solidFill>
                <a:effectLst/>
                <a:uLnTx/>
                <a:uFillTx/>
                <a:latin typeface="Calibri" panose="020F0502020204030204"/>
                <a:ea typeface="+mn-ea"/>
                <a:cs typeface="+mn-cs"/>
              </a:rPr>
              <a:t>enmity</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which is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the Law of commandments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contained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in 	ordinances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 that in Himself He might make the two into one new man,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thus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establishing 	peace,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might reconcile them both in one body to God through the cross,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by it having put to death 	the </a:t>
            </a:r>
            <a:r>
              <a:rPr kumimoji="0" lang="en-US" sz="2400" b="1" i="0" u="sng" strike="noStrike" kern="1200" cap="none" spc="0" normalizeH="0" baseline="0" noProof="0" dirty="0">
                <a:ln>
                  <a:noFill/>
                </a:ln>
                <a:solidFill>
                  <a:srgbClr val="FF0000"/>
                </a:solidFill>
                <a:effectLst/>
                <a:uLnTx/>
                <a:uFillTx/>
                <a:latin typeface="Calibri" panose="020F0502020204030204"/>
                <a:ea typeface="+mn-ea"/>
                <a:cs typeface="+mn-cs"/>
              </a:rPr>
              <a:t>enmity</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TextBox 4"/>
          <p:cNvSpPr txBox="1"/>
          <p:nvPr/>
        </p:nvSpPr>
        <p:spPr>
          <a:xfrm>
            <a:off x="0" y="463826"/>
            <a:ext cx="12192000" cy="5493812"/>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HE CAME AND PREACHED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PEACE TO YOU WHO WERE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FAR AWAY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 PEACE TO THOSE 	WHO WERE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NEAR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through Him we both have our access in one Spirit to the Father.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So then you are no longer strangers and aliens, but you are fellow citizens with the saints, and 	are of God's household,  </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1" u="none" strike="noStrike" kern="1200" cap="none" spc="0" normalizeH="0" baseline="0" noProof="0" dirty="0">
                <a:ln>
                  <a:noFill/>
                </a:ln>
                <a:solidFill>
                  <a:srgbClr val="00B0F0"/>
                </a:solidFill>
                <a:effectLst/>
                <a:uLnTx/>
                <a:uFillTx/>
                <a:latin typeface="Calibri" panose="020F0502020204030204"/>
                <a:ea typeface="+mn-ea"/>
                <a:cs typeface="+mn-cs"/>
              </a:rPr>
              <a:t>(note: all the families of the earth blessed as one people –  The Promise Gen 12:1-3)</a:t>
            </a:r>
            <a:br>
              <a:rPr kumimoji="0" lang="en-US" sz="2400" b="0" i="0" u="none" strike="noStrike" kern="1200" cap="none" spc="0" normalizeH="0" baseline="0" noProof="0" dirty="0">
                <a:ln>
                  <a:noFill/>
                </a:ln>
                <a:solidFill>
                  <a:srgbClr val="00B0F0"/>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having been built on the foundation of the apostles and prophets, Christ Jesus Himself being 	the corner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stone,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whom the whole building, being fitted together, is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growing into a holy temple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the Lord,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whom you also are being built together into a dwelling of God in the Spirit. </a:t>
            </a:r>
            <a:r>
              <a:rPr kumimoji="0" lang="en-US" sz="2400" b="0" i="1" u="none" strike="noStrike" kern="1200" cap="none" spc="0" normalizeH="0" baseline="0" noProof="0" dirty="0">
                <a:ln>
                  <a:noFill/>
                </a:ln>
                <a:solidFill>
                  <a:srgbClr val="00B0F0"/>
                </a:solidFill>
                <a:effectLst/>
                <a:uLnTx/>
                <a:uFillTx/>
                <a:latin typeface="Calibri" panose="020F0502020204030204"/>
                <a:ea typeface="+mn-ea"/>
                <a:cs typeface="+mn-cs"/>
              </a:rPr>
              <a: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1" u="none" strike="noStrike" kern="1200" cap="none" spc="0" normalizeH="0" baseline="0" noProof="0" dirty="0">
                <a:ln>
                  <a:noFill/>
                </a:ln>
                <a:solidFill>
                  <a:srgbClr val="00B0F0"/>
                </a:solidFill>
                <a:effectLst/>
                <a:uLnTx/>
                <a:uFillTx/>
                <a:latin typeface="Calibri" panose="020F0502020204030204"/>
                <a:ea typeface="+mn-ea"/>
                <a:cs typeface="+mn-cs"/>
              </a:rPr>
              <a:t>	(note: Jesus ultimately removed the Temple of old so that only one Temple of God exists. The 	church!)</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0" y="0"/>
            <a:ext cx="12192000" cy="3416320"/>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15:14-18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"Simeon has related how God first concerned Himself about taking from among the Gentiles a 	people for His name.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"With this the words of the Prophets agree, just as it is written,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AFTER THESE THINGS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I will return,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AND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I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WILL REBUILD THE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TABERNACLE OF</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DAVID WHICH 	HAS FALLEN</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AND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I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WILL REBUILD ITS RUINS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AND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I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WILL RESTORE IT</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SO THAT THE REST OF</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MANKIND MAY SEEK THE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AND ALL THE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GENTILES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WHO ARE 	CALLED BY</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MY NAME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SAYS THE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WHO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MAKES THESE THINGS KNOWN FROM LONG AGO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Dodecagon 5">
            <a:extLst>
              <a:ext uri="{FF2B5EF4-FFF2-40B4-BE49-F238E27FC236}">
                <a16:creationId xmlns:a16="http://schemas.microsoft.com/office/drawing/2014/main" id="{9C883E3C-E5EE-4BAE-A5AB-468F127F4E42}"/>
              </a:ext>
            </a:extLst>
          </p:cNvPr>
          <p:cNvSpPr/>
          <p:nvPr/>
        </p:nvSpPr>
        <p:spPr>
          <a:xfrm>
            <a:off x="11070772" y="6356150"/>
            <a:ext cx="370114" cy="261257"/>
          </a:xfrm>
          <a:prstGeom prst="dodec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18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1" nodeType="clickEffect">
                                  <p:stCondLst>
                                    <p:cond delay="0"/>
                                  </p:stCondLst>
                                  <p:childTnLst>
                                    <p:anim calcmode="lin" valueType="num">
                                      <p:cBhvr>
                                        <p:cTn id="20" dur="500"/>
                                        <p:tgtEl>
                                          <p:spTgt spid="7"/>
                                        </p:tgtEl>
                                        <p:attrNameLst>
                                          <p:attrName>ppt_w</p:attrName>
                                        </p:attrNameLst>
                                      </p:cBhvr>
                                      <p:tavLst>
                                        <p:tav tm="0">
                                          <p:val>
                                            <p:strVal val="ppt_w"/>
                                          </p:val>
                                        </p:tav>
                                        <p:tav tm="100000">
                                          <p:val>
                                            <p:fltVal val="0"/>
                                          </p:val>
                                        </p:tav>
                                      </p:tavLst>
                                    </p:anim>
                                    <p:anim calcmode="lin" valueType="num">
                                      <p:cBhvr>
                                        <p:cTn id="21" dur="500"/>
                                        <p:tgtEl>
                                          <p:spTgt spid="7"/>
                                        </p:tgtEl>
                                        <p:attrNameLst>
                                          <p:attrName>ppt_h</p:attrName>
                                        </p:attrNameLst>
                                      </p:cBhvr>
                                      <p:tavLst>
                                        <p:tav tm="0">
                                          <p:val>
                                            <p:strVal val="ppt_h"/>
                                          </p:val>
                                        </p:tav>
                                        <p:tav tm="100000">
                                          <p:val>
                                            <p:fltVal val="0"/>
                                          </p:val>
                                        </p:tav>
                                      </p:tavLst>
                                    </p:anim>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500"/>
                                        <p:tgtEl>
                                          <p:spTgt spid="4"/>
                                        </p:tgtEl>
                                        <p:attrNameLst>
                                          <p:attrName>ppt_w</p:attrName>
                                        </p:attrNameLst>
                                      </p:cBhvr>
                                      <p:tavLst>
                                        <p:tav tm="0">
                                          <p:val>
                                            <p:strVal val="ppt_w"/>
                                          </p:val>
                                        </p:tav>
                                        <p:tav tm="100000">
                                          <p:val>
                                            <p:fltVal val="0"/>
                                          </p:val>
                                        </p:tav>
                                      </p:tavLst>
                                    </p:anim>
                                    <p:anim calcmode="lin" valueType="num">
                                      <p:cBhvr>
                                        <p:cTn id="42" dur="500"/>
                                        <p:tgtEl>
                                          <p:spTgt spid="4"/>
                                        </p:tgtEl>
                                        <p:attrNameLst>
                                          <p:attrName>ppt_h</p:attrName>
                                        </p:attrNameLst>
                                      </p:cBhvr>
                                      <p:tavLst>
                                        <p:tav tm="0">
                                          <p:val>
                                            <p:strVal val="ppt_h"/>
                                          </p:val>
                                        </p:tav>
                                        <p:tav tm="100000">
                                          <p:val>
                                            <p:fltVal val="0"/>
                                          </p:val>
                                        </p:tav>
                                      </p:tavLst>
                                    </p:anim>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53" presetClass="exit" presetSubtype="32" fill="hold" grpId="1" nodeType="withEffect">
                                  <p:stCondLst>
                                    <p:cond delay="0"/>
                                  </p:stCondLst>
                                  <p:childTnLst>
                                    <p:anim calcmode="lin" valueType="num">
                                      <p:cBhvr>
                                        <p:cTn id="46" dur="500"/>
                                        <p:tgtEl>
                                          <p:spTgt spid="5"/>
                                        </p:tgtEl>
                                        <p:attrNameLst>
                                          <p:attrName>ppt_w</p:attrName>
                                        </p:attrNameLst>
                                      </p:cBhvr>
                                      <p:tavLst>
                                        <p:tav tm="0">
                                          <p:val>
                                            <p:strVal val="ppt_w"/>
                                          </p:val>
                                        </p:tav>
                                        <p:tav tm="100000">
                                          <p:val>
                                            <p:fltVal val="0"/>
                                          </p:val>
                                        </p:tav>
                                      </p:tavLst>
                                    </p:anim>
                                    <p:anim calcmode="lin" valueType="num">
                                      <p:cBhvr>
                                        <p:cTn id="47" dur="500"/>
                                        <p:tgtEl>
                                          <p:spTgt spid="5"/>
                                        </p:tgtEl>
                                        <p:attrNameLst>
                                          <p:attrName>ppt_h</p:attrName>
                                        </p:attrNameLst>
                                      </p:cBhvr>
                                      <p:tavLst>
                                        <p:tav tm="0">
                                          <p:val>
                                            <p:strVal val="ppt_h"/>
                                          </p:val>
                                        </p:tav>
                                        <p:tav tm="100000">
                                          <p:val>
                                            <p:fltVal val="0"/>
                                          </p:val>
                                        </p:tav>
                                      </p:tavLst>
                                    </p:anim>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1" presetClass="entr" presetSubtype="0"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P spid="5" grpId="1" animBg="1"/>
      <p:bldP spid="7" grpId="0" animBg="1"/>
      <p:bldP spid="7" grpId="1"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9F3914-7B30-4E2A-ACF1-73CBDDCC03C5}"/>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B3EA8B51-90A0-433C-84BC-6B542061036A}"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8</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10242" name="Text Box 2">
            <a:extLst>
              <a:ext uri="{FF2B5EF4-FFF2-40B4-BE49-F238E27FC236}">
                <a16:creationId xmlns:a16="http://schemas.microsoft.com/office/drawing/2014/main" id="{25557523-3899-4E7B-9C76-CC178F47B485}"/>
              </a:ext>
            </a:extLst>
          </p:cNvPr>
          <p:cNvSpPr txBox="1">
            <a:spLocks noChangeArrowheads="1"/>
          </p:cNvSpPr>
          <p:nvPr/>
        </p:nvSpPr>
        <p:spPr bwMode="auto">
          <a:xfrm>
            <a:off x="2743200" y="685800"/>
            <a:ext cx="76962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Historicity of Acts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spread of Christianity from Jerusalem to Rome  (“the ends of the earth”);</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progress ... is mainly geographical:</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 From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Jerusalem</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Samaria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(8.5),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Damascus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(9.10),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Antioch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(11.26),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Asia Minor</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(13.13),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Europe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(16.11), and finally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Rome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 itself;</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northeastern corner of the Mediterranean;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Maybe Spain But Nothing about North Africa, e.g., Alexandria and Cyrene.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10242">
                                            <p:txEl>
                                              <p:pRg st="0" end="0"/>
                                            </p:txEl>
                                          </p:spTgt>
                                        </p:tgtEl>
                                        <p:attrNameLst>
                                          <p:attrName>style.visibility</p:attrName>
                                        </p:attrNameLst>
                                      </p:cBhvr>
                                      <p:to>
                                        <p:strVal val="visible"/>
                                      </p:to>
                                    </p:set>
                                    <p:anim calcmode="lin" valueType="num">
                                      <p:cBhvr additive="base">
                                        <p:cTn id="7" dur="300" fill="hold"/>
                                        <p:tgtEl>
                                          <p:spTgt spid="1024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1024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10242">
                                            <p:txEl>
                                              <p:pRg st="1" end="1"/>
                                            </p:txEl>
                                          </p:spTgt>
                                        </p:tgtEl>
                                        <p:attrNameLst>
                                          <p:attrName>style.visibility</p:attrName>
                                        </p:attrNameLst>
                                      </p:cBhvr>
                                      <p:to>
                                        <p:strVal val="visible"/>
                                      </p:to>
                                    </p:set>
                                    <p:anim calcmode="lin" valueType="num">
                                      <p:cBhvr additive="base">
                                        <p:cTn id="13" dur="300" fill="hold"/>
                                        <p:tgtEl>
                                          <p:spTgt spid="1024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1024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10242">
                                            <p:txEl>
                                              <p:pRg st="2" end="2"/>
                                            </p:txEl>
                                          </p:spTgt>
                                        </p:tgtEl>
                                        <p:attrNameLst>
                                          <p:attrName>style.visibility</p:attrName>
                                        </p:attrNameLst>
                                      </p:cBhvr>
                                      <p:to>
                                        <p:strVal val="visible"/>
                                      </p:to>
                                    </p:set>
                                    <p:anim calcmode="lin" valueType="num">
                                      <p:cBhvr additive="base">
                                        <p:cTn id="19" dur="300" fill="hold"/>
                                        <p:tgtEl>
                                          <p:spTgt spid="1024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1024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10242">
                                            <p:txEl>
                                              <p:pRg st="3" end="3"/>
                                            </p:txEl>
                                          </p:spTgt>
                                        </p:tgtEl>
                                        <p:attrNameLst>
                                          <p:attrName>style.visibility</p:attrName>
                                        </p:attrNameLst>
                                      </p:cBhvr>
                                      <p:to>
                                        <p:strVal val="visible"/>
                                      </p:to>
                                    </p:set>
                                    <p:anim calcmode="lin" valueType="num">
                                      <p:cBhvr additive="base">
                                        <p:cTn id="25" dur="300" fill="hold"/>
                                        <p:tgtEl>
                                          <p:spTgt spid="1024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1024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10242">
                                            <p:txEl>
                                              <p:pRg st="4" end="4"/>
                                            </p:txEl>
                                          </p:spTgt>
                                        </p:tgtEl>
                                        <p:attrNameLst>
                                          <p:attrName>style.visibility</p:attrName>
                                        </p:attrNameLst>
                                      </p:cBhvr>
                                      <p:to>
                                        <p:strVal val="visible"/>
                                      </p:to>
                                    </p:set>
                                    <p:anim calcmode="lin" valueType="num">
                                      <p:cBhvr additive="base">
                                        <p:cTn id="31" dur="300" fill="hold"/>
                                        <p:tgtEl>
                                          <p:spTgt spid="1024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1024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10242">
                                            <p:txEl>
                                              <p:pRg st="5" end="5"/>
                                            </p:txEl>
                                          </p:spTgt>
                                        </p:tgtEl>
                                        <p:attrNameLst>
                                          <p:attrName>style.visibility</p:attrName>
                                        </p:attrNameLst>
                                      </p:cBhvr>
                                      <p:to>
                                        <p:strVal val="visible"/>
                                      </p:to>
                                    </p:set>
                                    <p:anim calcmode="lin" valueType="num">
                                      <p:cBhvr additive="base">
                                        <p:cTn id="37" dur="300" fill="hold"/>
                                        <p:tgtEl>
                                          <p:spTgt spid="10242">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1024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ction Button: Go Back or Previous 6">
            <a:hlinkClick r:id="rId2" action="ppaction://hlinksldjump" highlightClick="1">
              <a:snd r:embed="rId3" name="chimes.wav"/>
            </a:hlinkClick>
          </p:cNvPr>
          <p:cNvSpPr/>
          <p:nvPr/>
        </p:nvSpPr>
        <p:spPr>
          <a:xfrm>
            <a:off x="11636829" y="6618514"/>
            <a:ext cx="457200" cy="23948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0" y="60640"/>
            <a:ext cx="12192000" cy="3046988"/>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3:20-23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that He may send Jesus, the Christ appointed for you</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whom heaven must receive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until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the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period of restoration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of all things about which God spoke 	by the mouth of His holy prophets from ancient time.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"Moses said,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THE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GOD WILL RAISE UP FOR YOU A PROPHET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LIKE ME FROM YOUR 	BRETHREN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TO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HIM YOU SHALL GIVE HEED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everything He says to you.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'And it will be that every soul that does not heed that prophet shall be utterly destroyed from 	among the people.' </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TextBox 4"/>
          <p:cNvSpPr txBox="1"/>
          <p:nvPr/>
        </p:nvSpPr>
        <p:spPr>
          <a:xfrm>
            <a:off x="0" y="26509"/>
            <a:ext cx="12192000" cy="1200329"/>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10:23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whenever they persecute you in one city, flee to the next;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for truly I say to you, you will 	not finish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going through</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the cities of Israel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until the Son of Man comes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0" y="4577205"/>
            <a:ext cx="12192000" cy="1200329"/>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Hebrews 9:8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Holy Spirit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signifying this, that the way into the holy place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has not yet been disclosed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while the outer tabernacle is still standing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0" y="3205128"/>
            <a:ext cx="12192000" cy="1200329"/>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Hebrews 8:13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When He said, "A new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covenant,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 has made the first obsolete. But whatever is becoming 	obsolete and growing old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is ready to disappear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0" y="1346106"/>
            <a:ext cx="12192000" cy="5262979"/>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24:3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As He was sitting on the Mount of Olives, the disciples came to Him privately, saying, "Tell us, 	when will these things happen, and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what </a:t>
            </a:r>
            <a:r>
              <a:rPr kumimoji="0" lang="en-US" sz="2400" b="0" i="1" u="sng" strike="noStrike" kern="1200" cap="none" spc="0" normalizeH="0" baseline="0" noProof="0" dirty="0">
                <a:ln>
                  <a:noFill/>
                </a:ln>
                <a:solidFill>
                  <a:srgbClr val="FF0000"/>
                </a:solidFill>
                <a:effectLst/>
                <a:uLnTx/>
                <a:uFillTx/>
                <a:latin typeface="Calibri" panose="020F0502020204030204"/>
                <a:ea typeface="+mn-ea"/>
                <a:cs typeface="+mn-cs"/>
              </a:rPr>
              <a:t>will be</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 the sign of Your coming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of the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end 	of the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age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24:29-31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immediately after the tribulation of those days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THE SUN WILL BE DARKENED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 THE 	MOON WILL NOT GIVE ITS LIGHT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THE STARS WILL FALL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from the sky, and the powers of 	the heavens will be shaken.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then the sign of the Son of Man will appear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the sky, and then all the tribes of the earth 	will mourn, and they will see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SON OF</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MAN COMING ON THE CLOUDS OF THE SKY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with 	power and great glory.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 will send forth His angels with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A GREAT TRUMPET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THEY WILL GATHER TOGETHER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His elect from the four winds, from one end of the sky to the other. </a:t>
            </a:r>
          </a:p>
        </p:txBody>
      </p:sp>
      <p:sp>
        <p:nvSpPr>
          <p:cNvPr id="3" name="Octagon 2">
            <a:extLst>
              <a:ext uri="{FF2B5EF4-FFF2-40B4-BE49-F238E27FC236}">
                <a16:creationId xmlns:a16="http://schemas.microsoft.com/office/drawing/2014/main" id="{E6916993-42AB-4540-A8FC-FA36A59F4DE6}"/>
              </a:ext>
            </a:extLst>
          </p:cNvPr>
          <p:cNvSpPr/>
          <p:nvPr/>
        </p:nvSpPr>
        <p:spPr>
          <a:xfrm>
            <a:off x="11038117" y="6618514"/>
            <a:ext cx="446314" cy="239486"/>
          </a:xfrm>
          <a:prstGeom prst="oc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07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1" nodeType="clickEffect">
                                  <p:stCondLst>
                                    <p:cond delay="0"/>
                                  </p:stCondLst>
                                  <p:childTnLst>
                                    <p:anim calcmode="lin" valueType="num">
                                      <p:cBhvr>
                                        <p:cTn id="20" dur="500"/>
                                        <p:tgtEl>
                                          <p:spTgt spid="5"/>
                                        </p:tgtEl>
                                        <p:attrNameLst>
                                          <p:attrName>ppt_w</p:attrName>
                                        </p:attrNameLst>
                                      </p:cBhvr>
                                      <p:tavLst>
                                        <p:tav tm="0">
                                          <p:val>
                                            <p:strVal val="ppt_w"/>
                                          </p:val>
                                        </p:tav>
                                        <p:tav tm="100000">
                                          <p:val>
                                            <p:fltVal val="0"/>
                                          </p:val>
                                        </p:tav>
                                      </p:tavLst>
                                    </p:anim>
                                    <p:anim calcmode="lin" valueType="num">
                                      <p:cBhvr>
                                        <p:cTn id="21" dur="500"/>
                                        <p:tgtEl>
                                          <p:spTgt spid="5"/>
                                        </p:tgtEl>
                                        <p:attrNameLst>
                                          <p:attrName>ppt_h</p:attrName>
                                        </p:attrNameLst>
                                      </p:cBhvr>
                                      <p:tavLst>
                                        <p:tav tm="0">
                                          <p:val>
                                            <p:strVal val="ppt_h"/>
                                          </p:val>
                                        </p:tav>
                                        <p:tav tm="100000">
                                          <p:val>
                                            <p:fltVal val="0"/>
                                          </p:val>
                                        </p:tav>
                                      </p:tavLst>
                                    </p:anim>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53" presetClass="exit" presetSubtype="32" fill="hold" grpId="1" nodeType="withEffect">
                                  <p:stCondLst>
                                    <p:cond delay="0"/>
                                  </p:stCondLst>
                                  <p:childTnLst>
                                    <p:anim calcmode="lin" valueType="num">
                                      <p:cBhvr>
                                        <p:cTn id="25" dur="500"/>
                                        <p:tgtEl>
                                          <p:spTgt spid="6"/>
                                        </p:tgtEl>
                                        <p:attrNameLst>
                                          <p:attrName>ppt_w</p:attrName>
                                        </p:attrNameLst>
                                      </p:cBhvr>
                                      <p:tavLst>
                                        <p:tav tm="0">
                                          <p:val>
                                            <p:strVal val="ppt_w"/>
                                          </p:val>
                                        </p:tav>
                                        <p:tav tm="100000">
                                          <p:val>
                                            <p:fltVal val="0"/>
                                          </p:val>
                                        </p:tav>
                                      </p:tavLst>
                                    </p:anim>
                                    <p:anim calcmode="lin" valueType="num">
                                      <p:cBhvr>
                                        <p:cTn id="26" dur="500"/>
                                        <p:tgtEl>
                                          <p:spTgt spid="6"/>
                                        </p:tgtEl>
                                        <p:attrNameLst>
                                          <p:attrName>ppt_h</p:attrName>
                                        </p:attrNameLst>
                                      </p:cBhvr>
                                      <p:tavLst>
                                        <p:tav tm="0">
                                          <p:val>
                                            <p:strVal val="ppt_h"/>
                                          </p:val>
                                        </p:tav>
                                        <p:tav tm="100000">
                                          <p:val>
                                            <p:fltVal val="0"/>
                                          </p:val>
                                        </p:tav>
                                      </p:tavLst>
                                    </p:anim>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5" grpId="0" animBg="1"/>
      <p:bldP spid="5" grpId="1" animBg="1"/>
      <p:bldP spid="4" grpId="0" animBg="1"/>
      <p:bldP spid="2" grpId="0" animBg="1"/>
      <p:bldP spid="6" grpId="0" animBg="1"/>
      <p:bldP spid="6" grpId="1" animBg="1"/>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2677656"/>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Ephesians 2:19-22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 then you are no longer strangers and aliens, but you are fellow citizens with the saints, and 	are of God's household,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having been built on the foundation of the apostles and prophets, Christ Jesus Himself being 	the corner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stone,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in whom the whole building, being fitted together, is growing into a holy temple in the Lord,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whom you also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are being built together into a dwelling of God in the Spirit. </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2"/>
          <p:cNvSpPr txBox="1"/>
          <p:nvPr/>
        </p:nvSpPr>
        <p:spPr>
          <a:xfrm>
            <a:off x="0" y="2977116"/>
            <a:ext cx="12192000" cy="3046988"/>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Romans 10:1-8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Brethren, my heart's desire and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my prayer to God for them is for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their</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salvation.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I testify about them that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they have a zeal for God, but not in accordance with knowledge.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not knowing about God's righteousness and seeking to establish their own,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they did not 	subject themselves to the righteousness of God.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For Christ is the end of the law for righteousness to everyone who believes.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Moses writes that the man who practices the righteousness which is based on law shall live 	by that righteousness. </a:t>
            </a:r>
          </a:p>
        </p:txBody>
      </p:sp>
      <p:sp>
        <p:nvSpPr>
          <p:cNvPr id="4" name="TextBox 3"/>
          <p:cNvSpPr txBox="1"/>
          <p:nvPr/>
        </p:nvSpPr>
        <p:spPr>
          <a:xfrm>
            <a:off x="0" y="3444951"/>
            <a:ext cx="12192000" cy="2539157"/>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the righteousness based on faith speaks as follows: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2400" b="1" i="0" u="sng" strike="noStrike" kern="1200" cap="small" spc="0" normalizeH="0" baseline="0" noProof="0" dirty="0">
                <a:ln>
                  <a:noFill/>
                </a:ln>
                <a:solidFill>
                  <a:srgbClr val="FF0000"/>
                </a:solidFill>
                <a:effectLst/>
                <a:uLnTx/>
                <a:uFillTx/>
                <a:latin typeface="Calibri" panose="020F0502020204030204"/>
                <a:ea typeface="+mn-ea"/>
                <a:cs typeface="+mn-cs"/>
              </a:rPr>
              <a:t>DO NOT SAY</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 IN YOUR HEART</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WHO 	WILL</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ASCEND INTO HEAVEN</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(that is, to bring Christ down),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or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WHO WILL DESCEND INTO THE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ABYSS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(that is, to bring Christ up from the dead)."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what does it say?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THE WORD IS NEAR YOU</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srgbClr val="FF0000"/>
                </a:solidFill>
                <a:effectLst/>
                <a:uLnTx/>
                <a:uFillTx/>
                <a:latin typeface="Calibri" panose="020F0502020204030204"/>
                <a:ea typeface="+mn-ea"/>
                <a:cs typeface="+mn-cs"/>
              </a:rPr>
              <a:t>IN YOUR MOUTH AND IN YOUR HEART</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"—that 	is, the word of faith which we are preaching,</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TextBox 4"/>
          <p:cNvSpPr txBox="1"/>
          <p:nvPr/>
        </p:nvSpPr>
        <p:spPr>
          <a:xfrm>
            <a:off x="0" y="2679392"/>
            <a:ext cx="12192000" cy="2308324"/>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Corinthians 9:20-21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20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the Jews I became as a Jew, so that I might win Jews; to those who are under the Law, as 	under the Law though not being myself under the Law, so that I might win those who are 	under the Law;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those who are without law, as without law, though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not being without the law of God but 	under the law of Christ,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 that I might win those who are without law.</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0" y="5550184"/>
            <a:ext cx="12192000" cy="830997"/>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Galatians 6:2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Bear one another's burdens, and thereby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fulfill the law of Christ.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0" y="0"/>
            <a:ext cx="12192000" cy="1938992"/>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3:22-23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"Moses said,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THE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GOD WILL RAISE UP FOR YOU A PROPHET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LIKE ME FROM YOUR 	BRETHREN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TO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HIM YOU SHALL GIVE HEED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everything He says to you.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it will be that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every soul that does not heed that prophet shall be utterly destroyed from 	among the people.'</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Action Button: Go Back or Previous 7">
            <a:hlinkClick r:id="rId2" action="ppaction://hlinksldjump" highlightClick="1">
              <a:snd r:embed="rId3" name="chimes.wav"/>
            </a:hlinkClick>
          </p:cNvPr>
          <p:cNvSpPr/>
          <p:nvPr/>
        </p:nvSpPr>
        <p:spPr>
          <a:xfrm>
            <a:off x="11674549" y="6613451"/>
            <a:ext cx="517451" cy="244549"/>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ctagon 8">
            <a:extLst>
              <a:ext uri="{FF2B5EF4-FFF2-40B4-BE49-F238E27FC236}">
                <a16:creationId xmlns:a16="http://schemas.microsoft.com/office/drawing/2014/main" id="{4745EE49-9982-47F1-8C6F-FE36D34C36A4}"/>
              </a:ext>
            </a:extLst>
          </p:cNvPr>
          <p:cNvSpPr/>
          <p:nvPr/>
        </p:nvSpPr>
        <p:spPr>
          <a:xfrm>
            <a:off x="11070779" y="6613451"/>
            <a:ext cx="424543" cy="244549"/>
          </a:xfrm>
          <a:prstGeom prst="oc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16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1" nodeType="clickEffect">
                                  <p:stCondLst>
                                    <p:cond delay="0"/>
                                  </p:stCondLst>
                                  <p:childTnLst>
                                    <p:anim calcmode="lin" valueType="num">
                                      <p:cBhvr>
                                        <p:cTn id="20" dur="500"/>
                                        <p:tgtEl>
                                          <p:spTgt spid="4"/>
                                        </p:tgtEl>
                                        <p:attrNameLst>
                                          <p:attrName>ppt_w</p:attrName>
                                        </p:attrNameLst>
                                      </p:cBhvr>
                                      <p:tavLst>
                                        <p:tav tm="0">
                                          <p:val>
                                            <p:strVal val="ppt_w"/>
                                          </p:val>
                                        </p:tav>
                                        <p:tav tm="100000">
                                          <p:val>
                                            <p:fltVal val="0"/>
                                          </p:val>
                                        </p:tav>
                                      </p:tavLst>
                                    </p:anim>
                                    <p:anim calcmode="lin" valueType="num">
                                      <p:cBhvr>
                                        <p:cTn id="21" dur="500"/>
                                        <p:tgtEl>
                                          <p:spTgt spid="4"/>
                                        </p:tgtEl>
                                        <p:attrNameLst>
                                          <p:attrName>ppt_h</p:attrName>
                                        </p:attrNameLst>
                                      </p:cBhvr>
                                      <p:tavLst>
                                        <p:tav tm="0">
                                          <p:val>
                                            <p:strVal val="ppt_h"/>
                                          </p:val>
                                        </p:tav>
                                        <p:tav tm="100000">
                                          <p:val>
                                            <p:fltVal val="0"/>
                                          </p:val>
                                        </p:tav>
                                      </p:tavLst>
                                    </p:anim>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53" presetClass="exit" presetSubtype="32" fill="hold" grpId="1" nodeType="withEffect">
                                  <p:stCondLst>
                                    <p:cond delay="0"/>
                                  </p:stCondLst>
                                  <p:childTnLst>
                                    <p:anim calcmode="lin" valueType="num">
                                      <p:cBhvr>
                                        <p:cTn id="25" dur="500"/>
                                        <p:tgtEl>
                                          <p:spTgt spid="3"/>
                                        </p:tgtEl>
                                        <p:attrNameLst>
                                          <p:attrName>ppt_w</p:attrName>
                                        </p:attrNameLst>
                                      </p:cBhvr>
                                      <p:tavLst>
                                        <p:tav tm="0">
                                          <p:val>
                                            <p:strVal val="ppt_w"/>
                                          </p:val>
                                        </p:tav>
                                        <p:tav tm="100000">
                                          <p:val>
                                            <p:fltVal val="0"/>
                                          </p:val>
                                        </p:tav>
                                      </p:tavLst>
                                    </p:anim>
                                    <p:anim calcmode="lin" valueType="num">
                                      <p:cBhvr>
                                        <p:cTn id="26" dur="500"/>
                                        <p:tgtEl>
                                          <p:spTgt spid="3"/>
                                        </p:tgtEl>
                                        <p:attrNameLst>
                                          <p:attrName>ppt_h</p:attrName>
                                        </p:attrNameLst>
                                      </p:cBhvr>
                                      <p:tavLst>
                                        <p:tav tm="0">
                                          <p:val>
                                            <p:strVal val="ppt_h"/>
                                          </p:val>
                                        </p:tav>
                                        <p:tav tm="100000">
                                          <p:val>
                                            <p:fltVal val="0"/>
                                          </p:val>
                                        </p:tav>
                                      </p:tavLst>
                                    </p:anim>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53" presetClass="exit" presetSubtype="32" fill="hold" grpId="0" nodeType="withEffect">
                                  <p:stCondLst>
                                    <p:cond delay="0"/>
                                  </p:stCondLst>
                                  <p:childTnLst>
                                    <p:anim calcmode="lin" valueType="num">
                                      <p:cBhvr>
                                        <p:cTn id="30" dur="500"/>
                                        <p:tgtEl>
                                          <p:spTgt spid="2"/>
                                        </p:tgtEl>
                                        <p:attrNameLst>
                                          <p:attrName>ppt_w</p:attrName>
                                        </p:attrNameLst>
                                      </p:cBhvr>
                                      <p:tavLst>
                                        <p:tav tm="0">
                                          <p:val>
                                            <p:strVal val="ppt_w"/>
                                          </p:val>
                                        </p:tav>
                                        <p:tav tm="100000">
                                          <p:val>
                                            <p:fltVal val="0"/>
                                          </p:val>
                                        </p:tav>
                                      </p:tavLst>
                                    </p:anim>
                                    <p:anim calcmode="lin" valueType="num">
                                      <p:cBhvr>
                                        <p:cTn id="31" dur="500"/>
                                        <p:tgtEl>
                                          <p:spTgt spid="2"/>
                                        </p:tgtEl>
                                        <p:attrNameLst>
                                          <p:attrName>ppt_h</p:attrName>
                                        </p:attrNameLst>
                                      </p:cBhvr>
                                      <p:tavLst>
                                        <p:tav tm="0">
                                          <p:val>
                                            <p:strVal val="ppt_h"/>
                                          </p:val>
                                        </p:tav>
                                        <p:tav tm="100000">
                                          <p:val>
                                            <p:fltVal val="0"/>
                                          </p:val>
                                        </p:tav>
                                      </p:tavLst>
                                    </p:anim>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par>
                                <p:cTn id="34" presetID="53" presetClass="entr" presetSubtype="16"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1"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500" fill="hold"/>
                                        <p:tgtEl>
                                          <p:spTgt spid="6"/>
                                        </p:tgtEl>
                                        <p:attrNameLst>
                                          <p:attrName>ppt_w</p:attrName>
                                        </p:attrNameLst>
                                      </p:cBhvr>
                                      <p:tavLst>
                                        <p:tav tm="0">
                                          <p:val>
                                            <p:fltVal val="0"/>
                                          </p:val>
                                        </p:tav>
                                        <p:tav tm="100000">
                                          <p:val>
                                            <p:strVal val="#ppt_w"/>
                                          </p:val>
                                        </p:tav>
                                      </p:tavLst>
                                    </p:anim>
                                    <p:anim calcmode="lin" valueType="num">
                                      <p:cBhvr>
                                        <p:cTn id="51" dur="500" fill="hold"/>
                                        <p:tgtEl>
                                          <p:spTgt spid="6"/>
                                        </p:tgtEl>
                                        <p:attrNameLst>
                                          <p:attrName>ppt_h</p:attrName>
                                        </p:attrNameLst>
                                      </p:cBhvr>
                                      <p:tavLst>
                                        <p:tav tm="0">
                                          <p:val>
                                            <p:fltVal val="0"/>
                                          </p:val>
                                        </p:tav>
                                        <p:tav tm="100000">
                                          <p:val>
                                            <p:strVal val="#ppt_h"/>
                                          </p:val>
                                        </p:tav>
                                      </p:tavLst>
                                    </p:anim>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5"/>
                                        </p:tgtEl>
                                        <p:attrNameLst>
                                          <p:attrName>ppt_w</p:attrName>
                                        </p:attrNameLst>
                                      </p:cBhvr>
                                      <p:tavLst>
                                        <p:tav tm="0">
                                          <p:val>
                                            <p:strVal val="ppt_w"/>
                                          </p:val>
                                        </p:tav>
                                        <p:tav tm="100000">
                                          <p:val>
                                            <p:fltVal val="0"/>
                                          </p:val>
                                        </p:tav>
                                      </p:tavLst>
                                    </p:anim>
                                    <p:anim calcmode="lin" valueType="num">
                                      <p:cBhvr>
                                        <p:cTn id="57" dur="500"/>
                                        <p:tgtEl>
                                          <p:spTgt spid="5"/>
                                        </p:tgtEl>
                                        <p:attrNameLst>
                                          <p:attrName>ppt_h</p:attrName>
                                        </p:attrNameLst>
                                      </p:cBhvr>
                                      <p:tavLst>
                                        <p:tav tm="0">
                                          <p:val>
                                            <p:strVal val="ppt_h"/>
                                          </p:val>
                                        </p:tav>
                                        <p:tav tm="100000">
                                          <p:val>
                                            <p:fltVal val="0"/>
                                          </p:val>
                                        </p:tav>
                                      </p:tavLst>
                                    </p:anim>
                                    <p:animEffect transition="out" filter="fad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par>
                                <p:cTn id="60" presetID="53" presetClass="exit" presetSubtype="32" fill="hold" grpId="0" nodeType="withEffect">
                                  <p:stCondLst>
                                    <p:cond delay="0"/>
                                  </p:stCondLst>
                                  <p:childTnLst>
                                    <p:anim calcmode="lin" valueType="num">
                                      <p:cBhvr>
                                        <p:cTn id="61" dur="500"/>
                                        <p:tgtEl>
                                          <p:spTgt spid="6"/>
                                        </p:tgtEl>
                                        <p:attrNameLst>
                                          <p:attrName>ppt_w</p:attrName>
                                        </p:attrNameLst>
                                      </p:cBhvr>
                                      <p:tavLst>
                                        <p:tav tm="0">
                                          <p:val>
                                            <p:strVal val="ppt_w"/>
                                          </p:val>
                                        </p:tav>
                                        <p:tav tm="100000">
                                          <p:val>
                                            <p:fltVal val="0"/>
                                          </p:val>
                                        </p:tav>
                                      </p:tavLst>
                                    </p:anim>
                                    <p:anim calcmode="lin" valueType="num">
                                      <p:cBhvr>
                                        <p:cTn id="62" dur="500"/>
                                        <p:tgtEl>
                                          <p:spTgt spid="6"/>
                                        </p:tgtEl>
                                        <p:attrNameLst>
                                          <p:attrName>ppt_h</p:attrName>
                                        </p:attrNameLst>
                                      </p:cBhvr>
                                      <p:tavLst>
                                        <p:tav tm="0">
                                          <p:val>
                                            <p:strVal val="ppt_h"/>
                                          </p:val>
                                        </p:tav>
                                        <p:tav tm="100000">
                                          <p:val>
                                            <p:fltVal val="0"/>
                                          </p:val>
                                        </p:tav>
                                      </p:tavLst>
                                    </p:anim>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53" presetClass="exit" presetSubtype="32" fill="hold" grpId="1" nodeType="withEffect">
                                  <p:stCondLst>
                                    <p:cond delay="0"/>
                                  </p:stCondLst>
                                  <p:childTnLst>
                                    <p:anim calcmode="lin" valueType="num">
                                      <p:cBhvr>
                                        <p:cTn id="66" dur="500"/>
                                        <p:tgtEl>
                                          <p:spTgt spid="7"/>
                                        </p:tgtEl>
                                        <p:attrNameLst>
                                          <p:attrName>ppt_w</p:attrName>
                                        </p:attrNameLst>
                                      </p:cBhvr>
                                      <p:tavLst>
                                        <p:tav tm="0">
                                          <p:val>
                                            <p:strVal val="ppt_w"/>
                                          </p:val>
                                        </p:tav>
                                        <p:tav tm="100000">
                                          <p:val>
                                            <p:fltVal val="0"/>
                                          </p:val>
                                        </p:tav>
                                      </p:tavLst>
                                    </p:anim>
                                    <p:anim calcmode="lin" valueType="num">
                                      <p:cBhvr>
                                        <p:cTn id="67" dur="500"/>
                                        <p:tgtEl>
                                          <p:spTgt spid="7"/>
                                        </p:tgtEl>
                                        <p:attrNameLst>
                                          <p:attrName>ppt_h</p:attrName>
                                        </p:attrNameLst>
                                      </p:cBhvr>
                                      <p:tavLst>
                                        <p:tav tm="0">
                                          <p:val>
                                            <p:strVal val="ppt_h"/>
                                          </p:val>
                                        </p:tav>
                                        <p:tav tm="100000">
                                          <p:val>
                                            <p:fltVal val="0"/>
                                          </p:val>
                                        </p:tav>
                                      </p:tavLst>
                                    </p:anim>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 presetClass="entr" presetSubtype="0" fill="hold" grpId="0" nodeType="withEffect">
                                  <p:stCondLst>
                                    <p:cond delay="0"/>
                                  </p:stCondLst>
                                  <p:childTnLst>
                                    <p:set>
                                      <p:cBhvr>
                                        <p:cTn id="71" dur="1" fill="hold">
                                          <p:stCondLst>
                                            <p:cond delay="0"/>
                                          </p:stCondLst>
                                        </p:cTn>
                                        <p:tgtEl>
                                          <p:spTgt spid="8"/>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jerusalem in the time of Chr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3263" y="0"/>
            <a:ext cx="57038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3838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6554" b="14323"/>
          <a:stretch/>
        </p:blipFill>
        <p:spPr>
          <a:xfrm>
            <a:off x="863616" y="-3"/>
            <a:ext cx="10464768" cy="6854446"/>
          </a:xfrm>
          <a:prstGeom prst="rect">
            <a:avLst/>
          </a:prstGeom>
        </p:spPr>
      </p:pic>
    </p:spTree>
    <p:extLst>
      <p:ext uri="{BB962C8B-B14F-4D97-AF65-F5344CB8AC3E}">
        <p14:creationId xmlns:p14="http://schemas.microsoft.com/office/powerpoint/2010/main" val="29346452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900" y="0"/>
            <a:ext cx="89646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2491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D6C5B6"/>
        </a:solidFill>
        <a:effectLst/>
      </p:bgPr>
    </p:bg>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6588"/>
            <a:ext cx="12192000" cy="5584825"/>
          </a:xfrm>
          <a:prstGeom prst="rect">
            <a:avLst/>
          </a:prstGeom>
          <a:noFill/>
          <a:extLst>
            <a:ext uri="{909E8E84-426E-40DD-AFC4-6F175D3DCCD1}">
              <a14:hiddenFill xmlns:a14="http://schemas.microsoft.com/office/drawing/2010/main">
                <a:solidFill>
                  <a:srgbClr val="FFFFFF"/>
                </a:solidFill>
              </a14:hiddenFill>
            </a:ext>
          </a:extLst>
        </p:spPr>
      </p:pic>
      <p:sp>
        <p:nvSpPr>
          <p:cNvPr id="3" name="Action Button: Go Back or Previous 2">
            <a:hlinkClick r:id="" action="ppaction://hlinkshowjump?jump=previousslide" highlightClick="1"/>
            <a:hlinkHover r:id="rId3" action="ppaction://hlinksldjump"/>
          </p:cNvPr>
          <p:cNvSpPr/>
          <p:nvPr/>
        </p:nvSpPr>
        <p:spPr>
          <a:xfrm>
            <a:off x="11493795" y="6634716"/>
            <a:ext cx="698205" cy="22328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1519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ours of the Jewish 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1586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Acts Chapter Three</a:t>
            </a:r>
          </a:p>
        </p:txBody>
      </p:sp>
    </p:spTree>
    <p:extLst>
      <p:ext uri="{BB962C8B-B14F-4D97-AF65-F5344CB8AC3E}">
        <p14:creationId xmlns:p14="http://schemas.microsoft.com/office/powerpoint/2010/main" val="3139298613"/>
      </p:ext>
    </p:extLst>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 y="487680"/>
            <a:ext cx="6096000" cy="6072909"/>
          </a:xfrm>
          <a:prstGeom prst="rect">
            <a:avLst/>
          </a:prstGeom>
          <a:ln w="28575">
            <a:solidFill>
              <a:schemeClr val="accent6"/>
            </a:solidFill>
          </a:ln>
        </p:spPr>
      </p:pic>
      <p:sp>
        <p:nvSpPr>
          <p:cNvPr id="4" name="TextBox 3"/>
          <p:cNvSpPr txBox="1"/>
          <p:nvPr/>
        </p:nvSpPr>
        <p:spPr>
          <a:xfrm>
            <a:off x="1219200" y="975360"/>
            <a:ext cx="4876800" cy="1405256"/>
          </a:xfrm>
          <a:prstGeom prst="rect">
            <a:avLst/>
          </a:prstGeom>
          <a:noFill/>
        </p:spPr>
        <p:txBody>
          <a:bodyPr wrap="square" rtlCol="0">
            <a:spAutoFit/>
          </a:bodyPr>
          <a:lstStyle/>
          <a:p>
            <a:pPr defTabSz="1219170"/>
            <a:r>
              <a:rPr lang="en-US" sz="2133" b="1" dirty="0">
                <a:solidFill>
                  <a:prstClr val="black"/>
                </a:solidFill>
                <a:latin typeface="Candara"/>
              </a:rPr>
              <a:t>Acts 3: </a:t>
            </a:r>
            <a:r>
              <a:rPr lang="en-US" sz="2133" dirty="0">
                <a:solidFill>
                  <a:prstClr val="black"/>
                </a:solidFill>
                <a:latin typeface="Candara"/>
              </a:rPr>
              <a:t> </a:t>
            </a:r>
          </a:p>
          <a:p>
            <a:pPr defTabSz="1219170"/>
            <a:r>
              <a:rPr lang="en-US" sz="2133" baseline="30000" dirty="0">
                <a:solidFill>
                  <a:prstClr val="black"/>
                </a:solidFill>
                <a:latin typeface="Candara"/>
              </a:rPr>
              <a:t>1</a:t>
            </a:r>
            <a:r>
              <a:rPr lang="en-US" sz="2133" dirty="0">
                <a:solidFill>
                  <a:prstClr val="black"/>
                </a:solidFill>
                <a:latin typeface="Candara"/>
              </a:rPr>
              <a:t> Now Peter and John went up together into the temple at the hour of prayer, </a:t>
            </a:r>
            <a:r>
              <a:rPr lang="en-US" sz="2133" i="1" dirty="0">
                <a:solidFill>
                  <a:prstClr val="black"/>
                </a:solidFill>
                <a:latin typeface="Candara"/>
              </a:rPr>
              <a:t>being </a:t>
            </a:r>
            <a:r>
              <a:rPr lang="en-US" sz="2133" dirty="0">
                <a:solidFill>
                  <a:prstClr val="black"/>
                </a:solidFill>
                <a:latin typeface="Candara"/>
              </a:rPr>
              <a:t>the ninth </a:t>
            </a:r>
            <a:r>
              <a:rPr lang="en-US" sz="2133" i="1" dirty="0">
                <a:solidFill>
                  <a:prstClr val="black"/>
                </a:solidFill>
                <a:latin typeface="Candara"/>
              </a:rPr>
              <a:t>hour</a:t>
            </a:r>
            <a:r>
              <a:rPr lang="en-US" sz="2133" dirty="0">
                <a:solidFill>
                  <a:prstClr val="black"/>
                </a:solidFill>
                <a:latin typeface="Candara"/>
              </a:rPr>
              <a:t>. </a:t>
            </a:r>
          </a:p>
        </p:txBody>
      </p:sp>
      <p:sp>
        <p:nvSpPr>
          <p:cNvPr id="5" name="TextBox 4"/>
          <p:cNvSpPr txBox="1"/>
          <p:nvPr/>
        </p:nvSpPr>
        <p:spPr>
          <a:xfrm>
            <a:off x="7010400" y="1600200"/>
            <a:ext cx="4673600" cy="3682418"/>
          </a:xfrm>
          <a:prstGeom prst="rect">
            <a:avLst/>
          </a:prstGeom>
          <a:noFill/>
        </p:spPr>
        <p:txBody>
          <a:bodyPr wrap="square" rtlCol="0">
            <a:spAutoFit/>
          </a:bodyPr>
          <a:lstStyle/>
          <a:p>
            <a:pPr defTabSz="1219170">
              <a:spcBef>
                <a:spcPts val="800"/>
              </a:spcBef>
              <a:buClr>
                <a:srgbClr val="C6E7FC">
                  <a:lumMod val="75000"/>
                </a:srgbClr>
              </a:buClr>
              <a:buSzPct val="70000"/>
            </a:pPr>
            <a:r>
              <a:rPr lang="en-US" sz="2133" dirty="0">
                <a:solidFill>
                  <a:srgbClr val="073E87"/>
                </a:solidFill>
                <a:latin typeface="Candara"/>
                <a:cs typeface="Arial" panose="020B0604020202020204" pitchFamily="34" charset="0"/>
              </a:rPr>
              <a:t>As this chapter begins, we do not know how long it had been since Pentecost.</a:t>
            </a:r>
          </a:p>
          <a:p>
            <a:pPr defTabSz="1219170">
              <a:spcBef>
                <a:spcPts val="800"/>
              </a:spcBef>
              <a:buClr>
                <a:srgbClr val="C6E7FC">
                  <a:lumMod val="75000"/>
                </a:srgbClr>
              </a:buClr>
              <a:buSzPct val="70000"/>
            </a:pPr>
            <a:r>
              <a:rPr lang="en-US" sz="2133" dirty="0">
                <a:solidFill>
                  <a:srgbClr val="073E87"/>
                </a:solidFill>
                <a:latin typeface="Candara"/>
                <a:cs typeface="Arial" panose="020B0604020202020204" pitchFamily="34" charset="0"/>
              </a:rPr>
              <a:t>The end of Chapter Two shows the passing of time.</a:t>
            </a:r>
          </a:p>
          <a:p>
            <a:pPr defTabSz="1219170">
              <a:spcBef>
                <a:spcPts val="1600"/>
              </a:spcBef>
            </a:pPr>
            <a:r>
              <a:rPr lang="en-US" sz="2133" b="1" dirty="0">
                <a:solidFill>
                  <a:prstClr val="black"/>
                </a:solidFill>
                <a:latin typeface="Candara"/>
              </a:rPr>
              <a:t>Acts 2:46</a:t>
            </a:r>
          </a:p>
          <a:p>
            <a:pPr defTabSz="1219170"/>
            <a:r>
              <a:rPr lang="en-US" sz="2133" dirty="0">
                <a:solidFill>
                  <a:prstClr val="black"/>
                </a:solidFill>
                <a:latin typeface="Candara"/>
              </a:rPr>
              <a:t>And they, </a:t>
            </a:r>
            <a:r>
              <a:rPr lang="en-US" sz="2133" dirty="0">
                <a:solidFill>
                  <a:srgbClr val="C00000"/>
                </a:solidFill>
                <a:latin typeface="Candara"/>
              </a:rPr>
              <a:t>continuing daily </a:t>
            </a:r>
            <a:r>
              <a:rPr lang="en-US" sz="2133" dirty="0">
                <a:solidFill>
                  <a:prstClr val="black"/>
                </a:solidFill>
                <a:latin typeface="Candara"/>
              </a:rPr>
              <a:t>with one accord in the temple, and breaking bread from house to house, did eat their meat with gladness and singleness of heart … </a:t>
            </a:r>
          </a:p>
        </p:txBody>
      </p:sp>
    </p:spTree>
    <p:extLst>
      <p:ext uri="{BB962C8B-B14F-4D97-AF65-F5344CB8AC3E}">
        <p14:creationId xmlns:p14="http://schemas.microsoft.com/office/powerpoint/2010/main" val="16627129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 y="487680"/>
            <a:ext cx="6096000" cy="6072909"/>
          </a:xfrm>
          <a:prstGeom prst="rect">
            <a:avLst/>
          </a:prstGeom>
          <a:ln w="28575">
            <a:solidFill>
              <a:schemeClr val="accent6"/>
            </a:solidFill>
          </a:ln>
        </p:spPr>
      </p:pic>
      <p:sp>
        <p:nvSpPr>
          <p:cNvPr id="4" name="TextBox 3"/>
          <p:cNvSpPr txBox="1"/>
          <p:nvPr/>
        </p:nvSpPr>
        <p:spPr>
          <a:xfrm>
            <a:off x="1219200" y="975360"/>
            <a:ext cx="4876800" cy="1405256"/>
          </a:xfrm>
          <a:prstGeom prst="rect">
            <a:avLst/>
          </a:prstGeom>
          <a:noFill/>
        </p:spPr>
        <p:txBody>
          <a:bodyPr wrap="square" rtlCol="0">
            <a:spAutoFit/>
          </a:bodyPr>
          <a:lstStyle/>
          <a:p>
            <a:pPr defTabSz="1219170"/>
            <a:r>
              <a:rPr lang="en-US" sz="2133" b="1" dirty="0">
                <a:solidFill>
                  <a:prstClr val="black"/>
                </a:solidFill>
                <a:latin typeface="Candara"/>
              </a:rPr>
              <a:t>Acts 3:</a:t>
            </a:r>
            <a:r>
              <a:rPr lang="en-US" sz="2133" dirty="0">
                <a:solidFill>
                  <a:prstClr val="black"/>
                </a:solidFill>
                <a:latin typeface="Candara"/>
              </a:rPr>
              <a:t> </a:t>
            </a:r>
          </a:p>
          <a:p>
            <a:pPr defTabSz="1219170"/>
            <a:r>
              <a:rPr lang="en-US" sz="2133" baseline="30000" dirty="0">
                <a:solidFill>
                  <a:prstClr val="black"/>
                </a:solidFill>
                <a:latin typeface="Candara"/>
              </a:rPr>
              <a:t>1</a:t>
            </a:r>
            <a:r>
              <a:rPr lang="en-US" sz="2133" dirty="0">
                <a:solidFill>
                  <a:prstClr val="black"/>
                </a:solidFill>
                <a:latin typeface="Candara"/>
              </a:rPr>
              <a:t> Now Peter and John went up together into the temple at </a:t>
            </a:r>
            <a:r>
              <a:rPr lang="en-US" sz="2133" dirty="0">
                <a:solidFill>
                  <a:srgbClr val="C00000"/>
                </a:solidFill>
                <a:latin typeface="Candara"/>
              </a:rPr>
              <a:t>the hour of prayer, </a:t>
            </a:r>
            <a:r>
              <a:rPr lang="en-US" sz="2133" i="1" dirty="0">
                <a:solidFill>
                  <a:prstClr val="black"/>
                </a:solidFill>
                <a:latin typeface="Candara"/>
              </a:rPr>
              <a:t>being </a:t>
            </a:r>
            <a:r>
              <a:rPr lang="en-US" sz="2133" dirty="0">
                <a:solidFill>
                  <a:prstClr val="black"/>
                </a:solidFill>
                <a:latin typeface="Candara"/>
              </a:rPr>
              <a:t>the ninth </a:t>
            </a:r>
            <a:r>
              <a:rPr lang="en-US" sz="2133" i="1" dirty="0">
                <a:solidFill>
                  <a:prstClr val="black"/>
                </a:solidFill>
                <a:latin typeface="Candara"/>
              </a:rPr>
              <a:t>hour</a:t>
            </a:r>
            <a:r>
              <a:rPr lang="en-US" sz="2133" dirty="0">
                <a:solidFill>
                  <a:prstClr val="black"/>
                </a:solidFill>
                <a:latin typeface="Candara"/>
              </a:rPr>
              <a:t>. </a:t>
            </a:r>
          </a:p>
        </p:txBody>
      </p:sp>
      <p:sp>
        <p:nvSpPr>
          <p:cNvPr id="5" name="TextBox 4"/>
          <p:cNvSpPr txBox="1"/>
          <p:nvPr/>
        </p:nvSpPr>
        <p:spPr>
          <a:xfrm>
            <a:off x="7010400" y="1600201"/>
            <a:ext cx="4572000" cy="3231141"/>
          </a:xfrm>
          <a:prstGeom prst="rect">
            <a:avLst/>
          </a:prstGeom>
          <a:noFill/>
        </p:spPr>
        <p:txBody>
          <a:bodyPr wrap="square" rtlCol="0">
            <a:spAutoFit/>
          </a:bodyPr>
          <a:lstStyle/>
          <a:p>
            <a:pPr defTabSz="1219170">
              <a:spcBef>
                <a:spcPts val="800"/>
              </a:spcBef>
              <a:buClr>
                <a:srgbClr val="C6E7FC">
                  <a:lumMod val="75000"/>
                </a:srgbClr>
              </a:buClr>
              <a:buSzPct val="70000"/>
            </a:pPr>
            <a:r>
              <a:rPr lang="en-US" sz="2133" dirty="0">
                <a:solidFill>
                  <a:srgbClr val="073E87"/>
                </a:solidFill>
                <a:latin typeface="Candara"/>
                <a:cs typeface="Arial" panose="020B0604020202020204" pitchFamily="34" charset="0"/>
              </a:rPr>
              <a:t>The Jews had three hours of prayer: </a:t>
            </a:r>
          </a:p>
          <a:p>
            <a:pPr marL="380990" indent="-380990" defTabSz="1219170">
              <a:spcBef>
                <a:spcPts val="800"/>
              </a:spcBef>
              <a:buClr>
                <a:srgbClr val="C6E7FC">
                  <a:lumMod val="75000"/>
                </a:srgbClr>
              </a:buClr>
              <a:buSzPct val="70000"/>
              <a:buFont typeface="Wingdings" panose="05000000000000000000" pitchFamily="2" charset="2"/>
              <a:buChar char="v"/>
            </a:pPr>
            <a:r>
              <a:rPr lang="en-US" sz="2133" dirty="0">
                <a:solidFill>
                  <a:srgbClr val="073E87"/>
                </a:solidFill>
                <a:latin typeface="Candara"/>
                <a:cs typeface="Arial" panose="020B0604020202020204" pitchFamily="34" charset="0"/>
              </a:rPr>
              <a:t>9 AM </a:t>
            </a:r>
            <a:r>
              <a:rPr lang="en-US" sz="2133" dirty="0">
                <a:solidFill>
                  <a:srgbClr val="C00000"/>
                </a:solidFill>
                <a:latin typeface="Candara"/>
                <a:cs typeface="Arial" panose="020B0604020202020204" pitchFamily="34" charset="0"/>
              </a:rPr>
              <a:t>(the 3</a:t>
            </a:r>
            <a:r>
              <a:rPr lang="en-US" sz="2133" baseline="30000" dirty="0">
                <a:solidFill>
                  <a:srgbClr val="C00000"/>
                </a:solidFill>
                <a:latin typeface="Candara"/>
                <a:cs typeface="Arial" panose="020B0604020202020204" pitchFamily="34" charset="0"/>
              </a:rPr>
              <a:t>rd</a:t>
            </a:r>
            <a:r>
              <a:rPr lang="en-US" sz="2133" dirty="0">
                <a:solidFill>
                  <a:srgbClr val="C00000"/>
                </a:solidFill>
                <a:latin typeface="Candara"/>
                <a:cs typeface="Arial" panose="020B0604020202020204" pitchFamily="34" charset="0"/>
              </a:rPr>
              <a:t> hour),</a:t>
            </a:r>
          </a:p>
          <a:p>
            <a:pPr marL="380990" indent="-380990" defTabSz="1219170">
              <a:spcBef>
                <a:spcPts val="800"/>
              </a:spcBef>
              <a:buClr>
                <a:srgbClr val="C6E7FC">
                  <a:lumMod val="75000"/>
                </a:srgbClr>
              </a:buClr>
              <a:buSzPct val="70000"/>
              <a:buFont typeface="Wingdings" panose="05000000000000000000" pitchFamily="2" charset="2"/>
              <a:buChar char="v"/>
            </a:pPr>
            <a:r>
              <a:rPr lang="en-US" sz="2133" dirty="0">
                <a:solidFill>
                  <a:srgbClr val="073E87"/>
                </a:solidFill>
                <a:latin typeface="Candara"/>
                <a:cs typeface="Arial" panose="020B0604020202020204" pitchFamily="34" charset="0"/>
              </a:rPr>
              <a:t>12 Noon </a:t>
            </a:r>
            <a:r>
              <a:rPr lang="en-US" sz="2133" dirty="0">
                <a:solidFill>
                  <a:srgbClr val="C00000"/>
                </a:solidFill>
                <a:latin typeface="Candara"/>
                <a:cs typeface="Arial" panose="020B0604020202020204" pitchFamily="34" charset="0"/>
              </a:rPr>
              <a:t>(the 6</a:t>
            </a:r>
            <a:r>
              <a:rPr lang="en-US" sz="2133" baseline="30000" dirty="0">
                <a:solidFill>
                  <a:srgbClr val="C00000"/>
                </a:solidFill>
                <a:latin typeface="Candara"/>
                <a:cs typeface="Arial" panose="020B0604020202020204" pitchFamily="34" charset="0"/>
              </a:rPr>
              <a:t>th</a:t>
            </a:r>
            <a:r>
              <a:rPr lang="en-US" sz="2133" dirty="0">
                <a:solidFill>
                  <a:srgbClr val="C00000"/>
                </a:solidFill>
                <a:latin typeface="Candara"/>
                <a:cs typeface="Arial" panose="020B0604020202020204" pitchFamily="34" charset="0"/>
              </a:rPr>
              <a:t> hour), </a:t>
            </a:r>
            <a:r>
              <a:rPr lang="en-US" sz="2133" dirty="0">
                <a:solidFill>
                  <a:srgbClr val="073E87"/>
                </a:solidFill>
                <a:latin typeface="Candara"/>
                <a:cs typeface="Arial" panose="020B0604020202020204" pitchFamily="34" charset="0"/>
              </a:rPr>
              <a:t> </a:t>
            </a:r>
          </a:p>
          <a:p>
            <a:pPr marL="380990" indent="-380990" defTabSz="1219170">
              <a:spcBef>
                <a:spcPts val="800"/>
              </a:spcBef>
              <a:buClr>
                <a:srgbClr val="C6E7FC">
                  <a:lumMod val="75000"/>
                </a:srgbClr>
              </a:buClr>
              <a:buSzPct val="70000"/>
              <a:buFont typeface="Wingdings" panose="05000000000000000000" pitchFamily="2" charset="2"/>
              <a:buChar char="v"/>
            </a:pPr>
            <a:r>
              <a:rPr lang="en-US" sz="2133" dirty="0">
                <a:solidFill>
                  <a:srgbClr val="073E87"/>
                </a:solidFill>
                <a:latin typeface="Candara"/>
                <a:cs typeface="Arial" panose="020B0604020202020204" pitchFamily="34" charset="0"/>
              </a:rPr>
              <a:t>3 PM </a:t>
            </a:r>
            <a:r>
              <a:rPr lang="en-US" sz="2133" dirty="0">
                <a:solidFill>
                  <a:srgbClr val="C00000"/>
                </a:solidFill>
                <a:latin typeface="Candara"/>
                <a:cs typeface="Arial" panose="020B0604020202020204" pitchFamily="34" charset="0"/>
              </a:rPr>
              <a:t>(the 9</a:t>
            </a:r>
            <a:r>
              <a:rPr lang="en-US" sz="2133" baseline="30000" dirty="0">
                <a:solidFill>
                  <a:srgbClr val="C00000"/>
                </a:solidFill>
                <a:latin typeface="Candara"/>
                <a:cs typeface="Arial" panose="020B0604020202020204" pitchFamily="34" charset="0"/>
              </a:rPr>
              <a:t>th</a:t>
            </a:r>
            <a:r>
              <a:rPr lang="en-US" sz="2133" dirty="0">
                <a:solidFill>
                  <a:srgbClr val="C00000"/>
                </a:solidFill>
                <a:latin typeface="Candara"/>
                <a:cs typeface="Arial" panose="020B0604020202020204" pitchFamily="34" charset="0"/>
              </a:rPr>
              <a:t> hour).</a:t>
            </a:r>
          </a:p>
          <a:p>
            <a:pPr defTabSz="1219170">
              <a:spcBef>
                <a:spcPts val="800"/>
              </a:spcBef>
              <a:buClr>
                <a:srgbClr val="C6E7FC">
                  <a:lumMod val="75000"/>
                </a:srgbClr>
              </a:buClr>
              <a:buSzPct val="70000"/>
            </a:pPr>
            <a:endParaRPr lang="en-US" sz="2133" dirty="0">
              <a:solidFill>
                <a:srgbClr val="073E87"/>
              </a:solidFill>
              <a:latin typeface="Candara"/>
              <a:cs typeface="Arial" panose="020B0604020202020204" pitchFamily="34" charset="0"/>
            </a:endParaRPr>
          </a:p>
          <a:p>
            <a:pPr defTabSz="1219170">
              <a:spcBef>
                <a:spcPts val="800"/>
              </a:spcBef>
              <a:buClr>
                <a:srgbClr val="C6E7FC">
                  <a:lumMod val="75000"/>
                </a:srgbClr>
              </a:buClr>
              <a:buSzPct val="70000"/>
            </a:pPr>
            <a:r>
              <a:rPr lang="en-US" sz="2133" dirty="0">
                <a:solidFill>
                  <a:srgbClr val="073E87"/>
                </a:solidFill>
                <a:latin typeface="Candara"/>
                <a:cs typeface="Arial" panose="020B0604020202020204" pitchFamily="34" charset="0"/>
              </a:rPr>
              <a:t>The temple they attended was the second</a:t>
            </a:r>
            <a:r>
              <a:rPr lang="en-US" sz="2133" dirty="0">
                <a:solidFill>
                  <a:prstClr val="black"/>
                </a:solidFill>
                <a:latin typeface="Candara"/>
                <a:cs typeface="Arial" panose="020B0604020202020204" pitchFamily="34" charset="0"/>
              </a:rPr>
              <a:t> </a:t>
            </a:r>
            <a:r>
              <a:rPr lang="en-US" sz="2133" dirty="0">
                <a:solidFill>
                  <a:srgbClr val="073E87"/>
                </a:solidFill>
                <a:latin typeface="Candara"/>
                <a:cs typeface="Arial" panose="020B0604020202020204" pitchFamily="34" charset="0"/>
              </a:rPr>
              <a:t>temple, known historically as </a:t>
            </a:r>
            <a:r>
              <a:rPr lang="en-US" sz="2133" dirty="0">
                <a:solidFill>
                  <a:prstClr val="black"/>
                </a:solidFill>
                <a:latin typeface="Candara"/>
                <a:cs typeface="Arial" panose="020B0604020202020204" pitchFamily="34" charset="0"/>
              </a:rPr>
              <a:t>Herod’s Temple</a:t>
            </a:r>
            <a:r>
              <a:rPr lang="en-US" sz="2133" dirty="0">
                <a:solidFill>
                  <a:srgbClr val="073E87"/>
                </a:solidFill>
                <a:latin typeface="Candara"/>
                <a:cs typeface="Arial" panose="020B0604020202020204" pitchFamily="34" charset="0"/>
              </a:rPr>
              <a:t>.</a:t>
            </a:r>
          </a:p>
        </p:txBody>
      </p:sp>
    </p:spTree>
    <p:extLst>
      <p:ext uri="{BB962C8B-B14F-4D97-AF65-F5344CB8AC3E}">
        <p14:creationId xmlns:p14="http://schemas.microsoft.com/office/powerpoint/2010/main" val="7661256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796BD7-181F-40E0-899F-8F9DC10A5A8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263" y="481263"/>
            <a:ext cx="11213432" cy="5823283"/>
          </a:xfrm>
          <a:prstGeom prst="rect">
            <a:avLst/>
          </a:prstGeom>
          <a:noFill/>
          <a:ln>
            <a:noFill/>
          </a:ln>
        </p:spPr>
      </p:pic>
    </p:spTree>
    <p:extLst>
      <p:ext uri="{BB962C8B-B14F-4D97-AF65-F5344CB8AC3E}">
        <p14:creationId xmlns:p14="http://schemas.microsoft.com/office/powerpoint/2010/main" val="32678050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1" y="1219201"/>
            <a:ext cx="11352377" cy="4876188"/>
          </a:xfrm>
          <a:prstGeom prst="rect">
            <a:avLst/>
          </a:prstGeom>
        </p:spPr>
      </p:pic>
      <p:sp>
        <p:nvSpPr>
          <p:cNvPr id="3" name="TextBox 2"/>
          <p:cNvSpPr txBox="1"/>
          <p:nvPr/>
        </p:nvSpPr>
        <p:spPr>
          <a:xfrm>
            <a:off x="711200" y="1849756"/>
            <a:ext cx="2336800" cy="3580467"/>
          </a:xfrm>
          <a:prstGeom prst="rect">
            <a:avLst/>
          </a:prstGeom>
          <a:noFill/>
        </p:spPr>
        <p:txBody>
          <a:bodyPr wrap="square" rtlCol="0">
            <a:spAutoFit/>
          </a:bodyPr>
          <a:lstStyle/>
          <a:p>
            <a:pPr defTabSz="1219170">
              <a:spcBef>
                <a:spcPts val="1600"/>
              </a:spcBef>
            </a:pPr>
            <a:r>
              <a:rPr lang="en-US" sz="2133" dirty="0">
                <a:solidFill>
                  <a:prstClr val="white"/>
                </a:solidFill>
                <a:latin typeface="Candara"/>
                <a:cs typeface="Arial" panose="020B0604020202020204" pitchFamily="34" charset="0"/>
              </a:rPr>
              <a:t>The first temple was designed by God, revealed to David, and built by Solomon.</a:t>
            </a:r>
          </a:p>
          <a:p>
            <a:pPr defTabSz="1219170">
              <a:spcBef>
                <a:spcPts val="1600"/>
              </a:spcBef>
            </a:pPr>
            <a:r>
              <a:rPr lang="en-US" sz="1867" dirty="0">
                <a:solidFill>
                  <a:prstClr val="white"/>
                </a:solidFill>
                <a:latin typeface="Candara"/>
                <a:cs typeface="Arial" panose="020B0604020202020204" pitchFamily="34" charset="0"/>
              </a:rPr>
              <a:t>Construction began in 967 BC.</a:t>
            </a:r>
          </a:p>
          <a:p>
            <a:pPr defTabSz="1219170">
              <a:spcBef>
                <a:spcPts val="1600"/>
              </a:spcBef>
            </a:pPr>
            <a:r>
              <a:rPr lang="en-US" sz="1867" dirty="0">
                <a:solidFill>
                  <a:prstClr val="white"/>
                </a:solidFill>
                <a:latin typeface="Candara"/>
                <a:cs typeface="Arial" panose="020B0604020202020204" pitchFamily="34" charset="0"/>
              </a:rPr>
              <a:t>Seven years later, Solomon dedicated it to the LORD.</a:t>
            </a:r>
          </a:p>
        </p:txBody>
      </p:sp>
      <p:pic>
        <p:nvPicPr>
          <p:cNvPr id="1026" name="Picture 2" descr="D:\_PowerPoint- Book of Acts\Artwork\Temple\Solomon's Temp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0399" y="1524000"/>
            <a:ext cx="6087400" cy="41452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2021840"/>
            <a:ext cx="2760232" cy="3632200"/>
          </a:xfrm>
          <a:prstGeom prst="rect">
            <a:avLst/>
          </a:prstGeom>
        </p:spPr>
      </p:pic>
    </p:spTree>
    <p:extLst>
      <p:ext uri="{BB962C8B-B14F-4D97-AF65-F5344CB8AC3E}">
        <p14:creationId xmlns:p14="http://schemas.microsoft.com/office/powerpoint/2010/main" val="2201382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1" y="1219201"/>
            <a:ext cx="11352377" cy="4876188"/>
          </a:xfrm>
          <a:prstGeom prst="rect">
            <a:avLst/>
          </a:prstGeom>
        </p:spPr>
      </p:pic>
      <p:sp>
        <p:nvSpPr>
          <p:cNvPr id="3" name="TextBox 2"/>
          <p:cNvSpPr txBox="1"/>
          <p:nvPr/>
        </p:nvSpPr>
        <p:spPr>
          <a:xfrm>
            <a:off x="711200" y="2108200"/>
            <a:ext cx="2336800" cy="2923364"/>
          </a:xfrm>
          <a:prstGeom prst="rect">
            <a:avLst/>
          </a:prstGeom>
          <a:noFill/>
        </p:spPr>
        <p:txBody>
          <a:bodyPr wrap="square" rtlCol="0">
            <a:spAutoFit/>
          </a:bodyPr>
          <a:lstStyle/>
          <a:p>
            <a:pPr defTabSz="1219170">
              <a:spcBef>
                <a:spcPts val="1600"/>
              </a:spcBef>
            </a:pPr>
            <a:r>
              <a:rPr lang="en-US" sz="2133" dirty="0">
                <a:solidFill>
                  <a:prstClr val="white"/>
                </a:solidFill>
                <a:latin typeface="Candara"/>
                <a:cs typeface="Arial" panose="020B0604020202020204" pitchFamily="34" charset="0"/>
              </a:rPr>
              <a:t>That temple was destroyed by the Babylonians </a:t>
            </a:r>
            <a:br>
              <a:rPr lang="en-US" sz="2133" dirty="0">
                <a:solidFill>
                  <a:prstClr val="white"/>
                </a:solidFill>
                <a:latin typeface="Candara"/>
                <a:cs typeface="Arial" panose="020B0604020202020204" pitchFamily="34" charset="0"/>
              </a:rPr>
            </a:br>
            <a:r>
              <a:rPr lang="en-US" sz="2133" dirty="0">
                <a:solidFill>
                  <a:prstClr val="white"/>
                </a:solidFill>
                <a:latin typeface="Candara"/>
                <a:cs typeface="Arial" panose="020B0604020202020204" pitchFamily="34" charset="0"/>
              </a:rPr>
              <a:t>in 586 BC.</a:t>
            </a:r>
          </a:p>
          <a:p>
            <a:pPr defTabSz="1219170">
              <a:spcBef>
                <a:spcPts val="1600"/>
              </a:spcBef>
            </a:pPr>
            <a:r>
              <a:rPr lang="en-US" sz="2133" dirty="0">
                <a:solidFill>
                  <a:prstClr val="white"/>
                </a:solidFill>
                <a:latin typeface="Candara"/>
                <a:cs typeface="Arial" panose="020B0604020202020204" pitchFamily="34" charset="0"/>
              </a:rPr>
              <a:t>They razed Jerusalem and took the Jews into captivity.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5472" y="1498600"/>
            <a:ext cx="6002528" cy="417237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60000">
            <a:off x="2745935" y="3321648"/>
            <a:ext cx="2048000" cy="20400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7108" y="2522893"/>
            <a:ext cx="2133600" cy="21252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895025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1" y="1219201"/>
            <a:ext cx="11352377" cy="4876188"/>
          </a:xfrm>
          <a:prstGeom prst="rect">
            <a:avLst/>
          </a:prstGeom>
        </p:spPr>
      </p:pic>
      <p:sp>
        <p:nvSpPr>
          <p:cNvPr id="3" name="TextBox 2"/>
          <p:cNvSpPr txBox="1"/>
          <p:nvPr/>
        </p:nvSpPr>
        <p:spPr>
          <a:xfrm>
            <a:off x="711200" y="1600200"/>
            <a:ext cx="2336800" cy="4113242"/>
          </a:xfrm>
          <a:prstGeom prst="rect">
            <a:avLst/>
          </a:prstGeom>
          <a:noFill/>
        </p:spPr>
        <p:txBody>
          <a:bodyPr wrap="square" rtlCol="0">
            <a:spAutoFit/>
          </a:bodyPr>
          <a:lstStyle/>
          <a:p>
            <a:pPr defTabSz="1219170">
              <a:spcBef>
                <a:spcPts val="1600"/>
              </a:spcBef>
            </a:pPr>
            <a:r>
              <a:rPr lang="en-US" sz="2133" dirty="0">
                <a:solidFill>
                  <a:prstClr val="white"/>
                </a:solidFill>
                <a:latin typeface="Candara"/>
                <a:cs typeface="Arial" panose="020B0604020202020204" pitchFamily="34" charset="0"/>
              </a:rPr>
              <a:t>The Persian emperor Cyrus the Great decreed that a second temple be built. </a:t>
            </a:r>
          </a:p>
          <a:p>
            <a:pPr defTabSz="1219170">
              <a:spcBef>
                <a:spcPts val="1600"/>
              </a:spcBef>
            </a:pPr>
            <a:r>
              <a:rPr lang="en-US" sz="2133" dirty="0">
                <a:solidFill>
                  <a:prstClr val="white"/>
                </a:solidFill>
                <a:latin typeface="Candara"/>
                <a:cs typeface="Arial" panose="020B0604020202020204" pitchFamily="34" charset="0"/>
              </a:rPr>
              <a:t>The construction lasted from 536 to 516 BC.</a:t>
            </a:r>
          </a:p>
          <a:p>
            <a:pPr defTabSz="1219170">
              <a:spcBef>
                <a:spcPts val="1600"/>
              </a:spcBef>
            </a:pPr>
            <a:r>
              <a:rPr lang="en-US" sz="2133" dirty="0">
                <a:solidFill>
                  <a:prstClr val="white"/>
                </a:solidFill>
                <a:latin typeface="Candara"/>
                <a:cs typeface="Arial" panose="020B0604020202020204" pitchFamily="34" charset="0"/>
              </a:rPr>
              <a:t>The story is told in the books of Ezra and Nehemiah.</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2000" y="1500369"/>
            <a:ext cx="4063901" cy="416206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9330" y="1905000"/>
            <a:ext cx="2807871" cy="3078016"/>
          </a:xfrm>
          <a:prstGeom prst="rect">
            <a:avLst/>
          </a:prstGeom>
        </p:spPr>
      </p:pic>
      <p:sp>
        <p:nvSpPr>
          <p:cNvPr id="5" name="TextBox 4"/>
          <p:cNvSpPr txBox="1"/>
          <p:nvPr/>
        </p:nvSpPr>
        <p:spPr>
          <a:xfrm>
            <a:off x="3999330" y="5054600"/>
            <a:ext cx="2807871" cy="307777"/>
          </a:xfrm>
          <a:prstGeom prst="rect">
            <a:avLst/>
          </a:prstGeom>
          <a:noFill/>
        </p:spPr>
        <p:txBody>
          <a:bodyPr wrap="square" rtlCol="0">
            <a:spAutoFit/>
          </a:bodyPr>
          <a:lstStyle/>
          <a:p>
            <a:pPr algn="ctr" defTabSz="1219170"/>
            <a:r>
              <a:rPr lang="en-US" sz="1400" dirty="0">
                <a:solidFill>
                  <a:prstClr val="white"/>
                </a:solidFill>
                <a:latin typeface="Candara"/>
              </a:rPr>
              <a:t>Born circa 600 BC; died 530 BC</a:t>
            </a:r>
          </a:p>
        </p:txBody>
      </p:sp>
    </p:spTree>
    <p:extLst>
      <p:ext uri="{BB962C8B-B14F-4D97-AF65-F5344CB8AC3E}">
        <p14:creationId xmlns:p14="http://schemas.microsoft.com/office/powerpoint/2010/main" val="41605964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1" y="1219201"/>
            <a:ext cx="11352377" cy="4876188"/>
          </a:xfrm>
          <a:prstGeom prst="rect">
            <a:avLst/>
          </a:prstGeom>
        </p:spPr>
      </p:pic>
      <p:sp>
        <p:nvSpPr>
          <p:cNvPr id="3" name="TextBox 2"/>
          <p:cNvSpPr txBox="1"/>
          <p:nvPr/>
        </p:nvSpPr>
        <p:spPr>
          <a:xfrm>
            <a:off x="711200" y="1600201"/>
            <a:ext cx="2336800" cy="2061718"/>
          </a:xfrm>
          <a:prstGeom prst="rect">
            <a:avLst/>
          </a:prstGeom>
          <a:noFill/>
        </p:spPr>
        <p:txBody>
          <a:bodyPr wrap="square" rtlCol="0">
            <a:spAutoFit/>
          </a:bodyPr>
          <a:lstStyle/>
          <a:p>
            <a:pPr defTabSz="1219170">
              <a:spcBef>
                <a:spcPts val="800"/>
              </a:spcBef>
              <a:buClr>
                <a:srgbClr val="C6E7FC">
                  <a:lumMod val="75000"/>
                </a:srgbClr>
              </a:buClr>
              <a:buSzPct val="70000"/>
            </a:pPr>
            <a:r>
              <a:rPr lang="en-US" sz="2133" dirty="0">
                <a:solidFill>
                  <a:prstClr val="white"/>
                </a:solidFill>
                <a:latin typeface="Candara"/>
                <a:cs typeface="Arial" panose="020B0604020202020204" pitchFamily="34" charset="0"/>
              </a:rPr>
              <a:t>Some 400 years later, King Herod the Great rebuilt the temple down to its foundation stones.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44410" y="1588268"/>
            <a:ext cx="6426791" cy="401674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44880" y="3984752"/>
            <a:ext cx="1826925" cy="1679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246770"/>
      </p:ext>
    </p:extLst>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1" y="1219201"/>
            <a:ext cx="11352377" cy="4876188"/>
          </a:xfrm>
          <a:prstGeom prst="rect">
            <a:avLst/>
          </a:prstGeom>
        </p:spPr>
      </p:pic>
      <p:sp>
        <p:nvSpPr>
          <p:cNvPr id="3" name="TextBox 2"/>
          <p:cNvSpPr txBox="1"/>
          <p:nvPr/>
        </p:nvSpPr>
        <p:spPr>
          <a:xfrm>
            <a:off x="711200" y="2146935"/>
            <a:ext cx="2336800" cy="2266903"/>
          </a:xfrm>
          <a:prstGeom prst="rect">
            <a:avLst/>
          </a:prstGeom>
          <a:noFill/>
        </p:spPr>
        <p:txBody>
          <a:bodyPr wrap="square" rtlCol="0">
            <a:spAutoFit/>
          </a:bodyPr>
          <a:lstStyle/>
          <a:p>
            <a:pPr defTabSz="1219170">
              <a:spcBef>
                <a:spcPts val="800"/>
              </a:spcBef>
              <a:buClr>
                <a:srgbClr val="C6E7FC">
                  <a:lumMod val="75000"/>
                </a:srgbClr>
              </a:buClr>
              <a:buSzPct val="70000"/>
            </a:pPr>
            <a:r>
              <a:rPr lang="en-US" sz="2133" dirty="0">
                <a:solidFill>
                  <a:prstClr val="white"/>
                </a:solidFill>
                <a:latin typeface="Candara"/>
                <a:cs typeface="Arial" panose="020B0604020202020204" pitchFamily="34" charset="0"/>
              </a:rPr>
              <a:t>The work began in 19 BC and was finished in 64 AD.</a:t>
            </a:r>
          </a:p>
          <a:p>
            <a:pPr defTabSz="1219170">
              <a:spcBef>
                <a:spcPts val="1600"/>
              </a:spcBef>
              <a:buClr>
                <a:srgbClr val="C6E7FC">
                  <a:lumMod val="75000"/>
                </a:srgbClr>
              </a:buClr>
              <a:buSzPct val="70000"/>
            </a:pPr>
            <a:r>
              <a:rPr lang="en-US" sz="2133" dirty="0">
                <a:solidFill>
                  <a:prstClr val="white"/>
                </a:solidFill>
                <a:latin typeface="Candara"/>
                <a:cs typeface="Arial" panose="020B0604020202020204" pitchFamily="34" charset="0"/>
              </a:rPr>
              <a:t>This was the temple of Christ’s day.</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44410" y="1588268"/>
            <a:ext cx="6426791" cy="4016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5690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1" y="1219201"/>
            <a:ext cx="11352377" cy="4876188"/>
          </a:xfrm>
          <a:prstGeom prst="rect">
            <a:avLst/>
          </a:prstGeom>
        </p:spPr>
      </p:pic>
      <p:sp>
        <p:nvSpPr>
          <p:cNvPr id="3" name="TextBox 2"/>
          <p:cNvSpPr txBox="1"/>
          <p:nvPr/>
        </p:nvSpPr>
        <p:spPr>
          <a:xfrm>
            <a:off x="711200" y="2209801"/>
            <a:ext cx="2336800" cy="2061718"/>
          </a:xfrm>
          <a:prstGeom prst="rect">
            <a:avLst/>
          </a:prstGeom>
          <a:noFill/>
        </p:spPr>
        <p:txBody>
          <a:bodyPr wrap="square" rtlCol="0">
            <a:spAutoFit/>
          </a:bodyPr>
          <a:lstStyle/>
          <a:p>
            <a:pPr defTabSz="1219170">
              <a:spcBef>
                <a:spcPts val="800"/>
              </a:spcBef>
              <a:buClr>
                <a:srgbClr val="C6E7FC">
                  <a:lumMod val="75000"/>
                </a:srgbClr>
              </a:buClr>
              <a:buSzPct val="70000"/>
            </a:pPr>
            <a:r>
              <a:rPr lang="en-US" sz="2133" dirty="0">
                <a:solidFill>
                  <a:prstClr val="white"/>
                </a:solidFill>
                <a:latin typeface="Candara"/>
                <a:cs typeface="Arial" panose="020B0604020202020204" pitchFamily="34" charset="0"/>
              </a:rPr>
              <a:t>The Holy Place was situated within a much larger complex called the Temple Mount.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0" y="1584960"/>
            <a:ext cx="6437376" cy="4023360"/>
          </a:xfrm>
          <a:prstGeom prst="rect">
            <a:avLst/>
          </a:prstGeom>
        </p:spPr>
      </p:pic>
    </p:spTree>
    <p:extLst>
      <p:ext uri="{BB962C8B-B14F-4D97-AF65-F5344CB8AC3E}">
        <p14:creationId xmlns:p14="http://schemas.microsoft.com/office/powerpoint/2010/main" val="2697123755"/>
      </p:ext>
    </p:extLst>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4" y="1219200"/>
            <a:ext cx="11352368" cy="4876184"/>
          </a:xfrm>
          <a:prstGeom prst="rect">
            <a:avLst/>
          </a:prstGeom>
        </p:spPr>
      </p:pic>
      <p:sp>
        <p:nvSpPr>
          <p:cNvPr id="3" name="TextBox 2"/>
          <p:cNvSpPr txBox="1"/>
          <p:nvPr/>
        </p:nvSpPr>
        <p:spPr>
          <a:xfrm>
            <a:off x="812800" y="2195910"/>
            <a:ext cx="2032000" cy="1405256"/>
          </a:xfrm>
          <a:prstGeom prst="rect">
            <a:avLst/>
          </a:prstGeom>
          <a:noFill/>
        </p:spPr>
        <p:txBody>
          <a:bodyPr wrap="square" rtlCol="0">
            <a:spAutoFit/>
          </a:bodyPr>
          <a:lstStyle/>
          <a:p>
            <a:pPr defTabSz="1219170"/>
            <a:r>
              <a:rPr lang="en-US" sz="2133" dirty="0">
                <a:solidFill>
                  <a:prstClr val="white"/>
                </a:solidFill>
                <a:latin typeface="Candara"/>
              </a:rPr>
              <a:t>The Temple Mount sat atop </a:t>
            </a:r>
          </a:p>
          <a:p>
            <a:pPr defTabSz="1219170"/>
            <a:r>
              <a:rPr lang="en-US" sz="2133" dirty="0">
                <a:solidFill>
                  <a:prstClr val="white"/>
                </a:solidFill>
                <a:latin typeface="Candara"/>
              </a:rPr>
              <a:t>Mt. Zion in the City of David.</a:t>
            </a:r>
          </a:p>
        </p:txBody>
      </p:sp>
    </p:spTree>
    <p:extLst>
      <p:ext uri="{BB962C8B-B14F-4D97-AF65-F5344CB8AC3E}">
        <p14:creationId xmlns:p14="http://schemas.microsoft.com/office/powerpoint/2010/main" val="744046684"/>
      </p:ext>
    </p:extLst>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3" y="1219201"/>
            <a:ext cx="11352372" cy="4876185"/>
          </a:xfrm>
          <a:prstGeom prst="rect">
            <a:avLst/>
          </a:prstGeom>
        </p:spPr>
      </p:pic>
      <p:sp>
        <p:nvSpPr>
          <p:cNvPr id="3" name="TextBox 2"/>
          <p:cNvSpPr txBox="1"/>
          <p:nvPr/>
        </p:nvSpPr>
        <p:spPr>
          <a:xfrm>
            <a:off x="812800" y="2207499"/>
            <a:ext cx="2133600" cy="1733488"/>
          </a:xfrm>
          <a:prstGeom prst="rect">
            <a:avLst/>
          </a:prstGeom>
          <a:noFill/>
        </p:spPr>
        <p:txBody>
          <a:bodyPr wrap="square" rtlCol="0">
            <a:spAutoFit/>
          </a:bodyPr>
          <a:lstStyle/>
          <a:p>
            <a:pPr defTabSz="1219170"/>
            <a:r>
              <a:rPr lang="en-US" sz="2133" dirty="0">
                <a:solidFill>
                  <a:prstClr val="white"/>
                </a:solidFill>
                <a:latin typeface="Candara"/>
              </a:rPr>
              <a:t>Each level was tiered;  each tier led to an area more restricted to the public.</a:t>
            </a:r>
          </a:p>
        </p:txBody>
      </p:sp>
    </p:spTree>
    <p:extLst>
      <p:ext uri="{BB962C8B-B14F-4D97-AF65-F5344CB8AC3E}">
        <p14:creationId xmlns:p14="http://schemas.microsoft.com/office/powerpoint/2010/main" val="39470616"/>
      </p:ext>
    </p:extLst>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4" y="1219200"/>
            <a:ext cx="11352368" cy="4876184"/>
          </a:xfrm>
          <a:prstGeom prst="rect">
            <a:avLst/>
          </a:prstGeom>
        </p:spPr>
      </p:pic>
      <p:sp>
        <p:nvSpPr>
          <p:cNvPr id="3" name="TextBox 2"/>
          <p:cNvSpPr txBox="1"/>
          <p:nvPr/>
        </p:nvSpPr>
        <p:spPr>
          <a:xfrm>
            <a:off x="609601" y="1498600"/>
            <a:ext cx="2539999" cy="4319259"/>
          </a:xfrm>
          <a:prstGeom prst="rect">
            <a:avLst/>
          </a:prstGeom>
          <a:noFill/>
        </p:spPr>
        <p:txBody>
          <a:bodyPr wrap="square" rtlCol="0">
            <a:spAutoFit/>
          </a:bodyPr>
          <a:lstStyle/>
          <a:p>
            <a:pPr defTabSz="1219170"/>
            <a:r>
              <a:rPr lang="en-US" sz="1867" dirty="0">
                <a:solidFill>
                  <a:prstClr val="white"/>
                </a:solidFill>
                <a:latin typeface="Candara"/>
              </a:rPr>
              <a:t>This area was a public marketplace.</a:t>
            </a:r>
          </a:p>
          <a:p>
            <a:pPr defTabSz="1219170">
              <a:spcBef>
                <a:spcPts val="1600"/>
              </a:spcBef>
            </a:pPr>
            <a:r>
              <a:rPr lang="en-US" sz="1600" b="1" dirty="0">
                <a:solidFill>
                  <a:prstClr val="white"/>
                </a:solidFill>
                <a:latin typeface="Candara"/>
              </a:rPr>
              <a:t>Matthew 21:12-13 </a:t>
            </a:r>
            <a:r>
              <a:rPr lang="en-US" sz="1600" dirty="0">
                <a:solidFill>
                  <a:prstClr val="white"/>
                </a:solidFill>
                <a:latin typeface="Candara"/>
              </a:rPr>
              <a:t> </a:t>
            </a:r>
            <a:br>
              <a:rPr lang="en-US" sz="1600" dirty="0">
                <a:solidFill>
                  <a:prstClr val="white"/>
                </a:solidFill>
                <a:latin typeface="Candara"/>
              </a:rPr>
            </a:br>
            <a:r>
              <a:rPr lang="en-US" sz="1600" baseline="30000" dirty="0">
                <a:solidFill>
                  <a:prstClr val="white"/>
                </a:solidFill>
                <a:latin typeface="Candara"/>
              </a:rPr>
              <a:t>12</a:t>
            </a:r>
            <a:r>
              <a:rPr lang="en-US" sz="1600" dirty="0">
                <a:solidFill>
                  <a:prstClr val="white"/>
                </a:solidFill>
                <a:latin typeface="Candara"/>
              </a:rPr>
              <a:t> And Jesus went into the temple of God, and cast out all them that sold and bought in the temple, and overthrew the tables of the moneychangers, and the seats of them that sold doves,  </a:t>
            </a:r>
            <a:br>
              <a:rPr lang="en-US" sz="1600" dirty="0">
                <a:solidFill>
                  <a:prstClr val="white"/>
                </a:solidFill>
                <a:latin typeface="Candara"/>
              </a:rPr>
            </a:br>
            <a:r>
              <a:rPr lang="en-US" sz="1600" baseline="30000" dirty="0">
                <a:solidFill>
                  <a:prstClr val="white"/>
                </a:solidFill>
                <a:latin typeface="Candara"/>
              </a:rPr>
              <a:t>13</a:t>
            </a:r>
            <a:r>
              <a:rPr lang="en-US" sz="1600" dirty="0">
                <a:solidFill>
                  <a:prstClr val="white"/>
                </a:solidFill>
                <a:latin typeface="Candara"/>
              </a:rPr>
              <a:t> And said unto them, It is written, My house shall be called the house of prayer; but ye have made it a den of thieves.</a:t>
            </a:r>
          </a:p>
        </p:txBody>
      </p:sp>
    </p:spTree>
    <p:extLst>
      <p:ext uri="{BB962C8B-B14F-4D97-AF65-F5344CB8AC3E}">
        <p14:creationId xmlns:p14="http://schemas.microsoft.com/office/powerpoint/2010/main" val="29571909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6" y="1219200"/>
            <a:ext cx="11352365" cy="4876184"/>
          </a:xfrm>
          <a:prstGeom prst="rect">
            <a:avLst/>
          </a:prstGeom>
        </p:spPr>
      </p:pic>
      <p:sp>
        <p:nvSpPr>
          <p:cNvPr id="3" name="TextBox 2"/>
          <p:cNvSpPr txBox="1"/>
          <p:nvPr/>
        </p:nvSpPr>
        <p:spPr>
          <a:xfrm>
            <a:off x="812800" y="1806734"/>
            <a:ext cx="2133600" cy="3827523"/>
          </a:xfrm>
          <a:prstGeom prst="rect">
            <a:avLst/>
          </a:prstGeom>
          <a:noFill/>
        </p:spPr>
        <p:txBody>
          <a:bodyPr wrap="square" rtlCol="0">
            <a:spAutoFit/>
          </a:bodyPr>
          <a:lstStyle/>
          <a:p>
            <a:pPr defTabSz="1219170"/>
            <a:r>
              <a:rPr lang="en-US" sz="1867" dirty="0">
                <a:solidFill>
                  <a:prstClr val="white"/>
                </a:solidFill>
                <a:latin typeface="Candara"/>
              </a:rPr>
              <a:t>Any Gentile who passed this barricade could be put to death.</a:t>
            </a:r>
          </a:p>
          <a:p>
            <a:pPr defTabSz="1219170"/>
            <a:endParaRPr lang="en-US" sz="1867" dirty="0">
              <a:solidFill>
                <a:prstClr val="white"/>
              </a:solidFill>
              <a:latin typeface="Candara"/>
            </a:endParaRPr>
          </a:p>
          <a:p>
            <a:pPr defTabSz="1219170"/>
            <a:r>
              <a:rPr lang="en-US" sz="1867" b="1" dirty="0">
                <a:solidFill>
                  <a:prstClr val="white"/>
                </a:solidFill>
                <a:latin typeface="Candara"/>
              </a:rPr>
              <a:t>Ephesians 2:14: </a:t>
            </a:r>
            <a:r>
              <a:rPr lang="en-US" sz="1867" dirty="0">
                <a:solidFill>
                  <a:prstClr val="white"/>
                </a:solidFill>
                <a:latin typeface="Candara"/>
              </a:rPr>
              <a:t>  </a:t>
            </a:r>
            <a:br>
              <a:rPr lang="en-US" sz="1867" dirty="0">
                <a:solidFill>
                  <a:prstClr val="white"/>
                </a:solidFill>
                <a:latin typeface="Candara"/>
              </a:rPr>
            </a:br>
            <a:r>
              <a:rPr lang="en-US" sz="1867" dirty="0">
                <a:solidFill>
                  <a:prstClr val="white"/>
                </a:solidFill>
                <a:latin typeface="Candara"/>
              </a:rPr>
              <a:t>For he is our peace, who hath made both one, and hath broken down </a:t>
            </a:r>
            <a:r>
              <a:rPr lang="en-US" sz="1867" dirty="0">
                <a:solidFill>
                  <a:srgbClr val="FFFF00"/>
                </a:solidFill>
                <a:latin typeface="Candara"/>
              </a:rPr>
              <a:t>the middle wall of partition </a:t>
            </a:r>
            <a:r>
              <a:rPr lang="en-US" sz="1867" i="1" dirty="0">
                <a:solidFill>
                  <a:prstClr val="white"/>
                </a:solidFill>
                <a:latin typeface="Candara"/>
              </a:rPr>
              <a:t>between us</a:t>
            </a:r>
            <a:r>
              <a:rPr lang="en-US" sz="1867" dirty="0">
                <a:solidFill>
                  <a:prstClr val="white"/>
                </a:solidFill>
                <a:latin typeface="Candara"/>
              </a:rPr>
              <a:t>; </a:t>
            </a:r>
          </a:p>
        </p:txBody>
      </p:sp>
    </p:spTree>
    <p:extLst>
      <p:ext uri="{BB962C8B-B14F-4D97-AF65-F5344CB8AC3E}">
        <p14:creationId xmlns:p14="http://schemas.microsoft.com/office/powerpoint/2010/main" val="34479174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_rels/theme6.xml.rels><?xml version="1.0" encoding="UTF-8" standalone="yes"?>
<Relationships xmlns="http://schemas.openxmlformats.org/package/2006/relationships"><Relationship Id="rId1" Type="http://schemas.openxmlformats.org/officeDocument/2006/relationships/image" Target="../media/image21.jpeg"/></Relationships>
</file>

<file path=ppt/theme/theme1.xml><?xml version="1.0" encoding="utf-8"?>
<a:theme xmlns:a="http://schemas.openxmlformats.org/drawingml/2006/main" name="LeafVTI">
  <a:themeElements>
    <a:clrScheme name="AnalogousFromRegularSeedLeftStep">
      <a:dk1>
        <a:srgbClr val="000000"/>
      </a:dk1>
      <a:lt1>
        <a:srgbClr val="FFFFFF"/>
      </a:lt1>
      <a:dk2>
        <a:srgbClr val="321C1C"/>
      </a:dk2>
      <a:lt2>
        <a:srgbClr val="F0F2F3"/>
      </a:lt2>
      <a:accent1>
        <a:srgbClr val="DD8A32"/>
      </a:accent1>
      <a:accent2>
        <a:srgbClr val="CC3121"/>
      </a:accent2>
      <a:accent3>
        <a:srgbClr val="DD3269"/>
      </a:accent3>
      <a:accent4>
        <a:srgbClr val="CC219E"/>
      </a:accent4>
      <a:accent5>
        <a:srgbClr val="C432DD"/>
      </a:accent5>
      <a:accent6>
        <a:srgbClr val="6C24CC"/>
      </a:accent6>
      <a:hlink>
        <a:srgbClr val="3F7DBF"/>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00"/>
        </a:solidFill>
        <a:ln w="38100">
          <a:solidFill>
            <a:schemeClr val="tx1"/>
          </a:solidFill>
        </a:ln>
      </a:spPr>
      <a:bodyPr wrap="square" rtlCol="0">
        <a:spAutoFit/>
      </a:bodyPr>
      <a:lstStyle>
        <a:defPPr defTabSz="274320">
          <a:spcBef>
            <a:spcPts val="1800"/>
          </a:spcBef>
          <a:defRPr sz="2400" b="1"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Blush">
  <a:themeElements>
    <a:clrScheme name="Blush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fontScheme name="Blush">
      <a:majorFont>
        <a:latin typeface="Impact"/>
        <a:ea typeface=""/>
        <a:cs typeface=""/>
      </a:majorFont>
      <a:minorFont>
        <a:latin typeface="Impac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ush 1">
        <a:dk1>
          <a:srgbClr val="000000"/>
        </a:dk1>
        <a:lt1>
          <a:srgbClr val="FFFFFF"/>
        </a:lt1>
        <a:dk2>
          <a:srgbClr val="6600CC"/>
        </a:dk2>
        <a:lt2>
          <a:srgbClr val="CCECFF"/>
        </a:lt2>
        <a:accent1>
          <a:srgbClr val="00FFCC"/>
        </a:accent1>
        <a:accent2>
          <a:srgbClr val="9933FF"/>
        </a:accent2>
        <a:accent3>
          <a:srgbClr val="B8AAE2"/>
        </a:accent3>
        <a:accent4>
          <a:srgbClr val="DADADA"/>
        </a:accent4>
        <a:accent5>
          <a:srgbClr val="AAFFE2"/>
        </a:accent5>
        <a:accent6>
          <a:srgbClr val="8A2DE7"/>
        </a:accent6>
        <a:hlink>
          <a:srgbClr val="660066"/>
        </a:hlink>
        <a:folHlink>
          <a:srgbClr val="006699"/>
        </a:folHlink>
      </a:clrScheme>
      <a:clrMap bg1="dk2" tx1="lt1" bg2="dk1" tx2="lt2" accent1="accent1" accent2="accent2" accent3="accent3" accent4="accent4" accent5="accent5" accent6="accent6" hlink="hlink" folHlink="folHlink"/>
    </a:extraClrScheme>
    <a:extraClrScheme>
      <a:clrScheme name="Blush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clrMap bg1="lt1" tx1="dk1" bg2="lt2" tx2="dk2" accent1="accent1" accent2="accent2" accent3="accent3" accent4="accent4" accent5="accent5" accent6="accent6" hlink="hlink" folHlink="folHlink"/>
    </a:extraClrScheme>
    <a:extraClrScheme>
      <a:clrScheme name="Blush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sh 4">
        <a:dk1>
          <a:srgbClr val="000000"/>
        </a:dk1>
        <a:lt1>
          <a:srgbClr val="FFFFFF"/>
        </a:lt1>
        <a:dk2>
          <a:srgbClr val="CC0099"/>
        </a:dk2>
        <a:lt2>
          <a:srgbClr val="FFCCFF"/>
        </a:lt2>
        <a:accent1>
          <a:srgbClr val="00FF00"/>
        </a:accent1>
        <a:accent2>
          <a:srgbClr val="9933FF"/>
        </a:accent2>
        <a:accent3>
          <a:srgbClr val="E2AACA"/>
        </a:accent3>
        <a:accent4>
          <a:srgbClr val="DADADA"/>
        </a:accent4>
        <a:accent5>
          <a:srgbClr val="AAFFAA"/>
        </a:accent5>
        <a:accent6>
          <a:srgbClr val="8A2DE7"/>
        </a:accent6>
        <a:hlink>
          <a:srgbClr val="660066"/>
        </a:hlink>
        <a:folHlink>
          <a:srgbClr val="0066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solidFill>
        <a:ln w="38100">
          <a:solidFill>
            <a:srgbClr val="FF3399"/>
          </a:solidFill>
        </a:ln>
      </a:spPr>
      <a:bodyPr wrap="square" rtlCol="0">
        <a:spAutoFit/>
      </a:bodyPr>
      <a:lstStyle>
        <a:defPPr algn="l" defTabSz="365760">
          <a:defRPr sz="2800" b="1" dirty="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anose="020B0604030504040204" pitchFamily="34" charset="0"/>
          </a:defRPr>
        </a:defPPr>
      </a:lstStyle>
    </a:lnDef>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solidFill>
        <a:ln w="38100">
          <a:solidFill>
            <a:srgbClr val="FF3399"/>
          </a:solidFill>
        </a:ln>
      </a:spPr>
      <a:bodyPr wrap="square" rtlCol="0">
        <a:spAutoFit/>
      </a:bodyPr>
      <a:lstStyle>
        <a:defPPr algn="l" defTabSz="365760">
          <a:defRPr sz="2800" b="1" dirty="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nbin">
  <a:themeElements>
    <a:clrScheme name="sinbin 1">
      <a:dk1>
        <a:srgbClr val="000000"/>
      </a:dk1>
      <a:lt1>
        <a:srgbClr val="FFFFFF"/>
      </a:lt1>
      <a:dk2>
        <a:srgbClr val="FFFFFF"/>
      </a:dk2>
      <a:lt2>
        <a:srgbClr val="C0C0C0"/>
      </a:lt2>
      <a:accent1>
        <a:srgbClr val="0099FF"/>
      </a:accent1>
      <a:accent2>
        <a:srgbClr val="0068AE"/>
      </a:accent2>
      <a:accent3>
        <a:srgbClr val="FFFFFF"/>
      </a:accent3>
      <a:accent4>
        <a:srgbClr val="000000"/>
      </a:accent4>
      <a:accent5>
        <a:srgbClr val="AACAFF"/>
      </a:accent5>
      <a:accent6>
        <a:srgbClr val="005E9D"/>
      </a:accent6>
      <a:hlink>
        <a:srgbClr val="0099FF"/>
      </a:hlink>
      <a:folHlink>
        <a:srgbClr val="878FA5"/>
      </a:folHlink>
    </a:clrScheme>
    <a:fontScheme name="sinbin">
      <a:majorFont>
        <a:latin typeface="Verdana"/>
        <a:ea typeface="HY견고딕"/>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9525" cap="flat" cmpd="sng" algn="ctr">
          <a:noFill/>
          <a:prstDash val="solid"/>
          <a:round/>
          <a:headEnd type="none" w="med" len="med"/>
          <a:tailEnd type="none" w="med" len="med"/>
        </a:ln>
        <a:effectLst/>
        <a:scene3d>
          <a:camera prst="legacyObliqueBottomRight"/>
          <a:lightRig rig="legacyNormal3" dir="b"/>
        </a:scene3d>
        <a:sp3d extrusionH="1635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9525" cap="flat" cmpd="sng" algn="ctr">
          <a:noFill/>
          <a:prstDash val="solid"/>
          <a:round/>
          <a:headEnd type="none" w="med" len="med"/>
          <a:tailEnd type="none" w="med" len="med"/>
        </a:ln>
        <a:effectLst/>
        <a:scene3d>
          <a:camera prst="legacyObliqueBottomRight"/>
          <a:lightRig rig="legacyNormal3" dir="b"/>
        </a:scene3d>
        <a:sp3d extrusionH="1635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sinbin 1">
        <a:dk1>
          <a:srgbClr val="000000"/>
        </a:dk1>
        <a:lt1>
          <a:srgbClr val="FFFFFF"/>
        </a:lt1>
        <a:dk2>
          <a:srgbClr val="FFFFFF"/>
        </a:dk2>
        <a:lt2>
          <a:srgbClr val="C0C0C0"/>
        </a:lt2>
        <a:accent1>
          <a:srgbClr val="0099FF"/>
        </a:accent1>
        <a:accent2>
          <a:srgbClr val="0068AE"/>
        </a:accent2>
        <a:accent3>
          <a:srgbClr val="FFFFFF"/>
        </a:accent3>
        <a:accent4>
          <a:srgbClr val="000000"/>
        </a:accent4>
        <a:accent5>
          <a:srgbClr val="AACAFF"/>
        </a:accent5>
        <a:accent6>
          <a:srgbClr val="005E9D"/>
        </a:accent6>
        <a:hlink>
          <a:srgbClr val="0099FF"/>
        </a:hlink>
        <a:folHlink>
          <a:srgbClr val="878FA5"/>
        </a:folHlink>
      </a:clrScheme>
      <a:clrMap bg1="lt1" tx1="dk1" bg2="lt2" tx2="dk2" accent1="accent1" accent2="accent2" accent3="accent3" accent4="accent4" accent5="accent5" accent6="accent6" hlink="hlink" folHlink="folHlink"/>
    </a:extraClrScheme>
    <a:extraClrScheme>
      <a:clrScheme name="sinbin 2">
        <a:dk1>
          <a:srgbClr val="000000"/>
        </a:dk1>
        <a:lt1>
          <a:srgbClr val="FFFFFF"/>
        </a:lt1>
        <a:dk2>
          <a:srgbClr val="FFFFFF"/>
        </a:dk2>
        <a:lt2>
          <a:srgbClr val="C0C0C0"/>
        </a:lt2>
        <a:accent1>
          <a:srgbClr val="91ACC7"/>
        </a:accent1>
        <a:accent2>
          <a:srgbClr val="253C53"/>
        </a:accent2>
        <a:accent3>
          <a:srgbClr val="FFFFFF"/>
        </a:accent3>
        <a:accent4>
          <a:srgbClr val="000000"/>
        </a:accent4>
        <a:accent5>
          <a:srgbClr val="C7D2E0"/>
        </a:accent5>
        <a:accent6>
          <a:srgbClr val="20354A"/>
        </a:accent6>
        <a:hlink>
          <a:srgbClr val="BACBD8"/>
        </a:hlink>
        <a:folHlink>
          <a:srgbClr val="878FA5"/>
        </a:folHlink>
      </a:clrScheme>
      <a:clrMap bg1="lt1" tx1="dk1" bg2="lt2" tx2="dk2" accent1="accent1" accent2="accent2" accent3="accent3" accent4="accent4" accent5="accent5" accent6="accent6" hlink="hlink" folHlink="folHlink"/>
    </a:extraClrScheme>
    <a:extraClrScheme>
      <a:clrScheme name="sinbin 3">
        <a:dk1>
          <a:srgbClr val="000000"/>
        </a:dk1>
        <a:lt1>
          <a:srgbClr val="FFFFFF"/>
        </a:lt1>
        <a:dk2>
          <a:srgbClr val="FFFFFF"/>
        </a:dk2>
        <a:lt2>
          <a:srgbClr val="C0C0C0"/>
        </a:lt2>
        <a:accent1>
          <a:srgbClr val="A28DED"/>
        </a:accent1>
        <a:accent2>
          <a:srgbClr val="390060"/>
        </a:accent2>
        <a:accent3>
          <a:srgbClr val="FFFFFF"/>
        </a:accent3>
        <a:accent4>
          <a:srgbClr val="000000"/>
        </a:accent4>
        <a:accent5>
          <a:srgbClr val="CEC5F4"/>
        </a:accent5>
        <a:accent6>
          <a:srgbClr val="330056"/>
        </a:accent6>
        <a:hlink>
          <a:srgbClr val="BB97EF"/>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solidFill>
        <a:ln w="57150">
          <a:solidFill>
            <a:srgbClr val="FF0000"/>
          </a:solidFill>
        </a:ln>
      </a:spPr>
      <a:bodyPr wrap="square" rtlCol="0">
        <a:spAutoFit/>
      </a:bodyPr>
      <a:lstStyle>
        <a:defPPr defTabSz="274320">
          <a:spcBef>
            <a:spcPts val="1800"/>
          </a:spcBef>
          <a:defRPr sz="2400" b="1"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00"/>
        </a:solidFill>
        <a:ln w="38100">
          <a:solidFill>
            <a:srgbClr val="FF3399"/>
          </a:solidFill>
        </a:ln>
      </a:spPr>
      <a:bodyPr wrap="square" rtlCol="0">
        <a:spAutoFit/>
      </a:bodyPr>
      <a:lstStyle>
        <a:defPPr defTabSz="274320">
          <a:defRPr sz="24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7.xml><?xml version="1.0" encoding="utf-8"?>
<a:theme xmlns:a="http://schemas.openxmlformats.org/drawingml/2006/main" name="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docProps/app.xml><?xml version="1.0" encoding="utf-8"?>
<Properties xmlns="http://schemas.openxmlformats.org/officeDocument/2006/extended-properties" xmlns:vt="http://schemas.openxmlformats.org/officeDocument/2006/docPropsVTypes">
  <TotalTime>1470</TotalTime>
  <Words>32724</Words>
  <Application>Microsoft Office PowerPoint</Application>
  <PresentationFormat>Widescreen</PresentationFormat>
  <Paragraphs>1376</Paragraphs>
  <Slides>268</Slides>
  <Notes>20</Notes>
  <HiddenSlides>0</HiddenSlides>
  <MMClips>0</MMClips>
  <ScaleCrop>false</ScaleCrop>
  <HeadingPairs>
    <vt:vector size="6" baseType="variant">
      <vt:variant>
        <vt:lpstr>Fonts Used</vt:lpstr>
      </vt:variant>
      <vt:variant>
        <vt:i4>26</vt:i4>
      </vt:variant>
      <vt:variant>
        <vt:lpstr>Theme</vt:lpstr>
      </vt:variant>
      <vt:variant>
        <vt:i4>13</vt:i4>
      </vt:variant>
      <vt:variant>
        <vt:lpstr>Slide Titles</vt:lpstr>
      </vt:variant>
      <vt:variant>
        <vt:i4>268</vt:i4>
      </vt:variant>
    </vt:vector>
  </HeadingPairs>
  <TitlesOfParts>
    <vt:vector size="307" baseType="lpstr">
      <vt:lpstr>Algerian</vt:lpstr>
      <vt:lpstr>Arial</vt:lpstr>
      <vt:lpstr>Avenir Next LT Pro Light</vt:lpstr>
      <vt:lpstr>Book Antiqua</vt:lpstr>
      <vt:lpstr>Bookman Old Style</vt:lpstr>
      <vt:lpstr>Broadway</vt:lpstr>
      <vt:lpstr>Calibri</vt:lpstr>
      <vt:lpstr>Calibri Light</vt:lpstr>
      <vt:lpstr>Candara</vt:lpstr>
      <vt:lpstr>Franklin Gothic Book</vt:lpstr>
      <vt:lpstr>Franklin Gothic Demi</vt:lpstr>
      <vt:lpstr>Galatia SIL</vt:lpstr>
      <vt:lpstr>Gentium</vt:lpstr>
      <vt:lpstr>Impact</vt:lpstr>
      <vt:lpstr>Lato Black</vt:lpstr>
      <vt:lpstr>Lato Regular</vt:lpstr>
      <vt:lpstr>Open Sans</vt:lpstr>
      <vt:lpstr>Ravie</vt:lpstr>
      <vt:lpstr>Rockwell Nova Light</vt:lpstr>
      <vt:lpstr>Script MT Bold</vt:lpstr>
      <vt:lpstr>Stencil</vt:lpstr>
      <vt:lpstr>Symbol</vt:lpstr>
      <vt:lpstr>Times New Roman</vt:lpstr>
      <vt:lpstr>Verdana</vt:lpstr>
      <vt:lpstr>Wingdings</vt:lpstr>
      <vt:lpstr>Wingdings 2</vt:lpstr>
      <vt:lpstr>LeafVTI</vt:lpstr>
      <vt:lpstr>With Title</vt:lpstr>
      <vt:lpstr>sinbin</vt:lpstr>
      <vt:lpstr>2_Office Theme</vt:lpstr>
      <vt:lpstr>3_Office Theme</vt:lpstr>
      <vt:lpstr>Waveform</vt:lpstr>
      <vt:lpstr>TS102011664</vt:lpstr>
      <vt:lpstr>5_Office Theme</vt:lpstr>
      <vt:lpstr>DividendVTI</vt:lpstr>
      <vt:lpstr>Office Theme</vt:lpstr>
      <vt:lpstr>Blush</vt:lpstr>
      <vt:lpstr>1_Office Theme</vt:lpstr>
      <vt:lpstr>Eclipse</vt:lpstr>
      <vt:lpstr>The NEW TESTAMENT BOOK OF ACTS</vt:lpstr>
      <vt:lpstr> DOES THE NEW TESTAMENT IN PRACTICE ACTUALLY  START WITH THE BOOK OF ACTS NOT THE GOSPELS?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Book Structure acts of the Apostles Centers around the great commission &amp; Call To evangelize Then known world!  </vt:lpstr>
      <vt:lpstr>Where the Story takes Place</vt:lpstr>
      <vt:lpstr>The Land of Canaan in the Near East</vt:lpstr>
      <vt:lpstr>Acts 1:8 and the Great Commission</vt:lpstr>
      <vt:lpstr>Acts 1:8 and the Great Commission</vt:lpstr>
      <vt:lpstr>Acts 1:8 and the Great Commission</vt:lpstr>
      <vt:lpstr>Acts 1:8 and the Great Commission</vt:lpstr>
      <vt:lpstr>Acts 1:8 and the Structure of the Book</vt:lpstr>
      <vt:lpstr>The Three Audiences</vt:lpstr>
      <vt:lpstr>The Pillars of the Church</vt:lpstr>
      <vt:lpstr>The Timeline</vt:lpstr>
      <vt:lpstr>PowerPoint Presentation</vt:lpstr>
      <vt:lpstr>PowerPoint Presentation</vt:lpstr>
      <vt:lpstr>PowerPoint Presentation</vt:lpstr>
      <vt:lpstr>Acts of the Apostles Chapter 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Chapter Three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Acts  of the Apostles Chapter 3 </vt:lpstr>
      <vt:lpstr>Acts 3:1-5  The Lame Man</vt:lpstr>
      <vt:lpstr>Acts 3:7-11  Nature of Bible Miracles</vt:lpstr>
      <vt:lpstr>Acts 3:12-16 Peter’s 2nd Recorded</vt:lpstr>
      <vt:lpstr>Acts 3:17-19 Peter’s Admonition</vt:lpstr>
      <vt:lpstr>Acts 3:19-21 The Promises</vt:lpstr>
      <vt:lpstr>Acts 3:22-26 (Dt. 18:15-19)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Chapter Four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Acts  of the Apostles Chapter 4 </vt:lpstr>
      <vt:lpstr>Acts 4:1-6  Trial</vt:lpstr>
      <vt:lpstr>Acts 4:7-12  Filled with Holy Spirit</vt:lpstr>
      <vt:lpstr>Acts 4:13-17  Reaction</vt:lpstr>
      <vt:lpstr>Acts 4:18-22  God or Men?</vt:lpstr>
      <vt:lpstr>Acts 4:23-28  Prayer of Faith</vt:lpstr>
      <vt:lpstr>Acts 4:29-31  Their Request</vt:lpstr>
      <vt:lpstr>Acts 4:32-37  Barnabas</vt:lpstr>
      <vt:lpstr>PowerPoint Presentation</vt:lpstr>
      <vt:lpstr>Outline - Acts</vt:lpstr>
      <vt:lpstr>PowerPoint Presentation</vt:lpstr>
      <vt:lpstr>PowerPoint Presentation</vt:lpstr>
      <vt:lpstr>PowerPoint Presentation</vt:lpstr>
      <vt:lpstr>PowerPoint Presentation</vt:lpstr>
      <vt:lpstr>Healing the Beggar</vt:lpstr>
      <vt:lpstr>PowerPoint Presentation</vt:lpstr>
      <vt:lpstr>PowerPoint Presentation</vt:lpstr>
      <vt:lpstr>PowerPoint Presentation</vt:lpstr>
      <vt:lpstr>PowerPoint Presentation</vt:lpstr>
      <vt:lpstr>PowerPoint Presentation</vt:lpstr>
      <vt:lpstr>CHAPTER 3  J. W. McGarvey’s Acts Commentary    </vt:lpstr>
      <vt:lpstr>PowerPoint Presentation</vt:lpstr>
      <vt:lpstr>PowerPoint Presentation</vt:lpstr>
      <vt:lpstr>PowerPoint Presentation</vt:lpstr>
      <vt:lpstr>PowerPoint Presentation</vt:lpstr>
      <vt:lpstr>PowerPoint Presentation</vt:lpstr>
      <vt:lpstr>PowerPoint Presentation</vt:lpstr>
      <vt:lpstr>CHAPTER 3  J. W. McGarvey’s Acts Commentary    </vt:lpstr>
      <vt:lpstr>PowerPoint Presentation</vt:lpstr>
      <vt:lpstr>PowerPoint Presentation</vt:lpstr>
      <vt:lpstr>CHAPTER 3  J. W. McGarvey’s Acts Commentary    </vt:lpstr>
      <vt:lpstr>CHAPTER 3  J. W. McGarvey’s Acts Commentary    </vt:lpstr>
      <vt:lpstr>CHAPTER 3  J. W. McGarvey’s Acts Commentary    </vt:lpstr>
      <vt:lpstr>CHAPTER 3  J. W. McGarvey’s Acts Commentary    </vt:lpstr>
      <vt:lpstr>CHAPTER 3  J. W. McGarvey’s Acts Commentary    </vt:lpstr>
      <vt:lpstr>CHAPTER 3  J. W. McGarvey’s Acts Commentary    </vt:lpstr>
      <vt:lpstr>CHAPTER 3  J. W. McGarvey’s Acts Commentary    </vt:lpstr>
      <vt:lpstr>PowerPoint Presentation</vt:lpstr>
      <vt:lpstr>PowerPoint Presentation</vt:lpstr>
      <vt:lpstr>PowerPoint Presentation</vt:lpstr>
      <vt:lpstr>PowerPoint Presentation</vt:lpstr>
      <vt:lpstr>CHAPTER 4  J. W. McGarvey’s Acts Commentary    </vt:lpstr>
      <vt:lpstr>PowerPoint Presentation</vt:lpstr>
      <vt:lpstr>PowerPoint Presentation</vt:lpstr>
      <vt:lpstr>The Sadducees were “Elitists”</vt:lpstr>
      <vt:lpstr>The Sadducees cont.</vt:lpstr>
      <vt:lpstr>PowerPoint Presentation</vt:lpstr>
      <vt:lpstr>Peter and John Arrested by:</vt:lpstr>
      <vt:lpstr>PowerPoint Presentation</vt:lpstr>
      <vt:lpstr>Peter and John Arrested by:</vt:lpstr>
      <vt:lpstr>PowerPoint Presentation</vt:lpstr>
      <vt:lpstr>PowerPoint Presentation</vt:lpstr>
      <vt:lpstr>PowerPoint Presentation</vt:lpstr>
      <vt:lpstr>CHAPTER 4  J. W. McGarvey’s Acts Commentary    </vt:lpstr>
      <vt:lpstr>PowerPoint Presentation</vt:lpstr>
      <vt:lpstr>PowerPoint Presentation</vt:lpstr>
      <vt:lpstr>PowerPoint Presentation</vt:lpstr>
      <vt:lpstr>Peter’s Sermon Points</vt:lpstr>
      <vt:lpstr>PowerPoint Presentation</vt:lpstr>
      <vt:lpstr>PowerPoint Presentation</vt:lpstr>
      <vt:lpstr>PowerPoint Presentation</vt:lpstr>
      <vt:lpstr>CHAPTER 4  J. W. McGarvey’s Acts Commentary    </vt:lpstr>
      <vt:lpstr>CHAPTER 4  J. W. McGarvey’s Acts Commentary    </vt:lpstr>
      <vt:lpstr>PowerPoint Presentation</vt:lpstr>
      <vt:lpstr>CHAPTER 4  J. W. McGarvey’s Acts Commentary    </vt:lpstr>
      <vt:lpstr>PowerPoint Presentation</vt:lpstr>
      <vt:lpstr>CHAPTER 4  J. W. McGarvey’s Acts Commentary    </vt:lpstr>
      <vt:lpstr>Leaders Cannot Punish Apostles</vt:lpstr>
      <vt:lpstr>Leaders Cannot Punish Apostles</vt:lpstr>
      <vt:lpstr>Leaders Cannot Punish Apostles</vt:lpstr>
      <vt:lpstr>CHAPTER 4  J. W. McGarvey’s Acts Commentary    </vt:lpstr>
      <vt:lpstr>CHAPTER 4  J. W. McGarvey’s Acts Commentary    </vt:lpstr>
      <vt:lpstr>PowerPoint Presentation</vt:lpstr>
      <vt:lpstr>CHAPTER 4  J. W. McGarvey’s Acts Commentary    </vt:lpstr>
      <vt:lpstr>CHAPTER 4  J. W. McGarvey’s Acts Commentary    </vt:lpstr>
      <vt:lpstr>CHAPTER 4  J. W. McGarvey’s Acts Commentary    </vt:lpstr>
      <vt:lpstr>The NEW TESTAMENT BOOK OF ACTS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ACTS</dc:title>
  <dc:creator>David Burris</dc:creator>
  <cp:lastModifiedBy>David Burris</cp:lastModifiedBy>
  <cp:revision>249</cp:revision>
  <dcterms:created xsi:type="dcterms:W3CDTF">2020-10-11T08:34:09Z</dcterms:created>
  <dcterms:modified xsi:type="dcterms:W3CDTF">2021-10-29T16:59:10Z</dcterms:modified>
</cp:coreProperties>
</file>